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23"/>
  </p:notesMasterIdLst>
  <p:sldIdLst>
    <p:sldId id="258" r:id="rId3"/>
    <p:sldId id="393" r:id="rId4"/>
    <p:sldId id="394" r:id="rId5"/>
    <p:sldId id="395" r:id="rId6"/>
    <p:sldId id="396" r:id="rId7"/>
    <p:sldId id="397" r:id="rId8"/>
    <p:sldId id="399" r:id="rId9"/>
    <p:sldId id="400" r:id="rId10"/>
    <p:sldId id="401" r:id="rId11"/>
    <p:sldId id="402" r:id="rId12"/>
    <p:sldId id="404" r:id="rId13"/>
    <p:sldId id="272" r:id="rId14"/>
    <p:sldId id="405" r:id="rId15"/>
    <p:sldId id="406" r:id="rId16"/>
    <p:sldId id="407" r:id="rId17"/>
    <p:sldId id="408" r:id="rId18"/>
    <p:sldId id="409" r:id="rId19"/>
    <p:sldId id="410" r:id="rId20"/>
    <p:sldId id="411" r:id="rId21"/>
    <p:sldId id="412" r:id="rId22"/>
    <p:sldId id="413" r:id="rId23"/>
    <p:sldId id="414" r:id="rId24"/>
    <p:sldId id="415" r:id="rId25"/>
    <p:sldId id="416" r:id="rId26"/>
    <p:sldId id="417" r:id="rId27"/>
    <p:sldId id="418" r:id="rId28"/>
    <p:sldId id="419" r:id="rId29"/>
    <p:sldId id="420" r:id="rId30"/>
    <p:sldId id="421" r:id="rId31"/>
    <p:sldId id="422" r:id="rId32"/>
    <p:sldId id="423" r:id="rId33"/>
    <p:sldId id="424" r:id="rId34"/>
    <p:sldId id="425" r:id="rId35"/>
    <p:sldId id="426" r:id="rId36"/>
    <p:sldId id="427" r:id="rId37"/>
    <p:sldId id="428" r:id="rId38"/>
    <p:sldId id="429" r:id="rId39"/>
    <p:sldId id="430" r:id="rId40"/>
    <p:sldId id="431" r:id="rId41"/>
    <p:sldId id="432" r:id="rId42"/>
    <p:sldId id="433" r:id="rId43"/>
    <p:sldId id="434" r:id="rId44"/>
    <p:sldId id="435" r:id="rId45"/>
    <p:sldId id="436" r:id="rId46"/>
    <p:sldId id="437" r:id="rId47"/>
    <p:sldId id="438" r:id="rId48"/>
    <p:sldId id="439" r:id="rId49"/>
    <p:sldId id="440" r:id="rId50"/>
    <p:sldId id="441" r:id="rId51"/>
    <p:sldId id="442" r:id="rId52"/>
    <p:sldId id="443" r:id="rId53"/>
    <p:sldId id="444" r:id="rId54"/>
    <p:sldId id="445" r:id="rId55"/>
    <p:sldId id="446" r:id="rId56"/>
    <p:sldId id="447" r:id="rId57"/>
    <p:sldId id="448" r:id="rId58"/>
    <p:sldId id="449" r:id="rId59"/>
    <p:sldId id="450" r:id="rId60"/>
    <p:sldId id="451" r:id="rId61"/>
    <p:sldId id="452" r:id="rId62"/>
    <p:sldId id="453" r:id="rId63"/>
    <p:sldId id="454" r:id="rId64"/>
    <p:sldId id="455" r:id="rId65"/>
    <p:sldId id="456" r:id="rId66"/>
    <p:sldId id="457" r:id="rId67"/>
    <p:sldId id="458" r:id="rId68"/>
    <p:sldId id="459" r:id="rId69"/>
    <p:sldId id="460" r:id="rId70"/>
    <p:sldId id="461" r:id="rId71"/>
    <p:sldId id="462" r:id="rId72"/>
    <p:sldId id="463" r:id="rId73"/>
    <p:sldId id="464" r:id="rId74"/>
    <p:sldId id="465" r:id="rId75"/>
    <p:sldId id="467" r:id="rId76"/>
    <p:sldId id="468" r:id="rId77"/>
    <p:sldId id="469" r:id="rId78"/>
    <p:sldId id="470" r:id="rId79"/>
    <p:sldId id="471" r:id="rId80"/>
    <p:sldId id="472" r:id="rId81"/>
    <p:sldId id="473" r:id="rId82"/>
    <p:sldId id="474" r:id="rId83"/>
    <p:sldId id="475" r:id="rId84"/>
    <p:sldId id="476" r:id="rId85"/>
    <p:sldId id="477" r:id="rId86"/>
    <p:sldId id="478" r:id="rId87"/>
    <p:sldId id="479" r:id="rId88"/>
    <p:sldId id="480" r:id="rId89"/>
    <p:sldId id="482" r:id="rId90"/>
    <p:sldId id="485" r:id="rId91"/>
    <p:sldId id="487" r:id="rId92"/>
    <p:sldId id="488" r:id="rId93"/>
    <p:sldId id="489" r:id="rId94"/>
    <p:sldId id="490" r:id="rId95"/>
    <p:sldId id="491" r:id="rId96"/>
    <p:sldId id="492" r:id="rId97"/>
    <p:sldId id="493" r:id="rId98"/>
    <p:sldId id="494" r:id="rId99"/>
    <p:sldId id="495" r:id="rId100"/>
    <p:sldId id="496" r:id="rId101"/>
    <p:sldId id="497" r:id="rId102"/>
    <p:sldId id="498" r:id="rId103"/>
    <p:sldId id="499" r:id="rId104"/>
    <p:sldId id="500" r:id="rId105"/>
    <p:sldId id="501" r:id="rId106"/>
    <p:sldId id="502" r:id="rId107"/>
    <p:sldId id="503" r:id="rId108"/>
    <p:sldId id="504" r:id="rId109"/>
    <p:sldId id="507" r:id="rId110"/>
    <p:sldId id="509" r:id="rId111"/>
    <p:sldId id="510" r:id="rId112"/>
    <p:sldId id="511" r:id="rId113"/>
    <p:sldId id="512" r:id="rId114"/>
    <p:sldId id="513" r:id="rId115"/>
    <p:sldId id="514" r:id="rId116"/>
    <p:sldId id="519" r:id="rId117"/>
    <p:sldId id="521" r:id="rId118"/>
    <p:sldId id="523" r:id="rId119"/>
    <p:sldId id="524" r:id="rId120"/>
    <p:sldId id="525" r:id="rId121"/>
    <p:sldId id="259" r:id="rId1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280" autoAdjust="0"/>
  </p:normalViewPr>
  <p:slideViewPr>
    <p:cSldViewPr snapToGrid="0">
      <p:cViewPr varScale="1">
        <p:scale>
          <a:sx n="167" d="100"/>
          <a:sy n="167" d="100"/>
        </p:scale>
        <p:origin x="-112" y="-58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38724"/>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notesMaster" Target="notesMasters/notesMaster1.xml"/><Relationship Id="rId124" Type="http://schemas.openxmlformats.org/officeDocument/2006/relationships/printerSettings" Target="printerSettings/printerSettings1.bin"/><Relationship Id="rId125" Type="http://schemas.openxmlformats.org/officeDocument/2006/relationships/commentAuthors" Target="commentAuthors.xml"/><Relationship Id="rId126" Type="http://schemas.openxmlformats.org/officeDocument/2006/relationships/presProps" Target="presProps.xml"/><Relationship Id="rId127" Type="http://schemas.openxmlformats.org/officeDocument/2006/relationships/viewProps" Target="viewProps.xml"/><Relationship Id="rId128" Type="http://schemas.openxmlformats.org/officeDocument/2006/relationships/theme" Target="theme/theme1.xml"/><Relationship Id="rId129"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00" Type="http://schemas.openxmlformats.org/officeDocument/2006/relationships/slide" Target="slides/slide98.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3/28/17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533319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80F26B-1D00-4DD4-BA80-9FBABA3E3DBA}" type="datetime1">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1" y="1825624"/>
            <a:ext cx="10515599" cy="4406741"/>
          </a:xfrm>
        </p:spPr>
        <p:txBody>
          <a:bodyPr>
            <a:normAutofit/>
          </a:bodyPr>
          <a:lstStyle>
            <a:lvl1pPr marL="342900" indent="-342900">
              <a:lnSpc>
                <a:spcPct val="100000"/>
              </a:lnSpc>
              <a:spcBef>
                <a:spcPts val="600"/>
              </a:spcBef>
              <a:spcAft>
                <a:spcPts val="600"/>
              </a:spcAft>
              <a:buFont typeface="Segoe UI" panose="020B0502040204020203" pitchFamily="34" charset="0"/>
              <a:buChar char="−"/>
              <a:defRPr sz="2400">
                <a:solidFill>
                  <a:schemeClr val="tx1">
                    <a:lumMod val="85000"/>
                    <a:lumOff val="15000"/>
                  </a:schemeClr>
                </a:solidFill>
              </a:defRPr>
            </a:lvl1pPr>
            <a:lvl2pPr>
              <a:lnSpc>
                <a:spcPct val="100000"/>
              </a:lnSpc>
              <a:spcBef>
                <a:spcPts val="600"/>
              </a:spcBef>
              <a:spcAft>
                <a:spcPts val="600"/>
              </a:spcAft>
              <a:defRPr sz="2000">
                <a:solidFill>
                  <a:schemeClr val="tx1">
                    <a:lumMod val="85000"/>
                    <a:lumOff val="15000"/>
                  </a:schemeClr>
                </a:solidFill>
              </a:defRPr>
            </a:lvl2pPr>
            <a:lvl3pPr marL="1143000" indent="-228600">
              <a:lnSpc>
                <a:spcPct val="100000"/>
              </a:lnSpc>
              <a:spcBef>
                <a:spcPts val="600"/>
              </a:spcBef>
              <a:spcAft>
                <a:spcPts val="600"/>
              </a:spcAft>
              <a:buFont typeface="Segoe UI" panose="020B0502040204020203" pitchFamily="34" charset="0"/>
              <a:buChar char="−"/>
              <a:defRPr sz="1800">
                <a:solidFill>
                  <a:schemeClr val="tx1">
                    <a:lumMod val="85000"/>
                    <a:lumOff val="15000"/>
                  </a:schemeClr>
                </a:solidFill>
              </a:defRPr>
            </a:lvl3pPr>
            <a:lvl4pPr>
              <a:lnSpc>
                <a:spcPct val="100000"/>
              </a:lnSpc>
              <a:spcBef>
                <a:spcPts val="600"/>
              </a:spcBef>
              <a:spcAft>
                <a:spcPts val="600"/>
              </a:spcAft>
              <a:defRPr sz="1600">
                <a:solidFill>
                  <a:schemeClr val="tx1">
                    <a:lumMod val="85000"/>
                    <a:lumOff val="15000"/>
                  </a:schemeClr>
                </a:solidFill>
              </a:defRPr>
            </a:lvl4pPr>
            <a:lvl5pPr marL="2057400" indent="-228600">
              <a:lnSpc>
                <a:spcPct val="100000"/>
              </a:lnSpc>
              <a:spcBef>
                <a:spcPts val="600"/>
              </a:spcBef>
              <a:spcAft>
                <a:spcPts val="600"/>
              </a:spcAft>
              <a:buFont typeface="Segoe UI" panose="020B0502040204020203" pitchFamily="34" charset="0"/>
              <a:buChar char="−"/>
              <a:defRPr sz="16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4ABABF5-7727-4277-8D63-EFB8DD7570EB}" type="datetime1">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7483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dirty="0" smtClean="0"/>
              <a:t>Click to edit Master title style</a:t>
            </a:r>
            <a:endParaRPr lang="fr-FR" dirty="0"/>
          </a:p>
        </p:txBody>
      </p:sp>
      <p:sp>
        <p:nvSpPr>
          <p:cNvPr id="3" name="Date Placeholder 2"/>
          <p:cNvSpPr>
            <a:spLocks noGrp="1"/>
          </p:cNvSpPr>
          <p:nvPr>
            <p:ph type="dt" sz="half" idx="10"/>
          </p:nvPr>
        </p:nvSpPr>
        <p:spPr/>
        <p:txBody>
          <a:bodyPr/>
          <a:lstStyle/>
          <a:p>
            <a:fld id="{4BAB9269-3DE9-416E-AE18-A06FEB996AEF}" type="datetime1">
              <a:rPr lang="en-US" smtClean="0"/>
              <a:t>3/28/17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295662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E3618F-F17E-443E-BD4A-E43FD83AA814}" type="datetime1">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3565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tx1">
                    <a:lumMod val="85000"/>
                    <a:lumOff val="15000"/>
                  </a:schemeClr>
                </a:solidFill>
              </a:defRPr>
            </a:lvl1pPr>
            <a:lvl2pPr>
              <a:defRPr lang="en-US" sz="1400" smtClean="0">
                <a:solidFill>
                  <a:schemeClr val="tx1">
                    <a:lumMod val="85000"/>
                    <a:lumOff val="15000"/>
                  </a:schemeClr>
                </a:solidFill>
              </a:defRPr>
            </a:lvl2pPr>
            <a:lvl3pPr>
              <a:defRPr lang="en-US" sz="1200" smtClean="0">
                <a:solidFill>
                  <a:schemeClr val="tx1">
                    <a:lumMod val="85000"/>
                    <a:lumOff val="15000"/>
                  </a:schemeClr>
                </a:solidFill>
              </a:defRPr>
            </a:lvl3pPr>
            <a:lvl4pPr>
              <a:defRPr lang="en-US" sz="1100" smtClean="0">
                <a:solidFill>
                  <a:schemeClr val="tx1">
                    <a:lumMod val="85000"/>
                    <a:lumOff val="15000"/>
                  </a:schemeClr>
                </a:solidFill>
              </a:defRPr>
            </a:lvl4pPr>
            <a:lvl5pPr>
              <a:defRPr lang="en-US" sz="1100">
                <a:solidFill>
                  <a:schemeClr val="tx1">
                    <a:lumMod val="85000"/>
                    <a:lumOff val="15000"/>
                  </a:schemeClr>
                </a:solidFill>
              </a:defRPr>
            </a:lvl5pPr>
          </a:lstStyle>
          <a:p>
            <a:pPr marL="0" lvl="0" indent="0">
              <a:lnSpc>
                <a:spcPct val="150000"/>
              </a:lnSpc>
              <a:spcAft>
                <a:spcPts val="1200"/>
              </a:spcAft>
              <a:buNone/>
            </a:pPr>
            <a:r>
              <a:rPr lang="en-US" dirty="0" smtClean="0"/>
              <a:t>Click to edit Master text styles</a:t>
            </a:r>
          </a:p>
          <a:p>
            <a:pPr marL="0" lvl="1" indent="0">
              <a:lnSpc>
                <a:spcPct val="150000"/>
              </a:lnSpc>
              <a:spcAft>
                <a:spcPts val="1200"/>
              </a:spcAft>
              <a:buNone/>
            </a:pPr>
            <a:r>
              <a:rPr lang="en-US" dirty="0" smtClean="0"/>
              <a:t>Second level</a:t>
            </a:r>
          </a:p>
          <a:p>
            <a:pPr marL="0" lvl="2" indent="0">
              <a:lnSpc>
                <a:spcPct val="150000"/>
              </a:lnSpc>
              <a:spcAft>
                <a:spcPts val="1200"/>
              </a:spcAft>
              <a:buNone/>
            </a:pPr>
            <a:r>
              <a:rPr lang="en-US" dirty="0" smtClean="0"/>
              <a:t>Third level</a:t>
            </a:r>
          </a:p>
          <a:p>
            <a:pPr marL="0" lvl="3" indent="0">
              <a:lnSpc>
                <a:spcPct val="150000"/>
              </a:lnSpc>
              <a:spcAft>
                <a:spcPts val="1200"/>
              </a:spcAft>
              <a:buNone/>
            </a:pPr>
            <a:r>
              <a:rPr lang="en-US" dirty="0" smtClean="0"/>
              <a:t>Fourth level</a:t>
            </a:r>
          </a:p>
          <a:p>
            <a:pPr marL="0" lvl="4" indent="0">
              <a:lnSpc>
                <a:spcPct val="150000"/>
              </a:lnSpc>
              <a:spcAft>
                <a:spcPts val="1200"/>
              </a:spcAft>
              <a:buNone/>
            </a:pPr>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tx1">
                    <a:lumMod val="85000"/>
                    <a:lumOff val="15000"/>
                  </a:schemeClr>
                </a:solidFill>
              </a:defRPr>
            </a:lvl1pPr>
            <a:lvl2pPr>
              <a:defRPr lang="en-US" sz="1400" smtClean="0">
                <a:solidFill>
                  <a:schemeClr val="tx1">
                    <a:lumMod val="85000"/>
                    <a:lumOff val="15000"/>
                  </a:schemeClr>
                </a:solidFill>
              </a:defRPr>
            </a:lvl2pPr>
            <a:lvl3pPr>
              <a:defRPr lang="en-US" sz="1200" smtClean="0">
                <a:solidFill>
                  <a:schemeClr val="tx1">
                    <a:lumMod val="85000"/>
                    <a:lumOff val="15000"/>
                  </a:schemeClr>
                </a:solidFill>
              </a:defRPr>
            </a:lvl3pPr>
            <a:lvl4pPr>
              <a:defRPr lang="en-US" sz="1100" smtClean="0">
                <a:solidFill>
                  <a:schemeClr val="tx1">
                    <a:lumMod val="85000"/>
                    <a:lumOff val="15000"/>
                  </a:schemeClr>
                </a:solidFill>
              </a:defRPr>
            </a:lvl4pPr>
            <a:lvl5pPr>
              <a:defRPr lang="en-US" sz="1100">
                <a:solidFill>
                  <a:schemeClr val="tx1">
                    <a:lumMod val="85000"/>
                    <a:lumOff val="15000"/>
                  </a:schemeClr>
                </a:solidFill>
              </a:defRPr>
            </a:lvl5pPr>
          </a:lstStyle>
          <a:p>
            <a:pPr marL="0" lvl="0" indent="0">
              <a:lnSpc>
                <a:spcPct val="150000"/>
              </a:lnSpc>
              <a:spcAft>
                <a:spcPts val="1200"/>
              </a:spcAft>
              <a:buNone/>
            </a:pPr>
            <a:r>
              <a:rPr lang="en-US" dirty="0" smtClean="0"/>
              <a:t>Click to edit Master text styles</a:t>
            </a:r>
          </a:p>
          <a:p>
            <a:pPr marL="0" lvl="1" indent="0">
              <a:lnSpc>
                <a:spcPct val="150000"/>
              </a:lnSpc>
              <a:spcAft>
                <a:spcPts val="1200"/>
              </a:spcAft>
              <a:buNone/>
            </a:pPr>
            <a:r>
              <a:rPr lang="en-US" dirty="0" smtClean="0"/>
              <a:t>Second level</a:t>
            </a:r>
          </a:p>
          <a:p>
            <a:pPr marL="0" lvl="2" indent="0">
              <a:lnSpc>
                <a:spcPct val="150000"/>
              </a:lnSpc>
              <a:spcAft>
                <a:spcPts val="1200"/>
              </a:spcAft>
              <a:buNone/>
            </a:pPr>
            <a:r>
              <a:rPr lang="en-US" dirty="0" smtClean="0"/>
              <a:t>Third level</a:t>
            </a:r>
          </a:p>
          <a:p>
            <a:pPr marL="0" lvl="3" indent="0">
              <a:lnSpc>
                <a:spcPct val="150000"/>
              </a:lnSpc>
              <a:spcAft>
                <a:spcPts val="1200"/>
              </a:spcAft>
              <a:buNone/>
            </a:pPr>
            <a:r>
              <a:rPr lang="en-US" dirty="0" smtClean="0"/>
              <a:t>Fourth level</a:t>
            </a:r>
          </a:p>
          <a:p>
            <a:pPr marL="0" lvl="4" indent="0">
              <a:lnSpc>
                <a:spcPct val="150000"/>
              </a:lnSpc>
              <a:spcAft>
                <a:spcPts val="1200"/>
              </a:spcAft>
              <a:buNone/>
            </a:pPr>
            <a:r>
              <a:rPr lang="en-US" dirty="0" smtClean="0"/>
              <a:t>Fifth level</a:t>
            </a:r>
            <a:endParaRPr lang="en-US" dirty="0"/>
          </a:p>
        </p:txBody>
      </p:sp>
      <p:sp>
        <p:nvSpPr>
          <p:cNvPr id="5" name="Date Placeholder 4"/>
          <p:cNvSpPr>
            <a:spLocks noGrp="1"/>
          </p:cNvSpPr>
          <p:nvPr>
            <p:ph type="dt" sz="half" idx="10"/>
          </p:nvPr>
        </p:nvSpPr>
        <p:spPr/>
        <p:txBody>
          <a:bodyPr/>
          <a:lstStyle/>
          <a:p>
            <a:fld id="{7A37E887-7BF5-43D7-B503-65A40790DC75}" type="datetime1">
              <a:rPr lang="en-US" smtClean="0"/>
              <a:t>3/28/17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2822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FC70C1-0A36-47EE-BB23-330DC6955568}" type="datetime1">
              <a:rPr lang="en-US" smtClean="0"/>
              <a:t>3/28/17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0814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98169-68B9-4FED-8D7D-61043D29A8A5}" type="datetime1">
              <a:rPr lang="en-US" smtClean="0"/>
              <a:t>3/28/17</a:t>
            </a:fld>
            <a:endParaRPr lang="en-US"/>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55423" y="6311898"/>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a:t>
            </a:fld>
            <a:endParaRPr lang="en-US"/>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3" r:id="rId3"/>
    <p:sldLayoutId id="2147483663" r:id="rId4"/>
    <p:sldLayoutId id="2147483664" r:id="rId5"/>
    <p:sldLayoutId id="2147483666" r:id="rId6"/>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24.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25.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26.e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27.e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xcel_97_-_2004_Worksheet2.xls"/><Relationship Id="rId4" Type="http://schemas.openxmlformats.org/officeDocument/2006/relationships/image" Target="../media/image4.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5.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7.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8.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9.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0.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1.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Excel_97_-_2004_Worksheet3.xls"/><Relationship Id="rId4" Type="http://schemas.openxmlformats.org/officeDocument/2006/relationships/image" Target="../media/image12.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Excel_97_-_2004_Worksheet4.xls"/><Relationship Id="rId4" Type="http://schemas.openxmlformats.org/officeDocument/2006/relationships/image" Target="../media/image13.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4.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5.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6.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7.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8.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9.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20.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21.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22.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Microsoft_Excel_97_-_2004_Worksheet5.xls"/><Relationship Id="rId4" Type="http://schemas.openxmlformats.org/officeDocument/2006/relationships/image" Target="../media/image23.e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2" y="1201197"/>
            <a:ext cx="10515600" cy="2387600"/>
          </a:xfrm>
        </p:spPr>
        <p:txBody>
          <a:bodyPr>
            <a:normAutofit/>
          </a:bodyPr>
          <a:lstStyle/>
          <a:p>
            <a:r>
              <a:rPr lang="en-US" sz="3200" dirty="0" smtClean="0"/>
              <a:t>REAL ESTATE 410 </a:t>
            </a:r>
            <a:r>
              <a:rPr lang="en-US" dirty="0" smtClean="0"/>
              <a:t/>
            </a:r>
            <a:br>
              <a:rPr lang="en-US" dirty="0" smtClean="0"/>
            </a:br>
            <a:r>
              <a:rPr lang="en-US" sz="4000" dirty="0"/>
              <a:t>Residential </a:t>
            </a:r>
            <a:r>
              <a:rPr lang="en-US" sz="4000" dirty="0" smtClean="0"/>
              <a:t>Mortgage-Backed Securities </a:t>
            </a:r>
            <a:r>
              <a:rPr lang="en-US" sz="4000" dirty="0"/>
              <a:t>I</a:t>
            </a:r>
            <a:endParaRPr lang="en-US" sz="3200" dirty="0"/>
          </a:p>
        </p:txBody>
      </p:sp>
      <p:sp>
        <p:nvSpPr>
          <p:cNvPr id="3" name="Subtitle 2"/>
          <p:cNvSpPr>
            <a:spLocks noGrp="1"/>
          </p:cNvSpPr>
          <p:nvPr>
            <p:ph type="subTitle" idx="1"/>
          </p:nvPr>
        </p:nvSpPr>
        <p:spPr/>
        <p:txBody>
          <a:bodyPr>
            <a:normAutofit/>
          </a:bodyPr>
          <a:lstStyle/>
          <a:p>
            <a:r>
              <a:rPr lang="en-US" smtClean="0"/>
              <a:t>Spring 2017</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1</a:t>
            </a:fld>
            <a:endParaRPr lang="en-US" dirty="0"/>
          </a:p>
        </p:txBody>
      </p:sp>
    </p:spTree>
    <p:extLst>
      <p:ext uri="{BB962C8B-B14F-4D97-AF65-F5344CB8AC3E}">
        <p14:creationId xmlns:p14="http://schemas.microsoft.com/office/powerpoint/2010/main" val="17298415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Pricing </a:t>
            </a:r>
            <a:r>
              <a:rPr lang="en-US" kern="0" dirty="0" smtClean="0"/>
              <a:t>MBBs</a:t>
            </a:r>
            <a:endParaRPr lang="en-US" dirty="0"/>
          </a:p>
        </p:txBody>
      </p:sp>
      <p:sp>
        <p:nvSpPr>
          <p:cNvPr id="3" name="Content Placeholder 2"/>
          <p:cNvSpPr>
            <a:spLocks noGrp="1"/>
          </p:cNvSpPr>
          <p:nvPr>
            <p:ph idx="1"/>
          </p:nvPr>
        </p:nvSpPr>
        <p:spPr/>
        <p:txBody>
          <a:bodyPr/>
          <a:lstStyle/>
          <a:p>
            <a:pPr marL="0" indent="0">
              <a:buNone/>
            </a:pPr>
            <a:r>
              <a:rPr lang="en-US" sz="2800" b="1" dirty="0"/>
              <a:t>Example (cont.)</a:t>
            </a:r>
          </a:p>
          <a:p>
            <a:pPr lvl="1">
              <a:spcBef>
                <a:spcPts val="0"/>
              </a:spcBef>
              <a:buNone/>
            </a:pPr>
            <a:r>
              <a:rPr lang="en-US" dirty="0"/>
              <a:t>		</a:t>
            </a:r>
            <a:r>
              <a:rPr lang="en-US" sz="2200" dirty="0"/>
              <a:t>FV = $10,000</a:t>
            </a:r>
          </a:p>
          <a:p>
            <a:pPr lvl="1">
              <a:spcBef>
                <a:spcPts val="0"/>
              </a:spcBef>
              <a:buNone/>
            </a:pPr>
            <a:r>
              <a:rPr lang="en-US" sz="2200" dirty="0"/>
              <a:t>		N = 20</a:t>
            </a:r>
          </a:p>
          <a:p>
            <a:pPr lvl="1">
              <a:spcBef>
                <a:spcPts val="0"/>
              </a:spcBef>
              <a:buNone/>
            </a:pPr>
            <a:r>
              <a:rPr lang="en-US" sz="2200" dirty="0"/>
              <a:t>		PMT = .105 x $10,000 = $1,050</a:t>
            </a:r>
          </a:p>
          <a:p>
            <a:pPr lvl="1">
              <a:spcBef>
                <a:spcPts val="0"/>
              </a:spcBef>
              <a:buNone/>
            </a:pPr>
            <a:r>
              <a:rPr lang="en-US" sz="2200" dirty="0"/>
              <a:t>		</a:t>
            </a:r>
            <a:r>
              <a:rPr lang="en-US" sz="2200" dirty="0" err="1"/>
              <a:t>i</a:t>
            </a:r>
            <a:r>
              <a:rPr lang="en-US" sz="2200" dirty="0"/>
              <a:t> = 11%</a:t>
            </a:r>
          </a:p>
          <a:p>
            <a:pPr lvl="1">
              <a:spcBef>
                <a:spcPts val="0"/>
              </a:spcBef>
              <a:buNone/>
            </a:pPr>
            <a:r>
              <a:rPr lang="en-US" sz="2200" dirty="0"/>
              <a:t>		Value = $9,601.83</a:t>
            </a:r>
          </a:p>
          <a:p>
            <a:pPr marL="342900" lvl="1" indent="0">
              <a:spcBef>
                <a:spcPts val="1200"/>
              </a:spcBef>
              <a:buNone/>
            </a:pPr>
            <a:r>
              <a:rPr lang="en-US" sz="2200" dirty="0"/>
              <a:t>What would be the price of the bond 5 years later if investors required a 12% return?</a:t>
            </a:r>
          </a:p>
          <a:p>
            <a:pPr marL="342900" lvl="1" indent="0">
              <a:spcBef>
                <a:spcPts val="1200"/>
              </a:spcBef>
              <a:buNone/>
            </a:pPr>
            <a:r>
              <a:rPr lang="en-US" sz="2200" dirty="0"/>
              <a:t>Value is $8,978.37 (check!)</a:t>
            </a:r>
          </a:p>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10</a:t>
            </a:fld>
            <a:endParaRPr lang="en-US"/>
          </a:p>
        </p:txBody>
      </p:sp>
    </p:spTree>
    <p:extLst>
      <p:ext uri="{BB962C8B-B14F-4D97-AF65-F5344CB8AC3E}">
        <p14:creationId xmlns:p14="http://schemas.microsoft.com/office/powerpoint/2010/main" val="3742351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 Model</a:t>
            </a:r>
          </a:p>
        </p:txBody>
      </p:sp>
      <p:sp>
        <p:nvSpPr>
          <p:cNvPr id="3" name="Content Placeholder 2"/>
          <p:cNvSpPr>
            <a:spLocks noGrp="1"/>
          </p:cNvSpPr>
          <p:nvPr>
            <p:ph idx="1"/>
          </p:nvPr>
        </p:nvSpPr>
        <p:spPr/>
        <p:txBody>
          <a:bodyPr>
            <a:normAutofit/>
          </a:bodyPr>
          <a:lstStyle/>
          <a:p>
            <a:pPr>
              <a:spcBef>
                <a:spcPts val="1200"/>
              </a:spcBef>
              <a:defRPr/>
            </a:pPr>
            <a:r>
              <a:rPr lang="en-US" sz="2800" dirty="0"/>
              <a:t>The prepayment rate of a mortgage pool is generally expressed in terms of “percent of PSA”.</a:t>
            </a:r>
          </a:p>
          <a:p>
            <a:pPr>
              <a:spcBef>
                <a:spcPts val="1200"/>
              </a:spcBef>
              <a:defRPr/>
            </a:pPr>
            <a:r>
              <a:rPr lang="en-US" sz="2800" dirty="0"/>
              <a:t>A 200% PSA mortgage pool would prepay at a rate of 12% CPR (twice that of 100% PSA) after month 30.</a:t>
            </a:r>
          </a:p>
          <a:p>
            <a:pPr>
              <a:spcBef>
                <a:spcPts val="1200"/>
              </a:spcBef>
              <a:defRPr/>
            </a:pPr>
            <a:r>
              <a:rPr lang="en-US" sz="2800" dirty="0"/>
              <a:t>The CPR of a pool from PSA is:</a:t>
            </a:r>
          </a:p>
          <a:p>
            <a:pPr marL="0" indent="0" algn="ctr">
              <a:spcBef>
                <a:spcPts val="1200"/>
              </a:spcBef>
              <a:buNone/>
              <a:defRPr/>
            </a:pPr>
            <a:r>
              <a:rPr lang="en-US" sz="2800" i="1" dirty="0"/>
              <a:t>CPR = PSA Rate*Min(0.2%*i,6</a:t>
            </a:r>
            <a:r>
              <a:rPr lang="en-US" sz="2800" i="1" dirty="0" smtClean="0"/>
              <a:t>%)</a:t>
            </a:r>
          </a:p>
          <a:p>
            <a:pPr marL="0" indent="0" algn="ctr">
              <a:buNone/>
              <a:defRPr/>
            </a:pPr>
            <a:r>
              <a:rPr lang="en-US" sz="2800" i="1" dirty="0" smtClean="0"/>
              <a:t>where </a:t>
            </a:r>
            <a:r>
              <a:rPr lang="en-US" sz="2800" i="1" dirty="0" err="1" smtClean="0"/>
              <a:t>i</a:t>
            </a:r>
            <a:r>
              <a:rPr lang="en-US" sz="2800" i="1" dirty="0" smtClean="0"/>
              <a:t> is the number of months</a:t>
            </a:r>
            <a:endParaRPr lang="en-US" sz="2800" i="1" dirty="0"/>
          </a:p>
        </p:txBody>
      </p:sp>
      <p:sp>
        <p:nvSpPr>
          <p:cNvPr id="4" name="Slide Number Placeholder 3"/>
          <p:cNvSpPr>
            <a:spLocks noGrp="1"/>
          </p:cNvSpPr>
          <p:nvPr>
            <p:ph type="sldNum" sz="quarter" idx="12"/>
          </p:nvPr>
        </p:nvSpPr>
        <p:spPr/>
        <p:txBody>
          <a:bodyPr/>
          <a:lstStyle/>
          <a:p>
            <a:fld id="{9860EDB8-5305-433F-BE41-D7A86D811DB3}" type="slidenum">
              <a:rPr lang="en-US" smtClean="0"/>
              <a:t>100</a:t>
            </a:fld>
            <a:endParaRPr lang="en-US"/>
          </a:p>
        </p:txBody>
      </p:sp>
    </p:spTree>
    <p:extLst>
      <p:ext uri="{BB962C8B-B14F-4D97-AF65-F5344CB8AC3E}">
        <p14:creationId xmlns:p14="http://schemas.microsoft.com/office/powerpoint/2010/main" val="2909076092"/>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 Model</a:t>
            </a:r>
          </a:p>
        </p:txBody>
      </p:sp>
      <p:sp>
        <p:nvSpPr>
          <p:cNvPr id="3" name="Content Placeholder 2"/>
          <p:cNvSpPr>
            <a:spLocks noGrp="1"/>
          </p:cNvSpPr>
          <p:nvPr>
            <p:ph idx="1"/>
          </p:nvPr>
        </p:nvSpPr>
        <p:spPr/>
        <p:txBody>
          <a:bodyPr>
            <a:normAutofit/>
          </a:bodyPr>
          <a:lstStyle/>
          <a:p>
            <a:pPr>
              <a:lnSpc>
                <a:spcPct val="90000"/>
              </a:lnSpc>
              <a:defRPr/>
            </a:pPr>
            <a:r>
              <a:rPr lang="en-US" sz="2800" dirty="0"/>
              <a:t>Once you use the PSA rate to calculate the (annual) CPR of the mortgage pool, you can use the standard formula to determine the (monthly) SMM.</a:t>
            </a:r>
          </a:p>
          <a:p>
            <a:pPr>
              <a:spcBef>
                <a:spcPts val="1200"/>
              </a:spcBef>
              <a:defRPr/>
            </a:pPr>
            <a:r>
              <a:rPr lang="en-US" sz="2800" dirty="0"/>
              <a:t>Remember, SMM: </a:t>
            </a:r>
          </a:p>
          <a:p>
            <a:pPr marL="0" indent="0" algn="ctr">
              <a:buNone/>
              <a:defRPr/>
            </a:pPr>
            <a:r>
              <a:rPr lang="en-US" sz="2800" i="1" dirty="0"/>
              <a:t>SMM = 1-(1-CPR)</a:t>
            </a:r>
            <a:r>
              <a:rPr lang="en-US" sz="2800" i="1" baseline="30000" dirty="0"/>
              <a:t>1/12</a:t>
            </a:r>
          </a:p>
          <a:p>
            <a:pPr marL="346075" indent="-403225">
              <a:spcBef>
                <a:spcPts val="1200"/>
              </a:spcBef>
              <a:defRPr/>
            </a:pPr>
            <a:r>
              <a:rPr lang="en-US" sz="2800" dirty="0"/>
              <a:t>This is the same formula we saw before. Thus, a 6% CPR translates into an SMM of:</a:t>
            </a:r>
          </a:p>
          <a:p>
            <a:pPr marL="0" indent="0" algn="ctr">
              <a:buNone/>
              <a:defRPr/>
            </a:pPr>
            <a:r>
              <a:rPr lang="en-US" sz="2800" dirty="0"/>
              <a:t>1-(1-.06)</a:t>
            </a:r>
            <a:r>
              <a:rPr lang="en-US" sz="2800" baseline="30000" dirty="0"/>
              <a:t>1/12</a:t>
            </a:r>
            <a:r>
              <a:rPr lang="en-US" sz="2800" dirty="0"/>
              <a:t> = .005143</a:t>
            </a:r>
          </a:p>
          <a:p>
            <a:pPr marL="0" indent="0">
              <a:buNone/>
            </a:pPr>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101</a:t>
            </a:fld>
            <a:endParaRPr lang="en-US"/>
          </a:p>
        </p:txBody>
      </p:sp>
    </p:spTree>
    <p:extLst>
      <p:ext uri="{BB962C8B-B14F-4D97-AF65-F5344CB8AC3E}">
        <p14:creationId xmlns:p14="http://schemas.microsoft.com/office/powerpoint/2010/main" val="3321066272"/>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 Model</a:t>
            </a:r>
          </a:p>
        </p:txBody>
      </p:sp>
      <p:sp>
        <p:nvSpPr>
          <p:cNvPr id="3" name="Content Placeholder 2"/>
          <p:cNvSpPr>
            <a:spLocks noGrp="1"/>
          </p:cNvSpPr>
          <p:nvPr>
            <p:ph idx="1"/>
          </p:nvPr>
        </p:nvSpPr>
        <p:spPr/>
        <p:txBody>
          <a:bodyPr>
            <a:normAutofit/>
          </a:bodyPr>
          <a:lstStyle/>
          <a:p>
            <a:pPr>
              <a:lnSpc>
                <a:spcPct val="90000"/>
              </a:lnSpc>
              <a:spcBef>
                <a:spcPts val="1800"/>
              </a:spcBef>
              <a:defRPr/>
            </a:pPr>
            <a:r>
              <a:rPr lang="en-US" sz="2600" dirty="0"/>
              <a:t>We can return to our example from earlier, but now using the PSA prepayment formula.</a:t>
            </a:r>
          </a:p>
          <a:p>
            <a:pPr marL="0" indent="0">
              <a:lnSpc>
                <a:spcPct val="90000"/>
              </a:lnSpc>
              <a:spcBef>
                <a:spcPts val="1800"/>
              </a:spcBef>
              <a:buNone/>
              <a:defRPr/>
            </a:pPr>
            <a:r>
              <a:rPr lang="en-US" sz="2800" b="1" dirty="0"/>
              <a:t>Example:</a:t>
            </a:r>
          </a:p>
          <a:p>
            <a:pPr>
              <a:lnSpc>
                <a:spcPct val="90000"/>
              </a:lnSpc>
              <a:defRPr/>
            </a:pPr>
            <a:r>
              <a:rPr lang="en-US" sz="2600" dirty="0"/>
              <a:t>Let’s use again our 10% MPT pool of 10 mortgages totaling $1,000,000 and assume the base (i.e. 100%) PSA model. </a:t>
            </a:r>
          </a:p>
          <a:p>
            <a:pPr>
              <a:lnSpc>
                <a:spcPct val="90000"/>
              </a:lnSpc>
              <a:defRPr/>
            </a:pPr>
            <a:r>
              <a:rPr lang="en-US" sz="2600" dirty="0"/>
              <a:t>The next slide shows the monthly payment pattern for the two previous investors. </a:t>
            </a:r>
          </a:p>
          <a:p>
            <a:pPr>
              <a:lnSpc>
                <a:spcPct val="90000"/>
              </a:lnSpc>
              <a:defRPr/>
            </a:pPr>
            <a:r>
              <a:rPr lang="en-US" sz="2600" dirty="0"/>
              <a:t>The inclusion of the </a:t>
            </a:r>
            <a:r>
              <a:rPr lang="en-US" sz="2600" b="1" i="1" dirty="0"/>
              <a:t>seasoning</a:t>
            </a:r>
            <a:r>
              <a:rPr lang="en-US" sz="2600" dirty="0"/>
              <a:t> </a:t>
            </a:r>
            <a:r>
              <a:rPr lang="en-US" sz="2600" b="1" i="1" dirty="0"/>
              <a:t>through increasing CPR </a:t>
            </a:r>
            <a:r>
              <a:rPr lang="en-US" sz="2600" dirty="0"/>
              <a:t>has an impressive impact on the cash flows of the MPT. </a:t>
            </a:r>
          </a:p>
          <a:p>
            <a:pPr marL="0" indent="0">
              <a:buNone/>
            </a:pPr>
            <a:endParaRPr lang="en-US" sz="2600" dirty="0"/>
          </a:p>
        </p:txBody>
      </p:sp>
      <p:sp>
        <p:nvSpPr>
          <p:cNvPr id="4" name="Slide Number Placeholder 3"/>
          <p:cNvSpPr>
            <a:spLocks noGrp="1"/>
          </p:cNvSpPr>
          <p:nvPr>
            <p:ph type="sldNum" sz="quarter" idx="12"/>
          </p:nvPr>
        </p:nvSpPr>
        <p:spPr/>
        <p:txBody>
          <a:bodyPr/>
          <a:lstStyle/>
          <a:p>
            <a:fld id="{9860EDB8-5305-433F-BE41-D7A86D811DB3}" type="slidenum">
              <a:rPr lang="en-US" smtClean="0"/>
              <a:t>102</a:t>
            </a:fld>
            <a:endParaRPr lang="en-US"/>
          </a:p>
        </p:txBody>
      </p:sp>
    </p:spTree>
    <p:extLst>
      <p:ext uri="{BB962C8B-B14F-4D97-AF65-F5344CB8AC3E}">
        <p14:creationId xmlns:p14="http://schemas.microsoft.com/office/powerpoint/2010/main" val="927138957"/>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 Model</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103</a:t>
            </a:fld>
            <a:endParaRPr lang="en-US"/>
          </a:p>
        </p:txBody>
      </p:sp>
      <p:graphicFrame>
        <p:nvGraphicFramePr>
          <p:cNvPr id="5" name="Object 5"/>
          <p:cNvGraphicFramePr>
            <a:graphicFrameLocks noChangeAspect="1"/>
          </p:cNvGraphicFramePr>
          <p:nvPr>
            <p:extLst>
              <p:ext uri="{D42A27DB-BD31-4B8C-83A1-F6EECF244321}">
                <p14:modId xmlns:p14="http://schemas.microsoft.com/office/powerpoint/2010/main" val="1054456881"/>
              </p:ext>
            </p:extLst>
          </p:nvPr>
        </p:nvGraphicFramePr>
        <p:xfrm>
          <a:off x="2470150" y="1824013"/>
          <a:ext cx="7251700" cy="4408352"/>
        </p:xfrm>
        <a:graphic>
          <a:graphicData uri="http://schemas.openxmlformats.org/presentationml/2006/ole">
            <mc:AlternateContent xmlns:mc="http://schemas.openxmlformats.org/markup-compatibility/2006">
              <mc:Choice xmlns:v="urn:schemas-microsoft-com:vml" Requires="v">
                <p:oleObj spid="_x0000_s52280" name="Chart" r:id="rId3" imgW="8915400" imgH="5419649" progId="Excel.Chart.8">
                  <p:embed/>
                </p:oleObj>
              </mc:Choice>
              <mc:Fallback>
                <p:oleObj name="Chart" r:id="rId3" imgW="8915400" imgH="541964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0150" y="1824013"/>
                        <a:ext cx="7251700" cy="440835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682575890"/>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 Model</a:t>
            </a:r>
          </a:p>
        </p:txBody>
      </p:sp>
      <p:sp>
        <p:nvSpPr>
          <p:cNvPr id="3" name="Content Placeholder 2"/>
          <p:cNvSpPr>
            <a:spLocks noGrp="1"/>
          </p:cNvSpPr>
          <p:nvPr>
            <p:ph idx="1"/>
          </p:nvPr>
        </p:nvSpPr>
        <p:spPr>
          <a:xfrm>
            <a:off x="838202" y="1910384"/>
            <a:ext cx="10515599" cy="4406741"/>
          </a:xfrm>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104</a:t>
            </a:fld>
            <a:endParaRPr lang="en-US"/>
          </a:p>
        </p:txBody>
      </p:sp>
      <p:graphicFrame>
        <p:nvGraphicFramePr>
          <p:cNvPr id="5" name="Object 5"/>
          <p:cNvGraphicFramePr>
            <a:graphicFrameLocks noChangeAspect="1"/>
          </p:cNvGraphicFramePr>
          <p:nvPr>
            <p:extLst/>
          </p:nvPr>
        </p:nvGraphicFramePr>
        <p:xfrm>
          <a:off x="2254250" y="1587131"/>
          <a:ext cx="7683500" cy="4670846"/>
        </p:xfrm>
        <a:graphic>
          <a:graphicData uri="http://schemas.openxmlformats.org/presentationml/2006/ole">
            <mc:AlternateContent xmlns:mc="http://schemas.openxmlformats.org/markup-compatibility/2006">
              <mc:Choice xmlns:v="urn:schemas-microsoft-com:vml" Requires="v">
                <p:oleObj spid="_x0000_s53304" name="Chart" r:id="rId3" imgW="8915400" imgH="5419649" progId="Excel.Chart.8">
                  <p:embed/>
                </p:oleObj>
              </mc:Choice>
              <mc:Fallback>
                <p:oleObj name="Chart" r:id="rId3" imgW="8915400" imgH="541964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50" y="1587131"/>
                        <a:ext cx="7683500" cy="467084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921303506"/>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 Model</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105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12387099"/>
              </p:ext>
            </p:extLst>
          </p:nvPr>
        </p:nvGraphicFramePr>
        <p:xfrm>
          <a:off x="2266950" y="1701291"/>
          <a:ext cx="7658100" cy="4655405"/>
        </p:xfrm>
        <a:graphic>
          <a:graphicData uri="http://schemas.openxmlformats.org/presentationml/2006/ole">
            <mc:AlternateContent xmlns:mc="http://schemas.openxmlformats.org/markup-compatibility/2006">
              <mc:Choice xmlns:v="urn:schemas-microsoft-com:vml" Requires="v">
                <p:oleObj spid="_x0000_s54327" name="Chart" r:id="rId3" imgW="8915400" imgH="5419649" progId="Excel.Chart.8">
                  <p:embed/>
                </p:oleObj>
              </mc:Choice>
              <mc:Fallback>
                <p:oleObj name="Chart" r:id="rId3" imgW="8915400" imgH="541964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950" y="1701291"/>
                        <a:ext cx="7658100" cy="465540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34386656"/>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 Model</a:t>
            </a:r>
          </a:p>
        </p:txBody>
      </p:sp>
      <p:sp>
        <p:nvSpPr>
          <p:cNvPr id="3" name="Content Placeholder 2"/>
          <p:cNvSpPr>
            <a:spLocks noGrp="1"/>
          </p:cNvSpPr>
          <p:nvPr>
            <p:ph idx="1"/>
          </p:nvPr>
        </p:nvSpPr>
        <p:spPr/>
        <p:txBody>
          <a:bodyPr>
            <a:normAutofit/>
          </a:bodyPr>
          <a:lstStyle/>
          <a:p>
            <a:pPr>
              <a:defRPr/>
            </a:pPr>
            <a:r>
              <a:rPr lang="en-US" sz="2800" dirty="0"/>
              <a:t>The point of </a:t>
            </a:r>
            <a:r>
              <a:rPr lang="en-US" sz="2800" b="1" i="1" dirty="0"/>
              <a:t>maximum cash flow to each investor is now month 30</a:t>
            </a:r>
            <a:r>
              <a:rPr lang="en-US" sz="2800" dirty="0"/>
              <a:t>.</a:t>
            </a:r>
          </a:p>
          <a:p>
            <a:pPr lvl="1">
              <a:defRPr/>
            </a:pPr>
            <a:r>
              <a:rPr lang="en-US" sz="2400" dirty="0"/>
              <a:t>This is when the prepayments reach their final rate.  Since the balance continues to decline over time, this is when the cash flow is maximized.</a:t>
            </a:r>
          </a:p>
          <a:p>
            <a:pPr>
              <a:defRPr/>
            </a:pPr>
            <a:r>
              <a:rPr lang="en-US" sz="2800" dirty="0"/>
              <a:t>What is also interesting is to look at the patterns of principal and interest behavior.</a:t>
            </a:r>
          </a:p>
          <a:p>
            <a:pPr>
              <a:defRPr/>
            </a:pPr>
            <a:r>
              <a:rPr lang="en-US" sz="2800" dirty="0"/>
              <a:t>The next few slides show the impact on balance, servicing, etc.</a:t>
            </a:r>
          </a:p>
          <a:p>
            <a:pPr marL="0" indent="0">
              <a:buNone/>
            </a:pPr>
            <a:endParaRPr lang="en-US" sz="2000" dirty="0"/>
          </a:p>
        </p:txBody>
      </p:sp>
      <p:sp>
        <p:nvSpPr>
          <p:cNvPr id="4" name="Slide Number Placeholder 3"/>
          <p:cNvSpPr>
            <a:spLocks noGrp="1"/>
          </p:cNvSpPr>
          <p:nvPr>
            <p:ph type="sldNum" sz="quarter" idx="12"/>
          </p:nvPr>
        </p:nvSpPr>
        <p:spPr/>
        <p:txBody>
          <a:bodyPr/>
          <a:lstStyle/>
          <a:p>
            <a:fld id="{9860EDB8-5305-433F-BE41-D7A86D811DB3}" type="slidenum">
              <a:rPr lang="en-US" smtClean="0"/>
              <a:t>106</a:t>
            </a:fld>
            <a:endParaRPr lang="en-US"/>
          </a:p>
        </p:txBody>
      </p:sp>
    </p:spTree>
    <p:extLst>
      <p:ext uri="{BB962C8B-B14F-4D97-AF65-F5344CB8AC3E}">
        <p14:creationId xmlns:p14="http://schemas.microsoft.com/office/powerpoint/2010/main" val="2791329809"/>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 Model</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107</a:t>
            </a:fld>
            <a:endParaRPr lang="en-US"/>
          </a:p>
        </p:txBody>
      </p:sp>
      <p:graphicFrame>
        <p:nvGraphicFramePr>
          <p:cNvPr id="5" name="Object 5"/>
          <p:cNvGraphicFramePr>
            <a:graphicFrameLocks noChangeAspect="1"/>
          </p:cNvGraphicFramePr>
          <p:nvPr>
            <p:extLst>
              <p:ext uri="{D42A27DB-BD31-4B8C-83A1-F6EECF244321}">
                <p14:modId xmlns:p14="http://schemas.microsoft.com/office/powerpoint/2010/main" val="1250549048"/>
              </p:ext>
            </p:extLst>
          </p:nvPr>
        </p:nvGraphicFramePr>
        <p:xfrm>
          <a:off x="2324100" y="1686210"/>
          <a:ext cx="7543800" cy="4585921"/>
        </p:xfrm>
        <a:graphic>
          <a:graphicData uri="http://schemas.openxmlformats.org/presentationml/2006/ole">
            <mc:AlternateContent xmlns:mc="http://schemas.openxmlformats.org/markup-compatibility/2006">
              <mc:Choice xmlns:v="urn:schemas-microsoft-com:vml" Requires="v">
                <p:oleObj spid="_x0000_s55351" name="Chart" r:id="rId3" imgW="8915400" imgH="5419649" progId="Excel.Chart.8">
                  <p:embed/>
                </p:oleObj>
              </mc:Choice>
              <mc:Fallback>
                <p:oleObj name="Chart" r:id="rId3" imgW="8915400" imgH="541964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1686210"/>
                        <a:ext cx="7543800" cy="4585921"/>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902851881"/>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 Model</a:t>
            </a:r>
          </a:p>
        </p:txBody>
      </p:sp>
      <p:sp>
        <p:nvSpPr>
          <p:cNvPr id="3" name="Content Placeholder 2"/>
          <p:cNvSpPr>
            <a:spLocks noGrp="1"/>
          </p:cNvSpPr>
          <p:nvPr>
            <p:ph idx="1"/>
          </p:nvPr>
        </p:nvSpPr>
        <p:spPr/>
        <p:txBody>
          <a:bodyPr/>
          <a:lstStyle/>
          <a:p>
            <a:pPr>
              <a:defRPr/>
            </a:pPr>
            <a:r>
              <a:rPr lang="en-US" sz="2800" dirty="0"/>
              <a:t>Now, what is quite useful to see here is the </a:t>
            </a:r>
            <a:r>
              <a:rPr lang="en-US" sz="2800" b="1" i="1" dirty="0"/>
              <a:t>effects of prepayments</a:t>
            </a:r>
            <a:r>
              <a:rPr lang="en-US" sz="2800" dirty="0"/>
              <a:t> </a:t>
            </a:r>
            <a:r>
              <a:rPr lang="en-US" sz="2800" b="1" i="1" dirty="0"/>
              <a:t>on</a:t>
            </a:r>
            <a:r>
              <a:rPr lang="en-US" sz="2800" dirty="0"/>
              <a:t> the </a:t>
            </a:r>
            <a:r>
              <a:rPr lang="en-US" sz="2800" b="1" i="1" dirty="0"/>
              <a:t>price</a:t>
            </a:r>
            <a:r>
              <a:rPr lang="en-US" sz="2800" dirty="0"/>
              <a:t> of the pool and its </a:t>
            </a:r>
            <a:r>
              <a:rPr lang="en-US" sz="2800" b="1" i="1" dirty="0"/>
              <a:t>WAL</a:t>
            </a:r>
            <a:r>
              <a:rPr lang="en-US" sz="2800" dirty="0"/>
              <a:t>.</a:t>
            </a:r>
          </a:p>
          <a:p>
            <a:pPr>
              <a:defRPr/>
            </a:pPr>
            <a:r>
              <a:rPr lang="en-US" sz="2800" dirty="0"/>
              <a:t>If we use the </a:t>
            </a:r>
            <a:r>
              <a:rPr lang="en-US" sz="2800" b="1" i="1" dirty="0"/>
              <a:t>10% mortgage pool </a:t>
            </a:r>
            <a:r>
              <a:rPr lang="en-US" sz="2800" dirty="0"/>
              <a:t>example we have been using, with a constant </a:t>
            </a:r>
            <a:r>
              <a:rPr lang="en-US" sz="2800" b="1" i="1" dirty="0"/>
              <a:t>10% market rate </a:t>
            </a:r>
            <a:r>
              <a:rPr lang="en-US" sz="2800" dirty="0"/>
              <a:t>:</a:t>
            </a:r>
          </a:p>
          <a:p>
            <a:pPr marL="1025525" lvl="1">
              <a:defRPr/>
            </a:pPr>
            <a:r>
              <a:rPr lang="en-US" sz="2400" b="1" i="1" dirty="0"/>
              <a:t>100% PSA, </a:t>
            </a:r>
            <a:r>
              <a:rPr lang="en-US" sz="2400" dirty="0"/>
              <a:t>then</a:t>
            </a:r>
            <a:r>
              <a:rPr lang="en-US" sz="2400" b="1" i="1" dirty="0"/>
              <a:t> WAL is 12.28 years</a:t>
            </a:r>
            <a:r>
              <a:rPr lang="en-US" sz="2400" dirty="0"/>
              <a:t>.</a:t>
            </a:r>
          </a:p>
          <a:p>
            <a:pPr marL="1025525" lvl="1">
              <a:defRPr/>
            </a:pPr>
            <a:r>
              <a:rPr lang="en-US" sz="2400" b="1" i="1" dirty="0"/>
              <a:t>200% PSA, </a:t>
            </a:r>
            <a:r>
              <a:rPr lang="en-US" sz="2400" dirty="0"/>
              <a:t>then</a:t>
            </a:r>
            <a:r>
              <a:rPr lang="en-US" sz="2400" b="1" i="1" dirty="0"/>
              <a:t> WAL drops to 8.09 years</a:t>
            </a:r>
            <a:r>
              <a:rPr lang="en-US" sz="2400" dirty="0"/>
              <a:t>.</a:t>
            </a:r>
          </a:p>
          <a:p>
            <a:pPr>
              <a:spcBef>
                <a:spcPts val="1200"/>
              </a:spcBef>
              <a:defRPr/>
            </a:pPr>
            <a:r>
              <a:rPr lang="en-US" sz="2800" dirty="0"/>
              <a:t>Remember, WAL also is a measure of the sensitivity of price to changes in interest rates.</a:t>
            </a:r>
          </a:p>
          <a:p>
            <a:pPr marL="0" indent="0">
              <a:buNone/>
            </a:pP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108</a:t>
            </a:fld>
            <a:endParaRPr lang="en-US"/>
          </a:p>
        </p:txBody>
      </p:sp>
    </p:spTree>
    <p:extLst>
      <p:ext uri="{BB962C8B-B14F-4D97-AF65-F5344CB8AC3E}">
        <p14:creationId xmlns:p14="http://schemas.microsoft.com/office/powerpoint/2010/main" val="2890635581"/>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 Model</a:t>
            </a:r>
          </a:p>
        </p:txBody>
      </p:sp>
      <p:sp>
        <p:nvSpPr>
          <p:cNvPr id="3" name="Content Placeholder 2"/>
          <p:cNvSpPr>
            <a:spLocks noGrp="1"/>
          </p:cNvSpPr>
          <p:nvPr>
            <p:ph idx="1"/>
          </p:nvPr>
        </p:nvSpPr>
        <p:spPr/>
        <p:txBody>
          <a:bodyPr>
            <a:noAutofit/>
          </a:bodyPr>
          <a:lstStyle/>
          <a:p>
            <a:pPr>
              <a:defRPr/>
            </a:pPr>
            <a:r>
              <a:rPr lang="en-US" sz="2800" dirty="0"/>
              <a:t>Notice that MPT prices based on </a:t>
            </a:r>
            <a:r>
              <a:rPr lang="en-US" sz="2800" b="1" i="1" dirty="0"/>
              <a:t>PSA Model still don’t get negative convexity</a:t>
            </a:r>
            <a:r>
              <a:rPr lang="en-US" sz="2800" dirty="0"/>
              <a:t> a low interest rates.</a:t>
            </a:r>
          </a:p>
          <a:p>
            <a:pPr>
              <a:defRPr/>
            </a:pPr>
            <a:r>
              <a:rPr lang="en-US" sz="2800" dirty="0"/>
              <a:t>It does not matter what PSA percentage we use, the price of the MPT using a PSA prepayment model will still be display positive convexity. </a:t>
            </a:r>
          </a:p>
          <a:p>
            <a:pPr>
              <a:defRPr/>
            </a:pPr>
            <a:r>
              <a:rPr lang="en-US" sz="2800" dirty="0"/>
              <a:t>In fact, </a:t>
            </a:r>
            <a:r>
              <a:rPr lang="en-US" sz="2800" b="1" i="1" dirty="0"/>
              <a:t>none of the static models </a:t>
            </a:r>
            <a:r>
              <a:rPr lang="en-US" sz="2800" dirty="0"/>
              <a:t>we have seen </a:t>
            </a:r>
            <a:r>
              <a:rPr lang="en-US" sz="2800" b="1" i="1" dirty="0"/>
              <a:t>provide us negative convexity </a:t>
            </a:r>
            <a:r>
              <a:rPr lang="en-US" sz="2800" dirty="0"/>
              <a:t>at low interest rates, which is a fundamental aspect of mortgage behavior.</a:t>
            </a:r>
          </a:p>
          <a:p>
            <a:pPr>
              <a:defRPr/>
            </a:pPr>
            <a:r>
              <a:rPr lang="en-US" sz="2800" dirty="0"/>
              <a:t>In these models, </a:t>
            </a:r>
            <a:r>
              <a:rPr lang="en-US" sz="2800" b="1" i="1" dirty="0"/>
              <a:t>prepayments are exogenous</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109</a:t>
            </a:fld>
            <a:endParaRPr lang="en-US"/>
          </a:p>
        </p:txBody>
      </p:sp>
    </p:spTree>
    <p:extLst>
      <p:ext uri="{BB962C8B-B14F-4D97-AF65-F5344CB8AC3E}">
        <p14:creationId xmlns:p14="http://schemas.microsoft.com/office/powerpoint/2010/main" val="12364406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with MBBs</a:t>
            </a:r>
          </a:p>
        </p:txBody>
      </p:sp>
      <p:sp>
        <p:nvSpPr>
          <p:cNvPr id="3" name="Content Placeholder 2"/>
          <p:cNvSpPr>
            <a:spLocks noGrp="1"/>
          </p:cNvSpPr>
          <p:nvPr>
            <p:ph idx="1"/>
          </p:nvPr>
        </p:nvSpPr>
        <p:spPr/>
        <p:txBody>
          <a:bodyPr/>
          <a:lstStyle/>
          <a:p>
            <a:r>
              <a:rPr lang="en-US" sz="2800" dirty="0"/>
              <a:t>Issuing MBBs is one method through which a lender could raise the capital they need to finance the mortgages they originate.</a:t>
            </a:r>
          </a:p>
          <a:p>
            <a:pPr lvl="1">
              <a:spcBef>
                <a:spcPts val="1200"/>
              </a:spcBef>
            </a:pPr>
            <a:r>
              <a:rPr lang="en-US" sz="2400" b="1" i="1" dirty="0"/>
              <a:t>There is a problem</a:t>
            </a:r>
            <a:r>
              <a:rPr lang="en-US" sz="2400" dirty="0"/>
              <a:t>, however.  Since the </a:t>
            </a:r>
            <a:r>
              <a:rPr lang="en-US" sz="2400" b="1" i="1" dirty="0"/>
              <a:t>cash flows from the MBB are not dependent directly on the underlying mortgages</a:t>
            </a:r>
            <a:r>
              <a:rPr lang="en-US" sz="2400" dirty="0"/>
              <a:t>, they will not exhibit the negative convexity that the mortgages will at low interest rates.</a:t>
            </a:r>
          </a:p>
          <a:p>
            <a:pPr lvl="1">
              <a:spcBef>
                <a:spcPts val="1200"/>
              </a:spcBef>
            </a:pPr>
            <a:r>
              <a:rPr lang="en-US" sz="2400" dirty="0"/>
              <a:t>This means the MBB will </a:t>
            </a:r>
            <a:r>
              <a:rPr lang="en-US" sz="2400" b="1" i="1" dirty="0"/>
              <a:t>not naturally hedge the prepayment risk</a:t>
            </a:r>
            <a:r>
              <a:rPr lang="en-US" sz="2400" dirty="0"/>
              <a:t> embedded in the mortgage.</a:t>
            </a:r>
          </a:p>
          <a:p>
            <a:pPr marL="0" indent="0">
              <a:buNone/>
            </a:pP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11</a:t>
            </a:fld>
            <a:endParaRPr lang="en-US"/>
          </a:p>
        </p:txBody>
      </p:sp>
    </p:spTree>
    <p:extLst>
      <p:ext uri="{BB962C8B-B14F-4D97-AF65-F5344CB8AC3E}">
        <p14:creationId xmlns:p14="http://schemas.microsoft.com/office/powerpoint/2010/main" val="4152964268"/>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 Model</a:t>
            </a:r>
          </a:p>
        </p:txBody>
      </p:sp>
      <p:sp>
        <p:nvSpPr>
          <p:cNvPr id="3" name="Content Placeholder 2"/>
          <p:cNvSpPr>
            <a:spLocks noGrp="1"/>
          </p:cNvSpPr>
          <p:nvPr>
            <p:ph idx="1"/>
          </p:nvPr>
        </p:nvSpPr>
        <p:spPr/>
        <p:txBody>
          <a:bodyPr/>
          <a:lstStyle/>
          <a:p>
            <a:pPr>
              <a:defRPr/>
            </a:pPr>
            <a:r>
              <a:rPr lang="en-US" sz="2800" dirty="0"/>
              <a:t>However, </a:t>
            </a:r>
            <a:r>
              <a:rPr lang="en-US" sz="2800" b="1" i="1" dirty="0"/>
              <a:t>actual MPT prices will change with interest and therefore exhibit negative convexity at low interest rates</a:t>
            </a:r>
            <a:r>
              <a:rPr lang="en-US" sz="2800" dirty="0"/>
              <a:t> as mortgages prepay.</a:t>
            </a:r>
          </a:p>
          <a:p>
            <a:pPr marL="914400" lvl="1" indent="-396875">
              <a:defRPr/>
            </a:pPr>
            <a:r>
              <a:rPr lang="en-US" sz="2600" dirty="0"/>
              <a:t>But this is the problem of the MPT investors, not the issuer.</a:t>
            </a:r>
          </a:p>
          <a:p>
            <a:pPr marL="914400" lvl="1" indent="-396875">
              <a:defRPr/>
            </a:pPr>
            <a:r>
              <a:rPr lang="en-US" sz="2600" dirty="0"/>
              <a:t>To be sure this risk is priced!</a:t>
            </a:r>
          </a:p>
          <a:p>
            <a:pPr>
              <a:spcBef>
                <a:spcPts val="1200"/>
              </a:spcBef>
              <a:defRPr/>
            </a:pPr>
            <a:r>
              <a:rPr lang="en-US" sz="2800" b="1" i="1" dirty="0"/>
              <a:t>To get negative convexity </a:t>
            </a:r>
            <a:r>
              <a:rPr lang="en-US" sz="2800" dirty="0"/>
              <a:t>at low interest rate, we will have to </a:t>
            </a:r>
            <a:r>
              <a:rPr lang="en-US" sz="2800" b="1" i="1" dirty="0"/>
              <a:t>use a dynamic prepayment model</a:t>
            </a:r>
            <a:r>
              <a:rPr lang="en-US" sz="2800" dirty="0"/>
              <a:t>, a model that allows prepayments to change with interest rates.  </a:t>
            </a:r>
          </a:p>
          <a:p>
            <a:pPr marL="0" indent="0">
              <a:buNone/>
            </a:pP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110</a:t>
            </a:fld>
            <a:endParaRPr lang="en-US"/>
          </a:p>
        </p:txBody>
      </p:sp>
    </p:spTree>
    <p:extLst>
      <p:ext uri="{BB962C8B-B14F-4D97-AF65-F5344CB8AC3E}">
        <p14:creationId xmlns:p14="http://schemas.microsoft.com/office/powerpoint/2010/main" val="2317197057"/>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Models</a:t>
            </a:r>
          </a:p>
        </p:txBody>
      </p:sp>
      <p:sp>
        <p:nvSpPr>
          <p:cNvPr id="3" name="Content Placeholder 2"/>
          <p:cNvSpPr>
            <a:spLocks noGrp="1"/>
          </p:cNvSpPr>
          <p:nvPr>
            <p:ph idx="1"/>
          </p:nvPr>
        </p:nvSpPr>
        <p:spPr/>
        <p:txBody>
          <a:bodyPr>
            <a:normAutofit/>
          </a:bodyPr>
          <a:lstStyle/>
          <a:p>
            <a:pPr>
              <a:lnSpc>
                <a:spcPct val="90000"/>
              </a:lnSpc>
              <a:spcBef>
                <a:spcPts val="1200"/>
              </a:spcBef>
              <a:defRPr/>
            </a:pPr>
            <a:r>
              <a:rPr lang="en-US" sz="2800" dirty="0"/>
              <a:t>The prepayment models presented earlier are all </a:t>
            </a:r>
            <a:r>
              <a:rPr lang="en-US" sz="2800" b="1" i="1" dirty="0"/>
              <a:t>static models </a:t>
            </a:r>
            <a:r>
              <a:rPr lang="en-US" sz="2800" dirty="0"/>
              <a:t>– that is, </a:t>
            </a:r>
            <a:r>
              <a:rPr lang="en-US" sz="2800" b="1" i="1" dirty="0"/>
              <a:t>prepayments do not adjust based on interest rates</a:t>
            </a:r>
            <a:r>
              <a:rPr lang="en-US" sz="2800" dirty="0"/>
              <a:t>.</a:t>
            </a:r>
          </a:p>
          <a:p>
            <a:pPr>
              <a:lnSpc>
                <a:spcPct val="90000"/>
              </a:lnSpc>
              <a:spcBef>
                <a:spcPts val="1200"/>
              </a:spcBef>
              <a:defRPr/>
            </a:pPr>
            <a:r>
              <a:rPr lang="en-US" sz="2800" b="1" i="1" dirty="0"/>
              <a:t>Dynamic models</a:t>
            </a:r>
            <a:r>
              <a:rPr lang="en-US" sz="2800" dirty="0"/>
              <a:t>, on the other hand, are designed to work within a</a:t>
            </a:r>
            <a:r>
              <a:rPr lang="en-US" sz="2800" b="1" i="1" dirty="0"/>
              <a:t> pricing model where interest rates vary over time</a:t>
            </a:r>
            <a:r>
              <a:rPr lang="en-US" sz="2800" dirty="0"/>
              <a:t>.</a:t>
            </a:r>
          </a:p>
          <a:p>
            <a:pPr>
              <a:lnSpc>
                <a:spcPct val="90000"/>
              </a:lnSpc>
              <a:spcBef>
                <a:spcPts val="1200"/>
              </a:spcBef>
              <a:defRPr/>
            </a:pPr>
            <a:r>
              <a:rPr lang="en-US" sz="2800" dirty="0"/>
              <a:t>Within this evolving interest rate environment the prepayment model will generate </a:t>
            </a:r>
            <a:r>
              <a:rPr lang="en-US" sz="2800" b="1" i="1" dirty="0"/>
              <a:t>prepayment rates that adjust as interest rates move</a:t>
            </a:r>
            <a:r>
              <a:rPr lang="en-US" sz="2800" dirty="0"/>
              <a:t>.</a:t>
            </a:r>
          </a:p>
        </p:txBody>
      </p:sp>
      <p:sp>
        <p:nvSpPr>
          <p:cNvPr id="4" name="Slide Number Placeholder 3"/>
          <p:cNvSpPr>
            <a:spLocks noGrp="1"/>
          </p:cNvSpPr>
          <p:nvPr>
            <p:ph type="sldNum" sz="quarter" idx="12"/>
          </p:nvPr>
        </p:nvSpPr>
        <p:spPr/>
        <p:txBody>
          <a:bodyPr/>
          <a:lstStyle/>
          <a:p>
            <a:fld id="{9860EDB8-5305-433F-BE41-D7A86D811DB3}" type="slidenum">
              <a:rPr lang="en-US" smtClean="0"/>
              <a:t>111</a:t>
            </a:fld>
            <a:endParaRPr lang="en-US"/>
          </a:p>
        </p:txBody>
      </p:sp>
    </p:spTree>
    <p:extLst>
      <p:ext uri="{BB962C8B-B14F-4D97-AF65-F5344CB8AC3E}">
        <p14:creationId xmlns:p14="http://schemas.microsoft.com/office/powerpoint/2010/main" val="1578101018"/>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Models</a:t>
            </a:r>
          </a:p>
        </p:txBody>
      </p:sp>
      <p:sp>
        <p:nvSpPr>
          <p:cNvPr id="3" name="Content Placeholder 2"/>
          <p:cNvSpPr>
            <a:spLocks noGrp="1"/>
          </p:cNvSpPr>
          <p:nvPr>
            <p:ph idx="1"/>
          </p:nvPr>
        </p:nvSpPr>
        <p:spPr/>
        <p:txBody>
          <a:bodyPr>
            <a:normAutofit/>
          </a:bodyPr>
          <a:lstStyle/>
          <a:p>
            <a:pPr>
              <a:lnSpc>
                <a:spcPct val="90000"/>
              </a:lnSpc>
              <a:spcBef>
                <a:spcPts val="1200"/>
              </a:spcBef>
              <a:defRPr/>
            </a:pPr>
            <a:r>
              <a:rPr lang="en-US" sz="2800" dirty="0"/>
              <a:t>Dynamic prepayment models are referred to as </a:t>
            </a:r>
            <a:r>
              <a:rPr lang="en-US" sz="2800" b="1" i="1" dirty="0"/>
              <a:t>endogenous prepayments</a:t>
            </a:r>
            <a:r>
              <a:rPr lang="en-US" sz="2800" dirty="0"/>
              <a:t>.</a:t>
            </a:r>
          </a:p>
          <a:p>
            <a:pPr>
              <a:lnSpc>
                <a:spcPct val="90000"/>
              </a:lnSpc>
              <a:spcBef>
                <a:spcPts val="1200"/>
              </a:spcBef>
              <a:defRPr/>
            </a:pPr>
            <a:r>
              <a:rPr lang="en-US" sz="2800" dirty="0"/>
              <a:t>Thus, if interest rates drop below the mortgage contract rates, prepayments will increase. If interest rates rise, prepayments will slow down.</a:t>
            </a:r>
          </a:p>
          <a:p>
            <a:pPr>
              <a:lnSpc>
                <a:spcPct val="90000"/>
              </a:lnSpc>
              <a:spcBef>
                <a:spcPts val="1200"/>
              </a:spcBef>
              <a:defRPr/>
            </a:pPr>
            <a:r>
              <a:rPr lang="en-US" sz="2800" dirty="0"/>
              <a:t>Dynamic models are actually very complex as they try to capture interest rate and other factors affecting prepayments!</a:t>
            </a:r>
          </a:p>
        </p:txBody>
      </p:sp>
      <p:sp>
        <p:nvSpPr>
          <p:cNvPr id="4" name="Slide Number Placeholder 3"/>
          <p:cNvSpPr>
            <a:spLocks noGrp="1"/>
          </p:cNvSpPr>
          <p:nvPr>
            <p:ph type="sldNum" sz="quarter" idx="12"/>
          </p:nvPr>
        </p:nvSpPr>
        <p:spPr/>
        <p:txBody>
          <a:bodyPr/>
          <a:lstStyle/>
          <a:p>
            <a:fld id="{9860EDB8-5305-433F-BE41-D7A86D811DB3}" type="slidenum">
              <a:rPr lang="en-US" smtClean="0"/>
              <a:t>112</a:t>
            </a:fld>
            <a:endParaRPr lang="en-US"/>
          </a:p>
        </p:txBody>
      </p:sp>
    </p:spTree>
    <p:extLst>
      <p:ext uri="{BB962C8B-B14F-4D97-AF65-F5344CB8AC3E}">
        <p14:creationId xmlns:p14="http://schemas.microsoft.com/office/powerpoint/2010/main" val="2324548615"/>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Models</a:t>
            </a:r>
          </a:p>
        </p:txBody>
      </p:sp>
      <p:sp>
        <p:nvSpPr>
          <p:cNvPr id="3" name="Content Placeholder 2"/>
          <p:cNvSpPr>
            <a:spLocks noGrp="1"/>
          </p:cNvSpPr>
          <p:nvPr>
            <p:ph idx="1"/>
          </p:nvPr>
        </p:nvSpPr>
        <p:spPr/>
        <p:txBody>
          <a:bodyPr>
            <a:normAutofit fontScale="92500"/>
          </a:bodyPr>
          <a:lstStyle/>
          <a:p>
            <a:pPr>
              <a:defRPr/>
            </a:pPr>
            <a:r>
              <a:rPr lang="en-US" sz="2800" dirty="0"/>
              <a:t>Dynamic models usually try to capture two distinct behaviors of borrowers:</a:t>
            </a:r>
          </a:p>
          <a:p>
            <a:pPr marL="1036638" lvl="1" indent="-350838">
              <a:spcBef>
                <a:spcPts val="300"/>
              </a:spcBef>
              <a:defRPr/>
            </a:pPr>
            <a:r>
              <a:rPr lang="en-US" sz="2600" dirty="0"/>
              <a:t>Refinancing Activity</a:t>
            </a:r>
          </a:p>
          <a:p>
            <a:pPr marL="1036638" lvl="1" indent="-350838">
              <a:spcBef>
                <a:spcPts val="300"/>
              </a:spcBef>
              <a:defRPr/>
            </a:pPr>
            <a:r>
              <a:rPr lang="en-US" sz="2600" dirty="0"/>
              <a:t>Housing Turnover Activity</a:t>
            </a:r>
          </a:p>
          <a:p>
            <a:pPr>
              <a:spcBef>
                <a:spcPts val="1200"/>
              </a:spcBef>
              <a:defRPr/>
            </a:pPr>
            <a:r>
              <a:rPr lang="en-US" sz="2800" dirty="0"/>
              <a:t>Normally, these two components are estimated separately and then either added together or multiplied together to get an </a:t>
            </a:r>
            <a:r>
              <a:rPr lang="en-US" sz="2800" i="1" dirty="0"/>
              <a:t>SMM</a:t>
            </a:r>
            <a:r>
              <a:rPr lang="en-US" sz="2800" dirty="0"/>
              <a:t> value:</a:t>
            </a:r>
          </a:p>
          <a:p>
            <a:pPr algn="ctr">
              <a:buNone/>
              <a:defRPr/>
            </a:pPr>
            <a:r>
              <a:rPr lang="en-US" sz="2800" dirty="0"/>
              <a:t>	</a:t>
            </a:r>
            <a:r>
              <a:rPr lang="en-US" sz="2600" i="1" dirty="0" err="1"/>
              <a:t>SMM</a:t>
            </a:r>
            <a:r>
              <a:rPr lang="en-US" sz="2600" i="1" baseline="-25000" dirty="0" err="1"/>
              <a:t>i</a:t>
            </a:r>
            <a:r>
              <a:rPr lang="en-US" sz="2600" i="1" dirty="0"/>
              <a:t> = Refinancing + Housing Turnover</a:t>
            </a:r>
          </a:p>
          <a:p>
            <a:pPr>
              <a:spcBef>
                <a:spcPts val="1200"/>
              </a:spcBef>
              <a:defRPr/>
            </a:pPr>
            <a:r>
              <a:rPr lang="en-US" sz="2800" dirty="0"/>
              <a:t>You would get a different </a:t>
            </a:r>
            <a:r>
              <a:rPr lang="en-US" sz="2800" i="1" dirty="0" err="1"/>
              <a:t>SMM</a:t>
            </a:r>
            <a:r>
              <a:rPr lang="en-US" sz="2800" i="1" baseline="-25000" dirty="0" err="1"/>
              <a:t>i</a:t>
            </a:r>
            <a:r>
              <a:rPr lang="en-US" sz="2800" dirty="0"/>
              <a:t> for each month.</a:t>
            </a:r>
          </a:p>
          <a:p>
            <a:pPr marL="0" indent="0">
              <a:buNone/>
            </a:pP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113</a:t>
            </a:fld>
            <a:endParaRPr lang="en-US"/>
          </a:p>
        </p:txBody>
      </p:sp>
    </p:spTree>
    <p:extLst>
      <p:ext uri="{BB962C8B-B14F-4D97-AF65-F5344CB8AC3E}">
        <p14:creationId xmlns:p14="http://schemas.microsoft.com/office/powerpoint/2010/main" val="1546200056"/>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Models</a:t>
            </a:r>
          </a:p>
        </p:txBody>
      </p:sp>
      <p:sp>
        <p:nvSpPr>
          <p:cNvPr id="3" name="Content Placeholder 2"/>
          <p:cNvSpPr>
            <a:spLocks noGrp="1"/>
          </p:cNvSpPr>
          <p:nvPr>
            <p:ph idx="1"/>
          </p:nvPr>
        </p:nvSpPr>
        <p:spPr>
          <a:xfrm>
            <a:off x="838201" y="1825624"/>
            <a:ext cx="10515599" cy="4669305"/>
          </a:xfrm>
        </p:spPr>
        <p:txBody>
          <a:bodyPr>
            <a:noAutofit/>
          </a:bodyPr>
          <a:lstStyle/>
          <a:p>
            <a:pPr>
              <a:defRPr/>
            </a:pPr>
            <a:r>
              <a:rPr lang="en-US" sz="2600" dirty="0"/>
              <a:t>There are a number of dynamic prepayment models in the marketplace. But </a:t>
            </a:r>
            <a:r>
              <a:rPr lang="en-US" sz="2600" b="1" i="1" dirty="0"/>
              <a:t>most of these models are however proprietary</a:t>
            </a:r>
            <a:r>
              <a:rPr lang="en-US" sz="2600" dirty="0"/>
              <a:t> – Many large mortgage banks have developed their own models.</a:t>
            </a:r>
          </a:p>
          <a:p>
            <a:pPr marL="0" indent="0">
              <a:buNone/>
            </a:pPr>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114</a:t>
            </a:fld>
            <a:endParaRPr lang="en-US"/>
          </a:p>
        </p:txBody>
      </p:sp>
    </p:spTree>
    <p:extLst>
      <p:ext uri="{BB962C8B-B14F-4D97-AF65-F5344CB8AC3E}">
        <p14:creationId xmlns:p14="http://schemas.microsoft.com/office/powerpoint/2010/main" val="1624518046"/>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Pay-</a:t>
            </a:r>
            <a:r>
              <a:rPr lang="en-US" dirty="0" err="1"/>
              <a:t>Throughs</a:t>
            </a:r>
            <a:endParaRPr lang="en-US" dirty="0"/>
          </a:p>
        </p:txBody>
      </p:sp>
      <p:sp>
        <p:nvSpPr>
          <p:cNvPr id="3" name="Content Placeholder 2"/>
          <p:cNvSpPr>
            <a:spLocks noGrp="1"/>
          </p:cNvSpPr>
          <p:nvPr>
            <p:ph idx="1"/>
          </p:nvPr>
        </p:nvSpPr>
        <p:spPr/>
        <p:txBody>
          <a:bodyPr>
            <a:normAutofit/>
          </a:bodyPr>
          <a:lstStyle/>
          <a:p>
            <a:pPr>
              <a:tabLst>
                <a:tab pos="1379538" algn="l"/>
              </a:tabLst>
            </a:pPr>
            <a:r>
              <a:rPr lang="en-US" sz="2800" dirty="0"/>
              <a:t>Mortgage Pay-Through Bonds (MPTBs) are </a:t>
            </a:r>
            <a:r>
              <a:rPr lang="en-US" sz="2800" b="1" i="1" dirty="0"/>
              <a:t>hybrid securities </a:t>
            </a:r>
            <a:r>
              <a:rPr lang="en-US" sz="2800" dirty="0"/>
              <a:t>that combine elements of both mortgage pass-</a:t>
            </a:r>
            <a:r>
              <a:rPr lang="en-US" sz="2800" dirty="0" err="1"/>
              <a:t>throughs</a:t>
            </a:r>
            <a:r>
              <a:rPr lang="en-US" sz="2800" dirty="0"/>
              <a:t> (MPTs) and mortgage-backed bonds (MBBs).</a:t>
            </a:r>
          </a:p>
          <a:p>
            <a:pPr>
              <a:spcBef>
                <a:spcPts val="1200"/>
              </a:spcBef>
              <a:tabLst>
                <a:tab pos="1379538" algn="l"/>
              </a:tabLst>
            </a:pPr>
            <a:r>
              <a:rPr lang="en-US" sz="2800" b="1" i="1" dirty="0"/>
              <a:t>Like MPTs</a:t>
            </a:r>
            <a:r>
              <a:rPr lang="en-US" sz="2800" dirty="0"/>
              <a:t>, MPTBs are issued against mortgage pools and </a:t>
            </a:r>
            <a:r>
              <a:rPr lang="en-US" sz="2800" b="1" i="1" dirty="0"/>
              <a:t>cash flows from the pool are passed through</a:t>
            </a:r>
            <a:r>
              <a:rPr lang="en-US" sz="2800" dirty="0"/>
              <a:t> to investors.</a:t>
            </a:r>
          </a:p>
          <a:p>
            <a:pPr marL="854075" lvl="1">
              <a:tabLst>
                <a:tab pos="1379538" algn="l"/>
              </a:tabLst>
            </a:pPr>
            <a:r>
              <a:rPr lang="en-US" sz="2400" dirty="0"/>
              <a:t>Interest payments</a:t>
            </a:r>
          </a:p>
          <a:p>
            <a:pPr marL="854075" lvl="1">
              <a:tabLst>
                <a:tab pos="1379538" algn="l"/>
              </a:tabLst>
            </a:pPr>
            <a:r>
              <a:rPr lang="en-US" sz="2400" dirty="0"/>
              <a:t>Principal amortizations</a:t>
            </a:r>
          </a:p>
          <a:p>
            <a:pPr marL="854075" lvl="1">
              <a:tabLst>
                <a:tab pos="1379538" algn="l"/>
              </a:tabLst>
            </a:pPr>
            <a:r>
              <a:rPr lang="en-US" sz="2400" dirty="0" smtClean="0"/>
              <a:t>Prepayments</a:t>
            </a:r>
            <a:endParaRPr lang="en-US" sz="2400" dirty="0"/>
          </a:p>
        </p:txBody>
      </p:sp>
      <p:sp>
        <p:nvSpPr>
          <p:cNvPr id="4" name="Slide Number Placeholder 3"/>
          <p:cNvSpPr>
            <a:spLocks noGrp="1"/>
          </p:cNvSpPr>
          <p:nvPr>
            <p:ph type="sldNum" sz="quarter" idx="12"/>
          </p:nvPr>
        </p:nvSpPr>
        <p:spPr/>
        <p:txBody>
          <a:bodyPr/>
          <a:lstStyle/>
          <a:p>
            <a:fld id="{9860EDB8-5305-433F-BE41-D7A86D811DB3}" type="slidenum">
              <a:rPr lang="en-US" smtClean="0"/>
              <a:t>115</a:t>
            </a:fld>
            <a:endParaRPr lang="en-US"/>
          </a:p>
        </p:txBody>
      </p:sp>
    </p:spTree>
    <p:extLst>
      <p:ext uri="{BB962C8B-B14F-4D97-AF65-F5344CB8AC3E}">
        <p14:creationId xmlns:p14="http://schemas.microsoft.com/office/powerpoint/2010/main" val="891882222"/>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Pay-</a:t>
            </a:r>
            <a:r>
              <a:rPr lang="en-US" dirty="0" err="1"/>
              <a:t>Throughs</a:t>
            </a:r>
            <a:endParaRPr lang="en-US" dirty="0"/>
          </a:p>
        </p:txBody>
      </p:sp>
      <p:sp>
        <p:nvSpPr>
          <p:cNvPr id="3" name="Content Placeholder 2"/>
          <p:cNvSpPr>
            <a:spLocks noGrp="1"/>
          </p:cNvSpPr>
          <p:nvPr>
            <p:ph idx="1"/>
          </p:nvPr>
        </p:nvSpPr>
        <p:spPr/>
        <p:txBody>
          <a:bodyPr>
            <a:normAutofit/>
          </a:bodyPr>
          <a:lstStyle/>
          <a:p>
            <a:pPr>
              <a:spcBef>
                <a:spcPts val="1200"/>
              </a:spcBef>
              <a:tabLst>
                <a:tab pos="1379538" algn="l"/>
              </a:tabLst>
            </a:pPr>
            <a:r>
              <a:rPr lang="en-US" sz="2800" dirty="0"/>
              <a:t>But </a:t>
            </a:r>
            <a:r>
              <a:rPr lang="en-US" sz="2800" b="1" i="1" dirty="0"/>
              <a:t>unlike MPTs</a:t>
            </a:r>
            <a:r>
              <a:rPr lang="en-US" sz="2800" dirty="0"/>
              <a:t>, MPTBs are </a:t>
            </a:r>
            <a:r>
              <a:rPr lang="en-US" sz="2800" b="1" i="1" dirty="0"/>
              <a:t>debt obligations of the issuer</a:t>
            </a:r>
            <a:r>
              <a:rPr lang="en-US" sz="2800" dirty="0"/>
              <a:t> (generally, a mortgage lender) </a:t>
            </a:r>
            <a:r>
              <a:rPr lang="en-US" sz="2800" b="1" i="1" dirty="0"/>
              <a:t>who retains full ownership of the mortgage pools </a:t>
            </a:r>
            <a:r>
              <a:rPr lang="en-US" sz="2800" dirty="0"/>
              <a:t>like the issuer of a MBB.</a:t>
            </a:r>
          </a:p>
          <a:p>
            <a:pPr>
              <a:spcBef>
                <a:spcPts val="1200"/>
              </a:spcBef>
              <a:tabLst>
                <a:tab pos="1379538" algn="l"/>
              </a:tabLst>
            </a:pPr>
            <a:r>
              <a:rPr lang="en-US" sz="2800" dirty="0"/>
              <a:t>Therefore, a </a:t>
            </a:r>
            <a:r>
              <a:rPr lang="en-US" sz="2800" b="1" i="1" dirty="0"/>
              <a:t>MPTB is a debt obligation of the issuer</a:t>
            </a:r>
            <a:r>
              <a:rPr lang="en-US" sz="2800" dirty="0"/>
              <a:t> (i.e., a bond) </a:t>
            </a:r>
            <a:r>
              <a:rPr lang="en-US" sz="2800" b="1" i="1" dirty="0"/>
              <a:t>rather than an equity ownership interest </a:t>
            </a:r>
            <a:r>
              <a:rPr lang="en-US" sz="2800" dirty="0"/>
              <a:t>of the investors in the pool of mortgages.</a:t>
            </a:r>
          </a:p>
          <a:p>
            <a:pPr>
              <a:spcBef>
                <a:spcPts val="1200"/>
              </a:spcBef>
              <a:tabLst>
                <a:tab pos="1379538" algn="l"/>
              </a:tabLst>
            </a:pPr>
            <a:r>
              <a:rPr lang="en-US" sz="2800" dirty="0"/>
              <a:t>Like MBBs, </a:t>
            </a:r>
            <a:r>
              <a:rPr lang="en-US" sz="2800" b="1" i="1" dirty="0"/>
              <a:t>MPTBs remain on balance sheet</a:t>
            </a:r>
            <a:r>
              <a:rPr lang="en-US" sz="2800" dirty="0"/>
              <a:t> since is the issuer is directly liable</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116</a:t>
            </a:fld>
            <a:endParaRPr lang="en-US"/>
          </a:p>
        </p:txBody>
      </p:sp>
    </p:spTree>
    <p:extLst>
      <p:ext uri="{BB962C8B-B14F-4D97-AF65-F5344CB8AC3E}">
        <p14:creationId xmlns:p14="http://schemas.microsoft.com/office/powerpoint/2010/main" val="4182085211"/>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Pay-</a:t>
            </a:r>
            <a:r>
              <a:rPr lang="en-US" dirty="0" err="1"/>
              <a:t>Throughs</a:t>
            </a:r>
            <a:endParaRPr lang="en-US" dirty="0"/>
          </a:p>
        </p:txBody>
      </p:sp>
      <p:sp>
        <p:nvSpPr>
          <p:cNvPr id="3" name="Content Placeholder 2"/>
          <p:cNvSpPr>
            <a:spLocks noGrp="1"/>
          </p:cNvSpPr>
          <p:nvPr>
            <p:ph idx="1"/>
          </p:nvPr>
        </p:nvSpPr>
        <p:spPr/>
        <p:txBody>
          <a:bodyPr>
            <a:normAutofit/>
          </a:bodyPr>
          <a:lstStyle/>
          <a:p>
            <a:pPr>
              <a:tabLst>
                <a:tab pos="1379538" algn="l"/>
              </a:tabLst>
            </a:pPr>
            <a:r>
              <a:rPr lang="en-US" sz="2800" dirty="0"/>
              <a:t>But since the mortgages’ cash flows are passed through to MPTB investors, the </a:t>
            </a:r>
            <a:r>
              <a:rPr lang="en-US" sz="2800" b="1" i="1" dirty="0"/>
              <a:t>bond investors</a:t>
            </a:r>
            <a:r>
              <a:rPr lang="en-US" sz="2800" dirty="0"/>
              <a:t>, rather than the issuer, </a:t>
            </a:r>
            <a:r>
              <a:rPr lang="en-US" sz="2800" b="1" i="1" dirty="0"/>
              <a:t>are exposed to prepayment risk</a:t>
            </a:r>
            <a:r>
              <a:rPr lang="en-US" sz="2800" dirty="0"/>
              <a:t>.</a:t>
            </a:r>
          </a:p>
          <a:p>
            <a:pPr>
              <a:tabLst>
                <a:tab pos="1379538" algn="l"/>
              </a:tabLst>
            </a:pPr>
            <a:r>
              <a:rPr lang="en-US" sz="2800" dirty="0"/>
              <a:t>MPTBs provide issuers a </a:t>
            </a:r>
            <a:r>
              <a:rPr lang="en-US" sz="2800" b="1" i="1" dirty="0"/>
              <a:t>better hedge against prepayment risk than MBBs</a:t>
            </a:r>
            <a:r>
              <a:rPr lang="en-US" sz="2800" dirty="0"/>
              <a:t>.</a:t>
            </a:r>
          </a:p>
          <a:p>
            <a:pPr marL="914400" lvl="1" indent="-282575">
              <a:spcBef>
                <a:spcPts val="0"/>
              </a:spcBef>
              <a:tabLst>
                <a:tab pos="1379538" algn="l"/>
              </a:tabLst>
            </a:pPr>
            <a:r>
              <a:rPr lang="en-US" sz="2400" dirty="0"/>
              <a:t>Both the mortgage pool and the MPTBs show negative convexity at low interest rates (VERY IMPOTANT!)</a:t>
            </a:r>
          </a:p>
          <a:p>
            <a:pPr>
              <a:tabLst>
                <a:tab pos="1379538" algn="l"/>
              </a:tabLst>
            </a:pPr>
            <a:r>
              <a:rPr lang="en-US" sz="2800" dirty="0"/>
              <a:t>Since cash flows similar to those of MPTs, the pricing is similar.</a:t>
            </a:r>
          </a:p>
          <a:p>
            <a:pPr marL="0" indent="0">
              <a:buNone/>
            </a:pPr>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117</a:t>
            </a:fld>
            <a:endParaRPr lang="en-US"/>
          </a:p>
        </p:txBody>
      </p:sp>
    </p:spTree>
    <p:extLst>
      <p:ext uri="{BB962C8B-B14F-4D97-AF65-F5344CB8AC3E}">
        <p14:creationId xmlns:p14="http://schemas.microsoft.com/office/powerpoint/2010/main" val="711512886"/>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Pay-</a:t>
            </a:r>
            <a:r>
              <a:rPr lang="en-US" dirty="0" err="1"/>
              <a:t>Throughs</a:t>
            </a:r>
            <a:endParaRPr lang="en-US" dirty="0"/>
          </a:p>
        </p:txBody>
      </p:sp>
      <p:sp>
        <p:nvSpPr>
          <p:cNvPr id="3" name="Content Placeholder 2"/>
          <p:cNvSpPr>
            <a:spLocks noGrp="1"/>
          </p:cNvSpPr>
          <p:nvPr>
            <p:ph idx="1"/>
          </p:nvPr>
        </p:nvSpPr>
        <p:spPr/>
        <p:txBody>
          <a:bodyPr>
            <a:normAutofit/>
          </a:bodyPr>
          <a:lstStyle/>
          <a:p>
            <a:pPr>
              <a:spcBef>
                <a:spcPts val="1200"/>
              </a:spcBef>
              <a:tabLst>
                <a:tab pos="1379538" algn="l"/>
              </a:tabLst>
            </a:pPr>
            <a:r>
              <a:rPr lang="en-US" sz="2800" dirty="0"/>
              <a:t>Differences between MPTs and MPTBs? </a:t>
            </a:r>
          </a:p>
          <a:p>
            <a:pPr lvl="1">
              <a:tabLst>
                <a:tab pos="1379538" algn="l"/>
              </a:tabLst>
            </a:pPr>
            <a:r>
              <a:rPr lang="en-US" sz="2400" dirty="0"/>
              <a:t>Investors in </a:t>
            </a:r>
            <a:r>
              <a:rPr lang="en-US" sz="2400" b="1" i="1" dirty="0"/>
              <a:t>MPTBs only have a security interest </a:t>
            </a:r>
            <a:r>
              <a:rPr lang="en-US" sz="2400" dirty="0"/>
              <a:t>in the pool of mortgages. </a:t>
            </a:r>
            <a:r>
              <a:rPr lang="en-US" sz="2400" b="1" i="1" dirty="0"/>
              <a:t>MPT investors own the pool </a:t>
            </a:r>
            <a:r>
              <a:rPr lang="en-US" sz="2400" dirty="0"/>
              <a:t>that is held in a bankruptcy remote structure.</a:t>
            </a:r>
          </a:p>
          <a:p>
            <a:pPr lvl="1">
              <a:tabLst>
                <a:tab pos="1379538" algn="l"/>
              </a:tabLst>
            </a:pPr>
            <a:r>
              <a:rPr lang="en-US" sz="2400" b="1" i="1" dirty="0"/>
              <a:t>MPT investors</a:t>
            </a:r>
            <a:r>
              <a:rPr lang="en-US" sz="2400" dirty="0"/>
              <a:t> usually </a:t>
            </a:r>
            <a:r>
              <a:rPr lang="en-US" sz="2400" b="1" i="1" dirty="0"/>
              <a:t>enjoy stronger guarantees </a:t>
            </a:r>
            <a:r>
              <a:rPr lang="en-US" sz="2400" dirty="0"/>
              <a:t>(i.e., GSEs vs. MPTB issuer).</a:t>
            </a:r>
          </a:p>
          <a:p>
            <a:pPr>
              <a:spcBef>
                <a:spcPts val="1800"/>
              </a:spcBef>
              <a:tabLst>
                <a:tab pos="1379538" algn="l"/>
              </a:tabLst>
            </a:pPr>
            <a:r>
              <a:rPr lang="en-US" sz="2800" dirty="0"/>
              <a:t>In addition to their ultimate liability, MPTB issuers often provide credit enhancement in the form of overcollateralization</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118</a:t>
            </a:fld>
            <a:endParaRPr lang="en-US"/>
          </a:p>
        </p:txBody>
      </p:sp>
    </p:spTree>
    <p:extLst>
      <p:ext uri="{BB962C8B-B14F-4D97-AF65-F5344CB8AC3E}">
        <p14:creationId xmlns:p14="http://schemas.microsoft.com/office/powerpoint/2010/main" val="1688045167"/>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Pay-</a:t>
            </a:r>
            <a:r>
              <a:rPr lang="en-US" dirty="0" err="1"/>
              <a:t>Throughs</a:t>
            </a:r>
            <a:endParaRPr lang="en-US" dirty="0"/>
          </a:p>
        </p:txBody>
      </p:sp>
      <p:sp>
        <p:nvSpPr>
          <p:cNvPr id="3" name="Content Placeholder 2"/>
          <p:cNvSpPr>
            <a:spLocks noGrp="1"/>
          </p:cNvSpPr>
          <p:nvPr>
            <p:ph idx="1"/>
          </p:nvPr>
        </p:nvSpPr>
        <p:spPr>
          <a:xfrm>
            <a:off x="838201" y="1775012"/>
            <a:ext cx="10515599" cy="4457353"/>
          </a:xfrm>
        </p:spPr>
        <p:txBody>
          <a:bodyPr>
            <a:noAutofit/>
          </a:bodyPr>
          <a:lstStyle/>
          <a:p>
            <a:pPr>
              <a:tabLst>
                <a:tab pos="1379538" algn="l"/>
              </a:tabLst>
            </a:pPr>
            <a:r>
              <a:rPr lang="en-US" sz="2800" dirty="0"/>
              <a:t>MPTBs receive credit ratings. </a:t>
            </a:r>
          </a:p>
          <a:p>
            <a:pPr marL="974725" lvl="1" indent="-395288">
              <a:tabLst>
                <a:tab pos="1379538" algn="l"/>
              </a:tabLst>
            </a:pPr>
            <a:r>
              <a:rPr lang="en-US" sz="2400" dirty="0"/>
              <a:t>Why?</a:t>
            </a:r>
          </a:p>
          <a:p>
            <a:pPr>
              <a:spcBef>
                <a:spcPts val="1200"/>
              </a:spcBef>
              <a:tabLst>
                <a:tab pos="1379538" algn="l"/>
              </a:tabLst>
            </a:pPr>
            <a:r>
              <a:rPr lang="en-US" sz="2800" dirty="0"/>
              <a:t>Credit rating will largely depend on the following:</a:t>
            </a:r>
          </a:p>
          <a:p>
            <a:pPr marL="974725" lvl="1" indent="-395288">
              <a:tabLst>
                <a:tab pos="1379538" algn="l"/>
              </a:tabLst>
            </a:pPr>
            <a:r>
              <a:rPr lang="en-US" sz="2400" dirty="0"/>
              <a:t>Riskiness of mortgage pool</a:t>
            </a:r>
          </a:p>
          <a:p>
            <a:pPr marL="974725" lvl="1" indent="-395288">
              <a:tabLst>
                <a:tab pos="1379538" algn="l"/>
              </a:tabLst>
            </a:pPr>
            <a:r>
              <a:rPr lang="en-US" sz="2400" dirty="0"/>
              <a:t>Extent of over collateralization</a:t>
            </a:r>
          </a:p>
          <a:p>
            <a:pPr marL="974725" lvl="1" indent="-395288">
              <a:tabLst>
                <a:tab pos="1379538" algn="l"/>
              </a:tabLst>
            </a:pPr>
            <a:r>
              <a:rPr lang="en-US" sz="2400" dirty="0"/>
              <a:t>Whether or not there are U.S. gov’t bonds or agency obligations as excess collateral</a:t>
            </a:r>
          </a:p>
          <a:p>
            <a:pPr marL="974725" lvl="1" indent="-395288">
              <a:tabLst>
                <a:tab pos="1379538" algn="l"/>
              </a:tabLst>
            </a:pPr>
            <a:r>
              <a:rPr lang="en-US" sz="2400" dirty="0"/>
              <a:t>Rating of the issuer – for obvious reasons, MPTB credit rating cannot be lower than that of the issuer</a:t>
            </a:r>
          </a:p>
          <a:p>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119</a:t>
            </a:fld>
            <a:endParaRPr lang="en-US"/>
          </a:p>
        </p:txBody>
      </p:sp>
    </p:spTree>
    <p:extLst>
      <p:ext uri="{BB962C8B-B14F-4D97-AF65-F5344CB8AC3E}">
        <p14:creationId xmlns:p14="http://schemas.microsoft.com/office/powerpoint/2010/main" val="3024953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Convexity</a:t>
            </a:r>
            <a:endParaRPr lang="fr-FR" dirty="0"/>
          </a:p>
        </p:txBody>
      </p:sp>
      <p:sp>
        <p:nvSpPr>
          <p:cNvPr id="4" name="Slide Number Placeholder 3"/>
          <p:cNvSpPr>
            <a:spLocks noGrp="1"/>
          </p:cNvSpPr>
          <p:nvPr>
            <p:ph type="sldNum" sz="quarter" idx="12"/>
          </p:nvPr>
        </p:nvSpPr>
        <p:spPr/>
        <p:txBody>
          <a:bodyPr/>
          <a:lstStyle/>
          <a:p>
            <a:fld id="{DADC8EEC-0F65-4AB5-AC6A-D573071F06AF}" type="slidenum">
              <a:rPr lang="en-US" smtClean="0"/>
              <a:pPr/>
              <a:t>12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623" y="2020613"/>
            <a:ext cx="5003800" cy="4038600"/>
          </a:xfrm>
          <a:prstGeom prst="rect">
            <a:avLst/>
          </a:prstGeom>
        </p:spPr>
      </p:pic>
    </p:spTree>
    <p:extLst>
      <p:ext uri="{BB962C8B-B14F-4D97-AF65-F5344CB8AC3E}">
        <p14:creationId xmlns:p14="http://schemas.microsoft.com/office/powerpoint/2010/main" val="4047321021"/>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Next:</a:t>
            </a:r>
            <a:endParaRPr lang="fr-FR" sz="4400" dirty="0"/>
          </a:p>
        </p:txBody>
      </p:sp>
      <p:sp>
        <p:nvSpPr>
          <p:cNvPr id="3" name="Text Placeholder 2"/>
          <p:cNvSpPr>
            <a:spLocks noGrp="1"/>
          </p:cNvSpPr>
          <p:nvPr>
            <p:ph type="body" idx="1"/>
          </p:nvPr>
        </p:nvSpPr>
        <p:spPr>
          <a:xfrm>
            <a:off x="6108192" y="2402237"/>
            <a:ext cx="5687568" cy="2187226"/>
          </a:xfrm>
        </p:spPr>
        <p:txBody>
          <a:bodyPr>
            <a:normAutofit/>
          </a:bodyPr>
          <a:lstStyle/>
          <a:p>
            <a:pPr>
              <a:lnSpc>
                <a:spcPct val="100000"/>
              </a:lnSpc>
              <a:spcBef>
                <a:spcPts val="0"/>
              </a:spcBef>
            </a:pPr>
            <a:r>
              <a:rPr lang="en-US" sz="4400" smtClean="0"/>
              <a:t>RMBS II</a:t>
            </a:r>
            <a:endParaRPr lang="fr-FR" sz="4400" dirty="0"/>
          </a:p>
        </p:txBody>
      </p:sp>
      <p:sp>
        <p:nvSpPr>
          <p:cNvPr id="4" name="Slide Number Placeholder 3"/>
          <p:cNvSpPr>
            <a:spLocks noGrp="1"/>
          </p:cNvSpPr>
          <p:nvPr>
            <p:ph type="sldNum" sz="quarter" idx="12"/>
          </p:nvPr>
        </p:nvSpPr>
        <p:spPr/>
        <p:txBody>
          <a:bodyPr/>
          <a:lstStyle/>
          <a:p>
            <a:fld id="{9860EDB8-5305-433F-BE41-D7A86D811DB3}" type="slidenum">
              <a:rPr lang="en-US" smtClean="0"/>
              <a:t>120</a:t>
            </a:fld>
            <a:endParaRPr lang="en-US" dirty="0"/>
          </a:p>
        </p:txBody>
      </p:sp>
    </p:spTree>
    <p:extLst>
      <p:ext uri="{BB962C8B-B14F-4D97-AF65-F5344CB8AC3E}">
        <p14:creationId xmlns:p14="http://schemas.microsoft.com/office/powerpoint/2010/main" val="34723630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Backed Bonds</a:t>
            </a:r>
          </a:p>
        </p:txBody>
      </p:sp>
      <p:sp>
        <p:nvSpPr>
          <p:cNvPr id="3" name="Content Placeholder 2"/>
          <p:cNvSpPr>
            <a:spLocks noGrp="1"/>
          </p:cNvSpPr>
          <p:nvPr>
            <p:ph idx="1"/>
          </p:nvPr>
        </p:nvSpPr>
        <p:spPr/>
        <p:txBody>
          <a:bodyPr>
            <a:normAutofit/>
          </a:bodyPr>
          <a:lstStyle/>
          <a:p>
            <a:r>
              <a:rPr lang="en-US" sz="2800" dirty="0"/>
              <a:t>To see this, first consider that the lender is issuing the MBB, so to them the “value” of this liability is the exact opposite of how we normally look at it:</a:t>
            </a:r>
          </a:p>
          <a:p>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13</a:t>
            </a:fld>
            <a:endParaRPr lang="en-US"/>
          </a:p>
        </p:txBody>
      </p:sp>
    </p:spTree>
    <p:extLst>
      <p:ext uri="{BB962C8B-B14F-4D97-AF65-F5344CB8AC3E}">
        <p14:creationId xmlns:p14="http://schemas.microsoft.com/office/powerpoint/2010/main" val="10337211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Backed Bonds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14</a:t>
            </a:fld>
            <a:endParaRPr lang="en-US"/>
          </a:p>
        </p:txBody>
      </p:sp>
      <p:graphicFrame>
        <p:nvGraphicFramePr>
          <p:cNvPr id="5" name="Object 4"/>
          <p:cNvGraphicFramePr>
            <a:graphicFrameLocks noChangeAspect="1"/>
          </p:cNvGraphicFramePr>
          <p:nvPr>
            <p:extLst/>
          </p:nvPr>
        </p:nvGraphicFramePr>
        <p:xfrm>
          <a:off x="2362201" y="1828800"/>
          <a:ext cx="7662863" cy="4541838"/>
        </p:xfrm>
        <a:graphic>
          <a:graphicData uri="http://schemas.openxmlformats.org/presentationml/2006/ole">
            <mc:AlternateContent xmlns:mc="http://schemas.openxmlformats.org/markup-compatibility/2006">
              <mc:Choice xmlns:v="urn:schemas-microsoft-com:vml" Requires="v">
                <p:oleObj spid="_x0000_s30835" name="Worksheet" r:id="rId3" imgW="7657999" imgH="4543357" progId="Excel.Sheet.8">
                  <p:embed/>
                </p:oleObj>
              </mc:Choice>
              <mc:Fallback>
                <p:oleObj name="Worksheet" r:id="rId3" imgW="7657999" imgH="4543357" progId="Excel.Sheet.8">
                  <p:embed/>
                  <p:pic>
                    <p:nvPicPr>
                      <p:cNvPr id="0" name=""/>
                      <p:cNvPicPr>
                        <a:picLocks noChangeAspect="1" noChangeArrowheads="1"/>
                      </p:cNvPicPr>
                      <p:nvPr/>
                    </p:nvPicPr>
                    <p:blipFill>
                      <a:blip r:embed="rId4"/>
                      <a:srcRect/>
                      <a:stretch>
                        <a:fillRect/>
                      </a:stretch>
                    </p:blipFill>
                    <p:spPr bwMode="auto">
                      <a:xfrm>
                        <a:off x="2362201" y="1828800"/>
                        <a:ext cx="7662863" cy="454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658234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Backed Bonds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15</a:t>
            </a:fld>
            <a:endParaRPr lang="en-US"/>
          </a:p>
        </p:txBody>
      </p:sp>
      <p:graphicFrame>
        <p:nvGraphicFramePr>
          <p:cNvPr id="5" name="Object 3"/>
          <p:cNvGraphicFramePr>
            <a:graphicFrameLocks noChangeAspect="1"/>
          </p:cNvGraphicFramePr>
          <p:nvPr>
            <p:extLst/>
          </p:nvPr>
        </p:nvGraphicFramePr>
        <p:xfrm>
          <a:off x="2360614" y="1752600"/>
          <a:ext cx="7648575" cy="4522788"/>
        </p:xfrm>
        <a:graphic>
          <a:graphicData uri="http://schemas.openxmlformats.org/presentationml/2006/ole">
            <mc:AlternateContent xmlns:mc="http://schemas.openxmlformats.org/markup-compatibility/2006">
              <mc:Choice xmlns:v="urn:schemas-microsoft-com:vml" Requires="v">
                <p:oleObj spid="_x0000_s31859" name="Worksheet" r:id="rId3" imgW="7772535" imgH="4533900" progId="Excel.Sheet.8">
                  <p:embed/>
                </p:oleObj>
              </mc:Choice>
              <mc:Fallback>
                <p:oleObj name="Worksheet" r:id="rId3" imgW="7772535" imgH="4533900" progId="Excel.Sheet.8">
                  <p:embed/>
                  <p:pic>
                    <p:nvPicPr>
                      <p:cNvPr id="0" name=""/>
                      <p:cNvPicPr>
                        <a:picLocks noChangeAspect="1" noChangeArrowheads="1"/>
                      </p:cNvPicPr>
                      <p:nvPr/>
                    </p:nvPicPr>
                    <p:blipFill>
                      <a:blip r:embed="rId4"/>
                      <a:srcRect/>
                      <a:stretch>
                        <a:fillRect/>
                      </a:stretch>
                    </p:blipFill>
                    <p:spPr bwMode="auto">
                      <a:xfrm>
                        <a:off x="2360614" y="1752600"/>
                        <a:ext cx="764857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71338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Backed Bonds</a:t>
            </a:r>
          </a:p>
        </p:txBody>
      </p:sp>
      <p:sp>
        <p:nvSpPr>
          <p:cNvPr id="3" name="Content Placeholder 2"/>
          <p:cNvSpPr>
            <a:spLocks noGrp="1"/>
          </p:cNvSpPr>
          <p:nvPr>
            <p:ph idx="1"/>
          </p:nvPr>
        </p:nvSpPr>
        <p:spPr/>
        <p:txBody>
          <a:bodyPr>
            <a:normAutofit/>
          </a:bodyPr>
          <a:lstStyle/>
          <a:p>
            <a:pPr>
              <a:spcBef>
                <a:spcPts val="1200"/>
              </a:spcBef>
            </a:pPr>
            <a:r>
              <a:rPr lang="en-US" sz="2800" dirty="0"/>
              <a:t>However, mortgages exhibit </a:t>
            </a:r>
            <a:r>
              <a:rPr lang="en-US" sz="2800" b="1" i="1" dirty="0"/>
              <a:t>negative convexity at low interest rates </a:t>
            </a:r>
            <a:r>
              <a:rPr lang="en-US" sz="2800" dirty="0"/>
              <a:t>because of the imbedded prepayment option.</a:t>
            </a:r>
          </a:p>
          <a:p>
            <a:pPr>
              <a:spcBef>
                <a:spcPts val="1200"/>
              </a:spcBef>
            </a:pPr>
            <a:r>
              <a:rPr lang="en-US" sz="2800" dirty="0"/>
              <a:t>Now if you consider that the portfolio of mortgages that the lender holds does exhibit negative convexity a low interest rates, you can see why the MBB does not provide the best hedging of the prepayment risk.</a:t>
            </a:r>
          </a:p>
          <a:p>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16</a:t>
            </a:fld>
            <a:endParaRPr lang="en-US"/>
          </a:p>
        </p:txBody>
      </p:sp>
    </p:spTree>
    <p:extLst>
      <p:ext uri="{BB962C8B-B14F-4D97-AF65-F5344CB8AC3E}">
        <p14:creationId xmlns:p14="http://schemas.microsoft.com/office/powerpoint/2010/main" val="19849774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Backed Bonds</a:t>
            </a:r>
          </a:p>
        </p:txBody>
      </p:sp>
      <p:sp>
        <p:nvSpPr>
          <p:cNvPr id="4" name="Slide Number Placeholder 3"/>
          <p:cNvSpPr>
            <a:spLocks noGrp="1"/>
          </p:cNvSpPr>
          <p:nvPr>
            <p:ph type="sldNum" sz="quarter" idx="12"/>
          </p:nvPr>
        </p:nvSpPr>
        <p:spPr/>
        <p:txBody>
          <a:bodyPr/>
          <a:lstStyle/>
          <a:p>
            <a:fld id="{9860EDB8-5305-433F-BE41-D7A86D811DB3}" type="slidenum">
              <a:rPr lang="en-US" smtClean="0"/>
              <a:t>17</a:t>
            </a:fld>
            <a:endParaRPr lang="en-US"/>
          </a:p>
        </p:txBody>
      </p:sp>
      <p:graphicFrame>
        <p:nvGraphicFramePr>
          <p:cNvPr id="5" name="Object 3"/>
          <p:cNvGraphicFramePr>
            <a:graphicFrameLocks noChangeAspect="1"/>
          </p:cNvGraphicFramePr>
          <p:nvPr>
            <p:extLst/>
          </p:nvPr>
        </p:nvGraphicFramePr>
        <p:xfrm>
          <a:off x="2360613" y="1709737"/>
          <a:ext cx="7470775" cy="4256088"/>
        </p:xfrm>
        <a:graphic>
          <a:graphicData uri="http://schemas.openxmlformats.org/presentationml/2006/ole">
            <mc:AlternateContent xmlns:mc="http://schemas.openxmlformats.org/markup-compatibility/2006">
              <mc:Choice xmlns:v="urn:schemas-microsoft-com:vml" Requires="v">
                <p:oleObj spid="_x0000_s32882" name="Worksheet" r:id="rId3" imgW="8001305" imgH="4458005" progId="Excel.Sheet.8">
                  <p:embed/>
                </p:oleObj>
              </mc:Choice>
              <mc:Fallback>
                <p:oleObj name="Worksheet" r:id="rId3" imgW="8001305" imgH="445800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613" y="1709737"/>
                        <a:ext cx="7470775" cy="425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749117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Pass-</a:t>
            </a:r>
            <a:r>
              <a:rPr lang="en-US" dirty="0" err="1"/>
              <a:t>Throughs</a:t>
            </a:r>
            <a:endParaRPr lang="en-US" dirty="0"/>
          </a:p>
        </p:txBody>
      </p:sp>
      <p:sp>
        <p:nvSpPr>
          <p:cNvPr id="3" name="Content Placeholder 2"/>
          <p:cNvSpPr>
            <a:spLocks noGrp="1"/>
          </p:cNvSpPr>
          <p:nvPr>
            <p:ph idx="1"/>
          </p:nvPr>
        </p:nvSpPr>
        <p:spPr/>
        <p:txBody>
          <a:bodyPr>
            <a:normAutofit lnSpcReduction="10000"/>
          </a:bodyPr>
          <a:lstStyle/>
          <a:p>
            <a:r>
              <a:rPr lang="en-US" sz="2600" dirty="0"/>
              <a:t>Unlike MBBs, mortgage pass-through securities (MPTs) </a:t>
            </a:r>
            <a:r>
              <a:rPr lang="en-US" sz="2600" b="1" i="1" dirty="0"/>
              <a:t>give investors an ownership interest in a pool of mortgages</a:t>
            </a:r>
            <a:r>
              <a:rPr lang="en-US" sz="2600" dirty="0"/>
              <a:t>.</a:t>
            </a:r>
          </a:p>
          <a:p>
            <a:r>
              <a:rPr lang="en-US" sz="2800" b="1" i="1" dirty="0"/>
              <a:t>Mortgage trustee</a:t>
            </a:r>
            <a:r>
              <a:rPr lang="en-US" sz="2800" dirty="0"/>
              <a:t>, not the MPT issuer, is the </a:t>
            </a:r>
            <a:r>
              <a:rPr lang="en-US" sz="2800" b="1" i="1" dirty="0"/>
              <a:t>owner of the mortgages in the pool</a:t>
            </a:r>
          </a:p>
          <a:p>
            <a:r>
              <a:rPr lang="en-US" sz="2800" b="1" i="1" dirty="0"/>
              <a:t>Cash flow from the pool </a:t>
            </a:r>
            <a:r>
              <a:rPr lang="en-US" sz="2800" dirty="0"/>
              <a:t>(less servicing and guarantee fees) are </a:t>
            </a:r>
            <a:r>
              <a:rPr lang="en-US" sz="2800" b="1" i="1" dirty="0"/>
              <a:t>distributed to security holders </a:t>
            </a:r>
            <a:r>
              <a:rPr lang="en-US" sz="2800" dirty="0"/>
              <a:t>in their pro-rata ownership shares in the pool.</a:t>
            </a:r>
          </a:p>
          <a:p>
            <a:r>
              <a:rPr lang="en-US" sz="2800" dirty="0"/>
              <a:t>These securities are called </a:t>
            </a:r>
            <a:r>
              <a:rPr lang="en-US" sz="2800" b="1" i="1" dirty="0"/>
              <a:t>pass-through securities </a:t>
            </a:r>
            <a:r>
              <a:rPr lang="en-US" sz="2800" dirty="0"/>
              <a:t>because </a:t>
            </a:r>
            <a:r>
              <a:rPr lang="en-US" sz="2800" b="1" i="1" dirty="0"/>
              <a:t>principal and interest </a:t>
            </a:r>
            <a:r>
              <a:rPr lang="en-US" sz="2800" dirty="0"/>
              <a:t>payments from the mortgage pool are </a:t>
            </a:r>
            <a:r>
              <a:rPr lang="en-US" sz="2800" b="1" i="1" dirty="0"/>
              <a:t>directly passed through to investors</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18</a:t>
            </a:fld>
            <a:endParaRPr lang="en-US"/>
          </a:p>
        </p:txBody>
      </p:sp>
    </p:spTree>
    <p:extLst>
      <p:ext uri="{BB962C8B-B14F-4D97-AF65-F5344CB8AC3E}">
        <p14:creationId xmlns:p14="http://schemas.microsoft.com/office/powerpoint/2010/main" val="3455131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Pass-</a:t>
            </a:r>
            <a:r>
              <a:rPr lang="en-US" dirty="0" err="1"/>
              <a:t>Throughs</a:t>
            </a:r>
            <a:endParaRPr lang="en-US" dirty="0"/>
          </a:p>
        </p:txBody>
      </p:sp>
      <p:sp>
        <p:nvSpPr>
          <p:cNvPr id="3" name="Content Placeholder 2"/>
          <p:cNvSpPr>
            <a:spLocks noGrp="1"/>
          </p:cNvSpPr>
          <p:nvPr>
            <p:ph idx="1"/>
          </p:nvPr>
        </p:nvSpPr>
        <p:spPr/>
        <p:txBody>
          <a:bodyPr/>
          <a:lstStyle/>
          <a:p>
            <a:r>
              <a:rPr lang="en-US" sz="2800" dirty="0"/>
              <a:t>Here is how MPTs generally work:</a:t>
            </a:r>
          </a:p>
          <a:p>
            <a:pPr lvl="1"/>
            <a:r>
              <a:rPr lang="en-US" sz="2400" dirty="0"/>
              <a:t>A bank or series of banks originate a lot of  mortgages (several hundred million worth).  </a:t>
            </a:r>
          </a:p>
          <a:p>
            <a:pPr lvl="1"/>
            <a:r>
              <a:rPr lang="en-US" sz="2400" dirty="0"/>
              <a:t>FNMA or FHLMC buys those mortgages from the bank and creates a “pool”.</a:t>
            </a:r>
          </a:p>
          <a:p>
            <a:pPr lvl="1"/>
            <a:r>
              <a:rPr lang="en-US" sz="2400" dirty="0"/>
              <a:t>FNMA then creates a bond which is collateralized by the pool of mortgages. The </a:t>
            </a:r>
            <a:r>
              <a:rPr lang="en-US" sz="2400" b="1" i="1" dirty="0"/>
              <a:t>investors</a:t>
            </a:r>
            <a:r>
              <a:rPr lang="en-US" sz="2400" dirty="0"/>
              <a:t> </a:t>
            </a:r>
            <a:r>
              <a:rPr lang="en-US" sz="2400" b="1" i="1" dirty="0"/>
              <a:t>in this pool </a:t>
            </a:r>
            <a:r>
              <a:rPr lang="en-US" sz="2400" dirty="0"/>
              <a:t>will </a:t>
            </a:r>
            <a:r>
              <a:rPr lang="en-US" sz="2400" b="1" i="1" dirty="0"/>
              <a:t>receive the proportionate share of each month’s principal and interest</a:t>
            </a:r>
            <a:r>
              <a:rPr lang="en-US" sz="2400" dirty="0"/>
              <a:t> paid by the individual mortgagors.  This is </a:t>
            </a:r>
            <a:r>
              <a:rPr lang="en-US" sz="2400" b="1" i="1" dirty="0"/>
              <a:t>known as a “pass-through” security</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9860EDB8-5305-433F-BE41-D7A86D811DB3}" type="slidenum">
              <a:rPr lang="en-US" smtClean="0"/>
              <a:t>19</a:t>
            </a:fld>
            <a:endParaRPr lang="en-US"/>
          </a:p>
        </p:txBody>
      </p:sp>
    </p:spTree>
    <p:extLst>
      <p:ext uri="{BB962C8B-B14F-4D97-AF65-F5344CB8AC3E}">
        <p14:creationId xmlns:p14="http://schemas.microsoft.com/office/powerpoint/2010/main" val="3489453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normAutofit/>
          </a:bodyPr>
          <a:lstStyle/>
          <a:p>
            <a:r>
              <a:rPr lang="en-US" sz="2800" dirty="0"/>
              <a:t>Mortgage-backed bonds</a:t>
            </a:r>
          </a:p>
          <a:p>
            <a:r>
              <a:rPr lang="en-US" sz="2800" dirty="0"/>
              <a:t>Mortgage pass-through securities</a:t>
            </a:r>
          </a:p>
          <a:p>
            <a:r>
              <a:rPr lang="en-US" sz="2800" dirty="0"/>
              <a:t>Prepayment models</a:t>
            </a:r>
          </a:p>
          <a:p>
            <a:r>
              <a:rPr lang="en-US" sz="2800" dirty="0"/>
              <a:t>Mortgage pay-through bonds</a:t>
            </a:r>
          </a:p>
          <a:p>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2</a:t>
            </a:fld>
            <a:endParaRPr lang="en-US"/>
          </a:p>
        </p:txBody>
      </p:sp>
    </p:spTree>
    <p:extLst>
      <p:ext uri="{BB962C8B-B14F-4D97-AF65-F5344CB8AC3E}">
        <p14:creationId xmlns:p14="http://schemas.microsoft.com/office/powerpoint/2010/main" val="40069089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Pass-</a:t>
            </a:r>
            <a:r>
              <a:rPr lang="en-US" dirty="0" err="1"/>
              <a:t>Throughs</a:t>
            </a:r>
            <a:endParaRPr lang="en-US" dirty="0"/>
          </a:p>
        </p:txBody>
      </p:sp>
      <p:sp>
        <p:nvSpPr>
          <p:cNvPr id="3" name="Content Placeholder 2"/>
          <p:cNvSpPr>
            <a:spLocks noGrp="1"/>
          </p:cNvSpPr>
          <p:nvPr>
            <p:ph idx="1"/>
          </p:nvPr>
        </p:nvSpPr>
        <p:spPr/>
        <p:txBody>
          <a:bodyPr/>
          <a:lstStyle/>
          <a:p>
            <a:r>
              <a:rPr lang="en-US" sz="2800" dirty="0"/>
              <a:t>Here is how MPTs generally work: (cont’d)</a:t>
            </a:r>
          </a:p>
          <a:p>
            <a:pPr lvl="1"/>
            <a:r>
              <a:rPr lang="en-US" sz="2400" b="1" i="1" dirty="0"/>
              <a:t>FNMA or FHLMC guarantees to</a:t>
            </a:r>
            <a:r>
              <a:rPr lang="en-US" sz="2400" dirty="0"/>
              <a:t> the </a:t>
            </a:r>
            <a:r>
              <a:rPr lang="en-US" sz="2400" b="1" i="1" dirty="0"/>
              <a:t>MPT investors</a:t>
            </a:r>
            <a:r>
              <a:rPr lang="en-US" sz="2400" dirty="0"/>
              <a:t> that </a:t>
            </a:r>
            <a:r>
              <a:rPr lang="en-US" sz="2400" b="1" i="1" dirty="0"/>
              <a:t>if a borrower defaults, FNMA or FHLMC will pay the </a:t>
            </a:r>
            <a:r>
              <a:rPr lang="en-US" sz="2400" b="1" i="1" dirty="0" smtClean="0"/>
              <a:t>investors </a:t>
            </a:r>
            <a:r>
              <a:rPr lang="en-US" sz="2400" dirty="0"/>
              <a:t>both the principal and interest they are owed.</a:t>
            </a:r>
          </a:p>
          <a:p>
            <a:pPr lvl="1"/>
            <a:r>
              <a:rPr lang="en-US" sz="2400" dirty="0"/>
              <a:t>FNMA and FHLMC will then foreclose upon the defaulted borrower.</a:t>
            </a:r>
          </a:p>
          <a:p>
            <a:pPr lvl="1"/>
            <a:r>
              <a:rPr lang="en-US" sz="2400" b="1" i="1" dirty="0"/>
              <a:t>FNMA and FHLMC charge a fee for this insurance</a:t>
            </a:r>
            <a:r>
              <a:rPr lang="en-US" sz="2400" dirty="0"/>
              <a:t>.  They typically charge 25-30 basis points per year for this insurance</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9860EDB8-5305-433F-BE41-D7A86D811DB3}" type="slidenum">
              <a:rPr lang="en-US" smtClean="0"/>
              <a:t>20</a:t>
            </a:fld>
            <a:endParaRPr lang="en-US"/>
          </a:p>
        </p:txBody>
      </p:sp>
    </p:spTree>
    <p:extLst>
      <p:ext uri="{BB962C8B-B14F-4D97-AF65-F5344CB8AC3E}">
        <p14:creationId xmlns:p14="http://schemas.microsoft.com/office/powerpoint/2010/main" val="6200440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Pass-</a:t>
            </a:r>
            <a:r>
              <a:rPr lang="en-US" dirty="0" err="1"/>
              <a:t>Throughs</a:t>
            </a:r>
            <a:endParaRPr lang="en-US" dirty="0"/>
          </a:p>
        </p:txBody>
      </p:sp>
      <p:sp>
        <p:nvSpPr>
          <p:cNvPr id="3" name="Content Placeholder 2"/>
          <p:cNvSpPr>
            <a:spLocks noGrp="1"/>
          </p:cNvSpPr>
          <p:nvPr>
            <p:ph idx="1"/>
          </p:nvPr>
        </p:nvSpPr>
        <p:spPr/>
        <p:txBody>
          <a:bodyPr/>
          <a:lstStyle/>
          <a:p>
            <a:r>
              <a:rPr lang="en-US" sz="2800" dirty="0"/>
              <a:t>Here is how MPTs generally work: (cont’d)</a:t>
            </a:r>
          </a:p>
          <a:p>
            <a:pPr lvl="1"/>
            <a:r>
              <a:rPr lang="en-US" sz="2400" b="1" i="1" dirty="0"/>
              <a:t>FNMA and FHLMC </a:t>
            </a:r>
            <a:r>
              <a:rPr lang="en-US" sz="2400" dirty="0"/>
              <a:t>do not on a monthly basis deal with the borrowers.  They </a:t>
            </a:r>
            <a:r>
              <a:rPr lang="en-US" sz="2400" b="1" i="1" dirty="0"/>
              <a:t>hire</a:t>
            </a:r>
            <a:r>
              <a:rPr lang="en-US" sz="2400" dirty="0"/>
              <a:t> outside firms called </a:t>
            </a:r>
            <a:r>
              <a:rPr lang="en-US" sz="2400" b="1" i="1" dirty="0"/>
              <a:t>servicers</a:t>
            </a:r>
            <a:r>
              <a:rPr lang="en-US" sz="2400" dirty="0"/>
              <a:t> (frequently the originating bank) to </a:t>
            </a:r>
            <a:r>
              <a:rPr lang="en-US" sz="2400" dirty="0" smtClean="0"/>
              <a:t>manage the loans, i.e., to collect </a:t>
            </a:r>
            <a:r>
              <a:rPr lang="en-US" sz="2400" dirty="0"/>
              <a:t>the monthly checks, answer questions from the borrower, etc.</a:t>
            </a:r>
          </a:p>
          <a:p>
            <a:pPr lvl="1"/>
            <a:r>
              <a:rPr lang="en-US" sz="2400" dirty="0"/>
              <a:t>For </a:t>
            </a:r>
            <a:r>
              <a:rPr lang="en-US" sz="2400" b="1" i="1" dirty="0"/>
              <a:t>servicing</a:t>
            </a:r>
            <a:r>
              <a:rPr lang="en-US" sz="2400" dirty="0"/>
              <a:t> the loan, the servicer is able to earn about </a:t>
            </a:r>
            <a:r>
              <a:rPr lang="en-US" sz="2400" b="1" i="1" dirty="0"/>
              <a:t>25 basis points </a:t>
            </a:r>
            <a:r>
              <a:rPr lang="en-US" sz="2400" dirty="0"/>
              <a:t>a year.</a:t>
            </a:r>
          </a:p>
          <a:p>
            <a:pPr lvl="1"/>
            <a:r>
              <a:rPr lang="en-US" sz="2400" dirty="0"/>
              <a:t>The net effect is that between the servicer and the insurance, 50 basis points are charged against the </a:t>
            </a:r>
            <a:r>
              <a:rPr lang="en-US" sz="2400" dirty="0" smtClean="0"/>
              <a:t>pool</a:t>
            </a:r>
            <a:endParaRPr lang="en-US" sz="2400" dirty="0"/>
          </a:p>
        </p:txBody>
      </p:sp>
      <p:sp>
        <p:nvSpPr>
          <p:cNvPr id="4" name="Slide Number Placeholder 3"/>
          <p:cNvSpPr>
            <a:spLocks noGrp="1"/>
          </p:cNvSpPr>
          <p:nvPr>
            <p:ph type="sldNum" sz="quarter" idx="12"/>
          </p:nvPr>
        </p:nvSpPr>
        <p:spPr/>
        <p:txBody>
          <a:bodyPr/>
          <a:lstStyle/>
          <a:p>
            <a:fld id="{9860EDB8-5305-433F-BE41-D7A86D811DB3}" type="slidenum">
              <a:rPr lang="en-US" smtClean="0"/>
              <a:t>21</a:t>
            </a:fld>
            <a:endParaRPr lang="en-US"/>
          </a:p>
        </p:txBody>
      </p:sp>
    </p:spTree>
    <p:extLst>
      <p:ext uri="{BB962C8B-B14F-4D97-AF65-F5344CB8AC3E}">
        <p14:creationId xmlns:p14="http://schemas.microsoft.com/office/powerpoint/2010/main" val="35944179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Pass-</a:t>
            </a:r>
            <a:r>
              <a:rPr lang="en-US" dirty="0" err="1"/>
              <a:t>Throughs</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22</a:t>
            </a:fld>
            <a:endParaRPr lang="en-US"/>
          </a:p>
        </p:txBody>
      </p:sp>
      <p:pic>
        <p:nvPicPr>
          <p:cNvPr id="5" name="Picture 5" descr="ch19-ex19_3"/>
          <p:cNvPicPr>
            <a:picLocks noChangeAspect="1" noChangeArrowheads="1"/>
          </p:cNvPicPr>
          <p:nvPr/>
        </p:nvPicPr>
        <p:blipFill>
          <a:blip r:embed="rId2">
            <a:extLst>
              <a:ext uri="{28A0092B-C50C-407E-A947-70E740481C1C}">
                <a14:useLocalDpi xmlns:a14="http://schemas.microsoft.com/office/drawing/2010/main" val="0"/>
              </a:ext>
            </a:extLst>
          </a:blip>
          <a:srcRect t="5620"/>
          <a:stretch>
            <a:fillRect/>
          </a:stretch>
        </p:blipFill>
        <p:spPr bwMode="auto">
          <a:xfrm>
            <a:off x="2286001" y="2176464"/>
            <a:ext cx="7624763" cy="338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6339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Pass-</a:t>
            </a:r>
            <a:r>
              <a:rPr lang="en-US" dirty="0" err="1"/>
              <a:t>Throughs</a:t>
            </a:r>
            <a:endParaRPr lang="en-US" dirty="0"/>
          </a:p>
        </p:txBody>
      </p:sp>
      <p:sp>
        <p:nvSpPr>
          <p:cNvPr id="3" name="Content Placeholder 2"/>
          <p:cNvSpPr>
            <a:spLocks noGrp="1"/>
          </p:cNvSpPr>
          <p:nvPr>
            <p:ph idx="1"/>
          </p:nvPr>
        </p:nvSpPr>
        <p:spPr/>
        <p:txBody>
          <a:bodyPr>
            <a:normAutofit lnSpcReduction="10000"/>
          </a:bodyPr>
          <a:lstStyle/>
          <a:p>
            <a:r>
              <a:rPr lang="en-US" sz="2800" dirty="0"/>
              <a:t>Since investors in MPTs essentially have just a type of bond, they are </a:t>
            </a:r>
            <a:r>
              <a:rPr lang="en-US" sz="2800" b="1" i="1" dirty="0"/>
              <a:t>free to trade </a:t>
            </a:r>
            <a:r>
              <a:rPr lang="en-US" sz="2800" dirty="0"/>
              <a:t>that bond in the </a:t>
            </a:r>
            <a:r>
              <a:rPr lang="en-US" sz="2800" b="1" i="1" dirty="0"/>
              <a:t>secondary market</a:t>
            </a:r>
            <a:r>
              <a:rPr lang="en-US" sz="2800" dirty="0"/>
              <a:t>.</a:t>
            </a:r>
          </a:p>
          <a:p>
            <a:pPr>
              <a:lnSpc>
                <a:spcPct val="90000"/>
              </a:lnSpc>
            </a:pPr>
            <a:r>
              <a:rPr lang="en-US" sz="2800" b="1" i="1" dirty="0"/>
              <a:t>MPTs</a:t>
            </a:r>
            <a:r>
              <a:rPr lang="en-US" sz="2800" dirty="0"/>
              <a:t> are especially </a:t>
            </a:r>
            <a:r>
              <a:rPr lang="en-US" sz="2800" b="1" i="1" dirty="0"/>
              <a:t>popular with banks </a:t>
            </a:r>
            <a:r>
              <a:rPr lang="en-US" sz="2800" dirty="0"/>
              <a:t>and other financial institutions.</a:t>
            </a:r>
          </a:p>
          <a:p>
            <a:pPr lvl="1">
              <a:lnSpc>
                <a:spcPct val="90000"/>
              </a:lnSpc>
            </a:pPr>
            <a:r>
              <a:rPr lang="en-US" sz="2400" dirty="0"/>
              <a:t>They can hold these mortgage assets, but then liquidate them easily if they need to raise capital.</a:t>
            </a:r>
          </a:p>
          <a:p>
            <a:pPr lvl="1">
              <a:lnSpc>
                <a:spcPct val="90000"/>
              </a:lnSpc>
            </a:pPr>
            <a:r>
              <a:rPr lang="en-US" sz="2400" dirty="0"/>
              <a:t>Banks also have </a:t>
            </a:r>
            <a:r>
              <a:rPr lang="en-US" sz="2400" b="1" i="1" dirty="0"/>
              <a:t>lower capital requirements </a:t>
            </a:r>
            <a:r>
              <a:rPr lang="en-US" sz="2400" dirty="0"/>
              <a:t>for these securities than for whole mortgages.</a:t>
            </a:r>
          </a:p>
          <a:p>
            <a:pPr>
              <a:lnSpc>
                <a:spcPct val="90000"/>
              </a:lnSpc>
              <a:spcBef>
                <a:spcPts val="1200"/>
              </a:spcBef>
            </a:pPr>
            <a:r>
              <a:rPr lang="en-US" sz="2800" dirty="0"/>
              <a:t>FNMA and FHLMC were wildly successful companies through this operation</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23</a:t>
            </a:fld>
            <a:endParaRPr lang="en-US"/>
          </a:p>
        </p:txBody>
      </p:sp>
    </p:spTree>
    <p:extLst>
      <p:ext uri="{BB962C8B-B14F-4D97-AF65-F5344CB8AC3E}">
        <p14:creationId xmlns:p14="http://schemas.microsoft.com/office/powerpoint/2010/main" val="30689233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of MPTs</a:t>
            </a:r>
          </a:p>
        </p:txBody>
      </p:sp>
      <p:sp>
        <p:nvSpPr>
          <p:cNvPr id="3" name="Content Placeholder 2"/>
          <p:cNvSpPr>
            <a:spLocks noGrp="1"/>
          </p:cNvSpPr>
          <p:nvPr>
            <p:ph idx="1"/>
          </p:nvPr>
        </p:nvSpPr>
        <p:spPr/>
        <p:txBody>
          <a:bodyPr/>
          <a:lstStyle/>
          <a:p>
            <a:r>
              <a:rPr lang="en-US" dirty="0"/>
              <a:t>Like any other financial asset, the way to </a:t>
            </a:r>
            <a:r>
              <a:rPr lang="en-US" b="1" i="1" dirty="0" smtClean="0"/>
              <a:t>price </a:t>
            </a:r>
            <a:r>
              <a:rPr lang="en-US" b="1" i="1" dirty="0"/>
              <a:t>a mortgage backed security </a:t>
            </a:r>
            <a:r>
              <a:rPr lang="en-US" dirty="0"/>
              <a:t>is to simply </a:t>
            </a:r>
            <a:r>
              <a:rPr lang="en-US" b="1" i="1" dirty="0"/>
              <a:t>discount its cash flows</a:t>
            </a:r>
            <a:r>
              <a:rPr lang="en-US" dirty="0"/>
              <a:t> back at the appropriate discount rate.</a:t>
            </a:r>
          </a:p>
          <a:p>
            <a:r>
              <a:rPr lang="en-US" dirty="0"/>
              <a:t>However, this is </a:t>
            </a:r>
            <a:r>
              <a:rPr lang="en-US" b="1" i="1" dirty="0"/>
              <a:t>more difficult than for typical fixed-income securities because</a:t>
            </a:r>
            <a:r>
              <a:rPr lang="en-US" dirty="0"/>
              <a:t> the </a:t>
            </a:r>
            <a:r>
              <a:rPr lang="en-US" b="1" i="1" dirty="0"/>
              <a:t>cash flows </a:t>
            </a:r>
            <a:r>
              <a:rPr lang="en-US" dirty="0"/>
              <a:t>themselves are </a:t>
            </a:r>
            <a:r>
              <a:rPr lang="en-US" b="1" i="1" dirty="0"/>
              <a:t>a function of interest rates</a:t>
            </a:r>
            <a:r>
              <a:rPr lang="en-US" dirty="0"/>
              <a:t>.</a:t>
            </a:r>
          </a:p>
          <a:p>
            <a:r>
              <a:rPr lang="en-US" dirty="0"/>
              <a:t>This is because of </a:t>
            </a:r>
            <a:r>
              <a:rPr lang="en-US" b="1" i="1" dirty="0"/>
              <a:t>prepayments</a:t>
            </a:r>
            <a:r>
              <a:rPr lang="en-US" dirty="0"/>
              <a:t>.  We know that some people will choose to pay off their loans early. Thus, the MPT passes through all cash flows to the investors, the investors receive these prepayments.</a:t>
            </a:r>
          </a:p>
          <a:p>
            <a:r>
              <a:rPr lang="en-US" dirty="0"/>
              <a:t>Prepayments obviously increase as the market interest rate falls below the contract rate</a:t>
            </a:r>
            <a:r>
              <a:rPr lang="en-US" dirty="0" smtClean="0"/>
              <a:t>.</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24</a:t>
            </a:fld>
            <a:endParaRPr lang="en-US"/>
          </a:p>
        </p:txBody>
      </p:sp>
    </p:spTree>
    <p:extLst>
      <p:ext uri="{BB962C8B-B14F-4D97-AF65-F5344CB8AC3E}">
        <p14:creationId xmlns:p14="http://schemas.microsoft.com/office/powerpoint/2010/main" val="1806287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Pass-</a:t>
            </a:r>
            <a:r>
              <a:rPr lang="en-US" dirty="0" err="1"/>
              <a:t>Throughs</a:t>
            </a:r>
            <a:endParaRPr lang="en-US" dirty="0"/>
          </a:p>
        </p:txBody>
      </p:sp>
      <p:sp>
        <p:nvSpPr>
          <p:cNvPr id="3" name="Content Placeholder 2"/>
          <p:cNvSpPr>
            <a:spLocks noGrp="1"/>
          </p:cNvSpPr>
          <p:nvPr>
            <p:ph idx="1"/>
          </p:nvPr>
        </p:nvSpPr>
        <p:spPr/>
        <p:txBody>
          <a:bodyPr/>
          <a:lstStyle/>
          <a:p>
            <a:r>
              <a:rPr lang="en-US" dirty="0"/>
              <a:t>Mortgage pass-through securities:</a:t>
            </a:r>
          </a:p>
          <a:p>
            <a:pPr lvl="1">
              <a:spcBef>
                <a:spcPts val="1200"/>
              </a:spcBef>
            </a:pPr>
            <a:r>
              <a:rPr lang="en-US" dirty="0"/>
              <a:t>GMNA pass-</a:t>
            </a:r>
            <a:r>
              <a:rPr lang="en-US" dirty="0" err="1"/>
              <a:t>throughs</a:t>
            </a:r>
            <a:endParaRPr lang="en-US" dirty="0"/>
          </a:p>
          <a:p>
            <a:pPr lvl="2"/>
            <a:r>
              <a:rPr lang="en-US" dirty="0"/>
              <a:t>Mainly FHA and VA mortgages</a:t>
            </a:r>
          </a:p>
          <a:p>
            <a:pPr lvl="1">
              <a:spcBef>
                <a:spcPts val="1200"/>
              </a:spcBef>
            </a:pPr>
            <a:r>
              <a:rPr lang="en-US" dirty="0"/>
              <a:t>FHLMC participation certificates</a:t>
            </a:r>
          </a:p>
          <a:p>
            <a:pPr lvl="2"/>
            <a:r>
              <a:rPr lang="en-US" dirty="0"/>
              <a:t>Conventional and FHA-VA mortgages</a:t>
            </a:r>
          </a:p>
          <a:p>
            <a:pPr lvl="1">
              <a:spcBef>
                <a:spcPts val="1200"/>
              </a:spcBef>
            </a:pPr>
            <a:r>
              <a:rPr lang="en-US" dirty="0"/>
              <a:t>FNMA mortgage-backed securities</a:t>
            </a:r>
          </a:p>
          <a:p>
            <a:pPr lvl="2"/>
            <a:r>
              <a:rPr lang="en-US" dirty="0"/>
              <a:t>Conventional and FHA-VA </a:t>
            </a:r>
            <a:r>
              <a:rPr lang="en-US" dirty="0" smtClean="0"/>
              <a:t>mortgages</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25</a:t>
            </a:fld>
            <a:endParaRPr lang="en-US"/>
          </a:p>
        </p:txBody>
      </p:sp>
    </p:spTree>
    <p:extLst>
      <p:ext uri="{BB962C8B-B14F-4D97-AF65-F5344CB8AC3E}">
        <p14:creationId xmlns:p14="http://schemas.microsoft.com/office/powerpoint/2010/main" val="10212347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Pass-</a:t>
            </a:r>
            <a:r>
              <a:rPr lang="en-US" dirty="0" err="1"/>
              <a:t>Throughs</a:t>
            </a:r>
            <a:endParaRPr lang="en-US" dirty="0"/>
          </a:p>
        </p:txBody>
      </p:sp>
      <p:sp>
        <p:nvSpPr>
          <p:cNvPr id="3" name="Content Placeholder 2"/>
          <p:cNvSpPr>
            <a:spLocks noGrp="1"/>
          </p:cNvSpPr>
          <p:nvPr>
            <p:ph idx="1"/>
          </p:nvPr>
        </p:nvSpPr>
        <p:spPr/>
        <p:txBody>
          <a:bodyPr>
            <a:normAutofit fontScale="92500" lnSpcReduction="20000"/>
          </a:bodyPr>
          <a:lstStyle/>
          <a:p>
            <a:r>
              <a:rPr lang="en-US" dirty="0"/>
              <a:t>Important characteristics of mortgage pools </a:t>
            </a:r>
          </a:p>
          <a:p>
            <a:pPr lvl="1"/>
            <a:r>
              <a:rPr lang="en-US" dirty="0"/>
              <a:t>Issuers and guarantors</a:t>
            </a:r>
          </a:p>
          <a:p>
            <a:pPr lvl="1"/>
            <a:r>
              <a:rPr lang="en-US" dirty="0"/>
              <a:t>Default insurance</a:t>
            </a:r>
          </a:p>
          <a:p>
            <a:pPr lvl="1"/>
            <a:r>
              <a:rPr lang="en-US" dirty="0"/>
              <a:t>Payment patterns and security</a:t>
            </a:r>
          </a:p>
          <a:p>
            <a:pPr lvl="2"/>
            <a:r>
              <a:rPr lang="en-US" sz="2200" dirty="0"/>
              <a:t>Mostly single family conventional FRMs</a:t>
            </a:r>
          </a:p>
          <a:p>
            <a:pPr lvl="1"/>
            <a:r>
              <a:rPr lang="en-US" dirty="0"/>
              <a:t>Coupon rate and interest rates</a:t>
            </a:r>
          </a:p>
          <a:p>
            <a:pPr lvl="2"/>
            <a:r>
              <a:rPr lang="en-US" sz="2200" dirty="0"/>
              <a:t>Interest rates generally within a specific band</a:t>
            </a:r>
          </a:p>
          <a:p>
            <a:pPr lvl="1"/>
            <a:r>
              <a:rPr lang="en-US" dirty="0"/>
              <a:t>Mortgage </a:t>
            </a:r>
            <a:r>
              <a:rPr lang="en-US" dirty="0" smtClean="0"/>
              <a:t>seasoning</a:t>
            </a:r>
            <a:endParaRPr lang="en-US" dirty="0"/>
          </a:p>
          <a:p>
            <a:pPr lvl="2"/>
            <a:r>
              <a:rPr lang="en-US" sz="2200" dirty="0"/>
              <a:t>Number of years before a mortgage is placed in a pool</a:t>
            </a:r>
          </a:p>
          <a:p>
            <a:pPr lvl="2"/>
            <a:r>
              <a:rPr lang="en-US" sz="2200" dirty="0"/>
              <a:t>Probability of </a:t>
            </a:r>
            <a:r>
              <a:rPr lang="en-US" sz="2200" b="1" i="1" dirty="0"/>
              <a:t>prepayment increases with seasoning</a:t>
            </a:r>
          </a:p>
          <a:p>
            <a:pPr lvl="2"/>
            <a:r>
              <a:rPr lang="en-US" sz="2200" dirty="0"/>
              <a:t>However, probability of </a:t>
            </a:r>
            <a:r>
              <a:rPr lang="en-US" sz="2200" b="1" i="1" dirty="0"/>
              <a:t>default decreases with </a:t>
            </a:r>
            <a:r>
              <a:rPr lang="en-US" sz="2200" b="1" i="1" dirty="0" smtClean="0"/>
              <a:t>seasoning</a:t>
            </a:r>
            <a:endParaRPr lang="en-US" sz="2200" b="1" i="1" dirty="0"/>
          </a:p>
        </p:txBody>
      </p:sp>
      <p:sp>
        <p:nvSpPr>
          <p:cNvPr id="4" name="Slide Number Placeholder 3"/>
          <p:cNvSpPr>
            <a:spLocks noGrp="1"/>
          </p:cNvSpPr>
          <p:nvPr>
            <p:ph type="sldNum" sz="quarter" idx="12"/>
          </p:nvPr>
        </p:nvSpPr>
        <p:spPr/>
        <p:txBody>
          <a:bodyPr/>
          <a:lstStyle/>
          <a:p>
            <a:fld id="{9860EDB8-5305-433F-BE41-D7A86D811DB3}" type="slidenum">
              <a:rPr lang="en-US" smtClean="0"/>
              <a:t>26</a:t>
            </a:fld>
            <a:endParaRPr lang="en-US"/>
          </a:p>
        </p:txBody>
      </p:sp>
    </p:spTree>
    <p:extLst>
      <p:ext uri="{BB962C8B-B14F-4D97-AF65-F5344CB8AC3E}">
        <p14:creationId xmlns:p14="http://schemas.microsoft.com/office/powerpoint/2010/main" val="2539042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Mortgage </a:t>
            </a:r>
            <a:r>
              <a:rPr lang="en-US" kern="0" dirty="0" smtClean="0"/>
              <a:t>Pass-</a:t>
            </a:r>
            <a:r>
              <a:rPr lang="en-US" kern="0" dirty="0" err="1" smtClean="0"/>
              <a:t>Throughs</a:t>
            </a:r>
            <a:endParaRPr lang="en-US" dirty="0"/>
          </a:p>
        </p:txBody>
      </p:sp>
      <p:sp>
        <p:nvSpPr>
          <p:cNvPr id="3" name="Content Placeholder 2"/>
          <p:cNvSpPr>
            <a:spLocks noGrp="1"/>
          </p:cNvSpPr>
          <p:nvPr>
            <p:ph idx="1"/>
          </p:nvPr>
        </p:nvSpPr>
        <p:spPr/>
        <p:txBody>
          <a:bodyPr>
            <a:normAutofit fontScale="92500"/>
          </a:bodyPr>
          <a:lstStyle/>
          <a:p>
            <a:r>
              <a:rPr lang="en-US" sz="2800" dirty="0"/>
              <a:t>Important characteristics of mortgage pools </a:t>
            </a:r>
          </a:p>
          <a:p>
            <a:pPr lvl="1"/>
            <a:r>
              <a:rPr lang="en-US" sz="2600" dirty="0"/>
              <a:t>Number of mortgages</a:t>
            </a:r>
          </a:p>
          <a:p>
            <a:pPr lvl="2"/>
            <a:r>
              <a:rPr lang="en-US" sz="2400" dirty="0"/>
              <a:t>Most MPT pools are for $100 million minimum and contain at least 1,000 mortgages</a:t>
            </a:r>
          </a:p>
          <a:p>
            <a:pPr lvl="2"/>
            <a:r>
              <a:rPr lang="en-US" sz="2400" dirty="0"/>
              <a:t>The </a:t>
            </a:r>
            <a:r>
              <a:rPr lang="en-US" sz="2400" b="1" i="1" dirty="0"/>
              <a:t>greater the number of mortgages </a:t>
            </a:r>
            <a:r>
              <a:rPr lang="en-US" sz="2400" dirty="0"/>
              <a:t>included in a pool, the </a:t>
            </a:r>
            <a:r>
              <a:rPr lang="en-US" sz="2400" b="1" i="1" dirty="0"/>
              <a:t>smaller the impact of individual mortgages</a:t>
            </a:r>
            <a:r>
              <a:rPr lang="en-US" sz="2400" dirty="0"/>
              <a:t> on the health of the pool</a:t>
            </a:r>
          </a:p>
          <a:p>
            <a:pPr lvl="1"/>
            <a:r>
              <a:rPr lang="en-US" sz="2600" dirty="0"/>
              <a:t>Geographic distribution</a:t>
            </a:r>
          </a:p>
          <a:p>
            <a:pPr lvl="2"/>
            <a:r>
              <a:rPr lang="en-US" sz="2400" dirty="0"/>
              <a:t>Defaults and prepayments may be higher in some areas than in others</a:t>
            </a:r>
          </a:p>
          <a:p>
            <a:pPr lvl="2"/>
            <a:r>
              <a:rPr lang="en-US" sz="2400" dirty="0"/>
              <a:t>Geographic diversity </a:t>
            </a:r>
            <a:r>
              <a:rPr lang="en-US" sz="2400" b="1" i="1" dirty="0"/>
              <a:t>reduces cash flow </a:t>
            </a:r>
            <a:r>
              <a:rPr lang="en-US" sz="2400" b="1" i="1" dirty="0" smtClean="0"/>
              <a:t>volatility</a:t>
            </a:r>
            <a:endParaRPr lang="en-US" sz="2400" b="1" i="1" dirty="0"/>
          </a:p>
        </p:txBody>
      </p:sp>
      <p:sp>
        <p:nvSpPr>
          <p:cNvPr id="4" name="Slide Number Placeholder 3"/>
          <p:cNvSpPr>
            <a:spLocks noGrp="1"/>
          </p:cNvSpPr>
          <p:nvPr>
            <p:ph type="sldNum" sz="quarter" idx="12"/>
          </p:nvPr>
        </p:nvSpPr>
        <p:spPr/>
        <p:txBody>
          <a:bodyPr/>
          <a:lstStyle/>
          <a:p>
            <a:fld id="{9860EDB8-5305-433F-BE41-D7A86D811DB3}" type="slidenum">
              <a:rPr lang="en-US" smtClean="0"/>
              <a:t>27</a:t>
            </a:fld>
            <a:endParaRPr lang="en-US"/>
          </a:p>
        </p:txBody>
      </p:sp>
    </p:spTree>
    <p:extLst>
      <p:ext uri="{BB962C8B-B14F-4D97-AF65-F5344CB8AC3E}">
        <p14:creationId xmlns:p14="http://schemas.microsoft.com/office/powerpoint/2010/main" val="342080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Mortgage </a:t>
            </a:r>
            <a:r>
              <a:rPr lang="en-US" kern="0" dirty="0" smtClean="0"/>
              <a:t>Pass-</a:t>
            </a:r>
            <a:r>
              <a:rPr lang="en-US" kern="0" dirty="0" err="1" smtClean="0"/>
              <a:t>Throughs</a:t>
            </a:r>
            <a:endParaRPr lang="en-US" dirty="0"/>
          </a:p>
        </p:txBody>
      </p:sp>
      <p:sp>
        <p:nvSpPr>
          <p:cNvPr id="3" name="Content Placeholder 2"/>
          <p:cNvSpPr>
            <a:spLocks noGrp="1"/>
          </p:cNvSpPr>
          <p:nvPr>
            <p:ph idx="1"/>
          </p:nvPr>
        </p:nvSpPr>
        <p:spPr>
          <a:xfrm>
            <a:off x="838201" y="1825624"/>
            <a:ext cx="10515599" cy="4567293"/>
          </a:xfrm>
        </p:spPr>
        <p:txBody>
          <a:bodyPr>
            <a:normAutofit/>
          </a:bodyPr>
          <a:lstStyle/>
          <a:p>
            <a:r>
              <a:rPr lang="en-US" dirty="0"/>
              <a:t>Important characteristics of mortgage pools </a:t>
            </a:r>
          </a:p>
          <a:p>
            <a:pPr marL="682625" lvl="1"/>
            <a:r>
              <a:rPr lang="en-US" dirty="0"/>
              <a:t>Borrower characteristics and loan prepayment</a:t>
            </a:r>
          </a:p>
          <a:p>
            <a:pPr marL="1023938" lvl="2" indent="-219075"/>
            <a:r>
              <a:rPr lang="en-US" dirty="0"/>
              <a:t>Most important characteristic of a pool</a:t>
            </a:r>
          </a:p>
          <a:p>
            <a:pPr marL="1023938" lvl="2" indent="-219075"/>
            <a:r>
              <a:rPr lang="en-US" b="1" i="1" dirty="0"/>
              <a:t>Prepayment and default depend on borrower characteristics </a:t>
            </a:r>
            <a:r>
              <a:rPr lang="en-US" dirty="0"/>
              <a:t>(income, family size, taste, employment risk, divorce, etc.)</a:t>
            </a:r>
          </a:p>
          <a:p>
            <a:pPr marL="1481138" lvl="3" indent="-219075">
              <a:spcBef>
                <a:spcPts val="0"/>
              </a:spcBef>
            </a:pPr>
            <a:r>
              <a:rPr lang="en-US" dirty="0"/>
              <a:t>Household characteristic may affect response to interest rate changes</a:t>
            </a:r>
            <a:endParaRPr lang="en-US" sz="1400" dirty="0"/>
          </a:p>
          <a:p>
            <a:pPr marL="1023938" lvl="2" indent="-219075"/>
            <a:r>
              <a:rPr lang="en-US" dirty="0"/>
              <a:t>However, </a:t>
            </a:r>
            <a:r>
              <a:rPr lang="en-US" b="1" i="1" dirty="0"/>
              <a:t>no reliable information on borrower characteristics</a:t>
            </a:r>
            <a:r>
              <a:rPr lang="en-US" dirty="0"/>
              <a:t> is generally </a:t>
            </a:r>
            <a:r>
              <a:rPr lang="en-US" b="1" i="1" dirty="0"/>
              <a:t>available</a:t>
            </a:r>
            <a:r>
              <a:rPr lang="en-US" dirty="0"/>
              <a:t> to investors</a:t>
            </a:r>
          </a:p>
          <a:p>
            <a:pPr marL="682625" lvl="1"/>
            <a:r>
              <a:rPr lang="en-US" dirty="0"/>
              <a:t>Nuisance calls</a:t>
            </a:r>
          </a:p>
          <a:p>
            <a:pPr marL="1028700" lvl="2" indent="-223838">
              <a:tabLst>
                <a:tab pos="685800" algn="l"/>
              </a:tabLst>
            </a:pPr>
            <a:r>
              <a:rPr lang="en-US" dirty="0"/>
              <a:t>Nuisance or cleanup call of remaining securities may be initiated by the servicer when prepayments substantially reduce the number of remaining mortgages to service the pool</a:t>
            </a:r>
            <a:r>
              <a:rPr lang="en-US" dirty="0" smtClean="0"/>
              <a:t>.</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28</a:t>
            </a:fld>
            <a:endParaRPr lang="en-US"/>
          </a:p>
        </p:txBody>
      </p:sp>
    </p:spTree>
    <p:extLst>
      <p:ext uri="{BB962C8B-B14F-4D97-AF65-F5344CB8AC3E}">
        <p14:creationId xmlns:p14="http://schemas.microsoft.com/office/powerpoint/2010/main" val="470319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Pricing </a:t>
            </a:r>
            <a:r>
              <a:rPr lang="en-US" kern="0" dirty="0" smtClean="0"/>
              <a:t>MPTs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Interest rate risk</a:t>
            </a:r>
          </a:p>
          <a:p>
            <a:pPr lvl="1"/>
            <a:r>
              <a:rPr lang="en-US" sz="2200" dirty="0"/>
              <a:t>Greatest in pools containing FRMs</a:t>
            </a:r>
          </a:p>
          <a:p>
            <a:pPr>
              <a:spcBef>
                <a:spcPts val="1200"/>
              </a:spcBef>
            </a:pPr>
            <a:r>
              <a:rPr lang="en-US" dirty="0"/>
              <a:t>Defaults</a:t>
            </a:r>
          </a:p>
          <a:p>
            <a:pPr lvl="1"/>
            <a:r>
              <a:rPr lang="en-US" sz="2200" dirty="0"/>
              <a:t>Greatest in pools containing non-conforming mortgages and ARM or variable payment mortgages.</a:t>
            </a:r>
          </a:p>
          <a:p>
            <a:pPr lvl="1"/>
            <a:r>
              <a:rPr lang="en-US" sz="2200" dirty="0"/>
              <a:t>Defaults do not cause losses to investors but cause early payments </a:t>
            </a:r>
          </a:p>
          <a:p>
            <a:pPr>
              <a:spcBef>
                <a:spcPts val="1200"/>
              </a:spcBef>
            </a:pPr>
            <a:r>
              <a:rPr lang="en-US" dirty="0"/>
              <a:t>Risk of delayed payment of principal and interest</a:t>
            </a:r>
          </a:p>
          <a:p>
            <a:pPr lvl="1"/>
            <a:r>
              <a:rPr lang="en-US" sz="2200" dirty="0"/>
              <a:t>Depends on the strength of the guarantor</a:t>
            </a:r>
          </a:p>
          <a:p>
            <a:pPr lvl="1"/>
            <a:r>
              <a:rPr lang="en-US" sz="2200" dirty="0" err="1"/>
              <a:t>Ginnie</a:t>
            </a:r>
            <a:r>
              <a:rPr lang="en-US" sz="2200" dirty="0"/>
              <a:t> is a government agency. As of 2008, Fannie and Freddie are all under government control, which reduces this risk</a:t>
            </a:r>
            <a:r>
              <a:rPr lang="en-US" sz="2200" dirty="0" smtClean="0"/>
              <a:t>.</a:t>
            </a:r>
            <a:endParaRPr lang="en-US" sz="2200" dirty="0"/>
          </a:p>
        </p:txBody>
      </p:sp>
      <p:sp>
        <p:nvSpPr>
          <p:cNvPr id="4" name="Slide Number Placeholder 3"/>
          <p:cNvSpPr>
            <a:spLocks noGrp="1"/>
          </p:cNvSpPr>
          <p:nvPr>
            <p:ph type="sldNum" sz="quarter" idx="12"/>
          </p:nvPr>
        </p:nvSpPr>
        <p:spPr/>
        <p:txBody>
          <a:bodyPr/>
          <a:lstStyle/>
          <a:p>
            <a:fld id="{9860EDB8-5305-433F-BE41-D7A86D811DB3}" type="slidenum">
              <a:rPr lang="en-US" smtClean="0"/>
              <a:t>29</a:t>
            </a:fld>
            <a:endParaRPr lang="en-US"/>
          </a:p>
        </p:txBody>
      </p:sp>
    </p:spTree>
    <p:extLst>
      <p:ext uri="{BB962C8B-B14F-4D97-AF65-F5344CB8AC3E}">
        <p14:creationId xmlns:p14="http://schemas.microsoft.com/office/powerpoint/2010/main" val="3158018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Backed Bonds</a:t>
            </a:r>
          </a:p>
        </p:txBody>
      </p:sp>
      <p:sp>
        <p:nvSpPr>
          <p:cNvPr id="3" name="Content Placeholder 2"/>
          <p:cNvSpPr>
            <a:spLocks noGrp="1"/>
          </p:cNvSpPr>
          <p:nvPr>
            <p:ph idx="1"/>
          </p:nvPr>
        </p:nvSpPr>
        <p:spPr/>
        <p:txBody>
          <a:bodyPr>
            <a:normAutofit/>
          </a:bodyPr>
          <a:lstStyle/>
          <a:p>
            <a:r>
              <a:rPr lang="en-US" sz="2800" dirty="0"/>
              <a:t>Mortgage-backed bonds (MBBs) are the simplest of </a:t>
            </a:r>
            <a:r>
              <a:rPr lang="en-US" sz="2800" dirty="0" smtClean="0"/>
              <a:t>mortgage-backed securities that </a:t>
            </a:r>
            <a:r>
              <a:rPr lang="en-US" sz="2800" dirty="0"/>
              <a:t>we will examine. </a:t>
            </a:r>
          </a:p>
          <a:p>
            <a:r>
              <a:rPr lang="en-US" sz="2800" dirty="0"/>
              <a:t>These are basically </a:t>
            </a:r>
            <a:r>
              <a:rPr lang="en-US" sz="2800" b="1" i="1" dirty="0"/>
              <a:t>standard corporate bonds with mortgages </a:t>
            </a:r>
            <a:r>
              <a:rPr lang="en-US" sz="2800" dirty="0"/>
              <a:t>serving </a:t>
            </a:r>
            <a:r>
              <a:rPr lang="en-US" sz="2800" b="1" i="1" dirty="0"/>
              <a:t>as</a:t>
            </a:r>
            <a:r>
              <a:rPr lang="en-US" sz="2800" dirty="0"/>
              <a:t> their </a:t>
            </a:r>
            <a:r>
              <a:rPr lang="en-US" sz="2800" b="1" i="1" dirty="0"/>
              <a:t>collateral</a:t>
            </a:r>
            <a:r>
              <a:rPr lang="en-US" sz="2800" dirty="0"/>
              <a:t>.</a:t>
            </a:r>
          </a:p>
          <a:p>
            <a:pPr lvl="1"/>
            <a:r>
              <a:rPr lang="en-US" sz="2400" dirty="0"/>
              <a:t>The </a:t>
            </a:r>
            <a:r>
              <a:rPr lang="en-US" sz="2400" b="1" i="1" dirty="0"/>
              <a:t>issuer retains all liability </a:t>
            </a:r>
            <a:r>
              <a:rPr lang="en-US" sz="2400" dirty="0"/>
              <a:t>for making the payments to the investors.</a:t>
            </a:r>
          </a:p>
          <a:p>
            <a:pPr lvl="1"/>
            <a:r>
              <a:rPr lang="en-US" sz="2400" dirty="0"/>
              <a:t>The bonds typically have a par value of $10,000 and have annual coupon payments.</a:t>
            </a:r>
            <a:endParaRPr lang="en-US" sz="1800" dirty="0"/>
          </a:p>
          <a:p>
            <a:pPr marL="0" indent="0">
              <a:buNone/>
            </a:pPr>
            <a:endParaRPr lang="en-US" sz="2000" dirty="0"/>
          </a:p>
        </p:txBody>
      </p:sp>
      <p:sp>
        <p:nvSpPr>
          <p:cNvPr id="4" name="Slide Number Placeholder 3"/>
          <p:cNvSpPr>
            <a:spLocks noGrp="1"/>
          </p:cNvSpPr>
          <p:nvPr>
            <p:ph type="sldNum" sz="quarter" idx="12"/>
          </p:nvPr>
        </p:nvSpPr>
        <p:spPr/>
        <p:txBody>
          <a:bodyPr/>
          <a:lstStyle/>
          <a:p>
            <a:fld id="{9860EDB8-5305-433F-BE41-D7A86D811DB3}" type="slidenum">
              <a:rPr lang="en-US" smtClean="0"/>
              <a:t>3</a:t>
            </a:fld>
            <a:endParaRPr lang="en-US"/>
          </a:p>
        </p:txBody>
      </p:sp>
    </p:spTree>
    <p:extLst>
      <p:ext uri="{BB962C8B-B14F-4D97-AF65-F5344CB8AC3E}">
        <p14:creationId xmlns:p14="http://schemas.microsoft.com/office/powerpoint/2010/main" val="11927754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Pricing </a:t>
            </a:r>
            <a:r>
              <a:rPr lang="en-US" kern="0" dirty="0" smtClean="0"/>
              <a:t>MPTs</a:t>
            </a:r>
            <a:endParaRPr lang="en-US" dirty="0"/>
          </a:p>
        </p:txBody>
      </p:sp>
      <p:sp>
        <p:nvSpPr>
          <p:cNvPr id="3" name="Content Placeholder 2"/>
          <p:cNvSpPr>
            <a:spLocks noGrp="1"/>
          </p:cNvSpPr>
          <p:nvPr>
            <p:ph idx="1"/>
          </p:nvPr>
        </p:nvSpPr>
        <p:spPr/>
        <p:txBody>
          <a:bodyPr>
            <a:normAutofit lnSpcReduction="10000"/>
          </a:bodyPr>
          <a:lstStyle/>
          <a:p>
            <a:r>
              <a:rPr lang="en-US" dirty="0"/>
              <a:t>Prepayment risk:</a:t>
            </a:r>
          </a:p>
          <a:p>
            <a:pPr lvl="1"/>
            <a:r>
              <a:rPr lang="en-US" dirty="0"/>
              <a:t>Most mortgages are prepaid before maturity</a:t>
            </a:r>
          </a:p>
          <a:p>
            <a:pPr lvl="1"/>
            <a:r>
              <a:rPr lang="en-US" b="1" i="1" dirty="0"/>
              <a:t>Prepayment risk is of greatest concern </a:t>
            </a:r>
            <a:r>
              <a:rPr lang="en-US" dirty="0"/>
              <a:t>and investors must assess the prepayment rate on loans in the underlying pool</a:t>
            </a:r>
          </a:p>
          <a:p>
            <a:pPr lvl="1"/>
            <a:r>
              <a:rPr lang="en-US" dirty="0"/>
              <a:t>Prepayments vary according to:</a:t>
            </a:r>
          </a:p>
          <a:p>
            <a:pPr lvl="2"/>
            <a:r>
              <a:rPr lang="en-US" sz="2200" dirty="0"/>
              <a:t>Number of mortgage in the pool</a:t>
            </a:r>
          </a:p>
          <a:p>
            <a:pPr lvl="2"/>
            <a:r>
              <a:rPr lang="en-US" sz="2200" dirty="0"/>
              <a:t>Distribution of interest rates</a:t>
            </a:r>
          </a:p>
          <a:p>
            <a:pPr lvl="2"/>
            <a:r>
              <a:rPr lang="en-US" sz="2200" dirty="0"/>
              <a:t>Geographic location of borrowers</a:t>
            </a:r>
          </a:p>
          <a:p>
            <a:pPr lvl="2"/>
            <a:r>
              <a:rPr lang="en-US" sz="2200" dirty="0"/>
              <a:t>Borrower characteristics</a:t>
            </a:r>
          </a:p>
          <a:p>
            <a:pPr lvl="2"/>
            <a:r>
              <a:rPr lang="en-US" sz="2200" dirty="0"/>
              <a:t>Unanticipated events (e.g., flood, earthquake, etc</a:t>
            </a:r>
            <a:r>
              <a:rPr lang="en-US" sz="2200" dirty="0" smtClean="0"/>
              <a:t>.)</a:t>
            </a:r>
            <a:endParaRPr lang="en-US" sz="2200" dirty="0"/>
          </a:p>
        </p:txBody>
      </p:sp>
      <p:sp>
        <p:nvSpPr>
          <p:cNvPr id="4" name="Slide Number Placeholder 3"/>
          <p:cNvSpPr>
            <a:spLocks noGrp="1"/>
          </p:cNvSpPr>
          <p:nvPr>
            <p:ph type="sldNum" sz="quarter" idx="12"/>
          </p:nvPr>
        </p:nvSpPr>
        <p:spPr/>
        <p:txBody>
          <a:bodyPr/>
          <a:lstStyle/>
          <a:p>
            <a:fld id="{9860EDB8-5305-433F-BE41-D7A86D811DB3}" type="slidenum">
              <a:rPr lang="en-US" smtClean="0"/>
              <a:t>30</a:t>
            </a:fld>
            <a:endParaRPr lang="en-US"/>
          </a:p>
        </p:txBody>
      </p:sp>
    </p:spTree>
    <p:extLst>
      <p:ext uri="{BB962C8B-B14F-4D97-AF65-F5344CB8AC3E}">
        <p14:creationId xmlns:p14="http://schemas.microsoft.com/office/powerpoint/2010/main" val="3403232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Pricing </a:t>
            </a:r>
            <a:r>
              <a:rPr lang="en-US" kern="0" dirty="0" smtClean="0"/>
              <a:t>MPTs</a:t>
            </a:r>
            <a:endParaRPr lang="en-US" dirty="0"/>
          </a:p>
        </p:txBody>
      </p:sp>
      <p:sp>
        <p:nvSpPr>
          <p:cNvPr id="3" name="Content Placeholder 2"/>
          <p:cNvSpPr>
            <a:spLocks noGrp="1"/>
          </p:cNvSpPr>
          <p:nvPr>
            <p:ph idx="1"/>
          </p:nvPr>
        </p:nvSpPr>
        <p:spPr/>
        <p:txBody>
          <a:bodyPr/>
          <a:lstStyle/>
          <a:p>
            <a:r>
              <a:rPr lang="en-US" dirty="0"/>
              <a:t>Payment delays by servicer:</a:t>
            </a:r>
          </a:p>
          <a:p>
            <a:pPr lvl="1">
              <a:spcBef>
                <a:spcPts val="1200"/>
              </a:spcBef>
            </a:pPr>
            <a:r>
              <a:rPr lang="en-US" dirty="0"/>
              <a:t>Time lag between mortgage payments and payments to MPT investors range from 14 to 55 days</a:t>
            </a:r>
          </a:p>
          <a:p>
            <a:pPr lvl="1">
              <a:spcBef>
                <a:spcPts val="1200"/>
              </a:spcBef>
            </a:pPr>
            <a:r>
              <a:rPr lang="en-US" dirty="0"/>
              <a:t>Delays reduce yield to investors</a:t>
            </a:r>
          </a:p>
          <a:p>
            <a:pPr>
              <a:spcBef>
                <a:spcPts val="1800"/>
              </a:spcBef>
            </a:pPr>
            <a:r>
              <a:rPr lang="en-US" dirty="0"/>
              <a:t>Pool factors:</a:t>
            </a:r>
          </a:p>
          <a:p>
            <a:pPr lvl="1">
              <a:spcBef>
                <a:spcPts val="1200"/>
              </a:spcBef>
            </a:pPr>
            <a:r>
              <a:rPr lang="en-US" dirty="0"/>
              <a:t>Outstanding principal balance divided by original pool balance</a:t>
            </a:r>
          </a:p>
          <a:p>
            <a:pPr lvl="1">
              <a:spcBef>
                <a:spcPts val="1200"/>
              </a:spcBef>
            </a:pPr>
            <a:r>
              <a:rPr lang="en-US" dirty="0" smtClean="0"/>
              <a:t>Outstanding </a:t>
            </a:r>
            <a:r>
              <a:rPr lang="en-US" dirty="0"/>
              <a:t>to original balance </a:t>
            </a:r>
            <a:r>
              <a:rPr lang="en-US" dirty="0" smtClean="0"/>
              <a:t>is equal </a:t>
            </a:r>
            <a:r>
              <a:rPr lang="en-US" dirty="0"/>
              <a:t>to 1 at issuance and declines over time</a:t>
            </a:r>
          </a:p>
          <a:p>
            <a:pPr lvl="1">
              <a:spcBef>
                <a:spcPts val="1200"/>
              </a:spcBef>
            </a:pPr>
            <a:r>
              <a:rPr lang="en-US" dirty="0"/>
              <a:t>The lower outstanding to original balance, the lower the probably of </a:t>
            </a:r>
            <a:r>
              <a:rPr lang="en-US" dirty="0" smtClean="0"/>
              <a:t>prepayment</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31</a:t>
            </a:fld>
            <a:endParaRPr lang="en-US"/>
          </a:p>
        </p:txBody>
      </p:sp>
    </p:spTree>
    <p:extLst>
      <p:ext uri="{BB962C8B-B14F-4D97-AF65-F5344CB8AC3E}">
        <p14:creationId xmlns:p14="http://schemas.microsoft.com/office/powerpoint/2010/main" val="360782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MPT Pool</a:t>
            </a:r>
          </a:p>
        </p:txBody>
      </p:sp>
      <p:sp>
        <p:nvSpPr>
          <p:cNvPr id="3" name="Content Placeholder 2"/>
          <p:cNvSpPr>
            <a:spLocks noGrp="1"/>
          </p:cNvSpPr>
          <p:nvPr>
            <p:ph idx="1"/>
          </p:nvPr>
        </p:nvSpPr>
        <p:spPr/>
        <p:txBody>
          <a:bodyPr/>
          <a:lstStyle/>
          <a:p>
            <a:r>
              <a:rPr lang="en-US" sz="2600" dirty="0"/>
              <a:t>FNMA and FHLMC attempt to </a:t>
            </a:r>
            <a:r>
              <a:rPr lang="en-US" sz="2600" b="1" i="1" dirty="0"/>
              <a:t>form mortgage pools</a:t>
            </a:r>
            <a:r>
              <a:rPr lang="en-US" sz="2600" dirty="0"/>
              <a:t>, which are the basis for almost all securitized mortgage offerings, </a:t>
            </a:r>
            <a:r>
              <a:rPr lang="en-US" sz="2600" b="1" i="1" dirty="0"/>
              <a:t>from homogenous groups of mortgages</a:t>
            </a:r>
            <a:r>
              <a:rPr lang="en-US" sz="2600" dirty="0"/>
              <a:t>, although some variance is allowed.</a:t>
            </a:r>
          </a:p>
          <a:p>
            <a:pPr marL="804863" lvl="1" indent="-347663">
              <a:spcBef>
                <a:spcPts val="1200"/>
              </a:spcBef>
            </a:pPr>
            <a:r>
              <a:rPr lang="en-US" sz="2400" dirty="0"/>
              <a:t>For example, Fannie Mae allows the contract rate on mortgages in its pools to vary within a 250 basis point band.</a:t>
            </a:r>
          </a:p>
          <a:p>
            <a:pPr marL="404813" indent="-347663">
              <a:spcBef>
                <a:spcPts val="1200"/>
              </a:spcBef>
            </a:pPr>
            <a:r>
              <a:rPr lang="en-US" sz="2600" dirty="0"/>
              <a:t>Since there is some variation in the underlying assets, it makes sense to develop </a:t>
            </a:r>
            <a:r>
              <a:rPr lang="en-US" sz="2600" b="1" i="1" dirty="0"/>
              <a:t>descriptive statistics </a:t>
            </a:r>
            <a:r>
              <a:rPr lang="en-US" sz="2600" dirty="0"/>
              <a:t>that can provide </a:t>
            </a:r>
            <a:r>
              <a:rPr lang="en-US" sz="2600" i="1" dirty="0"/>
              <a:t>quick measures pool characteristics</a:t>
            </a:r>
            <a:r>
              <a:rPr lang="en-US" sz="2600" dirty="0" smtClean="0"/>
              <a:t>.</a:t>
            </a:r>
            <a:endParaRPr lang="en-US" sz="2600" dirty="0"/>
          </a:p>
        </p:txBody>
      </p:sp>
      <p:sp>
        <p:nvSpPr>
          <p:cNvPr id="4" name="Slide Number Placeholder 3"/>
          <p:cNvSpPr>
            <a:spLocks noGrp="1"/>
          </p:cNvSpPr>
          <p:nvPr>
            <p:ph type="sldNum" sz="quarter" idx="12"/>
          </p:nvPr>
        </p:nvSpPr>
        <p:spPr/>
        <p:txBody>
          <a:bodyPr/>
          <a:lstStyle/>
          <a:p>
            <a:fld id="{9860EDB8-5305-433F-BE41-D7A86D811DB3}" type="slidenum">
              <a:rPr lang="en-US" smtClean="0"/>
              <a:t>32</a:t>
            </a:fld>
            <a:endParaRPr lang="en-US"/>
          </a:p>
        </p:txBody>
      </p:sp>
    </p:spTree>
    <p:extLst>
      <p:ext uri="{BB962C8B-B14F-4D97-AF65-F5344CB8AC3E}">
        <p14:creationId xmlns:p14="http://schemas.microsoft.com/office/powerpoint/2010/main" val="973347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Pool </a:t>
            </a:r>
            <a:r>
              <a:rPr lang="en-US" kern="0" dirty="0" smtClean="0"/>
              <a:t>Characteristics</a:t>
            </a:r>
            <a:endParaRPr lang="en-US" dirty="0"/>
          </a:p>
        </p:txBody>
      </p:sp>
      <p:sp>
        <p:nvSpPr>
          <p:cNvPr id="3" name="Content Placeholder 2"/>
          <p:cNvSpPr>
            <a:spLocks noGrp="1"/>
          </p:cNvSpPr>
          <p:nvPr>
            <p:ph idx="1"/>
          </p:nvPr>
        </p:nvSpPr>
        <p:spPr/>
        <p:txBody>
          <a:bodyPr>
            <a:normAutofit/>
          </a:bodyPr>
          <a:lstStyle/>
          <a:p>
            <a:r>
              <a:rPr lang="en-US" sz="2800" dirty="0"/>
              <a:t>Stated Maturity Date:</a:t>
            </a:r>
          </a:p>
          <a:p>
            <a:pPr marL="628650" lvl="1" indent="0">
              <a:spcBef>
                <a:spcPts val="0"/>
              </a:spcBef>
              <a:buNone/>
            </a:pPr>
            <a:r>
              <a:rPr lang="en-US" sz="2400" dirty="0"/>
              <a:t>Longest maturity date of any mortgage in the pool, assuming no prepayment.</a:t>
            </a:r>
          </a:p>
          <a:p>
            <a:r>
              <a:rPr lang="en-US" sz="2800" dirty="0"/>
              <a:t>Weighted Average Coupon (WAC)</a:t>
            </a:r>
          </a:p>
          <a:p>
            <a:r>
              <a:rPr lang="en-US" sz="2800" dirty="0"/>
              <a:t>Weighted Average Maturity (WAM)</a:t>
            </a:r>
          </a:p>
          <a:p>
            <a:r>
              <a:rPr lang="en-US" sz="2800" dirty="0"/>
              <a:t>Weighted Average Life (WAL)</a:t>
            </a:r>
          </a:p>
          <a:p>
            <a:pPr marL="0" indent="0">
              <a:buNone/>
            </a:pPr>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33</a:t>
            </a:fld>
            <a:endParaRPr lang="en-US"/>
          </a:p>
        </p:txBody>
      </p:sp>
    </p:spTree>
    <p:extLst>
      <p:ext uri="{BB962C8B-B14F-4D97-AF65-F5344CB8AC3E}">
        <p14:creationId xmlns:p14="http://schemas.microsoft.com/office/powerpoint/2010/main" val="4213204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Pool Characteristics</a:t>
            </a:r>
          </a:p>
        </p:txBody>
      </p:sp>
      <p:sp>
        <p:nvSpPr>
          <p:cNvPr id="3" name="Content Placeholder 2"/>
          <p:cNvSpPr>
            <a:spLocks noGrp="1"/>
          </p:cNvSpPr>
          <p:nvPr>
            <p:ph idx="1"/>
          </p:nvPr>
        </p:nvSpPr>
        <p:spPr/>
        <p:txBody>
          <a:bodyPr/>
          <a:lstStyle/>
          <a:p>
            <a:r>
              <a:rPr lang="en-US" sz="2800" dirty="0"/>
              <a:t>Weighted Average Coupon (WAC):</a:t>
            </a:r>
          </a:p>
          <a:p>
            <a:pPr marL="346075" lvl="1" indent="0">
              <a:spcBef>
                <a:spcPts val="1200"/>
              </a:spcBef>
              <a:buNone/>
            </a:pPr>
            <a:r>
              <a:rPr lang="en-US" sz="2400" dirty="0"/>
              <a:t>This tells you the </a:t>
            </a:r>
            <a:r>
              <a:rPr lang="en-US" sz="2400" b="1" i="1" dirty="0"/>
              <a:t>average coupon of the pool</a:t>
            </a:r>
            <a:r>
              <a:rPr lang="en-US" sz="2400" dirty="0"/>
              <a:t>. It is simply the principal weighted average of all of the underlying coupons:</a:t>
            </a:r>
          </a:p>
          <a:p>
            <a:pPr lvl="1"/>
            <a:endParaRPr lang="en-US" dirty="0"/>
          </a:p>
          <a:p>
            <a:pPr lvl="1"/>
            <a:endParaRPr lang="en-US" dirty="0"/>
          </a:p>
          <a:p>
            <a:pPr lvl="1"/>
            <a:endParaRPr lang="en-US" dirty="0"/>
          </a:p>
          <a:p>
            <a:pPr marL="0" lvl="1" indent="0" algn="ctr">
              <a:spcBef>
                <a:spcPts val="3600"/>
              </a:spcBef>
              <a:buNone/>
            </a:pPr>
            <a:r>
              <a:rPr lang="en-US" i="1" dirty="0"/>
              <a:t>where </a:t>
            </a:r>
            <a:r>
              <a:rPr lang="en-US" i="1" dirty="0" err="1"/>
              <a:t>i</a:t>
            </a:r>
            <a:r>
              <a:rPr lang="en-US" i="1" dirty="0"/>
              <a:t> designates the </a:t>
            </a:r>
            <a:r>
              <a:rPr lang="en-US" i="1" dirty="0" err="1"/>
              <a:t>i</a:t>
            </a:r>
            <a:r>
              <a:rPr lang="en-US" i="1" baseline="30000" dirty="0" err="1"/>
              <a:t>th</a:t>
            </a:r>
            <a:r>
              <a:rPr lang="en-US" i="1" dirty="0"/>
              <a:t> mortgage</a:t>
            </a:r>
          </a:p>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34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75390628"/>
              </p:ext>
            </p:extLst>
          </p:nvPr>
        </p:nvGraphicFramePr>
        <p:xfrm>
          <a:off x="4102737" y="3502511"/>
          <a:ext cx="3986525" cy="1400565"/>
        </p:xfrm>
        <a:graphic>
          <a:graphicData uri="http://schemas.openxmlformats.org/presentationml/2006/ole">
            <mc:AlternateContent xmlns:mc="http://schemas.openxmlformats.org/markup-compatibility/2006">
              <mc:Choice xmlns:v="urn:schemas-microsoft-com:vml" Requires="v">
                <p:oleObj spid="_x0000_s33901" name="Equation" r:id="rId3" imgW="2108160" imgH="838080" progId="Equation.3">
                  <p:embed/>
                </p:oleObj>
              </mc:Choice>
              <mc:Fallback>
                <p:oleObj name="Equation" r:id="rId3" imgW="2108160" imgH="838080" progId="Equation.3">
                  <p:embed/>
                  <p:pic>
                    <p:nvPicPr>
                      <p:cNvPr id="0" name=""/>
                      <p:cNvPicPr>
                        <a:picLocks noChangeAspect="1" noChangeArrowheads="1"/>
                      </p:cNvPicPr>
                      <p:nvPr/>
                    </p:nvPicPr>
                    <p:blipFill>
                      <a:blip r:embed="rId4"/>
                      <a:srcRect/>
                      <a:stretch>
                        <a:fillRect/>
                      </a:stretch>
                    </p:blipFill>
                    <p:spPr bwMode="auto">
                      <a:xfrm>
                        <a:off x="4102737" y="3502511"/>
                        <a:ext cx="3986525" cy="1400565"/>
                      </a:xfrm>
                      <a:prstGeom prst="rect">
                        <a:avLst/>
                      </a:prstGeom>
                      <a:solidFill>
                        <a:schemeClr val="bg1"/>
                      </a:solidFill>
                      <a:ln>
                        <a:noFill/>
                      </a:ln>
                      <a:effectLst/>
                      <a:extLst/>
                    </p:spPr>
                  </p:pic>
                </p:oleObj>
              </mc:Fallback>
            </mc:AlternateContent>
          </a:graphicData>
        </a:graphic>
      </p:graphicFrame>
    </p:spTree>
    <p:extLst>
      <p:ext uri="{BB962C8B-B14F-4D97-AF65-F5344CB8AC3E}">
        <p14:creationId xmlns:p14="http://schemas.microsoft.com/office/powerpoint/2010/main" val="23358756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Pool Characteristics</a:t>
            </a:r>
          </a:p>
        </p:txBody>
      </p:sp>
      <p:sp>
        <p:nvSpPr>
          <p:cNvPr id="3" name="Content Placeholder 2"/>
          <p:cNvSpPr>
            <a:spLocks noGrp="1"/>
          </p:cNvSpPr>
          <p:nvPr>
            <p:ph idx="1"/>
          </p:nvPr>
        </p:nvSpPr>
        <p:spPr/>
        <p:txBody>
          <a:bodyPr/>
          <a:lstStyle/>
          <a:p>
            <a:r>
              <a:rPr lang="en-US" dirty="0"/>
              <a:t>Weighted Average Coupon (WAC):</a:t>
            </a:r>
          </a:p>
          <a:p>
            <a:pPr marL="339725" lvl="1" indent="0">
              <a:buNone/>
              <a:tabLst>
                <a:tab pos="339725" algn="l"/>
              </a:tabLst>
            </a:pPr>
            <a:r>
              <a:rPr lang="en-US" sz="2400" u="sng" dirty="0"/>
              <a:t>Example:</a:t>
            </a:r>
          </a:p>
          <a:p>
            <a:pPr marL="339725" lvl="1" indent="0">
              <a:buNone/>
              <a:tabLst>
                <a:tab pos="339725" algn="l"/>
              </a:tabLst>
            </a:pPr>
            <a:r>
              <a:rPr lang="en-US" sz="2400" dirty="0"/>
              <a:t>Let’s say there was a MPT, which consisted of the following underlying mortgage loans. </a:t>
            </a:r>
          </a:p>
          <a:p>
            <a:pPr marL="1493838" lvl="2" indent="-1154113">
              <a:buNone/>
              <a:tabLst>
                <a:tab pos="1493838" algn="l"/>
              </a:tabLst>
            </a:pPr>
            <a:r>
              <a:rPr lang="en-US" sz="2000" dirty="0"/>
              <a:t>Loan 1:	Coupon=8.5%, Principal=$100,000, Maturity=29 years.</a:t>
            </a:r>
          </a:p>
          <a:p>
            <a:pPr marL="339725" lvl="2" indent="0">
              <a:buNone/>
              <a:tabLst>
                <a:tab pos="1489075" algn="l"/>
              </a:tabLst>
            </a:pPr>
            <a:r>
              <a:rPr lang="en-US" sz="2000" dirty="0"/>
              <a:t>Loan 2: 	Coupon=9.5%, Principal=$115,000, 	Maturity=30 years.</a:t>
            </a:r>
          </a:p>
          <a:p>
            <a:pPr marL="339725" lvl="2" indent="0">
              <a:buNone/>
              <a:tabLst>
                <a:tab pos="1489075" algn="l"/>
              </a:tabLst>
            </a:pPr>
            <a:r>
              <a:rPr lang="en-US" sz="2000" dirty="0"/>
              <a:t>Loan 3: 	Coupon=8%, Principal=$95,000, 	Maturity=28.5 years.</a:t>
            </a:r>
          </a:p>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35</a:t>
            </a:fld>
            <a:endParaRPr lang="en-US"/>
          </a:p>
        </p:txBody>
      </p:sp>
    </p:spTree>
    <p:extLst>
      <p:ext uri="{BB962C8B-B14F-4D97-AF65-F5344CB8AC3E}">
        <p14:creationId xmlns:p14="http://schemas.microsoft.com/office/powerpoint/2010/main" val="106139630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Pool Characteristics</a:t>
            </a:r>
          </a:p>
        </p:txBody>
      </p:sp>
      <p:sp>
        <p:nvSpPr>
          <p:cNvPr id="3" name="Content Placeholder 2"/>
          <p:cNvSpPr>
            <a:spLocks noGrp="1"/>
          </p:cNvSpPr>
          <p:nvPr>
            <p:ph idx="1"/>
          </p:nvPr>
        </p:nvSpPr>
        <p:spPr>
          <a:xfrm>
            <a:off x="838201" y="1825623"/>
            <a:ext cx="10515599" cy="4851399"/>
          </a:xfrm>
        </p:spPr>
        <p:txBody>
          <a:bodyPr>
            <a:normAutofit lnSpcReduction="10000"/>
          </a:bodyPr>
          <a:lstStyle/>
          <a:p>
            <a:pPr>
              <a:lnSpc>
                <a:spcPct val="90000"/>
              </a:lnSpc>
            </a:pPr>
            <a:r>
              <a:rPr lang="en-US" sz="2800" dirty="0"/>
              <a:t>Weighted Average Coupon (WAC):</a:t>
            </a:r>
          </a:p>
          <a:p>
            <a:pPr lvl="1">
              <a:lnSpc>
                <a:spcPct val="90000"/>
              </a:lnSpc>
              <a:spcBef>
                <a:spcPts val="1800"/>
              </a:spcBef>
            </a:pPr>
            <a:r>
              <a:rPr lang="en-US" dirty="0"/>
              <a:t> </a:t>
            </a:r>
            <a:r>
              <a:rPr lang="en-US" sz="2400" dirty="0"/>
              <a:t>The WAC for this pool would be:</a:t>
            </a:r>
          </a:p>
          <a:p>
            <a:pPr lvl="1">
              <a:lnSpc>
                <a:spcPct val="90000"/>
              </a:lnSpc>
              <a:spcBef>
                <a:spcPts val="1800"/>
              </a:spcBef>
            </a:pPr>
            <a:endParaRPr lang="en-US" dirty="0"/>
          </a:p>
          <a:p>
            <a:pPr lvl="1">
              <a:lnSpc>
                <a:spcPct val="90000"/>
              </a:lnSpc>
            </a:pPr>
            <a:endParaRPr lang="en-US" dirty="0"/>
          </a:p>
          <a:p>
            <a:pPr lvl="1">
              <a:lnSpc>
                <a:spcPct val="90000"/>
              </a:lnSpc>
            </a:pPr>
            <a:endParaRPr lang="en-US" sz="5400" dirty="0"/>
          </a:p>
          <a:p>
            <a:pPr marL="858838" lvl="1" indent="0">
              <a:lnSpc>
                <a:spcPct val="90000"/>
              </a:lnSpc>
              <a:buNone/>
            </a:pPr>
            <a:r>
              <a:rPr lang="en-US" dirty="0"/>
              <a:t>Note that </a:t>
            </a:r>
            <a:r>
              <a:rPr lang="en-US" b="1" i="1" dirty="0"/>
              <a:t>this WAC will change over time</a:t>
            </a:r>
            <a:r>
              <a:rPr lang="en-US" dirty="0"/>
              <a:t>.  For example, if one mortgage prepaid, the WAC would change.</a:t>
            </a:r>
          </a:p>
          <a:p>
            <a:pPr marL="858838" lvl="1" indent="-396875">
              <a:lnSpc>
                <a:spcPct val="90000"/>
              </a:lnSpc>
              <a:spcBef>
                <a:spcPts val="1800"/>
              </a:spcBef>
            </a:pPr>
            <a:r>
              <a:rPr lang="en-US" sz="2400" dirty="0"/>
              <a:t>But what can we learn from WAC</a:t>
            </a:r>
            <a:r>
              <a:rPr lang="en-US" sz="2400" dirty="0" smtClean="0"/>
              <a:t>?</a:t>
            </a:r>
          </a:p>
          <a:p>
            <a:pPr marL="1316038" lvl="2" indent="-284163">
              <a:lnSpc>
                <a:spcPct val="90000"/>
              </a:lnSpc>
            </a:pPr>
            <a:r>
              <a:rPr lang="en-US" sz="2200" dirty="0" smtClean="0"/>
              <a:t>Prepayment and default risks</a:t>
            </a:r>
            <a:endParaRPr lang="en-US" sz="2200" dirty="0"/>
          </a:p>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36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69297674"/>
              </p:ext>
            </p:extLst>
          </p:nvPr>
        </p:nvGraphicFramePr>
        <p:xfrm>
          <a:off x="3592744" y="3023345"/>
          <a:ext cx="5006511" cy="1474075"/>
        </p:xfrm>
        <a:graphic>
          <a:graphicData uri="http://schemas.openxmlformats.org/presentationml/2006/ole">
            <mc:AlternateContent xmlns:mc="http://schemas.openxmlformats.org/markup-compatibility/2006">
              <mc:Choice xmlns:v="urn:schemas-microsoft-com:vml" Requires="v">
                <p:oleObj spid="_x0000_s34925" name="Equation" r:id="rId3" imgW="3187440" imgH="863280" progId="Equation.3">
                  <p:embed/>
                </p:oleObj>
              </mc:Choice>
              <mc:Fallback>
                <p:oleObj name="Equation" r:id="rId3" imgW="3187440" imgH="863280" progId="Equation.3">
                  <p:embed/>
                  <p:pic>
                    <p:nvPicPr>
                      <p:cNvPr id="0" name=""/>
                      <p:cNvPicPr>
                        <a:picLocks noChangeAspect="1" noChangeArrowheads="1"/>
                      </p:cNvPicPr>
                      <p:nvPr/>
                    </p:nvPicPr>
                    <p:blipFill>
                      <a:blip r:embed="rId4"/>
                      <a:srcRect/>
                      <a:stretch>
                        <a:fillRect/>
                      </a:stretch>
                    </p:blipFill>
                    <p:spPr bwMode="auto">
                      <a:xfrm>
                        <a:off x="3592744" y="3023345"/>
                        <a:ext cx="5006511" cy="14740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181852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Pool Characteristics</a:t>
            </a:r>
          </a:p>
        </p:txBody>
      </p:sp>
      <p:sp>
        <p:nvSpPr>
          <p:cNvPr id="3" name="Content Placeholder 2"/>
          <p:cNvSpPr>
            <a:spLocks noGrp="1"/>
          </p:cNvSpPr>
          <p:nvPr>
            <p:ph idx="1"/>
          </p:nvPr>
        </p:nvSpPr>
        <p:spPr/>
        <p:txBody>
          <a:bodyPr>
            <a:normAutofit/>
          </a:bodyPr>
          <a:lstStyle/>
          <a:p>
            <a:r>
              <a:rPr lang="en-US" sz="2800" dirty="0"/>
              <a:t>Weighted Average Coupon (WAC):</a:t>
            </a:r>
          </a:p>
          <a:p>
            <a:pPr marL="969963" lvl="1" indent="-512763">
              <a:spcBef>
                <a:spcPts val="1200"/>
              </a:spcBef>
            </a:pPr>
            <a:r>
              <a:rPr lang="en-US" sz="2400" dirty="0"/>
              <a:t>Since </a:t>
            </a:r>
            <a:r>
              <a:rPr lang="en-US" sz="2400" b="1" i="1" dirty="0"/>
              <a:t>different coupons pay off principal at slightly different rates</a:t>
            </a:r>
            <a:r>
              <a:rPr lang="en-US" sz="2400" dirty="0"/>
              <a:t>, the WAC will naturally vary over time.  </a:t>
            </a:r>
          </a:p>
          <a:p>
            <a:pPr marL="969963" lvl="1" indent="-512763">
              <a:spcBef>
                <a:spcPts val="1200"/>
              </a:spcBef>
            </a:pPr>
            <a:r>
              <a:rPr lang="en-US" sz="2400" dirty="0"/>
              <a:t>Usually a single prepayment won’t affect the WAC that much, but there still will be some impact.</a:t>
            </a:r>
          </a:p>
          <a:p>
            <a:pPr marL="969963" lvl="1" indent="-512763">
              <a:spcBef>
                <a:spcPts val="1200"/>
              </a:spcBef>
            </a:pPr>
            <a:r>
              <a:rPr lang="en-US" sz="2400" dirty="0"/>
              <a:t>Generally, the higher WAC, the higher the probabilities of prepayment and default.</a:t>
            </a:r>
          </a:p>
          <a:p>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37</a:t>
            </a:fld>
            <a:endParaRPr lang="en-US"/>
          </a:p>
        </p:txBody>
      </p:sp>
    </p:spTree>
    <p:extLst>
      <p:ext uri="{BB962C8B-B14F-4D97-AF65-F5344CB8AC3E}">
        <p14:creationId xmlns:p14="http://schemas.microsoft.com/office/powerpoint/2010/main" val="208121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Pool Characteristics</a:t>
            </a:r>
          </a:p>
        </p:txBody>
      </p:sp>
      <p:sp>
        <p:nvSpPr>
          <p:cNvPr id="3" name="Content Placeholder 2"/>
          <p:cNvSpPr>
            <a:spLocks noGrp="1"/>
          </p:cNvSpPr>
          <p:nvPr>
            <p:ph idx="1"/>
          </p:nvPr>
        </p:nvSpPr>
        <p:spPr/>
        <p:txBody>
          <a:bodyPr/>
          <a:lstStyle/>
          <a:p>
            <a:r>
              <a:rPr lang="en-US" sz="2800" dirty="0"/>
              <a:t>Weighted Average Maturity (WAM):</a:t>
            </a:r>
          </a:p>
          <a:p>
            <a:pPr lvl="1">
              <a:spcBef>
                <a:spcPts val="1200"/>
              </a:spcBef>
            </a:pPr>
            <a:r>
              <a:rPr lang="en-US" sz="2400" dirty="0"/>
              <a:t>This tells you the </a:t>
            </a:r>
            <a:r>
              <a:rPr lang="en-US" sz="2400" b="1" i="1" dirty="0"/>
              <a:t>average time until maturity of the pool</a:t>
            </a:r>
            <a:r>
              <a:rPr lang="en-US" sz="2400" dirty="0"/>
              <a:t>. Note that this will change over time.  The formula is:</a:t>
            </a:r>
          </a:p>
          <a:p>
            <a:pPr lvl="1"/>
            <a:endParaRPr lang="en-US" dirty="0"/>
          </a:p>
          <a:p>
            <a:pPr lvl="1"/>
            <a:endParaRPr lang="en-US" dirty="0"/>
          </a:p>
          <a:p>
            <a:pPr lvl="1"/>
            <a:endParaRPr lang="en-US" dirty="0"/>
          </a:p>
          <a:p>
            <a:pPr marL="457200" lvl="1" indent="0" algn="ctr">
              <a:buNone/>
            </a:pPr>
            <a:endParaRPr lang="en-US" sz="2400" dirty="0"/>
          </a:p>
          <a:p>
            <a:pPr marL="457200" lvl="1" indent="0" algn="ctr">
              <a:buNone/>
            </a:pPr>
            <a:r>
              <a:rPr lang="en-US" sz="2200" dirty="0"/>
              <a:t>where </a:t>
            </a:r>
            <a:r>
              <a:rPr lang="en-US" sz="2200" dirty="0" err="1"/>
              <a:t>i</a:t>
            </a:r>
            <a:r>
              <a:rPr lang="en-US" sz="2200" dirty="0"/>
              <a:t> represents the mortgage number.</a:t>
            </a:r>
          </a:p>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38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74993502"/>
              </p:ext>
            </p:extLst>
          </p:nvPr>
        </p:nvGraphicFramePr>
        <p:xfrm>
          <a:off x="4233040" y="3510591"/>
          <a:ext cx="3878631" cy="1471313"/>
        </p:xfrm>
        <a:graphic>
          <a:graphicData uri="http://schemas.openxmlformats.org/presentationml/2006/ole">
            <mc:AlternateContent xmlns:mc="http://schemas.openxmlformats.org/markup-compatibility/2006">
              <mc:Choice xmlns:v="urn:schemas-microsoft-com:vml" Requires="v">
                <p:oleObj spid="_x0000_s35948" name="Equation" r:id="rId3" imgW="2209680" imgH="838080" progId="Equation.3">
                  <p:embed/>
                </p:oleObj>
              </mc:Choice>
              <mc:Fallback>
                <p:oleObj name="Equation" r:id="rId3" imgW="2209680" imgH="838080" progId="Equation.3">
                  <p:embed/>
                  <p:pic>
                    <p:nvPicPr>
                      <p:cNvPr id="0" name=""/>
                      <p:cNvPicPr>
                        <a:picLocks noChangeAspect="1" noChangeArrowheads="1"/>
                      </p:cNvPicPr>
                      <p:nvPr/>
                    </p:nvPicPr>
                    <p:blipFill>
                      <a:blip r:embed="rId4"/>
                      <a:srcRect/>
                      <a:stretch>
                        <a:fillRect/>
                      </a:stretch>
                    </p:blipFill>
                    <p:spPr bwMode="auto">
                      <a:xfrm>
                        <a:off x="4233040" y="3510591"/>
                        <a:ext cx="3878631" cy="1471313"/>
                      </a:xfrm>
                      <a:prstGeom prst="rect">
                        <a:avLst/>
                      </a:prstGeom>
                      <a:solidFill>
                        <a:schemeClr val="bg1">
                          <a:alpha val="16000"/>
                        </a:schemeClr>
                      </a:solidFill>
                      <a:ln>
                        <a:noFill/>
                      </a:ln>
                      <a:effectLst/>
                      <a:extLst/>
                    </p:spPr>
                  </p:pic>
                </p:oleObj>
              </mc:Fallback>
            </mc:AlternateContent>
          </a:graphicData>
        </a:graphic>
      </p:graphicFrame>
    </p:spTree>
    <p:extLst>
      <p:ext uri="{BB962C8B-B14F-4D97-AF65-F5344CB8AC3E}">
        <p14:creationId xmlns:p14="http://schemas.microsoft.com/office/powerpoint/2010/main" val="117199241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Pool Characteristics</a:t>
            </a:r>
          </a:p>
        </p:txBody>
      </p:sp>
      <p:sp>
        <p:nvSpPr>
          <p:cNvPr id="3" name="Content Placeholder 2"/>
          <p:cNvSpPr>
            <a:spLocks noGrp="1"/>
          </p:cNvSpPr>
          <p:nvPr>
            <p:ph idx="1"/>
          </p:nvPr>
        </p:nvSpPr>
        <p:spPr/>
        <p:txBody>
          <a:bodyPr>
            <a:normAutofit fontScale="92500" lnSpcReduction="20000"/>
          </a:bodyPr>
          <a:lstStyle/>
          <a:p>
            <a:r>
              <a:rPr lang="en-US" sz="3000" dirty="0"/>
              <a:t>Weighted Average Maturity (WAM):</a:t>
            </a:r>
          </a:p>
          <a:p>
            <a:pPr lvl="1">
              <a:spcBef>
                <a:spcPts val="1800"/>
              </a:spcBef>
            </a:pPr>
            <a:r>
              <a:rPr lang="en-US" sz="2600" dirty="0"/>
              <a:t> The WAM for this pool would be:</a:t>
            </a:r>
          </a:p>
          <a:p>
            <a:pPr lvl="1"/>
            <a:endParaRPr lang="en-US" sz="2600" dirty="0"/>
          </a:p>
          <a:p>
            <a:pPr lvl="1"/>
            <a:endParaRPr lang="en-US" sz="2600" dirty="0"/>
          </a:p>
          <a:p>
            <a:pPr lvl="1"/>
            <a:endParaRPr lang="en-US" sz="2600" dirty="0"/>
          </a:p>
          <a:p>
            <a:pPr lvl="1">
              <a:buNone/>
            </a:pPr>
            <a:endParaRPr lang="en-US" sz="1900" dirty="0"/>
          </a:p>
          <a:p>
            <a:pPr lvl="1">
              <a:buNone/>
            </a:pPr>
            <a:endParaRPr lang="en-US" sz="1900" dirty="0"/>
          </a:p>
          <a:p>
            <a:pPr lvl="1">
              <a:buNone/>
            </a:pPr>
            <a:endParaRPr lang="en-US" sz="1000" dirty="0"/>
          </a:p>
          <a:p>
            <a:pPr lvl="1"/>
            <a:r>
              <a:rPr lang="en-US" sz="2600" dirty="0"/>
              <a:t>What can we learn from WAM?</a:t>
            </a:r>
          </a:p>
          <a:p>
            <a:pPr lvl="2"/>
            <a:r>
              <a:rPr lang="en-US" sz="2200" dirty="0"/>
              <a:t>Sensitivity to interest rate increases with WAM</a:t>
            </a:r>
            <a:r>
              <a:rPr lang="en-US" sz="2200" dirty="0" smtClean="0"/>
              <a:t>.</a:t>
            </a:r>
            <a:endParaRPr lang="en-US" sz="2200" dirty="0"/>
          </a:p>
        </p:txBody>
      </p:sp>
      <p:sp>
        <p:nvSpPr>
          <p:cNvPr id="4" name="Slide Number Placeholder 3"/>
          <p:cNvSpPr>
            <a:spLocks noGrp="1"/>
          </p:cNvSpPr>
          <p:nvPr>
            <p:ph type="sldNum" sz="quarter" idx="12"/>
          </p:nvPr>
        </p:nvSpPr>
        <p:spPr/>
        <p:txBody>
          <a:bodyPr/>
          <a:lstStyle/>
          <a:p>
            <a:fld id="{9860EDB8-5305-433F-BE41-D7A86D811DB3}" type="slidenum">
              <a:rPr lang="en-US" smtClean="0"/>
              <a:t>39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79982736"/>
              </p:ext>
            </p:extLst>
          </p:nvPr>
        </p:nvGraphicFramePr>
        <p:xfrm>
          <a:off x="3396078" y="3083535"/>
          <a:ext cx="5399844" cy="1822185"/>
        </p:xfrm>
        <a:graphic>
          <a:graphicData uri="http://schemas.openxmlformats.org/presentationml/2006/ole">
            <mc:AlternateContent xmlns:mc="http://schemas.openxmlformats.org/markup-compatibility/2006">
              <mc:Choice xmlns:v="urn:schemas-microsoft-com:vml" Requires="v">
                <p:oleObj spid="_x0000_s36971" name="Equation" r:id="rId3" imgW="3200400" imgH="1079280" progId="Equation.3">
                  <p:embed/>
                </p:oleObj>
              </mc:Choice>
              <mc:Fallback>
                <p:oleObj name="Equation" r:id="rId3" imgW="3200400" imgH="1079280" progId="Equation.3">
                  <p:embed/>
                  <p:pic>
                    <p:nvPicPr>
                      <p:cNvPr id="0" name=""/>
                      <p:cNvPicPr>
                        <a:picLocks noChangeAspect="1" noChangeArrowheads="1"/>
                      </p:cNvPicPr>
                      <p:nvPr/>
                    </p:nvPicPr>
                    <p:blipFill>
                      <a:blip r:embed="rId4"/>
                      <a:srcRect/>
                      <a:stretch>
                        <a:fillRect/>
                      </a:stretch>
                    </p:blipFill>
                    <p:spPr bwMode="auto">
                      <a:xfrm>
                        <a:off x="3396078" y="3083535"/>
                        <a:ext cx="5399844" cy="1822185"/>
                      </a:xfrm>
                      <a:prstGeom prst="rect">
                        <a:avLst/>
                      </a:prstGeom>
                      <a:solidFill>
                        <a:schemeClr val="bg1">
                          <a:alpha val="9000"/>
                        </a:schemeClr>
                      </a:solidFill>
                      <a:ln>
                        <a:noFill/>
                      </a:ln>
                      <a:effectLst/>
                      <a:extLst/>
                    </p:spPr>
                  </p:pic>
                </p:oleObj>
              </mc:Fallback>
            </mc:AlternateContent>
          </a:graphicData>
        </a:graphic>
      </p:graphicFrame>
    </p:spTree>
    <p:extLst>
      <p:ext uri="{BB962C8B-B14F-4D97-AF65-F5344CB8AC3E}">
        <p14:creationId xmlns:p14="http://schemas.microsoft.com/office/powerpoint/2010/main" val="2077921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Mortgage-Backed Bonds </a:t>
            </a:r>
          </a:p>
        </p:txBody>
      </p:sp>
      <p:sp>
        <p:nvSpPr>
          <p:cNvPr id="3" name="Content Placeholder 2"/>
          <p:cNvSpPr>
            <a:spLocks noGrp="1"/>
          </p:cNvSpPr>
          <p:nvPr>
            <p:ph idx="1"/>
          </p:nvPr>
        </p:nvSpPr>
        <p:spPr/>
        <p:txBody>
          <a:bodyPr>
            <a:noAutofit/>
          </a:bodyPr>
          <a:lstStyle/>
          <a:p>
            <a:r>
              <a:rPr lang="en-US" sz="2600" dirty="0"/>
              <a:t>Feature MBBs:</a:t>
            </a:r>
          </a:p>
          <a:p>
            <a:pPr lvl="1"/>
            <a:r>
              <a:rPr lang="en-US" sz="2200" dirty="0"/>
              <a:t>Issuer establishes a pool of mortgages and issue secured bonds to investors</a:t>
            </a:r>
          </a:p>
          <a:p>
            <a:pPr lvl="1"/>
            <a:r>
              <a:rPr lang="en-US" sz="2200" b="1" i="1" dirty="0"/>
              <a:t>Issuer retains ownership </a:t>
            </a:r>
            <a:r>
              <a:rPr lang="en-US" sz="2200" dirty="0"/>
              <a:t>of mortgages</a:t>
            </a:r>
          </a:p>
          <a:p>
            <a:pPr lvl="1"/>
            <a:r>
              <a:rPr lang="en-US" sz="2200" b="1" i="1" dirty="0"/>
              <a:t>Mortgages held in trust</a:t>
            </a:r>
          </a:p>
          <a:p>
            <a:pPr lvl="1"/>
            <a:r>
              <a:rPr lang="en-US" sz="2200" dirty="0"/>
              <a:t>Fixed coupon rate and maturity</a:t>
            </a:r>
          </a:p>
          <a:p>
            <a:pPr lvl="1"/>
            <a:r>
              <a:rPr lang="en-US" sz="2200" b="1" i="1" dirty="0"/>
              <a:t>Over collateralization </a:t>
            </a:r>
            <a:r>
              <a:rPr lang="en-US" sz="2200" dirty="0"/>
              <a:t>to cash flows from mortgages will be sufficient to cover debt</a:t>
            </a:r>
          </a:p>
          <a:p>
            <a:pPr lvl="1"/>
            <a:r>
              <a:rPr lang="en-US" sz="2200" b="1" i="1" dirty="0"/>
              <a:t>Liability remain on-balance sheet</a:t>
            </a:r>
          </a:p>
          <a:p>
            <a:pPr lvl="1"/>
            <a:r>
              <a:rPr lang="en-US" sz="2200" b="1" i="1" dirty="0"/>
              <a:t>Investment </a:t>
            </a:r>
            <a:r>
              <a:rPr lang="en-US" sz="2200" b="1" i="1" dirty="0" smtClean="0"/>
              <a:t>rating</a:t>
            </a:r>
            <a:endParaRPr lang="en-US" sz="2200" b="1" i="1" dirty="0"/>
          </a:p>
        </p:txBody>
      </p:sp>
      <p:sp>
        <p:nvSpPr>
          <p:cNvPr id="4" name="Slide Number Placeholder 3"/>
          <p:cNvSpPr>
            <a:spLocks noGrp="1"/>
          </p:cNvSpPr>
          <p:nvPr>
            <p:ph type="sldNum" sz="quarter" idx="12"/>
          </p:nvPr>
        </p:nvSpPr>
        <p:spPr/>
        <p:txBody>
          <a:bodyPr/>
          <a:lstStyle/>
          <a:p>
            <a:fld id="{9860EDB8-5305-433F-BE41-D7A86D811DB3}" type="slidenum">
              <a:rPr lang="en-US" smtClean="0"/>
              <a:t>4</a:t>
            </a:fld>
            <a:endParaRPr lang="en-US"/>
          </a:p>
        </p:txBody>
      </p:sp>
    </p:spTree>
    <p:extLst>
      <p:ext uri="{BB962C8B-B14F-4D97-AF65-F5344CB8AC3E}">
        <p14:creationId xmlns:p14="http://schemas.microsoft.com/office/powerpoint/2010/main" val="313586064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Pool Characteristics</a:t>
            </a:r>
          </a:p>
        </p:txBody>
      </p:sp>
      <p:sp>
        <p:nvSpPr>
          <p:cNvPr id="3" name="Content Placeholder 2"/>
          <p:cNvSpPr>
            <a:spLocks noGrp="1"/>
          </p:cNvSpPr>
          <p:nvPr>
            <p:ph idx="1"/>
          </p:nvPr>
        </p:nvSpPr>
        <p:spPr/>
        <p:txBody>
          <a:bodyPr/>
          <a:lstStyle/>
          <a:p>
            <a:pPr>
              <a:lnSpc>
                <a:spcPct val="90000"/>
              </a:lnSpc>
              <a:spcBef>
                <a:spcPts val="1200"/>
              </a:spcBef>
            </a:pPr>
            <a:r>
              <a:rPr lang="en-US" sz="2800" dirty="0"/>
              <a:t>Weighted Average Life (WAL):</a:t>
            </a:r>
          </a:p>
          <a:p>
            <a:pPr lvl="1">
              <a:lnSpc>
                <a:spcPct val="90000"/>
              </a:lnSpc>
              <a:spcBef>
                <a:spcPts val="1200"/>
              </a:spcBef>
            </a:pPr>
            <a:r>
              <a:rPr lang="en-US" sz="2400" dirty="0"/>
              <a:t>The </a:t>
            </a:r>
            <a:r>
              <a:rPr lang="en-US" sz="2400" b="1" i="1" dirty="0"/>
              <a:t>WAM</a:t>
            </a:r>
            <a:r>
              <a:rPr lang="en-US" sz="2400" dirty="0"/>
              <a:t> tells you </a:t>
            </a:r>
            <a:r>
              <a:rPr lang="en-US" sz="2400" b="1" i="1" dirty="0"/>
              <a:t>how long until you receive the last dollar back </a:t>
            </a:r>
            <a:r>
              <a:rPr lang="en-US" sz="2400" dirty="0"/>
              <a:t>from the loan.  </a:t>
            </a:r>
          </a:p>
          <a:p>
            <a:pPr lvl="1">
              <a:lnSpc>
                <a:spcPct val="90000"/>
              </a:lnSpc>
              <a:spcBef>
                <a:spcPts val="1200"/>
              </a:spcBef>
            </a:pPr>
            <a:r>
              <a:rPr lang="en-US" sz="2400" dirty="0"/>
              <a:t>A potentially </a:t>
            </a:r>
            <a:r>
              <a:rPr lang="en-US" sz="2400" b="1" i="1" dirty="0"/>
              <a:t>more interesting question </a:t>
            </a:r>
            <a:r>
              <a:rPr lang="en-US" sz="2400" dirty="0"/>
              <a:t>to an investor is </a:t>
            </a:r>
            <a:r>
              <a:rPr lang="en-US" sz="2400" b="1" i="1" dirty="0"/>
              <a:t>how long until they get back the “average” dollar of principal back</a:t>
            </a:r>
            <a:r>
              <a:rPr lang="en-US" sz="2400" dirty="0"/>
              <a:t>.  WAL gives us this number.</a:t>
            </a:r>
          </a:p>
          <a:p>
            <a:pPr lvl="1">
              <a:lnSpc>
                <a:spcPct val="90000"/>
              </a:lnSpc>
              <a:spcBef>
                <a:spcPts val="1200"/>
              </a:spcBef>
            </a:pPr>
            <a:r>
              <a:rPr lang="en-US" sz="2400" dirty="0"/>
              <a:t>The WAL is different from </a:t>
            </a:r>
            <a:r>
              <a:rPr lang="en-US" sz="2400" dirty="0" smtClean="0"/>
              <a:t>WAM </a:t>
            </a:r>
            <a:r>
              <a:rPr lang="en-US" sz="2400" dirty="0"/>
              <a:t>in that it is both principal and time-weighted.</a:t>
            </a:r>
          </a:p>
          <a:p>
            <a:pPr marL="0" indent="0">
              <a:buNone/>
            </a:pP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40</a:t>
            </a:fld>
            <a:endParaRPr lang="en-US"/>
          </a:p>
        </p:txBody>
      </p:sp>
    </p:spTree>
    <p:extLst>
      <p:ext uri="{BB962C8B-B14F-4D97-AF65-F5344CB8AC3E}">
        <p14:creationId xmlns:p14="http://schemas.microsoft.com/office/powerpoint/2010/main" val="1254340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Pool Characteristics</a:t>
            </a:r>
          </a:p>
        </p:txBody>
      </p:sp>
      <p:sp>
        <p:nvSpPr>
          <p:cNvPr id="3" name="Content Placeholder 2"/>
          <p:cNvSpPr>
            <a:spLocks noGrp="1"/>
          </p:cNvSpPr>
          <p:nvPr>
            <p:ph idx="1"/>
          </p:nvPr>
        </p:nvSpPr>
        <p:spPr/>
        <p:txBody>
          <a:bodyPr>
            <a:normAutofit lnSpcReduction="10000"/>
          </a:bodyPr>
          <a:lstStyle/>
          <a:p>
            <a:r>
              <a:rPr lang="en-US" sz="3000" dirty="0"/>
              <a:t>Weighted Average Life (WAL):</a:t>
            </a:r>
          </a:p>
          <a:p>
            <a:pPr marL="350838" lvl="1" indent="0">
              <a:spcBef>
                <a:spcPts val="1200"/>
              </a:spcBef>
              <a:buNone/>
            </a:pPr>
            <a:r>
              <a:rPr lang="en-US" sz="2600" dirty="0"/>
              <a:t>This can be seen in its formula:</a:t>
            </a:r>
          </a:p>
          <a:p>
            <a:pPr marL="865188" lvl="1" indent="-293688"/>
            <a:endParaRPr lang="en-US" sz="2400" dirty="0"/>
          </a:p>
          <a:p>
            <a:pPr marL="865188" lvl="1" indent="-293688"/>
            <a:endParaRPr lang="en-US" sz="2400" dirty="0"/>
          </a:p>
          <a:p>
            <a:pPr marL="571500" lvl="1" indent="0">
              <a:buNone/>
            </a:pPr>
            <a:endParaRPr lang="en-US" sz="200" dirty="0" smtClean="0"/>
          </a:p>
          <a:p>
            <a:pPr marL="571500" lvl="1" indent="0">
              <a:buNone/>
            </a:pPr>
            <a:endParaRPr lang="en-US" sz="200" dirty="0"/>
          </a:p>
          <a:p>
            <a:pPr marL="571500" lvl="1" indent="0">
              <a:buNone/>
            </a:pPr>
            <a:endParaRPr lang="en-US" sz="200" dirty="0"/>
          </a:p>
          <a:p>
            <a:pPr marL="685800" lvl="2" indent="0">
              <a:buNone/>
            </a:pPr>
            <a:r>
              <a:rPr lang="en-US" sz="2200" dirty="0"/>
              <a:t>Where j is the number of months before principal payment j is received for mortgage pool (n mortgages and m combined monthly payments for pool).</a:t>
            </a:r>
          </a:p>
          <a:p>
            <a:pPr marL="685800" lvl="2" indent="0">
              <a:buNone/>
            </a:pPr>
            <a:r>
              <a:rPr lang="en-US" sz="2200" dirty="0"/>
              <a:t>You need </a:t>
            </a:r>
            <a:r>
              <a:rPr lang="en-US" sz="2200" dirty="0" smtClean="0"/>
              <a:t>to do </a:t>
            </a:r>
            <a:r>
              <a:rPr lang="en-US" sz="2200" dirty="0"/>
              <a:t>amortization schedules!</a:t>
            </a:r>
          </a:p>
          <a:p>
            <a:pPr marL="341313" lvl="1" indent="0">
              <a:spcBef>
                <a:spcPts val="1200"/>
              </a:spcBef>
              <a:buNone/>
            </a:pPr>
            <a:r>
              <a:rPr lang="en-US" sz="2600" dirty="0"/>
              <a:t>The larger earlier payments, the shorter WAL.</a:t>
            </a:r>
          </a:p>
        </p:txBody>
      </p:sp>
      <p:sp>
        <p:nvSpPr>
          <p:cNvPr id="4" name="Slide Number Placeholder 3"/>
          <p:cNvSpPr>
            <a:spLocks noGrp="1"/>
          </p:cNvSpPr>
          <p:nvPr>
            <p:ph type="sldNum" sz="quarter" idx="12"/>
          </p:nvPr>
        </p:nvSpPr>
        <p:spPr/>
        <p:txBody>
          <a:bodyPr/>
          <a:lstStyle/>
          <a:p>
            <a:fld id="{9860EDB8-5305-433F-BE41-D7A86D811DB3}" type="slidenum">
              <a:rPr lang="en-US" smtClean="0"/>
              <a:t>41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122780964"/>
              </p:ext>
            </p:extLst>
          </p:nvPr>
        </p:nvGraphicFramePr>
        <p:xfrm>
          <a:off x="4135235" y="2946683"/>
          <a:ext cx="3548278" cy="1436131"/>
        </p:xfrm>
        <a:graphic>
          <a:graphicData uri="http://schemas.openxmlformats.org/presentationml/2006/ole">
            <mc:AlternateContent xmlns:mc="http://schemas.openxmlformats.org/markup-compatibility/2006">
              <mc:Choice xmlns:v="urn:schemas-microsoft-com:vml" Requires="v">
                <p:oleObj spid="_x0000_s37992" name="Equation" r:id="rId3" imgW="2133360" imgH="863280" progId="Equation.3">
                  <p:embed/>
                </p:oleObj>
              </mc:Choice>
              <mc:Fallback>
                <p:oleObj name="Equation" r:id="rId3" imgW="2133360" imgH="863280" progId="Equation.3">
                  <p:embed/>
                  <p:pic>
                    <p:nvPicPr>
                      <p:cNvPr id="0" name=""/>
                      <p:cNvPicPr>
                        <a:picLocks noChangeAspect="1" noChangeArrowheads="1"/>
                      </p:cNvPicPr>
                      <p:nvPr/>
                    </p:nvPicPr>
                    <p:blipFill>
                      <a:blip r:embed="rId4"/>
                      <a:srcRect/>
                      <a:stretch>
                        <a:fillRect/>
                      </a:stretch>
                    </p:blipFill>
                    <p:spPr bwMode="auto">
                      <a:xfrm>
                        <a:off x="4135235" y="2946683"/>
                        <a:ext cx="3548278" cy="1436131"/>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809772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Pool Characteristics</a:t>
            </a:r>
          </a:p>
        </p:txBody>
      </p:sp>
      <p:sp>
        <p:nvSpPr>
          <p:cNvPr id="3" name="Content Placeholder 2"/>
          <p:cNvSpPr>
            <a:spLocks noGrp="1"/>
          </p:cNvSpPr>
          <p:nvPr>
            <p:ph idx="1"/>
          </p:nvPr>
        </p:nvSpPr>
        <p:spPr>
          <a:xfrm>
            <a:off x="838201" y="1825624"/>
            <a:ext cx="10515599" cy="4486274"/>
          </a:xfrm>
        </p:spPr>
        <p:txBody>
          <a:bodyPr/>
          <a:lstStyle/>
          <a:p>
            <a:r>
              <a:rPr lang="en-US" sz="2800" dirty="0"/>
              <a:t>Weighted Average Life (WAL):</a:t>
            </a:r>
          </a:p>
          <a:p>
            <a:pPr marL="865188" lvl="1" indent="-293688"/>
            <a:r>
              <a:rPr lang="en-US" sz="2400" dirty="0"/>
              <a:t>WAM vs. WAL?</a:t>
            </a:r>
          </a:p>
          <a:p>
            <a:pPr marL="865188" lvl="1" indent="-293688"/>
            <a:r>
              <a:rPr lang="en-US" sz="2400" dirty="0"/>
              <a:t>Does WAL remind you anything discussed you might have learned in </a:t>
            </a:r>
            <a:r>
              <a:rPr lang="en-US" sz="2400" dirty="0" smtClean="0"/>
              <a:t>fixed </a:t>
            </a:r>
            <a:r>
              <a:rPr lang="en-US" sz="2400" dirty="0"/>
              <a:t>income </a:t>
            </a:r>
            <a:r>
              <a:rPr lang="en-US" sz="2400" dirty="0" smtClean="0"/>
              <a:t>security analysis?</a:t>
            </a:r>
            <a:endParaRPr lang="en-US" sz="2400" dirty="0"/>
          </a:p>
          <a:p>
            <a:pPr marL="341313" lvl="1" indent="0">
              <a:spcBef>
                <a:spcPts val="1200"/>
              </a:spcBef>
              <a:buNone/>
            </a:pPr>
            <a:r>
              <a:rPr lang="en-US" sz="2600" u="sng" dirty="0"/>
              <a:t>Back to our example:</a:t>
            </a:r>
          </a:p>
          <a:p>
            <a:pPr marL="858838" lvl="1"/>
            <a:r>
              <a:rPr lang="en-US" sz="2400" dirty="0"/>
              <a:t>The WAL calculation is obviously more difficult to show than the two previous ones. The spreadsheet on the next page shows the calculation of the WAL for the example we’ve been using. </a:t>
            </a:r>
          </a:p>
          <a:p>
            <a:pPr marL="858838" lvl="1"/>
            <a:r>
              <a:rPr lang="en-US" sz="2400" dirty="0"/>
              <a:t>The WAL is 243.11 months.  </a:t>
            </a:r>
            <a:endParaRPr lang="en-US" sz="1400" dirty="0"/>
          </a:p>
        </p:txBody>
      </p:sp>
      <p:sp>
        <p:nvSpPr>
          <p:cNvPr id="4" name="Slide Number Placeholder 3"/>
          <p:cNvSpPr>
            <a:spLocks noGrp="1"/>
          </p:cNvSpPr>
          <p:nvPr>
            <p:ph type="sldNum" sz="quarter" idx="12"/>
          </p:nvPr>
        </p:nvSpPr>
        <p:spPr/>
        <p:txBody>
          <a:bodyPr/>
          <a:lstStyle/>
          <a:p>
            <a:fld id="{9860EDB8-5305-433F-BE41-D7A86D811DB3}" type="slidenum">
              <a:rPr lang="en-US" smtClean="0"/>
              <a:t>42</a:t>
            </a:fld>
            <a:endParaRPr lang="en-US"/>
          </a:p>
        </p:txBody>
      </p:sp>
    </p:spTree>
    <p:extLst>
      <p:ext uri="{BB962C8B-B14F-4D97-AF65-F5344CB8AC3E}">
        <p14:creationId xmlns:p14="http://schemas.microsoft.com/office/powerpoint/2010/main" val="1511498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Pool Characteristics</a:t>
            </a:r>
          </a:p>
        </p:txBody>
      </p:sp>
      <p:sp>
        <p:nvSpPr>
          <p:cNvPr id="4" name="Slide Number Placeholder 3"/>
          <p:cNvSpPr>
            <a:spLocks noGrp="1"/>
          </p:cNvSpPr>
          <p:nvPr>
            <p:ph type="sldNum" sz="quarter" idx="12"/>
          </p:nvPr>
        </p:nvSpPr>
        <p:spPr/>
        <p:txBody>
          <a:bodyPr/>
          <a:lstStyle/>
          <a:p>
            <a:fld id="{9860EDB8-5305-433F-BE41-D7A86D811DB3}" type="slidenum">
              <a:rPr lang="en-US" smtClean="0"/>
              <a:t>43</a:t>
            </a:fld>
            <a:endParaRPr lang="en-US"/>
          </a:p>
        </p:txBody>
      </p:sp>
      <p:graphicFrame>
        <p:nvGraphicFramePr>
          <p:cNvPr id="6" name="Object 3"/>
          <p:cNvGraphicFramePr>
            <a:graphicFrameLocks noChangeAspect="1"/>
          </p:cNvGraphicFramePr>
          <p:nvPr>
            <p:extLst>
              <p:ext uri="{D42A27DB-BD31-4B8C-83A1-F6EECF244321}">
                <p14:modId xmlns:p14="http://schemas.microsoft.com/office/powerpoint/2010/main" val="2554618682"/>
              </p:ext>
            </p:extLst>
          </p:nvPr>
        </p:nvGraphicFramePr>
        <p:xfrm>
          <a:off x="1040754" y="1708959"/>
          <a:ext cx="9876726" cy="4759075"/>
        </p:xfrm>
        <a:graphic>
          <a:graphicData uri="http://schemas.openxmlformats.org/presentationml/2006/ole">
            <mc:AlternateContent xmlns:mc="http://schemas.openxmlformats.org/markup-compatibility/2006">
              <mc:Choice xmlns:v="urn:schemas-microsoft-com:vml" Requires="v">
                <p:oleObj spid="_x0000_s39012" name="Worksheet" r:id="rId3" imgW="9048688" imgH="4219602" progId="Excel.Sheet.8">
                  <p:embed/>
                </p:oleObj>
              </mc:Choice>
              <mc:Fallback>
                <p:oleObj name="Worksheet" r:id="rId3" imgW="9048688" imgH="4219602" progId="Excel.Sheet.8">
                  <p:embed/>
                  <p:pic>
                    <p:nvPicPr>
                      <p:cNvPr id="0" name=""/>
                      <p:cNvPicPr>
                        <a:picLocks noChangeAspect="1" noChangeArrowheads="1"/>
                      </p:cNvPicPr>
                      <p:nvPr/>
                    </p:nvPicPr>
                    <p:blipFill>
                      <a:blip r:embed="rId4"/>
                      <a:srcRect/>
                      <a:stretch>
                        <a:fillRect/>
                      </a:stretch>
                    </p:blipFill>
                    <p:spPr bwMode="auto">
                      <a:xfrm>
                        <a:off x="1040754" y="1708959"/>
                        <a:ext cx="9876726" cy="47590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54830885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Pool Characteristics</a:t>
            </a:r>
          </a:p>
        </p:txBody>
      </p:sp>
      <p:sp>
        <p:nvSpPr>
          <p:cNvPr id="3" name="Content Placeholder 2"/>
          <p:cNvSpPr>
            <a:spLocks noGrp="1"/>
          </p:cNvSpPr>
          <p:nvPr>
            <p:ph idx="1"/>
          </p:nvPr>
        </p:nvSpPr>
        <p:spPr/>
        <p:txBody>
          <a:bodyPr/>
          <a:lstStyle/>
          <a:p>
            <a:pPr>
              <a:spcBef>
                <a:spcPts val="1200"/>
              </a:spcBef>
            </a:pPr>
            <a:r>
              <a:rPr lang="en-US" dirty="0"/>
              <a:t>Traders and others will typically </a:t>
            </a:r>
            <a:r>
              <a:rPr lang="en-US" b="1" i="1" dirty="0"/>
              <a:t>treat a mortgage pool as </a:t>
            </a:r>
            <a:r>
              <a:rPr lang="en-US" dirty="0"/>
              <a:t>if it were </a:t>
            </a:r>
            <a:r>
              <a:rPr lang="en-US" b="1" i="1" dirty="0"/>
              <a:t>a single mortgage </a:t>
            </a:r>
            <a:r>
              <a:rPr lang="en-US" dirty="0"/>
              <a:t>with maturity equal to the pool’s WAM and coupon equal to its WAC.</a:t>
            </a:r>
          </a:p>
          <a:p>
            <a:pPr>
              <a:spcBef>
                <a:spcPts val="1200"/>
              </a:spcBef>
            </a:pPr>
            <a:r>
              <a:rPr lang="en-US" dirty="0"/>
              <a:t>This simplifies some analysis, but for truly </a:t>
            </a:r>
            <a:r>
              <a:rPr lang="en-US" b="1" i="1" dirty="0"/>
              <a:t>accurate modeling you should examine</a:t>
            </a:r>
            <a:r>
              <a:rPr lang="en-US" dirty="0"/>
              <a:t> the </a:t>
            </a:r>
            <a:r>
              <a:rPr lang="en-US" b="1" i="1" dirty="0"/>
              <a:t>individual loans </a:t>
            </a:r>
            <a:r>
              <a:rPr lang="en-US" dirty="0"/>
              <a:t>values.</a:t>
            </a:r>
          </a:p>
          <a:p>
            <a:pPr lvl="1"/>
            <a:r>
              <a:rPr lang="en-US" dirty="0"/>
              <a:t>Loan level information may not be available at MPT issuance, because issuer may need time to ramp up the collateral.</a:t>
            </a:r>
          </a:p>
          <a:p>
            <a:pPr>
              <a:spcBef>
                <a:spcPts val="1200"/>
              </a:spcBef>
            </a:pPr>
            <a:r>
              <a:rPr lang="en-US" dirty="0"/>
              <a:t>This cannot always be easily done because you might not have ready access to the underlying loan data – especially if it is a pool you have not yet purchased.</a:t>
            </a:r>
          </a:p>
          <a:p>
            <a:pPr marL="0" indent="0">
              <a:buNone/>
            </a:pP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44</a:t>
            </a:fld>
            <a:endParaRPr lang="en-US"/>
          </a:p>
        </p:txBody>
      </p:sp>
    </p:spTree>
    <p:extLst>
      <p:ext uri="{BB962C8B-B14F-4D97-AF65-F5344CB8AC3E}">
        <p14:creationId xmlns:p14="http://schemas.microsoft.com/office/powerpoint/2010/main" val="409437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MPT Example</a:t>
            </a:r>
          </a:p>
        </p:txBody>
      </p:sp>
      <p:sp>
        <p:nvSpPr>
          <p:cNvPr id="3" name="Content Placeholder 2"/>
          <p:cNvSpPr>
            <a:spLocks noGrp="1"/>
          </p:cNvSpPr>
          <p:nvPr>
            <p:ph idx="1"/>
          </p:nvPr>
        </p:nvSpPr>
        <p:spPr/>
        <p:txBody>
          <a:bodyPr/>
          <a:lstStyle/>
          <a:p>
            <a:pPr marL="0" indent="0">
              <a:spcBef>
                <a:spcPts val="1200"/>
              </a:spcBef>
              <a:buNone/>
            </a:pPr>
            <a:r>
              <a:rPr lang="en-US" sz="2800" b="1" dirty="0" smtClean="0"/>
              <a:t>Example</a:t>
            </a:r>
          </a:p>
          <a:p>
            <a:pPr>
              <a:spcBef>
                <a:spcPts val="1200"/>
              </a:spcBef>
            </a:pPr>
            <a:r>
              <a:rPr lang="en-US" dirty="0" smtClean="0"/>
              <a:t>Let’s </a:t>
            </a:r>
            <a:r>
              <a:rPr lang="en-US" dirty="0"/>
              <a:t>assume that there is a MPT that consists of 10 identical 30-year mortgages.  </a:t>
            </a:r>
          </a:p>
          <a:p>
            <a:pPr>
              <a:spcBef>
                <a:spcPts val="1200"/>
              </a:spcBef>
            </a:pPr>
            <a:r>
              <a:rPr lang="en-US" dirty="0"/>
              <a:t>Each mortgage has a coupon of 10% and a principal of $100,000</a:t>
            </a:r>
          </a:p>
          <a:p>
            <a:pPr>
              <a:spcBef>
                <a:spcPts val="1200"/>
              </a:spcBef>
            </a:pPr>
            <a:r>
              <a:rPr lang="en-US" dirty="0"/>
              <a:t>There is a 25 basis point servicing fee and a 25 basis point guarantee fee.</a:t>
            </a:r>
          </a:p>
          <a:p>
            <a:pPr>
              <a:spcBef>
                <a:spcPts val="1200"/>
              </a:spcBef>
            </a:pPr>
            <a:r>
              <a:rPr lang="en-US" dirty="0"/>
              <a:t>Let’s further assume that each year one of the mortgages will prepay completely.</a:t>
            </a:r>
          </a:p>
          <a:p>
            <a:pPr marL="0" indent="0">
              <a:buNone/>
            </a:pP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45</a:t>
            </a:fld>
            <a:endParaRPr lang="en-US"/>
          </a:p>
        </p:txBody>
      </p:sp>
    </p:spTree>
    <p:extLst>
      <p:ext uri="{BB962C8B-B14F-4D97-AF65-F5344CB8AC3E}">
        <p14:creationId xmlns:p14="http://schemas.microsoft.com/office/powerpoint/2010/main" val="3066857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MPT Example</a:t>
            </a:r>
          </a:p>
        </p:txBody>
      </p:sp>
      <p:sp>
        <p:nvSpPr>
          <p:cNvPr id="3" name="Content Placeholder 2"/>
          <p:cNvSpPr>
            <a:spLocks noGrp="1"/>
          </p:cNvSpPr>
          <p:nvPr>
            <p:ph idx="1"/>
          </p:nvPr>
        </p:nvSpPr>
        <p:spPr/>
        <p:txBody>
          <a:bodyPr/>
          <a:lstStyle/>
          <a:p>
            <a:pPr>
              <a:lnSpc>
                <a:spcPct val="90000"/>
              </a:lnSpc>
            </a:pPr>
            <a:r>
              <a:rPr lang="en-US" sz="2800" dirty="0"/>
              <a:t>The following spreadsheet shows the cash flows that the mortgages would (in aggregate) create, how much cash would flow to the investors, and how much cash would flow to the servicer and the guarantying agency.</a:t>
            </a:r>
          </a:p>
          <a:p>
            <a:pPr>
              <a:lnSpc>
                <a:spcPct val="90000"/>
              </a:lnSpc>
              <a:spcBef>
                <a:spcPts val="1800"/>
              </a:spcBef>
            </a:pPr>
            <a:r>
              <a:rPr lang="en-US" sz="2800" dirty="0"/>
              <a:t>We will assume that the MPT is sold to two investors.</a:t>
            </a:r>
          </a:p>
          <a:p>
            <a:pPr marL="806450" lvl="1" indent="-295275">
              <a:lnSpc>
                <a:spcPct val="90000"/>
              </a:lnSpc>
            </a:pPr>
            <a:r>
              <a:rPr lang="en-US" sz="2400" dirty="0"/>
              <a:t>Investor A purchases 25%</a:t>
            </a:r>
          </a:p>
          <a:p>
            <a:pPr marL="806450" lvl="1" indent="-295275">
              <a:lnSpc>
                <a:spcPct val="90000"/>
              </a:lnSpc>
            </a:pPr>
            <a:r>
              <a:rPr lang="en-US" sz="2400" dirty="0"/>
              <a:t>Investor B purchases 75%</a:t>
            </a:r>
          </a:p>
          <a:p>
            <a:pPr marL="0" indent="0">
              <a:buNone/>
            </a:pP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46</a:t>
            </a:fld>
            <a:endParaRPr lang="en-US"/>
          </a:p>
        </p:txBody>
      </p:sp>
    </p:spTree>
    <p:extLst>
      <p:ext uri="{BB962C8B-B14F-4D97-AF65-F5344CB8AC3E}">
        <p14:creationId xmlns:p14="http://schemas.microsoft.com/office/powerpoint/2010/main" val="863802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MPT Example</a:t>
            </a:r>
          </a:p>
        </p:txBody>
      </p:sp>
      <p:sp>
        <p:nvSpPr>
          <p:cNvPr id="4" name="Slide Number Placeholder 3"/>
          <p:cNvSpPr>
            <a:spLocks noGrp="1"/>
          </p:cNvSpPr>
          <p:nvPr>
            <p:ph type="sldNum" sz="quarter" idx="12"/>
          </p:nvPr>
        </p:nvSpPr>
        <p:spPr/>
        <p:txBody>
          <a:bodyPr/>
          <a:lstStyle/>
          <a:p>
            <a:fld id="{9860EDB8-5305-433F-BE41-D7A86D811DB3}" type="slidenum">
              <a:rPr lang="en-US" smtClean="0"/>
              <a:t>47</a:t>
            </a:fld>
            <a:endParaRPr lang="en-US"/>
          </a:p>
        </p:txBody>
      </p:sp>
      <p:graphicFrame>
        <p:nvGraphicFramePr>
          <p:cNvPr id="5" name="Object 6"/>
          <p:cNvGraphicFramePr>
            <a:graphicFrameLocks noChangeAspect="1"/>
          </p:cNvGraphicFramePr>
          <p:nvPr>
            <p:extLst>
              <p:ext uri="{D42A27DB-BD31-4B8C-83A1-F6EECF244321}">
                <p14:modId xmlns:p14="http://schemas.microsoft.com/office/powerpoint/2010/main" val="2185456684"/>
              </p:ext>
            </p:extLst>
          </p:nvPr>
        </p:nvGraphicFramePr>
        <p:xfrm>
          <a:off x="1643230" y="1738684"/>
          <a:ext cx="8671773" cy="4755776"/>
        </p:xfrm>
        <a:graphic>
          <a:graphicData uri="http://schemas.openxmlformats.org/presentationml/2006/ole">
            <mc:AlternateContent xmlns:mc="http://schemas.openxmlformats.org/markup-compatibility/2006">
              <mc:Choice xmlns:v="urn:schemas-microsoft-com:vml" Requires="v">
                <p:oleObj spid="_x0000_s40034" name="Worksheet" r:id="rId3" imgW="6029399" imgH="4057642" progId="Excel.Sheet.8">
                  <p:embed/>
                </p:oleObj>
              </mc:Choice>
              <mc:Fallback>
                <p:oleObj name="Worksheet" r:id="rId3" imgW="6029399" imgH="4057642" progId="Excel.Sheet.8">
                  <p:embed/>
                  <p:pic>
                    <p:nvPicPr>
                      <p:cNvPr id="0" name=""/>
                      <p:cNvPicPr>
                        <a:picLocks noChangeAspect="1" noChangeArrowheads="1"/>
                      </p:cNvPicPr>
                      <p:nvPr/>
                    </p:nvPicPr>
                    <p:blipFill>
                      <a:blip r:embed="rId4"/>
                      <a:srcRect/>
                      <a:stretch>
                        <a:fillRect/>
                      </a:stretch>
                    </p:blipFill>
                    <p:spPr bwMode="auto">
                      <a:xfrm>
                        <a:off x="1643230" y="1738684"/>
                        <a:ext cx="8671773" cy="475577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70147655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MPT Example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48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62042777"/>
              </p:ext>
            </p:extLst>
          </p:nvPr>
        </p:nvGraphicFramePr>
        <p:xfrm>
          <a:off x="2400300" y="1877138"/>
          <a:ext cx="7391400" cy="4303712"/>
        </p:xfrm>
        <a:graphic>
          <a:graphicData uri="http://schemas.openxmlformats.org/presentationml/2006/ole">
            <mc:AlternateContent xmlns:mc="http://schemas.openxmlformats.org/markup-compatibility/2006">
              <mc:Choice xmlns:v="urn:schemas-microsoft-com:vml" Requires="v">
                <p:oleObj spid="_x0000_s41058" name="Worksheet" r:id="rId3" imgW="5191354" imgH="3619805" progId="Excel.Sheet.8">
                  <p:embed/>
                </p:oleObj>
              </mc:Choice>
              <mc:Fallback>
                <p:oleObj name="Worksheet" r:id="rId3" imgW="5191354" imgH="361980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1877138"/>
                        <a:ext cx="7391400" cy="430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960546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MPT Example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49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94878249"/>
              </p:ext>
            </p:extLst>
          </p:nvPr>
        </p:nvGraphicFramePr>
        <p:xfrm>
          <a:off x="2209800" y="1575008"/>
          <a:ext cx="7239000" cy="4907972"/>
        </p:xfrm>
        <a:graphic>
          <a:graphicData uri="http://schemas.openxmlformats.org/presentationml/2006/ole">
            <mc:AlternateContent xmlns:mc="http://schemas.openxmlformats.org/markup-compatibility/2006">
              <mc:Choice xmlns:v="urn:schemas-microsoft-com:vml" Requires="v">
                <p:oleObj spid="_x0000_s42081" name="Worksheet" r:id="rId3" imgW="5200631" imgH="3524196" progId="Excel.Sheet.8">
                  <p:embed/>
                </p:oleObj>
              </mc:Choice>
              <mc:Fallback>
                <p:oleObj name="Worksheet" r:id="rId3" imgW="5200631" imgH="352419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575008"/>
                        <a:ext cx="7239000" cy="490797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8291125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Mortgage-Backed Bonds </a:t>
            </a:r>
          </a:p>
        </p:txBody>
      </p:sp>
      <p:sp>
        <p:nvSpPr>
          <p:cNvPr id="3" name="Content Placeholder 2"/>
          <p:cNvSpPr>
            <a:spLocks noGrp="1"/>
          </p:cNvSpPr>
          <p:nvPr>
            <p:ph idx="1"/>
          </p:nvPr>
        </p:nvSpPr>
        <p:spPr/>
        <p:txBody>
          <a:bodyPr>
            <a:normAutofit/>
          </a:bodyPr>
          <a:lstStyle/>
          <a:p>
            <a:r>
              <a:rPr lang="en-US" sz="2800" dirty="0"/>
              <a:t>Investment rating of a MBB will depend on:</a:t>
            </a:r>
          </a:p>
          <a:p>
            <a:pPr lvl="1"/>
            <a:r>
              <a:rPr lang="en-US" sz="2400" dirty="0"/>
              <a:t>Mortgage quality</a:t>
            </a:r>
          </a:p>
          <a:p>
            <a:pPr lvl="1"/>
            <a:r>
              <a:rPr lang="en-US" sz="2400" dirty="0"/>
              <a:t>Geographic diversification</a:t>
            </a:r>
          </a:p>
          <a:p>
            <a:pPr lvl="1"/>
            <a:r>
              <a:rPr lang="en-US" sz="2400" dirty="0"/>
              <a:t>Interest rates on mortgages</a:t>
            </a:r>
          </a:p>
          <a:p>
            <a:pPr lvl="1"/>
            <a:r>
              <a:rPr lang="en-US" sz="2400" dirty="0"/>
              <a:t>Prepayment probability</a:t>
            </a:r>
          </a:p>
          <a:p>
            <a:pPr lvl="1"/>
            <a:r>
              <a:rPr lang="en-US" sz="2400" dirty="0"/>
              <a:t>Over collateralization</a:t>
            </a:r>
          </a:p>
          <a:p>
            <a:pPr lvl="1"/>
            <a:r>
              <a:rPr lang="en-US" sz="2400" dirty="0"/>
              <a:t>Appraised value and debt coverage ratio if commercial mortgages</a:t>
            </a:r>
          </a:p>
          <a:p>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5</a:t>
            </a:fld>
            <a:endParaRPr lang="en-US"/>
          </a:p>
        </p:txBody>
      </p:sp>
    </p:spTree>
    <p:extLst>
      <p:ext uri="{BB962C8B-B14F-4D97-AF65-F5344CB8AC3E}">
        <p14:creationId xmlns:p14="http://schemas.microsoft.com/office/powerpoint/2010/main" val="132552384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MPT Example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50</a:t>
            </a:fld>
            <a:endParaRPr lang="en-US"/>
          </a:p>
        </p:txBody>
      </p:sp>
      <p:graphicFrame>
        <p:nvGraphicFramePr>
          <p:cNvPr id="5" name="Object 4"/>
          <p:cNvGraphicFramePr>
            <a:graphicFrameLocks noChangeAspect="1"/>
          </p:cNvGraphicFramePr>
          <p:nvPr>
            <p:extLst/>
          </p:nvPr>
        </p:nvGraphicFramePr>
        <p:xfrm>
          <a:off x="2133600" y="1856382"/>
          <a:ext cx="7648460" cy="4454293"/>
        </p:xfrm>
        <a:graphic>
          <a:graphicData uri="http://schemas.openxmlformats.org/presentationml/2006/ole">
            <mc:AlternateContent xmlns:mc="http://schemas.openxmlformats.org/markup-compatibility/2006">
              <mc:Choice xmlns:v="urn:schemas-microsoft-com:vml" Requires="v">
                <p:oleObj spid="_x0000_s43105" name="Worksheet" r:id="rId3" imgW="5524805" imgH="3619805" progId="Excel.Sheet.8">
                  <p:embed/>
                </p:oleObj>
              </mc:Choice>
              <mc:Fallback>
                <p:oleObj name="Worksheet" r:id="rId3" imgW="5524805" imgH="361980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856382"/>
                        <a:ext cx="7648460" cy="445429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7892768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MPT Example</a:t>
            </a:r>
          </a:p>
        </p:txBody>
      </p:sp>
      <p:sp>
        <p:nvSpPr>
          <p:cNvPr id="3" name="Content Placeholder 2"/>
          <p:cNvSpPr>
            <a:spLocks noGrp="1"/>
          </p:cNvSpPr>
          <p:nvPr>
            <p:ph idx="1"/>
          </p:nvPr>
        </p:nvSpPr>
        <p:spPr>
          <a:xfrm>
            <a:off x="838201" y="1825624"/>
            <a:ext cx="10515599" cy="4602070"/>
          </a:xfrm>
        </p:spPr>
        <p:txBody>
          <a:bodyPr>
            <a:normAutofit/>
          </a:bodyPr>
          <a:lstStyle/>
          <a:p>
            <a:r>
              <a:rPr lang="en-US" sz="2800" dirty="0"/>
              <a:t>Pricing of MPT pieces?</a:t>
            </a:r>
          </a:p>
          <a:p>
            <a:pPr lvl="1"/>
            <a:r>
              <a:rPr lang="en-US" sz="2400" dirty="0"/>
              <a:t>You already have the technology to price the various pieces of this simple MPT:</a:t>
            </a:r>
          </a:p>
          <a:p>
            <a:pPr lvl="2">
              <a:spcBef>
                <a:spcPts val="300"/>
              </a:spcBef>
            </a:pPr>
            <a:r>
              <a:rPr lang="en-US" sz="2200" dirty="0"/>
              <a:t>Tranche A (Investor A piece)</a:t>
            </a:r>
          </a:p>
          <a:p>
            <a:pPr lvl="2">
              <a:spcBef>
                <a:spcPts val="300"/>
              </a:spcBef>
            </a:pPr>
            <a:r>
              <a:rPr lang="en-US" sz="2200" dirty="0"/>
              <a:t>Tranche B (Investor B piece)</a:t>
            </a:r>
          </a:p>
          <a:p>
            <a:pPr lvl="2">
              <a:spcBef>
                <a:spcPts val="300"/>
              </a:spcBef>
            </a:pPr>
            <a:r>
              <a:rPr lang="en-US" sz="2200" dirty="0"/>
              <a:t>Servicing cash flows</a:t>
            </a:r>
          </a:p>
          <a:p>
            <a:pPr lvl="1"/>
            <a:r>
              <a:rPr lang="en-US" sz="2400" dirty="0"/>
              <a:t>What do you need?</a:t>
            </a:r>
          </a:p>
          <a:p>
            <a:pPr lvl="2"/>
            <a:r>
              <a:rPr lang="en-US" sz="2200" dirty="0"/>
              <a:t>Discount rates</a:t>
            </a:r>
          </a:p>
          <a:p>
            <a:pPr lvl="3"/>
            <a:r>
              <a:rPr lang="en-US" sz="2000" dirty="0"/>
              <a:t>Are the risks associated with each piece’s cash flows the same</a:t>
            </a:r>
            <a:r>
              <a:rPr lang="en-US" sz="2000" dirty="0" smtClean="0"/>
              <a:t>?</a:t>
            </a:r>
            <a:endParaRPr lang="fr-FR" sz="2000" dirty="0"/>
          </a:p>
        </p:txBody>
      </p:sp>
      <p:sp>
        <p:nvSpPr>
          <p:cNvPr id="4" name="Slide Number Placeholder 3"/>
          <p:cNvSpPr>
            <a:spLocks noGrp="1"/>
          </p:cNvSpPr>
          <p:nvPr>
            <p:ph type="sldNum" sz="quarter" idx="12"/>
          </p:nvPr>
        </p:nvSpPr>
        <p:spPr/>
        <p:txBody>
          <a:bodyPr/>
          <a:lstStyle/>
          <a:p>
            <a:fld id="{9860EDB8-5305-433F-BE41-D7A86D811DB3}" type="slidenum">
              <a:rPr lang="en-US" smtClean="0"/>
              <a:t>51</a:t>
            </a:fld>
            <a:endParaRPr lang="en-US"/>
          </a:p>
        </p:txBody>
      </p:sp>
    </p:spTree>
    <p:extLst>
      <p:ext uri="{BB962C8B-B14F-4D97-AF65-F5344CB8AC3E}">
        <p14:creationId xmlns:p14="http://schemas.microsoft.com/office/powerpoint/2010/main" val="231423173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Pass-</a:t>
            </a:r>
            <a:r>
              <a:rPr lang="en-US" dirty="0" err="1"/>
              <a:t>Throughs</a:t>
            </a:r>
            <a:endParaRPr lang="en-US" dirty="0"/>
          </a:p>
        </p:txBody>
      </p:sp>
      <p:sp>
        <p:nvSpPr>
          <p:cNvPr id="3" name="Content Placeholder 2"/>
          <p:cNvSpPr>
            <a:spLocks noGrp="1"/>
          </p:cNvSpPr>
          <p:nvPr>
            <p:ph idx="1"/>
          </p:nvPr>
        </p:nvSpPr>
        <p:spPr/>
        <p:txBody>
          <a:bodyPr/>
          <a:lstStyle/>
          <a:p>
            <a:pPr>
              <a:lnSpc>
                <a:spcPct val="90000"/>
              </a:lnSpc>
            </a:pPr>
            <a:r>
              <a:rPr lang="en-US" sz="2800" dirty="0"/>
              <a:t>Our ultimate goal is to be able to </a:t>
            </a:r>
            <a:r>
              <a:rPr lang="en-US" sz="2800" b="1" i="1" dirty="0"/>
              <a:t>develop a pricing mechanism</a:t>
            </a:r>
            <a:r>
              <a:rPr lang="en-US" sz="2800" dirty="0"/>
              <a:t> for a real MPT. This is </a:t>
            </a:r>
            <a:r>
              <a:rPr lang="en-US" sz="2800" b="1" i="1" dirty="0"/>
              <a:t>not</a:t>
            </a:r>
            <a:r>
              <a:rPr lang="en-US" sz="2800" dirty="0"/>
              <a:t> an </a:t>
            </a:r>
            <a:r>
              <a:rPr lang="en-US" sz="2800" b="1" i="1" dirty="0"/>
              <a:t>easy</a:t>
            </a:r>
            <a:r>
              <a:rPr lang="en-US" sz="2800" dirty="0"/>
              <a:t> prospect:</a:t>
            </a:r>
          </a:p>
          <a:p>
            <a:pPr lvl="1">
              <a:lnSpc>
                <a:spcPct val="90000"/>
              </a:lnSpc>
              <a:spcBef>
                <a:spcPts val="1200"/>
              </a:spcBef>
            </a:pPr>
            <a:r>
              <a:rPr lang="en-US" sz="2400" dirty="0"/>
              <a:t>We must also consider </a:t>
            </a:r>
            <a:r>
              <a:rPr lang="en-US" sz="2400" b="1" i="1" dirty="0"/>
              <a:t>how to “aggregate” all of these individual loans </a:t>
            </a:r>
            <a:r>
              <a:rPr lang="en-US" sz="2400" dirty="0"/>
              <a:t>into a single MPT.</a:t>
            </a:r>
          </a:p>
          <a:p>
            <a:pPr lvl="1">
              <a:lnSpc>
                <a:spcPct val="90000"/>
              </a:lnSpc>
              <a:spcBef>
                <a:spcPts val="1200"/>
              </a:spcBef>
            </a:pPr>
            <a:r>
              <a:rPr lang="en-US" sz="2400" dirty="0"/>
              <a:t>Finally, we must consider the </a:t>
            </a:r>
            <a:r>
              <a:rPr lang="en-US" sz="2400" b="1" i="1" dirty="0"/>
              <a:t>impact of interest rates on</a:t>
            </a:r>
            <a:r>
              <a:rPr lang="en-US" sz="2400" dirty="0"/>
              <a:t> the mortgage </a:t>
            </a:r>
            <a:r>
              <a:rPr lang="en-US" sz="2400" b="1" i="1" dirty="0"/>
              <a:t>cash flows </a:t>
            </a:r>
            <a:r>
              <a:rPr lang="en-US" sz="2400" dirty="0"/>
              <a:t>and discounting.</a:t>
            </a:r>
          </a:p>
          <a:p>
            <a:pPr lvl="1">
              <a:lnSpc>
                <a:spcPct val="90000"/>
              </a:lnSpc>
              <a:spcBef>
                <a:spcPts val="1200"/>
              </a:spcBef>
            </a:pPr>
            <a:r>
              <a:rPr lang="en-US" sz="2400" dirty="0"/>
              <a:t>The main issue is how to come up with realistic </a:t>
            </a:r>
            <a:r>
              <a:rPr lang="en-US" sz="2400" b="1" i="1" dirty="0"/>
              <a:t>estimates of prepayments</a:t>
            </a:r>
            <a:r>
              <a:rPr lang="en-US" sz="2400" dirty="0"/>
              <a:t>.</a:t>
            </a:r>
          </a:p>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52</a:t>
            </a:fld>
            <a:endParaRPr lang="en-US"/>
          </a:p>
        </p:txBody>
      </p:sp>
    </p:spTree>
    <p:extLst>
      <p:ext uri="{BB962C8B-B14F-4D97-AF65-F5344CB8AC3E}">
        <p14:creationId xmlns:p14="http://schemas.microsoft.com/office/powerpoint/2010/main" val="522053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Prepayments</a:t>
            </a:r>
          </a:p>
        </p:txBody>
      </p:sp>
      <p:sp>
        <p:nvSpPr>
          <p:cNvPr id="3" name="Content Placeholder 2"/>
          <p:cNvSpPr>
            <a:spLocks noGrp="1"/>
          </p:cNvSpPr>
          <p:nvPr>
            <p:ph idx="1"/>
          </p:nvPr>
        </p:nvSpPr>
        <p:spPr>
          <a:xfrm>
            <a:off x="838201" y="1761565"/>
            <a:ext cx="10515599" cy="4666129"/>
          </a:xfrm>
        </p:spPr>
        <p:txBody>
          <a:bodyPr>
            <a:normAutofit fontScale="92500"/>
          </a:bodyPr>
          <a:lstStyle/>
          <a:p>
            <a:pPr>
              <a:spcBef>
                <a:spcPts val="1200"/>
              </a:spcBef>
            </a:pPr>
            <a:r>
              <a:rPr lang="en-US" sz="3000" dirty="0"/>
              <a:t>Mortgage-Backed </a:t>
            </a:r>
            <a:r>
              <a:rPr lang="en-US" sz="3000" dirty="0" smtClean="0"/>
              <a:t>Bonds:</a:t>
            </a:r>
            <a:endParaRPr lang="en-US" sz="3000" dirty="0"/>
          </a:p>
          <a:p>
            <a:pPr lvl="1"/>
            <a:r>
              <a:rPr lang="en-US" sz="2600" b="1" i="1" dirty="0"/>
              <a:t>Specified maturity </a:t>
            </a:r>
            <a:r>
              <a:rPr lang="en-US" sz="2600" dirty="0"/>
              <a:t>since no prepayments</a:t>
            </a:r>
          </a:p>
          <a:p>
            <a:pPr lvl="1"/>
            <a:r>
              <a:rPr lang="en-US" sz="2600" b="1" i="1" dirty="0"/>
              <a:t>Specified payment amounts </a:t>
            </a:r>
            <a:r>
              <a:rPr lang="en-US" sz="2600" dirty="0"/>
              <a:t>(coupons and face value)</a:t>
            </a:r>
          </a:p>
          <a:p>
            <a:pPr lvl="1"/>
            <a:r>
              <a:rPr lang="en-US" sz="2600" b="1" i="1" dirty="0"/>
              <a:t>Pricing</a:t>
            </a:r>
            <a:r>
              <a:rPr lang="en-US" sz="2600" dirty="0"/>
              <a:t> is relatively straight forward; </a:t>
            </a:r>
            <a:r>
              <a:rPr lang="en-US" sz="2600" b="1" i="1" dirty="0"/>
              <a:t>does</a:t>
            </a:r>
            <a:r>
              <a:rPr lang="en-US" sz="2600" dirty="0"/>
              <a:t> </a:t>
            </a:r>
            <a:r>
              <a:rPr lang="en-US" sz="2600" b="1" i="1" dirty="0"/>
              <a:t>not depend on prepayment</a:t>
            </a:r>
          </a:p>
          <a:p>
            <a:pPr>
              <a:spcBef>
                <a:spcPts val="1200"/>
              </a:spcBef>
            </a:pPr>
            <a:r>
              <a:rPr lang="en-US" sz="3000" dirty="0"/>
              <a:t>Mortgage </a:t>
            </a:r>
            <a:r>
              <a:rPr lang="en-US" sz="3000" dirty="0" smtClean="0"/>
              <a:t>Pass-</a:t>
            </a:r>
            <a:r>
              <a:rPr lang="en-US" sz="3000" dirty="0" err="1" smtClean="0"/>
              <a:t>Throughs</a:t>
            </a:r>
            <a:r>
              <a:rPr lang="en-US" sz="3000" dirty="0" smtClean="0"/>
              <a:t>:</a:t>
            </a:r>
            <a:endParaRPr lang="en-US" sz="3000" dirty="0"/>
          </a:p>
          <a:p>
            <a:pPr lvl="1"/>
            <a:r>
              <a:rPr lang="en-US" sz="2600" dirty="0"/>
              <a:t>Because of prepayments:</a:t>
            </a:r>
          </a:p>
          <a:p>
            <a:pPr lvl="2">
              <a:spcBef>
                <a:spcPts val="0"/>
              </a:spcBef>
            </a:pPr>
            <a:r>
              <a:rPr lang="en-US" sz="2200" b="1" i="1" dirty="0"/>
              <a:t>No predefined specific </a:t>
            </a:r>
            <a:r>
              <a:rPr lang="en-US" sz="2200" dirty="0"/>
              <a:t>maturity be</a:t>
            </a:r>
          </a:p>
          <a:p>
            <a:pPr lvl="2">
              <a:spcBef>
                <a:spcPts val="0"/>
              </a:spcBef>
            </a:pPr>
            <a:r>
              <a:rPr lang="en-US" sz="2200" b="1" i="1" dirty="0"/>
              <a:t>No predefined specific cash flows</a:t>
            </a:r>
          </a:p>
          <a:p>
            <a:pPr lvl="1"/>
            <a:r>
              <a:rPr lang="en-US" sz="2600" b="1" i="1" dirty="0"/>
              <a:t>Pricing is based on prepayment </a:t>
            </a:r>
            <a:r>
              <a:rPr lang="en-US" sz="2600" dirty="0"/>
              <a:t>assumptions</a:t>
            </a:r>
          </a:p>
          <a:p>
            <a:pPr marL="0" indent="0">
              <a:buNone/>
            </a:pP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53</a:t>
            </a:fld>
            <a:endParaRPr lang="en-US"/>
          </a:p>
        </p:txBody>
      </p:sp>
    </p:spTree>
    <p:extLst>
      <p:ext uri="{BB962C8B-B14F-4D97-AF65-F5344CB8AC3E}">
        <p14:creationId xmlns:p14="http://schemas.microsoft.com/office/powerpoint/2010/main" val="886347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Prepayment Models</a:t>
            </a:r>
          </a:p>
        </p:txBody>
      </p:sp>
      <p:sp>
        <p:nvSpPr>
          <p:cNvPr id="3" name="Content Placeholder 2"/>
          <p:cNvSpPr>
            <a:spLocks noGrp="1"/>
          </p:cNvSpPr>
          <p:nvPr>
            <p:ph idx="1"/>
          </p:nvPr>
        </p:nvSpPr>
        <p:spPr/>
        <p:txBody>
          <a:bodyPr>
            <a:normAutofit lnSpcReduction="10000"/>
          </a:bodyPr>
          <a:lstStyle/>
          <a:p>
            <a:pPr>
              <a:spcBef>
                <a:spcPts val="1200"/>
              </a:spcBef>
              <a:defRPr/>
            </a:pPr>
            <a:r>
              <a:rPr lang="en-US" sz="2600" dirty="0"/>
              <a:t>As discussed earlier discussion</a:t>
            </a:r>
            <a:r>
              <a:rPr lang="en-US" sz="2600" b="1" i="1" dirty="0"/>
              <a:t>, prepayments have a huge impact on the cash flows</a:t>
            </a:r>
            <a:r>
              <a:rPr lang="en-US" sz="2600" dirty="0"/>
              <a:t> generated by any mortgage pass-through security, and certainly by any whole-loan that a lender may hold in portfolio.</a:t>
            </a:r>
          </a:p>
          <a:p>
            <a:pPr>
              <a:spcBef>
                <a:spcPts val="1200"/>
              </a:spcBef>
              <a:defRPr/>
            </a:pPr>
            <a:r>
              <a:rPr lang="en-US" sz="2600" dirty="0"/>
              <a:t>Purchasers and sellers of these assets must, therefore, have some way of incorporating them into their pricing models.</a:t>
            </a:r>
          </a:p>
          <a:p>
            <a:pPr>
              <a:spcBef>
                <a:spcPts val="1200"/>
              </a:spcBef>
              <a:defRPr/>
            </a:pPr>
            <a:r>
              <a:rPr lang="en-US" sz="2600" dirty="0"/>
              <a:t>Thus, we want to have a pretty good idea about </a:t>
            </a:r>
            <a:r>
              <a:rPr lang="en-US" sz="2600" b="1" i="1" dirty="0"/>
              <a:t>how to model prepayments</a:t>
            </a:r>
            <a:r>
              <a:rPr lang="en-US" sz="2600" dirty="0"/>
              <a:t>.</a:t>
            </a:r>
          </a:p>
          <a:p>
            <a:r>
              <a:rPr lang="en-US" sz="2600" dirty="0"/>
              <a:t>The first thing you have to realize, however, is that </a:t>
            </a:r>
            <a:r>
              <a:rPr lang="en-US" sz="2600" b="1" i="1" dirty="0"/>
              <a:t>no prepayment model will be able to predict prepayments exactly</a:t>
            </a:r>
            <a:r>
              <a:rPr lang="en-US" sz="2600" dirty="0"/>
              <a:t>. </a:t>
            </a:r>
          </a:p>
          <a:p>
            <a:endParaRPr lang="en-US" sz="2600" dirty="0"/>
          </a:p>
        </p:txBody>
      </p:sp>
      <p:sp>
        <p:nvSpPr>
          <p:cNvPr id="4" name="Slide Number Placeholder 3"/>
          <p:cNvSpPr>
            <a:spLocks noGrp="1"/>
          </p:cNvSpPr>
          <p:nvPr>
            <p:ph type="sldNum" sz="quarter" idx="12"/>
          </p:nvPr>
        </p:nvSpPr>
        <p:spPr/>
        <p:txBody>
          <a:bodyPr/>
          <a:lstStyle/>
          <a:p>
            <a:fld id="{9860EDB8-5305-433F-BE41-D7A86D811DB3}" type="slidenum">
              <a:rPr lang="en-US" smtClean="0"/>
              <a:t>54</a:t>
            </a:fld>
            <a:endParaRPr lang="en-US"/>
          </a:p>
        </p:txBody>
      </p:sp>
    </p:spTree>
    <p:extLst>
      <p:ext uri="{BB962C8B-B14F-4D97-AF65-F5344CB8AC3E}">
        <p14:creationId xmlns:p14="http://schemas.microsoft.com/office/powerpoint/2010/main" val="2088849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Prepayment Models</a:t>
            </a:r>
          </a:p>
        </p:txBody>
      </p:sp>
      <p:sp>
        <p:nvSpPr>
          <p:cNvPr id="3" name="Content Placeholder 2"/>
          <p:cNvSpPr>
            <a:spLocks noGrp="1"/>
          </p:cNvSpPr>
          <p:nvPr>
            <p:ph idx="1"/>
          </p:nvPr>
        </p:nvSpPr>
        <p:spPr/>
        <p:txBody>
          <a:bodyPr>
            <a:normAutofit/>
          </a:bodyPr>
          <a:lstStyle/>
          <a:p>
            <a:pPr>
              <a:defRPr/>
            </a:pPr>
            <a:r>
              <a:rPr lang="en-US" sz="2600" dirty="0" smtClean="0"/>
              <a:t>No </a:t>
            </a:r>
            <a:r>
              <a:rPr lang="en-US" sz="2600" dirty="0"/>
              <a:t>matter how sophisticated a model is, </a:t>
            </a:r>
            <a:r>
              <a:rPr lang="en-US" sz="2600" b="1" i="1" dirty="0"/>
              <a:t>real prepayments are conditional upon some factors</a:t>
            </a:r>
            <a:r>
              <a:rPr lang="en-US" sz="2600" dirty="0"/>
              <a:t> </a:t>
            </a:r>
            <a:r>
              <a:rPr lang="en-US" sz="2600" b="1" i="1" dirty="0"/>
              <a:t>that are exogenous to </a:t>
            </a:r>
            <a:r>
              <a:rPr lang="en-US" sz="2600" dirty="0"/>
              <a:t>the prepayment </a:t>
            </a:r>
            <a:r>
              <a:rPr lang="en-US" sz="2600" b="1" i="1" dirty="0"/>
              <a:t>model</a:t>
            </a:r>
            <a:r>
              <a:rPr lang="en-US" sz="2600" dirty="0"/>
              <a:t>. </a:t>
            </a:r>
          </a:p>
          <a:p>
            <a:pPr marL="0" indent="0">
              <a:spcBef>
                <a:spcPts val="1200"/>
              </a:spcBef>
              <a:buNone/>
              <a:defRPr/>
            </a:pPr>
            <a:r>
              <a:rPr lang="en-US" sz="2600" b="1" dirty="0"/>
              <a:t>Some prepayment factors:</a:t>
            </a:r>
          </a:p>
          <a:p>
            <a:pPr marL="346075" indent="-290513">
              <a:spcBef>
                <a:spcPts val="0"/>
              </a:spcBef>
              <a:defRPr/>
            </a:pPr>
            <a:r>
              <a:rPr lang="en-US" dirty="0"/>
              <a:t>Interest rate </a:t>
            </a:r>
            <a:r>
              <a:rPr lang="en-US" dirty="0" smtClean="0"/>
              <a:t>levels</a:t>
            </a:r>
            <a:endParaRPr lang="en-US" dirty="0"/>
          </a:p>
          <a:p>
            <a:pPr marL="346075" indent="-290513">
              <a:spcBef>
                <a:spcPts val="300"/>
              </a:spcBef>
              <a:defRPr/>
            </a:pPr>
            <a:r>
              <a:rPr lang="en-US" dirty="0" smtClean="0"/>
              <a:t>Interest rate  volatility</a:t>
            </a:r>
            <a:endParaRPr lang="en-US" dirty="0"/>
          </a:p>
          <a:p>
            <a:pPr marL="346075" indent="-290513">
              <a:spcBef>
                <a:spcPts val="300"/>
              </a:spcBef>
              <a:defRPr/>
            </a:pPr>
            <a:r>
              <a:rPr lang="en-US" dirty="0"/>
              <a:t>Recent interest rate patterns</a:t>
            </a:r>
          </a:p>
          <a:p>
            <a:pPr marL="346075" indent="-290513">
              <a:spcBef>
                <a:spcPts val="300"/>
              </a:spcBef>
              <a:defRPr/>
            </a:pPr>
            <a:r>
              <a:rPr lang="en-US" dirty="0"/>
              <a:t>Time of the year</a:t>
            </a:r>
          </a:p>
          <a:p>
            <a:pPr marL="346075" indent="-290513">
              <a:spcBef>
                <a:spcPts val="300"/>
              </a:spcBef>
              <a:defRPr/>
            </a:pPr>
            <a:r>
              <a:rPr lang="en-US" dirty="0"/>
              <a:t>The level of creditworthiness of borrowers</a:t>
            </a:r>
          </a:p>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55</a:t>
            </a:fld>
            <a:endParaRPr lang="en-US"/>
          </a:p>
        </p:txBody>
      </p:sp>
    </p:spTree>
    <p:extLst>
      <p:ext uri="{BB962C8B-B14F-4D97-AF65-F5344CB8AC3E}">
        <p14:creationId xmlns:p14="http://schemas.microsoft.com/office/powerpoint/2010/main" val="1621698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Prepayment Models</a:t>
            </a:r>
          </a:p>
        </p:txBody>
      </p:sp>
      <p:sp>
        <p:nvSpPr>
          <p:cNvPr id="3" name="Content Placeholder 2"/>
          <p:cNvSpPr>
            <a:spLocks noGrp="1"/>
          </p:cNvSpPr>
          <p:nvPr>
            <p:ph idx="1"/>
          </p:nvPr>
        </p:nvSpPr>
        <p:spPr/>
        <p:txBody>
          <a:bodyPr/>
          <a:lstStyle/>
          <a:p>
            <a:pPr>
              <a:spcBef>
                <a:spcPts val="1200"/>
              </a:spcBef>
              <a:defRPr/>
            </a:pPr>
            <a:r>
              <a:rPr lang="en-US" sz="2800" dirty="0"/>
              <a:t>Mortgage prepayment models are an excellent application of the field of econometrics, the combining of statistics with economic theory.</a:t>
            </a:r>
          </a:p>
          <a:p>
            <a:pPr>
              <a:spcBef>
                <a:spcPts val="1200"/>
              </a:spcBef>
              <a:defRPr/>
            </a:pPr>
            <a:r>
              <a:rPr lang="en-US" sz="2800" b="1" i="1" dirty="0"/>
              <a:t>Prepayment models </a:t>
            </a:r>
            <a:r>
              <a:rPr lang="en-US" sz="2800" dirty="0"/>
              <a:t>must be able to </a:t>
            </a:r>
            <a:r>
              <a:rPr lang="en-US" sz="2800" b="1" i="1" dirty="0"/>
              <a:t>explain</a:t>
            </a:r>
            <a:r>
              <a:rPr lang="en-US" sz="2800" dirty="0"/>
              <a:t> (in a statistical sense) </a:t>
            </a:r>
            <a:r>
              <a:rPr lang="en-US" sz="2800" b="1" i="1" dirty="0"/>
              <a:t>past prepayment behavior</a:t>
            </a:r>
            <a:r>
              <a:rPr lang="en-US" sz="2800" dirty="0"/>
              <a:t>, but they must also be a </a:t>
            </a:r>
            <a:r>
              <a:rPr lang="en-US" sz="2800" b="1" i="1" dirty="0"/>
              <a:t>good predictor </a:t>
            </a:r>
            <a:r>
              <a:rPr lang="en-US" sz="2800" dirty="0"/>
              <a:t>of future interest rate behavior.</a:t>
            </a:r>
          </a:p>
          <a:p>
            <a:pPr lvl="1">
              <a:spcBef>
                <a:spcPts val="1200"/>
              </a:spcBef>
              <a:defRPr/>
            </a:pPr>
            <a:r>
              <a:rPr lang="en-US" sz="2400" dirty="0"/>
              <a:t>This is difficult, because the mortgage market has undergone fundamental restructuring and change several times in the past twenty years</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9860EDB8-5305-433F-BE41-D7A86D811DB3}" type="slidenum">
              <a:rPr lang="en-US" smtClean="0"/>
              <a:t>56</a:t>
            </a:fld>
            <a:endParaRPr lang="en-US"/>
          </a:p>
        </p:txBody>
      </p:sp>
    </p:spTree>
    <p:extLst>
      <p:ext uri="{BB962C8B-B14F-4D97-AF65-F5344CB8AC3E}">
        <p14:creationId xmlns:p14="http://schemas.microsoft.com/office/powerpoint/2010/main" val="92885380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Prepayment Models</a:t>
            </a:r>
          </a:p>
        </p:txBody>
      </p:sp>
      <p:sp>
        <p:nvSpPr>
          <p:cNvPr id="3" name="Content Placeholder 2"/>
          <p:cNvSpPr>
            <a:spLocks noGrp="1"/>
          </p:cNvSpPr>
          <p:nvPr>
            <p:ph idx="1"/>
          </p:nvPr>
        </p:nvSpPr>
        <p:spPr/>
        <p:txBody>
          <a:bodyPr/>
          <a:lstStyle/>
          <a:p>
            <a:pPr>
              <a:defRPr/>
            </a:pPr>
            <a:r>
              <a:rPr lang="en-US" sz="2800" dirty="0"/>
              <a:t>Prepayment models frequently have to make a fundamental </a:t>
            </a:r>
            <a:r>
              <a:rPr lang="en-US" sz="2800" b="1" i="1" dirty="0"/>
              <a:t>tradeoff</a:t>
            </a:r>
            <a:r>
              <a:rPr lang="en-US" sz="2800" dirty="0"/>
              <a:t> between building a model that is good at </a:t>
            </a:r>
            <a:r>
              <a:rPr lang="en-US" sz="2800" b="1" i="1" dirty="0"/>
              <a:t>“explaining” previous prepayment behavior</a:t>
            </a:r>
            <a:r>
              <a:rPr lang="en-US" sz="2800" dirty="0"/>
              <a:t> and one that is </a:t>
            </a:r>
            <a:r>
              <a:rPr lang="en-US" sz="2800" b="1" i="1" dirty="0"/>
              <a:t>a good “predictive” model</a:t>
            </a:r>
            <a:r>
              <a:rPr lang="en-US" sz="2800" dirty="0"/>
              <a:t>.</a:t>
            </a:r>
          </a:p>
          <a:p>
            <a:pPr lvl="1">
              <a:defRPr/>
            </a:pPr>
            <a:r>
              <a:rPr lang="en-US" sz="2400" dirty="0"/>
              <a:t>Note that just being a good predictive model is not all that is required by most users of prepayment models: they also want a model that fits with their economic intuition regarding prepayments.</a:t>
            </a:r>
          </a:p>
          <a:p>
            <a:pPr lvl="1">
              <a:defRPr/>
            </a:pPr>
            <a:r>
              <a:rPr lang="en-US" sz="2400" dirty="0"/>
              <a:t>That is, the model must be good in a statistical sense, but it better had also incorporate behavioral aspects as well.</a:t>
            </a:r>
          </a:p>
          <a:p>
            <a:pPr marL="0" indent="0">
              <a:buNone/>
            </a:pP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57</a:t>
            </a:fld>
            <a:endParaRPr lang="en-US"/>
          </a:p>
        </p:txBody>
      </p:sp>
    </p:spTree>
    <p:extLst>
      <p:ext uri="{BB962C8B-B14F-4D97-AF65-F5344CB8AC3E}">
        <p14:creationId xmlns:p14="http://schemas.microsoft.com/office/powerpoint/2010/main" val="15152334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Prepayment Models</a:t>
            </a:r>
          </a:p>
        </p:txBody>
      </p:sp>
      <p:sp>
        <p:nvSpPr>
          <p:cNvPr id="3" name="Content Placeholder 2"/>
          <p:cNvSpPr>
            <a:spLocks noGrp="1"/>
          </p:cNvSpPr>
          <p:nvPr>
            <p:ph idx="1"/>
          </p:nvPr>
        </p:nvSpPr>
        <p:spPr/>
        <p:txBody>
          <a:bodyPr/>
          <a:lstStyle/>
          <a:p>
            <a:pPr>
              <a:defRPr/>
            </a:pPr>
            <a:r>
              <a:rPr lang="en-US" sz="2600" dirty="0"/>
              <a:t>Also note that prepayment </a:t>
            </a:r>
            <a:r>
              <a:rPr lang="en-US" sz="2600" b="1" i="1" dirty="0"/>
              <a:t>models are being asked to do more today</a:t>
            </a:r>
            <a:r>
              <a:rPr lang="en-US" sz="2600" dirty="0"/>
              <a:t> than they were in the past.</a:t>
            </a:r>
          </a:p>
          <a:p>
            <a:pPr lvl="1">
              <a:defRPr/>
            </a:pPr>
            <a:r>
              <a:rPr lang="en-US" sz="2400" dirty="0"/>
              <a:t>Not only are they required to predict the “level” of prepayments for a pool of loans, they are being asked to help identify which individual loans are likely to prepay, so that the lender/servicer can start marketing to them.</a:t>
            </a:r>
          </a:p>
          <a:p>
            <a:pPr>
              <a:spcBef>
                <a:spcPts val="1200"/>
              </a:spcBef>
              <a:defRPr/>
            </a:pPr>
            <a:r>
              <a:rPr lang="en-US" sz="2600" dirty="0"/>
              <a:t>The theory is that even though the lender/servicer would prefer them to not prepay, if prepayment is largely inevitable, then they want to insure that the borrower refinances with them if at all possible</a:t>
            </a:r>
            <a:r>
              <a:rPr lang="en-US" sz="2600" dirty="0" smtClean="0"/>
              <a:t>.</a:t>
            </a:r>
            <a:endParaRPr lang="en-US" sz="2600" dirty="0"/>
          </a:p>
        </p:txBody>
      </p:sp>
      <p:sp>
        <p:nvSpPr>
          <p:cNvPr id="4" name="Slide Number Placeholder 3"/>
          <p:cNvSpPr>
            <a:spLocks noGrp="1"/>
          </p:cNvSpPr>
          <p:nvPr>
            <p:ph type="sldNum" sz="quarter" idx="12"/>
          </p:nvPr>
        </p:nvSpPr>
        <p:spPr/>
        <p:txBody>
          <a:bodyPr/>
          <a:lstStyle/>
          <a:p>
            <a:fld id="{9860EDB8-5305-433F-BE41-D7A86D811DB3}" type="slidenum">
              <a:rPr lang="en-US" smtClean="0"/>
              <a:t>58</a:t>
            </a:fld>
            <a:endParaRPr lang="en-US"/>
          </a:p>
        </p:txBody>
      </p:sp>
    </p:spTree>
    <p:extLst>
      <p:ext uri="{BB962C8B-B14F-4D97-AF65-F5344CB8AC3E}">
        <p14:creationId xmlns:p14="http://schemas.microsoft.com/office/powerpoint/2010/main" val="2287125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Prepayment Models</a:t>
            </a:r>
          </a:p>
        </p:txBody>
      </p:sp>
      <p:sp>
        <p:nvSpPr>
          <p:cNvPr id="3" name="Content Placeholder 2"/>
          <p:cNvSpPr>
            <a:spLocks noGrp="1"/>
          </p:cNvSpPr>
          <p:nvPr>
            <p:ph idx="1"/>
          </p:nvPr>
        </p:nvSpPr>
        <p:spPr/>
        <p:txBody>
          <a:bodyPr/>
          <a:lstStyle/>
          <a:p>
            <a:pPr>
              <a:lnSpc>
                <a:spcPct val="90000"/>
              </a:lnSpc>
              <a:defRPr/>
            </a:pPr>
            <a:r>
              <a:rPr lang="en-US" sz="2800" dirty="0"/>
              <a:t>There are </a:t>
            </a:r>
            <a:r>
              <a:rPr lang="en-US" sz="2800" b="1" i="1" dirty="0"/>
              <a:t>three types </a:t>
            </a:r>
            <a:r>
              <a:rPr lang="en-US" sz="2800" dirty="0"/>
              <a:t>of prepayment models commonly used in the market today:</a:t>
            </a:r>
            <a:endParaRPr lang="en-US" sz="3000" dirty="0"/>
          </a:p>
          <a:p>
            <a:pPr marL="914400" lvl="1" indent="-341313">
              <a:lnSpc>
                <a:spcPct val="90000"/>
              </a:lnSpc>
              <a:spcBef>
                <a:spcPts val="1200"/>
              </a:spcBef>
              <a:buFont typeface="+mj-lt"/>
              <a:buAutoNum type="arabicPeriod"/>
              <a:defRPr/>
            </a:pPr>
            <a:r>
              <a:rPr lang="en-US" sz="2400" b="1" dirty="0"/>
              <a:t>Static Models: </a:t>
            </a:r>
          </a:p>
          <a:p>
            <a:pPr marL="914400" lvl="1" indent="0">
              <a:lnSpc>
                <a:spcPct val="90000"/>
              </a:lnSpc>
              <a:buNone/>
              <a:defRPr/>
            </a:pPr>
            <a:r>
              <a:rPr lang="en-US" sz="2200" dirty="0"/>
              <a:t>These are models, </a:t>
            </a:r>
            <a:r>
              <a:rPr lang="en-US" sz="2200" b="1" i="1" dirty="0"/>
              <a:t>usually based on historic performance</a:t>
            </a:r>
            <a:r>
              <a:rPr lang="en-US" sz="2200" dirty="0"/>
              <a:t>, that are not updated once the model begins running.  These models largely assume prepayments are only a function of time.</a:t>
            </a:r>
          </a:p>
          <a:p>
            <a:pPr marL="914400" lvl="1" indent="-341313">
              <a:lnSpc>
                <a:spcPct val="90000"/>
              </a:lnSpc>
              <a:spcBef>
                <a:spcPts val="1200"/>
              </a:spcBef>
              <a:buFont typeface="+mj-lt"/>
              <a:buAutoNum type="arabicPeriod" startAt="2"/>
              <a:defRPr/>
            </a:pPr>
            <a:r>
              <a:rPr lang="en-US" sz="2400" b="1" dirty="0"/>
              <a:t>Dynamic Models: </a:t>
            </a:r>
          </a:p>
          <a:p>
            <a:pPr marL="914400" lvl="1" indent="0">
              <a:lnSpc>
                <a:spcPct val="90000"/>
              </a:lnSpc>
              <a:buNone/>
              <a:defRPr/>
            </a:pPr>
            <a:r>
              <a:rPr lang="en-US" sz="2200" dirty="0"/>
              <a:t>Assume that </a:t>
            </a:r>
            <a:r>
              <a:rPr lang="en-US" sz="2200" b="1" i="1" dirty="0"/>
              <a:t>specific factors</a:t>
            </a:r>
            <a:r>
              <a:rPr lang="en-US" sz="2200" dirty="0"/>
              <a:t>, such as interest rate changes, </a:t>
            </a:r>
            <a:r>
              <a:rPr lang="en-US" sz="2200" b="1" i="1" dirty="0"/>
              <a:t>drive prepayments</a:t>
            </a:r>
            <a:r>
              <a:rPr lang="en-US" sz="2200" dirty="0" smtClean="0"/>
              <a:t>.</a:t>
            </a:r>
            <a:endParaRPr lang="en-US" sz="2200" dirty="0"/>
          </a:p>
        </p:txBody>
      </p:sp>
      <p:sp>
        <p:nvSpPr>
          <p:cNvPr id="4" name="Slide Number Placeholder 3"/>
          <p:cNvSpPr>
            <a:spLocks noGrp="1"/>
          </p:cNvSpPr>
          <p:nvPr>
            <p:ph type="sldNum" sz="quarter" idx="12"/>
          </p:nvPr>
        </p:nvSpPr>
        <p:spPr/>
        <p:txBody>
          <a:bodyPr/>
          <a:lstStyle/>
          <a:p>
            <a:fld id="{9860EDB8-5305-433F-BE41-D7A86D811DB3}" type="slidenum">
              <a:rPr lang="en-US" smtClean="0"/>
              <a:t>59</a:t>
            </a:fld>
            <a:endParaRPr lang="en-US"/>
          </a:p>
        </p:txBody>
      </p:sp>
    </p:spTree>
    <p:extLst>
      <p:ext uri="{BB962C8B-B14F-4D97-AF65-F5344CB8AC3E}">
        <p14:creationId xmlns:p14="http://schemas.microsoft.com/office/powerpoint/2010/main" val="811760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Backed Bonds</a:t>
            </a:r>
          </a:p>
        </p:txBody>
      </p:sp>
      <p:sp>
        <p:nvSpPr>
          <p:cNvPr id="3" name="Content Placeholder 2"/>
          <p:cNvSpPr>
            <a:spLocks noGrp="1"/>
          </p:cNvSpPr>
          <p:nvPr>
            <p:ph idx="1"/>
          </p:nvPr>
        </p:nvSpPr>
        <p:spPr/>
        <p:txBody>
          <a:bodyPr>
            <a:normAutofit/>
          </a:bodyPr>
          <a:lstStyle/>
          <a:p>
            <a:pPr>
              <a:spcBef>
                <a:spcPts val="1200"/>
              </a:spcBef>
            </a:pPr>
            <a:r>
              <a:rPr lang="en-US" sz="2800" dirty="0"/>
              <a:t>Why would mortgage originator issue MBBs?</a:t>
            </a:r>
          </a:p>
          <a:p>
            <a:pPr lvl="1">
              <a:spcBef>
                <a:spcPts val="1200"/>
              </a:spcBef>
            </a:pPr>
            <a:r>
              <a:rPr lang="en-US" sz="2400" dirty="0"/>
              <a:t>The collateral may allow them to obtain a </a:t>
            </a:r>
            <a:r>
              <a:rPr lang="en-US" sz="2400" b="1" i="1" dirty="0"/>
              <a:t>higher credit rating </a:t>
            </a:r>
            <a:r>
              <a:rPr lang="en-US" sz="2400" dirty="0"/>
              <a:t>(or lower contract rate) than they would otherwise be able to get.</a:t>
            </a:r>
          </a:p>
          <a:p>
            <a:pPr lvl="1">
              <a:spcBef>
                <a:spcPts val="1200"/>
              </a:spcBef>
            </a:pPr>
            <a:r>
              <a:rPr lang="en-US" sz="2400" dirty="0"/>
              <a:t>The use of collateral will </a:t>
            </a:r>
            <a:r>
              <a:rPr lang="en-US" sz="2400" b="1" i="1" dirty="0"/>
              <a:t>reduce</a:t>
            </a:r>
            <a:r>
              <a:rPr lang="en-US" sz="2400" dirty="0"/>
              <a:t> to some degree the </a:t>
            </a:r>
            <a:r>
              <a:rPr lang="en-US" sz="2400" b="1" i="1" dirty="0"/>
              <a:t>drain on the debt capacity </a:t>
            </a:r>
            <a:r>
              <a:rPr lang="en-US" sz="2400" dirty="0"/>
              <a:t>of the firm.</a:t>
            </a:r>
          </a:p>
          <a:p>
            <a:pPr lvl="1">
              <a:spcBef>
                <a:spcPts val="1200"/>
              </a:spcBef>
            </a:pPr>
            <a:r>
              <a:rPr lang="en-US" sz="2400" dirty="0"/>
              <a:t>But MBBs are </a:t>
            </a:r>
            <a:r>
              <a:rPr lang="en-US" sz="2400" b="1" i="1" dirty="0"/>
              <a:t>not off-balance sheet</a:t>
            </a:r>
            <a:r>
              <a:rPr lang="en-US" sz="2400" dirty="0"/>
              <a:t>!</a:t>
            </a:r>
          </a:p>
          <a:p>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6</a:t>
            </a:fld>
            <a:endParaRPr lang="en-US"/>
          </a:p>
        </p:txBody>
      </p:sp>
    </p:spTree>
    <p:extLst>
      <p:ext uri="{BB962C8B-B14F-4D97-AF65-F5344CB8AC3E}">
        <p14:creationId xmlns:p14="http://schemas.microsoft.com/office/powerpoint/2010/main" val="2118607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Prepayment Models</a:t>
            </a:r>
          </a:p>
        </p:txBody>
      </p:sp>
      <p:sp>
        <p:nvSpPr>
          <p:cNvPr id="3" name="Content Placeholder 2"/>
          <p:cNvSpPr>
            <a:spLocks noGrp="1"/>
          </p:cNvSpPr>
          <p:nvPr>
            <p:ph idx="1"/>
          </p:nvPr>
        </p:nvSpPr>
        <p:spPr/>
        <p:txBody>
          <a:bodyPr/>
          <a:lstStyle/>
          <a:p>
            <a:pPr>
              <a:lnSpc>
                <a:spcPct val="90000"/>
              </a:lnSpc>
              <a:defRPr/>
            </a:pPr>
            <a:r>
              <a:rPr lang="en-US" sz="2800" dirty="0"/>
              <a:t>Prepayment models:</a:t>
            </a:r>
          </a:p>
          <a:p>
            <a:pPr marL="914400" lvl="1" indent="-395288">
              <a:lnSpc>
                <a:spcPct val="90000"/>
              </a:lnSpc>
              <a:spcBef>
                <a:spcPts val="1200"/>
              </a:spcBef>
              <a:buFont typeface="+mj-lt"/>
              <a:buAutoNum type="arabicPeriod" startAt="3"/>
              <a:defRPr/>
            </a:pPr>
            <a:r>
              <a:rPr lang="en-US" sz="2400" b="1" dirty="0"/>
              <a:t>Implied Models: </a:t>
            </a:r>
          </a:p>
          <a:p>
            <a:pPr marL="914400" lvl="1" indent="0">
              <a:lnSpc>
                <a:spcPct val="90000"/>
              </a:lnSpc>
              <a:buNone/>
              <a:defRPr/>
            </a:pPr>
            <a:r>
              <a:rPr lang="en-US" sz="2200" dirty="0"/>
              <a:t>These models (</a:t>
            </a:r>
            <a:r>
              <a:rPr lang="en-US" sz="2200" dirty="0" err="1"/>
              <a:t>i</a:t>
            </a:r>
            <a:r>
              <a:rPr lang="en-US" sz="2200" dirty="0"/>
              <a:t>) </a:t>
            </a:r>
            <a:r>
              <a:rPr lang="en-US" sz="2200" b="1" i="1" dirty="0"/>
              <a:t>take prices of other pools with similar borrower and interest rate attributes</a:t>
            </a:r>
            <a:r>
              <a:rPr lang="en-US" sz="2200" dirty="0"/>
              <a:t> as the target pool, (ii) then “fit” a prepayment model that, when combined with an OAS model, would generate the same prices as those seen in the market, and (iii) use this “implied” prepayment model </a:t>
            </a:r>
            <a:r>
              <a:rPr lang="en-US" sz="2200" b="1" i="1" dirty="0"/>
              <a:t>to predict prepayments </a:t>
            </a:r>
            <a:r>
              <a:rPr lang="en-US" sz="2200" dirty="0"/>
              <a:t>for the target pool.</a:t>
            </a:r>
          </a:p>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60</a:t>
            </a:fld>
            <a:endParaRPr lang="en-US"/>
          </a:p>
        </p:txBody>
      </p:sp>
    </p:spTree>
    <p:extLst>
      <p:ext uri="{BB962C8B-B14F-4D97-AF65-F5344CB8AC3E}">
        <p14:creationId xmlns:p14="http://schemas.microsoft.com/office/powerpoint/2010/main" val="334356820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Prepayment Models</a:t>
            </a:r>
          </a:p>
        </p:txBody>
      </p:sp>
      <p:sp>
        <p:nvSpPr>
          <p:cNvPr id="3" name="Content Placeholder 2"/>
          <p:cNvSpPr>
            <a:spLocks noGrp="1"/>
          </p:cNvSpPr>
          <p:nvPr>
            <p:ph idx="1"/>
          </p:nvPr>
        </p:nvSpPr>
        <p:spPr/>
        <p:txBody>
          <a:bodyPr/>
          <a:lstStyle/>
          <a:p>
            <a:pPr>
              <a:defRPr/>
            </a:pPr>
            <a:r>
              <a:rPr lang="en-US" sz="2800" dirty="0"/>
              <a:t>Advantages and disadvantages:</a:t>
            </a:r>
          </a:p>
          <a:p>
            <a:pPr lvl="1">
              <a:spcAft>
                <a:spcPts val="0"/>
              </a:spcAft>
              <a:defRPr/>
            </a:pPr>
            <a:r>
              <a:rPr lang="en-US" sz="2400" b="1" dirty="0"/>
              <a:t>Static Models:</a:t>
            </a:r>
          </a:p>
          <a:p>
            <a:pPr marL="685800" lvl="2" indent="0">
              <a:spcAft>
                <a:spcPts val="0"/>
              </a:spcAft>
              <a:buNone/>
              <a:defRPr/>
            </a:pPr>
            <a:r>
              <a:rPr lang="en-US" sz="2400" u="sng" dirty="0"/>
              <a:t>Advantage:</a:t>
            </a:r>
            <a:r>
              <a:rPr lang="en-US" sz="2400" dirty="0"/>
              <a:t> Easy to implement</a:t>
            </a:r>
          </a:p>
          <a:p>
            <a:pPr marL="685800" lvl="2" indent="0">
              <a:spcAft>
                <a:spcPts val="0"/>
              </a:spcAft>
              <a:buNone/>
              <a:defRPr/>
            </a:pPr>
            <a:r>
              <a:rPr lang="en-US" sz="2400" u="sng" dirty="0"/>
              <a:t>Disadvantage:</a:t>
            </a:r>
            <a:r>
              <a:rPr lang="en-US" sz="2400" dirty="0"/>
              <a:t> Not good for modeling cash flows, no real economic intuition in model.</a:t>
            </a:r>
          </a:p>
          <a:p>
            <a:pPr lvl="1">
              <a:spcBef>
                <a:spcPts val="1200"/>
              </a:spcBef>
              <a:spcAft>
                <a:spcPts val="0"/>
              </a:spcAft>
              <a:defRPr/>
            </a:pPr>
            <a:r>
              <a:rPr lang="en-US" sz="2400" b="1" dirty="0"/>
              <a:t>Dynamic Models:</a:t>
            </a:r>
          </a:p>
          <a:p>
            <a:pPr marL="685800" lvl="2" indent="0">
              <a:spcAft>
                <a:spcPts val="0"/>
              </a:spcAft>
              <a:buNone/>
              <a:defRPr/>
            </a:pPr>
            <a:r>
              <a:rPr lang="en-US" sz="2400" u="sng" dirty="0"/>
              <a:t>Advantage:</a:t>
            </a:r>
            <a:r>
              <a:rPr lang="en-US" sz="2400" dirty="0"/>
              <a:t> Models “</a:t>
            </a:r>
            <a:r>
              <a:rPr lang="en-US" sz="2400" dirty="0" err="1"/>
              <a:t>endogenize</a:t>
            </a:r>
            <a:r>
              <a:rPr lang="en-US" sz="2400" dirty="0"/>
              <a:t>” prepayments.</a:t>
            </a:r>
          </a:p>
          <a:p>
            <a:pPr marL="685800" lvl="2" indent="0">
              <a:spcAft>
                <a:spcPts val="0"/>
              </a:spcAft>
              <a:buNone/>
              <a:defRPr/>
            </a:pPr>
            <a:r>
              <a:rPr lang="en-US" sz="2400" u="sng" dirty="0"/>
              <a:t>Disadvantage:</a:t>
            </a:r>
            <a:r>
              <a:rPr lang="en-US" sz="2400" dirty="0"/>
              <a:t> Difficult to develop and calibrate</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9860EDB8-5305-433F-BE41-D7A86D811DB3}" type="slidenum">
              <a:rPr lang="en-US" smtClean="0"/>
              <a:t>61</a:t>
            </a:fld>
            <a:endParaRPr lang="en-US"/>
          </a:p>
        </p:txBody>
      </p:sp>
    </p:spTree>
    <p:extLst>
      <p:ext uri="{BB962C8B-B14F-4D97-AF65-F5344CB8AC3E}">
        <p14:creationId xmlns:p14="http://schemas.microsoft.com/office/powerpoint/2010/main" val="3319471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Prepayment Models</a:t>
            </a:r>
          </a:p>
        </p:txBody>
      </p:sp>
      <p:sp>
        <p:nvSpPr>
          <p:cNvPr id="3" name="Content Placeholder 2"/>
          <p:cNvSpPr>
            <a:spLocks noGrp="1"/>
          </p:cNvSpPr>
          <p:nvPr>
            <p:ph idx="1"/>
          </p:nvPr>
        </p:nvSpPr>
        <p:spPr/>
        <p:txBody>
          <a:bodyPr/>
          <a:lstStyle/>
          <a:p>
            <a:pPr>
              <a:defRPr/>
            </a:pPr>
            <a:r>
              <a:rPr lang="en-US" sz="2800" dirty="0"/>
              <a:t>Advantages and disadvantages:</a:t>
            </a:r>
            <a:endParaRPr lang="en-US" sz="3000" dirty="0"/>
          </a:p>
          <a:p>
            <a:pPr lvl="1">
              <a:defRPr/>
            </a:pPr>
            <a:r>
              <a:rPr lang="en-US" sz="2400" b="1" dirty="0"/>
              <a:t>Implied Models:</a:t>
            </a:r>
          </a:p>
          <a:p>
            <a:pPr marL="685800" lvl="2" indent="0">
              <a:buNone/>
              <a:defRPr/>
            </a:pPr>
            <a:r>
              <a:rPr lang="en-US" sz="2400" u="sng" dirty="0"/>
              <a:t>Advantage:</a:t>
            </a:r>
            <a:r>
              <a:rPr lang="en-US" sz="2400" dirty="0"/>
              <a:t> Essentially let’s you use the market’s collective judgment.</a:t>
            </a:r>
          </a:p>
          <a:p>
            <a:pPr marL="685800" lvl="2" indent="0">
              <a:buNone/>
              <a:defRPr/>
            </a:pPr>
            <a:r>
              <a:rPr lang="en-US" sz="2400" u="sng" dirty="0"/>
              <a:t>Disadvantage:</a:t>
            </a:r>
            <a:r>
              <a:rPr lang="en-US" sz="2400" dirty="0"/>
              <a:t> Not clear that it works well with your data. Also, frequently there is not much economic intuition in the model.</a:t>
            </a:r>
          </a:p>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62</a:t>
            </a:fld>
            <a:endParaRPr lang="en-US"/>
          </a:p>
        </p:txBody>
      </p:sp>
    </p:spTree>
    <p:extLst>
      <p:ext uri="{BB962C8B-B14F-4D97-AF65-F5344CB8AC3E}">
        <p14:creationId xmlns:p14="http://schemas.microsoft.com/office/powerpoint/2010/main" val="117392420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Prepayment Models</a:t>
            </a:r>
          </a:p>
        </p:txBody>
      </p:sp>
      <p:sp>
        <p:nvSpPr>
          <p:cNvPr id="3" name="Content Placeholder 2"/>
          <p:cNvSpPr>
            <a:spLocks noGrp="1"/>
          </p:cNvSpPr>
          <p:nvPr>
            <p:ph idx="1"/>
          </p:nvPr>
        </p:nvSpPr>
        <p:spPr/>
        <p:txBody>
          <a:bodyPr/>
          <a:lstStyle/>
          <a:p>
            <a:pPr>
              <a:spcBef>
                <a:spcPts val="1800"/>
              </a:spcBef>
              <a:defRPr/>
            </a:pPr>
            <a:r>
              <a:rPr lang="en-US" sz="2800" dirty="0"/>
              <a:t>Let’s examine each of these prepayment models in detail. </a:t>
            </a:r>
          </a:p>
          <a:p>
            <a:pPr>
              <a:spcBef>
                <a:spcPts val="1800"/>
              </a:spcBef>
              <a:defRPr/>
            </a:pPr>
            <a:r>
              <a:rPr lang="en-US" sz="2800" dirty="0"/>
              <a:t>We will begin with the static models, which were the first models developed.</a:t>
            </a:r>
          </a:p>
          <a:p>
            <a:pPr>
              <a:spcBef>
                <a:spcPts val="1800"/>
              </a:spcBef>
              <a:defRPr/>
            </a:pPr>
            <a:r>
              <a:rPr lang="en-US" sz="2800" dirty="0"/>
              <a:t>Its important to realize that while one can criticize various aspects of the static models, they do form a nice shorthand method for describing prepayments.</a:t>
            </a:r>
          </a:p>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63</a:t>
            </a:fld>
            <a:endParaRPr lang="en-US"/>
          </a:p>
        </p:txBody>
      </p:sp>
    </p:spTree>
    <p:extLst>
      <p:ext uri="{BB962C8B-B14F-4D97-AF65-F5344CB8AC3E}">
        <p14:creationId xmlns:p14="http://schemas.microsoft.com/office/powerpoint/2010/main" val="322447143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Models</a:t>
            </a:r>
          </a:p>
        </p:txBody>
      </p:sp>
      <p:sp>
        <p:nvSpPr>
          <p:cNvPr id="3" name="Content Placeholder 2"/>
          <p:cNvSpPr>
            <a:spLocks noGrp="1"/>
          </p:cNvSpPr>
          <p:nvPr>
            <p:ph idx="1"/>
          </p:nvPr>
        </p:nvSpPr>
        <p:spPr/>
        <p:txBody>
          <a:bodyPr>
            <a:normAutofit/>
          </a:bodyPr>
          <a:lstStyle/>
          <a:p>
            <a:pPr marL="0" indent="0">
              <a:buNone/>
              <a:defRPr/>
            </a:pPr>
            <a:r>
              <a:rPr lang="en-US" sz="2800" dirty="0"/>
              <a:t>There are </a:t>
            </a:r>
            <a:r>
              <a:rPr lang="en-US" sz="2800" b="1" i="1" dirty="0"/>
              <a:t>four</a:t>
            </a:r>
            <a:r>
              <a:rPr lang="en-US" sz="2800" dirty="0"/>
              <a:t> basic </a:t>
            </a:r>
            <a:r>
              <a:rPr lang="en-US" sz="2800" dirty="0" smtClean="0"/>
              <a:t>static </a:t>
            </a:r>
            <a:r>
              <a:rPr lang="en-US" sz="2800" dirty="0"/>
              <a:t>models.</a:t>
            </a:r>
          </a:p>
          <a:p>
            <a:pPr marL="457200" lvl="1" indent="-457200">
              <a:spcBef>
                <a:spcPts val="1200"/>
              </a:spcBef>
              <a:buFont typeface="+mj-lt"/>
              <a:buAutoNum type="arabicPeriod"/>
              <a:defRPr/>
            </a:pPr>
            <a:r>
              <a:rPr lang="en-US" sz="2400" b="1" dirty="0"/>
              <a:t>12-Year Life Model:</a:t>
            </a:r>
          </a:p>
          <a:p>
            <a:pPr marL="463550" lvl="2" indent="0">
              <a:buNone/>
              <a:defRPr/>
            </a:pPr>
            <a:r>
              <a:rPr lang="en-US" sz="2400" dirty="0"/>
              <a:t>This is the </a:t>
            </a:r>
            <a:r>
              <a:rPr lang="en-US" sz="2400" b="1" i="1" dirty="0"/>
              <a:t>average maturity method </a:t>
            </a:r>
            <a:r>
              <a:rPr lang="en-US" sz="2400" dirty="0"/>
              <a:t>using a </a:t>
            </a:r>
            <a:r>
              <a:rPr lang="en-US" sz="2400" b="1" i="1" dirty="0"/>
              <a:t>12-year maturity for prepayments </a:t>
            </a:r>
            <a:r>
              <a:rPr lang="en-US" sz="2400" dirty="0"/>
              <a:t>since most mortgages prepay within that time period.</a:t>
            </a:r>
            <a:endParaRPr lang="en-US" sz="2800" dirty="0"/>
          </a:p>
          <a:p>
            <a:pPr marL="804863" lvl="2" indent="-341313">
              <a:defRPr/>
            </a:pPr>
            <a:r>
              <a:rPr lang="en-US" sz="2200" dirty="0"/>
              <a:t>A different maturity may be used if it makes more sense.</a:t>
            </a:r>
          </a:p>
          <a:p>
            <a:pPr marL="457200" lvl="1" indent="-457200">
              <a:spcBef>
                <a:spcPts val="1200"/>
              </a:spcBef>
              <a:buFont typeface="+mj-lt"/>
              <a:buAutoNum type="arabicPeriod"/>
              <a:defRPr/>
            </a:pPr>
            <a:r>
              <a:rPr lang="en-US" sz="2400" b="1" dirty="0"/>
              <a:t>FHA model:</a:t>
            </a:r>
          </a:p>
          <a:p>
            <a:pPr marL="463550" lvl="2" indent="7938">
              <a:buNone/>
              <a:defRPr/>
            </a:pPr>
            <a:r>
              <a:rPr lang="en-US" sz="2400" dirty="0"/>
              <a:t>It uses the </a:t>
            </a:r>
            <a:r>
              <a:rPr lang="en-US" sz="2400" b="1" i="1" dirty="0"/>
              <a:t>FHA prepayment experience </a:t>
            </a:r>
            <a:r>
              <a:rPr lang="en-US" sz="2400" dirty="0"/>
              <a:t>when estimating mortgage terminations.</a:t>
            </a:r>
          </a:p>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64</a:t>
            </a:fld>
            <a:endParaRPr lang="en-US"/>
          </a:p>
        </p:txBody>
      </p:sp>
    </p:spTree>
    <p:extLst>
      <p:ext uri="{BB962C8B-B14F-4D97-AF65-F5344CB8AC3E}">
        <p14:creationId xmlns:p14="http://schemas.microsoft.com/office/powerpoint/2010/main" val="1068150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Models</a:t>
            </a:r>
          </a:p>
        </p:txBody>
      </p:sp>
      <p:sp>
        <p:nvSpPr>
          <p:cNvPr id="3" name="Content Placeholder 2"/>
          <p:cNvSpPr>
            <a:spLocks noGrp="1"/>
          </p:cNvSpPr>
          <p:nvPr>
            <p:ph idx="1"/>
          </p:nvPr>
        </p:nvSpPr>
        <p:spPr/>
        <p:txBody>
          <a:bodyPr>
            <a:normAutofit/>
          </a:bodyPr>
          <a:lstStyle/>
          <a:p>
            <a:pPr marL="457200" lvl="1" indent="-457200">
              <a:spcBef>
                <a:spcPts val="1200"/>
              </a:spcBef>
              <a:buFont typeface="+mj-lt"/>
              <a:buAutoNum type="arabicPeriod" startAt="3"/>
              <a:defRPr/>
            </a:pPr>
            <a:r>
              <a:rPr lang="en-US" sz="2400" b="1" dirty="0"/>
              <a:t>CPR Model:</a:t>
            </a:r>
          </a:p>
          <a:p>
            <a:pPr marL="463550" lvl="2" indent="0">
              <a:buNone/>
              <a:defRPr/>
            </a:pPr>
            <a:r>
              <a:rPr lang="en-US" sz="2400" dirty="0"/>
              <a:t>The CPR prepayment model assumes that a </a:t>
            </a:r>
            <a:r>
              <a:rPr lang="en-US" sz="2400" b="1" i="1" dirty="0"/>
              <a:t>constant percentage </a:t>
            </a:r>
            <a:r>
              <a:rPr lang="en-US" sz="2400" dirty="0"/>
              <a:t>of mortgages will be </a:t>
            </a:r>
            <a:r>
              <a:rPr lang="en-US" sz="2400" b="1" i="1" dirty="0"/>
              <a:t>paid off</a:t>
            </a:r>
            <a:r>
              <a:rPr lang="en-US" sz="2400" dirty="0"/>
              <a:t> </a:t>
            </a:r>
            <a:r>
              <a:rPr lang="en-US" sz="2400" b="1" i="1" dirty="0"/>
              <a:t>every year</a:t>
            </a:r>
            <a:r>
              <a:rPr lang="en-US" sz="2400" dirty="0"/>
              <a:t>.</a:t>
            </a:r>
          </a:p>
          <a:p>
            <a:pPr marL="457200" lvl="1" indent="-457200">
              <a:spcBef>
                <a:spcPts val="1800"/>
              </a:spcBef>
              <a:buFont typeface="+mj-lt"/>
              <a:buAutoNum type="arabicPeriod" startAt="4"/>
              <a:defRPr/>
            </a:pPr>
            <a:r>
              <a:rPr lang="en-US" sz="2400" b="1" dirty="0"/>
              <a:t>PSA Model:</a:t>
            </a:r>
          </a:p>
          <a:p>
            <a:pPr marL="463550" lvl="2" indent="0">
              <a:buNone/>
              <a:defRPr/>
            </a:pPr>
            <a:r>
              <a:rPr lang="en-US" sz="2400" dirty="0"/>
              <a:t>The Public Securities Association prepayment model assumes </a:t>
            </a:r>
            <a:r>
              <a:rPr lang="en-US" sz="2400" b="1" i="1" dirty="0"/>
              <a:t>monthly prepayment rates that vary </a:t>
            </a:r>
            <a:r>
              <a:rPr lang="en-US" sz="2400" dirty="0"/>
              <a:t>during the life of a mortgage pool.</a:t>
            </a:r>
          </a:p>
          <a:p>
            <a:pPr marL="0" indent="0">
              <a:spcBef>
                <a:spcPts val="1800"/>
              </a:spcBef>
              <a:buNone/>
              <a:defRPr/>
            </a:pPr>
            <a:r>
              <a:rPr lang="en-US" dirty="0"/>
              <a:t>Now we will examine each model in more detail</a:t>
            </a:r>
            <a:r>
              <a:rPr lang="en-US" dirty="0" smtClean="0"/>
              <a:t>.</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65</a:t>
            </a:fld>
            <a:endParaRPr lang="en-US"/>
          </a:p>
        </p:txBody>
      </p:sp>
    </p:spTree>
    <p:extLst>
      <p:ext uri="{BB962C8B-B14F-4D97-AF65-F5344CB8AC3E}">
        <p14:creationId xmlns:p14="http://schemas.microsoft.com/office/powerpoint/2010/main" val="4265413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12-Year Life Model</a:t>
            </a:r>
          </a:p>
        </p:txBody>
      </p:sp>
      <p:sp>
        <p:nvSpPr>
          <p:cNvPr id="3" name="Content Placeholder 2"/>
          <p:cNvSpPr>
            <a:spLocks noGrp="1"/>
          </p:cNvSpPr>
          <p:nvPr>
            <p:ph idx="1"/>
          </p:nvPr>
        </p:nvSpPr>
        <p:spPr/>
        <p:txBody>
          <a:bodyPr>
            <a:normAutofit lnSpcReduction="10000"/>
          </a:bodyPr>
          <a:lstStyle/>
          <a:p>
            <a:pPr>
              <a:spcBef>
                <a:spcPts val="1200"/>
              </a:spcBef>
              <a:defRPr/>
            </a:pPr>
            <a:r>
              <a:rPr lang="en-US" dirty="0"/>
              <a:t>This is a very </a:t>
            </a:r>
            <a:r>
              <a:rPr lang="en-US" b="1" i="1" dirty="0"/>
              <a:t>simple model</a:t>
            </a:r>
            <a:r>
              <a:rPr lang="en-US" dirty="0"/>
              <a:t>, built in the 1970’s and originally based upon the notion that historically most FHA loans we held for an average life of 12 years. </a:t>
            </a:r>
          </a:p>
          <a:p>
            <a:pPr>
              <a:spcBef>
                <a:spcPts val="1200"/>
              </a:spcBef>
              <a:defRPr/>
            </a:pPr>
            <a:r>
              <a:rPr lang="en-US" dirty="0"/>
              <a:t>The model assumes </a:t>
            </a:r>
            <a:r>
              <a:rPr lang="en-US" b="1" i="1" dirty="0"/>
              <a:t>no prepayments until month 144</a:t>
            </a:r>
            <a:r>
              <a:rPr lang="en-US" dirty="0"/>
              <a:t>, but </a:t>
            </a:r>
            <a:r>
              <a:rPr lang="en-US" b="1" i="1" dirty="0"/>
              <a:t>then the entire pool prepays</a:t>
            </a:r>
            <a:r>
              <a:rPr lang="en-US" dirty="0"/>
              <a:t>.</a:t>
            </a:r>
          </a:p>
          <a:p>
            <a:pPr>
              <a:spcBef>
                <a:spcPts val="1200"/>
              </a:spcBef>
              <a:defRPr/>
            </a:pPr>
            <a:r>
              <a:rPr lang="en-US" dirty="0"/>
              <a:t>This </a:t>
            </a:r>
            <a:r>
              <a:rPr lang="en-US" b="1" i="1" dirty="0"/>
              <a:t>makes “pricing” </a:t>
            </a:r>
            <a:r>
              <a:rPr lang="en-US" dirty="0"/>
              <a:t>an MBS </a:t>
            </a:r>
            <a:r>
              <a:rPr lang="en-US" b="1" i="1" dirty="0"/>
              <a:t>trivial</a:t>
            </a:r>
            <a:r>
              <a:rPr lang="en-US" dirty="0"/>
              <a:t>.  If you know the market interest rate (r), the WAC and WAM of the pool, you can get a price for the pool.</a:t>
            </a:r>
          </a:p>
          <a:p>
            <a:pPr>
              <a:spcBef>
                <a:spcPts val="1200"/>
              </a:spcBef>
              <a:defRPr/>
            </a:pPr>
            <a:r>
              <a:rPr lang="en-US" dirty="0"/>
              <a:t>However, the </a:t>
            </a:r>
            <a:r>
              <a:rPr lang="en-US" b="1" i="1" dirty="0"/>
              <a:t>average time a mortgage remains outstanding today is less than 10 years</a:t>
            </a:r>
            <a:r>
              <a:rPr lang="en-US" dirty="0"/>
              <a:t>. One could obviously modify the model to assume the mass-prepayment occurred at any month M</a:t>
            </a:r>
            <a:r>
              <a:rPr lang="en-US" dirty="0" smtClean="0"/>
              <a:t>.</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66</a:t>
            </a:fld>
            <a:endParaRPr lang="en-US"/>
          </a:p>
        </p:txBody>
      </p:sp>
    </p:spTree>
    <p:extLst>
      <p:ext uri="{BB962C8B-B14F-4D97-AF65-F5344CB8AC3E}">
        <p14:creationId xmlns:p14="http://schemas.microsoft.com/office/powerpoint/2010/main" val="2493990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12-Year Life Model</a:t>
            </a:r>
          </a:p>
        </p:txBody>
      </p:sp>
      <p:sp>
        <p:nvSpPr>
          <p:cNvPr id="3" name="Content Placeholder 2"/>
          <p:cNvSpPr>
            <a:spLocks noGrp="1"/>
          </p:cNvSpPr>
          <p:nvPr>
            <p:ph idx="1"/>
          </p:nvPr>
        </p:nvSpPr>
        <p:spPr/>
        <p:txBody>
          <a:bodyPr/>
          <a:lstStyle/>
          <a:p>
            <a:pPr marL="0" indent="0">
              <a:spcBef>
                <a:spcPts val="1200"/>
              </a:spcBef>
              <a:buNone/>
              <a:defRPr/>
            </a:pPr>
            <a:r>
              <a:rPr lang="en-US" sz="2800" b="1" dirty="0"/>
              <a:t>Example:</a:t>
            </a:r>
          </a:p>
          <a:p>
            <a:pPr>
              <a:defRPr/>
            </a:pPr>
            <a:r>
              <a:rPr lang="en-US" dirty="0"/>
              <a:t>Our earlier hypothetical MPT consisting of 10 identical 30-year loans, each of which has principal of $100,000 and coupon of 10%. </a:t>
            </a:r>
          </a:p>
          <a:p>
            <a:pPr>
              <a:defRPr/>
            </a:pPr>
            <a:r>
              <a:rPr lang="en-US" dirty="0"/>
              <a:t>Mortgage servicing fee is 25 bps and GSE guarantee fee is 25 bps. </a:t>
            </a:r>
          </a:p>
          <a:p>
            <a:pPr>
              <a:defRPr/>
            </a:pPr>
            <a:r>
              <a:rPr lang="en-US" dirty="0"/>
              <a:t>Based on the 12-year model, we assume that all of the loans prepay at the end of month 144.</a:t>
            </a:r>
          </a:p>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67</a:t>
            </a:fld>
            <a:endParaRPr lang="en-US"/>
          </a:p>
        </p:txBody>
      </p:sp>
    </p:spTree>
    <p:extLst>
      <p:ext uri="{BB962C8B-B14F-4D97-AF65-F5344CB8AC3E}">
        <p14:creationId xmlns:p14="http://schemas.microsoft.com/office/powerpoint/2010/main" val="192141002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12-Year Life Model</a:t>
            </a:r>
          </a:p>
        </p:txBody>
      </p:sp>
      <p:sp>
        <p:nvSpPr>
          <p:cNvPr id="3" name="Content Placeholder 2"/>
          <p:cNvSpPr>
            <a:spLocks noGrp="1"/>
          </p:cNvSpPr>
          <p:nvPr>
            <p:ph idx="1"/>
          </p:nvPr>
        </p:nvSpPr>
        <p:spPr/>
        <p:txBody>
          <a:bodyPr>
            <a:normAutofit/>
          </a:bodyPr>
          <a:lstStyle/>
          <a:p>
            <a:pPr>
              <a:defRPr/>
            </a:pPr>
            <a:r>
              <a:rPr lang="en-US" sz="2800" dirty="0"/>
              <a:t>Descriptive statistics of our hypothetical pool are:</a:t>
            </a:r>
          </a:p>
          <a:p>
            <a:pPr marL="744537" lvl="1" indent="0">
              <a:buNone/>
              <a:defRPr/>
            </a:pPr>
            <a:r>
              <a:rPr lang="en-US" sz="2400" dirty="0"/>
              <a:t>WAC = 10%</a:t>
            </a:r>
          </a:p>
          <a:p>
            <a:pPr marL="744537" lvl="1" indent="0">
              <a:buNone/>
              <a:defRPr/>
            </a:pPr>
            <a:r>
              <a:rPr lang="en-US" sz="2400" dirty="0"/>
              <a:t>WAM = 360 months</a:t>
            </a:r>
          </a:p>
          <a:p>
            <a:pPr marL="744537" lvl="1" indent="0">
              <a:buNone/>
              <a:defRPr/>
            </a:pPr>
            <a:r>
              <a:rPr lang="en-US" sz="2400" dirty="0"/>
              <a:t>WAL = 136.97 months</a:t>
            </a:r>
          </a:p>
          <a:p>
            <a:pPr>
              <a:spcBef>
                <a:spcPts val="1200"/>
              </a:spcBef>
              <a:defRPr/>
            </a:pPr>
            <a:r>
              <a:rPr lang="en-US" sz="2800" dirty="0"/>
              <a:t>You can see that the WAL is very close to the “prepayment” month (i.e. month 144.)</a:t>
            </a:r>
          </a:p>
          <a:p>
            <a:pPr marL="0" indent="0">
              <a:buNone/>
            </a:pPr>
            <a:endParaRPr lang="en-US" sz="2000" dirty="0"/>
          </a:p>
        </p:txBody>
      </p:sp>
      <p:sp>
        <p:nvSpPr>
          <p:cNvPr id="4" name="Slide Number Placeholder 3"/>
          <p:cNvSpPr>
            <a:spLocks noGrp="1"/>
          </p:cNvSpPr>
          <p:nvPr>
            <p:ph type="sldNum" sz="quarter" idx="12"/>
          </p:nvPr>
        </p:nvSpPr>
        <p:spPr/>
        <p:txBody>
          <a:bodyPr/>
          <a:lstStyle/>
          <a:p>
            <a:fld id="{9860EDB8-5305-433F-BE41-D7A86D811DB3}" type="slidenum">
              <a:rPr lang="en-US" smtClean="0"/>
              <a:t>68</a:t>
            </a:fld>
            <a:endParaRPr lang="en-US"/>
          </a:p>
        </p:txBody>
      </p:sp>
    </p:spTree>
    <p:extLst>
      <p:ext uri="{BB962C8B-B14F-4D97-AF65-F5344CB8AC3E}">
        <p14:creationId xmlns:p14="http://schemas.microsoft.com/office/powerpoint/2010/main" val="1901535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12-Year Life Model</a:t>
            </a:r>
          </a:p>
        </p:txBody>
      </p:sp>
      <p:sp>
        <p:nvSpPr>
          <p:cNvPr id="3" name="Content Placeholder 2"/>
          <p:cNvSpPr>
            <a:spLocks noGrp="1"/>
          </p:cNvSpPr>
          <p:nvPr>
            <p:ph idx="1"/>
          </p:nvPr>
        </p:nvSpPr>
        <p:spPr/>
        <p:txBody>
          <a:bodyPr>
            <a:normAutofit/>
          </a:bodyPr>
          <a:lstStyle/>
          <a:p>
            <a:pPr>
              <a:defRPr/>
            </a:pPr>
            <a:r>
              <a:rPr lang="en-US" sz="2800" dirty="0"/>
              <a:t>The next slides show the characteristics of the principal balance, the monthly payment and the servicing/guarantee for this MPT.</a:t>
            </a:r>
          </a:p>
          <a:p>
            <a:pPr lvl="1">
              <a:spcBef>
                <a:spcPts val="1800"/>
              </a:spcBef>
              <a:defRPr/>
            </a:pPr>
            <a:r>
              <a:rPr lang="en-US" sz="2400" dirty="0" smtClean="0"/>
              <a:t>We </a:t>
            </a:r>
            <a:r>
              <a:rPr lang="en-US" sz="2400" dirty="0"/>
              <a:t>assume that two people have invested together in the pass-through. </a:t>
            </a:r>
          </a:p>
          <a:p>
            <a:pPr lvl="2" indent="0">
              <a:buNone/>
              <a:defRPr/>
            </a:pPr>
            <a:r>
              <a:rPr lang="en-US" sz="2200" dirty="0"/>
              <a:t>Person A: Purchased 25% of the pass-through</a:t>
            </a:r>
          </a:p>
          <a:p>
            <a:pPr lvl="2" indent="0">
              <a:buNone/>
              <a:defRPr/>
            </a:pPr>
            <a:r>
              <a:rPr lang="en-US" sz="2200" dirty="0"/>
              <a:t>Person B: Purchased 75% of the pass-through</a:t>
            </a:r>
          </a:p>
          <a:p>
            <a:pPr marL="685800" indent="0">
              <a:buNone/>
            </a:pPr>
            <a:endParaRPr lang="en-US" sz="2000" dirty="0"/>
          </a:p>
        </p:txBody>
      </p:sp>
      <p:sp>
        <p:nvSpPr>
          <p:cNvPr id="4" name="Slide Number Placeholder 3"/>
          <p:cNvSpPr>
            <a:spLocks noGrp="1"/>
          </p:cNvSpPr>
          <p:nvPr>
            <p:ph type="sldNum" sz="quarter" idx="12"/>
          </p:nvPr>
        </p:nvSpPr>
        <p:spPr/>
        <p:txBody>
          <a:bodyPr/>
          <a:lstStyle/>
          <a:p>
            <a:fld id="{9860EDB8-5305-433F-BE41-D7A86D811DB3}" type="slidenum">
              <a:rPr lang="en-US" smtClean="0"/>
              <a:t>69</a:t>
            </a:fld>
            <a:endParaRPr lang="en-US"/>
          </a:p>
        </p:txBody>
      </p:sp>
    </p:spTree>
    <p:extLst>
      <p:ext uri="{BB962C8B-B14F-4D97-AF65-F5344CB8AC3E}">
        <p14:creationId xmlns:p14="http://schemas.microsoft.com/office/powerpoint/2010/main" val="25914643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of MBBs</a:t>
            </a:r>
          </a:p>
        </p:txBody>
      </p:sp>
      <p:sp>
        <p:nvSpPr>
          <p:cNvPr id="3" name="Content Placeholder 2"/>
          <p:cNvSpPr>
            <a:spLocks noGrp="1"/>
          </p:cNvSpPr>
          <p:nvPr>
            <p:ph idx="1"/>
          </p:nvPr>
        </p:nvSpPr>
        <p:spPr/>
        <p:txBody>
          <a:bodyPr>
            <a:normAutofit/>
          </a:bodyPr>
          <a:lstStyle/>
          <a:p>
            <a:r>
              <a:rPr lang="en-US" sz="2800" dirty="0"/>
              <a:t>The market prices these bonds like any other corporate debt:</a:t>
            </a:r>
          </a:p>
          <a:p>
            <a:pPr marL="803275" lvl="1" indent="-346075"/>
            <a:r>
              <a:rPr lang="en-US" sz="2400" b="1" i="1" dirty="0"/>
              <a:t>Determine the cash flows </a:t>
            </a:r>
            <a:r>
              <a:rPr lang="en-US" sz="2400" dirty="0"/>
              <a:t>and then </a:t>
            </a:r>
            <a:r>
              <a:rPr lang="en-US" sz="2400" b="1" i="1" dirty="0"/>
              <a:t>discount them </a:t>
            </a:r>
            <a:r>
              <a:rPr lang="en-US" sz="2400" dirty="0"/>
              <a:t>back to today at the appropriate discount rate.</a:t>
            </a:r>
          </a:p>
          <a:p>
            <a:pPr marL="803275" lvl="1" indent="-346075"/>
            <a:r>
              <a:rPr lang="en-US" sz="2400" dirty="0"/>
              <a:t>The </a:t>
            </a:r>
            <a:r>
              <a:rPr lang="en-US" sz="2400" b="1" i="1" dirty="0"/>
              <a:t>cash flows are </a:t>
            </a:r>
            <a:r>
              <a:rPr lang="en-US" sz="2400" b="1" i="1" dirty="0" smtClean="0"/>
              <a:t>periodic interest </a:t>
            </a:r>
            <a:r>
              <a:rPr lang="en-US" sz="2400" b="1" i="1" dirty="0"/>
              <a:t>payments </a:t>
            </a:r>
            <a:r>
              <a:rPr lang="en-US" sz="2400" dirty="0"/>
              <a:t>until the maturity date when a </a:t>
            </a:r>
            <a:r>
              <a:rPr lang="en-US" sz="2400" b="1" i="1" dirty="0"/>
              <a:t>final interest payment is made along with the return of the par principal</a:t>
            </a:r>
            <a:r>
              <a:rPr lang="en-US" sz="2400" dirty="0"/>
              <a:t> amount.</a:t>
            </a:r>
          </a:p>
          <a:p>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7</a:t>
            </a:fld>
            <a:endParaRPr lang="en-US"/>
          </a:p>
        </p:txBody>
      </p:sp>
    </p:spTree>
    <p:extLst>
      <p:ext uri="{BB962C8B-B14F-4D97-AF65-F5344CB8AC3E}">
        <p14:creationId xmlns:p14="http://schemas.microsoft.com/office/powerpoint/2010/main" val="238545824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12-Year Life Model</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70</a:t>
            </a:fld>
            <a:endParaRPr lang="en-US"/>
          </a:p>
        </p:txBody>
      </p:sp>
      <p:graphicFrame>
        <p:nvGraphicFramePr>
          <p:cNvPr id="5" name="Object 8"/>
          <p:cNvGraphicFramePr>
            <a:graphicFrameLocks noChangeAspect="1"/>
          </p:cNvGraphicFramePr>
          <p:nvPr>
            <p:extLst/>
          </p:nvPr>
        </p:nvGraphicFramePr>
        <p:xfrm>
          <a:off x="2434590" y="1723864"/>
          <a:ext cx="7353300" cy="4533076"/>
        </p:xfrm>
        <a:graphic>
          <a:graphicData uri="http://schemas.openxmlformats.org/presentationml/2006/ole">
            <mc:AlternateContent xmlns:mc="http://schemas.openxmlformats.org/markup-compatibility/2006">
              <mc:Choice xmlns:v="urn:schemas-microsoft-com:vml" Requires="v">
                <p:oleObj spid="_x0000_s44124" name="Chart" r:id="rId3" imgW="8915705" imgH="5496154" progId="Excel.Chart.8">
                  <p:embed/>
                </p:oleObj>
              </mc:Choice>
              <mc:Fallback>
                <p:oleObj name="Chart" r:id="rId3" imgW="8915705" imgH="5496154"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4590" y="1723864"/>
                        <a:ext cx="7353300" cy="4533076"/>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102169723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12-Year Life Model</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71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66533748"/>
              </p:ext>
            </p:extLst>
          </p:nvPr>
        </p:nvGraphicFramePr>
        <p:xfrm>
          <a:off x="2514600" y="1825624"/>
          <a:ext cx="7162800" cy="4415051"/>
        </p:xfrm>
        <a:graphic>
          <a:graphicData uri="http://schemas.openxmlformats.org/presentationml/2006/ole">
            <mc:AlternateContent xmlns:mc="http://schemas.openxmlformats.org/markup-compatibility/2006">
              <mc:Choice xmlns:v="urn:schemas-microsoft-com:vml" Requires="v">
                <p:oleObj spid="_x0000_s45148" name="Chart" r:id="rId3" imgW="8915705" imgH="5496154" progId="Excel.Chart.8">
                  <p:embed/>
                </p:oleObj>
              </mc:Choice>
              <mc:Fallback>
                <p:oleObj name="Chart" r:id="rId3" imgW="8915705" imgH="5496154"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825624"/>
                        <a:ext cx="7162800" cy="4415051"/>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270192663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12-Year Life Model</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72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997671299"/>
              </p:ext>
            </p:extLst>
          </p:nvPr>
        </p:nvGraphicFramePr>
        <p:xfrm>
          <a:off x="2247900" y="1882696"/>
          <a:ext cx="7696200" cy="4349669"/>
        </p:xfrm>
        <a:graphic>
          <a:graphicData uri="http://schemas.openxmlformats.org/presentationml/2006/ole">
            <mc:AlternateContent xmlns:mc="http://schemas.openxmlformats.org/markup-compatibility/2006">
              <mc:Choice xmlns:v="urn:schemas-microsoft-com:vml" Requires="v">
                <p:oleObj spid="_x0000_s46172" name="Chart" r:id="rId3" imgW="8915705" imgH="5496154" progId="Excel.Chart.8">
                  <p:embed/>
                </p:oleObj>
              </mc:Choice>
              <mc:Fallback>
                <p:oleObj name="Chart" r:id="rId3" imgW="8915705" imgH="5496154"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900" y="1882696"/>
                        <a:ext cx="7696200" cy="4349669"/>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255506146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12-Year Life Model</a:t>
            </a:r>
          </a:p>
        </p:txBody>
      </p:sp>
      <p:sp>
        <p:nvSpPr>
          <p:cNvPr id="3" name="Content Placeholder 2"/>
          <p:cNvSpPr>
            <a:spLocks noGrp="1"/>
          </p:cNvSpPr>
          <p:nvPr>
            <p:ph idx="1"/>
          </p:nvPr>
        </p:nvSpPr>
        <p:spPr/>
        <p:txBody>
          <a:bodyPr/>
          <a:lstStyle/>
          <a:p>
            <a:pPr>
              <a:defRPr/>
            </a:pPr>
            <a:r>
              <a:rPr lang="en-US" sz="2800" dirty="0"/>
              <a:t>There are some </a:t>
            </a:r>
            <a:r>
              <a:rPr lang="en-US" sz="2800" b="1" i="1" dirty="0"/>
              <a:t>serious problems </a:t>
            </a:r>
            <a:r>
              <a:rPr lang="en-US" sz="2800" dirty="0"/>
              <a:t>with this model:</a:t>
            </a:r>
          </a:p>
          <a:p>
            <a:pPr marL="806450" lvl="1" indent="-295275">
              <a:defRPr/>
            </a:pPr>
            <a:r>
              <a:rPr lang="en-US" sz="2400" dirty="0"/>
              <a:t>Since about 1990, most mortgages have paid off in less than 12 years.</a:t>
            </a:r>
          </a:p>
          <a:p>
            <a:pPr marL="806450" lvl="1" indent="-295275">
              <a:defRPr/>
            </a:pPr>
            <a:r>
              <a:rPr lang="en-US" sz="2400" dirty="0"/>
              <a:t>Since prepayments are not tied to interest rates, the </a:t>
            </a:r>
            <a:r>
              <a:rPr lang="en-US" sz="2400" b="1" i="1" dirty="0"/>
              <a:t>MPT will not exhibit the negative convexity </a:t>
            </a:r>
            <a:r>
              <a:rPr lang="en-US" sz="2400" dirty="0"/>
              <a:t>at low interest rate we know that it should.  Consider the graph on the next page showing the value of the MPT as interest rates vary using the 12 year life model</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9860EDB8-5305-433F-BE41-D7A86D811DB3}" type="slidenum">
              <a:rPr lang="en-US" smtClean="0"/>
              <a:t>73</a:t>
            </a:fld>
            <a:endParaRPr lang="en-US"/>
          </a:p>
        </p:txBody>
      </p:sp>
    </p:spTree>
    <p:extLst>
      <p:ext uri="{BB962C8B-B14F-4D97-AF65-F5344CB8AC3E}">
        <p14:creationId xmlns:p14="http://schemas.microsoft.com/office/powerpoint/2010/main" val="14144030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12-Year Life Model</a:t>
            </a:r>
          </a:p>
        </p:txBody>
      </p:sp>
      <p:sp>
        <p:nvSpPr>
          <p:cNvPr id="3" name="Content Placeholder 2"/>
          <p:cNvSpPr>
            <a:spLocks noGrp="1"/>
          </p:cNvSpPr>
          <p:nvPr>
            <p:ph idx="1"/>
          </p:nvPr>
        </p:nvSpPr>
        <p:spPr/>
        <p:txBody>
          <a:bodyPr/>
          <a:lstStyle/>
          <a:p>
            <a:pPr>
              <a:spcBef>
                <a:spcPts val="1200"/>
              </a:spcBef>
              <a:defRPr/>
            </a:pPr>
            <a:r>
              <a:rPr lang="en-US" sz="2800" dirty="0"/>
              <a:t>Clearly the 12-year life model does not  capture the negative convexity of real MPTs at low interest rates.</a:t>
            </a:r>
          </a:p>
          <a:p>
            <a:pPr>
              <a:spcBef>
                <a:spcPts val="1200"/>
              </a:spcBef>
              <a:defRPr/>
            </a:pPr>
            <a:r>
              <a:rPr lang="en-US" sz="2800" dirty="0"/>
              <a:t>It is an </a:t>
            </a:r>
            <a:r>
              <a:rPr lang="en-US" sz="2800" b="1" i="1" dirty="0"/>
              <a:t>overly simplified model</a:t>
            </a:r>
            <a:r>
              <a:rPr lang="en-US" sz="2800" dirty="0"/>
              <a:t>. The only real benefit it has is that it very easy to implement.</a:t>
            </a:r>
          </a:p>
          <a:p>
            <a:pPr lvl="1">
              <a:defRPr/>
            </a:pPr>
            <a:r>
              <a:rPr lang="en-US" sz="2400" dirty="0"/>
              <a:t>Note that you can easily implement this on a simple hand calculator.</a:t>
            </a:r>
          </a:p>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74</a:t>
            </a:fld>
            <a:endParaRPr lang="en-US"/>
          </a:p>
        </p:txBody>
      </p:sp>
    </p:spTree>
    <p:extLst>
      <p:ext uri="{BB962C8B-B14F-4D97-AF65-F5344CB8AC3E}">
        <p14:creationId xmlns:p14="http://schemas.microsoft.com/office/powerpoint/2010/main" val="300661303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FHA Prepayment Model</a:t>
            </a:r>
          </a:p>
        </p:txBody>
      </p:sp>
      <p:sp>
        <p:nvSpPr>
          <p:cNvPr id="3" name="Content Placeholder 2"/>
          <p:cNvSpPr>
            <a:spLocks noGrp="1"/>
          </p:cNvSpPr>
          <p:nvPr>
            <p:ph idx="1"/>
          </p:nvPr>
        </p:nvSpPr>
        <p:spPr>
          <a:xfrm>
            <a:off x="838201" y="1761566"/>
            <a:ext cx="10515599" cy="4733364"/>
          </a:xfrm>
        </p:spPr>
        <p:txBody>
          <a:bodyPr>
            <a:normAutofit/>
          </a:bodyPr>
          <a:lstStyle/>
          <a:p>
            <a:pPr>
              <a:defRPr/>
            </a:pPr>
            <a:r>
              <a:rPr lang="en-US" sz="2800" dirty="0"/>
              <a:t>This was an attempt to </a:t>
            </a:r>
            <a:r>
              <a:rPr lang="en-US" sz="2800" b="1" i="1" dirty="0"/>
              <a:t>develop a model off of the abundant mortgage</a:t>
            </a:r>
            <a:r>
              <a:rPr lang="en-US" sz="2800" dirty="0"/>
              <a:t> </a:t>
            </a:r>
            <a:r>
              <a:rPr lang="en-US" sz="2800" b="1" i="1" dirty="0"/>
              <a:t>performance data </a:t>
            </a:r>
            <a:r>
              <a:rPr lang="en-US" sz="2800" dirty="0"/>
              <a:t>collected by FHA.</a:t>
            </a:r>
          </a:p>
          <a:p>
            <a:pPr marL="914400" lvl="1" indent="-282575">
              <a:spcBef>
                <a:spcPts val="400"/>
              </a:spcBef>
              <a:defRPr/>
            </a:pPr>
            <a:r>
              <a:rPr lang="en-US" sz="2400" dirty="0"/>
              <a:t>FHA data goes as far back as the 1930s.</a:t>
            </a:r>
          </a:p>
          <a:p>
            <a:pPr>
              <a:defRPr/>
            </a:pPr>
            <a:r>
              <a:rPr lang="en-US" sz="2800" dirty="0"/>
              <a:t>Unlike the average maturity model, the FHA prepayment model permits the study of </a:t>
            </a:r>
            <a:r>
              <a:rPr lang="en-US" sz="2800" b="1" i="1" dirty="0"/>
              <a:t>mortgage</a:t>
            </a:r>
            <a:r>
              <a:rPr lang="en-US" sz="2800" dirty="0"/>
              <a:t> </a:t>
            </a:r>
            <a:r>
              <a:rPr lang="en-US" sz="2800" b="1" i="1" dirty="0"/>
              <a:t>terminations</a:t>
            </a:r>
            <a:r>
              <a:rPr lang="en-US" sz="2800" dirty="0"/>
              <a:t> </a:t>
            </a:r>
            <a:r>
              <a:rPr lang="en-US" sz="2800" b="1" i="1" dirty="0"/>
              <a:t>during</a:t>
            </a:r>
            <a:r>
              <a:rPr lang="en-US" sz="2800" dirty="0"/>
              <a:t> </a:t>
            </a:r>
            <a:r>
              <a:rPr lang="en-US" sz="2800" b="1" i="1" dirty="0"/>
              <a:t>different interest rate regimes</a:t>
            </a:r>
            <a:r>
              <a:rPr lang="en-US" sz="2800" dirty="0"/>
              <a:t>.</a:t>
            </a:r>
          </a:p>
          <a:p>
            <a:pPr>
              <a:defRPr/>
            </a:pPr>
            <a:r>
              <a:rPr lang="en-US" sz="2800" b="1" dirty="0"/>
              <a:t>Basic Idea: </a:t>
            </a:r>
          </a:p>
          <a:p>
            <a:pPr marL="631825" indent="0">
              <a:spcBef>
                <a:spcPts val="0"/>
              </a:spcBef>
              <a:buNone/>
              <a:defRPr/>
            </a:pPr>
            <a:r>
              <a:rPr lang="en-US" dirty="0"/>
              <a:t>When you want to model prepayments for a given pool, you consult a book of prepayment speeds for similar mortgages in similar economic environments.</a:t>
            </a:r>
          </a:p>
          <a:p>
            <a:pPr marL="0" indent="0">
              <a:buNone/>
            </a:pP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75</a:t>
            </a:fld>
            <a:endParaRPr lang="en-US"/>
          </a:p>
        </p:txBody>
      </p:sp>
    </p:spTree>
    <p:extLst>
      <p:ext uri="{BB962C8B-B14F-4D97-AF65-F5344CB8AC3E}">
        <p14:creationId xmlns:p14="http://schemas.microsoft.com/office/powerpoint/2010/main" val="388755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FHA Prepayment Model</a:t>
            </a:r>
          </a:p>
        </p:txBody>
      </p:sp>
      <p:sp>
        <p:nvSpPr>
          <p:cNvPr id="3" name="Content Placeholder 2"/>
          <p:cNvSpPr>
            <a:spLocks noGrp="1"/>
          </p:cNvSpPr>
          <p:nvPr>
            <p:ph idx="1"/>
          </p:nvPr>
        </p:nvSpPr>
        <p:spPr>
          <a:xfrm>
            <a:off x="838201" y="1825624"/>
            <a:ext cx="10515599" cy="4670710"/>
          </a:xfrm>
        </p:spPr>
        <p:txBody>
          <a:bodyPr>
            <a:normAutofit/>
          </a:bodyPr>
          <a:lstStyle/>
          <a:p>
            <a:pPr marL="0" indent="0">
              <a:buNone/>
              <a:defRPr/>
            </a:pPr>
            <a:r>
              <a:rPr lang="en-US" sz="2800" dirty="0"/>
              <a:t>There are difficulties with this model too:</a:t>
            </a:r>
          </a:p>
          <a:p>
            <a:pPr marL="625475">
              <a:defRPr/>
            </a:pPr>
            <a:r>
              <a:rPr lang="en-US" sz="2800" dirty="0"/>
              <a:t>It is obviously </a:t>
            </a:r>
            <a:r>
              <a:rPr lang="en-US" sz="2800" b="1" i="1" dirty="0"/>
              <a:t>cumbersome to implement </a:t>
            </a:r>
            <a:r>
              <a:rPr lang="en-US" sz="2800" dirty="0"/>
              <a:t>this model</a:t>
            </a:r>
            <a:r>
              <a:rPr lang="en-US" sz="2800" dirty="0" smtClean="0"/>
              <a:t>.</a:t>
            </a:r>
          </a:p>
          <a:p>
            <a:pPr marL="968375" lvl="1">
              <a:defRPr/>
            </a:pPr>
            <a:r>
              <a:rPr lang="en-US" sz="2400" dirty="0" smtClean="0"/>
              <a:t>Choosing relevant mortgage data</a:t>
            </a:r>
          </a:p>
          <a:p>
            <a:pPr marL="968375" lvl="1">
              <a:defRPr/>
            </a:pPr>
            <a:r>
              <a:rPr lang="en-US" sz="2400" dirty="0" smtClean="0"/>
              <a:t>Determining the appropriate econometric model</a:t>
            </a:r>
            <a:endParaRPr lang="en-US" sz="2400" dirty="0"/>
          </a:p>
          <a:p>
            <a:pPr marL="625475">
              <a:defRPr/>
            </a:pPr>
            <a:r>
              <a:rPr lang="en-US" sz="2800" dirty="0"/>
              <a:t>There is </a:t>
            </a:r>
            <a:r>
              <a:rPr lang="en-US" sz="2800" b="1" i="1" dirty="0"/>
              <a:t>no reason to believe that past data will reflect future events</a:t>
            </a:r>
            <a:r>
              <a:rPr lang="en-US" sz="2800" dirty="0"/>
              <a:t>, especially given the tremendous structural changes in the mortgage markets since the 1970’s.</a:t>
            </a:r>
          </a:p>
          <a:p>
            <a:pPr marL="1035050" lvl="1">
              <a:defRPr/>
            </a:pPr>
            <a:r>
              <a:rPr lang="en-US" sz="2400" dirty="0"/>
              <a:t>Remember that interest rate volatility is a relatively recent phenomenon and the cost of refinancing has gone down over time.</a:t>
            </a:r>
          </a:p>
          <a:p>
            <a:pPr marL="0" indent="0">
              <a:buNone/>
            </a:pP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76</a:t>
            </a:fld>
            <a:endParaRPr lang="en-US"/>
          </a:p>
        </p:txBody>
      </p:sp>
    </p:spTree>
    <p:extLst>
      <p:ext uri="{BB962C8B-B14F-4D97-AF65-F5344CB8AC3E}">
        <p14:creationId xmlns:p14="http://schemas.microsoft.com/office/powerpoint/2010/main" val="174863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FHA Prepayment </a:t>
            </a:r>
            <a:r>
              <a:rPr lang="en-US" kern="0" dirty="0" smtClean="0"/>
              <a:t>Model</a:t>
            </a:r>
            <a:endParaRPr lang="en-US" dirty="0"/>
          </a:p>
        </p:txBody>
      </p:sp>
      <p:sp>
        <p:nvSpPr>
          <p:cNvPr id="3" name="Content Placeholder 2"/>
          <p:cNvSpPr>
            <a:spLocks noGrp="1"/>
          </p:cNvSpPr>
          <p:nvPr>
            <p:ph idx="1"/>
          </p:nvPr>
        </p:nvSpPr>
        <p:spPr/>
        <p:txBody>
          <a:bodyPr/>
          <a:lstStyle/>
          <a:p>
            <a:pPr marL="0" indent="0">
              <a:lnSpc>
                <a:spcPct val="90000"/>
              </a:lnSpc>
              <a:spcBef>
                <a:spcPts val="1200"/>
              </a:spcBef>
              <a:buNone/>
              <a:defRPr/>
            </a:pPr>
            <a:r>
              <a:rPr lang="en-US" sz="2800" dirty="0" smtClean="0"/>
              <a:t>However, two important concepts did come from the FHA experience studies: seasoning and seasonality.</a:t>
            </a:r>
          </a:p>
          <a:p>
            <a:pPr lvl="1" indent="-282575">
              <a:lnSpc>
                <a:spcPct val="90000"/>
              </a:lnSpc>
              <a:defRPr/>
            </a:pPr>
            <a:r>
              <a:rPr lang="en-US" sz="2600" dirty="0" smtClean="0"/>
              <a:t>FHA data show that </a:t>
            </a:r>
            <a:r>
              <a:rPr lang="en-US" sz="2600" b="1" i="1" dirty="0" smtClean="0"/>
              <a:t>new mortgage pools tended to prepay at a slower rate </a:t>
            </a:r>
            <a:r>
              <a:rPr lang="en-US" sz="2600" dirty="0" smtClean="0"/>
              <a:t>than older pools issued at the same contract rate .</a:t>
            </a:r>
          </a:p>
          <a:p>
            <a:pPr lvl="1" indent="-282575">
              <a:lnSpc>
                <a:spcPct val="90000"/>
              </a:lnSpc>
              <a:defRPr/>
            </a:pPr>
            <a:r>
              <a:rPr lang="en-US" sz="2600" b="1" i="1" dirty="0" smtClean="0"/>
              <a:t>Prepayments </a:t>
            </a:r>
            <a:r>
              <a:rPr lang="en-US" sz="2600" b="1" i="1" dirty="0"/>
              <a:t>tend to start slowly and then build over the first 2 or 3 years </a:t>
            </a:r>
            <a:r>
              <a:rPr lang="en-US" sz="2600" dirty="0"/>
              <a:t>of the mortgage pool’s life.</a:t>
            </a:r>
          </a:p>
          <a:p>
            <a:pPr lvl="1" indent="-282575">
              <a:lnSpc>
                <a:spcPct val="90000"/>
              </a:lnSpc>
              <a:defRPr/>
            </a:pPr>
            <a:r>
              <a:rPr lang="en-US" sz="2600" b="1" i="1" dirty="0"/>
              <a:t>After 30 months </a:t>
            </a:r>
            <a:r>
              <a:rPr lang="en-US" sz="2600" dirty="0"/>
              <a:t>or so the mortgage pools tend to </a:t>
            </a:r>
            <a:r>
              <a:rPr lang="en-US" sz="2600" b="1" i="1" dirty="0"/>
              <a:t>prepay like other “seasoned” mortgages</a:t>
            </a:r>
            <a:r>
              <a:rPr lang="en-US" sz="2600" dirty="0"/>
              <a:t>. </a:t>
            </a:r>
            <a:endParaRPr lang="en-US" sz="2600" dirty="0" smtClean="0"/>
          </a:p>
          <a:p>
            <a:pPr marL="1196975" lvl="2" indent="-282575">
              <a:lnSpc>
                <a:spcPct val="90000"/>
              </a:lnSpc>
              <a:defRPr/>
            </a:pPr>
            <a:r>
              <a:rPr lang="en-US" sz="2400" dirty="0" smtClean="0"/>
              <a:t>This </a:t>
            </a:r>
            <a:r>
              <a:rPr lang="en-US" sz="2400" dirty="0"/>
              <a:t>is referred to as </a:t>
            </a:r>
            <a:r>
              <a:rPr lang="en-US" sz="2400" b="1" i="1" dirty="0"/>
              <a:t>seasoning</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9860EDB8-5305-433F-BE41-D7A86D811DB3}" type="slidenum">
              <a:rPr lang="en-US" smtClean="0"/>
              <a:t>77</a:t>
            </a:fld>
            <a:endParaRPr lang="en-US"/>
          </a:p>
        </p:txBody>
      </p:sp>
    </p:spTree>
    <p:extLst>
      <p:ext uri="{BB962C8B-B14F-4D97-AF65-F5344CB8AC3E}">
        <p14:creationId xmlns:p14="http://schemas.microsoft.com/office/powerpoint/2010/main" val="2071435923"/>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FHA Prepayment Model</a:t>
            </a:r>
          </a:p>
        </p:txBody>
      </p:sp>
      <p:sp>
        <p:nvSpPr>
          <p:cNvPr id="3" name="Content Placeholder 2"/>
          <p:cNvSpPr>
            <a:spLocks noGrp="1"/>
          </p:cNvSpPr>
          <p:nvPr>
            <p:ph idx="1"/>
          </p:nvPr>
        </p:nvSpPr>
        <p:spPr/>
        <p:txBody>
          <a:bodyPr>
            <a:normAutofit/>
          </a:bodyPr>
          <a:lstStyle/>
          <a:p>
            <a:pPr>
              <a:defRPr/>
            </a:pPr>
            <a:r>
              <a:rPr lang="en-US" sz="2800" dirty="0"/>
              <a:t>Prepayments tend to occur for two types of reasons:</a:t>
            </a:r>
          </a:p>
          <a:p>
            <a:pPr marL="865188" lvl="1" indent="-407988">
              <a:spcBef>
                <a:spcPts val="1200"/>
              </a:spcBef>
              <a:defRPr/>
            </a:pPr>
            <a:r>
              <a:rPr lang="en-US" sz="2600" b="1" dirty="0"/>
              <a:t>Exogenous </a:t>
            </a:r>
            <a:r>
              <a:rPr lang="en-US" sz="2600" b="1" dirty="0" smtClean="0"/>
              <a:t>reasons</a:t>
            </a:r>
          </a:p>
          <a:p>
            <a:pPr marL="1322388" lvl="2" indent="-407988">
              <a:defRPr/>
            </a:pPr>
            <a:r>
              <a:rPr lang="en-US" sz="2400" dirty="0" smtClean="0"/>
              <a:t>That </a:t>
            </a:r>
            <a:r>
              <a:rPr lang="en-US" sz="2400" dirty="0"/>
              <a:t>is, reasons not associated with the mortgage, such as the owners selling the house in order to move. </a:t>
            </a:r>
          </a:p>
          <a:p>
            <a:pPr marL="865188" lvl="1" indent="-407988">
              <a:spcBef>
                <a:spcPts val="1200"/>
              </a:spcBef>
              <a:defRPr/>
            </a:pPr>
            <a:r>
              <a:rPr lang="en-US" sz="2600" b="1" dirty="0"/>
              <a:t>Endogenous </a:t>
            </a:r>
            <a:r>
              <a:rPr lang="en-US" sz="2600" b="1" dirty="0" smtClean="0"/>
              <a:t>reasons</a:t>
            </a:r>
          </a:p>
          <a:p>
            <a:pPr marL="1322388" lvl="2" indent="-407988">
              <a:defRPr/>
            </a:pPr>
            <a:r>
              <a:rPr lang="en-US" sz="2400" dirty="0" smtClean="0"/>
              <a:t>That </a:t>
            </a:r>
            <a:r>
              <a:rPr lang="en-US" sz="2400" dirty="0"/>
              <a:t>is, for reasons associated with the mortgage, </a:t>
            </a:r>
            <a:r>
              <a:rPr lang="en-US" sz="2400" dirty="0" smtClean="0"/>
              <a:t>e.g., mortgage refinancing</a:t>
            </a:r>
            <a:r>
              <a:rPr lang="en-US" sz="2400" dirty="0"/>
              <a:t>.</a:t>
            </a:r>
          </a:p>
          <a:p>
            <a:endParaRPr lang="en-US" sz="3200" dirty="0"/>
          </a:p>
        </p:txBody>
      </p:sp>
      <p:sp>
        <p:nvSpPr>
          <p:cNvPr id="4" name="Slide Number Placeholder 3"/>
          <p:cNvSpPr>
            <a:spLocks noGrp="1"/>
          </p:cNvSpPr>
          <p:nvPr>
            <p:ph type="sldNum" sz="quarter" idx="12"/>
          </p:nvPr>
        </p:nvSpPr>
        <p:spPr/>
        <p:txBody>
          <a:bodyPr/>
          <a:lstStyle/>
          <a:p>
            <a:fld id="{9860EDB8-5305-433F-BE41-D7A86D811DB3}" type="slidenum">
              <a:rPr lang="en-US" smtClean="0"/>
              <a:t>78</a:t>
            </a:fld>
            <a:endParaRPr lang="en-US"/>
          </a:p>
        </p:txBody>
      </p:sp>
    </p:spTree>
    <p:extLst>
      <p:ext uri="{BB962C8B-B14F-4D97-AF65-F5344CB8AC3E}">
        <p14:creationId xmlns:p14="http://schemas.microsoft.com/office/powerpoint/2010/main" val="51095263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FHA Prepayment Model</a:t>
            </a:r>
          </a:p>
        </p:txBody>
      </p:sp>
      <p:sp>
        <p:nvSpPr>
          <p:cNvPr id="3" name="Content Placeholder 2"/>
          <p:cNvSpPr>
            <a:spLocks noGrp="1"/>
          </p:cNvSpPr>
          <p:nvPr>
            <p:ph idx="1"/>
          </p:nvPr>
        </p:nvSpPr>
        <p:spPr/>
        <p:txBody>
          <a:bodyPr>
            <a:normAutofit/>
          </a:bodyPr>
          <a:lstStyle/>
          <a:p>
            <a:pPr marL="0" indent="0">
              <a:spcBef>
                <a:spcPts val="1200"/>
              </a:spcBef>
              <a:buNone/>
              <a:defRPr/>
            </a:pPr>
            <a:r>
              <a:rPr lang="en-US" sz="2800" b="1" dirty="0" smtClean="0"/>
              <a:t>Seasoning:</a:t>
            </a:r>
            <a:r>
              <a:rPr lang="en-US" sz="2800" dirty="0" smtClean="0"/>
              <a:t> </a:t>
            </a:r>
            <a:endParaRPr lang="en-US" sz="2800" dirty="0"/>
          </a:p>
          <a:p>
            <a:pPr marL="511175" indent="-336550">
              <a:defRPr/>
            </a:pPr>
            <a:r>
              <a:rPr lang="en-US" sz="2800" dirty="0"/>
              <a:t>Seasoning appears to mostly incorporate </a:t>
            </a:r>
            <a:r>
              <a:rPr lang="en-US" sz="2800" b="1" i="1" dirty="0"/>
              <a:t>exogenous effects</a:t>
            </a:r>
            <a:r>
              <a:rPr lang="en-US" sz="2800" dirty="0"/>
              <a:t>. </a:t>
            </a:r>
          </a:p>
          <a:p>
            <a:pPr marL="511175" indent="-336550">
              <a:defRPr/>
            </a:pPr>
            <a:r>
              <a:rPr lang="en-US" sz="2800" dirty="0"/>
              <a:t>Even when interest rates rise after mortgage issuance, we still observe a seasoning pattern, albeit at a slower rate.</a:t>
            </a:r>
          </a:p>
          <a:p>
            <a:pPr marL="511175" indent="-336550">
              <a:defRPr/>
            </a:pPr>
            <a:r>
              <a:rPr lang="en-US" sz="2800" dirty="0"/>
              <a:t>This indicates that we are dealing mainly with non-mortgage related reasons for prepaying.</a:t>
            </a:r>
          </a:p>
        </p:txBody>
      </p:sp>
      <p:sp>
        <p:nvSpPr>
          <p:cNvPr id="4" name="Slide Number Placeholder 3"/>
          <p:cNvSpPr>
            <a:spLocks noGrp="1"/>
          </p:cNvSpPr>
          <p:nvPr>
            <p:ph type="sldNum" sz="quarter" idx="12"/>
          </p:nvPr>
        </p:nvSpPr>
        <p:spPr/>
        <p:txBody>
          <a:bodyPr/>
          <a:lstStyle/>
          <a:p>
            <a:fld id="{9860EDB8-5305-433F-BE41-D7A86D811DB3}" type="slidenum">
              <a:rPr lang="en-US" smtClean="0"/>
              <a:t>79</a:t>
            </a:fld>
            <a:endParaRPr lang="en-US"/>
          </a:p>
        </p:txBody>
      </p:sp>
    </p:spTree>
    <p:extLst>
      <p:ext uri="{BB962C8B-B14F-4D97-AF65-F5344CB8AC3E}">
        <p14:creationId xmlns:p14="http://schemas.microsoft.com/office/powerpoint/2010/main" val="8224706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MBBs</a:t>
            </a:r>
          </a:p>
        </p:txBody>
      </p:sp>
      <p:sp>
        <p:nvSpPr>
          <p:cNvPr id="3" name="Content Placeholder 2"/>
          <p:cNvSpPr>
            <a:spLocks noGrp="1"/>
          </p:cNvSpPr>
          <p:nvPr>
            <p:ph idx="1"/>
          </p:nvPr>
        </p:nvSpPr>
        <p:spPr/>
        <p:txBody>
          <a:bodyPr/>
          <a:lstStyle/>
          <a:p>
            <a:pPr>
              <a:spcBef>
                <a:spcPts val="1000"/>
              </a:spcBef>
            </a:pPr>
            <a:r>
              <a:rPr lang="en-US" dirty="0"/>
              <a:t>This works out to the following formula:</a:t>
            </a:r>
          </a:p>
          <a:p>
            <a:pPr>
              <a:spcBef>
                <a:spcPts val="1000"/>
              </a:spcBef>
            </a:pPr>
            <a:endParaRPr lang="en-US" dirty="0"/>
          </a:p>
          <a:p>
            <a:pPr>
              <a:spcBef>
                <a:spcPts val="1000"/>
              </a:spcBef>
            </a:pPr>
            <a:endParaRPr lang="en-US" dirty="0"/>
          </a:p>
          <a:p>
            <a:pPr>
              <a:spcBef>
                <a:spcPts val="1000"/>
              </a:spcBef>
            </a:pPr>
            <a:r>
              <a:rPr lang="en-US" dirty="0"/>
              <a:t>This is this the bond pricing formula!</a:t>
            </a:r>
          </a:p>
          <a:p>
            <a:pPr>
              <a:spcBef>
                <a:spcPts val="1000"/>
              </a:spcBef>
            </a:pPr>
            <a:r>
              <a:rPr lang="en-US" dirty="0"/>
              <a:t>The pricing of MBB is simple because any </a:t>
            </a:r>
            <a:r>
              <a:rPr lang="en-US" b="1" i="1" dirty="0"/>
              <a:t>prepayment on the collateral does not affect </a:t>
            </a:r>
            <a:r>
              <a:rPr lang="en-US" dirty="0"/>
              <a:t>the timing of </a:t>
            </a:r>
            <a:r>
              <a:rPr lang="en-US" b="1" i="1" dirty="0"/>
              <a:t>payments under the MBB</a:t>
            </a:r>
            <a:r>
              <a:rPr lang="en-US" dirty="0"/>
              <a:t>.</a:t>
            </a:r>
          </a:p>
          <a:p>
            <a:pPr>
              <a:spcBef>
                <a:spcPts val="1000"/>
              </a:spcBef>
            </a:pPr>
            <a:r>
              <a:rPr lang="en-US" dirty="0"/>
              <a:t>The next page shows prices at origination for a 20-yr MBB with a face value of $10,000 and a  coupon of 9% at different discount rates.</a:t>
            </a:r>
          </a:p>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574218664"/>
              </p:ext>
            </p:extLst>
          </p:nvPr>
        </p:nvGraphicFramePr>
        <p:xfrm>
          <a:off x="4000722" y="2455777"/>
          <a:ext cx="4190555" cy="869737"/>
        </p:xfrm>
        <a:graphic>
          <a:graphicData uri="http://schemas.openxmlformats.org/presentationml/2006/ole">
            <mc:AlternateContent xmlns:mc="http://schemas.openxmlformats.org/markup-compatibility/2006">
              <mc:Choice xmlns:v="urn:schemas-microsoft-com:vml" Requires="v">
                <p:oleObj spid="_x0000_s29811" name="Equation" r:id="rId3" imgW="2108160" imgH="431640" progId="Equation.3">
                  <p:embed/>
                </p:oleObj>
              </mc:Choice>
              <mc:Fallback>
                <p:oleObj name="Equation" r:id="rId3" imgW="21081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722" y="2455777"/>
                        <a:ext cx="4190555" cy="86973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954545518"/>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FHA Prepayment Model</a:t>
            </a:r>
          </a:p>
        </p:txBody>
      </p:sp>
      <p:sp>
        <p:nvSpPr>
          <p:cNvPr id="3" name="Content Placeholder 2"/>
          <p:cNvSpPr>
            <a:spLocks noGrp="1"/>
          </p:cNvSpPr>
          <p:nvPr>
            <p:ph idx="1"/>
          </p:nvPr>
        </p:nvSpPr>
        <p:spPr/>
        <p:txBody>
          <a:bodyPr>
            <a:normAutofit/>
          </a:bodyPr>
          <a:lstStyle/>
          <a:p>
            <a:pPr marL="0" indent="0">
              <a:spcBef>
                <a:spcPts val="1800"/>
              </a:spcBef>
              <a:buNone/>
              <a:defRPr/>
            </a:pPr>
            <a:r>
              <a:rPr lang="en-US" sz="2800" b="1" smtClean="0"/>
              <a:t>Seasonality:</a:t>
            </a:r>
            <a:r>
              <a:rPr lang="en-US" sz="2800" smtClean="0"/>
              <a:t> </a:t>
            </a:r>
            <a:endParaRPr lang="en-US" sz="2800" dirty="0"/>
          </a:p>
          <a:p>
            <a:pPr>
              <a:defRPr/>
            </a:pPr>
            <a:r>
              <a:rPr lang="en-US" sz="2800" dirty="0" smtClean="0"/>
              <a:t>Refers </a:t>
            </a:r>
            <a:r>
              <a:rPr lang="en-US" sz="2800" dirty="0"/>
              <a:t>to the fact that prepayments are more likely to happen in the summer than in the winter, fall, or spring.</a:t>
            </a:r>
          </a:p>
          <a:p>
            <a:pPr>
              <a:defRPr/>
            </a:pPr>
            <a:r>
              <a:rPr lang="en-US" sz="2800" dirty="0"/>
              <a:t>People want to move when it is warm and their kids are out of school.</a:t>
            </a:r>
          </a:p>
          <a:p>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80</a:t>
            </a:fld>
            <a:endParaRPr lang="en-US"/>
          </a:p>
        </p:txBody>
      </p:sp>
    </p:spTree>
    <p:extLst>
      <p:ext uri="{BB962C8B-B14F-4D97-AF65-F5344CB8AC3E}">
        <p14:creationId xmlns:p14="http://schemas.microsoft.com/office/powerpoint/2010/main" val="262631159"/>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FHA Prepayment Model</a:t>
            </a:r>
          </a:p>
        </p:txBody>
      </p:sp>
      <p:sp>
        <p:nvSpPr>
          <p:cNvPr id="3" name="Content Placeholder 2"/>
          <p:cNvSpPr>
            <a:spLocks noGrp="1"/>
          </p:cNvSpPr>
          <p:nvPr>
            <p:ph idx="1"/>
          </p:nvPr>
        </p:nvSpPr>
        <p:spPr/>
        <p:txBody>
          <a:bodyPr>
            <a:normAutofit/>
          </a:bodyPr>
          <a:lstStyle/>
          <a:p>
            <a:pPr>
              <a:spcBef>
                <a:spcPts val="1800"/>
              </a:spcBef>
              <a:defRPr/>
            </a:pPr>
            <a:r>
              <a:rPr lang="en-US" sz="2800" dirty="0"/>
              <a:t>While seasonality and seasoning are important breakthroughs, the FHA “model” was </a:t>
            </a:r>
            <a:r>
              <a:rPr lang="en-US" sz="2800" b="1" i="1" dirty="0"/>
              <a:t>too </a:t>
            </a:r>
            <a:r>
              <a:rPr lang="en-US" sz="2800" b="1" i="1" dirty="0" smtClean="0"/>
              <a:t>cumbersome to implement </a:t>
            </a:r>
            <a:r>
              <a:rPr lang="en-US" sz="2800" dirty="0"/>
              <a:t>to gain widespread acceptance.</a:t>
            </a:r>
          </a:p>
          <a:p>
            <a:pPr>
              <a:spcBef>
                <a:spcPts val="1800"/>
              </a:spcBef>
              <a:defRPr/>
            </a:pPr>
            <a:r>
              <a:rPr lang="en-US" sz="2800" dirty="0"/>
              <a:t>Also, this prepayment method </a:t>
            </a:r>
            <a:r>
              <a:rPr lang="en-US" sz="2800" b="1" i="1" dirty="0"/>
              <a:t>does not include</a:t>
            </a:r>
            <a:r>
              <a:rPr lang="en-US" sz="2800" dirty="0"/>
              <a:t> any technique for determining the </a:t>
            </a:r>
            <a:r>
              <a:rPr lang="en-US" sz="2800" b="1" i="1" dirty="0"/>
              <a:t>impact of endogenous factors</a:t>
            </a:r>
            <a:r>
              <a:rPr lang="en-US" sz="2800" dirty="0"/>
              <a:t>.</a:t>
            </a:r>
          </a:p>
        </p:txBody>
      </p:sp>
      <p:sp>
        <p:nvSpPr>
          <p:cNvPr id="4" name="Slide Number Placeholder 3"/>
          <p:cNvSpPr>
            <a:spLocks noGrp="1"/>
          </p:cNvSpPr>
          <p:nvPr>
            <p:ph type="sldNum" sz="quarter" idx="12"/>
          </p:nvPr>
        </p:nvSpPr>
        <p:spPr/>
        <p:txBody>
          <a:bodyPr/>
          <a:lstStyle/>
          <a:p>
            <a:fld id="{9860EDB8-5305-433F-BE41-D7A86D811DB3}" type="slidenum">
              <a:rPr lang="en-US" smtClean="0"/>
              <a:t>81</a:t>
            </a:fld>
            <a:endParaRPr lang="en-US"/>
          </a:p>
        </p:txBody>
      </p:sp>
    </p:spTree>
    <p:extLst>
      <p:ext uri="{BB962C8B-B14F-4D97-AF65-F5344CB8AC3E}">
        <p14:creationId xmlns:p14="http://schemas.microsoft.com/office/powerpoint/2010/main" val="611150953"/>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CPR Prepayment Model</a:t>
            </a:r>
          </a:p>
        </p:txBody>
      </p:sp>
      <p:sp>
        <p:nvSpPr>
          <p:cNvPr id="3" name="Content Placeholder 2"/>
          <p:cNvSpPr>
            <a:spLocks noGrp="1"/>
          </p:cNvSpPr>
          <p:nvPr>
            <p:ph idx="1"/>
          </p:nvPr>
        </p:nvSpPr>
        <p:spPr/>
        <p:txBody>
          <a:bodyPr/>
          <a:lstStyle/>
          <a:p>
            <a:pPr>
              <a:defRPr/>
            </a:pPr>
            <a:r>
              <a:rPr lang="en-US" sz="2800" dirty="0"/>
              <a:t>Another approach is to </a:t>
            </a:r>
            <a:r>
              <a:rPr lang="en-US" sz="2800" b="1" i="1" dirty="0"/>
              <a:t>apply the Constant Prepayment Rate </a:t>
            </a:r>
            <a:r>
              <a:rPr lang="en-US" sz="2800" dirty="0"/>
              <a:t>(CPR) to a mortgage pool. </a:t>
            </a:r>
          </a:p>
          <a:p>
            <a:pPr marL="860425" lvl="1" indent="-282575">
              <a:defRPr/>
            </a:pPr>
            <a:r>
              <a:rPr lang="en-US" sz="2600" dirty="0"/>
              <a:t>Also referred to as the “Conditional Prepayment Rate” model</a:t>
            </a:r>
          </a:p>
          <a:p>
            <a:pPr>
              <a:spcBef>
                <a:spcPts val="1200"/>
              </a:spcBef>
              <a:defRPr/>
            </a:pPr>
            <a:r>
              <a:rPr lang="en-US" sz="2800" dirty="0"/>
              <a:t>CPR, like 12-year life, has an </a:t>
            </a:r>
            <a:r>
              <a:rPr lang="en-US" sz="2800" b="1" i="1" dirty="0"/>
              <a:t>advantage</a:t>
            </a:r>
            <a:r>
              <a:rPr lang="en-US" sz="2800" dirty="0"/>
              <a:t> in that </a:t>
            </a:r>
            <a:r>
              <a:rPr lang="en-US" sz="2800" b="1" i="1" dirty="0"/>
              <a:t>it is simple </a:t>
            </a:r>
            <a:r>
              <a:rPr lang="en-US" sz="2800" dirty="0"/>
              <a:t>to incorporate into a mortgage pricing model.  </a:t>
            </a:r>
          </a:p>
          <a:p>
            <a:pPr marL="860425" lvl="1" indent="-282575">
              <a:defRPr/>
            </a:pPr>
            <a:r>
              <a:rPr lang="en-US" sz="2600" dirty="0"/>
              <a:t>It is also easier to “quote” prepayment rates in terms of CPR than FHA.</a:t>
            </a:r>
          </a:p>
          <a:p>
            <a:pPr>
              <a:spcBef>
                <a:spcPts val="1200"/>
              </a:spcBef>
              <a:defRPr/>
            </a:pPr>
            <a:r>
              <a:rPr lang="en-US" sz="2800" dirty="0"/>
              <a:t>But </a:t>
            </a:r>
            <a:r>
              <a:rPr lang="en-US" sz="2800" b="1" i="1" dirty="0"/>
              <a:t>CPR is not a true predictive “</a:t>
            </a:r>
            <a:r>
              <a:rPr lang="en-US" sz="2800" b="1" i="1" dirty="0" smtClean="0"/>
              <a:t>model”</a:t>
            </a:r>
            <a:r>
              <a:rPr lang="en-US" sz="2800" dirty="0"/>
              <a:t> </a:t>
            </a:r>
            <a:r>
              <a:rPr lang="en-US" sz="2800" dirty="0" smtClean="0"/>
              <a:t>either!</a:t>
            </a:r>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82</a:t>
            </a:fld>
            <a:endParaRPr lang="en-US"/>
          </a:p>
        </p:txBody>
      </p:sp>
    </p:spTree>
    <p:extLst>
      <p:ext uri="{BB962C8B-B14F-4D97-AF65-F5344CB8AC3E}">
        <p14:creationId xmlns:p14="http://schemas.microsoft.com/office/powerpoint/2010/main" val="401424254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CPR Model</a:t>
            </a:r>
          </a:p>
        </p:txBody>
      </p:sp>
      <p:sp>
        <p:nvSpPr>
          <p:cNvPr id="3" name="Content Placeholder 2"/>
          <p:cNvSpPr>
            <a:spLocks noGrp="1"/>
          </p:cNvSpPr>
          <p:nvPr>
            <p:ph idx="1"/>
          </p:nvPr>
        </p:nvSpPr>
        <p:spPr>
          <a:xfrm>
            <a:off x="838201" y="1825624"/>
            <a:ext cx="10515599" cy="4486274"/>
          </a:xfrm>
        </p:spPr>
        <p:txBody>
          <a:bodyPr/>
          <a:lstStyle/>
          <a:p>
            <a:pPr>
              <a:lnSpc>
                <a:spcPct val="90000"/>
              </a:lnSpc>
              <a:spcBef>
                <a:spcPts val="1200"/>
              </a:spcBef>
              <a:defRPr/>
            </a:pPr>
            <a:r>
              <a:rPr lang="en-US" sz="2800" dirty="0"/>
              <a:t>CPR model assumes that </a:t>
            </a:r>
            <a:r>
              <a:rPr lang="en-US" sz="2800" b="1" i="1" dirty="0"/>
              <a:t>a constant percentage </a:t>
            </a:r>
            <a:r>
              <a:rPr lang="en-US" sz="2800" dirty="0"/>
              <a:t>of the total mortgages in the pool will be </a:t>
            </a:r>
            <a:r>
              <a:rPr lang="en-US" sz="2800" b="1" i="1" dirty="0"/>
              <a:t>paid off every year</a:t>
            </a:r>
            <a:r>
              <a:rPr lang="en-US" sz="2800" dirty="0"/>
              <a:t>.</a:t>
            </a:r>
          </a:p>
          <a:p>
            <a:pPr marL="808038" lvl="1" indent="-350838">
              <a:lnSpc>
                <a:spcPct val="90000"/>
              </a:lnSpc>
              <a:defRPr/>
            </a:pPr>
            <a:r>
              <a:rPr lang="en-US" sz="2400" dirty="0"/>
              <a:t>The </a:t>
            </a:r>
            <a:r>
              <a:rPr lang="en-US" sz="2400" b="1" i="1" dirty="0"/>
              <a:t>prepayment rate should be applied to the expected balance </a:t>
            </a:r>
            <a:r>
              <a:rPr lang="en-US" sz="2400" dirty="0"/>
              <a:t>that will still be outstanding at the end of the year.</a:t>
            </a:r>
          </a:p>
          <a:p>
            <a:pPr marL="808038" lvl="1" indent="-350838">
              <a:lnSpc>
                <a:spcPct val="90000"/>
              </a:lnSpc>
              <a:defRPr/>
            </a:pPr>
            <a:r>
              <a:rPr lang="en-US" sz="2400" dirty="0"/>
              <a:t>If the CPR rate is 6% for a year, then at the end of the year the </a:t>
            </a:r>
            <a:r>
              <a:rPr lang="en-US" sz="2400" b="1" i="1" dirty="0"/>
              <a:t>percentage of the expected balance</a:t>
            </a:r>
            <a:r>
              <a:rPr lang="en-US" sz="2400" dirty="0"/>
              <a:t> that will still be outstanding will be (1-CPR), which is 94%.</a:t>
            </a:r>
          </a:p>
          <a:p>
            <a:pPr marL="808038" lvl="1" indent="-350838">
              <a:lnSpc>
                <a:spcPct val="90000"/>
              </a:lnSpc>
              <a:defRPr/>
            </a:pPr>
            <a:r>
              <a:rPr lang="en-US" sz="2400" dirty="0"/>
              <a:t>Be careful! If at the beginning of the year there were $1,000,000 outstanding, the year-end balance after </a:t>
            </a:r>
            <a:r>
              <a:rPr lang="en-US" sz="2400" dirty="0" smtClean="0"/>
              <a:t>prepayments </a:t>
            </a:r>
            <a:r>
              <a:rPr lang="en-US" sz="2400" dirty="0"/>
              <a:t>would be less than $940,000 (or 1,000,000*94%), because of the expected monthly</a:t>
            </a:r>
            <a:r>
              <a:rPr lang="en-US" sz="2400" dirty="0">
                <a:solidFill>
                  <a:schemeClr val="tx2"/>
                </a:solidFill>
              </a:rPr>
              <a:t> </a:t>
            </a:r>
            <a:r>
              <a:rPr lang="en-US" sz="2400" dirty="0"/>
              <a:t>principal payments.</a:t>
            </a:r>
          </a:p>
          <a:p>
            <a:pPr marL="0" indent="0">
              <a:buNone/>
            </a:pP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83</a:t>
            </a:fld>
            <a:endParaRPr lang="en-US"/>
          </a:p>
        </p:txBody>
      </p:sp>
    </p:spTree>
    <p:extLst>
      <p:ext uri="{BB962C8B-B14F-4D97-AF65-F5344CB8AC3E}">
        <p14:creationId xmlns:p14="http://schemas.microsoft.com/office/powerpoint/2010/main" val="326061051"/>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CPR Model</a:t>
            </a:r>
          </a:p>
        </p:txBody>
      </p:sp>
      <p:sp>
        <p:nvSpPr>
          <p:cNvPr id="3" name="Content Placeholder 2"/>
          <p:cNvSpPr>
            <a:spLocks noGrp="1"/>
          </p:cNvSpPr>
          <p:nvPr>
            <p:ph idx="1"/>
          </p:nvPr>
        </p:nvSpPr>
        <p:spPr/>
        <p:txBody>
          <a:bodyPr>
            <a:normAutofit/>
          </a:bodyPr>
          <a:lstStyle/>
          <a:p>
            <a:pPr>
              <a:defRPr/>
            </a:pPr>
            <a:r>
              <a:rPr lang="en-US" sz="2800" dirty="0"/>
              <a:t>What a 6% CPR rate means is that, given the initial balance at the beginning of the year, the balance of the pool at the end of the year will be 94% of the balance that would have been in place if there had not been any prepayments.</a:t>
            </a:r>
          </a:p>
          <a:p>
            <a:pPr marL="0" indent="0">
              <a:spcBef>
                <a:spcPts val="1200"/>
              </a:spcBef>
              <a:buNone/>
              <a:defRPr/>
            </a:pPr>
            <a:r>
              <a:rPr lang="en-US" sz="2800" b="1" dirty="0"/>
              <a:t>Example</a:t>
            </a:r>
            <a:r>
              <a:rPr lang="en-US" sz="2800" dirty="0"/>
              <a:t>:</a:t>
            </a:r>
          </a:p>
          <a:p>
            <a:pPr marL="808038" lvl="1" indent="-296863">
              <a:defRPr/>
            </a:pPr>
            <a:r>
              <a:rPr lang="en-US" sz="2400" dirty="0"/>
              <a:t>Let’s assume that you have a pool with an initial balance of $1,000,000, a WAC of 10%, and a WAM of 360. </a:t>
            </a:r>
          </a:p>
          <a:p>
            <a:pPr marL="808038" lvl="1" indent="-296863">
              <a:defRPr/>
            </a:pPr>
            <a:r>
              <a:rPr lang="en-US" sz="2400" dirty="0"/>
              <a:t>If no prepayments, monthly payments would be $8,775.72. The balance after 12 months would be $994,441.21. (</a:t>
            </a:r>
            <a:r>
              <a:rPr lang="en-US" sz="2400" i="1" dirty="0"/>
              <a:t>Check these </a:t>
            </a:r>
            <a:r>
              <a:rPr lang="en-US" sz="2400" i="1" dirty="0" smtClean="0"/>
              <a:t>figures!</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9860EDB8-5305-433F-BE41-D7A86D811DB3}" type="slidenum">
              <a:rPr lang="en-US" smtClean="0"/>
              <a:t>84</a:t>
            </a:fld>
            <a:endParaRPr lang="en-US"/>
          </a:p>
        </p:txBody>
      </p:sp>
    </p:spTree>
    <p:extLst>
      <p:ext uri="{BB962C8B-B14F-4D97-AF65-F5344CB8AC3E}">
        <p14:creationId xmlns:p14="http://schemas.microsoft.com/office/powerpoint/2010/main" val="2396834280"/>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CPR Model</a:t>
            </a:r>
          </a:p>
        </p:txBody>
      </p:sp>
      <p:sp>
        <p:nvSpPr>
          <p:cNvPr id="3" name="Content Placeholder 2"/>
          <p:cNvSpPr>
            <a:spLocks noGrp="1"/>
          </p:cNvSpPr>
          <p:nvPr>
            <p:ph idx="1"/>
          </p:nvPr>
        </p:nvSpPr>
        <p:spPr/>
        <p:txBody>
          <a:bodyPr/>
          <a:lstStyle/>
          <a:p>
            <a:pPr marL="0" indent="0">
              <a:spcBef>
                <a:spcPts val="1800"/>
              </a:spcBef>
              <a:buNone/>
              <a:defRPr/>
            </a:pPr>
            <a:r>
              <a:rPr lang="en-US" sz="2800" b="1" dirty="0"/>
              <a:t>Example</a:t>
            </a:r>
            <a:r>
              <a:rPr lang="en-US" sz="2800" dirty="0"/>
              <a:t>:</a:t>
            </a:r>
          </a:p>
          <a:p>
            <a:pPr marL="854075" lvl="1" indent="-396875">
              <a:defRPr/>
            </a:pPr>
            <a:r>
              <a:rPr lang="en-US" sz="2400" dirty="0"/>
              <a:t>With a 6% CPR, however, instead of a balance of $994,441.21, what you would have would be 94% of that amount, or $934,774.74, which is $994,441.21*0.94.</a:t>
            </a:r>
          </a:p>
          <a:p>
            <a:pPr marL="854075" lvl="1" indent="-396875">
              <a:defRPr/>
            </a:pPr>
            <a:r>
              <a:rPr lang="en-US" sz="2400" dirty="0"/>
              <a:t>The amount prepaid at the end of the first 12 month will be $59,666.47</a:t>
            </a:r>
          </a:p>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85</a:t>
            </a:fld>
            <a:endParaRPr lang="en-US"/>
          </a:p>
        </p:txBody>
      </p:sp>
    </p:spTree>
    <p:extLst>
      <p:ext uri="{BB962C8B-B14F-4D97-AF65-F5344CB8AC3E}">
        <p14:creationId xmlns:p14="http://schemas.microsoft.com/office/powerpoint/2010/main" val="308754963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CPR Model</a:t>
            </a:r>
          </a:p>
        </p:txBody>
      </p:sp>
      <p:sp>
        <p:nvSpPr>
          <p:cNvPr id="3" name="Content Placeholder 2"/>
          <p:cNvSpPr>
            <a:spLocks noGrp="1"/>
          </p:cNvSpPr>
          <p:nvPr>
            <p:ph idx="1"/>
          </p:nvPr>
        </p:nvSpPr>
        <p:spPr/>
        <p:txBody>
          <a:bodyPr>
            <a:normAutofit/>
          </a:bodyPr>
          <a:lstStyle/>
          <a:p>
            <a:pPr>
              <a:defRPr/>
            </a:pPr>
            <a:r>
              <a:rPr lang="en-US" sz="2800" b="1" i="1" dirty="0"/>
              <a:t>CPR is an annual rate</a:t>
            </a:r>
            <a:r>
              <a:rPr lang="en-US" sz="2800" dirty="0"/>
              <a:t>. </a:t>
            </a:r>
          </a:p>
          <a:p>
            <a:pPr>
              <a:defRPr/>
            </a:pPr>
            <a:r>
              <a:rPr lang="en-US" sz="2800" dirty="0"/>
              <a:t>Normally, one works with </a:t>
            </a:r>
            <a:r>
              <a:rPr lang="en-US" sz="2800" b="1" i="1" dirty="0"/>
              <a:t>monthly cash flows</a:t>
            </a:r>
            <a:r>
              <a:rPr lang="en-US" sz="2800" dirty="0"/>
              <a:t>, and would like to distribute the prepayment cash flows over the entire year.</a:t>
            </a:r>
          </a:p>
          <a:p>
            <a:pPr>
              <a:spcAft>
                <a:spcPts val="1200"/>
              </a:spcAft>
              <a:defRPr/>
            </a:pPr>
            <a:r>
              <a:rPr lang="en-US" sz="2800" dirty="0"/>
              <a:t>To do this we </a:t>
            </a:r>
            <a:r>
              <a:rPr lang="en-US" sz="2800" b="1" i="1" dirty="0"/>
              <a:t>convert from the CPR to a monthly measure </a:t>
            </a:r>
            <a:r>
              <a:rPr lang="en-US" sz="2800" dirty="0"/>
              <a:t>usually called </a:t>
            </a:r>
            <a:r>
              <a:rPr lang="en-US" sz="2800" b="1" i="1" dirty="0"/>
              <a:t>Single Monthly Mortality </a:t>
            </a:r>
            <a:r>
              <a:rPr lang="en-US" sz="2800" dirty="0"/>
              <a:t>(SMM) using the following formula:</a:t>
            </a:r>
          </a:p>
          <a:p>
            <a:pPr marL="0" indent="0" algn="ctr">
              <a:buNone/>
              <a:defRPr/>
            </a:pPr>
            <a:r>
              <a:rPr lang="en-US" sz="2800" i="1" dirty="0"/>
              <a:t>(1-CPR) = (1-SMM)</a:t>
            </a:r>
            <a:r>
              <a:rPr lang="en-US" sz="2800" i="1" baseline="30000" dirty="0"/>
              <a:t>12</a:t>
            </a:r>
            <a:endParaRPr lang="en-US" sz="2800" i="1" dirty="0"/>
          </a:p>
        </p:txBody>
      </p:sp>
      <p:sp>
        <p:nvSpPr>
          <p:cNvPr id="4" name="Slide Number Placeholder 3"/>
          <p:cNvSpPr>
            <a:spLocks noGrp="1"/>
          </p:cNvSpPr>
          <p:nvPr>
            <p:ph type="sldNum" sz="quarter" idx="12"/>
          </p:nvPr>
        </p:nvSpPr>
        <p:spPr/>
        <p:txBody>
          <a:bodyPr/>
          <a:lstStyle/>
          <a:p>
            <a:fld id="{9860EDB8-5305-433F-BE41-D7A86D811DB3}" type="slidenum">
              <a:rPr lang="en-US" smtClean="0"/>
              <a:t>86</a:t>
            </a:fld>
            <a:endParaRPr lang="en-US"/>
          </a:p>
        </p:txBody>
      </p:sp>
    </p:spTree>
    <p:extLst>
      <p:ext uri="{BB962C8B-B14F-4D97-AF65-F5344CB8AC3E}">
        <p14:creationId xmlns:p14="http://schemas.microsoft.com/office/powerpoint/2010/main" val="1731257597"/>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CPR Model</a:t>
            </a:r>
          </a:p>
        </p:txBody>
      </p:sp>
      <p:sp>
        <p:nvSpPr>
          <p:cNvPr id="3" name="Content Placeholder 2"/>
          <p:cNvSpPr>
            <a:spLocks noGrp="1"/>
          </p:cNvSpPr>
          <p:nvPr>
            <p:ph idx="1"/>
          </p:nvPr>
        </p:nvSpPr>
        <p:spPr/>
        <p:txBody>
          <a:bodyPr>
            <a:normAutofit/>
          </a:bodyPr>
          <a:lstStyle/>
          <a:p>
            <a:pPr>
              <a:defRPr/>
            </a:pPr>
            <a:r>
              <a:rPr lang="en-US" sz="2800" dirty="0"/>
              <a:t>Rearranging the previous equation to solve for the SMM gives: </a:t>
            </a:r>
          </a:p>
          <a:p>
            <a:pPr algn="ctr">
              <a:spcBef>
                <a:spcPts val="1200"/>
              </a:spcBef>
              <a:buNone/>
              <a:defRPr/>
            </a:pPr>
            <a:r>
              <a:rPr lang="en-US" sz="2800" i="1" dirty="0"/>
              <a:t>SMM = 1-(1-CPR)</a:t>
            </a:r>
            <a:r>
              <a:rPr lang="en-US" sz="2800" i="1" baseline="30000" dirty="0"/>
              <a:t>1/12</a:t>
            </a:r>
          </a:p>
          <a:p>
            <a:pPr marL="349250" indent="-344488">
              <a:spcBef>
                <a:spcPts val="1800"/>
              </a:spcBef>
              <a:defRPr/>
            </a:pPr>
            <a:r>
              <a:rPr lang="en-US" sz="2800" dirty="0"/>
              <a:t>For example, a 6% CPR translates into an SMM of</a:t>
            </a:r>
          </a:p>
          <a:p>
            <a:pPr algn="ctr">
              <a:buNone/>
              <a:defRPr/>
            </a:pPr>
            <a:r>
              <a:rPr lang="en-US" sz="2800" dirty="0"/>
              <a:t>1-(1-.06)</a:t>
            </a:r>
            <a:r>
              <a:rPr lang="en-US" sz="2800" baseline="30000" dirty="0"/>
              <a:t>1/12</a:t>
            </a:r>
            <a:r>
              <a:rPr lang="en-US" sz="2800" dirty="0"/>
              <a:t> = .005143</a:t>
            </a:r>
          </a:p>
          <a:p>
            <a:pPr>
              <a:spcBef>
                <a:spcPts val="1800"/>
              </a:spcBef>
              <a:defRPr/>
            </a:pPr>
            <a:r>
              <a:rPr lang="en-US" sz="2800" dirty="0"/>
              <a:t>As with annual prepayments, monthly prepayments are the SMM times outstanding balance after each month’s scheduled payment (</a:t>
            </a:r>
            <a:r>
              <a:rPr lang="en-US" sz="2800" i="1" dirty="0"/>
              <a:t>You cannot prepay something that is currently due</a:t>
            </a:r>
            <a:r>
              <a:rPr lang="en-US" sz="2800" i="1" dirty="0" smtClean="0"/>
              <a:t>!</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87</a:t>
            </a:fld>
            <a:endParaRPr lang="en-US"/>
          </a:p>
        </p:txBody>
      </p:sp>
    </p:spTree>
    <p:extLst>
      <p:ext uri="{BB962C8B-B14F-4D97-AF65-F5344CB8AC3E}">
        <p14:creationId xmlns:p14="http://schemas.microsoft.com/office/powerpoint/2010/main" val="581320043"/>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CPR Model</a:t>
            </a:r>
          </a:p>
        </p:txBody>
      </p:sp>
      <p:sp>
        <p:nvSpPr>
          <p:cNvPr id="3" name="Content Placeholder 2"/>
          <p:cNvSpPr>
            <a:spLocks noGrp="1"/>
          </p:cNvSpPr>
          <p:nvPr>
            <p:ph idx="1"/>
          </p:nvPr>
        </p:nvSpPr>
        <p:spPr/>
        <p:txBody>
          <a:bodyPr>
            <a:normAutofit lnSpcReduction="10000"/>
          </a:bodyPr>
          <a:lstStyle/>
          <a:p>
            <a:pPr>
              <a:spcBef>
                <a:spcPts val="1200"/>
              </a:spcBef>
              <a:defRPr/>
            </a:pPr>
            <a:r>
              <a:rPr lang="en-US" dirty="0" smtClean="0"/>
              <a:t>You need to building an monthly amortization schedule for the pool and </a:t>
            </a:r>
            <a:r>
              <a:rPr lang="en-US" b="1" i="1" dirty="0" smtClean="0"/>
              <a:t>calculate </a:t>
            </a:r>
            <a:r>
              <a:rPr lang="en-US" b="1" i="1" dirty="0"/>
              <a:t>the monthly payment every month</a:t>
            </a:r>
            <a:r>
              <a:rPr lang="en-US" dirty="0"/>
              <a:t> to account for the loans (or portions of loans) that have prepaid </a:t>
            </a:r>
            <a:r>
              <a:rPr lang="en-US" dirty="0" smtClean="0"/>
              <a:t>at the end of the previous month.</a:t>
            </a:r>
          </a:p>
          <a:p>
            <a:pPr>
              <a:spcBef>
                <a:spcPts val="1200"/>
              </a:spcBef>
              <a:defRPr/>
            </a:pPr>
            <a:r>
              <a:rPr lang="en-US" dirty="0" smtClean="0"/>
              <a:t>Every month you need to</a:t>
            </a:r>
            <a:r>
              <a:rPr lang="en-US" b="1" i="1" dirty="0" smtClean="0"/>
              <a:t> </a:t>
            </a:r>
            <a:r>
              <a:rPr lang="en-US" b="1" i="1" dirty="0"/>
              <a:t>calculate an interim balance</a:t>
            </a:r>
            <a:r>
              <a:rPr lang="en-US" dirty="0"/>
              <a:t>. This is the </a:t>
            </a:r>
            <a:r>
              <a:rPr lang="en-US" b="1" i="1" dirty="0"/>
              <a:t>balance calculated before </a:t>
            </a:r>
            <a:r>
              <a:rPr lang="en-US" dirty="0"/>
              <a:t>we take into account the </a:t>
            </a:r>
            <a:r>
              <a:rPr lang="en-US" b="1" i="1" dirty="0"/>
              <a:t>prepayments</a:t>
            </a:r>
            <a:r>
              <a:rPr lang="en-US" dirty="0"/>
              <a:t> that have </a:t>
            </a:r>
            <a:r>
              <a:rPr lang="en-US" dirty="0" smtClean="0"/>
              <a:t>occurred that month – this </a:t>
            </a:r>
            <a:r>
              <a:rPr lang="en-US" dirty="0"/>
              <a:t>is sometimes also called a </a:t>
            </a:r>
            <a:r>
              <a:rPr lang="en-US" b="1" i="1" dirty="0"/>
              <a:t>Scheduled balance</a:t>
            </a:r>
            <a:r>
              <a:rPr lang="en-US" dirty="0"/>
              <a:t>.</a:t>
            </a:r>
          </a:p>
          <a:p>
            <a:pPr algn="ctr">
              <a:buNone/>
              <a:defRPr/>
            </a:pPr>
            <a:r>
              <a:rPr lang="en-US" i="1" dirty="0"/>
              <a:t>Interim Balance = </a:t>
            </a:r>
            <a:r>
              <a:rPr lang="en-US" i="1" dirty="0" smtClean="0"/>
              <a:t>Beginning Balance </a:t>
            </a:r>
            <a:r>
              <a:rPr lang="en-US" i="1" dirty="0"/>
              <a:t>– Scheduled Principal</a:t>
            </a:r>
          </a:p>
          <a:p>
            <a:pPr>
              <a:defRPr/>
            </a:pPr>
            <a:r>
              <a:rPr lang="en-US" dirty="0" smtClean="0"/>
              <a:t>The scheduled </a:t>
            </a:r>
            <a:r>
              <a:rPr lang="en-US" b="1" i="1" dirty="0" smtClean="0"/>
              <a:t>prepayment amount</a:t>
            </a:r>
            <a:r>
              <a:rPr lang="en-US" dirty="0" smtClean="0"/>
              <a:t> any month is then: </a:t>
            </a:r>
          </a:p>
          <a:p>
            <a:pPr algn="ctr">
              <a:spcBef>
                <a:spcPts val="1200"/>
              </a:spcBef>
              <a:buNone/>
              <a:defRPr/>
            </a:pPr>
            <a:r>
              <a:rPr lang="en-US" i="1" dirty="0" smtClean="0"/>
              <a:t>Prepayment Amount = Interim Balance * SMM</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88</a:t>
            </a:fld>
            <a:endParaRPr lang="en-US"/>
          </a:p>
        </p:txBody>
      </p:sp>
    </p:spTree>
    <p:extLst>
      <p:ext uri="{BB962C8B-B14F-4D97-AF65-F5344CB8AC3E}">
        <p14:creationId xmlns:p14="http://schemas.microsoft.com/office/powerpoint/2010/main" val="254420222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CPR Model</a:t>
            </a:r>
          </a:p>
        </p:txBody>
      </p:sp>
      <p:sp>
        <p:nvSpPr>
          <p:cNvPr id="3" name="Content Placeholder 2"/>
          <p:cNvSpPr>
            <a:spLocks noGrp="1"/>
          </p:cNvSpPr>
          <p:nvPr>
            <p:ph idx="1"/>
          </p:nvPr>
        </p:nvSpPr>
        <p:spPr>
          <a:xfrm>
            <a:off x="838201" y="1825624"/>
            <a:ext cx="10515599" cy="4642411"/>
          </a:xfrm>
        </p:spPr>
        <p:txBody>
          <a:bodyPr>
            <a:noAutofit/>
          </a:bodyPr>
          <a:lstStyle/>
          <a:p>
            <a:pPr>
              <a:spcBef>
                <a:spcPts val="1200"/>
              </a:spcBef>
              <a:defRPr/>
            </a:pPr>
            <a:r>
              <a:rPr lang="en-US" sz="2800" dirty="0" smtClean="0"/>
              <a:t>Then the actual ending balance is:</a:t>
            </a:r>
            <a:endParaRPr lang="en-US" sz="2800" dirty="0"/>
          </a:p>
          <a:p>
            <a:pPr algn="ctr">
              <a:spcBef>
                <a:spcPts val="1200"/>
              </a:spcBef>
              <a:buNone/>
              <a:defRPr/>
            </a:pPr>
            <a:r>
              <a:rPr lang="en-US" i="1" dirty="0"/>
              <a:t>Ending </a:t>
            </a:r>
            <a:r>
              <a:rPr lang="en-US" i="1" dirty="0" smtClean="0"/>
              <a:t>Balance </a:t>
            </a:r>
            <a:r>
              <a:rPr lang="en-US" i="1" dirty="0"/>
              <a:t>= Interim </a:t>
            </a:r>
            <a:r>
              <a:rPr lang="en-US" i="1" dirty="0" smtClean="0"/>
              <a:t>Balance </a:t>
            </a:r>
            <a:r>
              <a:rPr lang="en-US" i="1" dirty="0"/>
              <a:t>– </a:t>
            </a:r>
            <a:r>
              <a:rPr lang="en-US" i="1" dirty="0" smtClean="0"/>
              <a:t>Prepayment </a:t>
            </a:r>
            <a:r>
              <a:rPr lang="en-US" i="1" dirty="0"/>
              <a:t>Amount</a:t>
            </a:r>
          </a:p>
          <a:p>
            <a:pPr>
              <a:spcBef>
                <a:spcPts val="1200"/>
              </a:spcBef>
              <a:defRPr/>
            </a:pPr>
            <a:r>
              <a:rPr lang="en-US" sz="2800" dirty="0" smtClean="0"/>
              <a:t>The </a:t>
            </a:r>
            <a:r>
              <a:rPr lang="en-US" sz="2800" b="1" i="1" dirty="0"/>
              <a:t>prepayment amount consists only of principal</a:t>
            </a:r>
            <a:r>
              <a:rPr lang="en-US" sz="2800" dirty="0"/>
              <a:t>, so the total principal paid </a:t>
            </a:r>
            <a:r>
              <a:rPr lang="en-US" sz="2800" dirty="0" smtClean="0"/>
              <a:t>is:</a:t>
            </a:r>
            <a:endParaRPr lang="en-US" sz="2800" dirty="0"/>
          </a:p>
          <a:p>
            <a:pPr algn="ctr">
              <a:spcBef>
                <a:spcPts val="1200"/>
              </a:spcBef>
              <a:buNone/>
              <a:defRPr/>
            </a:pPr>
            <a:r>
              <a:rPr lang="en-US" i="1" dirty="0"/>
              <a:t>Total Principal Paid = Scheduled Principal+ </a:t>
            </a:r>
            <a:r>
              <a:rPr lang="en-US" i="1" dirty="0" smtClean="0"/>
              <a:t>Prepayment </a:t>
            </a:r>
            <a:r>
              <a:rPr lang="en-US" i="1" dirty="0"/>
              <a:t>Amount</a:t>
            </a:r>
          </a:p>
          <a:p>
            <a:r>
              <a:rPr lang="en-US" sz="2800" dirty="0" smtClean="0"/>
              <a:t>The ending balance that month is then the beginning balance minus the total principal paid and is the beginning balance for the next period.</a:t>
            </a:r>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89</a:t>
            </a:fld>
            <a:endParaRPr lang="en-US"/>
          </a:p>
        </p:txBody>
      </p:sp>
    </p:spTree>
    <p:extLst>
      <p:ext uri="{BB962C8B-B14F-4D97-AF65-F5344CB8AC3E}">
        <p14:creationId xmlns:p14="http://schemas.microsoft.com/office/powerpoint/2010/main" val="1399518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Pricing </a:t>
            </a:r>
            <a:r>
              <a:rPr lang="en-US" kern="0" dirty="0" smtClean="0"/>
              <a:t>MBBs</a:t>
            </a:r>
            <a:endParaRPr lang="en-US" dirty="0"/>
          </a:p>
        </p:txBody>
      </p:sp>
      <p:sp>
        <p:nvSpPr>
          <p:cNvPr id="3" name="Content Placeholder 2"/>
          <p:cNvSpPr>
            <a:spLocks noGrp="1"/>
          </p:cNvSpPr>
          <p:nvPr>
            <p:ph idx="1"/>
          </p:nvPr>
        </p:nvSpPr>
        <p:spPr/>
        <p:txBody>
          <a:bodyPr/>
          <a:lstStyle/>
          <a:p>
            <a:pPr marL="0" indent="0">
              <a:buNone/>
            </a:pPr>
            <a:r>
              <a:rPr lang="en-US" sz="2800" b="1" dirty="0" smtClean="0"/>
              <a:t>Example</a:t>
            </a:r>
            <a:endParaRPr lang="en-US" sz="2800" b="1" dirty="0"/>
          </a:p>
          <a:p>
            <a:pPr marL="460375">
              <a:spcBef>
                <a:spcPts val="300"/>
              </a:spcBef>
            </a:pPr>
            <a:r>
              <a:rPr lang="en-US" sz="2200" dirty="0"/>
              <a:t>20-year to maturity </a:t>
            </a:r>
          </a:p>
          <a:p>
            <a:pPr marL="460375">
              <a:spcBef>
                <a:spcPts val="300"/>
              </a:spcBef>
            </a:pPr>
            <a:r>
              <a:rPr lang="en-US" sz="2200" dirty="0"/>
              <a:t>Par value of $10,000 </a:t>
            </a:r>
          </a:p>
          <a:p>
            <a:pPr marL="460375">
              <a:spcBef>
                <a:spcPts val="300"/>
              </a:spcBef>
            </a:pPr>
            <a:r>
              <a:rPr lang="en-US" sz="2200" dirty="0"/>
              <a:t>10.5% annual coupon </a:t>
            </a:r>
          </a:p>
          <a:p>
            <a:pPr marL="460375">
              <a:spcBef>
                <a:spcPts val="300"/>
              </a:spcBef>
            </a:pPr>
            <a:r>
              <a:rPr lang="en-US" sz="2200" dirty="0" smtClean="0"/>
              <a:t>At issue, bond market investors require an 11% interest rate.  </a:t>
            </a:r>
          </a:p>
          <a:p>
            <a:pPr marL="117475" indent="0">
              <a:buNone/>
            </a:pPr>
            <a:r>
              <a:rPr lang="en-US" dirty="0" smtClean="0"/>
              <a:t>What is the initial price of the bond?</a:t>
            </a:r>
          </a:p>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9</a:t>
            </a:fld>
            <a:endParaRPr lang="en-US"/>
          </a:p>
        </p:txBody>
      </p:sp>
    </p:spTree>
    <p:extLst>
      <p:ext uri="{BB962C8B-B14F-4D97-AF65-F5344CB8AC3E}">
        <p14:creationId xmlns:p14="http://schemas.microsoft.com/office/powerpoint/2010/main" val="3645036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CPR Model</a:t>
            </a:r>
          </a:p>
        </p:txBody>
      </p:sp>
      <p:sp>
        <p:nvSpPr>
          <p:cNvPr id="3" name="Content Placeholder 2"/>
          <p:cNvSpPr>
            <a:spLocks noGrp="1"/>
          </p:cNvSpPr>
          <p:nvPr>
            <p:ph idx="1"/>
          </p:nvPr>
        </p:nvSpPr>
        <p:spPr/>
        <p:txBody>
          <a:bodyPr>
            <a:normAutofit/>
          </a:bodyPr>
          <a:lstStyle/>
          <a:p>
            <a:pPr marL="0" indent="0">
              <a:buNone/>
              <a:defRPr/>
            </a:pPr>
            <a:r>
              <a:rPr lang="en-US" sz="2800" b="1" dirty="0"/>
              <a:t>Example:</a:t>
            </a:r>
          </a:p>
          <a:p>
            <a:pPr>
              <a:spcBef>
                <a:spcPts val="1200"/>
              </a:spcBef>
              <a:defRPr/>
            </a:pPr>
            <a:r>
              <a:rPr lang="en-US" dirty="0"/>
              <a:t>Let’s assume we have a mortgage pool with a WAC of 10%, a balance of $1,000 (you can add as many zeroes as you want, it does not matter), and WAM of 12 months. Further, assume that this pool prepays at 10% CPR.</a:t>
            </a:r>
          </a:p>
          <a:p>
            <a:pPr>
              <a:spcBef>
                <a:spcPts val="1200"/>
              </a:spcBef>
              <a:defRPr/>
            </a:pPr>
            <a:r>
              <a:rPr lang="en-US" dirty="0"/>
              <a:t>The table on the following page demonstrates the monthly cash flows.</a:t>
            </a:r>
          </a:p>
          <a:p>
            <a:pPr marL="0" indent="0">
              <a:buNone/>
            </a:pPr>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90</a:t>
            </a:fld>
            <a:endParaRPr lang="en-US"/>
          </a:p>
        </p:txBody>
      </p:sp>
    </p:spTree>
    <p:extLst>
      <p:ext uri="{BB962C8B-B14F-4D97-AF65-F5344CB8AC3E}">
        <p14:creationId xmlns:p14="http://schemas.microsoft.com/office/powerpoint/2010/main" val="3055322124"/>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CPR Model</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91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68775334"/>
              </p:ext>
            </p:extLst>
          </p:nvPr>
        </p:nvGraphicFramePr>
        <p:xfrm>
          <a:off x="1794840" y="1542790"/>
          <a:ext cx="8368554" cy="4689575"/>
        </p:xfrm>
        <a:graphic>
          <a:graphicData uri="http://schemas.openxmlformats.org/drawingml/2006/table">
            <a:tbl>
              <a:tblPr/>
              <a:tblGrid>
                <a:gridCol w="724202"/>
                <a:gridCol w="1059031"/>
                <a:gridCol w="940760"/>
                <a:gridCol w="940760"/>
                <a:gridCol w="940760"/>
                <a:gridCol w="1027168"/>
                <a:gridCol w="804669"/>
                <a:gridCol w="1126536"/>
                <a:gridCol w="804668"/>
              </a:tblGrid>
              <a:tr h="547055">
                <a:tc>
                  <a:txBody>
                    <a:bodyPr/>
                    <a:lstStyle/>
                    <a:p>
                      <a:pPr algn="l" rtl="0" fontAlgn="b"/>
                      <a:r>
                        <a:rPr lang="en-US" sz="1200" b="1" i="0" u="none" strike="noStrike" dirty="0">
                          <a:solidFill>
                            <a:srgbClr val="000000"/>
                          </a:solidFill>
                          <a:effectLst/>
                          <a:latin typeface="Arial" panose="020B0604020202020204" pitchFamily="34" charset="0"/>
                        </a:rPr>
                        <a:t>Principal</a:t>
                      </a:r>
                    </a:p>
                  </a:txBody>
                  <a:tcPr marL="9525" marR="95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$1,000.00</a:t>
                      </a:r>
                    </a:p>
                  </a:txBody>
                  <a:tcPr marL="9525" marR="85725" marT="9525" marB="0" anchor="b">
                    <a:lnL>
                      <a:noFill/>
                    </a:lnL>
                    <a:lnR>
                      <a:noFill/>
                    </a:lnR>
                    <a:lnT>
                      <a:noFill/>
                    </a:lnT>
                    <a:lnB>
                      <a:noFill/>
                    </a:lnB>
                  </a:tcPr>
                </a:tc>
                <a:tc>
                  <a:txBody>
                    <a:bodyPr/>
                    <a:lstStyle/>
                    <a:p>
                      <a:pPr algn="l" rtl="0"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r>
                        <a:rPr lang="en-US" sz="1200" b="1" i="0" u="none" strike="noStrike">
                          <a:solidFill>
                            <a:srgbClr val="000000"/>
                          </a:solidFill>
                          <a:effectLst/>
                          <a:latin typeface="Arial" panose="020B0604020202020204" pitchFamily="34" charset="0"/>
                        </a:rPr>
                        <a:t>WAM</a:t>
                      </a:r>
                    </a:p>
                  </a:txBody>
                  <a:tcPr marL="9525" marR="95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12</a:t>
                      </a:r>
                    </a:p>
                  </a:txBody>
                  <a:tcPr marL="9525" marR="85725" marT="9525" marB="0" anchor="b">
                    <a:lnL>
                      <a:noFill/>
                    </a:lnL>
                    <a:lnR>
                      <a:noFill/>
                    </a:lnR>
                    <a:lnT>
                      <a:noFill/>
                    </a:lnT>
                    <a:lnB>
                      <a:noFill/>
                    </a:lnB>
                  </a:tcPr>
                </a:tc>
                <a:tc>
                  <a:txBody>
                    <a:bodyPr/>
                    <a:lstStyle/>
                    <a:p>
                      <a:pPr algn="l" rtl="0" fontAlgn="b"/>
                      <a:r>
                        <a:rPr lang="en-US" sz="1200" b="0" i="0" u="none" strike="noStrike">
                          <a:solidFill>
                            <a:srgbClr val="000000"/>
                          </a:solidFill>
                          <a:effectLst/>
                          <a:latin typeface="Arial" panose="020B0604020202020204" pitchFamily="34" charset="0"/>
                        </a:rPr>
                        <a:t>Months</a:t>
                      </a:r>
                    </a:p>
                  </a:txBody>
                  <a:tcPr marL="9525" marR="9525" marT="9525" marB="0" anchor="b">
                    <a:lnL>
                      <a:noFill/>
                    </a:lnL>
                    <a:lnR>
                      <a:noFill/>
                    </a:lnR>
                    <a:lnT>
                      <a:noFill/>
                    </a:lnT>
                    <a:lnB>
                      <a:noFill/>
                    </a:lnB>
                  </a:tcPr>
                </a:tc>
                <a:tc>
                  <a:txBody>
                    <a:bodyPr/>
                    <a:lstStyle/>
                    <a:p>
                      <a:pPr algn="l" fontAlgn="b"/>
                      <a:endParaRPr lang="en-US" sz="2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2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2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547055">
                <a:tc>
                  <a:txBody>
                    <a:bodyPr/>
                    <a:lstStyle/>
                    <a:p>
                      <a:pPr algn="l" rtl="0" fontAlgn="b"/>
                      <a:r>
                        <a:rPr lang="en-US" sz="1200" b="1" i="0" u="none" strike="noStrike">
                          <a:solidFill>
                            <a:srgbClr val="000000"/>
                          </a:solidFill>
                          <a:effectLst/>
                          <a:latin typeface="Arial" panose="020B0604020202020204" pitchFamily="34" charset="0"/>
                        </a:rPr>
                        <a:t>WAC</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Arial" panose="020B0604020202020204" pitchFamily="34" charset="0"/>
                        </a:rPr>
                        <a:t>10%</a:t>
                      </a:r>
                    </a:p>
                  </a:txBody>
                  <a:tcPr marL="9525" marR="857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1200" b="1" i="0" u="none" strike="noStrike">
                          <a:solidFill>
                            <a:srgbClr val="000000"/>
                          </a:solidFill>
                          <a:effectLst/>
                          <a:latin typeface="Arial" panose="020B0604020202020204" pitchFamily="34" charset="0"/>
                        </a:rPr>
                        <a:t>CPR</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Arial" panose="020B0604020202020204" pitchFamily="34" charset="0"/>
                        </a:rPr>
                        <a:t>10%</a:t>
                      </a:r>
                    </a:p>
                  </a:txBody>
                  <a:tcPr marL="9525" marR="857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2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2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2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470611">
                <a:tc>
                  <a:txBody>
                    <a:bodyPr/>
                    <a:lstStyle/>
                    <a:p>
                      <a:pPr algn="l" rtl="0" fontAlgn="t"/>
                      <a:r>
                        <a:rPr lang="en-US" sz="1200" b="1" i="0" u="none" strike="noStrike">
                          <a:solidFill>
                            <a:srgbClr val="000000"/>
                          </a:solidFill>
                          <a:effectLst/>
                          <a:latin typeface="Arial" panose="020B0604020202020204" pitchFamily="34" charset="0"/>
                        </a:rPr>
                        <a:t> Month </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1" i="0" u="none" strike="noStrike">
                          <a:solidFill>
                            <a:srgbClr val="000000"/>
                          </a:solidFill>
                          <a:effectLst/>
                          <a:latin typeface="Arial" panose="020B0604020202020204" pitchFamily="34" charset="0"/>
                        </a:rPr>
                        <a:t>Beginning Balance</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1" i="0" u="none" strike="noStrike">
                          <a:solidFill>
                            <a:srgbClr val="000000"/>
                          </a:solidFill>
                          <a:effectLst/>
                          <a:latin typeface="Arial" panose="020B0604020202020204" pitchFamily="34" charset="0"/>
                        </a:rPr>
                        <a:t>Payment</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1" i="0" u="none" strike="noStrike">
                          <a:solidFill>
                            <a:srgbClr val="000000"/>
                          </a:solidFill>
                          <a:effectLst/>
                          <a:latin typeface="Arial" panose="020B0604020202020204" pitchFamily="34" charset="0"/>
                        </a:rPr>
                        <a:t>Interest</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1" i="0" u="none" strike="noStrike" dirty="0" err="1">
                          <a:solidFill>
                            <a:srgbClr val="000000"/>
                          </a:solidFill>
                          <a:effectLst/>
                          <a:latin typeface="Arial" panose="020B0604020202020204" pitchFamily="34" charset="0"/>
                        </a:rPr>
                        <a:t>ScheduledPrincipal</a:t>
                      </a:r>
                      <a:endParaRPr lang="en-US" sz="1200" b="1" i="0" u="none" strike="noStrike" dirty="0">
                        <a:solidFill>
                          <a:srgbClr val="000000"/>
                        </a:solidFill>
                        <a:effectLst/>
                        <a:latin typeface="Arial" panose="020B0604020202020204" pitchFamily="34" charset="0"/>
                      </a:endParaRP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1" i="0" u="none" strike="noStrike">
                          <a:solidFill>
                            <a:srgbClr val="000000"/>
                          </a:solidFill>
                          <a:effectLst/>
                          <a:latin typeface="Arial" panose="020B0604020202020204" pitchFamily="34" charset="0"/>
                        </a:rPr>
                        <a:t>Interim Balance</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200" b="1" i="0" u="none" strike="noStrike" dirty="0" smtClean="0">
                          <a:solidFill>
                            <a:srgbClr val="000000"/>
                          </a:solidFill>
                          <a:effectLst/>
                          <a:latin typeface="Arial" panose="020B0604020202020204" pitchFamily="34" charset="0"/>
                        </a:rPr>
                        <a:t>SMM      </a:t>
                      </a:r>
                      <a:endParaRPr lang="en-US" sz="1200" b="1" i="0" u="none" strike="noStrike" dirty="0">
                        <a:solidFill>
                          <a:srgbClr val="000000"/>
                        </a:solidFill>
                        <a:effectLst/>
                        <a:latin typeface="Arial" panose="020B0604020202020204" pitchFamily="34" charset="0"/>
                      </a:endParaRP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1" i="0" u="none" strike="noStrike" dirty="0" smtClean="0">
                          <a:solidFill>
                            <a:srgbClr val="000000"/>
                          </a:solidFill>
                          <a:effectLst/>
                          <a:latin typeface="Arial" panose="020B0604020202020204" pitchFamily="34" charset="0"/>
                        </a:rPr>
                        <a:t>Prepayments</a:t>
                      </a:r>
                      <a:endParaRPr lang="en-US" sz="1200" b="1" i="0" u="none" strike="noStrike" dirty="0">
                        <a:solidFill>
                          <a:srgbClr val="000000"/>
                        </a:solidFill>
                        <a:effectLst/>
                        <a:latin typeface="Arial" panose="020B0604020202020204" pitchFamily="34" charset="0"/>
                      </a:endParaRP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1" i="0" u="none" strike="noStrike">
                          <a:solidFill>
                            <a:srgbClr val="000000"/>
                          </a:solidFill>
                          <a:effectLst/>
                          <a:latin typeface="Arial" panose="020B0604020202020204" pitchFamily="34" charset="0"/>
                        </a:rPr>
                        <a:t>Ending Balance</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324">
                <a:tc>
                  <a:txBody>
                    <a:bodyPr/>
                    <a:lstStyle/>
                    <a:p>
                      <a:pPr algn="l" rtl="0" fontAlgn="b"/>
                      <a:r>
                        <a:rPr lang="en-US" sz="1200" b="0" i="0" u="none" strike="noStrike">
                          <a:solidFill>
                            <a:srgbClr val="000000"/>
                          </a:solidFill>
                          <a:effectLst/>
                          <a:latin typeface="Arial" panose="020B0604020202020204" pitchFamily="34" charset="0"/>
                        </a:rPr>
                        <a:t>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b"/>
                      <a:r>
                        <a:rPr lang="en-US" sz="1200" b="0" i="0" u="none" strike="noStrike">
                          <a:solidFill>
                            <a:srgbClr val="000000"/>
                          </a:solidFill>
                          <a:effectLst/>
                          <a:latin typeface="Arial" panose="020B0604020202020204" pitchFamily="34" charset="0"/>
                        </a:rPr>
                        <a:t>$1,000.00 </a:t>
                      </a:r>
                    </a:p>
                  </a:txBody>
                  <a:tcPr marL="9525" marR="857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b"/>
                      <a:r>
                        <a:rPr lang="en-US" sz="1200" b="0" i="0" u="none" strike="noStrike">
                          <a:solidFill>
                            <a:srgbClr val="000000"/>
                          </a:solidFill>
                          <a:effectLst/>
                          <a:latin typeface="Arial" panose="020B0604020202020204" pitchFamily="34" charset="0"/>
                        </a:rPr>
                        <a:t>$87.92 </a:t>
                      </a:r>
                    </a:p>
                  </a:txBody>
                  <a:tcPr marL="9525" marR="857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b"/>
                      <a:r>
                        <a:rPr lang="en-US" sz="1200" b="0" i="0" u="none" strike="noStrike">
                          <a:solidFill>
                            <a:srgbClr val="000000"/>
                          </a:solidFill>
                          <a:effectLst/>
                          <a:latin typeface="Arial" panose="020B0604020202020204" pitchFamily="34" charset="0"/>
                        </a:rPr>
                        <a:t>$8.33 </a:t>
                      </a:r>
                    </a:p>
                  </a:txBody>
                  <a:tcPr marL="9525" marR="857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b"/>
                      <a:r>
                        <a:rPr lang="en-US" sz="1200" b="0" i="0" u="none" strike="noStrike">
                          <a:solidFill>
                            <a:srgbClr val="000000"/>
                          </a:solidFill>
                          <a:effectLst/>
                          <a:latin typeface="Arial" panose="020B0604020202020204" pitchFamily="34" charset="0"/>
                        </a:rPr>
                        <a:t>$79.58 </a:t>
                      </a:r>
                    </a:p>
                  </a:txBody>
                  <a:tcPr marL="9525" marR="857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b"/>
                      <a:r>
                        <a:rPr lang="en-US" sz="1200" b="0" i="0" u="none" strike="noStrike">
                          <a:solidFill>
                            <a:srgbClr val="000000"/>
                          </a:solidFill>
                          <a:effectLst/>
                          <a:latin typeface="Arial" panose="020B0604020202020204" pitchFamily="34" charset="0"/>
                        </a:rPr>
                        <a:t>$920.42 </a:t>
                      </a:r>
                    </a:p>
                  </a:txBody>
                  <a:tcPr marL="9525" marR="857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b"/>
                      <a:r>
                        <a:rPr lang="en-US" sz="1200" b="0" i="0" u="none" strike="noStrike" dirty="0">
                          <a:solidFill>
                            <a:srgbClr val="000000"/>
                          </a:solidFill>
                          <a:effectLst/>
                          <a:latin typeface="Arial" panose="020B0604020202020204" pitchFamily="34" charset="0"/>
                        </a:rPr>
                        <a:t>0.00874</a:t>
                      </a:r>
                    </a:p>
                  </a:txBody>
                  <a:tcPr marL="9525" marR="857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b"/>
                      <a:r>
                        <a:rPr lang="en-US" sz="1200" b="0" i="0" u="none" strike="noStrike">
                          <a:solidFill>
                            <a:srgbClr val="000000"/>
                          </a:solidFill>
                          <a:effectLst/>
                          <a:latin typeface="Arial" panose="020B0604020202020204" pitchFamily="34" charset="0"/>
                        </a:rPr>
                        <a:t>$8.05 </a:t>
                      </a:r>
                    </a:p>
                  </a:txBody>
                  <a:tcPr marL="9525" marR="857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b"/>
                      <a:r>
                        <a:rPr lang="en-US" sz="1200" b="0" i="0" u="none" strike="noStrike">
                          <a:solidFill>
                            <a:srgbClr val="000000"/>
                          </a:solidFill>
                          <a:effectLst/>
                          <a:latin typeface="Arial" panose="020B0604020202020204" pitchFamily="34" charset="0"/>
                        </a:rPr>
                        <a:t>$912.37 </a:t>
                      </a:r>
                    </a:p>
                  </a:txBody>
                  <a:tcPr marL="9525" marR="85725" marT="9525" marB="0" anchor="b">
                    <a:lnL>
                      <a:noFill/>
                    </a:lnL>
                    <a:lnR>
                      <a:noFill/>
                    </a:lnR>
                    <a:lnT w="12700" cap="flat" cmpd="sng" algn="ctr">
                      <a:solidFill>
                        <a:srgbClr val="000000"/>
                      </a:solidFill>
                      <a:prstDash val="solid"/>
                      <a:round/>
                      <a:headEnd type="none" w="med" len="med"/>
                      <a:tailEnd type="none" w="med" len="med"/>
                    </a:lnT>
                    <a:lnB>
                      <a:noFill/>
                    </a:lnB>
                  </a:tcPr>
                </a:tc>
              </a:tr>
              <a:tr h="259324">
                <a:tc>
                  <a:txBody>
                    <a:bodyPr/>
                    <a:lstStyle/>
                    <a:p>
                      <a:pPr algn="l" rtl="0" fontAlgn="b"/>
                      <a:r>
                        <a:rPr lang="en-US" sz="1200" b="0" i="0" u="none" strike="noStrike">
                          <a:solidFill>
                            <a:srgbClr val="000000"/>
                          </a:solidFill>
                          <a:effectLst/>
                          <a:latin typeface="Arial" panose="020B0604020202020204" pitchFamily="34" charset="0"/>
                        </a:rPr>
                        <a:t>2</a:t>
                      </a:r>
                    </a:p>
                  </a:txBody>
                  <a:tcPr marL="9525" marR="95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$912.37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$87.15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$7.60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$79.54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$832.83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0.00874</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$7.28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$825.55 </a:t>
                      </a:r>
                    </a:p>
                  </a:txBody>
                  <a:tcPr marL="9525" marR="85725" marT="9525" marB="0" anchor="b">
                    <a:lnL>
                      <a:noFill/>
                    </a:lnL>
                    <a:lnR>
                      <a:noFill/>
                    </a:lnR>
                    <a:lnT>
                      <a:noFill/>
                    </a:lnT>
                    <a:lnB>
                      <a:noFill/>
                    </a:lnB>
                  </a:tcPr>
                </a:tc>
              </a:tr>
              <a:tr h="259324">
                <a:tc>
                  <a:txBody>
                    <a:bodyPr/>
                    <a:lstStyle/>
                    <a:p>
                      <a:pPr algn="l" rtl="0" fontAlgn="b"/>
                      <a:r>
                        <a:rPr lang="en-US" sz="1200" b="0" i="0" u="none" strike="noStrike">
                          <a:solidFill>
                            <a:srgbClr val="000000"/>
                          </a:solidFill>
                          <a:effectLst/>
                          <a:latin typeface="Arial" panose="020B0604020202020204" pitchFamily="34" charset="0"/>
                        </a:rPr>
                        <a:t>3</a:t>
                      </a:r>
                    </a:p>
                  </a:txBody>
                  <a:tcPr marL="9525" marR="95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$825.55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$86.39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$6.88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$79.51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$746.04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0.00874</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$6.52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$739.52 </a:t>
                      </a:r>
                    </a:p>
                  </a:txBody>
                  <a:tcPr marL="9525" marR="85725" marT="9525" marB="0" anchor="b">
                    <a:lnL>
                      <a:noFill/>
                    </a:lnL>
                    <a:lnR>
                      <a:noFill/>
                    </a:lnR>
                    <a:lnT>
                      <a:noFill/>
                    </a:lnT>
                    <a:lnB>
                      <a:noFill/>
                    </a:lnB>
                  </a:tcPr>
                </a:tc>
              </a:tr>
              <a:tr h="259324">
                <a:tc>
                  <a:txBody>
                    <a:bodyPr/>
                    <a:lstStyle/>
                    <a:p>
                      <a:pPr algn="l" rtl="0" fontAlgn="b"/>
                      <a:r>
                        <a:rPr lang="en-US" sz="1200" b="0" i="0" u="none" strike="noStrike">
                          <a:solidFill>
                            <a:srgbClr val="000000"/>
                          </a:solidFill>
                          <a:effectLst/>
                          <a:latin typeface="Arial" panose="020B0604020202020204" pitchFamily="34" charset="0"/>
                        </a:rPr>
                        <a:t>4</a:t>
                      </a:r>
                    </a:p>
                  </a:txBody>
                  <a:tcPr marL="9525" marR="9525" marT="9525" marB="0" anchor="b">
                    <a:lnL>
                      <a:noFill/>
                    </a:lnL>
                    <a:lnR>
                      <a:noFill/>
                    </a:lnR>
                    <a:lnT>
                      <a:noFill/>
                    </a:lnT>
                    <a:lnB>
                      <a:noFill/>
                    </a:lnB>
                  </a:tcPr>
                </a:tc>
                <a:tc>
                  <a:txBody>
                    <a:bodyPr/>
                    <a:lstStyle/>
                    <a:p>
                      <a:pPr algn="r" rtl="0" fontAlgn="b"/>
                      <a:r>
                        <a:rPr lang="en-US" sz="1200" b="0" i="0" u="none" strike="noStrike" dirty="0">
                          <a:solidFill>
                            <a:srgbClr val="000000"/>
                          </a:solidFill>
                          <a:effectLst/>
                          <a:latin typeface="Arial" panose="020B0604020202020204" pitchFamily="34" charset="0"/>
                        </a:rPr>
                        <a:t>$739.52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$85.63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$6.16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$79.47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$660.05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0.00874</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$5.77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$654.28 </a:t>
                      </a:r>
                    </a:p>
                  </a:txBody>
                  <a:tcPr marL="9525" marR="85725" marT="9525" marB="0" anchor="b">
                    <a:lnL>
                      <a:noFill/>
                    </a:lnL>
                    <a:lnR>
                      <a:noFill/>
                    </a:lnR>
                    <a:lnT>
                      <a:noFill/>
                    </a:lnT>
                    <a:lnB>
                      <a:noFill/>
                    </a:lnB>
                  </a:tcPr>
                </a:tc>
              </a:tr>
              <a:tr h="259324">
                <a:tc>
                  <a:txBody>
                    <a:bodyPr/>
                    <a:lstStyle/>
                    <a:p>
                      <a:pPr algn="l" rtl="0" fontAlgn="b"/>
                      <a:r>
                        <a:rPr lang="en-US" sz="1200" b="0" i="0" u="none" strike="noStrike">
                          <a:solidFill>
                            <a:srgbClr val="000000"/>
                          </a:solidFill>
                          <a:effectLst/>
                          <a:latin typeface="Arial" panose="020B0604020202020204" pitchFamily="34" charset="0"/>
                        </a:rPr>
                        <a:t>5</a:t>
                      </a:r>
                    </a:p>
                  </a:txBody>
                  <a:tcPr marL="9525" marR="95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$654.28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$84.88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$5.45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$79.43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$574.85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0.00874</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$5.03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$569.83 </a:t>
                      </a:r>
                    </a:p>
                  </a:txBody>
                  <a:tcPr marL="9525" marR="85725" marT="9525" marB="0" anchor="b">
                    <a:lnL>
                      <a:noFill/>
                    </a:lnL>
                    <a:lnR>
                      <a:noFill/>
                    </a:lnR>
                    <a:lnT>
                      <a:noFill/>
                    </a:lnT>
                    <a:lnB>
                      <a:noFill/>
                    </a:lnB>
                  </a:tcPr>
                </a:tc>
              </a:tr>
              <a:tr h="259324">
                <a:tc>
                  <a:txBody>
                    <a:bodyPr/>
                    <a:lstStyle/>
                    <a:p>
                      <a:pPr algn="l" rtl="0" fontAlgn="b"/>
                      <a:r>
                        <a:rPr lang="en-US" sz="1200" b="0" i="0" u="none" strike="noStrike">
                          <a:solidFill>
                            <a:srgbClr val="000000"/>
                          </a:solidFill>
                          <a:effectLst/>
                          <a:latin typeface="Arial" panose="020B0604020202020204" pitchFamily="34" charset="0"/>
                        </a:rPr>
                        <a:t>6</a:t>
                      </a:r>
                    </a:p>
                  </a:txBody>
                  <a:tcPr marL="9525" marR="95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$569.83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$84.14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$4.75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$79.39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$490.44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0.00874</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$4.29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$486.15 </a:t>
                      </a:r>
                    </a:p>
                  </a:txBody>
                  <a:tcPr marL="9525" marR="85725" marT="9525" marB="0" anchor="b">
                    <a:lnL>
                      <a:noFill/>
                    </a:lnL>
                    <a:lnR>
                      <a:noFill/>
                    </a:lnR>
                    <a:lnT>
                      <a:noFill/>
                    </a:lnT>
                    <a:lnB>
                      <a:noFill/>
                    </a:lnB>
                  </a:tcPr>
                </a:tc>
              </a:tr>
              <a:tr h="259324">
                <a:tc>
                  <a:txBody>
                    <a:bodyPr/>
                    <a:lstStyle/>
                    <a:p>
                      <a:pPr algn="l" rtl="0" fontAlgn="b"/>
                      <a:r>
                        <a:rPr lang="en-US" sz="1200" b="0" i="0" u="none" strike="noStrike">
                          <a:solidFill>
                            <a:srgbClr val="000000"/>
                          </a:solidFill>
                          <a:effectLst/>
                          <a:latin typeface="Arial" panose="020B0604020202020204" pitchFamily="34" charset="0"/>
                        </a:rPr>
                        <a:t>7</a:t>
                      </a:r>
                    </a:p>
                  </a:txBody>
                  <a:tcPr marL="9525" marR="95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$486.15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$83.40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$4.05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$79.35 </a:t>
                      </a:r>
                    </a:p>
                  </a:txBody>
                  <a:tcPr marL="9525" marR="85725" marT="9525" marB="0" anchor="b">
                    <a:lnL>
                      <a:noFill/>
                    </a:lnL>
                    <a:lnR>
                      <a:noFill/>
                    </a:lnR>
                    <a:lnT>
                      <a:noFill/>
                    </a:lnT>
                    <a:lnB>
                      <a:noFill/>
                    </a:lnB>
                  </a:tcPr>
                </a:tc>
                <a:tc>
                  <a:txBody>
                    <a:bodyPr/>
                    <a:lstStyle/>
                    <a:p>
                      <a:pPr algn="r" rtl="0" fontAlgn="b"/>
                      <a:r>
                        <a:rPr lang="en-US" sz="1200" b="0" i="0" u="none" strike="noStrike" dirty="0">
                          <a:solidFill>
                            <a:srgbClr val="000000"/>
                          </a:solidFill>
                          <a:effectLst/>
                          <a:latin typeface="Arial" panose="020B0604020202020204" pitchFamily="34" charset="0"/>
                        </a:rPr>
                        <a:t>$406.80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0.00874</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$3.56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$403.24 </a:t>
                      </a:r>
                    </a:p>
                  </a:txBody>
                  <a:tcPr marL="9525" marR="85725" marT="9525" marB="0" anchor="b">
                    <a:lnL>
                      <a:noFill/>
                    </a:lnL>
                    <a:lnR>
                      <a:noFill/>
                    </a:lnR>
                    <a:lnT>
                      <a:noFill/>
                    </a:lnT>
                    <a:lnB>
                      <a:noFill/>
                    </a:lnB>
                  </a:tcPr>
                </a:tc>
              </a:tr>
              <a:tr h="259324">
                <a:tc>
                  <a:txBody>
                    <a:bodyPr/>
                    <a:lstStyle/>
                    <a:p>
                      <a:pPr algn="l" rtl="0" fontAlgn="b"/>
                      <a:r>
                        <a:rPr lang="en-US" sz="1200" b="0" i="0" u="none" strike="noStrike">
                          <a:solidFill>
                            <a:srgbClr val="000000"/>
                          </a:solidFill>
                          <a:effectLst/>
                          <a:latin typeface="Arial" panose="020B0604020202020204" pitchFamily="34" charset="0"/>
                        </a:rPr>
                        <a:t>8</a:t>
                      </a:r>
                    </a:p>
                  </a:txBody>
                  <a:tcPr marL="9525" marR="95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$403.24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$82.68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$3.36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$79.31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$323.92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0.00874</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$2.83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$321.09 </a:t>
                      </a:r>
                    </a:p>
                  </a:txBody>
                  <a:tcPr marL="9525" marR="85725" marT="9525" marB="0" anchor="b">
                    <a:lnL>
                      <a:noFill/>
                    </a:lnL>
                    <a:lnR>
                      <a:noFill/>
                    </a:lnR>
                    <a:lnT>
                      <a:noFill/>
                    </a:lnT>
                    <a:lnB>
                      <a:noFill/>
                    </a:lnB>
                  </a:tcPr>
                </a:tc>
              </a:tr>
              <a:tr h="259324">
                <a:tc>
                  <a:txBody>
                    <a:bodyPr/>
                    <a:lstStyle/>
                    <a:p>
                      <a:pPr algn="l" rtl="0" fontAlgn="b"/>
                      <a:r>
                        <a:rPr lang="en-US" sz="1200" b="0" i="0" u="none" strike="noStrike">
                          <a:solidFill>
                            <a:srgbClr val="000000"/>
                          </a:solidFill>
                          <a:effectLst/>
                          <a:latin typeface="Arial" panose="020B0604020202020204" pitchFamily="34" charset="0"/>
                        </a:rPr>
                        <a:t>9</a:t>
                      </a:r>
                    </a:p>
                  </a:txBody>
                  <a:tcPr marL="9525" marR="95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$321.09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$81.95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$2.68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$79.28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$241.82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0.00874</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$2.11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$239.70 </a:t>
                      </a:r>
                    </a:p>
                  </a:txBody>
                  <a:tcPr marL="9525" marR="85725" marT="9525" marB="0" anchor="b">
                    <a:lnL>
                      <a:noFill/>
                    </a:lnL>
                    <a:lnR>
                      <a:noFill/>
                    </a:lnR>
                    <a:lnT>
                      <a:noFill/>
                    </a:lnT>
                    <a:lnB>
                      <a:noFill/>
                    </a:lnB>
                  </a:tcPr>
                </a:tc>
              </a:tr>
              <a:tr h="259324">
                <a:tc>
                  <a:txBody>
                    <a:bodyPr/>
                    <a:lstStyle/>
                    <a:p>
                      <a:pPr algn="l" rtl="0" fontAlgn="b"/>
                      <a:r>
                        <a:rPr lang="en-US" sz="1200" b="0" i="0" u="none" strike="noStrike">
                          <a:solidFill>
                            <a:srgbClr val="000000"/>
                          </a:solidFill>
                          <a:effectLst/>
                          <a:latin typeface="Arial" panose="020B0604020202020204" pitchFamily="34" charset="0"/>
                        </a:rPr>
                        <a:t>10</a:t>
                      </a:r>
                    </a:p>
                  </a:txBody>
                  <a:tcPr marL="9525" marR="95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$239.70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$81.24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$2.00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$79.24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$160.46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0.00874</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$1.40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$159.06 </a:t>
                      </a:r>
                    </a:p>
                  </a:txBody>
                  <a:tcPr marL="9525" marR="85725" marT="9525" marB="0" anchor="b">
                    <a:lnL>
                      <a:noFill/>
                    </a:lnL>
                    <a:lnR>
                      <a:noFill/>
                    </a:lnR>
                    <a:lnT>
                      <a:noFill/>
                    </a:lnT>
                    <a:lnB>
                      <a:noFill/>
                    </a:lnB>
                  </a:tcPr>
                </a:tc>
              </a:tr>
              <a:tr h="259324">
                <a:tc>
                  <a:txBody>
                    <a:bodyPr/>
                    <a:lstStyle/>
                    <a:p>
                      <a:pPr algn="l" rtl="0" fontAlgn="b"/>
                      <a:r>
                        <a:rPr lang="en-US" sz="1200" b="0" i="0" u="none" strike="noStrike">
                          <a:solidFill>
                            <a:srgbClr val="000000"/>
                          </a:solidFill>
                          <a:effectLst/>
                          <a:latin typeface="Arial" panose="020B0604020202020204" pitchFamily="34" charset="0"/>
                        </a:rPr>
                        <a:t>11</a:t>
                      </a:r>
                    </a:p>
                  </a:txBody>
                  <a:tcPr marL="9525" marR="95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$159.06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$80.53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$1.33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$79.20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$79.86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0.00874</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$0.70 </a:t>
                      </a:r>
                    </a:p>
                  </a:txBody>
                  <a:tcPr marL="9525" marR="85725" marT="9525" marB="0" anchor="b">
                    <a:lnL>
                      <a:noFill/>
                    </a:lnL>
                    <a:lnR>
                      <a:noFill/>
                    </a:lnR>
                    <a:lnT>
                      <a:noFill/>
                    </a:lnT>
                    <a:lnB>
                      <a:noFill/>
                    </a:lnB>
                  </a:tcPr>
                </a:tc>
                <a:tc>
                  <a:txBody>
                    <a:bodyPr/>
                    <a:lstStyle/>
                    <a:p>
                      <a:pPr algn="r" rtl="0" fontAlgn="b"/>
                      <a:r>
                        <a:rPr lang="en-US" sz="1200" b="0" i="0" u="none" strike="noStrike">
                          <a:solidFill>
                            <a:srgbClr val="000000"/>
                          </a:solidFill>
                          <a:effectLst/>
                          <a:latin typeface="Arial" panose="020B0604020202020204" pitchFamily="34" charset="0"/>
                        </a:rPr>
                        <a:t>$79.16 </a:t>
                      </a:r>
                    </a:p>
                  </a:txBody>
                  <a:tcPr marL="9525" marR="85725" marT="9525" marB="0" anchor="b">
                    <a:lnL>
                      <a:noFill/>
                    </a:lnL>
                    <a:lnR>
                      <a:noFill/>
                    </a:lnR>
                    <a:lnT>
                      <a:noFill/>
                    </a:lnT>
                    <a:lnB>
                      <a:noFill/>
                    </a:lnB>
                  </a:tcPr>
                </a:tc>
              </a:tr>
              <a:tr h="272290">
                <a:tc>
                  <a:txBody>
                    <a:bodyPr/>
                    <a:lstStyle/>
                    <a:p>
                      <a:pPr algn="l" rtl="0" fontAlgn="b"/>
                      <a:r>
                        <a:rPr lang="en-US" sz="1200" b="0" i="0" u="none" strike="noStrike">
                          <a:solidFill>
                            <a:srgbClr val="000000"/>
                          </a:solidFill>
                          <a:effectLst/>
                          <a:latin typeface="Arial" panose="020B0604020202020204" pitchFamily="34" charset="0"/>
                        </a:rPr>
                        <a:t>12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Arial" panose="020B0604020202020204" pitchFamily="34" charset="0"/>
                        </a:rPr>
                        <a:t>$79.16 </a:t>
                      </a:r>
                    </a:p>
                  </a:txBody>
                  <a:tcPr marL="9525" marR="857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Arial" panose="020B0604020202020204" pitchFamily="34" charset="0"/>
                        </a:rPr>
                        <a:t>$79.82 </a:t>
                      </a:r>
                    </a:p>
                  </a:txBody>
                  <a:tcPr marL="9525" marR="857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Arial" panose="020B0604020202020204" pitchFamily="34" charset="0"/>
                        </a:rPr>
                        <a:t>$0.66 </a:t>
                      </a:r>
                    </a:p>
                  </a:txBody>
                  <a:tcPr marL="9525" marR="857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Arial" panose="020B0604020202020204" pitchFamily="34" charset="0"/>
                        </a:rPr>
                        <a:t>$79.16 </a:t>
                      </a:r>
                    </a:p>
                  </a:txBody>
                  <a:tcPr marL="9525" marR="857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chemeClr val="tx1"/>
                          </a:solidFill>
                          <a:effectLst/>
                          <a:latin typeface="Arial" panose="020B0604020202020204" pitchFamily="34" charset="0"/>
                        </a:rPr>
                        <a:t>$0.00 </a:t>
                      </a:r>
                    </a:p>
                  </a:txBody>
                  <a:tcPr marL="9525" marR="857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chemeClr val="tx1"/>
                          </a:solidFill>
                          <a:effectLst/>
                          <a:latin typeface="Arial" panose="020B0604020202020204" pitchFamily="34" charset="0"/>
                        </a:rPr>
                        <a:t>0.00874</a:t>
                      </a:r>
                    </a:p>
                  </a:txBody>
                  <a:tcPr marL="9525" marR="857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chemeClr val="tx1"/>
                          </a:solidFill>
                          <a:effectLst/>
                          <a:latin typeface="Arial" panose="020B0604020202020204" pitchFamily="34" charset="0"/>
                        </a:rPr>
                        <a:t>$0.00 </a:t>
                      </a:r>
                    </a:p>
                  </a:txBody>
                  <a:tcPr marL="9525" marR="857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chemeClr val="tx1"/>
                          </a:solidFill>
                          <a:effectLst/>
                          <a:latin typeface="Arial" panose="020B0604020202020204" pitchFamily="34" charset="0"/>
                        </a:rPr>
                        <a:t>$0.00 </a:t>
                      </a:r>
                    </a:p>
                  </a:txBody>
                  <a:tcPr marL="9525" marR="85725" marT="9525"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85510757"/>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CPR Example</a:t>
            </a:r>
          </a:p>
        </p:txBody>
      </p:sp>
      <p:sp>
        <p:nvSpPr>
          <p:cNvPr id="3" name="Content Placeholder 2"/>
          <p:cNvSpPr>
            <a:spLocks noGrp="1"/>
          </p:cNvSpPr>
          <p:nvPr>
            <p:ph idx="1"/>
          </p:nvPr>
        </p:nvSpPr>
        <p:spPr/>
        <p:txBody>
          <a:bodyPr>
            <a:normAutofit/>
          </a:bodyPr>
          <a:lstStyle/>
          <a:p>
            <a:pPr>
              <a:spcBef>
                <a:spcPts val="1800"/>
              </a:spcBef>
              <a:defRPr/>
            </a:pPr>
            <a:r>
              <a:rPr lang="en-US" sz="2600" dirty="0"/>
              <a:t>To get a sense for how this works on a more realistic model, let’s return to the original example we used earlier in this presentation.</a:t>
            </a:r>
          </a:p>
          <a:p>
            <a:pPr marL="0" indent="0">
              <a:spcBef>
                <a:spcPts val="1800"/>
              </a:spcBef>
              <a:buNone/>
              <a:defRPr/>
            </a:pPr>
            <a:r>
              <a:rPr lang="en-US" sz="2800" b="1" dirty="0"/>
              <a:t>Example:</a:t>
            </a:r>
          </a:p>
          <a:p>
            <a:pPr>
              <a:defRPr/>
            </a:pPr>
            <a:r>
              <a:rPr lang="en-US" sz="2600" dirty="0"/>
              <a:t>The following four pages show the monthly balance, principal and interest payments, servicing and guarantee fees, and prices for our hypothetical MPT (the same 10 loans, 10%, $1,000,000 MPT we’ve been using), assuming a 10% CPR.</a:t>
            </a:r>
          </a:p>
          <a:p>
            <a:pPr marL="0" indent="0">
              <a:buNone/>
            </a:pPr>
            <a:endParaRPr lang="en-US" sz="2800" dirty="0"/>
          </a:p>
        </p:txBody>
      </p:sp>
      <p:sp>
        <p:nvSpPr>
          <p:cNvPr id="4" name="Slide Number Placeholder 3"/>
          <p:cNvSpPr>
            <a:spLocks noGrp="1"/>
          </p:cNvSpPr>
          <p:nvPr>
            <p:ph type="sldNum" sz="quarter" idx="12"/>
          </p:nvPr>
        </p:nvSpPr>
        <p:spPr/>
        <p:txBody>
          <a:bodyPr/>
          <a:lstStyle/>
          <a:p>
            <a:fld id="{9860EDB8-5305-433F-BE41-D7A86D811DB3}" type="slidenum">
              <a:rPr lang="en-US" smtClean="0"/>
              <a:t>92</a:t>
            </a:fld>
            <a:endParaRPr lang="en-US"/>
          </a:p>
        </p:txBody>
      </p:sp>
    </p:spTree>
    <p:extLst>
      <p:ext uri="{BB962C8B-B14F-4D97-AF65-F5344CB8AC3E}">
        <p14:creationId xmlns:p14="http://schemas.microsoft.com/office/powerpoint/2010/main" val="4267968271"/>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CPR Example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93</a:t>
            </a:fld>
            <a:endParaRPr lang="en-US"/>
          </a:p>
        </p:txBody>
      </p:sp>
      <p:graphicFrame>
        <p:nvGraphicFramePr>
          <p:cNvPr id="5" name="Object 5"/>
          <p:cNvGraphicFramePr>
            <a:graphicFrameLocks noChangeAspect="1"/>
          </p:cNvGraphicFramePr>
          <p:nvPr>
            <p:extLst>
              <p:ext uri="{D42A27DB-BD31-4B8C-83A1-F6EECF244321}">
                <p14:modId xmlns:p14="http://schemas.microsoft.com/office/powerpoint/2010/main" val="3801589849"/>
              </p:ext>
            </p:extLst>
          </p:nvPr>
        </p:nvGraphicFramePr>
        <p:xfrm>
          <a:off x="2438400" y="1746091"/>
          <a:ext cx="7315200" cy="4446954"/>
        </p:xfrm>
        <a:graphic>
          <a:graphicData uri="http://schemas.openxmlformats.org/presentationml/2006/ole">
            <mc:AlternateContent xmlns:mc="http://schemas.openxmlformats.org/markup-compatibility/2006">
              <mc:Choice xmlns:v="urn:schemas-microsoft-com:vml" Requires="v">
                <p:oleObj spid="_x0000_s48193" name="Chart" r:id="rId3" imgW="8915400" imgH="5419649" progId="Excel.Chart.8">
                  <p:embed/>
                </p:oleObj>
              </mc:Choice>
              <mc:Fallback>
                <p:oleObj name="Chart" r:id="rId3" imgW="8915400" imgH="541964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746091"/>
                        <a:ext cx="7315200" cy="4446954"/>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530549969"/>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CPR Example</a:t>
            </a:r>
          </a:p>
        </p:txBody>
      </p:sp>
      <p:sp>
        <p:nvSpPr>
          <p:cNvPr id="4" name="Slide Number Placeholder 3"/>
          <p:cNvSpPr>
            <a:spLocks noGrp="1"/>
          </p:cNvSpPr>
          <p:nvPr>
            <p:ph type="sldNum" sz="quarter" idx="12"/>
          </p:nvPr>
        </p:nvSpPr>
        <p:spPr/>
        <p:txBody>
          <a:bodyPr/>
          <a:lstStyle/>
          <a:p>
            <a:fld id="{9860EDB8-5305-433F-BE41-D7A86D811DB3}" type="slidenum">
              <a:rPr lang="en-US" smtClean="0"/>
              <a:t>94</a:t>
            </a:fld>
            <a:endParaRPr lang="en-US"/>
          </a:p>
        </p:txBody>
      </p:sp>
      <p:graphicFrame>
        <p:nvGraphicFramePr>
          <p:cNvPr id="5" name="Object 1029"/>
          <p:cNvGraphicFramePr>
            <a:graphicFrameLocks noGrp="1" noChangeAspect="1"/>
          </p:cNvGraphicFramePr>
          <p:nvPr>
            <p:ph idx="1"/>
            <p:extLst/>
          </p:nvPr>
        </p:nvGraphicFramePr>
        <p:xfrm>
          <a:off x="2471344" y="1825625"/>
          <a:ext cx="7249311" cy="4406900"/>
        </p:xfrm>
        <a:graphic>
          <a:graphicData uri="http://schemas.openxmlformats.org/presentationml/2006/ole">
            <mc:AlternateContent xmlns:mc="http://schemas.openxmlformats.org/markup-compatibility/2006">
              <mc:Choice xmlns:v="urn:schemas-microsoft-com:vml" Requires="v">
                <p:oleObj spid="_x0000_s49216" name="Chart" r:id="rId3" imgW="8915400" imgH="5419649" progId="Excel.Chart.8">
                  <p:embed/>
                </p:oleObj>
              </mc:Choice>
              <mc:Fallback>
                <p:oleObj name="Chart" r:id="rId3" imgW="8915400" imgH="541964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344" y="1825625"/>
                        <a:ext cx="7249311" cy="44069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129493956"/>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CPR Example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95</a:t>
            </a:fld>
            <a:endParaRPr lang="en-US"/>
          </a:p>
        </p:txBody>
      </p:sp>
      <p:graphicFrame>
        <p:nvGraphicFramePr>
          <p:cNvPr id="5" name="Object 5"/>
          <p:cNvGraphicFramePr>
            <a:graphicFrameLocks noChangeAspect="1"/>
          </p:cNvGraphicFramePr>
          <p:nvPr>
            <p:extLst>
              <p:ext uri="{D42A27DB-BD31-4B8C-83A1-F6EECF244321}">
                <p14:modId xmlns:p14="http://schemas.microsoft.com/office/powerpoint/2010/main" val="3506855374"/>
              </p:ext>
            </p:extLst>
          </p:nvPr>
        </p:nvGraphicFramePr>
        <p:xfrm>
          <a:off x="2220420" y="1673006"/>
          <a:ext cx="7751159" cy="4711976"/>
        </p:xfrm>
        <a:graphic>
          <a:graphicData uri="http://schemas.openxmlformats.org/presentationml/2006/ole">
            <mc:AlternateContent xmlns:mc="http://schemas.openxmlformats.org/markup-compatibility/2006">
              <mc:Choice xmlns:v="urn:schemas-microsoft-com:vml" Requires="v">
                <p:oleObj spid="_x0000_s50239" name="Chart" r:id="rId3" imgW="8915400" imgH="5419649" progId="Excel.Chart.8">
                  <p:embed/>
                </p:oleObj>
              </mc:Choice>
              <mc:Fallback>
                <p:oleObj name="Chart" r:id="rId3" imgW="8915400" imgH="541964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0420" y="1673006"/>
                        <a:ext cx="7751159" cy="471197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990542058"/>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CPR Model</a:t>
            </a:r>
          </a:p>
        </p:txBody>
      </p:sp>
      <p:sp>
        <p:nvSpPr>
          <p:cNvPr id="3" name="Content Placeholder 2"/>
          <p:cNvSpPr>
            <a:spLocks noGrp="1"/>
          </p:cNvSpPr>
          <p:nvPr>
            <p:ph idx="1"/>
          </p:nvPr>
        </p:nvSpPr>
        <p:spPr>
          <a:xfrm>
            <a:off x="838201" y="1825624"/>
            <a:ext cx="10515599" cy="4588623"/>
          </a:xfrm>
        </p:spPr>
        <p:txBody>
          <a:bodyPr>
            <a:normAutofit lnSpcReduction="10000"/>
          </a:bodyPr>
          <a:lstStyle/>
          <a:p>
            <a:pPr marL="0" indent="0">
              <a:spcBef>
                <a:spcPts val="1200"/>
              </a:spcBef>
              <a:buNone/>
            </a:pPr>
            <a:r>
              <a:rPr lang="en-US" sz="2800" b="1" dirty="0"/>
              <a:t>Summary:</a:t>
            </a:r>
          </a:p>
          <a:p>
            <a:r>
              <a:rPr lang="en-US" sz="2600" dirty="0"/>
              <a:t>As noted earlier, this method assumes that a </a:t>
            </a:r>
            <a:r>
              <a:rPr lang="en-US" sz="2600" b="1" i="1" dirty="0"/>
              <a:t>fixed percentage of the mortgages is prepaid </a:t>
            </a:r>
            <a:r>
              <a:rPr lang="en-US" sz="2600" dirty="0"/>
              <a:t>every year.</a:t>
            </a:r>
          </a:p>
          <a:p>
            <a:r>
              <a:rPr lang="en-US" sz="2600" dirty="0"/>
              <a:t>It is </a:t>
            </a:r>
            <a:r>
              <a:rPr lang="en-US" sz="2600" b="1" i="1" dirty="0"/>
              <a:t>easy to implement</a:t>
            </a:r>
            <a:r>
              <a:rPr lang="en-US" sz="2600" dirty="0"/>
              <a:t>, but does not truly reflect observed prepayment behaviors, including negative convexity at low interest rates.</a:t>
            </a:r>
          </a:p>
          <a:p>
            <a:r>
              <a:rPr lang="en-US" sz="2600" dirty="0"/>
              <a:t>Since </a:t>
            </a:r>
            <a:r>
              <a:rPr lang="en-US" sz="2600" b="1" i="1" dirty="0"/>
              <a:t>prepayments due to defaults occur early </a:t>
            </a:r>
            <a:r>
              <a:rPr lang="en-US" sz="2600" dirty="0"/>
              <a:t>in the life of most mortgages, </a:t>
            </a:r>
            <a:r>
              <a:rPr lang="en-US" sz="2600" b="1" i="1" dirty="0"/>
              <a:t>CPR models underestimate these prepayments in earlier years </a:t>
            </a:r>
            <a:r>
              <a:rPr lang="en-US" sz="2600" dirty="0"/>
              <a:t>and </a:t>
            </a:r>
            <a:r>
              <a:rPr lang="en-US" sz="2600" b="1" i="1" dirty="0"/>
              <a:t>overestimates them in later years</a:t>
            </a:r>
            <a:r>
              <a:rPr lang="en-US" sz="2600" dirty="0"/>
              <a:t>.</a:t>
            </a:r>
          </a:p>
          <a:p>
            <a:pPr lvl="1"/>
            <a:r>
              <a:rPr lang="en-US" sz="2200" dirty="0"/>
              <a:t>Remember, for MPTs defaults results in prepayments!</a:t>
            </a:r>
          </a:p>
          <a:p>
            <a:pPr marL="0" indent="0">
              <a:buNone/>
            </a:pP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96</a:t>
            </a:fld>
            <a:endParaRPr lang="en-US"/>
          </a:p>
        </p:txBody>
      </p:sp>
    </p:spTree>
    <p:extLst>
      <p:ext uri="{BB962C8B-B14F-4D97-AF65-F5344CB8AC3E}">
        <p14:creationId xmlns:p14="http://schemas.microsoft.com/office/powerpoint/2010/main" val="1513436089"/>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CPR Model</a:t>
            </a:r>
          </a:p>
        </p:txBody>
      </p:sp>
      <p:sp>
        <p:nvSpPr>
          <p:cNvPr id="3" name="Content Placeholder 2"/>
          <p:cNvSpPr>
            <a:spLocks noGrp="1"/>
          </p:cNvSpPr>
          <p:nvPr>
            <p:ph idx="1"/>
          </p:nvPr>
        </p:nvSpPr>
        <p:spPr/>
        <p:txBody>
          <a:bodyPr>
            <a:noAutofit/>
          </a:bodyPr>
          <a:lstStyle/>
          <a:p>
            <a:pPr>
              <a:defRPr/>
            </a:pPr>
            <a:r>
              <a:rPr lang="en-US" sz="2600" dirty="0"/>
              <a:t>The main advantage of CPR is that it is a </a:t>
            </a:r>
            <a:r>
              <a:rPr lang="en-US" sz="2600" b="1" i="1" dirty="0"/>
              <a:t>simple to quote number </a:t>
            </a:r>
            <a:r>
              <a:rPr lang="en-US" sz="2600" dirty="0"/>
              <a:t>– for example you can say, simply that a mortgage is prepaying at 8% CPR and everybody knows what that means.</a:t>
            </a:r>
          </a:p>
          <a:p>
            <a:pPr>
              <a:defRPr/>
            </a:pPr>
            <a:r>
              <a:rPr lang="en-US" sz="2600" dirty="0"/>
              <a:t>The drawback is that it </a:t>
            </a:r>
            <a:r>
              <a:rPr lang="en-US" sz="2600" b="1" i="1" dirty="0"/>
              <a:t>does not incorporate seasoning </a:t>
            </a:r>
            <a:r>
              <a:rPr lang="en-US" sz="2600" dirty="0"/>
              <a:t>or seasonality.</a:t>
            </a:r>
          </a:p>
          <a:p>
            <a:pPr>
              <a:defRPr/>
            </a:pPr>
            <a:r>
              <a:rPr lang="en-US" sz="2600" dirty="0"/>
              <a:t>The model does not cause negative convexity a low interest either, but this is the case for all static models.</a:t>
            </a:r>
          </a:p>
          <a:p>
            <a:pPr>
              <a:defRPr/>
            </a:pPr>
            <a:r>
              <a:rPr lang="en-US" sz="2600" dirty="0"/>
              <a:t>In the early 1980’s some researchers wanted to develop a simple to quote system that also included at least seasoning.</a:t>
            </a:r>
          </a:p>
          <a:p>
            <a:pPr>
              <a:buNone/>
              <a:defRPr/>
            </a:pPr>
            <a:endParaRPr lang="en-US" sz="2600" dirty="0"/>
          </a:p>
          <a:p>
            <a:endParaRPr lang="en-US" sz="2600" dirty="0"/>
          </a:p>
        </p:txBody>
      </p:sp>
      <p:sp>
        <p:nvSpPr>
          <p:cNvPr id="4" name="Slide Number Placeholder 3"/>
          <p:cNvSpPr>
            <a:spLocks noGrp="1"/>
          </p:cNvSpPr>
          <p:nvPr>
            <p:ph type="sldNum" sz="quarter" idx="12"/>
          </p:nvPr>
        </p:nvSpPr>
        <p:spPr/>
        <p:txBody>
          <a:bodyPr/>
          <a:lstStyle/>
          <a:p>
            <a:fld id="{9860EDB8-5305-433F-BE41-D7A86D811DB3}" type="slidenum">
              <a:rPr lang="en-US" smtClean="0"/>
              <a:t>97</a:t>
            </a:fld>
            <a:endParaRPr lang="en-US"/>
          </a:p>
        </p:txBody>
      </p:sp>
    </p:spTree>
    <p:extLst>
      <p:ext uri="{BB962C8B-B14F-4D97-AF65-F5344CB8AC3E}">
        <p14:creationId xmlns:p14="http://schemas.microsoft.com/office/powerpoint/2010/main" val="2324766832"/>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 Prepayment Model</a:t>
            </a:r>
          </a:p>
        </p:txBody>
      </p:sp>
      <p:sp>
        <p:nvSpPr>
          <p:cNvPr id="3" name="Content Placeholder 2"/>
          <p:cNvSpPr>
            <a:spLocks noGrp="1"/>
          </p:cNvSpPr>
          <p:nvPr>
            <p:ph idx="1"/>
          </p:nvPr>
        </p:nvSpPr>
        <p:spPr/>
        <p:txBody>
          <a:bodyPr>
            <a:normAutofit/>
          </a:bodyPr>
          <a:lstStyle/>
          <a:p>
            <a:pPr>
              <a:spcBef>
                <a:spcPts val="1200"/>
              </a:spcBef>
              <a:defRPr/>
            </a:pPr>
            <a:r>
              <a:rPr lang="en-US" sz="2600" dirty="0"/>
              <a:t>Developed by the Public Securities Association. </a:t>
            </a:r>
          </a:p>
          <a:p>
            <a:pPr>
              <a:spcBef>
                <a:spcPts val="1200"/>
              </a:spcBef>
              <a:defRPr/>
            </a:pPr>
            <a:r>
              <a:rPr lang="en-US" sz="2600" dirty="0"/>
              <a:t>The PSA model assumes that </a:t>
            </a:r>
            <a:r>
              <a:rPr lang="en-US" sz="2600" b="1" i="1" dirty="0"/>
              <a:t>prepayment rates vary during the life of a pool</a:t>
            </a:r>
            <a:r>
              <a:rPr lang="en-US" sz="2600" dirty="0"/>
              <a:t>. This feature builds in a </a:t>
            </a:r>
            <a:r>
              <a:rPr lang="en-US" sz="2600" b="1" i="1" dirty="0"/>
              <a:t>seasoning into prepayments</a:t>
            </a:r>
            <a:r>
              <a:rPr lang="en-US" sz="2600" dirty="0"/>
              <a:t>.</a:t>
            </a:r>
          </a:p>
          <a:p>
            <a:pPr>
              <a:spcBef>
                <a:spcPts val="1200"/>
              </a:spcBef>
              <a:defRPr/>
            </a:pPr>
            <a:r>
              <a:rPr lang="en-US" sz="2600" dirty="0"/>
              <a:t>Along the </a:t>
            </a:r>
            <a:r>
              <a:rPr lang="en-US" sz="2600" b="1" i="1" dirty="0"/>
              <a:t>100% (standard)PSA curve</a:t>
            </a:r>
            <a:r>
              <a:rPr lang="en-US" sz="2600" dirty="0"/>
              <a:t>, the prepayment </a:t>
            </a:r>
            <a:r>
              <a:rPr lang="en-US" sz="2600" b="1" i="1" dirty="0"/>
              <a:t>starts at 0.2% CPR in month 1</a:t>
            </a:r>
            <a:r>
              <a:rPr lang="en-US" sz="2600" dirty="0"/>
              <a:t> and then </a:t>
            </a:r>
            <a:r>
              <a:rPr lang="en-US" sz="2600" b="1" i="1" dirty="0"/>
              <a:t>rises by 0.2% CPR per month until month 30 </a:t>
            </a:r>
            <a:r>
              <a:rPr lang="en-US" sz="2600" dirty="0"/>
              <a:t>when the </a:t>
            </a:r>
            <a:r>
              <a:rPr lang="en-US" sz="2600" b="1" i="1" dirty="0"/>
              <a:t>prepayment rate levels out at 6% CPR</a:t>
            </a:r>
            <a:r>
              <a:rPr lang="en-US" sz="2600" dirty="0"/>
              <a:t>.</a:t>
            </a:r>
          </a:p>
          <a:p>
            <a:pPr>
              <a:spcBef>
                <a:spcPts val="1200"/>
              </a:spcBef>
              <a:defRPr/>
            </a:pPr>
            <a:r>
              <a:rPr lang="en-US" sz="2600" dirty="0"/>
              <a:t>Be careful, </a:t>
            </a:r>
            <a:r>
              <a:rPr lang="en-US" sz="2600" b="1" i="1" dirty="0"/>
              <a:t>CPR is still an annual rate!</a:t>
            </a:r>
          </a:p>
          <a:p>
            <a:pPr>
              <a:spcBef>
                <a:spcPts val="1200"/>
              </a:spcBef>
              <a:defRPr/>
            </a:pPr>
            <a:r>
              <a:rPr lang="en-US" sz="2600" dirty="0"/>
              <a:t>The standard (or 100%) PSA prepayment curve looks like this</a:t>
            </a:r>
            <a:r>
              <a:rPr lang="en-US" sz="2600" dirty="0" smtClean="0"/>
              <a:t>:</a:t>
            </a:r>
            <a:endParaRPr lang="en-US" sz="2600" dirty="0"/>
          </a:p>
        </p:txBody>
      </p:sp>
      <p:sp>
        <p:nvSpPr>
          <p:cNvPr id="4" name="Slide Number Placeholder 3"/>
          <p:cNvSpPr>
            <a:spLocks noGrp="1"/>
          </p:cNvSpPr>
          <p:nvPr>
            <p:ph type="sldNum" sz="quarter" idx="12"/>
          </p:nvPr>
        </p:nvSpPr>
        <p:spPr/>
        <p:txBody>
          <a:bodyPr/>
          <a:lstStyle/>
          <a:p>
            <a:fld id="{9860EDB8-5305-433F-BE41-D7A86D811DB3}" type="slidenum">
              <a:rPr lang="en-US" smtClean="0"/>
              <a:t>98</a:t>
            </a:fld>
            <a:endParaRPr lang="en-US"/>
          </a:p>
        </p:txBody>
      </p:sp>
    </p:spTree>
    <p:extLst>
      <p:ext uri="{BB962C8B-B14F-4D97-AF65-F5344CB8AC3E}">
        <p14:creationId xmlns:p14="http://schemas.microsoft.com/office/powerpoint/2010/main" val="2541533164"/>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 (Standard) PSA Rates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99</a:t>
            </a:fld>
            <a:endParaRPr lang="en-US"/>
          </a:p>
        </p:txBody>
      </p:sp>
      <p:graphicFrame>
        <p:nvGraphicFramePr>
          <p:cNvPr id="5" name="Object 6"/>
          <p:cNvGraphicFramePr>
            <a:graphicFrameLocks noChangeAspect="1"/>
          </p:cNvGraphicFramePr>
          <p:nvPr>
            <p:extLst>
              <p:ext uri="{D42A27DB-BD31-4B8C-83A1-F6EECF244321}">
                <p14:modId xmlns:p14="http://schemas.microsoft.com/office/powerpoint/2010/main" val="634287147"/>
              </p:ext>
            </p:extLst>
          </p:nvPr>
        </p:nvGraphicFramePr>
        <p:xfrm>
          <a:off x="2438400" y="1825624"/>
          <a:ext cx="7315200" cy="4393747"/>
        </p:xfrm>
        <a:graphic>
          <a:graphicData uri="http://schemas.openxmlformats.org/presentationml/2006/ole">
            <mc:AlternateContent xmlns:mc="http://schemas.openxmlformats.org/markup-compatibility/2006">
              <mc:Choice xmlns:v="urn:schemas-microsoft-com:vml" Requires="v">
                <p:oleObj spid="_x0000_s51259" name="Chart" r:id="rId3" imgW="8934503" imgH="5372218" progId="Excel.Chart.8">
                  <p:embed/>
                </p:oleObj>
              </mc:Choice>
              <mc:Fallback>
                <p:oleObj name="Chart" r:id="rId3" imgW="8934503" imgH="5372218" progId="Excel.Chart.8">
                  <p:embed/>
                  <p:pic>
                    <p:nvPicPr>
                      <p:cNvPr id="0" name=""/>
                      <p:cNvPicPr>
                        <a:picLocks noChangeAspect="1" noChangeArrowheads="1"/>
                      </p:cNvPicPr>
                      <p:nvPr/>
                    </p:nvPicPr>
                    <p:blipFill>
                      <a:blip r:embed="rId4"/>
                      <a:srcRect/>
                      <a:stretch>
                        <a:fillRect/>
                      </a:stretch>
                    </p:blipFill>
                    <p:spPr bwMode="auto">
                      <a:xfrm>
                        <a:off x="2438400" y="1825624"/>
                        <a:ext cx="7315200" cy="439374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3960683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7BC4796A-9872-4AA6-868A-E1A52DAE5C9B}" vid="{226865FD-68E7-4897-9C2B-9A00B6BC8C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A4849AD-65CA-4CDD-87B0-7F56EA6DF7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0</TotalTime>
  <Words>7042</Words>
  <Application>Microsoft Macintosh PowerPoint</Application>
  <PresentationFormat>Custom</PresentationFormat>
  <Paragraphs>841</Paragraphs>
  <Slides>120</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120</vt:i4>
      </vt:variant>
    </vt:vector>
  </HeadingPairs>
  <TitlesOfParts>
    <vt:vector size="124" baseType="lpstr">
      <vt:lpstr>WelcomeDoc</vt:lpstr>
      <vt:lpstr>Equation</vt:lpstr>
      <vt:lpstr>Worksheet</vt:lpstr>
      <vt:lpstr>Chart</vt:lpstr>
      <vt:lpstr>REAL ESTATE 410  Residential Mortgage-Backed Securities I</vt:lpstr>
      <vt:lpstr>Topics</vt:lpstr>
      <vt:lpstr>Mortgage Backed Bonds</vt:lpstr>
      <vt:lpstr>Mortgage-Backed Bonds </vt:lpstr>
      <vt:lpstr>Mortgage-Backed Bonds </vt:lpstr>
      <vt:lpstr>Mortgage Backed Bonds</vt:lpstr>
      <vt:lpstr>Pricing of MBBs</vt:lpstr>
      <vt:lpstr>Pricing MBBs</vt:lpstr>
      <vt:lpstr>Pricing MBBs</vt:lpstr>
      <vt:lpstr>Pricing MBBs</vt:lpstr>
      <vt:lpstr>Problem with MBBs</vt:lpstr>
      <vt:lpstr>Negative Convexity</vt:lpstr>
      <vt:lpstr>Mortgage Backed Bonds</vt:lpstr>
      <vt:lpstr>Mortgage Backed Bonds</vt:lpstr>
      <vt:lpstr>Mortgage Backed Bonds</vt:lpstr>
      <vt:lpstr>Mortgage Backed Bonds</vt:lpstr>
      <vt:lpstr>Mortgage Backed Bonds</vt:lpstr>
      <vt:lpstr>Mortgage Pass-Throughs</vt:lpstr>
      <vt:lpstr>Mortgage Pass-Throughs</vt:lpstr>
      <vt:lpstr>Mortgage Pass-Throughs</vt:lpstr>
      <vt:lpstr>Mortgage Pass-Throughs</vt:lpstr>
      <vt:lpstr>Mortgage Pass-Throughs</vt:lpstr>
      <vt:lpstr>Mortgage Pass-Throughs</vt:lpstr>
      <vt:lpstr>Pricing of MPTs</vt:lpstr>
      <vt:lpstr>Mortgage Pass-Throughs</vt:lpstr>
      <vt:lpstr>Mortgage Pass-Throughs</vt:lpstr>
      <vt:lpstr>Mortgage Pass-Throughs</vt:lpstr>
      <vt:lpstr>Mortgage Pass-Throughs</vt:lpstr>
      <vt:lpstr>Pricing MPTs</vt:lpstr>
      <vt:lpstr>Pricing MPTs</vt:lpstr>
      <vt:lpstr>Pricing MPTs</vt:lpstr>
      <vt:lpstr>Characteristics of MPT Pool</vt:lpstr>
      <vt:lpstr>Pool Characteristics</vt:lpstr>
      <vt:lpstr>Pool Characteristics</vt:lpstr>
      <vt:lpstr>Pool Characteristics</vt:lpstr>
      <vt:lpstr>Pool Characteristics</vt:lpstr>
      <vt:lpstr>Pool Characteristics</vt:lpstr>
      <vt:lpstr>Pool Characteristics</vt:lpstr>
      <vt:lpstr>Pool Characteristics</vt:lpstr>
      <vt:lpstr>Pool Characteristics</vt:lpstr>
      <vt:lpstr>Pool Characteristics</vt:lpstr>
      <vt:lpstr>Pool Characteristics</vt:lpstr>
      <vt:lpstr>Pool Characteristics</vt:lpstr>
      <vt:lpstr>Pool Characteristics</vt:lpstr>
      <vt:lpstr>MPT Example</vt:lpstr>
      <vt:lpstr>MPT Example</vt:lpstr>
      <vt:lpstr>MPT Example</vt:lpstr>
      <vt:lpstr>MPT Example</vt:lpstr>
      <vt:lpstr>MPT Example</vt:lpstr>
      <vt:lpstr>MPT Example</vt:lpstr>
      <vt:lpstr>MPT Example</vt:lpstr>
      <vt:lpstr>Mortgage Pass-Throughs</vt:lpstr>
      <vt:lpstr>Importance of Prepayments</vt:lpstr>
      <vt:lpstr>Prepayment Models</vt:lpstr>
      <vt:lpstr>Prepayment Models</vt:lpstr>
      <vt:lpstr>Prepayment Models</vt:lpstr>
      <vt:lpstr>Prepayment Models</vt:lpstr>
      <vt:lpstr>Prepayment Models</vt:lpstr>
      <vt:lpstr>Prepayment Models</vt:lpstr>
      <vt:lpstr>Prepayment Models</vt:lpstr>
      <vt:lpstr>Prepayment Models</vt:lpstr>
      <vt:lpstr>Prepayment Models</vt:lpstr>
      <vt:lpstr>Prepayment Models</vt:lpstr>
      <vt:lpstr>Static Models</vt:lpstr>
      <vt:lpstr>Static Models</vt:lpstr>
      <vt:lpstr>12-Year Life Model</vt:lpstr>
      <vt:lpstr>12-Year Life Model</vt:lpstr>
      <vt:lpstr>12-Year Life Model</vt:lpstr>
      <vt:lpstr>12-Year Life Model</vt:lpstr>
      <vt:lpstr>12-Year Life Model</vt:lpstr>
      <vt:lpstr>12-Year Life Model</vt:lpstr>
      <vt:lpstr>12-Year Life Model</vt:lpstr>
      <vt:lpstr>12-Year Life Model</vt:lpstr>
      <vt:lpstr>12-Year Life Model</vt:lpstr>
      <vt:lpstr>FHA Prepayment Model</vt:lpstr>
      <vt:lpstr>FHA Prepayment Model</vt:lpstr>
      <vt:lpstr>FHA Prepayment Model</vt:lpstr>
      <vt:lpstr>FHA Prepayment Model</vt:lpstr>
      <vt:lpstr>FHA Prepayment Model</vt:lpstr>
      <vt:lpstr>FHA Prepayment Model</vt:lpstr>
      <vt:lpstr>FHA Prepayment Model</vt:lpstr>
      <vt:lpstr>CPR Prepayment Model</vt:lpstr>
      <vt:lpstr>CPR Model</vt:lpstr>
      <vt:lpstr>CPR Model</vt:lpstr>
      <vt:lpstr>CPR Model</vt:lpstr>
      <vt:lpstr>CPR Model</vt:lpstr>
      <vt:lpstr>CPR Model</vt:lpstr>
      <vt:lpstr>CPR Model</vt:lpstr>
      <vt:lpstr>CPR Model</vt:lpstr>
      <vt:lpstr>CPR Model</vt:lpstr>
      <vt:lpstr>CPR Model</vt:lpstr>
      <vt:lpstr>CPR Example</vt:lpstr>
      <vt:lpstr>CPR Example</vt:lpstr>
      <vt:lpstr>CPR Example</vt:lpstr>
      <vt:lpstr>CPR Example</vt:lpstr>
      <vt:lpstr>CPR Model</vt:lpstr>
      <vt:lpstr>CPR Model</vt:lpstr>
      <vt:lpstr>PSA Prepayment Model</vt:lpstr>
      <vt:lpstr>100% (Standard) PSA Rates</vt:lpstr>
      <vt:lpstr>PSA Model</vt:lpstr>
      <vt:lpstr>PSA Model</vt:lpstr>
      <vt:lpstr>PSA Model</vt:lpstr>
      <vt:lpstr>PSA Model</vt:lpstr>
      <vt:lpstr>PSA Model</vt:lpstr>
      <vt:lpstr>PSA Model</vt:lpstr>
      <vt:lpstr>PSA Model</vt:lpstr>
      <vt:lpstr>PSA Model</vt:lpstr>
      <vt:lpstr>PSA Model</vt:lpstr>
      <vt:lpstr>PSA Model</vt:lpstr>
      <vt:lpstr>PSA Model</vt:lpstr>
      <vt:lpstr>Dynamic Models</vt:lpstr>
      <vt:lpstr>Dynamic Models</vt:lpstr>
      <vt:lpstr>Dynamic Models</vt:lpstr>
      <vt:lpstr>Dynamic Models</vt:lpstr>
      <vt:lpstr>Mortgage Pay-Throughs</vt:lpstr>
      <vt:lpstr>Mortgage Pay-Throughs</vt:lpstr>
      <vt:lpstr>Mortgage Pay-Throughs</vt:lpstr>
      <vt:lpstr>Mortgage Pay-Throughs</vt:lpstr>
      <vt:lpstr>Mortgage Pay-Throughs</vt:lpstr>
      <vt:lpstr>Next:</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2014-12-02T22:51:08Z</dcterms:created>
  <dcterms:modified xsi:type="dcterms:W3CDTF">2017-03-28T22:18:00Z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