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2"/>
  </p:sldMasterIdLst>
  <p:notesMasterIdLst>
    <p:notesMasterId r:id="rId41"/>
  </p:notesMasterIdLst>
  <p:sldIdLst>
    <p:sldId id="258" r:id="rId3"/>
    <p:sldId id="260" r:id="rId4"/>
    <p:sldId id="297" r:id="rId5"/>
    <p:sldId id="296" r:id="rId6"/>
    <p:sldId id="298" r:id="rId7"/>
    <p:sldId id="299" r:id="rId8"/>
    <p:sldId id="300" r:id="rId9"/>
    <p:sldId id="301" r:id="rId10"/>
    <p:sldId id="302" r:id="rId11"/>
    <p:sldId id="303" r:id="rId12"/>
    <p:sldId id="304" r:id="rId13"/>
    <p:sldId id="305" r:id="rId14"/>
    <p:sldId id="306" r:id="rId15"/>
    <p:sldId id="307" r:id="rId16"/>
    <p:sldId id="308" r:id="rId17"/>
    <p:sldId id="309" r:id="rId18"/>
    <p:sldId id="310" r:id="rId19"/>
    <p:sldId id="311" r:id="rId20"/>
    <p:sldId id="312" r:id="rId21"/>
    <p:sldId id="313" r:id="rId22"/>
    <p:sldId id="314" r:id="rId23"/>
    <p:sldId id="279" r:id="rId24"/>
    <p:sldId id="316" r:id="rId25"/>
    <p:sldId id="317" r:id="rId26"/>
    <p:sldId id="318" r:id="rId27"/>
    <p:sldId id="319" r:id="rId28"/>
    <p:sldId id="320" r:id="rId29"/>
    <p:sldId id="321" r:id="rId30"/>
    <p:sldId id="322" r:id="rId31"/>
    <p:sldId id="323" r:id="rId32"/>
    <p:sldId id="324" r:id="rId33"/>
    <p:sldId id="325" r:id="rId34"/>
    <p:sldId id="326" r:id="rId35"/>
    <p:sldId id="327" r:id="rId36"/>
    <p:sldId id="328" r:id="rId37"/>
    <p:sldId id="329" r:id="rId38"/>
    <p:sldId id="315" r:id="rId39"/>
    <p:sldId id="295" r:id="rId4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2B4A6"/>
    <a:srgbClr val="734F29"/>
    <a:srgbClr val="D24726"/>
    <a:srgbClr val="DD462F"/>
    <a:srgbClr val="AEB785"/>
    <a:srgbClr val="EFD5A2"/>
    <a:srgbClr val="3B3026"/>
    <a:srgbClr val="ECE1CA"/>
    <a:srgbClr val="795531"/>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147" autoAdjust="0"/>
    <p:restoredTop sz="94280" autoAdjust="0"/>
  </p:normalViewPr>
  <p:slideViewPr>
    <p:cSldViewPr snapToGrid="0">
      <p:cViewPr varScale="1">
        <p:scale>
          <a:sx n="71" d="100"/>
          <a:sy n="71" d="100"/>
        </p:scale>
        <p:origin x="612" y="60"/>
      </p:cViewPr>
      <p:guideLst>
        <p:guide orient="horz" pos="2160"/>
        <p:guide pos="3840"/>
      </p:guideLst>
    </p:cSldViewPr>
  </p:slideViewPr>
  <p:notesTextViewPr>
    <p:cViewPr>
      <p:scale>
        <a:sx n="3" d="2"/>
        <a:sy n="3" d="2"/>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commentAuthors" Target="commentAuthor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tableStyles" Target="tableStyle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C13577B-6902-467D-A26C-08A0DD5E4E03}" type="datetimeFigureOut">
              <a:rPr lang="en-US" smtClean="0"/>
              <a:t>12/10/2016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F61EA0F-A667-4B49-8422-0062BC55E249}" type="slidenum">
              <a:rPr lang="en-US" smtClean="0"/>
              <a:t>‹#›</a:t>
            </a:fld>
            <a:endParaRPr lang="en-US"/>
          </a:p>
        </p:txBody>
      </p:sp>
    </p:spTree>
    <p:extLst>
      <p:ext uri="{BB962C8B-B14F-4D97-AF65-F5344CB8AC3E}">
        <p14:creationId xmlns:p14="http://schemas.microsoft.com/office/powerpoint/2010/main" val="33819102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F61EA0F-A667-4B49-8422-0062BC55E249}" type="slidenum">
              <a:rPr lang="en-US" smtClean="0"/>
              <a:t>1</a:t>
            </a:fld>
            <a:endParaRPr lang="en-US"/>
          </a:p>
        </p:txBody>
      </p:sp>
    </p:spTree>
    <p:extLst>
      <p:ext uri="{BB962C8B-B14F-4D97-AF65-F5344CB8AC3E}">
        <p14:creationId xmlns:p14="http://schemas.microsoft.com/office/powerpoint/2010/main" val="15333193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12192000" cy="4866468"/>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838200" y="2061006"/>
            <a:ext cx="10515600" cy="2387600"/>
          </a:xfrm>
        </p:spPr>
        <p:txBody>
          <a:bodyPr anchor="b">
            <a:normAutofit/>
          </a:bodyPr>
          <a:lstStyle>
            <a:lvl1pPr algn="l">
              <a:defRPr sz="5400">
                <a:solidFill>
                  <a:schemeClr val="bg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838202" y="5110609"/>
            <a:ext cx="6705599" cy="1137793"/>
          </a:xfrm>
        </p:spPr>
        <p:txBody>
          <a:bodyPr>
            <a:normAutofit/>
          </a:bodyPr>
          <a:lstStyle>
            <a:lvl1pPr marL="0" indent="0" algn="l">
              <a:lnSpc>
                <a:spcPct val="150000"/>
              </a:lnSpc>
              <a:spcBef>
                <a:spcPts val="600"/>
              </a:spcBef>
              <a:buNone/>
              <a:defRPr sz="2800">
                <a:solidFill>
                  <a:srgbClr val="D24726"/>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D80F26B-1D00-4DD4-BA80-9FBABA3E3DBA}" type="datetime1">
              <a:rPr lang="en-US" smtClean="0"/>
              <a:t>12/10/2016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60EDB8-5305-433F-BE41-D7A86D811DB3}" type="slidenum">
              <a:rPr lang="en-US" smtClean="0"/>
              <a:t>‹#›</a:t>
            </a:fld>
            <a:endParaRPr lang="en-US" dirty="0"/>
          </a:p>
        </p:txBody>
      </p:sp>
      <p:sp>
        <p:nvSpPr>
          <p:cNvPr id="8" name="Rectangle 7"/>
          <p:cNvSpPr/>
          <p:nvPr userDrawn="1"/>
        </p:nvSpPr>
        <p:spPr>
          <a:xfrm>
            <a:off x="0" y="0"/>
            <a:ext cx="12192000" cy="4866468"/>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17185494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7" name="Rectangle 6"/>
          <p:cNvSpPr/>
          <p:nvPr/>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604434" y="0"/>
            <a:ext cx="10749367" cy="1208868"/>
          </a:xfrm>
        </p:spPr>
        <p:txBody>
          <a:bodyPr anchor="b">
            <a:normAutofit/>
          </a:bodyPr>
          <a:lstStyle>
            <a:lvl1pPr>
              <a:defRPr sz="3600">
                <a:solidFill>
                  <a:schemeClr val="bg1"/>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838201" y="1825624"/>
            <a:ext cx="10515599" cy="4406741"/>
          </a:xfrm>
        </p:spPr>
        <p:txBody>
          <a:bodyPr>
            <a:normAutofit/>
          </a:bodyPr>
          <a:lstStyle>
            <a:lvl1pPr marL="342900" indent="-342900">
              <a:lnSpc>
                <a:spcPct val="100000"/>
              </a:lnSpc>
              <a:spcBef>
                <a:spcPts val="600"/>
              </a:spcBef>
              <a:spcAft>
                <a:spcPts val="600"/>
              </a:spcAft>
              <a:buFont typeface="Segoe UI" panose="020B0502040204020203" pitchFamily="34" charset="0"/>
              <a:buChar char="−"/>
              <a:defRPr sz="2400">
                <a:solidFill>
                  <a:schemeClr val="tx1">
                    <a:lumMod val="85000"/>
                    <a:lumOff val="15000"/>
                  </a:schemeClr>
                </a:solidFill>
              </a:defRPr>
            </a:lvl1pPr>
            <a:lvl2pPr>
              <a:lnSpc>
                <a:spcPct val="100000"/>
              </a:lnSpc>
              <a:spcBef>
                <a:spcPts val="600"/>
              </a:spcBef>
              <a:spcAft>
                <a:spcPts val="600"/>
              </a:spcAft>
              <a:defRPr sz="2000">
                <a:solidFill>
                  <a:schemeClr val="tx1">
                    <a:lumMod val="85000"/>
                    <a:lumOff val="15000"/>
                  </a:schemeClr>
                </a:solidFill>
              </a:defRPr>
            </a:lvl2pPr>
            <a:lvl3pPr marL="1143000" indent="-228600">
              <a:lnSpc>
                <a:spcPct val="100000"/>
              </a:lnSpc>
              <a:spcBef>
                <a:spcPts val="600"/>
              </a:spcBef>
              <a:spcAft>
                <a:spcPts val="600"/>
              </a:spcAft>
              <a:buFont typeface="Segoe UI" panose="020B0502040204020203" pitchFamily="34" charset="0"/>
              <a:buChar char="−"/>
              <a:defRPr sz="1800">
                <a:solidFill>
                  <a:schemeClr val="tx1">
                    <a:lumMod val="85000"/>
                    <a:lumOff val="15000"/>
                  </a:schemeClr>
                </a:solidFill>
              </a:defRPr>
            </a:lvl3pPr>
            <a:lvl4pPr>
              <a:lnSpc>
                <a:spcPct val="100000"/>
              </a:lnSpc>
              <a:spcBef>
                <a:spcPts val="600"/>
              </a:spcBef>
              <a:spcAft>
                <a:spcPts val="600"/>
              </a:spcAft>
              <a:defRPr sz="1600">
                <a:solidFill>
                  <a:schemeClr val="tx1">
                    <a:lumMod val="85000"/>
                    <a:lumOff val="15000"/>
                  </a:schemeClr>
                </a:solidFill>
              </a:defRPr>
            </a:lvl4pPr>
            <a:lvl5pPr marL="2057400" indent="-228600">
              <a:lnSpc>
                <a:spcPct val="100000"/>
              </a:lnSpc>
              <a:spcBef>
                <a:spcPts val="600"/>
              </a:spcBef>
              <a:spcAft>
                <a:spcPts val="600"/>
              </a:spcAft>
              <a:buFont typeface="Segoe UI" panose="020B0502040204020203" pitchFamily="34" charset="0"/>
              <a:buChar char="−"/>
              <a:defRPr sz="1600">
                <a:solidFill>
                  <a:schemeClr val="tx1">
                    <a:lumMod val="85000"/>
                    <a:lumOff val="15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E4ABABF5-7727-4277-8D63-EFB8DD7570EB}" type="datetime1">
              <a:rPr lang="en-US" smtClean="0"/>
              <a:t>12/10/2016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60EDB8-5305-433F-BE41-D7A86D811DB3}" type="slidenum">
              <a:rPr lang="en-US" smtClean="0"/>
              <a:t>‹#›</a:t>
            </a:fld>
            <a:endParaRPr lang="en-US"/>
          </a:p>
        </p:txBody>
      </p:sp>
      <p:sp>
        <p:nvSpPr>
          <p:cNvPr id="8" name="Rectangle 7"/>
          <p:cNvSpPr/>
          <p:nvPr userDrawn="1"/>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5748303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lumMod val="85000"/>
                    <a:lumOff val="15000"/>
                  </a:schemeClr>
                </a:solidFill>
              </a:defRPr>
            </a:lvl1pPr>
          </a:lstStyle>
          <a:p>
            <a:r>
              <a:rPr lang="en-US" dirty="0" smtClean="0"/>
              <a:t>Click to edit Master title style</a:t>
            </a:r>
            <a:endParaRPr lang="fr-FR" dirty="0"/>
          </a:p>
        </p:txBody>
      </p:sp>
      <p:sp>
        <p:nvSpPr>
          <p:cNvPr id="3" name="Date Placeholder 2"/>
          <p:cNvSpPr>
            <a:spLocks noGrp="1"/>
          </p:cNvSpPr>
          <p:nvPr>
            <p:ph type="dt" sz="half" idx="10"/>
          </p:nvPr>
        </p:nvSpPr>
        <p:spPr/>
        <p:txBody>
          <a:bodyPr/>
          <a:lstStyle/>
          <a:p>
            <a:fld id="{4BAB9269-3DE9-416E-AE18-A06FEB996AEF}" type="datetime1">
              <a:rPr lang="en-US" smtClean="0"/>
              <a:t>12/10/2016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860EDB8-5305-433F-BE41-D7A86D811DB3}" type="slidenum">
              <a:rPr lang="en-US" smtClean="0"/>
              <a:t>‹#›</a:t>
            </a:fld>
            <a:endParaRPr lang="en-US"/>
          </a:p>
        </p:txBody>
      </p:sp>
    </p:spTree>
    <p:extLst>
      <p:ext uri="{BB962C8B-B14F-4D97-AF65-F5344CB8AC3E}">
        <p14:creationId xmlns:p14="http://schemas.microsoft.com/office/powerpoint/2010/main" val="29566244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5656882" y="1709738"/>
            <a:ext cx="6535119" cy="357518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838201" y="2402238"/>
            <a:ext cx="4508715" cy="2187227"/>
          </a:xfrm>
        </p:spPr>
        <p:txBody>
          <a:bodyPr anchor="ctr">
            <a:noAutofit/>
          </a:bodyPr>
          <a:lstStyle>
            <a:lvl1pPr algn="l">
              <a:defRPr sz="4800">
                <a:solidFill>
                  <a:srgbClr val="D24726"/>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323308" y="2402237"/>
            <a:ext cx="5269424" cy="2187226"/>
          </a:xfrm>
        </p:spPr>
        <p:txBody>
          <a:bodyPr anchor="ctr">
            <a:normAutofit/>
          </a:bodyPr>
          <a:lstStyle>
            <a:lvl1pPr marL="0" indent="0">
              <a:lnSpc>
                <a:spcPct val="150000"/>
              </a:lnSpc>
              <a:buNone/>
              <a:defRPr sz="2800">
                <a:solidFill>
                  <a:schemeClr val="bg1"/>
                </a:solidFill>
                <a:latin typeface="+mj-lt"/>
              </a:defRPr>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CE3618F-F17E-443E-BD4A-E43FD83AA814}" type="datetime1">
              <a:rPr lang="en-US" smtClean="0"/>
              <a:t>12/10/2016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60EDB8-5305-433F-BE41-D7A86D811DB3}" type="slidenum">
              <a:rPr lang="en-US" smtClean="0"/>
              <a:t>‹#›</a:t>
            </a:fld>
            <a:endParaRPr lang="en-US"/>
          </a:p>
        </p:txBody>
      </p:sp>
      <p:sp>
        <p:nvSpPr>
          <p:cNvPr id="8" name="Rectangle 7"/>
          <p:cNvSpPr/>
          <p:nvPr userDrawn="1"/>
        </p:nvSpPr>
        <p:spPr>
          <a:xfrm>
            <a:off x="5656882" y="1709738"/>
            <a:ext cx="6535119" cy="357518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13356555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p:nvPr/>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609600" y="1"/>
            <a:ext cx="10744200" cy="1228436"/>
          </a:xfrm>
        </p:spPr>
        <p:txBody>
          <a:bodyPr anchor="b">
            <a:normAutofit/>
          </a:bodyPr>
          <a:lstStyle>
            <a:lvl1pPr>
              <a:defRPr sz="3600">
                <a:solidFill>
                  <a:schemeClr val="bg1"/>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vert="horz" lIns="91440" tIns="45720" rIns="91440" bIns="45720" rtlCol="0">
            <a:normAutofit/>
          </a:bodyPr>
          <a:lstStyle>
            <a:lvl1pPr>
              <a:defRPr lang="en-US" sz="1600" smtClean="0">
                <a:solidFill>
                  <a:schemeClr val="tx1">
                    <a:lumMod val="85000"/>
                    <a:lumOff val="15000"/>
                  </a:schemeClr>
                </a:solidFill>
              </a:defRPr>
            </a:lvl1pPr>
            <a:lvl2pPr>
              <a:defRPr lang="en-US" sz="1400" smtClean="0">
                <a:solidFill>
                  <a:schemeClr val="tx1">
                    <a:lumMod val="85000"/>
                    <a:lumOff val="15000"/>
                  </a:schemeClr>
                </a:solidFill>
              </a:defRPr>
            </a:lvl2pPr>
            <a:lvl3pPr>
              <a:defRPr lang="en-US" sz="1200" smtClean="0">
                <a:solidFill>
                  <a:schemeClr val="tx1">
                    <a:lumMod val="85000"/>
                    <a:lumOff val="15000"/>
                  </a:schemeClr>
                </a:solidFill>
              </a:defRPr>
            </a:lvl3pPr>
            <a:lvl4pPr>
              <a:defRPr lang="en-US" sz="1100" smtClean="0">
                <a:solidFill>
                  <a:schemeClr val="tx1">
                    <a:lumMod val="85000"/>
                    <a:lumOff val="15000"/>
                  </a:schemeClr>
                </a:solidFill>
              </a:defRPr>
            </a:lvl4pPr>
            <a:lvl5pPr>
              <a:defRPr lang="en-US" sz="1100">
                <a:solidFill>
                  <a:schemeClr val="tx1">
                    <a:lumMod val="85000"/>
                    <a:lumOff val="15000"/>
                  </a:schemeClr>
                </a:solidFill>
              </a:defRPr>
            </a:lvl5pPr>
          </a:lstStyle>
          <a:p>
            <a:pPr marL="0" lvl="0" indent="0">
              <a:lnSpc>
                <a:spcPct val="150000"/>
              </a:lnSpc>
              <a:spcAft>
                <a:spcPts val="1200"/>
              </a:spcAft>
              <a:buNone/>
            </a:pPr>
            <a:r>
              <a:rPr lang="en-US" dirty="0" smtClean="0"/>
              <a:t>Click to edit Master text styles</a:t>
            </a:r>
          </a:p>
          <a:p>
            <a:pPr marL="0" lvl="1" indent="0">
              <a:lnSpc>
                <a:spcPct val="150000"/>
              </a:lnSpc>
              <a:spcAft>
                <a:spcPts val="1200"/>
              </a:spcAft>
              <a:buNone/>
            </a:pPr>
            <a:r>
              <a:rPr lang="en-US" dirty="0" smtClean="0"/>
              <a:t>Second level</a:t>
            </a:r>
          </a:p>
          <a:p>
            <a:pPr marL="0" lvl="2" indent="0">
              <a:lnSpc>
                <a:spcPct val="150000"/>
              </a:lnSpc>
              <a:spcAft>
                <a:spcPts val="1200"/>
              </a:spcAft>
              <a:buNone/>
            </a:pPr>
            <a:r>
              <a:rPr lang="en-US" dirty="0" smtClean="0"/>
              <a:t>Third level</a:t>
            </a:r>
          </a:p>
          <a:p>
            <a:pPr marL="0" lvl="3" indent="0">
              <a:lnSpc>
                <a:spcPct val="150000"/>
              </a:lnSpc>
              <a:spcAft>
                <a:spcPts val="1200"/>
              </a:spcAft>
              <a:buNone/>
            </a:pPr>
            <a:r>
              <a:rPr lang="en-US" dirty="0" smtClean="0"/>
              <a:t>Fourth level</a:t>
            </a:r>
          </a:p>
          <a:p>
            <a:pPr marL="0" lvl="4" indent="0">
              <a:lnSpc>
                <a:spcPct val="150000"/>
              </a:lnSpc>
              <a:spcAft>
                <a:spcPts val="1200"/>
              </a:spcAft>
              <a:buNone/>
            </a:pPr>
            <a:r>
              <a:rPr lang="en-US" dirty="0"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vert="horz" lIns="91440" tIns="45720" rIns="91440" bIns="45720" rtlCol="0">
            <a:normAutofit/>
          </a:bodyPr>
          <a:lstStyle>
            <a:lvl1pPr>
              <a:defRPr lang="en-US" sz="1600" smtClean="0">
                <a:solidFill>
                  <a:schemeClr val="tx1">
                    <a:lumMod val="85000"/>
                    <a:lumOff val="15000"/>
                  </a:schemeClr>
                </a:solidFill>
              </a:defRPr>
            </a:lvl1pPr>
            <a:lvl2pPr>
              <a:defRPr lang="en-US" sz="1400" smtClean="0">
                <a:solidFill>
                  <a:schemeClr val="tx1">
                    <a:lumMod val="85000"/>
                    <a:lumOff val="15000"/>
                  </a:schemeClr>
                </a:solidFill>
              </a:defRPr>
            </a:lvl2pPr>
            <a:lvl3pPr>
              <a:defRPr lang="en-US" sz="1200" smtClean="0">
                <a:solidFill>
                  <a:schemeClr val="tx1">
                    <a:lumMod val="85000"/>
                    <a:lumOff val="15000"/>
                  </a:schemeClr>
                </a:solidFill>
              </a:defRPr>
            </a:lvl3pPr>
            <a:lvl4pPr>
              <a:defRPr lang="en-US" sz="1100" smtClean="0">
                <a:solidFill>
                  <a:schemeClr val="tx1">
                    <a:lumMod val="85000"/>
                    <a:lumOff val="15000"/>
                  </a:schemeClr>
                </a:solidFill>
              </a:defRPr>
            </a:lvl4pPr>
            <a:lvl5pPr>
              <a:defRPr lang="en-US" sz="1100">
                <a:solidFill>
                  <a:schemeClr val="tx1">
                    <a:lumMod val="85000"/>
                    <a:lumOff val="15000"/>
                  </a:schemeClr>
                </a:solidFill>
              </a:defRPr>
            </a:lvl5pPr>
          </a:lstStyle>
          <a:p>
            <a:pPr marL="0" lvl="0" indent="0">
              <a:lnSpc>
                <a:spcPct val="150000"/>
              </a:lnSpc>
              <a:spcAft>
                <a:spcPts val="1200"/>
              </a:spcAft>
              <a:buNone/>
            </a:pPr>
            <a:r>
              <a:rPr lang="en-US" dirty="0" smtClean="0"/>
              <a:t>Click to edit Master text styles</a:t>
            </a:r>
          </a:p>
          <a:p>
            <a:pPr marL="0" lvl="1" indent="0">
              <a:lnSpc>
                <a:spcPct val="150000"/>
              </a:lnSpc>
              <a:spcAft>
                <a:spcPts val="1200"/>
              </a:spcAft>
              <a:buNone/>
            </a:pPr>
            <a:r>
              <a:rPr lang="en-US" dirty="0" smtClean="0"/>
              <a:t>Second level</a:t>
            </a:r>
          </a:p>
          <a:p>
            <a:pPr marL="0" lvl="2" indent="0">
              <a:lnSpc>
                <a:spcPct val="150000"/>
              </a:lnSpc>
              <a:spcAft>
                <a:spcPts val="1200"/>
              </a:spcAft>
              <a:buNone/>
            </a:pPr>
            <a:r>
              <a:rPr lang="en-US" dirty="0" smtClean="0"/>
              <a:t>Third level</a:t>
            </a:r>
          </a:p>
          <a:p>
            <a:pPr marL="0" lvl="3" indent="0">
              <a:lnSpc>
                <a:spcPct val="150000"/>
              </a:lnSpc>
              <a:spcAft>
                <a:spcPts val="1200"/>
              </a:spcAft>
              <a:buNone/>
            </a:pPr>
            <a:r>
              <a:rPr lang="en-US" dirty="0" smtClean="0"/>
              <a:t>Fourth level</a:t>
            </a:r>
          </a:p>
          <a:p>
            <a:pPr marL="0" lvl="4" indent="0">
              <a:lnSpc>
                <a:spcPct val="150000"/>
              </a:lnSpc>
              <a:spcAft>
                <a:spcPts val="1200"/>
              </a:spcAft>
              <a:buNone/>
            </a:pPr>
            <a:r>
              <a:rPr lang="en-US" dirty="0" smtClean="0"/>
              <a:t>Fifth level</a:t>
            </a:r>
            <a:endParaRPr lang="en-US" dirty="0"/>
          </a:p>
        </p:txBody>
      </p:sp>
      <p:sp>
        <p:nvSpPr>
          <p:cNvPr id="5" name="Date Placeholder 4"/>
          <p:cNvSpPr>
            <a:spLocks noGrp="1"/>
          </p:cNvSpPr>
          <p:nvPr>
            <p:ph type="dt" sz="half" idx="10"/>
          </p:nvPr>
        </p:nvSpPr>
        <p:spPr/>
        <p:txBody>
          <a:bodyPr/>
          <a:lstStyle/>
          <a:p>
            <a:fld id="{7A37E887-7BF5-43D7-B503-65A40790DC75}" type="datetime1">
              <a:rPr lang="en-US" smtClean="0"/>
              <a:t>12/10/2016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60EDB8-5305-433F-BE41-D7A86D811DB3}" type="slidenum">
              <a:rPr lang="en-US" smtClean="0"/>
              <a:t>‹#›</a:t>
            </a:fld>
            <a:endParaRPr lang="en-US"/>
          </a:p>
        </p:txBody>
      </p:sp>
      <p:sp>
        <p:nvSpPr>
          <p:cNvPr id="9" name="Rectangle 8"/>
          <p:cNvSpPr/>
          <p:nvPr userDrawn="1"/>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3282238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p:cNvSpPr/>
          <p:nvPr/>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609600" y="1"/>
            <a:ext cx="10744200" cy="1228436"/>
          </a:xfrm>
        </p:spPr>
        <p:txBody>
          <a:bodyPr anchor="b">
            <a:normAutofit/>
          </a:bodyPr>
          <a:lstStyle>
            <a:lvl1pPr>
              <a:defRPr sz="3600">
                <a:solidFill>
                  <a:schemeClr val="bg1"/>
                </a:solidFill>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BFC70C1-0A36-47EE-BB23-330DC6955568}" type="datetime1">
              <a:rPr lang="en-US" smtClean="0"/>
              <a:t>12/10/2016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860EDB8-5305-433F-BE41-D7A86D811DB3}" type="slidenum">
              <a:rPr lang="en-US" smtClean="0"/>
              <a:t>‹#›</a:t>
            </a:fld>
            <a:endParaRPr lang="en-US"/>
          </a:p>
        </p:txBody>
      </p:sp>
      <p:sp>
        <p:nvSpPr>
          <p:cNvPr id="7" name="Rectangle 6"/>
          <p:cNvSpPr/>
          <p:nvPr userDrawn="1"/>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10081448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838200" y="6356352"/>
            <a:ext cx="3276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A98169-68B9-4FED-8D7D-61043D29A8A5}" type="datetime1">
              <a:rPr lang="en-US" smtClean="0"/>
              <a:t>12/10/2016</a:t>
            </a:fld>
            <a:endParaRPr lang="en-US"/>
          </a:p>
        </p:txBody>
      </p:sp>
      <p:sp>
        <p:nvSpPr>
          <p:cNvPr id="5" name="Footer Placeholder 4"/>
          <p:cNvSpPr>
            <a:spLocks noGrp="1"/>
          </p:cNvSpPr>
          <p:nvPr>
            <p:ph type="ftr" sz="quarter" idx="3"/>
          </p:nvPr>
        </p:nvSpPr>
        <p:spPr>
          <a:xfrm>
            <a:off x="4648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55423" y="6311898"/>
            <a:ext cx="3276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60EDB8-5305-433F-BE41-D7A86D811DB3}" type="slidenum">
              <a:rPr lang="en-US" smtClean="0"/>
              <a:t>‹#›</a:t>
            </a:fld>
            <a:endParaRPr lang="en-US"/>
          </a:p>
        </p:txBody>
      </p:sp>
    </p:spTree>
    <p:extLst>
      <p:ext uri="{BB962C8B-B14F-4D97-AF65-F5344CB8AC3E}">
        <p14:creationId xmlns:p14="http://schemas.microsoft.com/office/powerpoint/2010/main" val="946754946"/>
      </p:ext>
    </p:extLst>
  </p:cSld>
  <p:clrMap bg1="lt1" tx1="dk1" bg2="lt2" tx2="dk2" accent1="accent1" accent2="accent2" accent3="accent3" accent4="accent4" accent5="accent5" accent6="accent6" hlink="hlink" folHlink="folHlink"/>
  <p:sldLayoutIdLst>
    <p:sldLayoutId id="2147483661" r:id="rId1"/>
    <p:sldLayoutId id="2147483674" r:id="rId2"/>
    <p:sldLayoutId id="2147483673" r:id="rId3"/>
    <p:sldLayoutId id="2147483663" r:id="rId4"/>
    <p:sldLayoutId id="2147483664" r:id="rId5"/>
    <p:sldLayoutId id="2147483666" r:id="rId6"/>
  </p:sldLayoutIdLst>
  <p:hf hdr="0" ftr="0" dt="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ct val="30000"/>
        </a:spcBef>
        <a:buFont typeface="Arial" panose="020B0604020202020204" pitchFamily="34" charset="0"/>
        <a:buChar char="•"/>
        <a:defRPr sz="2800" kern="1200">
          <a:solidFill>
            <a:schemeClr val="tx1">
              <a:lumMod val="85000"/>
              <a:lumOff val="15000"/>
            </a:schemeClr>
          </a:solidFill>
          <a:latin typeface="+mn-lt"/>
          <a:ea typeface="+mn-ea"/>
          <a:cs typeface="+mn-cs"/>
        </a:defRPr>
      </a:lvl1pPr>
      <a:lvl2pPr marL="685800" indent="-228600" algn="l" defTabSz="914400" rtl="0" eaLnBrk="1" latinLnBrk="0" hangingPunct="1">
        <a:lnSpc>
          <a:spcPct val="90000"/>
        </a:lnSpc>
        <a:spcBef>
          <a:spcPct val="30000"/>
        </a:spcBef>
        <a:buFont typeface="Arial" panose="020B0604020202020204" pitchFamily="34" charset="0"/>
        <a:buChar char="•"/>
        <a:defRPr sz="2400" kern="1200">
          <a:solidFill>
            <a:schemeClr val="tx1">
              <a:lumMod val="85000"/>
              <a:lumOff val="15000"/>
            </a:schemeClr>
          </a:solidFill>
          <a:latin typeface="+mn-lt"/>
          <a:ea typeface="+mn-ea"/>
          <a:cs typeface="+mn-cs"/>
        </a:defRPr>
      </a:lvl2pPr>
      <a:lvl3pPr marL="1143000" indent="-228600" algn="l" defTabSz="914400" rtl="0" eaLnBrk="1" latinLnBrk="0" hangingPunct="1">
        <a:lnSpc>
          <a:spcPct val="90000"/>
        </a:lnSpc>
        <a:spcBef>
          <a:spcPct val="30000"/>
        </a:spcBef>
        <a:buFont typeface="Arial" panose="020B0604020202020204" pitchFamily="34" charset="0"/>
        <a:buChar char="•"/>
        <a:defRPr sz="2000" kern="1200">
          <a:solidFill>
            <a:schemeClr val="tx1">
              <a:lumMod val="85000"/>
              <a:lumOff val="15000"/>
            </a:schemeClr>
          </a:solidFill>
          <a:latin typeface="+mn-lt"/>
          <a:ea typeface="+mn-ea"/>
          <a:cs typeface="+mn-cs"/>
        </a:defRPr>
      </a:lvl3pPr>
      <a:lvl4pPr marL="1600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lumMod val="85000"/>
              <a:lumOff val="15000"/>
            </a:schemeClr>
          </a:solidFill>
          <a:latin typeface="+mn-lt"/>
          <a:ea typeface="+mn-ea"/>
          <a:cs typeface="+mn-cs"/>
        </a:defRPr>
      </a:lvl4pPr>
      <a:lvl5pPr marL="20574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lumMod val="85000"/>
              <a:lumOff val="1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 Id="rId6" Type="http://schemas.openxmlformats.org/officeDocument/2006/relationships/image" Target="../media/image19.png"/><Relationship Id="rId5" Type="http://schemas.openxmlformats.org/officeDocument/2006/relationships/image" Target="../media/image18.png"/><Relationship Id="rId4" Type="http://schemas.openxmlformats.org/officeDocument/2006/relationships/image" Target="../media/image17.png"/></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2" y="1201197"/>
            <a:ext cx="10515600" cy="2387600"/>
          </a:xfrm>
        </p:spPr>
        <p:txBody>
          <a:bodyPr>
            <a:normAutofit/>
          </a:bodyPr>
          <a:lstStyle/>
          <a:p>
            <a:r>
              <a:rPr lang="en-US" sz="3200" dirty="0" smtClean="0"/>
              <a:t>REAL ESTATE </a:t>
            </a:r>
            <a:r>
              <a:rPr lang="en-US" sz="3200" dirty="0" smtClean="0"/>
              <a:t>410</a:t>
            </a:r>
            <a:r>
              <a:rPr lang="en-US" dirty="0" smtClean="0"/>
              <a:t/>
            </a:r>
            <a:br>
              <a:rPr lang="en-US" dirty="0" smtClean="0"/>
            </a:br>
            <a:r>
              <a:rPr lang="en-US" dirty="0" smtClean="0"/>
              <a:t>Basic Financial Calculations</a:t>
            </a:r>
            <a:endParaRPr lang="en-US" dirty="0"/>
          </a:p>
        </p:txBody>
      </p:sp>
      <p:sp>
        <p:nvSpPr>
          <p:cNvPr id="3" name="Subtitle 2"/>
          <p:cNvSpPr>
            <a:spLocks noGrp="1"/>
          </p:cNvSpPr>
          <p:nvPr>
            <p:ph type="subTitle" idx="1"/>
          </p:nvPr>
        </p:nvSpPr>
        <p:spPr/>
        <p:txBody>
          <a:bodyPr>
            <a:normAutofit/>
          </a:bodyPr>
          <a:lstStyle/>
          <a:p>
            <a:r>
              <a:rPr lang="en-US" dirty="0" smtClean="0"/>
              <a:t>Spring </a:t>
            </a:r>
            <a:r>
              <a:rPr lang="en-US" dirty="0" smtClean="0"/>
              <a:t>2017</a:t>
            </a:r>
            <a:endParaRPr lang="en-US" dirty="0"/>
          </a:p>
        </p:txBody>
      </p:sp>
      <p:sp>
        <p:nvSpPr>
          <p:cNvPr id="4" name="Slide Number Placeholder 3"/>
          <p:cNvSpPr>
            <a:spLocks noGrp="1"/>
          </p:cNvSpPr>
          <p:nvPr>
            <p:ph type="sldNum" sz="quarter" idx="12"/>
          </p:nvPr>
        </p:nvSpPr>
        <p:spPr/>
        <p:txBody>
          <a:bodyPr/>
          <a:lstStyle/>
          <a:p>
            <a:fld id="{9860EDB8-5305-433F-BE41-D7A86D811DB3}" type="slidenum">
              <a:rPr lang="en-US" smtClean="0"/>
              <a:t>1</a:t>
            </a:fld>
            <a:endParaRPr lang="en-US" dirty="0"/>
          </a:p>
        </p:txBody>
      </p:sp>
    </p:spTree>
    <p:extLst>
      <p:ext uri="{BB962C8B-B14F-4D97-AF65-F5344CB8AC3E}">
        <p14:creationId xmlns:p14="http://schemas.microsoft.com/office/powerpoint/2010/main" val="17298415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 Value (PV)</a:t>
            </a:r>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a:xfrm>
                <a:off x="838201" y="1825624"/>
                <a:ext cx="10515599" cy="4602070"/>
              </a:xfrm>
            </p:spPr>
            <p:txBody>
              <a:bodyPr>
                <a:normAutofit/>
              </a:bodyPr>
              <a:lstStyle/>
              <a:p>
                <a:pPr>
                  <a:tabLst>
                    <a:tab pos="1603375" algn="l"/>
                  </a:tabLst>
                </a:pPr>
                <a:r>
                  <a:rPr lang="en-US" sz="2800" b="1" dirty="0" smtClean="0"/>
                  <a:t>Discounting</a:t>
                </a:r>
                <a:r>
                  <a:rPr lang="en-US" sz="2800" dirty="0"/>
                  <a:t>: c</a:t>
                </a:r>
                <a:r>
                  <a:rPr lang="en-US" sz="2800" dirty="0" smtClean="0"/>
                  <a:t>onverting future cash flows </a:t>
                </a:r>
                <a:r>
                  <a:rPr lang="en-US" sz="2800" dirty="0"/>
                  <a:t>to the </a:t>
                </a:r>
                <a:r>
                  <a:rPr lang="en-US" sz="2800" dirty="0" smtClean="0"/>
                  <a:t>present</a:t>
                </a:r>
                <a:endParaRPr lang="en-US" sz="2800" dirty="0"/>
              </a:p>
              <a:p>
                <a:pPr>
                  <a:spcBef>
                    <a:spcPts val="1200"/>
                  </a:spcBef>
                  <a:tabLst>
                    <a:tab pos="1603375" algn="l"/>
                  </a:tabLst>
                </a:pPr>
                <a:r>
                  <a:rPr lang="en-US" sz="2800" dirty="0"/>
                  <a:t>General Equation</a:t>
                </a:r>
                <a:r>
                  <a:rPr lang="en-US" dirty="0"/>
                  <a:t>:</a:t>
                </a:r>
              </a:p>
              <a:p>
                <a:pPr marL="0" indent="0">
                  <a:spcBef>
                    <a:spcPts val="1200"/>
                  </a:spcBef>
                  <a:spcAft>
                    <a:spcPts val="1200"/>
                  </a:spcAft>
                  <a:buNone/>
                  <a:tabLst>
                    <a:tab pos="1603375" algn="l"/>
                  </a:tabLst>
                </a:pPr>
                <a14:m>
                  <m:oMathPara xmlns:m="http://schemas.openxmlformats.org/officeDocument/2006/math">
                    <m:oMathParaPr>
                      <m:jc m:val="centerGroup"/>
                    </m:oMathParaPr>
                    <m:oMath xmlns:m="http://schemas.openxmlformats.org/officeDocument/2006/math">
                      <m:r>
                        <a:rPr lang="en-US" sz="2600" b="0" i="1" smtClean="0">
                          <a:latin typeface="Cambria Math" panose="02040503050406030204" pitchFamily="18" charset="0"/>
                        </a:rPr>
                        <m:t>𝑃𝑉</m:t>
                      </m:r>
                      <m:r>
                        <a:rPr lang="en-US" sz="2600" b="0" i="1" smtClean="0">
                          <a:latin typeface="Cambria Math" panose="02040503050406030204" pitchFamily="18" charset="0"/>
                        </a:rPr>
                        <m:t>=</m:t>
                      </m:r>
                      <m:sSub>
                        <m:sSubPr>
                          <m:ctrlPr>
                            <a:rPr lang="en-US" sz="2600" b="0" i="1" smtClean="0">
                              <a:latin typeface="Cambria Math" panose="02040503050406030204" pitchFamily="18" charset="0"/>
                            </a:rPr>
                          </m:ctrlPr>
                        </m:sSubPr>
                        <m:e>
                          <m:r>
                            <a:rPr lang="en-US" sz="2600" b="0" i="1" smtClean="0">
                              <a:latin typeface="Cambria Math" panose="02040503050406030204" pitchFamily="18" charset="0"/>
                            </a:rPr>
                            <m:t>𝐹𝑉</m:t>
                          </m:r>
                        </m:e>
                        <m:sub>
                          <m:r>
                            <a:rPr lang="en-US" sz="2600" b="0" i="1" smtClean="0">
                              <a:latin typeface="Cambria Math" panose="02040503050406030204" pitchFamily="18" charset="0"/>
                            </a:rPr>
                            <m:t>𝑛</m:t>
                          </m:r>
                        </m:sub>
                      </m:sSub>
                      <m:f>
                        <m:fPr>
                          <m:ctrlPr>
                            <a:rPr lang="en-US" sz="2600" b="0" i="1" smtClean="0">
                              <a:latin typeface="Cambria Math" panose="02040503050406030204" pitchFamily="18" charset="0"/>
                            </a:rPr>
                          </m:ctrlPr>
                        </m:fPr>
                        <m:num>
                          <m:r>
                            <a:rPr lang="en-US" sz="2600" b="0" i="1" smtClean="0">
                              <a:latin typeface="Cambria Math" panose="02040503050406030204" pitchFamily="18" charset="0"/>
                            </a:rPr>
                            <m:t>1</m:t>
                          </m:r>
                        </m:num>
                        <m:den>
                          <m:sSup>
                            <m:sSupPr>
                              <m:ctrlPr>
                                <a:rPr lang="en-US" sz="2600" b="0" i="1" smtClean="0">
                                  <a:latin typeface="Cambria Math" panose="02040503050406030204" pitchFamily="18" charset="0"/>
                                </a:rPr>
                              </m:ctrlPr>
                            </m:sSupPr>
                            <m:e>
                              <m:r>
                                <a:rPr lang="en-US" sz="2600" b="0" i="1" smtClean="0">
                                  <a:latin typeface="Cambria Math" panose="02040503050406030204" pitchFamily="18" charset="0"/>
                                </a:rPr>
                                <m:t>(1+</m:t>
                              </m:r>
                              <m:r>
                                <a:rPr lang="en-US" sz="2600" b="0" i="1" smtClean="0">
                                  <a:latin typeface="Cambria Math" panose="02040503050406030204" pitchFamily="18" charset="0"/>
                                </a:rPr>
                                <m:t>𝑖</m:t>
                              </m:r>
                              <m:r>
                                <a:rPr lang="en-US" sz="2600" b="0" i="1" smtClean="0">
                                  <a:latin typeface="Cambria Math" panose="02040503050406030204" pitchFamily="18" charset="0"/>
                                </a:rPr>
                                <m:t>)</m:t>
                              </m:r>
                            </m:e>
                            <m:sup>
                              <m:r>
                                <a:rPr lang="en-US" sz="2600" b="0" i="1" smtClean="0">
                                  <a:latin typeface="Cambria Math" panose="02040503050406030204" pitchFamily="18" charset="0"/>
                                </a:rPr>
                                <m:t>𝑛</m:t>
                              </m:r>
                            </m:sup>
                          </m:sSup>
                        </m:den>
                      </m:f>
                    </m:oMath>
                  </m:oMathPara>
                </a14:m>
                <a:endParaRPr lang="en-US" dirty="0"/>
              </a:p>
              <a:p>
                <a:pPr>
                  <a:tabLst>
                    <a:tab pos="1949450" algn="l"/>
                  </a:tabLst>
                </a:pPr>
                <a:r>
                  <a:rPr lang="en-US" sz="2800" b="1" dirty="0"/>
                  <a:t>Example 2:</a:t>
                </a:r>
              </a:p>
              <a:p>
                <a:pPr lvl="1">
                  <a:tabLst>
                    <a:tab pos="1949450" algn="l"/>
                  </a:tabLst>
                </a:pPr>
                <a:r>
                  <a:rPr lang="en-US" sz="2400" dirty="0"/>
                  <a:t>What is the value today of $2,000 you will receive in year 3 if the interest rate is 8% compounded annually?</a:t>
                </a:r>
              </a:p>
              <a:p>
                <a:pPr>
                  <a:spcBef>
                    <a:spcPts val="1500"/>
                  </a:spcBef>
                  <a:buNone/>
                  <a:tabLst>
                    <a:tab pos="1949450" algn="l"/>
                  </a:tabLst>
                </a:pPr>
                <a:r>
                  <a:rPr lang="en-US" dirty="0"/>
                  <a:t>		          </a:t>
                </a:r>
                <a14:m>
                  <m:oMath xmlns:m="http://schemas.openxmlformats.org/officeDocument/2006/math">
                    <m:r>
                      <a:rPr lang="en-US" i="1">
                        <a:latin typeface="Cambria Math" panose="02040503050406030204" pitchFamily="18" charset="0"/>
                      </a:rPr>
                      <m:t>𝑃𝑉</m:t>
                    </m:r>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𝐹𝑉</m:t>
                        </m:r>
                      </m:e>
                      <m:sub>
                        <m:r>
                          <a:rPr lang="en-US" i="1">
                            <a:latin typeface="Cambria Math" panose="02040503050406030204" pitchFamily="18" charset="0"/>
                          </a:rPr>
                          <m:t>𝑛</m:t>
                        </m:r>
                      </m:sub>
                    </m:sSub>
                    <m:f>
                      <m:fPr>
                        <m:ctrlPr>
                          <a:rPr lang="en-US" i="1">
                            <a:latin typeface="Cambria Math" panose="02040503050406030204" pitchFamily="18" charset="0"/>
                          </a:rPr>
                        </m:ctrlPr>
                      </m:fPr>
                      <m:num>
                        <m:r>
                          <a:rPr lang="en-US" i="1">
                            <a:latin typeface="Cambria Math" panose="02040503050406030204" pitchFamily="18" charset="0"/>
                          </a:rPr>
                          <m:t>1</m:t>
                        </m:r>
                      </m:num>
                      <m:den>
                        <m:sSup>
                          <m:sSupPr>
                            <m:ctrlPr>
                              <a:rPr lang="en-US" i="1">
                                <a:latin typeface="Cambria Math" panose="02040503050406030204" pitchFamily="18" charset="0"/>
                              </a:rPr>
                            </m:ctrlPr>
                          </m:sSupPr>
                          <m:e>
                            <m:r>
                              <a:rPr lang="en-US" i="1">
                                <a:latin typeface="Cambria Math" panose="02040503050406030204" pitchFamily="18" charset="0"/>
                              </a:rPr>
                              <m:t>(1+</m:t>
                            </m:r>
                            <m:r>
                              <a:rPr lang="en-US" i="1">
                                <a:latin typeface="Cambria Math" panose="02040503050406030204" pitchFamily="18" charset="0"/>
                              </a:rPr>
                              <m:t>𝑖</m:t>
                            </m:r>
                            <m:r>
                              <a:rPr lang="en-US" i="1">
                                <a:latin typeface="Cambria Math" panose="02040503050406030204" pitchFamily="18" charset="0"/>
                              </a:rPr>
                              <m:t>)</m:t>
                            </m:r>
                          </m:e>
                          <m:sup>
                            <m:r>
                              <a:rPr lang="en-US" i="1">
                                <a:latin typeface="Cambria Math" panose="02040503050406030204" pitchFamily="18" charset="0"/>
                              </a:rPr>
                              <m:t>𝑛</m:t>
                            </m:r>
                          </m:sup>
                        </m:sSup>
                      </m:den>
                    </m:f>
                    <m:r>
                      <a:rPr lang="en-US" b="0" i="1" smtClean="0">
                        <a:latin typeface="Cambria Math" panose="02040503050406030204" pitchFamily="18" charset="0"/>
                      </a:rPr>
                      <m:t>=2000(</m:t>
                    </m:r>
                    <m:r>
                      <m:rPr>
                        <m:nor/>
                      </m:rPr>
                      <a:rPr lang="en-US" b="0" i="0" smtClean="0">
                        <a:latin typeface="Cambria Math" panose="02040503050406030204" pitchFamily="18" charset="0"/>
                      </a:rPr>
                      <m:t>.7938)=</m:t>
                    </m:r>
                    <m:r>
                      <m:rPr>
                        <m:nor/>
                      </m:rPr>
                      <a:rPr lang="en-US" b="1" i="0" smtClean="0">
                        <a:latin typeface="Cambria Math" panose="02040503050406030204" pitchFamily="18" charset="0"/>
                      </a:rPr>
                      <m:t>$1,587.66</m:t>
                    </m:r>
                  </m:oMath>
                </a14:m>
                <a:endParaRPr lang="en-US" b="1" dirty="0"/>
              </a:p>
              <a:p>
                <a:pPr>
                  <a:spcBef>
                    <a:spcPts val="0"/>
                  </a:spcBef>
                  <a:buNone/>
                  <a:tabLst>
                    <a:tab pos="1949450" algn="l"/>
                  </a:tabLst>
                </a:pPr>
                <a:endParaRPr lang="en-US"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838201" y="1825624"/>
                <a:ext cx="10515599" cy="4602070"/>
              </a:xfrm>
              <a:blipFill rotWithShape="0">
                <a:blip r:embed="rId2"/>
                <a:stretch>
                  <a:fillRect l="-1449" t="-2384"/>
                </a:stretch>
              </a:blipFill>
            </p:spPr>
            <p:txBody>
              <a:bodyPr/>
              <a:lstStyle/>
              <a:p>
                <a:r>
                  <a:rPr lang="en-US">
                    <a:noFill/>
                  </a:rPr>
                  <a:t> </a:t>
                </a:r>
              </a:p>
            </p:txBody>
          </p:sp>
        </mc:Fallback>
      </mc:AlternateContent>
      <p:sp>
        <p:nvSpPr>
          <p:cNvPr id="4" name="Slide Number Placeholder 3"/>
          <p:cNvSpPr>
            <a:spLocks noGrp="1"/>
          </p:cNvSpPr>
          <p:nvPr>
            <p:ph type="sldNum" sz="quarter" idx="12"/>
          </p:nvPr>
        </p:nvSpPr>
        <p:spPr/>
        <p:txBody>
          <a:bodyPr/>
          <a:lstStyle/>
          <a:p>
            <a:fld id="{9860EDB8-5305-433F-BE41-D7A86D811DB3}" type="slidenum">
              <a:rPr lang="en-US" smtClean="0"/>
              <a:t>10</a:t>
            </a:fld>
            <a:endParaRPr lang="en-US"/>
          </a:p>
        </p:txBody>
      </p:sp>
    </p:spTree>
    <p:extLst>
      <p:ext uri="{BB962C8B-B14F-4D97-AF65-F5344CB8AC3E}">
        <p14:creationId xmlns:p14="http://schemas.microsoft.com/office/powerpoint/2010/main" val="34485212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PV</a:t>
            </a:r>
            <a:endParaRPr lang="en-US" dirty="0"/>
          </a:p>
        </p:txBody>
      </p:sp>
      <p:sp>
        <p:nvSpPr>
          <p:cNvPr id="3" name="Content Placeholder 2"/>
          <p:cNvSpPr>
            <a:spLocks noGrp="1"/>
          </p:cNvSpPr>
          <p:nvPr>
            <p:ph idx="1"/>
          </p:nvPr>
        </p:nvSpPr>
        <p:spPr/>
        <p:txBody>
          <a:bodyPr/>
          <a:lstStyle/>
          <a:p>
            <a:pPr>
              <a:lnSpc>
                <a:spcPct val="150000"/>
              </a:lnSpc>
              <a:spcBef>
                <a:spcPts val="0"/>
              </a:spcBef>
              <a:spcAft>
                <a:spcPts val="1200"/>
              </a:spcAft>
              <a:tabLst>
                <a:tab pos="1889125" algn="l"/>
              </a:tabLst>
            </a:pPr>
            <a:r>
              <a:rPr lang="en-US" sz="2800" dirty="0"/>
              <a:t>Example 2 using a Financial Calculator</a:t>
            </a:r>
            <a:r>
              <a:rPr lang="en-US" sz="2800" dirty="0" smtClean="0"/>
              <a:t>:</a:t>
            </a:r>
            <a:r>
              <a:rPr lang="en-US" sz="1400" dirty="0"/>
              <a:t/>
            </a:r>
            <a:br>
              <a:rPr lang="en-US" sz="1400" dirty="0"/>
            </a:br>
            <a:r>
              <a:rPr lang="en-US" dirty="0"/>
              <a:t>	FV = $2000</a:t>
            </a:r>
            <a:endParaRPr lang="en-US" sz="1600" dirty="0"/>
          </a:p>
          <a:p>
            <a:pPr>
              <a:lnSpc>
                <a:spcPct val="150000"/>
              </a:lnSpc>
              <a:spcBef>
                <a:spcPts val="0"/>
              </a:spcBef>
              <a:buNone/>
              <a:tabLst>
                <a:tab pos="1889125" algn="l"/>
              </a:tabLst>
            </a:pPr>
            <a:r>
              <a:rPr lang="en-US" sz="1600" dirty="0"/>
              <a:t>		</a:t>
            </a:r>
            <a:r>
              <a:rPr lang="en-US" dirty="0"/>
              <a:t>n = 3</a:t>
            </a:r>
            <a:endParaRPr lang="en-US" sz="1600" dirty="0"/>
          </a:p>
          <a:p>
            <a:pPr>
              <a:lnSpc>
                <a:spcPct val="150000"/>
              </a:lnSpc>
              <a:spcBef>
                <a:spcPts val="0"/>
              </a:spcBef>
              <a:buNone/>
              <a:tabLst>
                <a:tab pos="1889125" algn="l"/>
              </a:tabLst>
            </a:pPr>
            <a:r>
              <a:rPr lang="en-US" sz="1600" dirty="0"/>
              <a:t>		</a:t>
            </a:r>
            <a:r>
              <a:rPr lang="en-US" dirty="0" err="1"/>
              <a:t>i</a:t>
            </a:r>
            <a:r>
              <a:rPr lang="en-US" dirty="0"/>
              <a:t> = 8</a:t>
            </a:r>
            <a:endParaRPr lang="en-US" sz="1600" dirty="0"/>
          </a:p>
          <a:p>
            <a:pPr>
              <a:lnSpc>
                <a:spcPct val="150000"/>
              </a:lnSpc>
              <a:spcBef>
                <a:spcPts val="0"/>
              </a:spcBef>
              <a:buNone/>
              <a:tabLst>
                <a:tab pos="1889125" algn="l"/>
              </a:tabLst>
            </a:pPr>
            <a:r>
              <a:rPr lang="en-US" sz="1600" dirty="0"/>
              <a:t>		</a:t>
            </a:r>
            <a:r>
              <a:rPr lang="en-US" dirty="0"/>
              <a:t>PV = $1587.66</a:t>
            </a:r>
          </a:p>
          <a:p>
            <a:endParaRPr lang="en-US" dirty="0"/>
          </a:p>
        </p:txBody>
      </p:sp>
      <p:sp>
        <p:nvSpPr>
          <p:cNvPr id="4" name="Slide Number Placeholder 3"/>
          <p:cNvSpPr>
            <a:spLocks noGrp="1"/>
          </p:cNvSpPr>
          <p:nvPr>
            <p:ph type="sldNum" sz="quarter" idx="12"/>
          </p:nvPr>
        </p:nvSpPr>
        <p:spPr/>
        <p:txBody>
          <a:bodyPr/>
          <a:lstStyle/>
          <a:p>
            <a:fld id="{9860EDB8-5305-433F-BE41-D7A86D811DB3}" type="slidenum">
              <a:rPr lang="en-US" smtClean="0"/>
              <a:t>11</a:t>
            </a:fld>
            <a:endParaRPr lang="en-US"/>
          </a:p>
        </p:txBody>
      </p:sp>
    </p:spTree>
    <p:extLst>
      <p:ext uri="{BB962C8B-B14F-4D97-AF65-F5344CB8AC3E}">
        <p14:creationId xmlns:p14="http://schemas.microsoft.com/office/powerpoint/2010/main" val="2132996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PV</a:t>
            </a:r>
            <a:endParaRPr lang="en-US"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normAutofit/>
              </a:bodyPr>
              <a:lstStyle/>
              <a:p>
                <a:pPr>
                  <a:tabLst>
                    <a:tab pos="1603375" algn="l"/>
                  </a:tabLst>
                </a:pPr>
                <a:r>
                  <a:rPr lang="en-US" sz="2800" dirty="0" smtClean="0"/>
                  <a:t>Example 2 now with 8% compounded monthly</a:t>
                </a:r>
              </a:p>
              <a:p>
                <a:pPr>
                  <a:spcBef>
                    <a:spcPts val="1800"/>
                  </a:spcBef>
                  <a:tabLst>
                    <a:tab pos="1603375" algn="l"/>
                  </a:tabLst>
                </a:pPr>
                <a:r>
                  <a:rPr lang="en-US" sz="2800" dirty="0"/>
                  <a:t>Mathematically:</a:t>
                </a:r>
              </a:p>
              <a:p>
                <a:pPr marL="0" indent="0">
                  <a:buNone/>
                </a:pPr>
                <a14:m>
                  <m:oMathPara xmlns:m="http://schemas.openxmlformats.org/officeDocument/2006/math">
                    <m:oMathParaPr>
                      <m:jc m:val="centerGroup"/>
                    </m:oMathParaPr>
                    <m:oMath xmlns:m="http://schemas.openxmlformats.org/officeDocument/2006/math">
                      <m:r>
                        <a:rPr lang="en-US" i="1" smtClean="0">
                          <a:latin typeface="Cambria Math" panose="02040503050406030204" pitchFamily="18" charset="0"/>
                        </a:rPr>
                        <m:t>𝑃𝑉</m:t>
                      </m:r>
                      <m:r>
                        <a:rPr lang="en-US" i="1" smtClean="0">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𝐹𝑉</m:t>
                          </m:r>
                        </m:e>
                        <m:sub>
                          <m:r>
                            <a:rPr lang="en-US" i="1">
                              <a:latin typeface="Cambria Math" panose="02040503050406030204" pitchFamily="18" charset="0"/>
                            </a:rPr>
                            <m:t>𝑛</m:t>
                          </m:r>
                        </m:sub>
                      </m:sSub>
                      <m:f>
                        <m:fPr>
                          <m:ctrlPr>
                            <a:rPr lang="en-US" i="1">
                              <a:latin typeface="Cambria Math" panose="02040503050406030204" pitchFamily="18" charset="0"/>
                            </a:rPr>
                          </m:ctrlPr>
                        </m:fPr>
                        <m:num>
                          <m:r>
                            <a:rPr lang="en-US" i="1">
                              <a:latin typeface="Cambria Math" panose="02040503050406030204" pitchFamily="18" charset="0"/>
                            </a:rPr>
                            <m:t>1</m:t>
                          </m:r>
                        </m:num>
                        <m:den>
                          <m:sSup>
                            <m:sSupPr>
                              <m:ctrlPr>
                                <a:rPr lang="en-US" i="1" smtClean="0">
                                  <a:latin typeface="Cambria Math" panose="02040503050406030204" pitchFamily="18" charset="0"/>
                                </a:rPr>
                              </m:ctrlPr>
                            </m:sSupPr>
                            <m:e>
                              <m:r>
                                <a:rPr lang="en-US" i="1">
                                  <a:latin typeface="Cambria Math" panose="02040503050406030204" pitchFamily="18" charset="0"/>
                                </a:rPr>
                                <m:t>(1+</m:t>
                              </m:r>
                              <m:f>
                                <m:fPr>
                                  <m:ctrlPr>
                                    <a:rPr lang="en-US" i="1" smtClean="0">
                                      <a:latin typeface="Cambria Math" panose="02040503050406030204" pitchFamily="18" charset="0"/>
                                    </a:rPr>
                                  </m:ctrlPr>
                                </m:fPr>
                                <m:num>
                                  <m:r>
                                    <a:rPr lang="en-US" b="0" i="1" smtClean="0">
                                      <a:latin typeface="Cambria Math" panose="02040503050406030204" pitchFamily="18" charset="0"/>
                                    </a:rPr>
                                    <m:t>𝑖</m:t>
                                  </m:r>
                                </m:num>
                                <m:den>
                                  <m:r>
                                    <a:rPr lang="en-US" b="0" i="1" smtClean="0">
                                      <a:latin typeface="Cambria Math" panose="02040503050406030204" pitchFamily="18" charset="0"/>
                                    </a:rPr>
                                    <m:t>𝑚</m:t>
                                  </m:r>
                                </m:den>
                              </m:f>
                              <m:r>
                                <a:rPr lang="en-US" i="1">
                                  <a:latin typeface="Cambria Math" panose="02040503050406030204" pitchFamily="18" charset="0"/>
                                </a:rPr>
                                <m:t>)</m:t>
                              </m:r>
                            </m:e>
                            <m:sup>
                              <m:r>
                                <a:rPr lang="en-US" i="1">
                                  <a:latin typeface="Cambria Math" panose="02040503050406030204" pitchFamily="18" charset="0"/>
                                </a:rPr>
                                <m:t>𝑛</m:t>
                              </m:r>
                              <m:r>
                                <a:rPr lang="en-US" b="0" i="1" smtClean="0">
                                  <a:latin typeface="Cambria Math" panose="02040503050406030204" pitchFamily="18" charset="0"/>
                                </a:rPr>
                                <m:t>𝑚</m:t>
                              </m:r>
                            </m:sup>
                          </m:sSup>
                        </m:den>
                      </m:f>
                    </m:oMath>
                  </m:oMathPara>
                </a14:m>
              </a:p>
              <a:p>
                <a:pPr marL="0" indent="0">
                  <a:spcBef>
                    <a:spcPts val="0"/>
                  </a:spcBef>
                  <a:buNone/>
                </a:pPr>
                <a:endParaRPr lang="en-US" sz="800" i="1" dirty="0" smtClean="0">
                  <a:latin typeface="Cambria Math" panose="02040503050406030204" pitchFamily="18" charset="0"/>
                </a:endParaRPr>
              </a:p>
              <a:p>
                <a:pPr marL="0" indent="0">
                  <a:spcBef>
                    <a:spcPts val="1200"/>
                  </a:spcBef>
                  <a:buNone/>
                </a:pPr>
                <a14:m>
                  <m:oMathPara xmlns:m="http://schemas.openxmlformats.org/officeDocument/2006/math">
                    <m:oMathParaPr>
                      <m:jc m:val="centerGroup"/>
                    </m:oMathParaPr>
                    <m:oMath xmlns:m="http://schemas.openxmlformats.org/officeDocument/2006/math">
                      <m:r>
                        <a:rPr lang="en-US" i="1">
                          <a:latin typeface="Cambria Math" panose="02040503050406030204" pitchFamily="18" charset="0"/>
                        </a:rPr>
                        <m:t>𝑃𝑉</m:t>
                      </m:r>
                      <m:r>
                        <a:rPr lang="en-US" i="1">
                          <a:latin typeface="Cambria Math" panose="02040503050406030204" pitchFamily="18" charset="0"/>
                        </a:rPr>
                        <m:t>=2000</m:t>
                      </m:r>
                      <m:f>
                        <m:fPr>
                          <m:ctrlPr>
                            <a:rPr lang="en-US" i="1">
                              <a:latin typeface="Cambria Math" panose="02040503050406030204" pitchFamily="18" charset="0"/>
                            </a:rPr>
                          </m:ctrlPr>
                        </m:fPr>
                        <m:num>
                          <m:r>
                            <a:rPr lang="en-US" i="1">
                              <a:latin typeface="Cambria Math" panose="02040503050406030204" pitchFamily="18" charset="0"/>
                            </a:rPr>
                            <m:t>1</m:t>
                          </m:r>
                        </m:num>
                        <m:den>
                          <m:sSup>
                            <m:sSupPr>
                              <m:ctrlPr>
                                <a:rPr lang="en-US" i="1">
                                  <a:latin typeface="Cambria Math" panose="02040503050406030204" pitchFamily="18" charset="0"/>
                                </a:rPr>
                              </m:ctrlPr>
                            </m:sSupPr>
                            <m:e>
                              <m:r>
                                <a:rPr lang="en-US" i="1">
                                  <a:latin typeface="Cambria Math" panose="02040503050406030204" pitchFamily="18" charset="0"/>
                                </a:rPr>
                                <m:t>(1+</m:t>
                              </m:r>
                              <m:f>
                                <m:fPr>
                                  <m:ctrlPr>
                                    <a:rPr lang="en-US" i="1">
                                      <a:latin typeface="Cambria Math" panose="02040503050406030204" pitchFamily="18" charset="0"/>
                                    </a:rPr>
                                  </m:ctrlPr>
                                </m:fPr>
                                <m:num>
                                  <m:r>
                                    <a:rPr lang="en-US" b="0" i="1" smtClean="0">
                                      <a:latin typeface="Cambria Math" panose="02040503050406030204" pitchFamily="18" charset="0"/>
                                    </a:rPr>
                                    <m:t>0.08</m:t>
                                  </m:r>
                                </m:num>
                                <m:den>
                                  <m:r>
                                    <a:rPr lang="en-US" b="0" i="1" smtClean="0">
                                      <a:latin typeface="Cambria Math" panose="02040503050406030204" pitchFamily="18" charset="0"/>
                                    </a:rPr>
                                    <m:t>12</m:t>
                                  </m:r>
                                </m:den>
                              </m:f>
                              <m:r>
                                <a:rPr lang="en-US" i="1">
                                  <a:latin typeface="Cambria Math" panose="02040503050406030204" pitchFamily="18" charset="0"/>
                                </a:rPr>
                                <m:t>)</m:t>
                              </m:r>
                            </m:e>
                            <m:sup>
                              <m:r>
                                <a:rPr lang="en-US" b="0" i="1" smtClean="0">
                                  <a:latin typeface="Cambria Math" panose="02040503050406030204" pitchFamily="18" charset="0"/>
                                </a:rPr>
                                <m:t>5∗12</m:t>
                              </m:r>
                            </m:sup>
                          </m:sSup>
                        </m:den>
                      </m:f>
                      <m:r>
                        <a:rPr lang="en-US" b="0" i="1" smtClean="0">
                          <a:latin typeface="Cambria Math" panose="02040503050406030204" pitchFamily="18" charset="0"/>
                        </a:rPr>
                        <m:t>=2000(.7873)=$1,574.51</m:t>
                      </m:r>
                    </m:oMath>
                  </m:oMathPara>
                </a14:m>
                <a:endParaRPr lang="en-US" dirty="0" smtClean="0"/>
              </a:p>
            </p:txBody>
          </p:sp>
        </mc:Choice>
        <mc:Fallback>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l="-1449" t="-2490"/>
                </a:stretch>
              </a:blipFill>
            </p:spPr>
            <p:txBody>
              <a:bodyPr/>
              <a:lstStyle/>
              <a:p>
                <a:r>
                  <a:rPr lang="en-US">
                    <a:noFill/>
                  </a:rPr>
                  <a:t> </a:t>
                </a:r>
              </a:p>
            </p:txBody>
          </p:sp>
        </mc:Fallback>
      </mc:AlternateContent>
      <p:sp>
        <p:nvSpPr>
          <p:cNvPr id="4" name="Slide Number Placeholder 3"/>
          <p:cNvSpPr>
            <a:spLocks noGrp="1"/>
          </p:cNvSpPr>
          <p:nvPr>
            <p:ph type="sldNum" sz="quarter" idx="12"/>
          </p:nvPr>
        </p:nvSpPr>
        <p:spPr/>
        <p:txBody>
          <a:bodyPr/>
          <a:lstStyle/>
          <a:p>
            <a:fld id="{9860EDB8-5305-433F-BE41-D7A86D811DB3}" type="slidenum">
              <a:rPr lang="en-US" smtClean="0"/>
              <a:t>12</a:t>
            </a:fld>
            <a:endParaRPr lang="en-US"/>
          </a:p>
        </p:txBody>
      </p:sp>
    </p:spTree>
    <p:extLst>
      <p:ext uri="{BB962C8B-B14F-4D97-AF65-F5344CB8AC3E}">
        <p14:creationId xmlns:p14="http://schemas.microsoft.com/office/powerpoint/2010/main" val="21253650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PV</a:t>
            </a:r>
            <a:endParaRPr lang="en-US" dirty="0"/>
          </a:p>
        </p:txBody>
      </p:sp>
      <p:sp>
        <p:nvSpPr>
          <p:cNvPr id="3" name="Content Placeholder 2"/>
          <p:cNvSpPr>
            <a:spLocks noGrp="1"/>
          </p:cNvSpPr>
          <p:nvPr>
            <p:ph idx="1"/>
          </p:nvPr>
        </p:nvSpPr>
        <p:spPr/>
        <p:txBody>
          <a:bodyPr/>
          <a:lstStyle/>
          <a:p>
            <a:pPr>
              <a:tabLst>
                <a:tab pos="1889125" algn="l"/>
              </a:tabLst>
            </a:pPr>
            <a:r>
              <a:rPr lang="en-US" dirty="0"/>
              <a:t>Using a financial calculator:</a:t>
            </a:r>
          </a:p>
          <a:p>
            <a:pPr>
              <a:spcBef>
                <a:spcPts val="1200"/>
              </a:spcBef>
              <a:buNone/>
              <a:tabLst>
                <a:tab pos="1889125" algn="l"/>
              </a:tabLst>
            </a:pPr>
            <a:r>
              <a:rPr lang="en-US" dirty="0"/>
              <a:t>		FV = $2000</a:t>
            </a:r>
          </a:p>
          <a:p>
            <a:pPr>
              <a:spcBef>
                <a:spcPts val="1200"/>
              </a:spcBef>
              <a:buNone/>
              <a:tabLst>
                <a:tab pos="1889125" algn="l"/>
              </a:tabLst>
            </a:pPr>
            <a:r>
              <a:rPr lang="en-US" dirty="0"/>
              <a:t>		</a:t>
            </a:r>
            <a:r>
              <a:rPr lang="en-US" dirty="0" err="1"/>
              <a:t>n.m</a:t>
            </a:r>
            <a:r>
              <a:rPr lang="en-US" dirty="0"/>
              <a:t> = 36</a:t>
            </a:r>
          </a:p>
          <a:p>
            <a:pPr>
              <a:spcBef>
                <a:spcPts val="1200"/>
              </a:spcBef>
              <a:buNone/>
              <a:tabLst>
                <a:tab pos="1889125" algn="l"/>
              </a:tabLst>
            </a:pPr>
            <a:r>
              <a:rPr lang="en-US" dirty="0"/>
              <a:t>		</a:t>
            </a:r>
            <a:r>
              <a:rPr lang="en-US" dirty="0" err="1"/>
              <a:t>i</a:t>
            </a:r>
            <a:r>
              <a:rPr lang="en-US" dirty="0"/>
              <a:t>/m = 8/12</a:t>
            </a:r>
          </a:p>
          <a:p>
            <a:pPr>
              <a:spcBef>
                <a:spcPts val="1200"/>
              </a:spcBef>
              <a:buNone/>
              <a:tabLst>
                <a:tab pos="1889125" algn="l"/>
              </a:tabLst>
            </a:pPr>
            <a:r>
              <a:rPr lang="en-US" dirty="0"/>
              <a:t>		PMT = $0</a:t>
            </a:r>
          </a:p>
          <a:p>
            <a:pPr>
              <a:spcBef>
                <a:spcPts val="1200"/>
              </a:spcBef>
              <a:buNone/>
              <a:tabLst>
                <a:tab pos="1889125" algn="l"/>
              </a:tabLst>
            </a:pPr>
            <a:r>
              <a:rPr lang="en-US" dirty="0"/>
              <a:t>		PV = $1574.51</a:t>
            </a:r>
          </a:p>
          <a:p>
            <a:pPr marL="0" indent="0">
              <a:buNone/>
            </a:pPr>
            <a:endParaRPr lang="en-US" dirty="0"/>
          </a:p>
        </p:txBody>
      </p:sp>
      <p:sp>
        <p:nvSpPr>
          <p:cNvPr id="4" name="Slide Number Placeholder 3"/>
          <p:cNvSpPr>
            <a:spLocks noGrp="1"/>
          </p:cNvSpPr>
          <p:nvPr>
            <p:ph type="sldNum" sz="quarter" idx="12"/>
          </p:nvPr>
        </p:nvSpPr>
        <p:spPr/>
        <p:txBody>
          <a:bodyPr/>
          <a:lstStyle/>
          <a:p>
            <a:fld id="{9860EDB8-5305-433F-BE41-D7A86D811DB3}" type="slidenum">
              <a:rPr lang="en-US" smtClean="0"/>
              <a:t>13</a:t>
            </a:fld>
            <a:endParaRPr lang="en-US"/>
          </a:p>
        </p:txBody>
      </p:sp>
    </p:spTree>
    <p:extLst>
      <p:ext uri="{BB962C8B-B14F-4D97-AF65-F5344CB8AC3E}">
        <p14:creationId xmlns:p14="http://schemas.microsoft.com/office/powerpoint/2010/main" val="140192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Annuities</a:t>
            </a:r>
            <a:endParaRPr lang="en-US" dirty="0"/>
          </a:p>
        </p:txBody>
      </p:sp>
      <p:sp>
        <p:nvSpPr>
          <p:cNvPr id="3" name="Content Placeholder 2"/>
          <p:cNvSpPr>
            <a:spLocks noGrp="1"/>
          </p:cNvSpPr>
          <p:nvPr>
            <p:ph idx="1"/>
          </p:nvPr>
        </p:nvSpPr>
        <p:spPr/>
        <p:txBody>
          <a:bodyPr>
            <a:normAutofit/>
          </a:bodyPr>
          <a:lstStyle/>
          <a:p>
            <a:pPr>
              <a:spcBef>
                <a:spcPts val="1200"/>
              </a:spcBef>
            </a:pPr>
            <a:r>
              <a:rPr lang="en-US" sz="2800" dirty="0"/>
              <a:t>Leveled cash flow </a:t>
            </a:r>
            <a:r>
              <a:rPr lang="en-US" sz="2800" dirty="0" smtClean="0"/>
              <a:t>stream that terminates at a specific time in the future</a:t>
            </a:r>
          </a:p>
          <a:p>
            <a:pPr>
              <a:spcBef>
                <a:spcPts val="1200"/>
              </a:spcBef>
            </a:pPr>
            <a:r>
              <a:rPr lang="en-US" sz="2800" b="1" dirty="0" smtClean="0"/>
              <a:t>Ordinary annuity</a:t>
            </a:r>
          </a:p>
          <a:p>
            <a:pPr lvl="1"/>
            <a:r>
              <a:rPr lang="en-US" sz="2400" dirty="0" smtClean="0"/>
              <a:t>Cash </a:t>
            </a:r>
            <a:r>
              <a:rPr lang="en-US" sz="2400" dirty="0"/>
              <a:t>flows begin one period from today (i.e., payments at the end of the periods)</a:t>
            </a:r>
          </a:p>
          <a:p>
            <a:pPr>
              <a:spcBef>
                <a:spcPts val="1200"/>
              </a:spcBef>
            </a:pPr>
            <a:r>
              <a:rPr lang="en-US" sz="2800" b="1" dirty="0"/>
              <a:t>Annuity due</a:t>
            </a:r>
          </a:p>
          <a:p>
            <a:pPr lvl="1"/>
            <a:r>
              <a:rPr lang="en-US" sz="2400" dirty="0"/>
              <a:t>Cash flows begin immediately (i.e., payment at the beginning of the periods</a:t>
            </a:r>
            <a:r>
              <a:rPr lang="en-US" sz="2400" dirty="0" smtClean="0"/>
              <a:t>)</a:t>
            </a:r>
            <a:endParaRPr lang="en-US" sz="2400" dirty="0"/>
          </a:p>
        </p:txBody>
      </p:sp>
      <p:sp>
        <p:nvSpPr>
          <p:cNvPr id="4" name="Slide Number Placeholder 3"/>
          <p:cNvSpPr>
            <a:spLocks noGrp="1"/>
          </p:cNvSpPr>
          <p:nvPr>
            <p:ph type="sldNum" sz="quarter" idx="12"/>
          </p:nvPr>
        </p:nvSpPr>
        <p:spPr/>
        <p:txBody>
          <a:bodyPr/>
          <a:lstStyle/>
          <a:p>
            <a:fld id="{9860EDB8-5305-433F-BE41-D7A86D811DB3}" type="slidenum">
              <a:rPr lang="en-US" smtClean="0"/>
              <a:t>14</a:t>
            </a:fld>
            <a:endParaRPr lang="en-US"/>
          </a:p>
        </p:txBody>
      </p:sp>
    </p:spTree>
    <p:extLst>
      <p:ext uri="{BB962C8B-B14F-4D97-AF65-F5344CB8AC3E}">
        <p14:creationId xmlns:p14="http://schemas.microsoft.com/office/powerpoint/2010/main" val="24936251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FV Annuity</a:t>
            </a:r>
            <a:endParaRPr lang="en-US"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pPr>
                  <a:spcAft>
                    <a:spcPts val="1200"/>
                  </a:spcAft>
                </a:pPr>
                <a:r>
                  <a:rPr lang="en-US" sz="2800" dirty="0" smtClean="0"/>
                  <a:t>General equation of </a:t>
                </a:r>
                <a:r>
                  <a:rPr lang="en-US" sz="2800" b="1" i="1" dirty="0" smtClean="0"/>
                  <a:t>FV</a:t>
                </a:r>
                <a:r>
                  <a:rPr lang="en-US" sz="2800" dirty="0" smtClean="0"/>
                  <a:t> of an </a:t>
                </a:r>
                <a:r>
                  <a:rPr lang="en-US" sz="2800" b="1" dirty="0" smtClean="0"/>
                  <a:t>ordinary annuity </a:t>
                </a:r>
                <a:r>
                  <a:rPr lang="en-US" sz="2800" dirty="0" smtClean="0"/>
                  <a:t>of a payment </a:t>
                </a:r>
                <a:r>
                  <a:rPr lang="en-US" sz="2800" i="1" dirty="0" smtClean="0"/>
                  <a:t>P</a:t>
                </a:r>
                <a:r>
                  <a:rPr lang="en-US" sz="2800" dirty="0" smtClean="0"/>
                  <a:t> compounding at an annual interest of </a:t>
                </a:r>
                <a:r>
                  <a:rPr lang="en-US" sz="2800" i="1" dirty="0" err="1" smtClean="0"/>
                  <a:t>i</a:t>
                </a:r>
                <a:r>
                  <a:rPr lang="en-US" sz="2800" dirty="0" smtClean="0"/>
                  <a:t> over </a:t>
                </a:r>
                <a:r>
                  <a:rPr lang="en-US" sz="2800" i="1" dirty="0" smtClean="0"/>
                  <a:t>n</a:t>
                </a:r>
                <a:r>
                  <a:rPr lang="en-US" sz="2800" dirty="0" smtClean="0"/>
                  <a:t> years.</a:t>
                </a:r>
              </a:p>
              <a:p>
                <a:pPr marL="0" indent="0">
                  <a:spcBef>
                    <a:spcPts val="0"/>
                  </a:spcBef>
                  <a:spcAft>
                    <a:spcPts val="0"/>
                  </a:spcAft>
                  <a:buNone/>
                </a:pPr>
                <a:endParaRPr lang="en-US" sz="1600" dirty="0" smtClean="0"/>
              </a:p>
              <a:p>
                <a:pPr marL="0" indent="0">
                  <a:buNone/>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𝐹𝑉</m:t>
                      </m:r>
                      <m:r>
                        <a:rPr lang="en-US" b="0" i="1" smtClean="0">
                          <a:latin typeface="Cambria Math" panose="02040503050406030204" pitchFamily="18" charset="0"/>
                        </a:rPr>
                        <m:t>=</m:t>
                      </m:r>
                      <m:sSup>
                        <m:sSupPr>
                          <m:ctrlPr>
                            <a:rPr lang="en-US" b="0" i="1" smtClean="0">
                              <a:latin typeface="Cambria Math" panose="02040503050406030204" pitchFamily="18" charset="0"/>
                            </a:rPr>
                          </m:ctrlPr>
                        </m:sSupPr>
                        <m:e>
                          <m:r>
                            <a:rPr lang="en-US" b="0" i="1" smtClean="0">
                              <a:latin typeface="Cambria Math" panose="02040503050406030204" pitchFamily="18" charset="0"/>
                            </a:rPr>
                            <m:t>𝑃</m:t>
                          </m:r>
                          <m:r>
                            <a:rPr lang="en-US" b="0" i="1" smtClean="0">
                              <a:latin typeface="Cambria Math" panose="02040503050406030204" pitchFamily="18" charset="0"/>
                            </a:rPr>
                            <m:t>(1+</m:t>
                          </m:r>
                          <m:r>
                            <a:rPr lang="en-US" b="0" i="1" smtClean="0">
                              <a:latin typeface="Cambria Math" panose="02040503050406030204" pitchFamily="18" charset="0"/>
                            </a:rPr>
                            <m:t>𝑖</m:t>
                          </m:r>
                          <m:r>
                            <a:rPr lang="en-US" b="0" i="1" smtClean="0">
                              <a:latin typeface="Cambria Math" panose="02040503050406030204" pitchFamily="18" charset="0"/>
                            </a:rPr>
                            <m:t>)</m:t>
                          </m:r>
                        </m:e>
                        <m:sup>
                          <m:r>
                            <a:rPr lang="en-US" b="0" i="1" smtClean="0">
                              <a:latin typeface="Cambria Math" panose="02040503050406030204" pitchFamily="18" charset="0"/>
                            </a:rPr>
                            <m:t>𝑛</m:t>
                          </m:r>
                          <m:r>
                            <a:rPr lang="en-US" b="0" i="1" smtClean="0">
                              <a:latin typeface="Cambria Math" panose="02040503050406030204" pitchFamily="18" charset="0"/>
                            </a:rPr>
                            <m:t>−1</m:t>
                          </m:r>
                        </m:sup>
                      </m:sSup>
                      <m:r>
                        <a:rPr lang="en-US" b="0" i="1" smtClean="0">
                          <a:latin typeface="Cambria Math" panose="02040503050406030204" pitchFamily="18" charset="0"/>
                        </a:rPr>
                        <m:t>+</m:t>
                      </m:r>
                      <m:sSup>
                        <m:sSupPr>
                          <m:ctrlPr>
                            <a:rPr lang="en-US" i="1">
                              <a:latin typeface="Cambria Math" panose="02040503050406030204" pitchFamily="18" charset="0"/>
                            </a:rPr>
                          </m:ctrlPr>
                        </m:sSupPr>
                        <m:e>
                          <m:r>
                            <a:rPr lang="en-US" i="1">
                              <a:latin typeface="Cambria Math" panose="02040503050406030204" pitchFamily="18" charset="0"/>
                            </a:rPr>
                            <m:t>𝑃</m:t>
                          </m:r>
                          <m:r>
                            <a:rPr lang="en-US" i="1">
                              <a:latin typeface="Cambria Math" panose="02040503050406030204" pitchFamily="18" charset="0"/>
                            </a:rPr>
                            <m:t>(1+</m:t>
                          </m:r>
                          <m:r>
                            <a:rPr lang="en-US" i="1">
                              <a:latin typeface="Cambria Math" panose="02040503050406030204" pitchFamily="18" charset="0"/>
                            </a:rPr>
                            <m:t>𝑖</m:t>
                          </m:r>
                          <m:r>
                            <a:rPr lang="en-US" i="1">
                              <a:latin typeface="Cambria Math" panose="02040503050406030204" pitchFamily="18" charset="0"/>
                            </a:rPr>
                            <m:t>)</m:t>
                          </m:r>
                        </m:e>
                        <m:sup>
                          <m:r>
                            <a:rPr lang="en-US" i="1">
                              <a:latin typeface="Cambria Math" panose="02040503050406030204" pitchFamily="18" charset="0"/>
                            </a:rPr>
                            <m:t>𝑛</m:t>
                          </m:r>
                          <m:r>
                            <a:rPr lang="en-US" i="1">
                              <a:latin typeface="Cambria Math" panose="02040503050406030204" pitchFamily="18" charset="0"/>
                            </a:rPr>
                            <m:t>−2</m:t>
                          </m:r>
                        </m:sup>
                      </m:sSup>
                      <m:sSup>
                        <m:sSupPr>
                          <m:ctrlPr>
                            <a:rPr lang="en-US" i="1">
                              <a:latin typeface="Cambria Math" panose="02040503050406030204" pitchFamily="18" charset="0"/>
                            </a:rPr>
                          </m:ctrlPr>
                        </m:sSupPr>
                        <m:e>
                          <m:r>
                            <a:rPr lang="en-US" b="0" i="1" smtClean="0">
                              <a:latin typeface="Cambria Math" panose="02040503050406030204" pitchFamily="18" charset="0"/>
                            </a:rPr>
                            <m:t>+</m:t>
                          </m:r>
                          <m:r>
                            <a:rPr lang="en-US" i="1">
                              <a:latin typeface="Cambria Math" panose="02040503050406030204" pitchFamily="18" charset="0"/>
                            </a:rPr>
                            <m:t>𝑃</m:t>
                          </m:r>
                          <m:r>
                            <a:rPr lang="en-US" i="1">
                              <a:latin typeface="Cambria Math" panose="02040503050406030204" pitchFamily="18" charset="0"/>
                            </a:rPr>
                            <m:t>(1+</m:t>
                          </m:r>
                          <m:r>
                            <a:rPr lang="en-US" i="1">
                              <a:latin typeface="Cambria Math" panose="02040503050406030204" pitchFamily="18" charset="0"/>
                            </a:rPr>
                            <m:t>𝑖</m:t>
                          </m:r>
                          <m:r>
                            <a:rPr lang="en-US" i="1">
                              <a:latin typeface="Cambria Math" panose="02040503050406030204" pitchFamily="18" charset="0"/>
                            </a:rPr>
                            <m:t>)</m:t>
                          </m:r>
                        </m:e>
                        <m:sup>
                          <m:r>
                            <a:rPr lang="en-US" i="1">
                              <a:latin typeface="Cambria Math" panose="02040503050406030204" pitchFamily="18" charset="0"/>
                            </a:rPr>
                            <m:t>𝑛</m:t>
                          </m:r>
                          <m:r>
                            <a:rPr lang="en-US" i="1">
                              <a:latin typeface="Cambria Math" panose="02040503050406030204" pitchFamily="18" charset="0"/>
                            </a:rPr>
                            <m:t>−3</m:t>
                          </m:r>
                        </m:sup>
                      </m:sSup>
                      <m:r>
                        <a:rPr lang="en-US" b="0" i="1" smtClean="0">
                          <a:latin typeface="Cambria Math" panose="02040503050406030204" pitchFamily="18" charset="0"/>
                        </a:rPr>
                        <m:t>+ …+</m:t>
                      </m:r>
                      <m:r>
                        <a:rPr lang="en-US" b="0" i="1" smtClean="0">
                          <a:latin typeface="Cambria Math" panose="02040503050406030204" pitchFamily="18" charset="0"/>
                        </a:rPr>
                        <m:t>𝑃</m:t>
                      </m:r>
                    </m:oMath>
                  </m:oMathPara>
                </a14:m>
                <a:endParaRPr lang="en-US" dirty="0"/>
              </a:p>
              <a:p>
                <a:pPr marL="0" indent="0" algn="ctr">
                  <a:buNone/>
                </a:pPr>
                <a:r>
                  <a:rPr lang="en-US" i="1" dirty="0" smtClean="0">
                    <a:latin typeface="Cambria Math" panose="02040503050406030204" pitchFamily="18" charset="0"/>
                  </a:rPr>
                  <a:t>or</a:t>
                </a:r>
                <a:endParaRPr lang="en-US" b="0" i="1" dirty="0" smtClean="0">
                  <a:latin typeface="Cambria Math" panose="02040503050406030204" pitchFamily="18" charset="0"/>
                </a:endParaRPr>
              </a:p>
              <a:p>
                <a:pPr marL="0" indent="0">
                  <a:buNone/>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𝐹𝑉</m:t>
                      </m:r>
                      <m:r>
                        <a:rPr lang="en-US" b="0" i="1" smtClean="0">
                          <a:latin typeface="Cambria Math" panose="02040503050406030204" pitchFamily="18" charset="0"/>
                        </a:rPr>
                        <m:t>=</m:t>
                      </m:r>
                      <m:r>
                        <a:rPr lang="en-US" b="0" i="1" smtClean="0">
                          <a:latin typeface="Cambria Math" panose="02040503050406030204" pitchFamily="18" charset="0"/>
                        </a:rPr>
                        <m:t>𝑃</m:t>
                      </m:r>
                      <m:nary>
                        <m:naryPr>
                          <m:chr m:val="∑"/>
                          <m:ctrlPr>
                            <a:rPr lang="en-US" b="0" i="1" smtClean="0">
                              <a:latin typeface="Cambria Math" panose="02040503050406030204" pitchFamily="18" charset="0"/>
                            </a:rPr>
                          </m:ctrlPr>
                        </m:naryPr>
                        <m:sub>
                          <m:r>
                            <m:rPr>
                              <m:brk m:alnAt="23"/>
                            </m:rPr>
                            <a:rPr lang="en-US" b="0" i="1" smtClean="0">
                              <a:latin typeface="Cambria Math" panose="02040503050406030204" pitchFamily="18" charset="0"/>
                            </a:rPr>
                            <m:t>𝑡</m:t>
                          </m:r>
                          <m:r>
                            <a:rPr lang="en-US" b="0" i="1" smtClean="0">
                              <a:latin typeface="Cambria Math" panose="02040503050406030204" pitchFamily="18" charset="0"/>
                            </a:rPr>
                            <m:t>=0</m:t>
                          </m:r>
                        </m:sub>
                        <m:sup>
                          <m:r>
                            <a:rPr lang="en-US" b="0" i="1" smtClean="0">
                              <a:latin typeface="Cambria Math" panose="02040503050406030204" pitchFamily="18" charset="0"/>
                            </a:rPr>
                            <m:t>𝑛</m:t>
                          </m:r>
                          <m:r>
                            <a:rPr lang="en-US" b="0" i="1" smtClean="0">
                              <a:latin typeface="Cambria Math" panose="02040503050406030204" pitchFamily="18" charset="0"/>
                            </a:rPr>
                            <m:t>−1</m:t>
                          </m:r>
                        </m:sup>
                        <m:e>
                          <m:sSup>
                            <m:sSupPr>
                              <m:ctrlPr>
                                <a:rPr lang="en-US" b="0" i="1" smtClean="0">
                                  <a:latin typeface="Cambria Math" panose="02040503050406030204" pitchFamily="18" charset="0"/>
                                </a:rPr>
                              </m:ctrlPr>
                            </m:sSupPr>
                            <m:e>
                              <m:r>
                                <a:rPr lang="en-US" b="0" i="1" smtClean="0">
                                  <a:latin typeface="Cambria Math" panose="02040503050406030204" pitchFamily="18" charset="0"/>
                                </a:rPr>
                                <m:t>(1+</m:t>
                              </m:r>
                              <m:r>
                                <a:rPr lang="en-US" b="0" i="1" smtClean="0">
                                  <a:latin typeface="Cambria Math" panose="02040503050406030204" pitchFamily="18" charset="0"/>
                                </a:rPr>
                                <m:t>𝑖</m:t>
                              </m:r>
                              <m:r>
                                <a:rPr lang="en-US" b="0" i="1" smtClean="0">
                                  <a:latin typeface="Cambria Math" panose="02040503050406030204" pitchFamily="18" charset="0"/>
                                </a:rPr>
                                <m:t>)</m:t>
                              </m:r>
                            </m:e>
                            <m:sup>
                              <m:r>
                                <a:rPr lang="en-US" b="0" i="1" smtClean="0">
                                  <a:latin typeface="Cambria Math" panose="02040503050406030204" pitchFamily="18" charset="0"/>
                                </a:rPr>
                                <m:t>𝑡</m:t>
                              </m:r>
                            </m:sup>
                          </m:sSup>
                        </m:e>
                      </m:nary>
                    </m:oMath>
                  </m:oMathPara>
                </a14:m>
                <a:endParaRPr lang="en-US" dirty="0"/>
              </a:p>
              <a:p>
                <a:endParaRPr lang="en-US" dirty="0"/>
              </a:p>
              <a:p>
                <a:endParaRPr lang="en-US" dirty="0"/>
              </a:p>
              <a:p>
                <a:endParaRPr lang="en-US" dirty="0"/>
              </a:p>
              <a:p>
                <a:endParaRPr lang="en-US"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l="-1449" t="-2490" r="-58"/>
                </a:stretch>
              </a:blipFill>
            </p:spPr>
            <p:txBody>
              <a:bodyPr/>
              <a:lstStyle/>
              <a:p>
                <a:r>
                  <a:rPr lang="en-US">
                    <a:noFill/>
                  </a:rPr>
                  <a:t> </a:t>
                </a:r>
              </a:p>
            </p:txBody>
          </p:sp>
        </mc:Fallback>
      </mc:AlternateContent>
      <p:sp>
        <p:nvSpPr>
          <p:cNvPr id="4" name="Slide Number Placeholder 3"/>
          <p:cNvSpPr>
            <a:spLocks noGrp="1"/>
          </p:cNvSpPr>
          <p:nvPr>
            <p:ph type="sldNum" sz="quarter" idx="12"/>
          </p:nvPr>
        </p:nvSpPr>
        <p:spPr/>
        <p:txBody>
          <a:bodyPr/>
          <a:lstStyle/>
          <a:p>
            <a:fld id="{9860EDB8-5305-433F-BE41-D7A86D811DB3}" type="slidenum">
              <a:rPr lang="en-US" smtClean="0"/>
              <a:t>15</a:t>
            </a:fld>
            <a:endParaRPr lang="en-US"/>
          </a:p>
        </p:txBody>
      </p:sp>
    </p:spTree>
    <p:extLst>
      <p:ext uri="{BB962C8B-B14F-4D97-AF65-F5344CB8AC3E}">
        <p14:creationId xmlns:p14="http://schemas.microsoft.com/office/powerpoint/2010/main" val="13618454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FV Annuity</a:t>
            </a:r>
            <a:endParaRPr lang="en-US"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pPr>
                  <a:spcAft>
                    <a:spcPts val="1200"/>
                  </a:spcAft>
                </a:pPr>
                <a:r>
                  <a:rPr lang="en-US" sz="2800" dirty="0" smtClean="0"/>
                  <a:t>General equation of </a:t>
                </a:r>
                <a:r>
                  <a:rPr lang="en-US" sz="2800" b="1" i="1" dirty="0" smtClean="0"/>
                  <a:t>FV</a:t>
                </a:r>
                <a:r>
                  <a:rPr lang="en-US" sz="2800" dirty="0" smtClean="0"/>
                  <a:t> of an </a:t>
                </a:r>
                <a:r>
                  <a:rPr lang="en-US" sz="2800" b="1" dirty="0" smtClean="0"/>
                  <a:t>annuity due </a:t>
                </a:r>
                <a:r>
                  <a:rPr lang="en-US" sz="2800" dirty="0" smtClean="0"/>
                  <a:t>of a payment </a:t>
                </a:r>
                <a:r>
                  <a:rPr lang="en-US" sz="2800" i="1" dirty="0" smtClean="0"/>
                  <a:t>P</a:t>
                </a:r>
                <a:r>
                  <a:rPr lang="en-US" sz="2800" dirty="0" smtClean="0"/>
                  <a:t> compounding at an annual interest of </a:t>
                </a:r>
                <a:r>
                  <a:rPr lang="en-US" sz="2800" i="1" dirty="0" err="1" smtClean="0"/>
                  <a:t>i</a:t>
                </a:r>
                <a:r>
                  <a:rPr lang="en-US" sz="2800" dirty="0" smtClean="0"/>
                  <a:t> over </a:t>
                </a:r>
                <a:r>
                  <a:rPr lang="en-US" sz="2800" i="1" dirty="0" smtClean="0"/>
                  <a:t>n</a:t>
                </a:r>
                <a:r>
                  <a:rPr lang="en-US" sz="2800" dirty="0" smtClean="0"/>
                  <a:t> years.</a:t>
                </a:r>
              </a:p>
              <a:p>
                <a:pPr marL="0" indent="0">
                  <a:spcBef>
                    <a:spcPts val="0"/>
                  </a:spcBef>
                  <a:spcAft>
                    <a:spcPts val="0"/>
                  </a:spcAft>
                  <a:buNone/>
                </a:pPr>
                <a:endParaRPr lang="en-US" sz="1600" dirty="0" smtClean="0"/>
              </a:p>
              <a:p>
                <a:pPr marL="0" indent="0">
                  <a:buNone/>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𝐹𝑉</m:t>
                      </m:r>
                      <m:r>
                        <a:rPr lang="en-US" b="0" i="1" smtClean="0">
                          <a:latin typeface="Cambria Math" panose="02040503050406030204" pitchFamily="18" charset="0"/>
                        </a:rPr>
                        <m:t>=</m:t>
                      </m:r>
                      <m:sSup>
                        <m:sSupPr>
                          <m:ctrlPr>
                            <a:rPr lang="en-US" b="0" i="1" smtClean="0">
                              <a:latin typeface="Cambria Math" panose="02040503050406030204" pitchFamily="18" charset="0"/>
                            </a:rPr>
                          </m:ctrlPr>
                        </m:sSupPr>
                        <m:e>
                          <m:r>
                            <a:rPr lang="en-US" b="0" i="1" smtClean="0">
                              <a:latin typeface="Cambria Math" panose="02040503050406030204" pitchFamily="18" charset="0"/>
                            </a:rPr>
                            <m:t>𝑃</m:t>
                          </m:r>
                          <m:r>
                            <a:rPr lang="en-US" b="0" i="1" smtClean="0">
                              <a:latin typeface="Cambria Math" panose="02040503050406030204" pitchFamily="18" charset="0"/>
                            </a:rPr>
                            <m:t>(1+</m:t>
                          </m:r>
                          <m:r>
                            <a:rPr lang="en-US" b="0" i="1" smtClean="0">
                              <a:latin typeface="Cambria Math" panose="02040503050406030204" pitchFamily="18" charset="0"/>
                            </a:rPr>
                            <m:t>𝑖</m:t>
                          </m:r>
                          <m:r>
                            <a:rPr lang="en-US" b="0" i="1" smtClean="0">
                              <a:latin typeface="Cambria Math" panose="02040503050406030204" pitchFamily="18" charset="0"/>
                            </a:rPr>
                            <m:t>)</m:t>
                          </m:r>
                        </m:e>
                        <m:sup>
                          <m:r>
                            <a:rPr lang="en-US" b="0" i="1" smtClean="0">
                              <a:latin typeface="Cambria Math" panose="02040503050406030204" pitchFamily="18" charset="0"/>
                            </a:rPr>
                            <m:t>𝑛</m:t>
                          </m:r>
                        </m:sup>
                      </m:sSup>
                      <m:r>
                        <a:rPr lang="en-US" b="0" i="1" smtClean="0">
                          <a:latin typeface="Cambria Math" panose="02040503050406030204" pitchFamily="18" charset="0"/>
                        </a:rPr>
                        <m:t>+</m:t>
                      </m:r>
                      <m:sSup>
                        <m:sSupPr>
                          <m:ctrlPr>
                            <a:rPr lang="en-US" i="1">
                              <a:latin typeface="Cambria Math" panose="02040503050406030204" pitchFamily="18" charset="0"/>
                            </a:rPr>
                          </m:ctrlPr>
                        </m:sSupPr>
                        <m:e>
                          <m:r>
                            <a:rPr lang="en-US" i="1">
                              <a:latin typeface="Cambria Math" panose="02040503050406030204" pitchFamily="18" charset="0"/>
                            </a:rPr>
                            <m:t>𝑃</m:t>
                          </m:r>
                          <m:r>
                            <a:rPr lang="en-US" i="1">
                              <a:latin typeface="Cambria Math" panose="02040503050406030204" pitchFamily="18" charset="0"/>
                            </a:rPr>
                            <m:t>(1+</m:t>
                          </m:r>
                          <m:r>
                            <a:rPr lang="en-US" i="1">
                              <a:latin typeface="Cambria Math" panose="02040503050406030204" pitchFamily="18" charset="0"/>
                            </a:rPr>
                            <m:t>𝑖</m:t>
                          </m:r>
                          <m:r>
                            <a:rPr lang="en-US" i="1">
                              <a:latin typeface="Cambria Math" panose="02040503050406030204" pitchFamily="18" charset="0"/>
                            </a:rPr>
                            <m:t>)</m:t>
                          </m:r>
                        </m:e>
                        <m:sup>
                          <m:r>
                            <a:rPr lang="en-US" i="1">
                              <a:latin typeface="Cambria Math" panose="02040503050406030204" pitchFamily="18" charset="0"/>
                            </a:rPr>
                            <m:t>𝑛</m:t>
                          </m:r>
                          <m:r>
                            <a:rPr lang="en-US" i="1">
                              <a:latin typeface="Cambria Math" panose="02040503050406030204" pitchFamily="18" charset="0"/>
                            </a:rPr>
                            <m:t>−1</m:t>
                          </m:r>
                        </m:sup>
                      </m:sSup>
                      <m:sSup>
                        <m:sSupPr>
                          <m:ctrlPr>
                            <a:rPr lang="en-US" i="1">
                              <a:latin typeface="Cambria Math" panose="02040503050406030204" pitchFamily="18" charset="0"/>
                            </a:rPr>
                          </m:ctrlPr>
                        </m:sSupPr>
                        <m:e>
                          <m:r>
                            <a:rPr lang="en-US" b="0" i="1" smtClean="0">
                              <a:latin typeface="Cambria Math" panose="02040503050406030204" pitchFamily="18" charset="0"/>
                            </a:rPr>
                            <m:t>+</m:t>
                          </m:r>
                          <m:r>
                            <a:rPr lang="en-US" i="1">
                              <a:latin typeface="Cambria Math" panose="02040503050406030204" pitchFamily="18" charset="0"/>
                            </a:rPr>
                            <m:t>𝑃</m:t>
                          </m:r>
                          <m:r>
                            <a:rPr lang="en-US" i="1">
                              <a:latin typeface="Cambria Math" panose="02040503050406030204" pitchFamily="18" charset="0"/>
                            </a:rPr>
                            <m:t>(1+</m:t>
                          </m:r>
                          <m:r>
                            <a:rPr lang="en-US" i="1">
                              <a:latin typeface="Cambria Math" panose="02040503050406030204" pitchFamily="18" charset="0"/>
                            </a:rPr>
                            <m:t>𝑖</m:t>
                          </m:r>
                          <m:r>
                            <a:rPr lang="en-US" i="1">
                              <a:latin typeface="Cambria Math" panose="02040503050406030204" pitchFamily="18" charset="0"/>
                            </a:rPr>
                            <m:t>)</m:t>
                          </m:r>
                        </m:e>
                        <m:sup>
                          <m:r>
                            <a:rPr lang="en-US" i="1">
                              <a:latin typeface="Cambria Math" panose="02040503050406030204" pitchFamily="18" charset="0"/>
                            </a:rPr>
                            <m:t>𝑛</m:t>
                          </m:r>
                          <m:r>
                            <a:rPr lang="en-US" i="1">
                              <a:latin typeface="Cambria Math" panose="02040503050406030204" pitchFamily="18" charset="0"/>
                            </a:rPr>
                            <m:t>−2</m:t>
                          </m:r>
                        </m:sup>
                      </m:sSup>
                      <m:r>
                        <a:rPr lang="en-US" b="0" i="1" smtClean="0">
                          <a:latin typeface="Cambria Math" panose="02040503050406030204" pitchFamily="18" charset="0"/>
                        </a:rPr>
                        <m:t>+ …+</m:t>
                      </m:r>
                      <m:r>
                        <a:rPr lang="en-US" b="0" i="1" smtClean="0">
                          <a:latin typeface="Cambria Math" panose="02040503050406030204" pitchFamily="18" charset="0"/>
                        </a:rPr>
                        <m:t>𝑃</m:t>
                      </m:r>
                      <m:r>
                        <a:rPr lang="en-US" b="0" i="1" smtClean="0">
                          <a:latin typeface="Cambria Math" panose="02040503050406030204" pitchFamily="18" charset="0"/>
                        </a:rPr>
                        <m:t>(1+</m:t>
                      </m:r>
                      <m:r>
                        <a:rPr lang="en-US" b="0" i="1" smtClean="0">
                          <a:latin typeface="Cambria Math" panose="02040503050406030204" pitchFamily="18" charset="0"/>
                        </a:rPr>
                        <m:t>𝑖</m:t>
                      </m:r>
                      <m:r>
                        <a:rPr lang="en-US" b="0" i="1" smtClean="0">
                          <a:latin typeface="Cambria Math" panose="02040503050406030204" pitchFamily="18" charset="0"/>
                        </a:rPr>
                        <m:t>)</m:t>
                      </m:r>
                    </m:oMath>
                  </m:oMathPara>
                </a14:m>
                <a:endParaRPr lang="en-US" dirty="0"/>
              </a:p>
              <a:p>
                <a:pPr marL="0" indent="0" algn="ctr">
                  <a:buNone/>
                </a:pPr>
                <a:r>
                  <a:rPr lang="en-US" i="1" dirty="0" smtClean="0">
                    <a:latin typeface="Cambria Math" panose="02040503050406030204" pitchFamily="18" charset="0"/>
                  </a:rPr>
                  <a:t>or</a:t>
                </a:r>
                <a:endParaRPr lang="en-US" b="0" i="1" dirty="0" smtClean="0">
                  <a:latin typeface="Cambria Math" panose="02040503050406030204" pitchFamily="18" charset="0"/>
                </a:endParaRPr>
              </a:p>
              <a:p>
                <a:pPr marL="0" indent="0">
                  <a:buNone/>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𝐹𝑉</m:t>
                      </m:r>
                      <m:r>
                        <a:rPr lang="en-US" b="0" i="1" smtClean="0">
                          <a:latin typeface="Cambria Math" panose="02040503050406030204" pitchFamily="18" charset="0"/>
                        </a:rPr>
                        <m:t>=</m:t>
                      </m:r>
                      <m:r>
                        <a:rPr lang="en-US" b="0" i="1" smtClean="0">
                          <a:latin typeface="Cambria Math" panose="02040503050406030204" pitchFamily="18" charset="0"/>
                        </a:rPr>
                        <m:t>𝑃</m:t>
                      </m:r>
                      <m:nary>
                        <m:naryPr>
                          <m:chr m:val="∑"/>
                          <m:ctrlPr>
                            <a:rPr lang="en-US" b="0" i="1" smtClean="0">
                              <a:latin typeface="Cambria Math" panose="02040503050406030204" pitchFamily="18" charset="0"/>
                            </a:rPr>
                          </m:ctrlPr>
                        </m:naryPr>
                        <m:sub>
                          <m:r>
                            <m:rPr>
                              <m:brk m:alnAt="23"/>
                            </m:rPr>
                            <a:rPr lang="en-US" b="0" i="1" smtClean="0">
                              <a:latin typeface="Cambria Math" panose="02040503050406030204" pitchFamily="18" charset="0"/>
                            </a:rPr>
                            <m:t>𝑡</m:t>
                          </m:r>
                          <m:r>
                            <a:rPr lang="en-US" b="0" i="1" smtClean="0">
                              <a:latin typeface="Cambria Math" panose="02040503050406030204" pitchFamily="18" charset="0"/>
                            </a:rPr>
                            <m:t>=1</m:t>
                          </m:r>
                        </m:sub>
                        <m:sup>
                          <m:r>
                            <a:rPr lang="en-US" b="0" i="1" smtClean="0">
                              <a:latin typeface="Cambria Math" panose="02040503050406030204" pitchFamily="18" charset="0"/>
                            </a:rPr>
                            <m:t>𝑛</m:t>
                          </m:r>
                        </m:sup>
                        <m:e>
                          <m:sSup>
                            <m:sSupPr>
                              <m:ctrlPr>
                                <a:rPr lang="en-US" b="0" i="1" smtClean="0">
                                  <a:latin typeface="Cambria Math" panose="02040503050406030204" pitchFamily="18" charset="0"/>
                                </a:rPr>
                              </m:ctrlPr>
                            </m:sSupPr>
                            <m:e>
                              <m:r>
                                <a:rPr lang="en-US" b="0" i="1" smtClean="0">
                                  <a:latin typeface="Cambria Math" panose="02040503050406030204" pitchFamily="18" charset="0"/>
                                </a:rPr>
                                <m:t>(1+</m:t>
                              </m:r>
                              <m:r>
                                <a:rPr lang="en-US" b="0" i="1" smtClean="0">
                                  <a:latin typeface="Cambria Math" panose="02040503050406030204" pitchFamily="18" charset="0"/>
                                </a:rPr>
                                <m:t>𝑖</m:t>
                              </m:r>
                              <m:r>
                                <a:rPr lang="en-US" b="0" i="1" smtClean="0">
                                  <a:latin typeface="Cambria Math" panose="02040503050406030204" pitchFamily="18" charset="0"/>
                                </a:rPr>
                                <m:t>)</m:t>
                              </m:r>
                            </m:e>
                            <m:sup>
                              <m:r>
                                <a:rPr lang="en-US" b="0" i="1" smtClean="0">
                                  <a:latin typeface="Cambria Math" panose="02040503050406030204" pitchFamily="18" charset="0"/>
                                </a:rPr>
                                <m:t>𝑡</m:t>
                              </m:r>
                            </m:sup>
                          </m:sSup>
                        </m:e>
                      </m:nary>
                    </m:oMath>
                  </m:oMathPara>
                </a14:m>
                <a:endParaRPr lang="en-US" dirty="0"/>
              </a:p>
              <a:p>
                <a:endParaRPr lang="en-US" dirty="0"/>
              </a:p>
              <a:p>
                <a:endParaRPr lang="en-US" dirty="0"/>
              </a:p>
              <a:p>
                <a:endParaRPr lang="en-US" dirty="0"/>
              </a:p>
              <a:p>
                <a:endParaRPr lang="en-US"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l="-1449" t="-2490"/>
                </a:stretch>
              </a:blipFill>
            </p:spPr>
            <p:txBody>
              <a:bodyPr/>
              <a:lstStyle/>
              <a:p>
                <a:r>
                  <a:rPr lang="en-US">
                    <a:noFill/>
                  </a:rPr>
                  <a:t> </a:t>
                </a:r>
              </a:p>
            </p:txBody>
          </p:sp>
        </mc:Fallback>
      </mc:AlternateContent>
      <p:sp>
        <p:nvSpPr>
          <p:cNvPr id="4" name="Slide Number Placeholder 3"/>
          <p:cNvSpPr>
            <a:spLocks noGrp="1"/>
          </p:cNvSpPr>
          <p:nvPr>
            <p:ph type="sldNum" sz="quarter" idx="12"/>
          </p:nvPr>
        </p:nvSpPr>
        <p:spPr/>
        <p:txBody>
          <a:bodyPr/>
          <a:lstStyle/>
          <a:p>
            <a:fld id="{9860EDB8-5305-433F-BE41-D7A86D811DB3}" type="slidenum">
              <a:rPr lang="en-US" smtClean="0"/>
              <a:t>16</a:t>
            </a:fld>
            <a:endParaRPr lang="en-US"/>
          </a:p>
        </p:txBody>
      </p:sp>
    </p:spTree>
    <p:extLst>
      <p:ext uri="{BB962C8B-B14F-4D97-AF65-F5344CB8AC3E}">
        <p14:creationId xmlns:p14="http://schemas.microsoft.com/office/powerpoint/2010/main" val="19084055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FV Annuity</a:t>
            </a:r>
            <a:endParaRPr lang="en-US" dirty="0"/>
          </a:p>
        </p:txBody>
      </p:sp>
      <p:sp>
        <p:nvSpPr>
          <p:cNvPr id="3" name="Content Placeholder 2"/>
          <p:cNvSpPr>
            <a:spLocks noGrp="1"/>
          </p:cNvSpPr>
          <p:nvPr>
            <p:ph idx="1"/>
          </p:nvPr>
        </p:nvSpPr>
        <p:spPr/>
        <p:txBody>
          <a:bodyPr>
            <a:noAutofit/>
          </a:bodyPr>
          <a:lstStyle/>
          <a:p>
            <a:r>
              <a:rPr lang="en-US" sz="2800" b="1" dirty="0"/>
              <a:t>Example 3:  </a:t>
            </a:r>
          </a:p>
          <a:p>
            <a:pPr lvl="1"/>
            <a:r>
              <a:rPr lang="en-US" sz="2400" dirty="0"/>
              <a:t>What is the future value of a 5-year ordinary annuity with annual payments of $200, evaluated at a 15% interest rate?</a:t>
            </a:r>
          </a:p>
          <a:p>
            <a:pPr>
              <a:spcBef>
                <a:spcPts val="1800"/>
              </a:spcBef>
              <a:buNone/>
              <a:tabLst>
                <a:tab pos="2405063" algn="l"/>
              </a:tabLst>
            </a:pPr>
            <a:r>
              <a:rPr lang="en-US" sz="2800" dirty="0"/>
              <a:t>		</a:t>
            </a:r>
            <a:r>
              <a:rPr lang="en-US" sz="2200" dirty="0"/>
              <a:t>PMT = $200</a:t>
            </a:r>
          </a:p>
          <a:p>
            <a:pPr>
              <a:buNone/>
              <a:tabLst>
                <a:tab pos="2405063" algn="l"/>
              </a:tabLst>
            </a:pPr>
            <a:r>
              <a:rPr lang="en-US" sz="2200" dirty="0"/>
              <a:t>		n = 5</a:t>
            </a:r>
          </a:p>
          <a:p>
            <a:pPr>
              <a:buNone/>
              <a:tabLst>
                <a:tab pos="2405063" algn="l"/>
              </a:tabLst>
            </a:pPr>
            <a:r>
              <a:rPr lang="en-US" sz="2200" dirty="0"/>
              <a:t>		</a:t>
            </a:r>
            <a:r>
              <a:rPr lang="en-US" sz="2200" dirty="0" err="1"/>
              <a:t>i</a:t>
            </a:r>
            <a:r>
              <a:rPr lang="en-US" sz="2200" dirty="0"/>
              <a:t> = 15</a:t>
            </a:r>
          </a:p>
          <a:p>
            <a:pPr>
              <a:buNone/>
              <a:tabLst>
                <a:tab pos="2405063" algn="l"/>
              </a:tabLst>
            </a:pPr>
            <a:r>
              <a:rPr lang="en-US" sz="2200" dirty="0"/>
              <a:t>		PV = $0</a:t>
            </a:r>
          </a:p>
          <a:p>
            <a:pPr>
              <a:buNone/>
              <a:tabLst>
                <a:tab pos="2405063" algn="l"/>
              </a:tabLst>
            </a:pPr>
            <a:r>
              <a:rPr lang="en-US" sz="2200" dirty="0"/>
              <a:t>		FV = $</a:t>
            </a:r>
            <a:r>
              <a:rPr lang="en-US" sz="2200" dirty="0" smtClean="0"/>
              <a:t>1,348.48</a:t>
            </a:r>
            <a:endParaRPr lang="en-US" sz="2200" dirty="0"/>
          </a:p>
        </p:txBody>
      </p:sp>
      <p:sp>
        <p:nvSpPr>
          <p:cNvPr id="4" name="Slide Number Placeholder 3"/>
          <p:cNvSpPr>
            <a:spLocks noGrp="1"/>
          </p:cNvSpPr>
          <p:nvPr>
            <p:ph type="sldNum" sz="quarter" idx="12"/>
          </p:nvPr>
        </p:nvSpPr>
        <p:spPr/>
        <p:txBody>
          <a:bodyPr/>
          <a:lstStyle/>
          <a:p>
            <a:fld id="{9860EDB8-5305-433F-BE41-D7A86D811DB3}" type="slidenum">
              <a:rPr lang="en-US" smtClean="0"/>
              <a:t>17</a:t>
            </a:fld>
            <a:endParaRPr lang="en-US"/>
          </a:p>
        </p:txBody>
      </p:sp>
    </p:spTree>
    <p:extLst>
      <p:ext uri="{BB962C8B-B14F-4D97-AF65-F5344CB8AC3E}">
        <p14:creationId xmlns:p14="http://schemas.microsoft.com/office/powerpoint/2010/main" val="19842575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FV Annuity</a:t>
            </a:r>
            <a:endParaRPr lang="en-US"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a:xfrm>
                <a:off x="838201" y="1825624"/>
                <a:ext cx="10515599" cy="4628964"/>
              </a:xfrm>
            </p:spPr>
            <p:txBody>
              <a:bodyPr/>
              <a:lstStyle/>
              <a:p>
                <a:pPr>
                  <a:spcBef>
                    <a:spcPts val="1200"/>
                  </a:spcBef>
                  <a:tabLst>
                    <a:tab pos="1889125" algn="l"/>
                  </a:tabLst>
                </a:pPr>
                <a:r>
                  <a:rPr lang="en-US" sz="2800" dirty="0" smtClean="0"/>
                  <a:t>General formula of the future value of an ordinary annuity with m annual rate </a:t>
                </a:r>
                <a:r>
                  <a:rPr lang="en-US" sz="2800" dirty="0" err="1" smtClean="0"/>
                  <a:t>compoundings</a:t>
                </a:r>
                <a:endParaRPr lang="en-US" sz="2800" dirty="0" smtClean="0"/>
              </a:p>
              <a:p>
                <a:pPr>
                  <a:spcBef>
                    <a:spcPts val="0"/>
                  </a:spcBef>
                  <a:spcAft>
                    <a:spcPts val="0"/>
                  </a:spcAft>
                  <a:tabLst>
                    <a:tab pos="1889125" algn="l"/>
                  </a:tabLst>
                </a:pPr>
                <a:endParaRPr lang="en-US" sz="1800" dirty="0"/>
              </a:p>
              <a:p>
                <a:pPr marL="0" indent="0">
                  <a:buNone/>
                </a:pPr>
                <a14:m>
                  <m:oMathPara xmlns:m="http://schemas.openxmlformats.org/officeDocument/2006/math">
                    <m:oMathParaPr>
                      <m:jc m:val="centerGroup"/>
                    </m:oMathParaPr>
                    <m:oMath xmlns:m="http://schemas.openxmlformats.org/officeDocument/2006/math">
                      <m:r>
                        <a:rPr lang="en-US" i="1">
                          <a:latin typeface="Cambria Math" panose="02040503050406030204" pitchFamily="18" charset="0"/>
                        </a:rPr>
                        <m:t>𝐹𝑉</m:t>
                      </m:r>
                      <m:r>
                        <a:rPr lang="en-US" i="1">
                          <a:latin typeface="Cambria Math" panose="02040503050406030204" pitchFamily="18" charset="0"/>
                        </a:rPr>
                        <m:t>=</m:t>
                      </m:r>
                      <m:sSup>
                        <m:sSupPr>
                          <m:ctrlPr>
                            <a:rPr lang="en-US" i="1">
                              <a:latin typeface="Cambria Math" panose="02040503050406030204" pitchFamily="18" charset="0"/>
                            </a:rPr>
                          </m:ctrlPr>
                        </m:sSupPr>
                        <m:e>
                          <m:r>
                            <a:rPr lang="en-US" i="1">
                              <a:latin typeface="Cambria Math" panose="02040503050406030204" pitchFamily="18" charset="0"/>
                            </a:rPr>
                            <m:t>𝑃</m:t>
                          </m:r>
                          <m:r>
                            <a:rPr lang="en-US" i="1">
                              <a:latin typeface="Cambria Math" panose="02040503050406030204" pitchFamily="18" charset="0"/>
                            </a:rPr>
                            <m:t>(1+</m:t>
                          </m:r>
                          <m:f>
                            <m:fPr>
                              <m:type m:val="skw"/>
                              <m:ctrlPr>
                                <a:rPr lang="en-US" i="1" smtClean="0">
                                  <a:latin typeface="Cambria Math" panose="02040503050406030204" pitchFamily="18" charset="0"/>
                                </a:rPr>
                              </m:ctrlPr>
                            </m:fPr>
                            <m:num>
                              <m:r>
                                <a:rPr lang="en-US" b="0" i="1" smtClean="0">
                                  <a:latin typeface="Cambria Math" panose="02040503050406030204" pitchFamily="18" charset="0"/>
                                </a:rPr>
                                <m:t>𝑖</m:t>
                              </m:r>
                            </m:num>
                            <m:den>
                              <m:r>
                                <a:rPr lang="en-US" b="0" i="1" smtClean="0">
                                  <a:latin typeface="Cambria Math" panose="02040503050406030204" pitchFamily="18" charset="0"/>
                                </a:rPr>
                                <m:t>𝑚</m:t>
                              </m:r>
                            </m:den>
                          </m:f>
                          <m:r>
                            <a:rPr lang="en-US" i="1">
                              <a:latin typeface="Cambria Math" panose="02040503050406030204" pitchFamily="18" charset="0"/>
                            </a:rPr>
                            <m:t>)</m:t>
                          </m:r>
                        </m:e>
                        <m:sup>
                          <m:r>
                            <a:rPr lang="en-US" i="1">
                              <a:latin typeface="Cambria Math" panose="02040503050406030204" pitchFamily="18" charset="0"/>
                            </a:rPr>
                            <m:t>𝑛</m:t>
                          </m:r>
                          <m:r>
                            <a:rPr lang="en-US" b="0" i="1" smtClean="0">
                              <a:latin typeface="Cambria Math" panose="02040503050406030204" pitchFamily="18" charset="0"/>
                            </a:rPr>
                            <m:t>𝑚</m:t>
                          </m:r>
                          <m:r>
                            <a:rPr lang="en-US" i="1">
                              <a:latin typeface="Cambria Math" panose="02040503050406030204" pitchFamily="18" charset="0"/>
                            </a:rPr>
                            <m:t>−1</m:t>
                          </m:r>
                        </m:sup>
                      </m:sSup>
                      <m:r>
                        <a:rPr lang="en-US" i="1">
                          <a:latin typeface="Cambria Math" panose="02040503050406030204" pitchFamily="18" charset="0"/>
                        </a:rPr>
                        <m:t>+</m:t>
                      </m:r>
                      <m:sSup>
                        <m:sSupPr>
                          <m:ctrlPr>
                            <a:rPr lang="en-US" i="1">
                              <a:latin typeface="Cambria Math" panose="02040503050406030204" pitchFamily="18" charset="0"/>
                            </a:rPr>
                          </m:ctrlPr>
                        </m:sSupPr>
                        <m:e>
                          <m:r>
                            <a:rPr lang="en-US" i="1">
                              <a:latin typeface="Cambria Math" panose="02040503050406030204" pitchFamily="18" charset="0"/>
                            </a:rPr>
                            <m:t>𝑃</m:t>
                          </m:r>
                          <m:r>
                            <a:rPr lang="en-US" i="1">
                              <a:latin typeface="Cambria Math" panose="02040503050406030204" pitchFamily="18" charset="0"/>
                            </a:rPr>
                            <m:t>(1+</m:t>
                          </m:r>
                          <m:f>
                            <m:fPr>
                              <m:type m:val="skw"/>
                              <m:ctrlPr>
                                <a:rPr lang="en-US" i="1">
                                  <a:latin typeface="Cambria Math" panose="02040503050406030204" pitchFamily="18" charset="0"/>
                                </a:rPr>
                              </m:ctrlPr>
                            </m:fPr>
                            <m:num>
                              <m:r>
                                <a:rPr lang="en-US" i="1">
                                  <a:latin typeface="Cambria Math" panose="02040503050406030204" pitchFamily="18" charset="0"/>
                                </a:rPr>
                                <m:t>𝑖</m:t>
                              </m:r>
                            </m:num>
                            <m:den>
                              <m:r>
                                <a:rPr lang="en-US" i="1">
                                  <a:latin typeface="Cambria Math" panose="02040503050406030204" pitchFamily="18" charset="0"/>
                                </a:rPr>
                                <m:t>𝑚</m:t>
                              </m:r>
                            </m:den>
                          </m:f>
                          <m:r>
                            <a:rPr lang="en-US" i="1">
                              <a:latin typeface="Cambria Math" panose="02040503050406030204" pitchFamily="18" charset="0"/>
                            </a:rPr>
                            <m:t>)</m:t>
                          </m:r>
                        </m:e>
                        <m:sup>
                          <m:r>
                            <a:rPr lang="en-US" i="1">
                              <a:latin typeface="Cambria Math" panose="02040503050406030204" pitchFamily="18" charset="0"/>
                            </a:rPr>
                            <m:t>𝑛</m:t>
                          </m:r>
                          <m:r>
                            <a:rPr lang="en-US" b="0" i="1" smtClean="0">
                              <a:latin typeface="Cambria Math" panose="02040503050406030204" pitchFamily="18" charset="0"/>
                            </a:rPr>
                            <m:t>𝑚</m:t>
                          </m:r>
                          <m:r>
                            <a:rPr lang="en-US" i="1">
                              <a:latin typeface="Cambria Math" panose="02040503050406030204" pitchFamily="18" charset="0"/>
                            </a:rPr>
                            <m:t>−2</m:t>
                          </m:r>
                        </m:sup>
                      </m:sSup>
                      <m:r>
                        <a:rPr lang="en-US" i="1">
                          <a:latin typeface="Cambria Math" panose="02040503050406030204" pitchFamily="18" charset="0"/>
                        </a:rPr>
                        <m:t>+ …+</m:t>
                      </m:r>
                      <m:r>
                        <a:rPr lang="en-US" i="1">
                          <a:latin typeface="Cambria Math" panose="02040503050406030204" pitchFamily="18" charset="0"/>
                        </a:rPr>
                        <m:t>𝑃</m:t>
                      </m:r>
                    </m:oMath>
                  </m:oMathPara>
                </a14:m>
                <a:endParaRPr lang="en-US" dirty="0"/>
              </a:p>
              <a:p>
                <a:pPr marL="0" indent="0" algn="ctr">
                  <a:buNone/>
                </a:pPr>
                <a:r>
                  <a:rPr lang="en-US" i="1" dirty="0">
                    <a:latin typeface="Cambria Math" panose="02040503050406030204" pitchFamily="18" charset="0"/>
                  </a:rPr>
                  <a:t>or</a:t>
                </a:r>
              </a:p>
              <a:p>
                <a:pPr marL="0" indent="0">
                  <a:buNone/>
                </a:pPr>
                <a14:m>
                  <m:oMathPara xmlns:m="http://schemas.openxmlformats.org/officeDocument/2006/math">
                    <m:oMathParaPr>
                      <m:jc m:val="centerGroup"/>
                    </m:oMathParaPr>
                    <m:oMath xmlns:m="http://schemas.openxmlformats.org/officeDocument/2006/math">
                      <m:r>
                        <a:rPr lang="en-US" i="1" smtClean="0">
                          <a:latin typeface="Cambria Math" panose="02040503050406030204" pitchFamily="18" charset="0"/>
                        </a:rPr>
                        <m:t>𝐹𝑉</m:t>
                      </m:r>
                      <m:r>
                        <a:rPr lang="en-US" i="1" smtClean="0">
                          <a:latin typeface="Cambria Math" panose="02040503050406030204" pitchFamily="18" charset="0"/>
                        </a:rPr>
                        <m:t>=</m:t>
                      </m:r>
                      <m:r>
                        <a:rPr lang="en-US" i="1" smtClean="0">
                          <a:latin typeface="Cambria Math" panose="02040503050406030204" pitchFamily="18" charset="0"/>
                        </a:rPr>
                        <m:t>𝑃</m:t>
                      </m:r>
                      <m:nary>
                        <m:naryPr>
                          <m:chr m:val="∑"/>
                          <m:ctrlPr>
                            <a:rPr lang="en-US" i="1">
                              <a:latin typeface="Cambria Math" panose="02040503050406030204" pitchFamily="18" charset="0"/>
                            </a:rPr>
                          </m:ctrlPr>
                        </m:naryPr>
                        <m:sub>
                          <m:r>
                            <m:rPr>
                              <m:brk m:alnAt="23"/>
                            </m:rPr>
                            <a:rPr lang="en-US" i="1">
                              <a:latin typeface="Cambria Math" panose="02040503050406030204" pitchFamily="18" charset="0"/>
                            </a:rPr>
                            <m:t>𝑡</m:t>
                          </m:r>
                          <m:r>
                            <a:rPr lang="en-US" i="1">
                              <a:latin typeface="Cambria Math" panose="02040503050406030204" pitchFamily="18" charset="0"/>
                            </a:rPr>
                            <m:t>=0</m:t>
                          </m:r>
                        </m:sub>
                        <m:sup>
                          <m:r>
                            <a:rPr lang="en-US" i="1">
                              <a:latin typeface="Cambria Math" panose="02040503050406030204" pitchFamily="18" charset="0"/>
                            </a:rPr>
                            <m:t>𝑛</m:t>
                          </m:r>
                          <m:r>
                            <a:rPr lang="en-US" b="0" i="1" smtClean="0">
                              <a:latin typeface="Cambria Math" panose="02040503050406030204" pitchFamily="18" charset="0"/>
                            </a:rPr>
                            <m:t>𝑚</m:t>
                          </m:r>
                          <m:r>
                            <a:rPr lang="en-US" i="1">
                              <a:latin typeface="Cambria Math" panose="02040503050406030204" pitchFamily="18" charset="0"/>
                            </a:rPr>
                            <m:t>−1</m:t>
                          </m:r>
                        </m:sup>
                        <m:e>
                          <m:sSup>
                            <m:sSupPr>
                              <m:ctrlPr>
                                <a:rPr lang="en-US" i="1">
                                  <a:latin typeface="Cambria Math" panose="02040503050406030204" pitchFamily="18" charset="0"/>
                                </a:rPr>
                              </m:ctrlPr>
                            </m:sSupPr>
                            <m:e>
                              <m:r>
                                <a:rPr lang="en-US" i="1">
                                  <a:latin typeface="Cambria Math" panose="02040503050406030204" pitchFamily="18" charset="0"/>
                                </a:rPr>
                                <m:t>(1+</m:t>
                              </m:r>
                              <m:f>
                                <m:fPr>
                                  <m:type m:val="skw"/>
                                  <m:ctrlPr>
                                    <a:rPr lang="en-US" i="1">
                                      <a:latin typeface="Cambria Math" panose="02040503050406030204" pitchFamily="18" charset="0"/>
                                    </a:rPr>
                                  </m:ctrlPr>
                                </m:fPr>
                                <m:num>
                                  <m:r>
                                    <a:rPr lang="en-US" i="1">
                                      <a:latin typeface="Cambria Math" panose="02040503050406030204" pitchFamily="18" charset="0"/>
                                    </a:rPr>
                                    <m:t>𝑖</m:t>
                                  </m:r>
                                </m:num>
                                <m:den>
                                  <m:r>
                                    <a:rPr lang="en-US" i="1">
                                      <a:latin typeface="Cambria Math" panose="02040503050406030204" pitchFamily="18" charset="0"/>
                                    </a:rPr>
                                    <m:t>𝑚</m:t>
                                  </m:r>
                                </m:den>
                              </m:f>
                              <m:r>
                                <a:rPr lang="en-US" i="1">
                                  <a:latin typeface="Cambria Math" panose="02040503050406030204" pitchFamily="18" charset="0"/>
                                </a:rPr>
                                <m:t>)</m:t>
                              </m:r>
                            </m:e>
                            <m:sup>
                              <m:r>
                                <a:rPr lang="en-US" i="1">
                                  <a:latin typeface="Cambria Math" panose="02040503050406030204" pitchFamily="18" charset="0"/>
                                </a:rPr>
                                <m:t>𝑡</m:t>
                              </m:r>
                            </m:sup>
                          </m:sSup>
                        </m:e>
                      </m:nary>
                    </m:oMath>
                  </m:oMathPara>
                </a14:m>
                <a:endParaRPr lang="en-US" dirty="0" smtClean="0"/>
              </a:p>
              <a:p>
                <a:r>
                  <a:rPr lang="en-US" dirty="0"/>
                  <a:t>For Example 3, if payments were to be received monthly, we use the </a:t>
                </a:r>
                <a:r>
                  <a:rPr lang="en-US" dirty="0" smtClean="0"/>
                  <a:t>above formula</a:t>
                </a:r>
                <a:r>
                  <a:rPr lang="en-US" dirty="0"/>
                  <a:t>, setting m=12</a:t>
                </a:r>
              </a:p>
              <a:p>
                <a:pPr marL="0" indent="0">
                  <a:buNone/>
                </a:pPr>
                <a:endParaRPr lang="en-US"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838201" y="1825624"/>
                <a:ext cx="10515599" cy="4628964"/>
              </a:xfrm>
              <a:blipFill rotWithShape="0">
                <a:blip r:embed="rId2"/>
                <a:stretch>
                  <a:fillRect l="-1449" t="-2368" r="-348"/>
                </a:stretch>
              </a:blipFill>
            </p:spPr>
            <p:txBody>
              <a:bodyPr/>
              <a:lstStyle/>
              <a:p>
                <a:r>
                  <a:rPr lang="en-US">
                    <a:noFill/>
                  </a:rPr>
                  <a:t> </a:t>
                </a:r>
              </a:p>
            </p:txBody>
          </p:sp>
        </mc:Fallback>
      </mc:AlternateContent>
      <p:sp>
        <p:nvSpPr>
          <p:cNvPr id="4" name="Slide Number Placeholder 3"/>
          <p:cNvSpPr>
            <a:spLocks noGrp="1"/>
          </p:cNvSpPr>
          <p:nvPr>
            <p:ph type="sldNum" sz="quarter" idx="12"/>
          </p:nvPr>
        </p:nvSpPr>
        <p:spPr/>
        <p:txBody>
          <a:bodyPr/>
          <a:lstStyle/>
          <a:p>
            <a:fld id="{9860EDB8-5305-433F-BE41-D7A86D811DB3}" type="slidenum">
              <a:rPr lang="en-US" smtClean="0"/>
              <a:t>18</a:t>
            </a:fld>
            <a:endParaRPr lang="en-US"/>
          </a:p>
        </p:txBody>
      </p:sp>
    </p:spTree>
    <p:extLst>
      <p:ext uri="{BB962C8B-B14F-4D97-AF65-F5344CB8AC3E}">
        <p14:creationId xmlns:p14="http://schemas.microsoft.com/office/powerpoint/2010/main" val="21448299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FV Annuity</a:t>
            </a:r>
            <a:endParaRPr lang="en-US" dirty="0"/>
          </a:p>
        </p:txBody>
      </p:sp>
      <p:sp>
        <p:nvSpPr>
          <p:cNvPr id="3" name="Content Placeholder 2"/>
          <p:cNvSpPr>
            <a:spLocks noGrp="1"/>
          </p:cNvSpPr>
          <p:nvPr>
            <p:ph idx="1"/>
          </p:nvPr>
        </p:nvSpPr>
        <p:spPr/>
        <p:txBody>
          <a:bodyPr/>
          <a:lstStyle/>
          <a:p>
            <a:pPr>
              <a:spcBef>
                <a:spcPts val="2400"/>
              </a:spcBef>
              <a:tabLst>
                <a:tab pos="1889125" algn="l"/>
              </a:tabLst>
            </a:pPr>
            <a:r>
              <a:rPr lang="en-US" sz="2800" dirty="0"/>
              <a:t>Using a financial calculator</a:t>
            </a:r>
          </a:p>
          <a:p>
            <a:pPr marL="0" indent="0">
              <a:spcBef>
                <a:spcPts val="2400"/>
              </a:spcBef>
              <a:buNone/>
              <a:tabLst>
                <a:tab pos="1889125" algn="l"/>
              </a:tabLst>
            </a:pPr>
            <a:r>
              <a:rPr lang="en-US" dirty="0"/>
              <a:t> 	</a:t>
            </a:r>
            <a:r>
              <a:rPr lang="en-US" sz="2200" dirty="0"/>
              <a:t>PMT = $200</a:t>
            </a:r>
          </a:p>
          <a:p>
            <a:pPr>
              <a:spcBef>
                <a:spcPts val="1200"/>
              </a:spcBef>
              <a:buNone/>
              <a:tabLst>
                <a:tab pos="1889125" algn="l"/>
              </a:tabLst>
            </a:pPr>
            <a:r>
              <a:rPr lang="en-US" sz="2200" dirty="0"/>
              <a:t>		</a:t>
            </a:r>
            <a:r>
              <a:rPr lang="en-US" sz="2200" dirty="0" smtClean="0"/>
              <a:t>nm </a:t>
            </a:r>
            <a:r>
              <a:rPr lang="en-US" sz="2200" dirty="0"/>
              <a:t>=  60</a:t>
            </a:r>
          </a:p>
          <a:p>
            <a:pPr>
              <a:spcBef>
                <a:spcPts val="1200"/>
              </a:spcBef>
              <a:buNone/>
              <a:tabLst>
                <a:tab pos="1889125" algn="l"/>
              </a:tabLst>
            </a:pPr>
            <a:r>
              <a:rPr lang="en-US" sz="2200" dirty="0"/>
              <a:t>		</a:t>
            </a:r>
            <a:r>
              <a:rPr lang="en-US" sz="2200" dirty="0" err="1"/>
              <a:t>i</a:t>
            </a:r>
            <a:r>
              <a:rPr lang="en-US" sz="2200" dirty="0"/>
              <a:t>/m = 15/12</a:t>
            </a:r>
          </a:p>
          <a:p>
            <a:pPr>
              <a:spcBef>
                <a:spcPts val="1200"/>
              </a:spcBef>
              <a:buNone/>
              <a:tabLst>
                <a:tab pos="1889125" algn="l"/>
              </a:tabLst>
            </a:pPr>
            <a:r>
              <a:rPr lang="en-US" sz="2200" dirty="0"/>
              <a:t>		PV = $0</a:t>
            </a:r>
          </a:p>
          <a:p>
            <a:pPr>
              <a:spcBef>
                <a:spcPts val="1200"/>
              </a:spcBef>
              <a:buNone/>
              <a:tabLst>
                <a:tab pos="1889125" algn="l"/>
              </a:tabLst>
            </a:pPr>
            <a:r>
              <a:rPr lang="en-US" sz="2200" dirty="0"/>
              <a:t>		FV = $17,714.90</a:t>
            </a:r>
          </a:p>
          <a:p>
            <a:endParaRPr lang="en-US" sz="2200" dirty="0"/>
          </a:p>
        </p:txBody>
      </p:sp>
      <p:sp>
        <p:nvSpPr>
          <p:cNvPr id="4" name="Slide Number Placeholder 3"/>
          <p:cNvSpPr>
            <a:spLocks noGrp="1"/>
          </p:cNvSpPr>
          <p:nvPr>
            <p:ph type="sldNum" sz="quarter" idx="12"/>
          </p:nvPr>
        </p:nvSpPr>
        <p:spPr/>
        <p:txBody>
          <a:bodyPr/>
          <a:lstStyle/>
          <a:p>
            <a:fld id="{9860EDB8-5305-433F-BE41-D7A86D811DB3}" type="slidenum">
              <a:rPr lang="en-US" smtClean="0"/>
              <a:t>19</a:t>
            </a:fld>
            <a:endParaRPr lang="en-US"/>
          </a:p>
        </p:txBody>
      </p:sp>
    </p:spTree>
    <p:extLst>
      <p:ext uri="{BB962C8B-B14F-4D97-AF65-F5344CB8AC3E}">
        <p14:creationId xmlns:p14="http://schemas.microsoft.com/office/powerpoint/2010/main" val="42176669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9" name="Rectangle 3"/>
          <p:cNvSpPr>
            <a:spLocks noGrp="1" noChangeArrowheads="1"/>
          </p:cNvSpPr>
          <p:nvPr>
            <p:ph idx="1"/>
          </p:nvPr>
        </p:nvSpPr>
        <p:spPr>
          <a:xfrm>
            <a:off x="833717" y="1716088"/>
            <a:ext cx="10327342" cy="4532312"/>
          </a:xfrm>
        </p:spPr>
        <p:txBody>
          <a:bodyPr>
            <a:normAutofit/>
          </a:bodyPr>
          <a:lstStyle/>
          <a:p>
            <a:r>
              <a:rPr lang="en-US" sz="2800" dirty="0"/>
              <a:t>Real estate transactions often involve cash flows materializing at different points in time:</a:t>
            </a:r>
          </a:p>
          <a:p>
            <a:pPr lvl="1">
              <a:spcBef>
                <a:spcPts val="1200"/>
              </a:spcBef>
            </a:pPr>
            <a:r>
              <a:rPr lang="en-US" sz="2400" dirty="0"/>
              <a:t>Buy a property now, sell it later.</a:t>
            </a:r>
          </a:p>
          <a:p>
            <a:pPr lvl="1">
              <a:spcBef>
                <a:spcPts val="1200"/>
              </a:spcBef>
            </a:pPr>
            <a:r>
              <a:rPr lang="en-US" sz="2400" dirty="0"/>
              <a:t>Sign a lease now, pay rents monthly over time.</a:t>
            </a:r>
          </a:p>
          <a:p>
            <a:pPr lvl="1">
              <a:spcBef>
                <a:spcPts val="1200"/>
              </a:spcBef>
            </a:pPr>
            <a:r>
              <a:rPr lang="en-US" sz="2400" dirty="0"/>
              <a:t>Take out a mortgage now, pay it back over time.</a:t>
            </a:r>
          </a:p>
          <a:p>
            <a:pPr lvl="1">
              <a:spcBef>
                <a:spcPts val="1200"/>
              </a:spcBef>
            </a:pPr>
            <a:r>
              <a:rPr lang="en-US" sz="2400" dirty="0"/>
              <a:t>Buy land now for development, pay for construction and sell the building later.</a:t>
            </a:r>
          </a:p>
          <a:p>
            <a:pPr>
              <a:spcBef>
                <a:spcPts val="1800"/>
              </a:spcBef>
            </a:pPr>
            <a:r>
              <a:rPr lang="en-US" sz="2800" i="1" dirty="0"/>
              <a:t>But $1 today </a:t>
            </a:r>
            <a:r>
              <a:rPr lang="en-US" sz="2800" i="1" dirty="0" smtClean="0"/>
              <a:t>is not </a:t>
            </a:r>
            <a:r>
              <a:rPr lang="en-US" sz="2800" i="1" dirty="0"/>
              <a:t>equivalent to $1 some time in the future!</a:t>
            </a:r>
          </a:p>
          <a:p>
            <a:pPr>
              <a:spcBef>
                <a:spcPts val="1200"/>
              </a:spcBef>
            </a:pPr>
            <a:endParaRPr lang="en-US" dirty="0" smtClean="0"/>
          </a:p>
        </p:txBody>
      </p:sp>
      <p:sp>
        <p:nvSpPr>
          <p:cNvPr id="70660" name="Slide Number Placeholder 5"/>
          <p:cNvSpPr>
            <a:spLocks noGrp="1"/>
          </p:cNvSpPr>
          <p:nvPr>
            <p:ph type="sldNum" sz="quarter" idx="12"/>
          </p:nvPr>
        </p:nvSpPr>
        <p:spPr>
          <a:xfrm>
            <a:off x="4572000" y="6248400"/>
            <a:ext cx="2133600" cy="476250"/>
          </a:xfrm>
          <a:noFill/>
        </p:spPr>
        <p:txBody>
          <a:bodyPr/>
          <a:lstStyle/>
          <a:p>
            <a:pPr algn="ctr"/>
            <a:fld id="{A7BADC6A-C359-4F01-9746-A8AD69FD380B}" type="slidenum">
              <a:rPr lang="en-US" smtClean="0"/>
              <a:pPr algn="ctr"/>
              <a:t>2</a:t>
            </a:fld>
            <a:endParaRPr lang="en-US" dirty="0" smtClean="0"/>
          </a:p>
        </p:txBody>
      </p:sp>
      <p:sp>
        <p:nvSpPr>
          <p:cNvPr id="3" name="Title 2"/>
          <p:cNvSpPr>
            <a:spLocks noGrp="1"/>
          </p:cNvSpPr>
          <p:nvPr>
            <p:ph type="title"/>
          </p:nvPr>
        </p:nvSpPr>
        <p:spPr/>
        <p:txBody>
          <a:bodyPr/>
          <a:lstStyle/>
          <a:p>
            <a:r>
              <a:rPr lang="en-US" dirty="0"/>
              <a:t>Time Value of Money (TVM)</a:t>
            </a:r>
          </a:p>
        </p:txBody>
      </p:sp>
      <p:sp>
        <p:nvSpPr>
          <p:cNvPr id="7" name="Slide Number Placeholder 3"/>
          <p:cNvSpPr txBox="1">
            <a:spLocks/>
          </p:cNvSpPr>
          <p:nvPr/>
        </p:nvSpPr>
        <p:spPr>
          <a:xfrm>
            <a:off x="8655423" y="6311898"/>
            <a:ext cx="3276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2</a:t>
            </a:r>
            <a:endParaRPr lang="en-US" dirty="0"/>
          </a:p>
        </p:txBody>
      </p:sp>
    </p:spTree>
    <p:extLst>
      <p:ext uri="{BB962C8B-B14F-4D97-AF65-F5344CB8AC3E}">
        <p14:creationId xmlns:p14="http://schemas.microsoft.com/office/powerpoint/2010/main" val="357742115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PV Annuity</a:t>
            </a:r>
            <a:endParaRPr lang="en-US"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pPr>
                  <a:spcAft>
                    <a:spcPts val="1800"/>
                  </a:spcAft>
                </a:pPr>
                <a:r>
                  <a:rPr lang="en-US" sz="2800" dirty="0" smtClean="0"/>
                  <a:t>General equation of PV of an ordinary annuity of a payment amount P compounding annually at an interest rate </a:t>
                </a:r>
                <a:r>
                  <a:rPr lang="en-US" sz="2800" dirty="0" err="1" smtClean="0"/>
                  <a:t>i</a:t>
                </a:r>
                <a:r>
                  <a:rPr lang="en-US" sz="2800" dirty="0" smtClean="0"/>
                  <a:t> over n years</a:t>
                </a:r>
              </a:p>
              <a:p>
                <a:pPr marL="0" indent="0">
                  <a:buNone/>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𝑃𝑉</m:t>
                      </m:r>
                      <m:r>
                        <a:rPr lang="en-US" b="0" i="1" smtClean="0">
                          <a:latin typeface="Cambria Math" panose="02040503050406030204" pitchFamily="18" charset="0"/>
                        </a:rPr>
                        <m:t>=</m:t>
                      </m:r>
                      <m:r>
                        <a:rPr lang="en-US" b="0" i="1" smtClean="0">
                          <a:latin typeface="Cambria Math" panose="02040503050406030204" pitchFamily="18" charset="0"/>
                        </a:rPr>
                        <m:t>𝑃</m:t>
                      </m:r>
                      <m:f>
                        <m:fPr>
                          <m:ctrlPr>
                            <a:rPr lang="en-US" b="0" i="1" smtClean="0">
                              <a:latin typeface="Cambria Math" panose="02040503050406030204" pitchFamily="18" charset="0"/>
                            </a:rPr>
                          </m:ctrlPr>
                        </m:fPr>
                        <m:num>
                          <m:r>
                            <a:rPr lang="en-US" b="0" i="1" smtClean="0">
                              <a:latin typeface="Cambria Math" panose="02040503050406030204" pitchFamily="18" charset="0"/>
                            </a:rPr>
                            <m:t>1</m:t>
                          </m:r>
                        </m:num>
                        <m:den>
                          <m:r>
                            <a:rPr lang="en-US" b="0" i="1" smtClean="0">
                              <a:latin typeface="Cambria Math" panose="02040503050406030204" pitchFamily="18" charset="0"/>
                            </a:rPr>
                            <m:t>(1+</m:t>
                          </m:r>
                          <m:r>
                            <a:rPr lang="en-US" b="0" i="1" smtClean="0">
                              <a:latin typeface="Cambria Math" panose="02040503050406030204" pitchFamily="18" charset="0"/>
                            </a:rPr>
                            <m:t>𝑖</m:t>
                          </m:r>
                          <m:r>
                            <a:rPr lang="en-US" b="0" i="1" smtClean="0">
                              <a:latin typeface="Cambria Math" panose="02040503050406030204" pitchFamily="18" charset="0"/>
                            </a:rPr>
                            <m:t>)</m:t>
                          </m:r>
                        </m:den>
                      </m:f>
                      <m:r>
                        <a:rPr lang="en-US" b="0" i="1" smtClean="0">
                          <a:latin typeface="Cambria Math" panose="02040503050406030204" pitchFamily="18" charset="0"/>
                        </a:rPr>
                        <m:t>+</m:t>
                      </m:r>
                      <m:r>
                        <a:rPr lang="en-US" b="0" i="1" smtClean="0">
                          <a:latin typeface="Cambria Math" panose="02040503050406030204" pitchFamily="18" charset="0"/>
                        </a:rPr>
                        <m:t>𝑃</m:t>
                      </m:r>
                      <m:f>
                        <m:fPr>
                          <m:ctrlPr>
                            <a:rPr lang="en-US" b="0" i="1" smtClean="0">
                              <a:latin typeface="Cambria Math" panose="02040503050406030204" pitchFamily="18" charset="0"/>
                            </a:rPr>
                          </m:ctrlPr>
                        </m:fPr>
                        <m:num>
                          <m:r>
                            <a:rPr lang="en-US" b="0" i="1" smtClean="0">
                              <a:latin typeface="Cambria Math" panose="02040503050406030204" pitchFamily="18" charset="0"/>
                            </a:rPr>
                            <m:t>1</m:t>
                          </m:r>
                        </m:num>
                        <m:den>
                          <m:sSup>
                            <m:sSupPr>
                              <m:ctrlPr>
                                <a:rPr lang="en-US" b="0" i="1" smtClean="0">
                                  <a:latin typeface="Cambria Math" panose="02040503050406030204" pitchFamily="18" charset="0"/>
                                </a:rPr>
                              </m:ctrlPr>
                            </m:sSupPr>
                            <m:e>
                              <m:r>
                                <a:rPr lang="en-US" b="0" i="1" smtClean="0">
                                  <a:latin typeface="Cambria Math" panose="02040503050406030204" pitchFamily="18" charset="0"/>
                                </a:rPr>
                                <m:t>(1+</m:t>
                              </m:r>
                              <m:r>
                                <a:rPr lang="en-US" b="0" i="1" smtClean="0">
                                  <a:latin typeface="Cambria Math" panose="02040503050406030204" pitchFamily="18" charset="0"/>
                                </a:rPr>
                                <m:t>𝑖</m:t>
                              </m:r>
                              <m:r>
                                <a:rPr lang="en-US" b="0" i="1" smtClean="0">
                                  <a:latin typeface="Cambria Math" panose="02040503050406030204" pitchFamily="18" charset="0"/>
                                </a:rPr>
                                <m:t>)</m:t>
                              </m:r>
                            </m:e>
                            <m:sup>
                              <m:r>
                                <a:rPr lang="en-US" b="0" i="1" smtClean="0">
                                  <a:latin typeface="Cambria Math" panose="02040503050406030204" pitchFamily="18" charset="0"/>
                                </a:rPr>
                                <m:t>2</m:t>
                              </m:r>
                            </m:sup>
                          </m:sSup>
                        </m:den>
                      </m:f>
                      <m:r>
                        <a:rPr lang="en-US" b="0" i="1" smtClean="0">
                          <a:latin typeface="Cambria Math" panose="02040503050406030204" pitchFamily="18" charset="0"/>
                        </a:rPr>
                        <m:t>+</m:t>
                      </m:r>
                      <m:r>
                        <a:rPr lang="en-US" i="1">
                          <a:latin typeface="Cambria Math" panose="02040503050406030204" pitchFamily="18" charset="0"/>
                        </a:rPr>
                        <m:t>𝑃</m:t>
                      </m:r>
                      <m:f>
                        <m:fPr>
                          <m:ctrlPr>
                            <a:rPr lang="en-US" i="1">
                              <a:latin typeface="Cambria Math" panose="02040503050406030204" pitchFamily="18" charset="0"/>
                            </a:rPr>
                          </m:ctrlPr>
                        </m:fPr>
                        <m:num>
                          <m:r>
                            <a:rPr lang="en-US" i="1">
                              <a:latin typeface="Cambria Math" panose="02040503050406030204" pitchFamily="18" charset="0"/>
                            </a:rPr>
                            <m:t>1</m:t>
                          </m:r>
                        </m:num>
                        <m:den>
                          <m:sSup>
                            <m:sSupPr>
                              <m:ctrlPr>
                                <a:rPr lang="en-US" i="1">
                                  <a:latin typeface="Cambria Math" panose="02040503050406030204" pitchFamily="18" charset="0"/>
                                </a:rPr>
                              </m:ctrlPr>
                            </m:sSupPr>
                            <m:e>
                              <m:r>
                                <a:rPr lang="en-US" i="1">
                                  <a:latin typeface="Cambria Math" panose="02040503050406030204" pitchFamily="18" charset="0"/>
                                </a:rPr>
                                <m:t>(1+</m:t>
                              </m:r>
                              <m:r>
                                <a:rPr lang="en-US" i="1">
                                  <a:latin typeface="Cambria Math" panose="02040503050406030204" pitchFamily="18" charset="0"/>
                                </a:rPr>
                                <m:t>𝑖</m:t>
                              </m:r>
                              <m:r>
                                <a:rPr lang="en-US" i="1">
                                  <a:latin typeface="Cambria Math" panose="02040503050406030204" pitchFamily="18" charset="0"/>
                                </a:rPr>
                                <m:t>)</m:t>
                              </m:r>
                            </m:e>
                            <m:sup>
                              <m:r>
                                <a:rPr lang="en-US" b="0" i="1" smtClean="0">
                                  <a:latin typeface="Cambria Math" panose="02040503050406030204" pitchFamily="18" charset="0"/>
                                </a:rPr>
                                <m:t>3</m:t>
                              </m:r>
                            </m:sup>
                          </m:sSup>
                        </m:den>
                      </m:f>
                      <m:r>
                        <a:rPr lang="en-US" b="0" i="1" smtClean="0">
                          <a:latin typeface="Cambria Math" panose="02040503050406030204" pitchFamily="18" charset="0"/>
                        </a:rPr>
                        <m:t>+…+</m:t>
                      </m:r>
                      <m:r>
                        <a:rPr lang="en-US" i="1">
                          <a:latin typeface="Cambria Math" panose="02040503050406030204" pitchFamily="18" charset="0"/>
                        </a:rPr>
                        <m:t>𝑃</m:t>
                      </m:r>
                      <m:f>
                        <m:fPr>
                          <m:ctrlPr>
                            <a:rPr lang="en-US" i="1">
                              <a:latin typeface="Cambria Math" panose="02040503050406030204" pitchFamily="18" charset="0"/>
                            </a:rPr>
                          </m:ctrlPr>
                        </m:fPr>
                        <m:num>
                          <m:r>
                            <a:rPr lang="en-US" i="1">
                              <a:latin typeface="Cambria Math" panose="02040503050406030204" pitchFamily="18" charset="0"/>
                            </a:rPr>
                            <m:t>1</m:t>
                          </m:r>
                        </m:num>
                        <m:den>
                          <m:sSup>
                            <m:sSupPr>
                              <m:ctrlPr>
                                <a:rPr lang="en-US" i="1">
                                  <a:latin typeface="Cambria Math" panose="02040503050406030204" pitchFamily="18" charset="0"/>
                                </a:rPr>
                              </m:ctrlPr>
                            </m:sSupPr>
                            <m:e>
                              <m:r>
                                <a:rPr lang="en-US" i="1">
                                  <a:latin typeface="Cambria Math" panose="02040503050406030204" pitchFamily="18" charset="0"/>
                                </a:rPr>
                                <m:t>(1+</m:t>
                              </m:r>
                              <m:r>
                                <a:rPr lang="en-US" i="1">
                                  <a:latin typeface="Cambria Math" panose="02040503050406030204" pitchFamily="18" charset="0"/>
                                </a:rPr>
                                <m:t>𝑖</m:t>
                              </m:r>
                              <m:r>
                                <a:rPr lang="en-US" i="1">
                                  <a:latin typeface="Cambria Math" panose="02040503050406030204" pitchFamily="18" charset="0"/>
                                </a:rPr>
                                <m:t>)</m:t>
                              </m:r>
                            </m:e>
                            <m:sup>
                              <m:r>
                                <a:rPr lang="en-US" b="0" i="1" smtClean="0">
                                  <a:latin typeface="Cambria Math" panose="02040503050406030204" pitchFamily="18" charset="0"/>
                                </a:rPr>
                                <m:t>𝑛</m:t>
                              </m:r>
                            </m:sup>
                          </m:sSup>
                        </m:den>
                      </m:f>
                    </m:oMath>
                  </m:oMathPara>
                </a14:m>
                <a:endParaRPr lang="en-US" dirty="0" smtClean="0"/>
              </a:p>
              <a:p>
                <a:pPr marL="0" indent="0" algn="ctr">
                  <a:buNone/>
                </a:pPr>
                <a:r>
                  <a:rPr lang="en-US" i="1" dirty="0">
                    <a:latin typeface="Cambria Math" panose="02040503050406030204" pitchFamily="18" charset="0"/>
                  </a:rPr>
                  <a:t>or</a:t>
                </a:r>
              </a:p>
              <a:p>
                <a:pPr marL="0" indent="0">
                  <a:buNone/>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𝑃</m:t>
                      </m:r>
                      <m:r>
                        <a:rPr lang="en-US" i="1">
                          <a:latin typeface="Cambria Math" panose="02040503050406030204" pitchFamily="18" charset="0"/>
                        </a:rPr>
                        <m:t>𝑉</m:t>
                      </m:r>
                      <m:r>
                        <a:rPr lang="en-US" i="1">
                          <a:latin typeface="Cambria Math" panose="02040503050406030204" pitchFamily="18" charset="0"/>
                        </a:rPr>
                        <m:t>=</m:t>
                      </m:r>
                      <m:r>
                        <a:rPr lang="en-US" i="1">
                          <a:latin typeface="Cambria Math" panose="02040503050406030204" pitchFamily="18" charset="0"/>
                        </a:rPr>
                        <m:t>𝑃</m:t>
                      </m:r>
                      <m:nary>
                        <m:naryPr>
                          <m:chr m:val="∑"/>
                          <m:ctrlPr>
                            <a:rPr lang="en-US" i="1" smtClean="0">
                              <a:latin typeface="Cambria Math" panose="02040503050406030204" pitchFamily="18" charset="0"/>
                            </a:rPr>
                          </m:ctrlPr>
                        </m:naryPr>
                        <m:sub>
                          <m:r>
                            <m:rPr>
                              <m:brk m:alnAt="23"/>
                            </m:rPr>
                            <a:rPr lang="en-US" i="1">
                              <a:latin typeface="Cambria Math" panose="02040503050406030204" pitchFamily="18" charset="0"/>
                            </a:rPr>
                            <m:t>𝑡</m:t>
                          </m:r>
                          <m:r>
                            <a:rPr lang="en-US" i="1">
                              <a:latin typeface="Cambria Math" panose="02040503050406030204" pitchFamily="18" charset="0"/>
                            </a:rPr>
                            <m:t>=0</m:t>
                          </m:r>
                        </m:sub>
                        <m:sup>
                          <m:r>
                            <a:rPr lang="en-US" i="1">
                              <a:latin typeface="Cambria Math" panose="02040503050406030204" pitchFamily="18" charset="0"/>
                            </a:rPr>
                            <m:t>𝑛</m:t>
                          </m:r>
                        </m:sup>
                        <m:e>
                          <m:f>
                            <m:fPr>
                              <m:ctrlPr>
                                <a:rPr lang="en-US" i="1" smtClean="0">
                                  <a:latin typeface="Cambria Math" panose="02040503050406030204" pitchFamily="18" charset="0"/>
                                </a:rPr>
                              </m:ctrlPr>
                            </m:fPr>
                            <m:num>
                              <m:r>
                                <a:rPr lang="en-US" b="0" i="1" smtClean="0">
                                  <a:latin typeface="Cambria Math" panose="02040503050406030204" pitchFamily="18" charset="0"/>
                                </a:rPr>
                                <m:t>1</m:t>
                              </m:r>
                            </m:num>
                            <m:den>
                              <m:sSup>
                                <m:sSupPr>
                                  <m:ctrlPr>
                                    <a:rPr lang="en-US" i="1" smtClean="0">
                                      <a:latin typeface="Cambria Math" panose="02040503050406030204" pitchFamily="18" charset="0"/>
                                    </a:rPr>
                                  </m:ctrlPr>
                                </m:sSupPr>
                                <m:e>
                                  <m:r>
                                    <a:rPr lang="en-US" b="0" i="1" smtClean="0">
                                      <a:latin typeface="Cambria Math" panose="02040503050406030204" pitchFamily="18" charset="0"/>
                                    </a:rPr>
                                    <m:t>(1+</m:t>
                                  </m:r>
                                  <m:r>
                                    <a:rPr lang="en-US" b="0" i="1" smtClean="0">
                                      <a:latin typeface="Cambria Math" panose="02040503050406030204" pitchFamily="18" charset="0"/>
                                    </a:rPr>
                                    <m:t>𝑖</m:t>
                                  </m:r>
                                  <m:r>
                                    <a:rPr lang="en-US" b="0" i="1" smtClean="0">
                                      <a:latin typeface="Cambria Math" panose="02040503050406030204" pitchFamily="18" charset="0"/>
                                    </a:rPr>
                                    <m:t>)</m:t>
                                  </m:r>
                                </m:e>
                                <m:sup>
                                  <m:r>
                                    <a:rPr lang="en-US" b="0" i="1" smtClean="0">
                                      <a:latin typeface="Cambria Math" panose="02040503050406030204" pitchFamily="18" charset="0"/>
                                    </a:rPr>
                                    <m:t>𝑡</m:t>
                                  </m:r>
                                </m:sup>
                              </m:sSup>
                            </m:den>
                          </m:f>
                        </m:e>
                      </m:nary>
                    </m:oMath>
                  </m:oMathPara>
                </a14:m>
                <a:endParaRPr lang="en-US"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l="-1449" t="-2490"/>
                </a:stretch>
              </a:blipFill>
            </p:spPr>
            <p:txBody>
              <a:bodyPr/>
              <a:lstStyle/>
              <a:p>
                <a:r>
                  <a:rPr lang="en-US">
                    <a:noFill/>
                  </a:rPr>
                  <a:t> </a:t>
                </a:r>
              </a:p>
            </p:txBody>
          </p:sp>
        </mc:Fallback>
      </mc:AlternateContent>
      <p:sp>
        <p:nvSpPr>
          <p:cNvPr id="4" name="Slide Number Placeholder 3"/>
          <p:cNvSpPr>
            <a:spLocks noGrp="1"/>
          </p:cNvSpPr>
          <p:nvPr>
            <p:ph type="sldNum" sz="quarter" idx="12"/>
          </p:nvPr>
        </p:nvSpPr>
        <p:spPr/>
        <p:txBody>
          <a:bodyPr/>
          <a:lstStyle/>
          <a:p>
            <a:fld id="{9860EDB8-5305-433F-BE41-D7A86D811DB3}" type="slidenum">
              <a:rPr lang="en-US" smtClean="0"/>
              <a:t>20</a:t>
            </a:fld>
            <a:endParaRPr lang="en-US"/>
          </a:p>
        </p:txBody>
      </p:sp>
    </p:spTree>
    <p:extLst>
      <p:ext uri="{BB962C8B-B14F-4D97-AF65-F5344CB8AC3E}">
        <p14:creationId xmlns:p14="http://schemas.microsoft.com/office/powerpoint/2010/main" val="23588336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PV Annuity</a:t>
            </a:r>
            <a:endParaRPr lang="en-US" dirty="0"/>
          </a:p>
        </p:txBody>
      </p:sp>
      <p:sp>
        <p:nvSpPr>
          <p:cNvPr id="3" name="Content Placeholder 2"/>
          <p:cNvSpPr>
            <a:spLocks noGrp="1"/>
          </p:cNvSpPr>
          <p:nvPr>
            <p:ph idx="1"/>
          </p:nvPr>
        </p:nvSpPr>
        <p:spPr/>
        <p:txBody>
          <a:bodyPr>
            <a:normAutofit lnSpcReduction="10000"/>
          </a:bodyPr>
          <a:lstStyle/>
          <a:p>
            <a:r>
              <a:rPr lang="en-US" sz="2800" b="1" dirty="0"/>
              <a:t>Example 4:  </a:t>
            </a:r>
          </a:p>
          <a:p>
            <a:pPr lvl="1">
              <a:spcBef>
                <a:spcPts val="1200"/>
              </a:spcBef>
            </a:pPr>
            <a:r>
              <a:rPr lang="en-US" sz="2400" dirty="0"/>
              <a:t>If you had the opportunity to purchase a $500 per year, ten-year annuity, what is the most you would pay for it?  The interest rate is 8%.</a:t>
            </a:r>
          </a:p>
          <a:p>
            <a:pPr lvl="1">
              <a:spcAft>
                <a:spcPts val="1800"/>
              </a:spcAft>
              <a:tabLst>
                <a:tab pos="1889125" algn="l"/>
              </a:tabLst>
            </a:pPr>
            <a:r>
              <a:rPr lang="en-US" sz="2400" dirty="0"/>
              <a:t>Using a financial calculator:</a:t>
            </a:r>
          </a:p>
          <a:p>
            <a:pPr lvl="1">
              <a:buNone/>
              <a:tabLst>
                <a:tab pos="1889125" algn="l"/>
              </a:tabLst>
            </a:pPr>
            <a:r>
              <a:rPr lang="en-US" dirty="0"/>
              <a:t>		</a:t>
            </a:r>
            <a:r>
              <a:rPr lang="en-US" sz="2200" dirty="0"/>
              <a:t>PMT = $500</a:t>
            </a:r>
          </a:p>
          <a:p>
            <a:pPr lvl="1">
              <a:buNone/>
              <a:tabLst>
                <a:tab pos="1889125" algn="l"/>
              </a:tabLst>
            </a:pPr>
            <a:r>
              <a:rPr lang="en-US" sz="2200" dirty="0"/>
              <a:t>		n = 10</a:t>
            </a:r>
          </a:p>
          <a:p>
            <a:pPr lvl="1">
              <a:buNone/>
              <a:tabLst>
                <a:tab pos="1889125" algn="l"/>
              </a:tabLst>
            </a:pPr>
            <a:r>
              <a:rPr lang="en-US" sz="2200" dirty="0"/>
              <a:t>		</a:t>
            </a:r>
            <a:r>
              <a:rPr lang="en-US" sz="2200" dirty="0" err="1"/>
              <a:t>i</a:t>
            </a:r>
            <a:r>
              <a:rPr lang="en-US" sz="2200" dirty="0"/>
              <a:t> = 8</a:t>
            </a:r>
          </a:p>
          <a:p>
            <a:pPr lvl="1">
              <a:buNone/>
              <a:tabLst>
                <a:tab pos="1889125" algn="l"/>
              </a:tabLst>
            </a:pPr>
            <a:r>
              <a:rPr lang="en-US" sz="2200" dirty="0"/>
              <a:t>		FV = $0</a:t>
            </a:r>
          </a:p>
          <a:p>
            <a:pPr lvl="1">
              <a:buNone/>
              <a:tabLst>
                <a:tab pos="1889125" algn="l"/>
              </a:tabLst>
            </a:pPr>
            <a:r>
              <a:rPr lang="en-US" sz="2200" dirty="0"/>
              <a:t>		PV = $3,355</a:t>
            </a:r>
          </a:p>
          <a:p>
            <a:endParaRPr lang="en-US" dirty="0"/>
          </a:p>
        </p:txBody>
      </p:sp>
      <p:sp>
        <p:nvSpPr>
          <p:cNvPr id="4" name="Slide Number Placeholder 3"/>
          <p:cNvSpPr>
            <a:spLocks noGrp="1"/>
          </p:cNvSpPr>
          <p:nvPr>
            <p:ph type="sldNum" sz="quarter" idx="12"/>
          </p:nvPr>
        </p:nvSpPr>
        <p:spPr/>
        <p:txBody>
          <a:bodyPr/>
          <a:lstStyle/>
          <a:p>
            <a:fld id="{9860EDB8-5305-433F-BE41-D7A86D811DB3}" type="slidenum">
              <a:rPr lang="en-US" smtClean="0"/>
              <a:t>21</a:t>
            </a:fld>
            <a:endParaRPr lang="en-US"/>
          </a:p>
        </p:txBody>
      </p:sp>
    </p:spTree>
    <p:extLst>
      <p:ext uri="{BB962C8B-B14F-4D97-AF65-F5344CB8AC3E}">
        <p14:creationId xmlns:p14="http://schemas.microsoft.com/office/powerpoint/2010/main" val="403083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3" name="Rectangle 2"/>
          <p:cNvSpPr>
            <a:spLocks noGrp="1" noChangeArrowheads="1"/>
          </p:cNvSpPr>
          <p:nvPr>
            <p:ph type="title"/>
          </p:nvPr>
        </p:nvSpPr>
        <p:spPr/>
        <p:txBody>
          <a:bodyPr/>
          <a:lstStyle/>
          <a:p>
            <a:r>
              <a:rPr lang="en-US" dirty="0" smtClean="0"/>
              <a:t>PV Annuity</a:t>
            </a:r>
            <a:endParaRPr lang="en-US" dirty="0" smtClean="0"/>
          </a:p>
        </p:txBody>
      </p:sp>
      <mc:AlternateContent xmlns:mc="http://schemas.openxmlformats.org/markup-compatibility/2006">
        <mc:Choice xmlns:a14="http://schemas.microsoft.com/office/drawing/2010/main" Requires="a14">
          <p:sp>
            <p:nvSpPr>
              <p:cNvPr id="7174" name="Rectangle 3"/>
              <p:cNvSpPr>
                <a:spLocks noGrp="1" noChangeArrowheads="1"/>
              </p:cNvSpPr>
              <p:nvPr>
                <p:ph idx="1"/>
              </p:nvPr>
            </p:nvSpPr>
            <p:spPr/>
            <p:txBody>
              <a:bodyPr>
                <a:normAutofit/>
              </a:bodyPr>
              <a:lstStyle/>
              <a:p>
                <a:pPr>
                  <a:spcAft>
                    <a:spcPts val="1800"/>
                  </a:spcAft>
                </a:pPr>
                <a:r>
                  <a:rPr lang="en-US" sz="2800" dirty="0" smtClean="0"/>
                  <a:t>Recall our formula for present value of discrete payments:</a:t>
                </a:r>
              </a:p>
              <a:p>
                <a:pPr marL="0" indent="0">
                  <a:buNone/>
                </a:pPr>
                <a14:m>
                  <m:oMathPara xmlns:m="http://schemas.openxmlformats.org/officeDocument/2006/math">
                    <m:oMathParaPr>
                      <m:jc m:val="centerGroup"/>
                    </m:oMathParaPr>
                    <m:oMath xmlns:m="http://schemas.openxmlformats.org/officeDocument/2006/math">
                      <m:r>
                        <a:rPr lang="en-US" i="1">
                          <a:latin typeface="Cambria Math" panose="02040503050406030204" pitchFamily="18" charset="0"/>
                        </a:rPr>
                        <m:t>𝑃</m:t>
                      </m:r>
                      <m:r>
                        <a:rPr lang="en-US" i="1">
                          <a:latin typeface="Cambria Math" panose="02040503050406030204" pitchFamily="18" charset="0"/>
                        </a:rPr>
                        <m:t>𝑉</m:t>
                      </m:r>
                      <m:r>
                        <a:rPr lang="en-US" i="1">
                          <a:latin typeface="Cambria Math" panose="02040503050406030204" pitchFamily="18" charset="0"/>
                        </a:rPr>
                        <m:t>=</m:t>
                      </m:r>
                      <m:r>
                        <a:rPr lang="en-US" i="1">
                          <a:latin typeface="Cambria Math" panose="02040503050406030204" pitchFamily="18" charset="0"/>
                        </a:rPr>
                        <m:t>𝑃</m:t>
                      </m:r>
                      <m:nary>
                        <m:naryPr>
                          <m:chr m:val="∑"/>
                          <m:ctrlPr>
                            <a:rPr lang="en-US" i="1">
                              <a:latin typeface="Cambria Math" panose="02040503050406030204" pitchFamily="18" charset="0"/>
                            </a:rPr>
                          </m:ctrlPr>
                        </m:naryPr>
                        <m:sub>
                          <m:r>
                            <m:rPr>
                              <m:brk m:alnAt="23"/>
                            </m:rPr>
                            <a:rPr lang="en-US" i="1">
                              <a:latin typeface="Cambria Math" panose="02040503050406030204" pitchFamily="18" charset="0"/>
                            </a:rPr>
                            <m:t>𝑡</m:t>
                          </m:r>
                          <m:r>
                            <a:rPr lang="en-US" i="1">
                              <a:latin typeface="Cambria Math" panose="02040503050406030204" pitchFamily="18" charset="0"/>
                            </a:rPr>
                            <m:t>=0</m:t>
                          </m:r>
                        </m:sub>
                        <m:sup>
                          <m:r>
                            <a:rPr lang="en-US" i="1">
                              <a:latin typeface="Cambria Math" panose="02040503050406030204" pitchFamily="18" charset="0"/>
                            </a:rPr>
                            <m:t>𝑛</m:t>
                          </m:r>
                        </m:sup>
                        <m:e>
                          <m:f>
                            <m:fPr>
                              <m:ctrlPr>
                                <a:rPr lang="en-US" i="1">
                                  <a:latin typeface="Cambria Math" panose="02040503050406030204" pitchFamily="18" charset="0"/>
                                </a:rPr>
                              </m:ctrlPr>
                            </m:fPr>
                            <m:num>
                              <m:r>
                                <a:rPr lang="en-US" i="1">
                                  <a:latin typeface="Cambria Math" panose="02040503050406030204" pitchFamily="18" charset="0"/>
                                </a:rPr>
                                <m:t>1</m:t>
                              </m:r>
                            </m:num>
                            <m:den>
                              <m:sSup>
                                <m:sSupPr>
                                  <m:ctrlPr>
                                    <a:rPr lang="en-US" i="1">
                                      <a:latin typeface="Cambria Math" panose="02040503050406030204" pitchFamily="18" charset="0"/>
                                    </a:rPr>
                                  </m:ctrlPr>
                                </m:sSupPr>
                                <m:e>
                                  <m:r>
                                    <a:rPr lang="en-US" i="1">
                                      <a:latin typeface="Cambria Math" panose="02040503050406030204" pitchFamily="18" charset="0"/>
                                    </a:rPr>
                                    <m:t>(1+</m:t>
                                  </m:r>
                                  <m:r>
                                    <a:rPr lang="en-US" i="1">
                                      <a:latin typeface="Cambria Math" panose="02040503050406030204" pitchFamily="18" charset="0"/>
                                    </a:rPr>
                                    <m:t>𝑖</m:t>
                                  </m:r>
                                  <m:r>
                                    <a:rPr lang="en-US" i="1">
                                      <a:latin typeface="Cambria Math" panose="02040503050406030204" pitchFamily="18" charset="0"/>
                                    </a:rPr>
                                    <m:t>)</m:t>
                                  </m:r>
                                </m:e>
                                <m:sup>
                                  <m:r>
                                    <a:rPr lang="en-US" i="1">
                                      <a:latin typeface="Cambria Math" panose="02040503050406030204" pitchFamily="18" charset="0"/>
                                    </a:rPr>
                                    <m:t>𝑡</m:t>
                                  </m:r>
                                </m:sup>
                              </m:sSup>
                            </m:den>
                          </m:f>
                        </m:e>
                      </m:nary>
                    </m:oMath>
                  </m:oMathPara>
                </a14:m>
                <a:endParaRPr lang="en-US" sz="2000" dirty="0" smtClean="0"/>
              </a:p>
              <a:p>
                <a:pPr>
                  <a:spcBef>
                    <a:spcPts val="1800"/>
                  </a:spcBef>
                  <a:spcAft>
                    <a:spcPts val="1800"/>
                  </a:spcAft>
                </a:pPr>
                <a:r>
                  <a:rPr lang="en-US" sz="2800" dirty="0"/>
                  <a:t>It can be shown that, in the limit </a:t>
                </a:r>
                <a:r>
                  <a:rPr lang="en-US" sz="2800" dirty="0" smtClean="0"/>
                  <a:t>as </a:t>
                </a:r>
                <a14:m>
                  <m:oMath xmlns:m="http://schemas.openxmlformats.org/officeDocument/2006/math">
                    <m:r>
                      <a:rPr lang="en-US" sz="2800" b="0" i="1" smtClean="0">
                        <a:latin typeface="Cambria Math" panose="02040503050406030204" pitchFamily="18" charset="0"/>
                      </a:rPr>
                      <m:t>𝑡</m:t>
                    </m:r>
                    <m:r>
                      <a:rPr lang="en-US" sz="2800" b="0" i="1" smtClean="0">
                        <a:latin typeface="Cambria Math" panose="02040503050406030204" pitchFamily="18" charset="0"/>
                        <a:ea typeface="Cambria Math" panose="02040503050406030204" pitchFamily="18" charset="0"/>
                      </a:rPr>
                      <m:t>→∞</m:t>
                    </m:r>
                  </m:oMath>
                </a14:m>
                <a:r>
                  <a:rPr lang="en-US" sz="2800" dirty="0" smtClean="0"/>
                  <a:t> </a:t>
                </a:r>
                <a:r>
                  <a:rPr lang="en-US" sz="2800" dirty="0" smtClean="0">
                    <a:sym typeface="Symbol" pitchFamily="18" charset="2"/>
                  </a:rPr>
                  <a:t>this </a:t>
                </a:r>
                <a:r>
                  <a:rPr lang="en-US" sz="2800" dirty="0">
                    <a:sym typeface="Symbol" pitchFamily="18" charset="2"/>
                  </a:rPr>
                  <a:t>formula becomes</a:t>
                </a:r>
                <a:r>
                  <a:rPr lang="en-US" sz="2800" dirty="0" smtClean="0">
                    <a:sym typeface="Symbol" pitchFamily="18" charset="2"/>
                  </a:rPr>
                  <a:t>:</a:t>
                </a:r>
              </a:p>
              <a:p>
                <a:pPr marL="0" indent="0">
                  <a:buNone/>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𝑃𝑉</m:t>
                      </m:r>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𝑃</m:t>
                          </m:r>
                        </m:num>
                        <m:den>
                          <m:r>
                            <a:rPr lang="en-US" b="0" i="1" smtClean="0">
                              <a:latin typeface="Cambria Math" panose="02040503050406030204" pitchFamily="18" charset="0"/>
                            </a:rPr>
                            <m:t>𝑖</m:t>
                          </m:r>
                        </m:den>
                      </m:f>
                    </m:oMath>
                  </m:oMathPara>
                </a14:m>
                <a:endParaRPr lang="en-US" sz="2800" dirty="0"/>
              </a:p>
            </p:txBody>
          </p:sp>
        </mc:Choice>
        <mc:Fallback>
          <p:sp>
            <p:nvSpPr>
              <p:cNvPr id="7174" name="Rectangle 3"/>
              <p:cNvSpPr>
                <a:spLocks noGrp="1" noRot="1" noChangeAspect="1" noMove="1" noResize="1" noEditPoints="1" noAdjustHandles="1" noChangeArrowheads="1" noChangeShapeType="1" noTextEdit="1"/>
              </p:cNvSpPr>
              <p:nvPr>
                <p:ph idx="1"/>
              </p:nvPr>
            </p:nvSpPr>
            <p:spPr>
              <a:blipFill rotWithShape="0">
                <a:blip r:embed="rId2"/>
                <a:stretch>
                  <a:fillRect l="-1449" t="-2490"/>
                </a:stretch>
              </a:blipFill>
            </p:spPr>
            <p:txBody>
              <a:bodyPr/>
              <a:lstStyle/>
              <a:p>
                <a:r>
                  <a:rPr lang="en-US">
                    <a:noFill/>
                  </a:rPr>
                  <a:t> </a:t>
                </a:r>
              </a:p>
            </p:txBody>
          </p:sp>
        </mc:Fallback>
      </mc:AlternateContent>
      <p:sp>
        <p:nvSpPr>
          <p:cNvPr id="8" name="Slide Number Placeholder 5"/>
          <p:cNvSpPr>
            <a:spLocks noGrp="1"/>
          </p:cNvSpPr>
          <p:nvPr>
            <p:ph type="sldNum" sz="quarter" idx="12"/>
          </p:nvPr>
        </p:nvSpPr>
        <p:spPr>
          <a:xfrm>
            <a:off x="4896643" y="6308725"/>
            <a:ext cx="2133600" cy="476250"/>
          </a:xfrm>
          <a:noFill/>
        </p:spPr>
        <p:txBody>
          <a:bodyPr/>
          <a:lstStyle/>
          <a:p>
            <a:pPr algn="ctr"/>
            <a:fld id="{ACF5A8E1-80DF-47E4-97B5-B7FE797134B0}" type="slidenum">
              <a:rPr lang="en-US" smtClean="0"/>
              <a:t>22</a:t>
            </a:fld>
            <a:endParaRPr lang="en-US" dirty="0" smtClean="0"/>
          </a:p>
        </p:txBody>
      </p:sp>
    </p:spTree>
    <p:extLst>
      <p:ext uri="{BB962C8B-B14F-4D97-AF65-F5344CB8AC3E}">
        <p14:creationId xmlns:p14="http://schemas.microsoft.com/office/powerpoint/2010/main" val="401084242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PV Annuity</a:t>
            </a:r>
            <a:endParaRPr lang="en-US"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a:xfrm>
                <a:off x="838201" y="1825624"/>
                <a:ext cx="10515599" cy="4615517"/>
              </a:xfrm>
            </p:spPr>
            <p:txBody>
              <a:bodyPr/>
              <a:lstStyle/>
              <a:p>
                <a:pPr>
                  <a:spcBef>
                    <a:spcPts val="1200"/>
                  </a:spcBef>
                  <a:spcAft>
                    <a:spcPts val="1800"/>
                  </a:spcAft>
                  <a:tabLst>
                    <a:tab pos="1889125" algn="l"/>
                  </a:tabLst>
                </a:pPr>
                <a:r>
                  <a:rPr lang="en-US" dirty="0" smtClean="0"/>
                  <a:t>General formula of the present value </a:t>
                </a:r>
                <a:r>
                  <a:rPr lang="en-US" dirty="0"/>
                  <a:t>of an ordinary annuity with m annual rate </a:t>
                </a:r>
                <a:r>
                  <a:rPr lang="en-US" dirty="0" err="1"/>
                  <a:t>compoundings</a:t>
                </a:r>
                <a:endParaRPr lang="en-US" dirty="0"/>
              </a:p>
              <a:p>
                <a:pPr marL="0" indent="0">
                  <a:buNone/>
                  <a:tabLst>
                    <a:tab pos="1603375" algn="l"/>
                  </a:tabLst>
                </a:pPr>
                <a14:m>
                  <m:oMathPara xmlns:m="http://schemas.openxmlformats.org/officeDocument/2006/math">
                    <m:oMathParaPr>
                      <m:jc m:val="centerGroup"/>
                    </m:oMathParaPr>
                    <m:oMath xmlns:m="http://schemas.openxmlformats.org/officeDocument/2006/math">
                      <m:r>
                        <a:rPr lang="en-US" sz="2200" i="1">
                          <a:latin typeface="Cambria Math" panose="02040503050406030204" pitchFamily="18" charset="0"/>
                        </a:rPr>
                        <m:t>𝑃𝑉</m:t>
                      </m:r>
                      <m:r>
                        <a:rPr lang="en-US" sz="2200" i="1">
                          <a:latin typeface="Cambria Math" panose="02040503050406030204" pitchFamily="18" charset="0"/>
                        </a:rPr>
                        <m:t>=</m:t>
                      </m:r>
                      <m:r>
                        <a:rPr lang="en-US" sz="2200" i="1">
                          <a:latin typeface="Cambria Math" panose="02040503050406030204" pitchFamily="18" charset="0"/>
                        </a:rPr>
                        <m:t>𝑃</m:t>
                      </m:r>
                      <m:f>
                        <m:fPr>
                          <m:ctrlPr>
                            <a:rPr lang="en-US" sz="2200" i="1">
                              <a:latin typeface="Cambria Math" panose="02040503050406030204" pitchFamily="18" charset="0"/>
                            </a:rPr>
                          </m:ctrlPr>
                        </m:fPr>
                        <m:num>
                          <m:r>
                            <a:rPr lang="en-US" sz="2200" i="1">
                              <a:latin typeface="Cambria Math" panose="02040503050406030204" pitchFamily="18" charset="0"/>
                            </a:rPr>
                            <m:t>1</m:t>
                          </m:r>
                        </m:num>
                        <m:den>
                          <m:r>
                            <a:rPr lang="en-US" sz="2200" i="1">
                              <a:latin typeface="Cambria Math" panose="02040503050406030204" pitchFamily="18" charset="0"/>
                            </a:rPr>
                            <m:t>(1+</m:t>
                          </m:r>
                          <m:r>
                            <a:rPr lang="en-US" sz="2200" i="1">
                              <a:latin typeface="Cambria Math" panose="02040503050406030204" pitchFamily="18" charset="0"/>
                            </a:rPr>
                            <m:t>𝑖</m:t>
                          </m:r>
                          <m:r>
                            <a:rPr lang="en-US" sz="2200" b="0" i="1" smtClean="0">
                              <a:latin typeface="Cambria Math" panose="02040503050406030204" pitchFamily="18" charset="0"/>
                            </a:rPr>
                            <m:t>/</m:t>
                          </m:r>
                          <m:r>
                            <a:rPr lang="en-US" sz="2200" b="0" i="1" smtClean="0">
                              <a:latin typeface="Cambria Math" panose="02040503050406030204" pitchFamily="18" charset="0"/>
                            </a:rPr>
                            <m:t>𝑚</m:t>
                          </m:r>
                          <m:r>
                            <a:rPr lang="en-US" sz="2200" i="1">
                              <a:latin typeface="Cambria Math" panose="02040503050406030204" pitchFamily="18" charset="0"/>
                            </a:rPr>
                            <m:t>)</m:t>
                          </m:r>
                        </m:den>
                      </m:f>
                      <m:r>
                        <a:rPr lang="en-US" sz="2200" i="1">
                          <a:latin typeface="Cambria Math" panose="02040503050406030204" pitchFamily="18" charset="0"/>
                        </a:rPr>
                        <m:t>+</m:t>
                      </m:r>
                      <m:r>
                        <a:rPr lang="en-US" sz="2200" i="1">
                          <a:latin typeface="Cambria Math" panose="02040503050406030204" pitchFamily="18" charset="0"/>
                        </a:rPr>
                        <m:t>𝑃</m:t>
                      </m:r>
                      <m:f>
                        <m:fPr>
                          <m:ctrlPr>
                            <a:rPr lang="en-US" sz="2200" i="1">
                              <a:latin typeface="Cambria Math" panose="02040503050406030204" pitchFamily="18" charset="0"/>
                            </a:rPr>
                          </m:ctrlPr>
                        </m:fPr>
                        <m:num>
                          <m:r>
                            <a:rPr lang="en-US" sz="2200" i="1">
                              <a:latin typeface="Cambria Math" panose="02040503050406030204" pitchFamily="18" charset="0"/>
                            </a:rPr>
                            <m:t>1</m:t>
                          </m:r>
                        </m:num>
                        <m:den>
                          <m:sSup>
                            <m:sSupPr>
                              <m:ctrlPr>
                                <a:rPr lang="en-US" sz="2200" i="1">
                                  <a:latin typeface="Cambria Math" panose="02040503050406030204" pitchFamily="18" charset="0"/>
                                </a:rPr>
                              </m:ctrlPr>
                            </m:sSupPr>
                            <m:e>
                              <m:r>
                                <a:rPr lang="en-US" sz="2200" i="1">
                                  <a:latin typeface="Cambria Math" panose="02040503050406030204" pitchFamily="18" charset="0"/>
                                </a:rPr>
                                <m:t>(1+</m:t>
                              </m:r>
                              <m:r>
                                <a:rPr lang="en-US" sz="2200" i="1">
                                  <a:latin typeface="Cambria Math" panose="02040503050406030204" pitchFamily="18" charset="0"/>
                                </a:rPr>
                                <m:t>𝑖</m:t>
                              </m:r>
                              <m:r>
                                <a:rPr lang="en-US" sz="2200" b="0" i="1" smtClean="0">
                                  <a:latin typeface="Cambria Math" panose="02040503050406030204" pitchFamily="18" charset="0"/>
                                </a:rPr>
                                <m:t>/</m:t>
                              </m:r>
                              <m:r>
                                <a:rPr lang="en-US" sz="2200" b="0" i="1" smtClean="0">
                                  <a:latin typeface="Cambria Math" panose="02040503050406030204" pitchFamily="18" charset="0"/>
                                </a:rPr>
                                <m:t>𝑚</m:t>
                              </m:r>
                              <m:r>
                                <a:rPr lang="en-US" sz="2200" i="1">
                                  <a:latin typeface="Cambria Math" panose="02040503050406030204" pitchFamily="18" charset="0"/>
                                </a:rPr>
                                <m:t>)</m:t>
                              </m:r>
                            </m:e>
                            <m:sup>
                              <m:r>
                                <a:rPr lang="en-US" sz="2200" i="1">
                                  <a:latin typeface="Cambria Math" panose="02040503050406030204" pitchFamily="18" charset="0"/>
                                </a:rPr>
                                <m:t>2</m:t>
                              </m:r>
                            </m:sup>
                          </m:sSup>
                        </m:den>
                      </m:f>
                      <m:r>
                        <a:rPr lang="en-US" sz="2200" i="1">
                          <a:latin typeface="Cambria Math" panose="02040503050406030204" pitchFamily="18" charset="0"/>
                        </a:rPr>
                        <m:t>+</m:t>
                      </m:r>
                      <m:r>
                        <a:rPr lang="en-US" sz="2200" i="1">
                          <a:latin typeface="Cambria Math" panose="02040503050406030204" pitchFamily="18" charset="0"/>
                        </a:rPr>
                        <m:t>𝑃</m:t>
                      </m:r>
                      <m:f>
                        <m:fPr>
                          <m:ctrlPr>
                            <a:rPr lang="en-US" sz="2200" i="1">
                              <a:latin typeface="Cambria Math" panose="02040503050406030204" pitchFamily="18" charset="0"/>
                            </a:rPr>
                          </m:ctrlPr>
                        </m:fPr>
                        <m:num>
                          <m:r>
                            <a:rPr lang="en-US" sz="2200" i="1">
                              <a:latin typeface="Cambria Math" panose="02040503050406030204" pitchFamily="18" charset="0"/>
                            </a:rPr>
                            <m:t>1</m:t>
                          </m:r>
                        </m:num>
                        <m:den>
                          <m:sSup>
                            <m:sSupPr>
                              <m:ctrlPr>
                                <a:rPr lang="en-US" sz="2200" i="1">
                                  <a:latin typeface="Cambria Math" panose="02040503050406030204" pitchFamily="18" charset="0"/>
                                </a:rPr>
                              </m:ctrlPr>
                            </m:sSupPr>
                            <m:e>
                              <m:r>
                                <a:rPr lang="en-US" sz="2200" i="1">
                                  <a:latin typeface="Cambria Math" panose="02040503050406030204" pitchFamily="18" charset="0"/>
                                </a:rPr>
                                <m:t>(1+</m:t>
                              </m:r>
                              <m:r>
                                <a:rPr lang="en-US" sz="2200" i="1">
                                  <a:latin typeface="Cambria Math" panose="02040503050406030204" pitchFamily="18" charset="0"/>
                                </a:rPr>
                                <m:t>𝑖</m:t>
                              </m:r>
                              <m:r>
                                <a:rPr lang="en-US" sz="2200" b="0" i="1" smtClean="0">
                                  <a:latin typeface="Cambria Math" panose="02040503050406030204" pitchFamily="18" charset="0"/>
                                </a:rPr>
                                <m:t>/</m:t>
                              </m:r>
                              <m:r>
                                <a:rPr lang="en-US" sz="2200" b="0" i="1" smtClean="0">
                                  <a:latin typeface="Cambria Math" panose="02040503050406030204" pitchFamily="18" charset="0"/>
                                </a:rPr>
                                <m:t>𝑚</m:t>
                              </m:r>
                              <m:r>
                                <a:rPr lang="en-US" sz="2200" i="1">
                                  <a:latin typeface="Cambria Math" panose="02040503050406030204" pitchFamily="18" charset="0"/>
                                </a:rPr>
                                <m:t>)</m:t>
                              </m:r>
                            </m:e>
                            <m:sup>
                              <m:r>
                                <a:rPr lang="en-US" sz="2200" i="1">
                                  <a:latin typeface="Cambria Math" panose="02040503050406030204" pitchFamily="18" charset="0"/>
                                </a:rPr>
                                <m:t>3</m:t>
                              </m:r>
                            </m:sup>
                          </m:sSup>
                        </m:den>
                      </m:f>
                      <m:r>
                        <a:rPr lang="en-US" sz="2200" i="1">
                          <a:latin typeface="Cambria Math" panose="02040503050406030204" pitchFamily="18" charset="0"/>
                        </a:rPr>
                        <m:t>+…+</m:t>
                      </m:r>
                      <m:r>
                        <a:rPr lang="en-US" sz="2200" i="1">
                          <a:latin typeface="Cambria Math" panose="02040503050406030204" pitchFamily="18" charset="0"/>
                        </a:rPr>
                        <m:t>𝑃</m:t>
                      </m:r>
                      <m:f>
                        <m:fPr>
                          <m:ctrlPr>
                            <a:rPr lang="en-US" sz="2200" i="1">
                              <a:latin typeface="Cambria Math" panose="02040503050406030204" pitchFamily="18" charset="0"/>
                            </a:rPr>
                          </m:ctrlPr>
                        </m:fPr>
                        <m:num>
                          <m:r>
                            <a:rPr lang="en-US" sz="2200" i="1">
                              <a:latin typeface="Cambria Math" panose="02040503050406030204" pitchFamily="18" charset="0"/>
                            </a:rPr>
                            <m:t>1</m:t>
                          </m:r>
                        </m:num>
                        <m:den>
                          <m:sSup>
                            <m:sSupPr>
                              <m:ctrlPr>
                                <a:rPr lang="en-US" sz="2200" i="1">
                                  <a:latin typeface="Cambria Math" panose="02040503050406030204" pitchFamily="18" charset="0"/>
                                </a:rPr>
                              </m:ctrlPr>
                            </m:sSupPr>
                            <m:e>
                              <m:r>
                                <a:rPr lang="en-US" sz="2200" i="1">
                                  <a:latin typeface="Cambria Math" panose="02040503050406030204" pitchFamily="18" charset="0"/>
                                </a:rPr>
                                <m:t>(1+</m:t>
                              </m:r>
                              <m:r>
                                <a:rPr lang="en-US" sz="2200" i="1">
                                  <a:latin typeface="Cambria Math" panose="02040503050406030204" pitchFamily="18" charset="0"/>
                                </a:rPr>
                                <m:t>𝑖</m:t>
                              </m:r>
                              <m:r>
                                <a:rPr lang="en-US" sz="2200" b="0" i="1" smtClean="0">
                                  <a:latin typeface="Cambria Math" panose="02040503050406030204" pitchFamily="18" charset="0"/>
                                </a:rPr>
                                <m:t>/</m:t>
                              </m:r>
                              <m:r>
                                <a:rPr lang="en-US" sz="2200" b="0" i="1" smtClean="0">
                                  <a:latin typeface="Cambria Math" panose="02040503050406030204" pitchFamily="18" charset="0"/>
                                </a:rPr>
                                <m:t>𝑚</m:t>
                              </m:r>
                              <m:r>
                                <a:rPr lang="en-US" sz="2200" i="1">
                                  <a:latin typeface="Cambria Math" panose="02040503050406030204" pitchFamily="18" charset="0"/>
                                </a:rPr>
                                <m:t>)</m:t>
                              </m:r>
                            </m:e>
                            <m:sup>
                              <m:r>
                                <a:rPr lang="en-US" sz="2200" i="1">
                                  <a:latin typeface="Cambria Math" panose="02040503050406030204" pitchFamily="18" charset="0"/>
                                </a:rPr>
                                <m:t>𝑛</m:t>
                              </m:r>
                              <m:r>
                                <a:rPr lang="en-US" sz="2200" b="0" i="1" smtClean="0">
                                  <a:latin typeface="Cambria Math" panose="02040503050406030204" pitchFamily="18" charset="0"/>
                                </a:rPr>
                                <m:t>𝑚</m:t>
                              </m:r>
                            </m:sup>
                          </m:sSup>
                        </m:den>
                      </m:f>
                    </m:oMath>
                  </m:oMathPara>
                </a14:m>
                <a:endParaRPr lang="en-US" sz="2200" dirty="0" smtClean="0"/>
              </a:p>
              <a:p>
                <a:pPr marL="0" indent="0" algn="ctr">
                  <a:buNone/>
                </a:pPr>
                <a:r>
                  <a:rPr lang="en-US" i="1" dirty="0">
                    <a:latin typeface="Cambria Math" panose="02040503050406030204" pitchFamily="18" charset="0"/>
                  </a:rPr>
                  <a:t>or</a:t>
                </a:r>
              </a:p>
              <a:p>
                <a:pPr marL="0" indent="0">
                  <a:buNone/>
                </a:pPr>
                <a14:m>
                  <m:oMathPara xmlns:m="http://schemas.openxmlformats.org/officeDocument/2006/math">
                    <m:oMathParaPr>
                      <m:jc m:val="centerGroup"/>
                    </m:oMathParaPr>
                    <m:oMath xmlns:m="http://schemas.openxmlformats.org/officeDocument/2006/math">
                      <m:r>
                        <a:rPr lang="en-US" i="1">
                          <a:latin typeface="Cambria Math" panose="02040503050406030204" pitchFamily="18" charset="0"/>
                        </a:rPr>
                        <m:t>𝑃</m:t>
                      </m:r>
                      <m:r>
                        <a:rPr lang="en-US" i="1">
                          <a:latin typeface="Cambria Math" panose="02040503050406030204" pitchFamily="18" charset="0"/>
                        </a:rPr>
                        <m:t>𝑉</m:t>
                      </m:r>
                      <m:r>
                        <a:rPr lang="en-US" i="1">
                          <a:latin typeface="Cambria Math" panose="02040503050406030204" pitchFamily="18" charset="0"/>
                        </a:rPr>
                        <m:t>=</m:t>
                      </m:r>
                      <m:r>
                        <a:rPr lang="en-US" i="1">
                          <a:latin typeface="Cambria Math" panose="02040503050406030204" pitchFamily="18" charset="0"/>
                        </a:rPr>
                        <m:t>𝑃</m:t>
                      </m:r>
                      <m:nary>
                        <m:naryPr>
                          <m:chr m:val="∑"/>
                          <m:ctrlPr>
                            <a:rPr lang="en-US" i="1">
                              <a:latin typeface="Cambria Math" panose="02040503050406030204" pitchFamily="18" charset="0"/>
                            </a:rPr>
                          </m:ctrlPr>
                        </m:naryPr>
                        <m:sub>
                          <m:r>
                            <m:rPr>
                              <m:brk m:alnAt="23"/>
                            </m:rPr>
                            <a:rPr lang="en-US" i="1">
                              <a:latin typeface="Cambria Math" panose="02040503050406030204" pitchFamily="18" charset="0"/>
                            </a:rPr>
                            <m:t>𝑡</m:t>
                          </m:r>
                          <m:r>
                            <a:rPr lang="en-US" i="1">
                              <a:latin typeface="Cambria Math" panose="02040503050406030204" pitchFamily="18" charset="0"/>
                            </a:rPr>
                            <m:t>=0</m:t>
                          </m:r>
                        </m:sub>
                        <m:sup>
                          <m:r>
                            <a:rPr lang="en-US" i="1">
                              <a:latin typeface="Cambria Math" panose="02040503050406030204" pitchFamily="18" charset="0"/>
                            </a:rPr>
                            <m:t>𝑛</m:t>
                          </m:r>
                          <m:r>
                            <a:rPr lang="en-US" b="0" i="1" smtClean="0">
                              <a:latin typeface="Cambria Math" panose="02040503050406030204" pitchFamily="18" charset="0"/>
                            </a:rPr>
                            <m:t>𝑚</m:t>
                          </m:r>
                        </m:sup>
                        <m:e>
                          <m:f>
                            <m:fPr>
                              <m:ctrlPr>
                                <a:rPr lang="en-US" i="1">
                                  <a:latin typeface="Cambria Math" panose="02040503050406030204" pitchFamily="18" charset="0"/>
                                </a:rPr>
                              </m:ctrlPr>
                            </m:fPr>
                            <m:num>
                              <m:r>
                                <a:rPr lang="en-US" i="1">
                                  <a:latin typeface="Cambria Math" panose="02040503050406030204" pitchFamily="18" charset="0"/>
                                </a:rPr>
                                <m:t>1</m:t>
                              </m:r>
                            </m:num>
                            <m:den>
                              <m:sSup>
                                <m:sSupPr>
                                  <m:ctrlPr>
                                    <a:rPr lang="en-US" i="1">
                                      <a:latin typeface="Cambria Math" panose="02040503050406030204" pitchFamily="18" charset="0"/>
                                    </a:rPr>
                                  </m:ctrlPr>
                                </m:sSupPr>
                                <m:e>
                                  <m:r>
                                    <a:rPr lang="en-US" i="1">
                                      <a:latin typeface="Cambria Math" panose="02040503050406030204" pitchFamily="18" charset="0"/>
                                    </a:rPr>
                                    <m:t>(1+</m:t>
                                  </m:r>
                                  <m:r>
                                    <a:rPr lang="en-US" i="1">
                                      <a:latin typeface="Cambria Math" panose="02040503050406030204" pitchFamily="18" charset="0"/>
                                    </a:rPr>
                                    <m:t>𝑖</m:t>
                                  </m:r>
                                  <m:r>
                                    <a:rPr lang="en-US" b="0" i="1" smtClean="0">
                                      <a:latin typeface="Cambria Math" panose="02040503050406030204" pitchFamily="18" charset="0"/>
                                    </a:rPr>
                                    <m:t>/</m:t>
                                  </m:r>
                                  <m:r>
                                    <a:rPr lang="en-US" b="0" i="1" smtClean="0">
                                      <a:latin typeface="Cambria Math" panose="02040503050406030204" pitchFamily="18" charset="0"/>
                                    </a:rPr>
                                    <m:t>𝑚</m:t>
                                  </m:r>
                                  <m:r>
                                    <a:rPr lang="en-US" i="1">
                                      <a:latin typeface="Cambria Math" panose="02040503050406030204" pitchFamily="18" charset="0"/>
                                    </a:rPr>
                                    <m:t>)</m:t>
                                  </m:r>
                                </m:e>
                                <m:sup>
                                  <m:r>
                                    <a:rPr lang="en-US" i="1">
                                      <a:latin typeface="Cambria Math" panose="02040503050406030204" pitchFamily="18" charset="0"/>
                                    </a:rPr>
                                    <m:t>𝑡</m:t>
                                  </m:r>
                                </m:sup>
                              </m:sSup>
                            </m:den>
                          </m:f>
                        </m:e>
                      </m:nary>
                    </m:oMath>
                  </m:oMathPara>
                </a14:m>
                <a:endParaRPr lang="en-US" dirty="0"/>
              </a:p>
              <a:p>
                <a:pPr>
                  <a:spcBef>
                    <a:spcPts val="1800"/>
                  </a:spcBef>
                  <a:tabLst>
                    <a:tab pos="1603375" algn="l"/>
                  </a:tabLst>
                </a:pPr>
                <a:r>
                  <a:rPr lang="en-US" dirty="0"/>
                  <a:t>For Example 4, </a:t>
                </a:r>
                <a:r>
                  <a:rPr lang="en-US" dirty="0" smtClean="0"/>
                  <a:t>if </a:t>
                </a:r>
                <a:r>
                  <a:rPr lang="en-US" dirty="0"/>
                  <a:t>payments were to be received monthly, we use the above formula, setting m=12</a:t>
                </a:r>
              </a:p>
              <a:p>
                <a:pPr marL="0" indent="0">
                  <a:buNone/>
                  <a:tabLst>
                    <a:tab pos="1603375" algn="l"/>
                  </a:tabLst>
                </a:pPr>
                <a:endParaRPr lang="en-US"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838201" y="1825624"/>
                <a:ext cx="10515599" cy="4615517"/>
              </a:xfrm>
              <a:blipFill rotWithShape="0">
                <a:blip r:embed="rId2"/>
                <a:stretch>
                  <a:fillRect l="-1101" t="-1847" r="-1449"/>
                </a:stretch>
              </a:blipFill>
            </p:spPr>
            <p:txBody>
              <a:bodyPr/>
              <a:lstStyle/>
              <a:p>
                <a:r>
                  <a:rPr lang="en-US">
                    <a:noFill/>
                  </a:rPr>
                  <a:t> </a:t>
                </a:r>
              </a:p>
            </p:txBody>
          </p:sp>
        </mc:Fallback>
      </mc:AlternateContent>
      <p:sp>
        <p:nvSpPr>
          <p:cNvPr id="4" name="Slide Number Placeholder 3"/>
          <p:cNvSpPr>
            <a:spLocks noGrp="1"/>
          </p:cNvSpPr>
          <p:nvPr>
            <p:ph type="sldNum" sz="quarter" idx="12"/>
          </p:nvPr>
        </p:nvSpPr>
        <p:spPr/>
        <p:txBody>
          <a:bodyPr/>
          <a:lstStyle/>
          <a:p>
            <a:fld id="{9860EDB8-5305-433F-BE41-D7A86D811DB3}" type="slidenum">
              <a:rPr lang="en-US" smtClean="0"/>
              <a:t>23</a:t>
            </a:fld>
            <a:endParaRPr lang="en-US"/>
          </a:p>
        </p:txBody>
      </p:sp>
    </p:spTree>
    <p:extLst>
      <p:ext uri="{BB962C8B-B14F-4D97-AF65-F5344CB8AC3E}">
        <p14:creationId xmlns:p14="http://schemas.microsoft.com/office/powerpoint/2010/main" val="271018163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PV Annuity</a:t>
            </a:r>
            <a:endParaRPr lang="en-US" dirty="0"/>
          </a:p>
        </p:txBody>
      </p:sp>
      <p:sp>
        <p:nvSpPr>
          <p:cNvPr id="3" name="Content Placeholder 2"/>
          <p:cNvSpPr>
            <a:spLocks noGrp="1"/>
          </p:cNvSpPr>
          <p:nvPr>
            <p:ph idx="1"/>
          </p:nvPr>
        </p:nvSpPr>
        <p:spPr/>
        <p:txBody>
          <a:bodyPr/>
          <a:lstStyle/>
          <a:p>
            <a:pPr>
              <a:tabLst>
                <a:tab pos="1889125" algn="l"/>
              </a:tabLst>
            </a:pPr>
            <a:r>
              <a:rPr lang="en-US" sz="2800" dirty="0"/>
              <a:t>Using a financial calculator</a:t>
            </a:r>
          </a:p>
          <a:p>
            <a:pPr>
              <a:spcBef>
                <a:spcPts val="1200"/>
              </a:spcBef>
              <a:buNone/>
              <a:tabLst>
                <a:tab pos="1889125" algn="l"/>
              </a:tabLst>
            </a:pPr>
            <a:r>
              <a:rPr lang="en-US" dirty="0"/>
              <a:t>		PMT = $500</a:t>
            </a:r>
          </a:p>
          <a:p>
            <a:pPr>
              <a:spcBef>
                <a:spcPts val="1200"/>
              </a:spcBef>
              <a:buNone/>
              <a:tabLst>
                <a:tab pos="1889125" algn="l"/>
              </a:tabLst>
            </a:pPr>
            <a:r>
              <a:rPr lang="en-US" dirty="0"/>
              <a:t>		</a:t>
            </a:r>
            <a:r>
              <a:rPr lang="en-US" dirty="0" smtClean="0"/>
              <a:t>nm </a:t>
            </a:r>
            <a:r>
              <a:rPr lang="en-US" dirty="0"/>
              <a:t>= 120</a:t>
            </a:r>
          </a:p>
          <a:p>
            <a:pPr>
              <a:spcBef>
                <a:spcPts val="1200"/>
              </a:spcBef>
              <a:buNone/>
              <a:tabLst>
                <a:tab pos="1889125" algn="l"/>
              </a:tabLst>
            </a:pPr>
            <a:r>
              <a:rPr lang="en-US" dirty="0"/>
              <a:t>		</a:t>
            </a:r>
            <a:r>
              <a:rPr lang="en-US" dirty="0" err="1"/>
              <a:t>i</a:t>
            </a:r>
            <a:r>
              <a:rPr lang="en-US" dirty="0"/>
              <a:t>/m = 8</a:t>
            </a:r>
          </a:p>
          <a:p>
            <a:pPr>
              <a:spcBef>
                <a:spcPts val="1200"/>
              </a:spcBef>
              <a:buNone/>
              <a:tabLst>
                <a:tab pos="1889125" algn="l"/>
              </a:tabLst>
            </a:pPr>
            <a:r>
              <a:rPr lang="en-US" dirty="0"/>
              <a:t>		FV = $0</a:t>
            </a:r>
          </a:p>
          <a:p>
            <a:pPr>
              <a:spcBef>
                <a:spcPts val="1200"/>
              </a:spcBef>
              <a:buNone/>
              <a:tabLst>
                <a:tab pos="1889125" algn="l"/>
              </a:tabLst>
            </a:pPr>
            <a:r>
              <a:rPr lang="en-US" dirty="0"/>
              <a:t>		PV = $41,210.74</a:t>
            </a:r>
          </a:p>
          <a:p>
            <a:endParaRPr lang="en-US" dirty="0"/>
          </a:p>
        </p:txBody>
      </p:sp>
      <p:sp>
        <p:nvSpPr>
          <p:cNvPr id="4" name="Slide Number Placeholder 3"/>
          <p:cNvSpPr>
            <a:spLocks noGrp="1"/>
          </p:cNvSpPr>
          <p:nvPr>
            <p:ph type="sldNum" sz="quarter" idx="12"/>
          </p:nvPr>
        </p:nvSpPr>
        <p:spPr/>
        <p:txBody>
          <a:bodyPr/>
          <a:lstStyle/>
          <a:p>
            <a:fld id="{9860EDB8-5305-433F-BE41-D7A86D811DB3}" type="slidenum">
              <a:rPr lang="en-US" smtClean="0"/>
              <a:t>24</a:t>
            </a:fld>
            <a:endParaRPr lang="en-US"/>
          </a:p>
        </p:txBody>
      </p:sp>
    </p:spTree>
    <p:extLst>
      <p:ext uri="{BB962C8B-B14F-4D97-AF65-F5344CB8AC3E}">
        <p14:creationId xmlns:p14="http://schemas.microsoft.com/office/powerpoint/2010/main" val="38641096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Uneven Cash Flows</a:t>
            </a:r>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pPr>
                  <a:spcAft>
                    <a:spcPts val="2400"/>
                  </a:spcAft>
                </a:pPr>
                <a:r>
                  <a:rPr lang="en-US" sz="2800" dirty="0" smtClean="0"/>
                  <a:t>General equation of future value:</a:t>
                </a:r>
              </a:p>
              <a:p>
                <a:pPr marL="0" indent="0">
                  <a:buNone/>
                </a:pPr>
                <a14:m>
                  <m:oMathPara xmlns:m="http://schemas.openxmlformats.org/officeDocument/2006/math">
                    <m:oMathParaPr>
                      <m:jc m:val="centerGroup"/>
                    </m:oMathParaPr>
                    <m:oMath xmlns:m="http://schemas.openxmlformats.org/officeDocument/2006/math">
                      <m:r>
                        <a:rPr lang="en-US" i="1">
                          <a:latin typeface="Cambria Math" panose="02040503050406030204" pitchFamily="18" charset="0"/>
                        </a:rPr>
                        <m:t>𝐹𝑉</m:t>
                      </m:r>
                      <m:r>
                        <a:rPr lang="en-US" i="1">
                          <a:latin typeface="Cambria Math" panose="02040503050406030204" pitchFamily="18" charset="0"/>
                        </a:rPr>
                        <m:t>=</m:t>
                      </m:r>
                      <m:sSup>
                        <m:sSupPr>
                          <m:ctrlPr>
                            <a:rPr lang="en-US" i="1">
                              <a:latin typeface="Cambria Math" panose="02040503050406030204" pitchFamily="18" charset="0"/>
                            </a:rPr>
                          </m:ctrlPr>
                        </m:sSupPr>
                        <m:e>
                          <m:sSub>
                            <m:sSubPr>
                              <m:ctrlPr>
                                <a:rPr lang="en-US" i="1" smtClean="0">
                                  <a:latin typeface="Cambria Math" panose="02040503050406030204" pitchFamily="18" charset="0"/>
                                </a:rPr>
                              </m:ctrlPr>
                            </m:sSubPr>
                            <m:e>
                              <m:r>
                                <a:rPr lang="en-US" b="0" i="1" smtClean="0">
                                  <a:latin typeface="Cambria Math" panose="02040503050406030204" pitchFamily="18" charset="0"/>
                                </a:rPr>
                                <m:t>𝐶𝐹</m:t>
                              </m:r>
                            </m:e>
                            <m:sub>
                              <m:r>
                                <a:rPr lang="en-US" b="0" i="1" smtClean="0">
                                  <a:latin typeface="Cambria Math" panose="02040503050406030204" pitchFamily="18" charset="0"/>
                                </a:rPr>
                                <m:t>1</m:t>
                              </m:r>
                            </m:sub>
                          </m:sSub>
                          <m:r>
                            <a:rPr lang="en-US" i="1">
                              <a:latin typeface="Cambria Math" panose="02040503050406030204" pitchFamily="18" charset="0"/>
                            </a:rPr>
                            <m:t>(1+</m:t>
                          </m:r>
                          <m:r>
                            <a:rPr lang="en-US" i="1">
                              <a:latin typeface="Cambria Math" panose="02040503050406030204" pitchFamily="18" charset="0"/>
                            </a:rPr>
                            <m:t>𝑖</m:t>
                          </m:r>
                          <m:r>
                            <a:rPr lang="en-US" i="1">
                              <a:latin typeface="Cambria Math" panose="02040503050406030204" pitchFamily="18" charset="0"/>
                            </a:rPr>
                            <m:t>)</m:t>
                          </m:r>
                        </m:e>
                        <m:sup>
                          <m:r>
                            <a:rPr lang="en-US" i="1">
                              <a:latin typeface="Cambria Math" panose="02040503050406030204" pitchFamily="18" charset="0"/>
                            </a:rPr>
                            <m:t>𝑛</m:t>
                          </m:r>
                          <m:r>
                            <a:rPr lang="en-US" i="1">
                              <a:latin typeface="Cambria Math" panose="02040503050406030204" pitchFamily="18" charset="0"/>
                            </a:rPr>
                            <m:t>−1</m:t>
                          </m:r>
                        </m:sup>
                      </m:sSup>
                      <m:r>
                        <a:rPr lang="en-US" i="1">
                          <a:latin typeface="Cambria Math" panose="02040503050406030204" pitchFamily="18" charset="0"/>
                        </a:rPr>
                        <m:t>+</m:t>
                      </m:r>
                      <m:sSup>
                        <m:sSupPr>
                          <m:ctrlPr>
                            <a:rPr lang="en-US" i="1">
                              <a:latin typeface="Cambria Math" panose="02040503050406030204" pitchFamily="18" charset="0"/>
                            </a:rPr>
                          </m:ctrlPr>
                        </m:sSupPr>
                        <m:e>
                          <m:sSub>
                            <m:sSubPr>
                              <m:ctrlPr>
                                <a:rPr lang="en-US" i="1">
                                  <a:latin typeface="Cambria Math" panose="02040503050406030204" pitchFamily="18" charset="0"/>
                                </a:rPr>
                              </m:ctrlPr>
                            </m:sSubPr>
                            <m:e>
                              <m:r>
                                <a:rPr lang="en-US" i="1">
                                  <a:latin typeface="Cambria Math" panose="02040503050406030204" pitchFamily="18" charset="0"/>
                                </a:rPr>
                                <m:t>𝐶𝐹</m:t>
                              </m:r>
                            </m:e>
                            <m:sub>
                              <m:r>
                                <a:rPr lang="en-US" b="0" i="1" smtClean="0">
                                  <a:latin typeface="Cambria Math" panose="02040503050406030204" pitchFamily="18" charset="0"/>
                                </a:rPr>
                                <m:t>2</m:t>
                              </m:r>
                            </m:sub>
                          </m:sSub>
                          <m:r>
                            <a:rPr lang="en-US" i="1">
                              <a:latin typeface="Cambria Math" panose="02040503050406030204" pitchFamily="18" charset="0"/>
                            </a:rPr>
                            <m:t>(1+</m:t>
                          </m:r>
                          <m:r>
                            <a:rPr lang="en-US" i="1">
                              <a:latin typeface="Cambria Math" panose="02040503050406030204" pitchFamily="18" charset="0"/>
                            </a:rPr>
                            <m:t>𝑖</m:t>
                          </m:r>
                          <m:r>
                            <a:rPr lang="en-US" i="1">
                              <a:latin typeface="Cambria Math" panose="02040503050406030204" pitchFamily="18" charset="0"/>
                            </a:rPr>
                            <m:t>)</m:t>
                          </m:r>
                        </m:e>
                        <m:sup>
                          <m:r>
                            <a:rPr lang="en-US" i="1">
                              <a:latin typeface="Cambria Math" panose="02040503050406030204" pitchFamily="18" charset="0"/>
                            </a:rPr>
                            <m:t>𝑛</m:t>
                          </m:r>
                          <m:r>
                            <a:rPr lang="en-US" i="1">
                              <a:latin typeface="Cambria Math" panose="02040503050406030204" pitchFamily="18" charset="0"/>
                            </a:rPr>
                            <m:t>−2</m:t>
                          </m:r>
                        </m:sup>
                      </m:sSup>
                      <m:sSup>
                        <m:sSupPr>
                          <m:ctrlPr>
                            <a:rPr lang="en-US" i="1">
                              <a:latin typeface="Cambria Math" panose="02040503050406030204" pitchFamily="18" charset="0"/>
                            </a:rPr>
                          </m:ctrlPr>
                        </m:sSupPr>
                        <m:e>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𝐶𝐹</m:t>
                              </m:r>
                            </m:e>
                            <m:sub>
                              <m:r>
                                <a:rPr lang="en-US" b="0" i="1" smtClean="0">
                                  <a:latin typeface="Cambria Math" panose="02040503050406030204" pitchFamily="18" charset="0"/>
                                </a:rPr>
                                <m:t>3</m:t>
                              </m:r>
                            </m:sub>
                          </m:sSub>
                          <m:r>
                            <a:rPr lang="en-US" i="1">
                              <a:latin typeface="Cambria Math" panose="02040503050406030204" pitchFamily="18" charset="0"/>
                            </a:rPr>
                            <m:t>(1+</m:t>
                          </m:r>
                          <m:r>
                            <a:rPr lang="en-US" i="1">
                              <a:latin typeface="Cambria Math" panose="02040503050406030204" pitchFamily="18" charset="0"/>
                            </a:rPr>
                            <m:t>𝑖</m:t>
                          </m:r>
                          <m:r>
                            <a:rPr lang="en-US" i="1">
                              <a:latin typeface="Cambria Math" panose="02040503050406030204" pitchFamily="18" charset="0"/>
                            </a:rPr>
                            <m:t>)</m:t>
                          </m:r>
                        </m:e>
                        <m:sup>
                          <m:r>
                            <a:rPr lang="en-US" i="1">
                              <a:latin typeface="Cambria Math" panose="02040503050406030204" pitchFamily="18" charset="0"/>
                            </a:rPr>
                            <m:t>𝑛</m:t>
                          </m:r>
                          <m:r>
                            <a:rPr lang="en-US" i="1">
                              <a:latin typeface="Cambria Math" panose="02040503050406030204" pitchFamily="18" charset="0"/>
                            </a:rPr>
                            <m:t>−3</m:t>
                          </m:r>
                        </m:sup>
                      </m:sSup>
                      <m:r>
                        <a:rPr lang="en-US" i="1">
                          <a:latin typeface="Cambria Math" panose="02040503050406030204" pitchFamily="18" charset="0"/>
                        </a:rPr>
                        <m:t>+ …+</m:t>
                      </m:r>
                      <m:sSub>
                        <m:sSubPr>
                          <m:ctrlPr>
                            <a:rPr lang="en-US" i="1">
                              <a:latin typeface="Cambria Math" panose="02040503050406030204" pitchFamily="18" charset="0"/>
                            </a:rPr>
                          </m:ctrlPr>
                        </m:sSubPr>
                        <m:e>
                          <m:r>
                            <a:rPr lang="en-US" i="1">
                              <a:latin typeface="Cambria Math" panose="02040503050406030204" pitchFamily="18" charset="0"/>
                            </a:rPr>
                            <m:t>𝐶𝐹</m:t>
                          </m:r>
                        </m:e>
                        <m:sub>
                          <m:r>
                            <a:rPr lang="en-US" b="0" i="1" smtClean="0">
                              <a:latin typeface="Cambria Math" panose="02040503050406030204" pitchFamily="18" charset="0"/>
                            </a:rPr>
                            <m:t>𝑛</m:t>
                          </m:r>
                        </m:sub>
                      </m:sSub>
                    </m:oMath>
                  </m:oMathPara>
                </a14:m>
                <a:endParaRPr lang="en-US" sz="1600" dirty="0"/>
              </a:p>
              <a:p>
                <a:pPr>
                  <a:spcBef>
                    <a:spcPts val="2400"/>
                  </a:spcBef>
                  <a:spcAft>
                    <a:spcPts val="1800"/>
                  </a:spcAft>
                </a:pPr>
                <a:r>
                  <a:rPr lang="en-US" sz="2800" dirty="0"/>
                  <a:t>General equation of </a:t>
                </a:r>
                <a:r>
                  <a:rPr lang="en-US" sz="2800" dirty="0" smtClean="0"/>
                  <a:t>present value</a:t>
                </a:r>
                <a:r>
                  <a:rPr lang="en-US" sz="2800" dirty="0"/>
                  <a:t>:</a:t>
                </a:r>
              </a:p>
              <a:p>
                <a:pPr marL="0" indent="0">
                  <a:spcBef>
                    <a:spcPts val="2400"/>
                  </a:spcBef>
                  <a:buNone/>
                </a:pPr>
                <a14:m>
                  <m:oMathPara xmlns:m="http://schemas.openxmlformats.org/officeDocument/2006/math">
                    <m:oMathParaPr>
                      <m:jc m:val="centerGroup"/>
                    </m:oMathParaPr>
                    <m:oMath xmlns:m="http://schemas.openxmlformats.org/officeDocument/2006/math">
                      <m:r>
                        <a:rPr lang="en-US" i="1">
                          <a:latin typeface="Cambria Math" panose="02040503050406030204" pitchFamily="18" charset="0"/>
                        </a:rPr>
                        <m:t>𝑃𝑉</m:t>
                      </m:r>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𝐶𝐹</m:t>
                          </m:r>
                        </m:e>
                        <m:sub>
                          <m:r>
                            <a:rPr lang="en-US" i="1">
                              <a:latin typeface="Cambria Math" panose="02040503050406030204" pitchFamily="18" charset="0"/>
                            </a:rPr>
                            <m:t>1</m:t>
                          </m:r>
                        </m:sub>
                      </m:sSub>
                      <m:f>
                        <m:fPr>
                          <m:ctrlPr>
                            <a:rPr lang="en-US" i="1">
                              <a:latin typeface="Cambria Math" panose="02040503050406030204" pitchFamily="18" charset="0"/>
                            </a:rPr>
                          </m:ctrlPr>
                        </m:fPr>
                        <m:num>
                          <m:r>
                            <a:rPr lang="en-US" i="1">
                              <a:latin typeface="Cambria Math" panose="02040503050406030204" pitchFamily="18" charset="0"/>
                            </a:rPr>
                            <m:t>1</m:t>
                          </m:r>
                        </m:num>
                        <m:den>
                          <m:r>
                            <a:rPr lang="en-US" i="1">
                              <a:latin typeface="Cambria Math" panose="02040503050406030204" pitchFamily="18" charset="0"/>
                            </a:rPr>
                            <m:t>(1+</m:t>
                          </m:r>
                          <m:r>
                            <a:rPr lang="en-US" i="1">
                              <a:latin typeface="Cambria Math" panose="02040503050406030204" pitchFamily="18" charset="0"/>
                            </a:rPr>
                            <m:t>𝑖</m:t>
                          </m:r>
                          <m:r>
                            <a:rPr lang="en-US" i="1">
                              <a:latin typeface="Cambria Math" panose="02040503050406030204" pitchFamily="18" charset="0"/>
                            </a:rPr>
                            <m:t>)</m:t>
                          </m:r>
                        </m:den>
                      </m:f>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𝐶𝐹</m:t>
                          </m:r>
                        </m:e>
                        <m:sub>
                          <m:r>
                            <a:rPr lang="en-US" b="0" i="1" smtClean="0">
                              <a:latin typeface="Cambria Math" panose="02040503050406030204" pitchFamily="18" charset="0"/>
                            </a:rPr>
                            <m:t>2</m:t>
                          </m:r>
                        </m:sub>
                      </m:sSub>
                      <m:f>
                        <m:fPr>
                          <m:ctrlPr>
                            <a:rPr lang="en-US" i="1">
                              <a:latin typeface="Cambria Math" panose="02040503050406030204" pitchFamily="18" charset="0"/>
                            </a:rPr>
                          </m:ctrlPr>
                        </m:fPr>
                        <m:num>
                          <m:r>
                            <a:rPr lang="en-US" i="1">
                              <a:latin typeface="Cambria Math" panose="02040503050406030204" pitchFamily="18" charset="0"/>
                            </a:rPr>
                            <m:t>1</m:t>
                          </m:r>
                        </m:num>
                        <m:den>
                          <m:sSup>
                            <m:sSupPr>
                              <m:ctrlPr>
                                <a:rPr lang="en-US" i="1">
                                  <a:latin typeface="Cambria Math" panose="02040503050406030204" pitchFamily="18" charset="0"/>
                                </a:rPr>
                              </m:ctrlPr>
                            </m:sSupPr>
                            <m:e>
                              <m:r>
                                <a:rPr lang="en-US" i="1">
                                  <a:latin typeface="Cambria Math" panose="02040503050406030204" pitchFamily="18" charset="0"/>
                                </a:rPr>
                                <m:t>(1+</m:t>
                              </m:r>
                              <m:r>
                                <a:rPr lang="en-US" i="1">
                                  <a:latin typeface="Cambria Math" panose="02040503050406030204" pitchFamily="18" charset="0"/>
                                </a:rPr>
                                <m:t>𝑖</m:t>
                              </m:r>
                              <m:r>
                                <a:rPr lang="en-US" i="1">
                                  <a:latin typeface="Cambria Math" panose="02040503050406030204" pitchFamily="18" charset="0"/>
                                </a:rPr>
                                <m:t>)</m:t>
                              </m:r>
                            </m:e>
                            <m:sup>
                              <m:r>
                                <a:rPr lang="en-US" i="1">
                                  <a:latin typeface="Cambria Math" panose="02040503050406030204" pitchFamily="18" charset="0"/>
                                </a:rPr>
                                <m:t>2</m:t>
                              </m:r>
                            </m:sup>
                          </m:sSup>
                        </m:den>
                      </m:f>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𝐶𝐹</m:t>
                          </m:r>
                        </m:e>
                        <m:sub>
                          <m:r>
                            <a:rPr lang="en-US" b="0" i="1" smtClean="0">
                              <a:latin typeface="Cambria Math" panose="02040503050406030204" pitchFamily="18" charset="0"/>
                            </a:rPr>
                            <m:t>3</m:t>
                          </m:r>
                        </m:sub>
                      </m:sSub>
                      <m:f>
                        <m:fPr>
                          <m:ctrlPr>
                            <a:rPr lang="en-US" i="1">
                              <a:latin typeface="Cambria Math" panose="02040503050406030204" pitchFamily="18" charset="0"/>
                            </a:rPr>
                          </m:ctrlPr>
                        </m:fPr>
                        <m:num>
                          <m:r>
                            <a:rPr lang="en-US" i="1">
                              <a:latin typeface="Cambria Math" panose="02040503050406030204" pitchFamily="18" charset="0"/>
                            </a:rPr>
                            <m:t>1</m:t>
                          </m:r>
                        </m:num>
                        <m:den>
                          <m:sSup>
                            <m:sSupPr>
                              <m:ctrlPr>
                                <a:rPr lang="en-US" i="1">
                                  <a:latin typeface="Cambria Math" panose="02040503050406030204" pitchFamily="18" charset="0"/>
                                </a:rPr>
                              </m:ctrlPr>
                            </m:sSupPr>
                            <m:e>
                              <m:r>
                                <a:rPr lang="en-US" i="1">
                                  <a:latin typeface="Cambria Math" panose="02040503050406030204" pitchFamily="18" charset="0"/>
                                </a:rPr>
                                <m:t>(1+</m:t>
                              </m:r>
                              <m:r>
                                <a:rPr lang="en-US" i="1">
                                  <a:latin typeface="Cambria Math" panose="02040503050406030204" pitchFamily="18" charset="0"/>
                                </a:rPr>
                                <m:t>𝑖</m:t>
                              </m:r>
                              <m:r>
                                <a:rPr lang="en-US" i="1">
                                  <a:latin typeface="Cambria Math" panose="02040503050406030204" pitchFamily="18" charset="0"/>
                                </a:rPr>
                                <m:t>)</m:t>
                              </m:r>
                            </m:e>
                            <m:sup>
                              <m:r>
                                <a:rPr lang="en-US" i="1">
                                  <a:latin typeface="Cambria Math" panose="02040503050406030204" pitchFamily="18" charset="0"/>
                                </a:rPr>
                                <m:t>3</m:t>
                              </m:r>
                            </m:sup>
                          </m:sSup>
                        </m:den>
                      </m:f>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𝐶𝐹</m:t>
                          </m:r>
                        </m:e>
                        <m:sub>
                          <m:r>
                            <a:rPr lang="en-US" b="0" i="1" smtClean="0">
                              <a:latin typeface="Cambria Math" panose="02040503050406030204" pitchFamily="18" charset="0"/>
                            </a:rPr>
                            <m:t>𝑛</m:t>
                          </m:r>
                        </m:sub>
                      </m:sSub>
                      <m:f>
                        <m:fPr>
                          <m:ctrlPr>
                            <a:rPr lang="en-US" i="1">
                              <a:latin typeface="Cambria Math" panose="02040503050406030204" pitchFamily="18" charset="0"/>
                            </a:rPr>
                          </m:ctrlPr>
                        </m:fPr>
                        <m:num>
                          <m:r>
                            <a:rPr lang="en-US" i="1">
                              <a:latin typeface="Cambria Math" panose="02040503050406030204" pitchFamily="18" charset="0"/>
                            </a:rPr>
                            <m:t>1</m:t>
                          </m:r>
                        </m:num>
                        <m:den>
                          <m:sSup>
                            <m:sSupPr>
                              <m:ctrlPr>
                                <a:rPr lang="en-US" i="1">
                                  <a:latin typeface="Cambria Math" panose="02040503050406030204" pitchFamily="18" charset="0"/>
                                </a:rPr>
                              </m:ctrlPr>
                            </m:sSupPr>
                            <m:e>
                              <m:r>
                                <a:rPr lang="en-US" i="1">
                                  <a:latin typeface="Cambria Math" panose="02040503050406030204" pitchFamily="18" charset="0"/>
                                </a:rPr>
                                <m:t>(1+</m:t>
                              </m:r>
                              <m:r>
                                <a:rPr lang="en-US" i="1">
                                  <a:latin typeface="Cambria Math" panose="02040503050406030204" pitchFamily="18" charset="0"/>
                                </a:rPr>
                                <m:t>𝑖</m:t>
                              </m:r>
                              <m:r>
                                <a:rPr lang="en-US" i="1">
                                  <a:latin typeface="Cambria Math" panose="02040503050406030204" pitchFamily="18" charset="0"/>
                                </a:rPr>
                                <m:t>)</m:t>
                              </m:r>
                            </m:e>
                            <m:sup>
                              <m:r>
                                <a:rPr lang="en-US" i="1">
                                  <a:latin typeface="Cambria Math" panose="02040503050406030204" pitchFamily="18" charset="0"/>
                                </a:rPr>
                                <m:t>𝑛</m:t>
                              </m:r>
                            </m:sup>
                          </m:sSup>
                        </m:den>
                      </m:f>
                    </m:oMath>
                  </m:oMathPara>
                </a14:m>
                <a:endParaRPr lang="en-US" dirty="0"/>
              </a:p>
              <a:p>
                <a:pPr>
                  <a:spcBef>
                    <a:spcPts val="2400"/>
                  </a:spcBef>
                </a:pPr>
                <a:r>
                  <a:rPr lang="en-US" sz="2800" dirty="0"/>
                  <a:t>Attention when using a calculator. Each CF is to be entered separately. Easier done with Excel!</a:t>
                </a:r>
              </a:p>
              <a:p>
                <a:endParaRPr lang="en-US"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l="-1449" t="-2490"/>
                </a:stretch>
              </a:blipFill>
            </p:spPr>
            <p:txBody>
              <a:bodyPr/>
              <a:lstStyle/>
              <a:p>
                <a:r>
                  <a:rPr lang="en-US">
                    <a:noFill/>
                  </a:rPr>
                  <a:t> </a:t>
                </a:r>
              </a:p>
            </p:txBody>
          </p:sp>
        </mc:Fallback>
      </mc:AlternateContent>
      <p:sp>
        <p:nvSpPr>
          <p:cNvPr id="4" name="Slide Number Placeholder 3"/>
          <p:cNvSpPr>
            <a:spLocks noGrp="1"/>
          </p:cNvSpPr>
          <p:nvPr>
            <p:ph type="sldNum" sz="quarter" idx="12"/>
          </p:nvPr>
        </p:nvSpPr>
        <p:spPr/>
        <p:txBody>
          <a:bodyPr/>
          <a:lstStyle/>
          <a:p>
            <a:fld id="{9860EDB8-5305-433F-BE41-D7A86D811DB3}" type="slidenum">
              <a:rPr lang="en-US" smtClean="0"/>
              <a:t>25</a:t>
            </a:fld>
            <a:endParaRPr lang="en-US"/>
          </a:p>
        </p:txBody>
      </p:sp>
    </p:spTree>
    <p:extLst>
      <p:ext uri="{BB962C8B-B14F-4D97-AF65-F5344CB8AC3E}">
        <p14:creationId xmlns:p14="http://schemas.microsoft.com/office/powerpoint/2010/main" val="34164075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TVM – Extensions</a:t>
            </a:r>
          </a:p>
        </p:txBody>
      </p:sp>
      <p:sp>
        <p:nvSpPr>
          <p:cNvPr id="3" name="Content Placeholder 2"/>
          <p:cNvSpPr>
            <a:spLocks noGrp="1"/>
          </p:cNvSpPr>
          <p:nvPr>
            <p:ph idx="1"/>
          </p:nvPr>
        </p:nvSpPr>
        <p:spPr/>
        <p:txBody>
          <a:bodyPr>
            <a:normAutofit/>
          </a:bodyPr>
          <a:lstStyle/>
          <a:p>
            <a:r>
              <a:rPr lang="en-US" sz="2800" dirty="0"/>
              <a:t>Given the basic equations that we have discussed, we can solve for any missing single variable.</a:t>
            </a:r>
          </a:p>
          <a:p>
            <a:pPr>
              <a:spcBef>
                <a:spcPts val="1800"/>
              </a:spcBef>
            </a:pPr>
            <a:r>
              <a:rPr lang="en-US" sz="2800" dirty="0"/>
              <a:t>Some common applications</a:t>
            </a:r>
          </a:p>
          <a:p>
            <a:pPr lvl="1"/>
            <a:r>
              <a:rPr lang="en-US" sz="2400" dirty="0"/>
              <a:t>Solve for the interest rate</a:t>
            </a:r>
          </a:p>
          <a:p>
            <a:pPr lvl="1"/>
            <a:r>
              <a:rPr lang="en-US" sz="2400" dirty="0"/>
              <a:t>Compute payments to accumulate a future sum </a:t>
            </a:r>
          </a:p>
          <a:p>
            <a:pPr lvl="1"/>
            <a:r>
              <a:rPr lang="en-US" sz="2400" dirty="0"/>
              <a:t>Compute payments to amortize a loan</a:t>
            </a:r>
          </a:p>
          <a:p>
            <a:endParaRPr lang="en-US" sz="2800" dirty="0"/>
          </a:p>
        </p:txBody>
      </p:sp>
      <p:sp>
        <p:nvSpPr>
          <p:cNvPr id="4" name="Slide Number Placeholder 3"/>
          <p:cNvSpPr>
            <a:spLocks noGrp="1"/>
          </p:cNvSpPr>
          <p:nvPr>
            <p:ph type="sldNum" sz="quarter" idx="12"/>
          </p:nvPr>
        </p:nvSpPr>
        <p:spPr/>
        <p:txBody>
          <a:bodyPr/>
          <a:lstStyle/>
          <a:p>
            <a:fld id="{9860EDB8-5305-433F-BE41-D7A86D811DB3}" type="slidenum">
              <a:rPr lang="en-US" smtClean="0"/>
              <a:t>26</a:t>
            </a:fld>
            <a:endParaRPr lang="en-US"/>
          </a:p>
        </p:txBody>
      </p:sp>
    </p:spTree>
    <p:extLst>
      <p:ext uri="{BB962C8B-B14F-4D97-AF65-F5344CB8AC3E}">
        <p14:creationId xmlns:p14="http://schemas.microsoft.com/office/powerpoint/2010/main" val="70253739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TVM – Extensions</a:t>
            </a:r>
          </a:p>
        </p:txBody>
      </p:sp>
      <p:sp>
        <p:nvSpPr>
          <p:cNvPr id="3" name="Content Placeholder 2"/>
          <p:cNvSpPr>
            <a:spLocks noGrp="1"/>
          </p:cNvSpPr>
          <p:nvPr>
            <p:ph idx="1"/>
          </p:nvPr>
        </p:nvSpPr>
        <p:spPr/>
        <p:txBody>
          <a:bodyPr>
            <a:normAutofit fontScale="92500" lnSpcReduction="10000"/>
          </a:bodyPr>
          <a:lstStyle/>
          <a:p>
            <a:r>
              <a:rPr lang="en-US" sz="3000" dirty="0"/>
              <a:t>Rate of Return or Discount Rate</a:t>
            </a:r>
          </a:p>
          <a:p>
            <a:pPr>
              <a:spcBef>
                <a:spcPts val="1200"/>
              </a:spcBef>
            </a:pPr>
            <a:r>
              <a:rPr lang="en-US" sz="3000" b="1" dirty="0"/>
              <a:t>Example 5:</a:t>
            </a:r>
          </a:p>
          <a:p>
            <a:pPr lvl="1"/>
            <a:r>
              <a:rPr lang="en-US" sz="2600" dirty="0"/>
              <a:t>Reed &amp; Portland Trucking is financing a new truck with a loan of $10,000, to be repaid in 5 annual end-of-year installments of $2,504.56.  What annual interest rate is the company paying?</a:t>
            </a:r>
          </a:p>
          <a:p>
            <a:pPr lvl="1"/>
            <a:r>
              <a:rPr lang="en-US" sz="2600" dirty="0"/>
              <a:t>Solution:</a:t>
            </a:r>
          </a:p>
          <a:p>
            <a:pPr marL="1084263" lvl="2" indent="0">
              <a:buNone/>
            </a:pPr>
            <a:r>
              <a:rPr lang="en-US" sz="2400" dirty="0"/>
              <a:t>PV = $10,000; </a:t>
            </a:r>
            <a:r>
              <a:rPr lang="en-US" sz="2400" dirty="0" smtClean="0"/>
              <a:t> n </a:t>
            </a:r>
            <a:r>
              <a:rPr lang="en-US" sz="2400" dirty="0"/>
              <a:t>= 5; </a:t>
            </a:r>
            <a:r>
              <a:rPr lang="en-US" sz="2400" dirty="0" smtClean="0"/>
              <a:t> PMT </a:t>
            </a:r>
            <a:r>
              <a:rPr lang="en-US" sz="2400" dirty="0"/>
              <a:t>= ($2504.56); </a:t>
            </a:r>
          </a:p>
          <a:p>
            <a:pPr marL="1084263" lvl="2" indent="0">
              <a:buNone/>
            </a:pPr>
            <a:r>
              <a:rPr lang="en-US" sz="2400" dirty="0"/>
              <a:t>FV = $0</a:t>
            </a:r>
          </a:p>
          <a:p>
            <a:pPr marL="1084263" lvl="2" indent="0">
              <a:buNone/>
            </a:pPr>
            <a:r>
              <a:rPr lang="en-US" sz="2400" b="1" dirty="0" err="1"/>
              <a:t>i</a:t>
            </a:r>
            <a:r>
              <a:rPr lang="en-US" sz="2400" b="1" dirty="0"/>
              <a:t> = 8%</a:t>
            </a:r>
          </a:p>
          <a:p>
            <a:endParaRPr lang="en-US" dirty="0"/>
          </a:p>
        </p:txBody>
      </p:sp>
      <p:sp>
        <p:nvSpPr>
          <p:cNvPr id="4" name="Slide Number Placeholder 3"/>
          <p:cNvSpPr>
            <a:spLocks noGrp="1"/>
          </p:cNvSpPr>
          <p:nvPr>
            <p:ph type="sldNum" sz="quarter" idx="12"/>
          </p:nvPr>
        </p:nvSpPr>
        <p:spPr/>
        <p:txBody>
          <a:bodyPr/>
          <a:lstStyle/>
          <a:p>
            <a:fld id="{9860EDB8-5305-433F-BE41-D7A86D811DB3}" type="slidenum">
              <a:rPr lang="en-US" smtClean="0"/>
              <a:t>27</a:t>
            </a:fld>
            <a:endParaRPr lang="en-US"/>
          </a:p>
        </p:txBody>
      </p:sp>
    </p:spTree>
    <p:extLst>
      <p:ext uri="{BB962C8B-B14F-4D97-AF65-F5344CB8AC3E}">
        <p14:creationId xmlns:p14="http://schemas.microsoft.com/office/powerpoint/2010/main" val="186639753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TVM – Extensions</a:t>
            </a:r>
          </a:p>
        </p:txBody>
      </p:sp>
      <p:sp>
        <p:nvSpPr>
          <p:cNvPr id="3" name="Content Placeholder 2"/>
          <p:cNvSpPr>
            <a:spLocks noGrp="1"/>
          </p:cNvSpPr>
          <p:nvPr>
            <p:ph idx="1"/>
          </p:nvPr>
        </p:nvSpPr>
        <p:spPr/>
        <p:txBody>
          <a:bodyPr/>
          <a:lstStyle/>
          <a:p>
            <a:r>
              <a:rPr lang="en-US" sz="2800" b="1" dirty="0"/>
              <a:t>Example 6:</a:t>
            </a:r>
          </a:p>
          <a:p>
            <a:pPr lvl="1">
              <a:spcBef>
                <a:spcPts val="1200"/>
              </a:spcBef>
            </a:pPr>
            <a:r>
              <a:rPr lang="en-US" sz="2400" dirty="0"/>
              <a:t>A bank makes a $100,000 loan and will receive payments of $805 each month for 30 years as repayment.  What is the rate of return to the bank for making this loan?</a:t>
            </a:r>
          </a:p>
          <a:p>
            <a:pPr lvl="1">
              <a:spcBef>
                <a:spcPts val="1200"/>
              </a:spcBef>
            </a:pPr>
            <a:r>
              <a:rPr lang="en-US" sz="2400" dirty="0"/>
              <a:t>Solution:</a:t>
            </a:r>
          </a:p>
          <a:p>
            <a:pPr marL="1084263" lvl="2" indent="0">
              <a:buNone/>
            </a:pPr>
            <a:r>
              <a:rPr lang="en-US" sz="2400" dirty="0"/>
              <a:t>PV = $100,000</a:t>
            </a:r>
            <a:r>
              <a:rPr lang="en-US" sz="2400" dirty="0" smtClean="0"/>
              <a:t>;  nm </a:t>
            </a:r>
            <a:r>
              <a:rPr lang="en-US" sz="2400" dirty="0"/>
              <a:t>= 12*30 = 360;</a:t>
            </a:r>
          </a:p>
          <a:p>
            <a:pPr marL="1084263" lvl="2" indent="0">
              <a:buNone/>
            </a:pPr>
            <a:r>
              <a:rPr lang="en-US" sz="2400" dirty="0"/>
              <a:t>PMT = ($805); FV = $0</a:t>
            </a:r>
          </a:p>
          <a:p>
            <a:pPr marL="1084263" lvl="2" indent="0">
              <a:buNone/>
            </a:pPr>
            <a:r>
              <a:rPr lang="en-US" sz="2400" b="1" dirty="0" err="1"/>
              <a:t>i</a:t>
            </a:r>
            <a:r>
              <a:rPr lang="en-US" sz="2400" b="1" dirty="0"/>
              <a:t> = 0.75*12 = 9%</a:t>
            </a:r>
            <a:endParaRPr lang="en-US" sz="2400" b="1" dirty="0"/>
          </a:p>
        </p:txBody>
      </p:sp>
      <p:sp>
        <p:nvSpPr>
          <p:cNvPr id="4" name="Slide Number Placeholder 3"/>
          <p:cNvSpPr>
            <a:spLocks noGrp="1"/>
          </p:cNvSpPr>
          <p:nvPr>
            <p:ph type="sldNum" sz="quarter" idx="12"/>
          </p:nvPr>
        </p:nvSpPr>
        <p:spPr/>
        <p:txBody>
          <a:bodyPr/>
          <a:lstStyle/>
          <a:p>
            <a:fld id="{9860EDB8-5305-433F-BE41-D7A86D811DB3}" type="slidenum">
              <a:rPr lang="en-US" smtClean="0"/>
              <a:t>28</a:t>
            </a:fld>
            <a:endParaRPr lang="en-US"/>
          </a:p>
        </p:txBody>
      </p:sp>
    </p:spTree>
    <p:extLst>
      <p:ext uri="{BB962C8B-B14F-4D97-AF65-F5344CB8AC3E}">
        <p14:creationId xmlns:p14="http://schemas.microsoft.com/office/powerpoint/2010/main" val="83869477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TVM – Extensions</a:t>
            </a:r>
          </a:p>
        </p:txBody>
      </p:sp>
      <p:sp>
        <p:nvSpPr>
          <p:cNvPr id="3" name="Content Placeholder 2"/>
          <p:cNvSpPr>
            <a:spLocks noGrp="1"/>
          </p:cNvSpPr>
          <p:nvPr>
            <p:ph idx="1"/>
          </p:nvPr>
        </p:nvSpPr>
        <p:spPr/>
        <p:txBody>
          <a:bodyPr>
            <a:normAutofit/>
          </a:bodyPr>
          <a:lstStyle/>
          <a:p>
            <a:r>
              <a:rPr lang="en-US" sz="2800" b="1" dirty="0"/>
              <a:t>Example 7:  </a:t>
            </a:r>
            <a:r>
              <a:rPr lang="en-US" sz="2800" dirty="0"/>
              <a:t>Accumulating a Future Sum, i.e., sinking fund problem</a:t>
            </a:r>
          </a:p>
          <a:p>
            <a:pPr marL="914400" lvl="1" indent="-457200">
              <a:spcBef>
                <a:spcPts val="1200"/>
              </a:spcBef>
            </a:pPr>
            <a:r>
              <a:rPr lang="en-US" sz="2400" dirty="0"/>
              <a:t>An individual would like to purchase a home in five (5) years.  The individual will accumulate enough money for a $20,000 down payment by making equal monthly payments to an account that is expected to earn 12% annual interest compounded monthly.  How much are the equal monthly payments? </a:t>
            </a:r>
          </a:p>
          <a:p>
            <a:pPr marL="914400" lvl="1" indent="-457200">
              <a:spcBef>
                <a:spcPts val="1200"/>
              </a:spcBef>
              <a:tabLst>
                <a:tab pos="1889125" algn="l"/>
              </a:tabLst>
            </a:pPr>
            <a:r>
              <a:rPr lang="en-US" sz="2400" dirty="0"/>
              <a:t>FV = $20,000; </a:t>
            </a:r>
            <a:r>
              <a:rPr lang="en-US" sz="2400" dirty="0" smtClean="0"/>
              <a:t>nm </a:t>
            </a:r>
            <a:r>
              <a:rPr lang="en-US" sz="2400" dirty="0"/>
              <a:t>= 5*12 = 60; PV = $0;  I = 12% </a:t>
            </a:r>
            <a:endParaRPr lang="en-US" sz="2400" dirty="0" smtClean="0"/>
          </a:p>
          <a:p>
            <a:pPr marL="457200" lvl="1" indent="0">
              <a:spcBef>
                <a:spcPts val="0"/>
              </a:spcBef>
              <a:buNone/>
              <a:tabLst>
                <a:tab pos="1889125" algn="l"/>
              </a:tabLst>
            </a:pPr>
            <a:r>
              <a:rPr lang="en-US" sz="2400" dirty="0"/>
              <a:t> </a:t>
            </a:r>
            <a:r>
              <a:rPr lang="en-US" sz="2400" dirty="0" smtClean="0"/>
              <a:t>     PMT </a:t>
            </a:r>
            <a:r>
              <a:rPr lang="en-US" sz="2400" dirty="0"/>
              <a:t>= $244.89</a:t>
            </a:r>
          </a:p>
          <a:p>
            <a:endParaRPr lang="en-US" sz="2000" dirty="0"/>
          </a:p>
        </p:txBody>
      </p:sp>
      <p:sp>
        <p:nvSpPr>
          <p:cNvPr id="4" name="Slide Number Placeholder 3"/>
          <p:cNvSpPr>
            <a:spLocks noGrp="1"/>
          </p:cNvSpPr>
          <p:nvPr>
            <p:ph type="sldNum" sz="quarter" idx="12"/>
          </p:nvPr>
        </p:nvSpPr>
        <p:spPr/>
        <p:txBody>
          <a:bodyPr/>
          <a:lstStyle/>
          <a:p>
            <a:fld id="{9860EDB8-5305-433F-BE41-D7A86D811DB3}" type="slidenum">
              <a:rPr lang="en-US" smtClean="0"/>
              <a:t>29</a:t>
            </a:fld>
            <a:endParaRPr lang="en-US"/>
          </a:p>
        </p:txBody>
      </p:sp>
    </p:spTree>
    <p:extLst>
      <p:ext uri="{BB962C8B-B14F-4D97-AF65-F5344CB8AC3E}">
        <p14:creationId xmlns:p14="http://schemas.microsoft.com/office/powerpoint/2010/main" val="23543609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TVM</a:t>
            </a:r>
            <a:endParaRPr lang="en-US" dirty="0"/>
          </a:p>
        </p:txBody>
      </p:sp>
      <p:sp>
        <p:nvSpPr>
          <p:cNvPr id="3" name="Content Placeholder 2"/>
          <p:cNvSpPr>
            <a:spLocks noGrp="1"/>
          </p:cNvSpPr>
          <p:nvPr>
            <p:ph idx="1"/>
          </p:nvPr>
        </p:nvSpPr>
        <p:spPr>
          <a:xfrm>
            <a:off x="838202" y="1825155"/>
            <a:ext cx="10515599" cy="4669305"/>
          </a:xfrm>
        </p:spPr>
        <p:txBody>
          <a:bodyPr>
            <a:normAutofit fontScale="92500" lnSpcReduction="20000"/>
          </a:bodyPr>
          <a:lstStyle/>
          <a:p>
            <a:r>
              <a:rPr lang="en-US" sz="3000" dirty="0"/>
              <a:t>Three factors</a:t>
            </a:r>
          </a:p>
          <a:p>
            <a:pPr lvl="1"/>
            <a:r>
              <a:rPr lang="en-US" sz="2600" dirty="0"/>
              <a:t>Repayment Risk</a:t>
            </a:r>
          </a:p>
          <a:p>
            <a:pPr lvl="2"/>
            <a:r>
              <a:rPr lang="en-US" sz="2200" dirty="0"/>
              <a:t>How certain is repayment? Who do you trust with your </a:t>
            </a:r>
            <a:r>
              <a:rPr lang="en-US" sz="2200" dirty="0" smtClean="0"/>
              <a:t>money?</a:t>
            </a:r>
            <a:endParaRPr lang="en-US" sz="2200" dirty="0"/>
          </a:p>
          <a:p>
            <a:pPr lvl="1">
              <a:spcBef>
                <a:spcPts val="1200"/>
              </a:spcBef>
            </a:pPr>
            <a:r>
              <a:rPr lang="en-US" sz="2600" dirty="0"/>
              <a:t>Inflation</a:t>
            </a:r>
          </a:p>
          <a:p>
            <a:pPr lvl="2"/>
            <a:r>
              <a:rPr lang="en-US" sz="2200" dirty="0"/>
              <a:t>$1 tomorrow may not buy as much as it does today</a:t>
            </a:r>
          </a:p>
          <a:p>
            <a:pPr lvl="1">
              <a:spcBef>
                <a:spcPts val="1200"/>
              </a:spcBef>
            </a:pPr>
            <a:r>
              <a:rPr lang="en-US" sz="2600" dirty="0"/>
              <a:t>Opportunity Cost</a:t>
            </a:r>
          </a:p>
          <a:p>
            <a:pPr lvl="2"/>
            <a:r>
              <a:rPr lang="en-US" sz="2200" dirty="0"/>
              <a:t>If I lend/invest $1 in something today, I forego alternative investments or consumption until repaid</a:t>
            </a:r>
          </a:p>
          <a:p>
            <a:pPr>
              <a:spcBef>
                <a:spcPts val="1800"/>
              </a:spcBef>
            </a:pPr>
            <a:r>
              <a:rPr lang="en-US" sz="3000" dirty="0"/>
              <a:t>When comparing investment options, the basis or reference point should be the same</a:t>
            </a:r>
          </a:p>
          <a:p>
            <a:endParaRPr lang="en-US" dirty="0"/>
          </a:p>
        </p:txBody>
      </p:sp>
      <p:sp>
        <p:nvSpPr>
          <p:cNvPr id="4" name="Slide Number Placeholder 3"/>
          <p:cNvSpPr>
            <a:spLocks noGrp="1"/>
          </p:cNvSpPr>
          <p:nvPr>
            <p:ph type="sldNum" sz="quarter" idx="12"/>
          </p:nvPr>
        </p:nvSpPr>
        <p:spPr/>
        <p:txBody>
          <a:bodyPr/>
          <a:lstStyle/>
          <a:p>
            <a:fld id="{9860EDB8-5305-433F-BE41-D7A86D811DB3}" type="slidenum">
              <a:rPr lang="en-US" smtClean="0"/>
              <a:t>3</a:t>
            </a:fld>
            <a:endParaRPr lang="en-US"/>
          </a:p>
        </p:txBody>
      </p:sp>
    </p:spTree>
    <p:extLst>
      <p:ext uri="{BB962C8B-B14F-4D97-AF65-F5344CB8AC3E}">
        <p14:creationId xmlns:p14="http://schemas.microsoft.com/office/powerpoint/2010/main" val="113064464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TVM – Extensions</a:t>
            </a:r>
          </a:p>
        </p:txBody>
      </p:sp>
      <p:sp>
        <p:nvSpPr>
          <p:cNvPr id="3" name="Content Placeholder 2"/>
          <p:cNvSpPr>
            <a:spLocks noGrp="1"/>
          </p:cNvSpPr>
          <p:nvPr>
            <p:ph idx="1"/>
          </p:nvPr>
        </p:nvSpPr>
        <p:spPr/>
        <p:txBody>
          <a:bodyPr/>
          <a:lstStyle/>
          <a:p>
            <a:pPr marL="914400" lvl="1" indent="-457200">
              <a:spcBef>
                <a:spcPts val="1800"/>
              </a:spcBef>
              <a:tabLst>
                <a:tab pos="508000" algn="l"/>
              </a:tabLst>
            </a:pPr>
            <a:r>
              <a:rPr lang="en-US" sz="2600" dirty="0"/>
              <a:t>In the previous example, the total amounts deposited by our saver over time is:</a:t>
            </a:r>
          </a:p>
          <a:p>
            <a:pPr marL="914400" indent="-457200">
              <a:buNone/>
              <a:tabLst>
                <a:tab pos="508000" algn="l"/>
              </a:tabLst>
            </a:pPr>
            <a:r>
              <a:rPr lang="en-US" sz="2600" dirty="0"/>
              <a:t>	          $244.89 x 60 = $14,693.40</a:t>
            </a:r>
          </a:p>
          <a:p>
            <a:pPr marL="914400" lvl="1" indent="-457200">
              <a:spcBef>
                <a:spcPts val="1800"/>
              </a:spcBef>
              <a:tabLst>
                <a:tab pos="508000" algn="l"/>
              </a:tabLst>
            </a:pPr>
            <a:r>
              <a:rPr lang="en-US" sz="2600" dirty="0"/>
              <a:t>The interest earned over time by those deposits was:</a:t>
            </a:r>
          </a:p>
          <a:p>
            <a:pPr marL="914400" indent="-457200">
              <a:buNone/>
              <a:tabLst>
                <a:tab pos="508000" algn="l"/>
              </a:tabLst>
            </a:pPr>
            <a:r>
              <a:rPr lang="en-US" sz="2600" dirty="0"/>
              <a:t>	           $20,000 - $14,693.40 = $5,306.60</a:t>
            </a:r>
          </a:p>
          <a:p>
            <a:pPr marL="914400" lvl="1" indent="-508000">
              <a:spcBef>
                <a:spcPts val="1800"/>
              </a:spcBef>
              <a:tabLst>
                <a:tab pos="508000" algn="l"/>
              </a:tabLst>
            </a:pPr>
            <a:r>
              <a:rPr lang="en-US" sz="2600" dirty="0"/>
              <a:t>This is about 1/3</a:t>
            </a:r>
            <a:r>
              <a:rPr lang="en-US" sz="2600" baseline="30000" dirty="0"/>
              <a:t>rd</a:t>
            </a:r>
            <a:r>
              <a:rPr lang="en-US" sz="2600" dirty="0"/>
              <a:t> of the deposits. This is the power of interest compounding!</a:t>
            </a:r>
          </a:p>
          <a:p>
            <a:pPr marL="0" indent="0">
              <a:buNone/>
            </a:pPr>
            <a:endParaRPr lang="en-US" dirty="0"/>
          </a:p>
        </p:txBody>
      </p:sp>
      <p:sp>
        <p:nvSpPr>
          <p:cNvPr id="4" name="Slide Number Placeholder 3"/>
          <p:cNvSpPr>
            <a:spLocks noGrp="1"/>
          </p:cNvSpPr>
          <p:nvPr>
            <p:ph type="sldNum" sz="quarter" idx="12"/>
          </p:nvPr>
        </p:nvSpPr>
        <p:spPr/>
        <p:txBody>
          <a:bodyPr/>
          <a:lstStyle/>
          <a:p>
            <a:fld id="{9860EDB8-5305-433F-BE41-D7A86D811DB3}" type="slidenum">
              <a:rPr lang="en-US" smtClean="0"/>
              <a:t>30</a:t>
            </a:fld>
            <a:endParaRPr lang="en-US"/>
          </a:p>
        </p:txBody>
      </p:sp>
    </p:spTree>
    <p:extLst>
      <p:ext uri="{BB962C8B-B14F-4D97-AF65-F5344CB8AC3E}">
        <p14:creationId xmlns:p14="http://schemas.microsoft.com/office/powerpoint/2010/main" val="393106019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TVM – Extensions</a:t>
            </a:r>
          </a:p>
        </p:txBody>
      </p:sp>
      <p:sp>
        <p:nvSpPr>
          <p:cNvPr id="3" name="Content Placeholder 2"/>
          <p:cNvSpPr>
            <a:spLocks noGrp="1"/>
          </p:cNvSpPr>
          <p:nvPr>
            <p:ph idx="1"/>
          </p:nvPr>
        </p:nvSpPr>
        <p:spPr/>
        <p:txBody>
          <a:bodyPr>
            <a:normAutofit/>
          </a:bodyPr>
          <a:lstStyle/>
          <a:p>
            <a:r>
              <a:rPr lang="en-US" sz="2800" b="1" dirty="0"/>
              <a:t>Example 8:</a:t>
            </a:r>
            <a:r>
              <a:rPr lang="en-US" sz="2800" dirty="0"/>
              <a:t> Amortizing a Loan by making fixed payments</a:t>
            </a:r>
          </a:p>
          <a:p>
            <a:pPr lvl="1">
              <a:spcBef>
                <a:spcPts val="1800"/>
              </a:spcBef>
            </a:pPr>
            <a:r>
              <a:rPr lang="en-US" sz="2400" dirty="0"/>
              <a:t>Your company would like to borrow $100,000 to purchase a piece of machinery. Assume that you can make one payment at the end of each year, the term is 15 years, and interest rate is 7%.  What is the amount of the annual payment?</a:t>
            </a:r>
          </a:p>
          <a:p>
            <a:pPr lvl="1">
              <a:spcBef>
                <a:spcPts val="1800"/>
              </a:spcBef>
            </a:pPr>
            <a:r>
              <a:rPr lang="en-US" sz="2400" dirty="0"/>
              <a:t>PV = $100,000; n = 15; FV = $0;  I = 7%; </a:t>
            </a:r>
            <a:r>
              <a:rPr lang="en-US" sz="2400" dirty="0">
                <a:solidFill>
                  <a:schemeClr val="accent6"/>
                </a:solidFill>
              </a:rPr>
              <a:t> </a:t>
            </a:r>
          </a:p>
          <a:p>
            <a:pPr marL="457200" lvl="1" indent="0">
              <a:buNone/>
            </a:pPr>
            <a:r>
              <a:rPr lang="en-US" sz="2400" b="1" dirty="0">
                <a:solidFill>
                  <a:schemeClr val="accent6"/>
                </a:solidFill>
              </a:rPr>
              <a:t>             </a:t>
            </a:r>
            <a:r>
              <a:rPr lang="en-US" sz="2400" b="1" dirty="0"/>
              <a:t>PMT = $10,979.46</a:t>
            </a:r>
          </a:p>
          <a:p>
            <a:endParaRPr lang="en-US" sz="2000" dirty="0"/>
          </a:p>
        </p:txBody>
      </p:sp>
      <p:sp>
        <p:nvSpPr>
          <p:cNvPr id="4" name="Slide Number Placeholder 3"/>
          <p:cNvSpPr>
            <a:spLocks noGrp="1"/>
          </p:cNvSpPr>
          <p:nvPr>
            <p:ph type="sldNum" sz="quarter" idx="12"/>
          </p:nvPr>
        </p:nvSpPr>
        <p:spPr/>
        <p:txBody>
          <a:bodyPr/>
          <a:lstStyle/>
          <a:p>
            <a:fld id="{9860EDB8-5305-433F-BE41-D7A86D811DB3}" type="slidenum">
              <a:rPr lang="en-US" smtClean="0"/>
              <a:t>31</a:t>
            </a:fld>
            <a:endParaRPr lang="en-US"/>
          </a:p>
        </p:txBody>
      </p:sp>
    </p:spTree>
    <p:extLst>
      <p:ext uri="{BB962C8B-B14F-4D97-AF65-F5344CB8AC3E}">
        <p14:creationId xmlns:p14="http://schemas.microsoft.com/office/powerpoint/2010/main" val="55959770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Nominal Interest Rate</a:t>
            </a:r>
          </a:p>
        </p:txBody>
      </p:sp>
      <p:sp>
        <p:nvSpPr>
          <p:cNvPr id="3" name="Content Placeholder 2"/>
          <p:cNvSpPr>
            <a:spLocks noGrp="1"/>
          </p:cNvSpPr>
          <p:nvPr>
            <p:ph idx="1"/>
          </p:nvPr>
        </p:nvSpPr>
        <p:spPr/>
        <p:txBody>
          <a:bodyPr>
            <a:normAutofit/>
          </a:bodyPr>
          <a:lstStyle/>
          <a:p>
            <a:pPr>
              <a:spcBef>
                <a:spcPts val="1200"/>
              </a:spcBef>
            </a:pPr>
            <a:r>
              <a:rPr lang="en-US" sz="2800" dirty="0"/>
              <a:t>It is basically the interest rate charged by the lender and does not necessarily represent the true cost of borrowing.</a:t>
            </a:r>
          </a:p>
          <a:p>
            <a:pPr>
              <a:spcBef>
                <a:spcPts val="1200"/>
              </a:spcBef>
            </a:pPr>
            <a:r>
              <a:rPr lang="en-US" sz="2800" dirty="0"/>
              <a:t>It does not include fees and commissions.</a:t>
            </a:r>
          </a:p>
          <a:p>
            <a:pPr>
              <a:spcBef>
                <a:spcPts val="1200"/>
              </a:spcBef>
            </a:pPr>
            <a:r>
              <a:rPr lang="en-US" sz="2800" dirty="0"/>
              <a:t>Nor does it does reflect interest compounding if the payment period is less than a year.</a:t>
            </a:r>
          </a:p>
          <a:p>
            <a:pPr>
              <a:spcBef>
                <a:spcPts val="1200"/>
              </a:spcBef>
            </a:pPr>
            <a:r>
              <a:rPr lang="en-US" sz="2800" dirty="0"/>
              <a:t>The periodic interest rate is nominal interest rate  divided by the number of periods within a year</a:t>
            </a:r>
            <a:r>
              <a:rPr lang="en-US" sz="2800" dirty="0" smtClean="0"/>
              <a:t>.</a:t>
            </a:r>
            <a:endParaRPr lang="en-US" sz="2800" dirty="0"/>
          </a:p>
        </p:txBody>
      </p:sp>
      <p:sp>
        <p:nvSpPr>
          <p:cNvPr id="4" name="Slide Number Placeholder 3"/>
          <p:cNvSpPr>
            <a:spLocks noGrp="1"/>
          </p:cNvSpPr>
          <p:nvPr>
            <p:ph type="sldNum" sz="quarter" idx="12"/>
          </p:nvPr>
        </p:nvSpPr>
        <p:spPr/>
        <p:txBody>
          <a:bodyPr/>
          <a:lstStyle/>
          <a:p>
            <a:fld id="{9860EDB8-5305-433F-BE41-D7A86D811DB3}" type="slidenum">
              <a:rPr lang="en-US" smtClean="0"/>
              <a:t>32</a:t>
            </a:fld>
            <a:endParaRPr lang="en-US"/>
          </a:p>
        </p:txBody>
      </p:sp>
    </p:spTree>
    <p:extLst>
      <p:ext uri="{BB962C8B-B14F-4D97-AF65-F5344CB8AC3E}">
        <p14:creationId xmlns:p14="http://schemas.microsoft.com/office/powerpoint/2010/main" val="179690686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Annual Percentage Yield (APY)</a:t>
            </a:r>
          </a:p>
        </p:txBody>
      </p:sp>
      <p:sp>
        <p:nvSpPr>
          <p:cNvPr id="3" name="Content Placeholder 2"/>
          <p:cNvSpPr>
            <a:spLocks noGrp="1"/>
          </p:cNvSpPr>
          <p:nvPr>
            <p:ph idx="1"/>
          </p:nvPr>
        </p:nvSpPr>
        <p:spPr/>
        <p:txBody>
          <a:bodyPr/>
          <a:lstStyle/>
          <a:p>
            <a:pPr marL="457200" indent="-457200">
              <a:spcBef>
                <a:spcPct val="20000"/>
              </a:spcBef>
              <a:buClr>
                <a:schemeClr val="tx2"/>
              </a:buClr>
              <a:buFont typeface="Arial" pitchFamily="34" charset="0"/>
              <a:buChar char="•"/>
            </a:pPr>
            <a:r>
              <a:rPr lang="en-US" sz="2800" dirty="0"/>
              <a:t>The Annual Percentage Yield (APY) or Annual Percent Rate (APR) is the discount rate which brings the future payment stream back to present value such that it exactly equals the net cash disbursed by the lender</a:t>
            </a:r>
          </a:p>
          <a:p>
            <a:pPr marL="1031875" lvl="2" indent="-404813">
              <a:buClr>
                <a:schemeClr val="tx2"/>
              </a:buClr>
              <a:buFont typeface="Arial" panose="020B0604020202020204" pitchFamily="34" charset="0"/>
              <a:buChar char="–"/>
            </a:pPr>
            <a:r>
              <a:rPr lang="en-US" sz="2400" dirty="0"/>
              <a:t>Truth in lending Act: It prevents lenders from advertising a low rate and hiding fees.</a:t>
            </a:r>
          </a:p>
          <a:p>
            <a:pPr marL="1031875" lvl="2" indent="-404813">
              <a:buClr>
                <a:schemeClr val="tx2"/>
              </a:buClr>
              <a:buFont typeface="Arial" panose="020B0604020202020204" pitchFamily="34" charset="0"/>
              <a:buChar char="–"/>
            </a:pPr>
            <a:r>
              <a:rPr lang="en-US" sz="2400" dirty="0"/>
              <a:t>Still confusing because of different practices by lenders</a:t>
            </a:r>
          </a:p>
          <a:p>
            <a:pPr marL="1031875" lvl="2" indent="-404813">
              <a:buClr>
                <a:schemeClr val="tx2"/>
              </a:buClr>
              <a:buFont typeface="Arial" panose="020B0604020202020204" pitchFamily="34" charset="0"/>
              <a:buChar char="–"/>
            </a:pPr>
            <a:r>
              <a:rPr lang="en-US" sz="2400" dirty="0"/>
              <a:t>APR quoted by lender does not always include all costs of borrowing as we will see later.</a:t>
            </a:r>
          </a:p>
          <a:p>
            <a:endParaRPr lang="en-US" dirty="0"/>
          </a:p>
        </p:txBody>
      </p:sp>
      <p:sp>
        <p:nvSpPr>
          <p:cNvPr id="4" name="Slide Number Placeholder 3"/>
          <p:cNvSpPr>
            <a:spLocks noGrp="1"/>
          </p:cNvSpPr>
          <p:nvPr>
            <p:ph type="sldNum" sz="quarter" idx="12"/>
          </p:nvPr>
        </p:nvSpPr>
        <p:spPr/>
        <p:txBody>
          <a:bodyPr/>
          <a:lstStyle/>
          <a:p>
            <a:fld id="{9860EDB8-5305-433F-BE41-D7A86D811DB3}" type="slidenum">
              <a:rPr lang="en-US" smtClean="0"/>
              <a:t>33</a:t>
            </a:fld>
            <a:endParaRPr lang="en-US"/>
          </a:p>
        </p:txBody>
      </p:sp>
    </p:spTree>
    <p:extLst>
      <p:ext uri="{BB962C8B-B14F-4D97-AF65-F5344CB8AC3E}">
        <p14:creationId xmlns:p14="http://schemas.microsoft.com/office/powerpoint/2010/main" val="374796399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Effective Annual Yield (EAY)</a:t>
            </a:r>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r>
                  <a:rPr lang="en-US" dirty="0" smtClean="0"/>
                  <a:t>Unlike APR (or APY), the Effective Annual Yield (EAY) reflects the true cost of borrowing.</a:t>
                </a:r>
              </a:p>
              <a:p>
                <a:pPr>
                  <a:spcBef>
                    <a:spcPts val="1200"/>
                  </a:spcBef>
                </a:pPr>
                <a:r>
                  <a:rPr lang="en-US" dirty="0"/>
                  <a:t>It includes all fees and commissions and considers any interest rate compounding.</a:t>
                </a:r>
              </a:p>
              <a:p>
                <a:pPr>
                  <a:spcBef>
                    <a:spcPts val="1200"/>
                  </a:spcBef>
                </a:pPr>
                <a:r>
                  <a:rPr lang="en-US" dirty="0"/>
                  <a:t>If no fees or commissions are paid, </a:t>
                </a:r>
              </a:p>
              <a:p>
                <a:pPr marL="0" indent="0">
                  <a:buNone/>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𝐸𝐴𝑌</m:t>
                      </m:r>
                      <m:r>
                        <a:rPr lang="en-US" b="0" i="1" smtClean="0">
                          <a:latin typeface="Cambria Math" panose="02040503050406030204" pitchFamily="18" charset="0"/>
                        </a:rPr>
                        <m:t>=</m:t>
                      </m:r>
                      <m:sSup>
                        <m:sSupPr>
                          <m:ctrlPr>
                            <a:rPr lang="en-US" b="0" i="1" smtClean="0">
                              <a:latin typeface="Cambria Math" panose="02040503050406030204" pitchFamily="18" charset="0"/>
                            </a:rPr>
                          </m:ctrlPr>
                        </m:sSupPr>
                        <m:e>
                          <m:r>
                            <a:rPr lang="en-US" b="0" i="1" smtClean="0">
                              <a:latin typeface="Cambria Math" panose="02040503050406030204" pitchFamily="18" charset="0"/>
                            </a:rPr>
                            <m:t>(1+</m:t>
                          </m:r>
                          <m:f>
                            <m:fPr>
                              <m:ctrlPr>
                                <a:rPr lang="en-US" b="0" i="1" smtClean="0">
                                  <a:latin typeface="Cambria Math" panose="02040503050406030204" pitchFamily="18" charset="0"/>
                                </a:rPr>
                              </m:ctrlPr>
                            </m:fPr>
                            <m:num>
                              <m:r>
                                <a:rPr lang="en-US" b="0" i="1" smtClean="0">
                                  <a:latin typeface="Cambria Math" panose="02040503050406030204" pitchFamily="18" charset="0"/>
                                </a:rPr>
                                <m:t>𝑖</m:t>
                              </m:r>
                            </m:num>
                            <m:den>
                              <m:r>
                                <a:rPr lang="en-US" b="0" i="1" smtClean="0">
                                  <a:latin typeface="Cambria Math" panose="02040503050406030204" pitchFamily="18" charset="0"/>
                                </a:rPr>
                                <m:t>𝑚</m:t>
                              </m:r>
                            </m:den>
                          </m:f>
                          <m:r>
                            <a:rPr lang="en-US" b="0" i="1" smtClean="0">
                              <a:latin typeface="Cambria Math" panose="02040503050406030204" pitchFamily="18" charset="0"/>
                            </a:rPr>
                            <m:t>)</m:t>
                          </m:r>
                        </m:e>
                        <m:sup>
                          <m:r>
                            <a:rPr lang="en-US" b="0" i="1" smtClean="0">
                              <a:latin typeface="Cambria Math" panose="02040503050406030204" pitchFamily="18" charset="0"/>
                            </a:rPr>
                            <m:t>𝑚</m:t>
                          </m:r>
                        </m:sup>
                      </m:sSup>
                      <m:r>
                        <a:rPr lang="en-US" b="0" i="1" smtClean="0">
                          <a:latin typeface="Cambria Math" panose="02040503050406030204" pitchFamily="18" charset="0"/>
                        </a:rPr>
                        <m:t>−1</m:t>
                      </m:r>
                    </m:oMath>
                  </m:oMathPara>
                </a14:m>
                <a:endParaRPr lang="en-US" dirty="0"/>
              </a:p>
              <a:p>
                <a:pPr>
                  <a:spcBef>
                    <a:spcPts val="1200"/>
                  </a:spcBef>
                  <a:spcAft>
                    <a:spcPts val="1200"/>
                  </a:spcAft>
                </a:pPr>
                <a:r>
                  <a:rPr lang="en-US" dirty="0"/>
                  <a:t>Alternatively, one can use this formula for a 1-year loan.</a:t>
                </a:r>
              </a:p>
              <a:p>
                <a:pPr marL="0" indent="0">
                  <a:buNone/>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𝐸𝐴𝑌</m:t>
                      </m:r>
                      <m:r>
                        <a:rPr lang="en-US" b="0" i="1" smtClean="0">
                          <a:latin typeface="Cambria Math" panose="02040503050406030204" pitchFamily="18" charset="0"/>
                        </a:rPr>
                        <m:t>=(</m:t>
                      </m:r>
                      <m:r>
                        <a:rPr lang="en-US" b="0" i="1" smtClean="0">
                          <a:latin typeface="Cambria Math" panose="02040503050406030204" pitchFamily="18" charset="0"/>
                        </a:rPr>
                        <m:t>𝐹𝑉</m:t>
                      </m:r>
                      <m:r>
                        <a:rPr lang="en-US" b="0" i="1" smtClean="0">
                          <a:latin typeface="Cambria Math" panose="02040503050406030204" pitchFamily="18" charset="0"/>
                        </a:rPr>
                        <m:t>−</m:t>
                      </m:r>
                      <m:r>
                        <a:rPr lang="en-US" b="0" i="1" smtClean="0">
                          <a:latin typeface="Cambria Math" panose="02040503050406030204" pitchFamily="18" charset="0"/>
                        </a:rPr>
                        <m:t>𝑃𝑉</m:t>
                      </m:r>
                      <m:r>
                        <a:rPr lang="en-US" b="0" i="1" smtClean="0">
                          <a:latin typeface="Cambria Math" panose="02040503050406030204" pitchFamily="18" charset="0"/>
                        </a:rPr>
                        <m:t>)/</m:t>
                      </m:r>
                      <m:r>
                        <a:rPr lang="en-US" b="0" i="1" smtClean="0">
                          <a:latin typeface="Cambria Math" panose="02040503050406030204" pitchFamily="18" charset="0"/>
                        </a:rPr>
                        <m:t>𝑃𝑉</m:t>
                      </m:r>
                    </m:oMath>
                  </m:oMathPara>
                </a14:m>
                <a:endParaRPr lang="en-US" dirty="0"/>
              </a:p>
              <a:p>
                <a:endParaRPr lang="en-US"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l="-1101" t="-1936"/>
                </a:stretch>
              </a:blipFill>
            </p:spPr>
            <p:txBody>
              <a:bodyPr/>
              <a:lstStyle/>
              <a:p>
                <a:r>
                  <a:rPr lang="en-US">
                    <a:noFill/>
                  </a:rPr>
                  <a:t> </a:t>
                </a:r>
              </a:p>
            </p:txBody>
          </p:sp>
        </mc:Fallback>
      </mc:AlternateContent>
      <p:sp>
        <p:nvSpPr>
          <p:cNvPr id="4" name="Slide Number Placeholder 3"/>
          <p:cNvSpPr>
            <a:spLocks noGrp="1"/>
          </p:cNvSpPr>
          <p:nvPr>
            <p:ph type="sldNum" sz="quarter" idx="12"/>
          </p:nvPr>
        </p:nvSpPr>
        <p:spPr/>
        <p:txBody>
          <a:bodyPr/>
          <a:lstStyle/>
          <a:p>
            <a:fld id="{9860EDB8-5305-433F-BE41-D7A86D811DB3}" type="slidenum">
              <a:rPr lang="en-US" smtClean="0"/>
              <a:t>34</a:t>
            </a:fld>
            <a:endParaRPr lang="en-US"/>
          </a:p>
        </p:txBody>
      </p:sp>
    </p:spTree>
    <p:extLst>
      <p:ext uri="{BB962C8B-B14F-4D97-AF65-F5344CB8AC3E}">
        <p14:creationId xmlns:p14="http://schemas.microsoft.com/office/powerpoint/2010/main" val="353139258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Effective Annual Yield (EAY)</a:t>
            </a:r>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noAutofit/>
              </a:bodyPr>
              <a:lstStyle/>
              <a:p>
                <a:pPr>
                  <a:spcBef>
                    <a:spcPts val="2400"/>
                  </a:spcBef>
                  <a:spcAft>
                    <a:spcPts val="1200"/>
                  </a:spcAft>
                </a:pPr>
                <a:r>
                  <a:rPr lang="en-US" sz="2800" dirty="0" smtClean="0"/>
                  <a:t>The first </a:t>
                </a:r>
                <a:r>
                  <a:rPr lang="en-US" sz="2800" i="1" dirty="0"/>
                  <a:t>EAY</a:t>
                </a:r>
                <a:r>
                  <a:rPr lang="en-US" sz="2800" dirty="0"/>
                  <a:t> equation in the previous slide yields the nominal rate as.</a:t>
                </a:r>
              </a:p>
              <a:p>
                <a:pPr marL="0" indent="0">
                  <a:buNone/>
                </a:pPr>
                <a14:m>
                  <m:oMathPara xmlns:m="http://schemas.openxmlformats.org/officeDocument/2006/math">
                    <m:oMathParaPr>
                      <m:jc m:val="centerGroup"/>
                    </m:oMathParaPr>
                    <m:oMath xmlns:m="http://schemas.openxmlformats.org/officeDocument/2006/math">
                      <m:r>
                        <a:rPr lang="en-US" sz="2800" b="0" i="1" smtClean="0">
                          <a:latin typeface="Cambria Math" panose="02040503050406030204" pitchFamily="18" charset="0"/>
                        </a:rPr>
                        <m:t>𝑖</m:t>
                      </m:r>
                      <m:r>
                        <a:rPr lang="en-US" sz="2800" b="0" i="1" smtClean="0">
                          <a:latin typeface="Cambria Math" panose="02040503050406030204" pitchFamily="18" charset="0"/>
                        </a:rPr>
                        <m:t>=</m:t>
                      </m:r>
                      <m:d>
                        <m:dPr>
                          <m:begChr m:val="["/>
                          <m:endChr m:val="]"/>
                          <m:ctrlPr>
                            <a:rPr lang="en-US" sz="2800" b="0" i="1" smtClean="0">
                              <a:latin typeface="Cambria Math" panose="02040503050406030204" pitchFamily="18" charset="0"/>
                            </a:rPr>
                          </m:ctrlPr>
                        </m:dPr>
                        <m:e>
                          <m:sSup>
                            <m:sSupPr>
                              <m:ctrlPr>
                                <a:rPr lang="en-US" sz="2800" b="0" i="1" smtClean="0">
                                  <a:latin typeface="Cambria Math" panose="02040503050406030204" pitchFamily="18" charset="0"/>
                                </a:rPr>
                              </m:ctrlPr>
                            </m:sSupPr>
                            <m:e>
                              <m:r>
                                <a:rPr lang="en-US" sz="2800" i="1">
                                  <a:latin typeface="Cambria Math" panose="02040503050406030204" pitchFamily="18" charset="0"/>
                                </a:rPr>
                                <m:t>(1+</m:t>
                              </m:r>
                              <m:r>
                                <a:rPr lang="en-US" sz="2800" i="1">
                                  <a:latin typeface="Cambria Math" panose="02040503050406030204" pitchFamily="18" charset="0"/>
                                </a:rPr>
                                <m:t>𝐸𝐴𝑌</m:t>
                              </m:r>
                              <m:r>
                                <a:rPr lang="en-US" sz="2800" i="1">
                                  <a:latin typeface="Cambria Math" panose="02040503050406030204" pitchFamily="18" charset="0"/>
                                </a:rPr>
                                <m:t>)</m:t>
                              </m:r>
                            </m:e>
                            <m:sup>
                              <m:r>
                                <a:rPr lang="en-US" sz="2800" b="0" i="1" smtClean="0">
                                  <a:latin typeface="Cambria Math" panose="02040503050406030204" pitchFamily="18" charset="0"/>
                                </a:rPr>
                                <m:t>1/</m:t>
                              </m:r>
                              <m:r>
                                <a:rPr lang="en-US" sz="2800" b="0" i="1" smtClean="0">
                                  <a:latin typeface="Cambria Math" panose="02040503050406030204" pitchFamily="18" charset="0"/>
                                </a:rPr>
                                <m:t>𝑚</m:t>
                              </m:r>
                            </m:sup>
                          </m:sSup>
                          <m:r>
                            <a:rPr lang="en-US" sz="2800" b="0" i="1" smtClean="0">
                              <a:latin typeface="Cambria Math" panose="02040503050406030204" pitchFamily="18" charset="0"/>
                            </a:rPr>
                            <m:t>−1</m:t>
                          </m:r>
                        </m:e>
                      </m:d>
                      <m:r>
                        <a:rPr lang="en-US" sz="2800" b="0" i="1" smtClean="0">
                          <a:latin typeface="Cambria Math" panose="02040503050406030204" pitchFamily="18" charset="0"/>
                        </a:rPr>
                        <m:t>∗</m:t>
                      </m:r>
                      <m:r>
                        <a:rPr lang="en-US" sz="2800" b="0" i="1" smtClean="0">
                          <a:latin typeface="Cambria Math" panose="02040503050406030204" pitchFamily="18" charset="0"/>
                        </a:rPr>
                        <m:t>𝑚</m:t>
                      </m:r>
                    </m:oMath>
                  </m:oMathPara>
                </a14:m>
                <a:endParaRPr lang="en-US" sz="2800" dirty="0"/>
              </a:p>
              <a:p>
                <a:pPr marL="338138" indent="-338138">
                  <a:spcBef>
                    <a:spcPts val="1200"/>
                  </a:spcBef>
                  <a:tabLst>
                    <a:tab pos="338138" algn="l"/>
                  </a:tabLst>
                </a:pPr>
                <a:r>
                  <a:rPr lang="en-US" sz="2800" dirty="0" smtClean="0"/>
                  <a:t>This </a:t>
                </a:r>
                <a:r>
                  <a:rPr lang="en-US" sz="2800" dirty="0"/>
                  <a:t>is referred to as Equivalent Nominal Rate (ENAR) in the textbook. Don’t be confused!</a:t>
                </a:r>
              </a:p>
              <a:p>
                <a:pPr marL="338138" indent="-338138">
                  <a:spcBef>
                    <a:spcPts val="1200"/>
                  </a:spcBef>
                  <a:tabLst>
                    <a:tab pos="338138" algn="l"/>
                  </a:tabLst>
                </a:pPr>
                <a:r>
                  <a:rPr lang="en-US" sz="2800" dirty="0"/>
                  <a:t>For multi-year loans with uneven cash flows and/or fees and commissions, EAY is the Internal Rate of Return (IRR) defined next</a:t>
                </a:r>
                <a:r>
                  <a:rPr lang="en-US" sz="2800" dirty="0" smtClean="0"/>
                  <a:t>.</a:t>
                </a:r>
                <a:endParaRPr lang="en-US" sz="2800"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l="-1449" t="-2490"/>
                </a:stretch>
              </a:blipFill>
            </p:spPr>
            <p:txBody>
              <a:bodyPr/>
              <a:lstStyle/>
              <a:p>
                <a:r>
                  <a:rPr lang="en-US">
                    <a:noFill/>
                  </a:rPr>
                  <a:t> </a:t>
                </a:r>
              </a:p>
            </p:txBody>
          </p:sp>
        </mc:Fallback>
      </mc:AlternateContent>
      <p:sp>
        <p:nvSpPr>
          <p:cNvPr id="4" name="Slide Number Placeholder 3"/>
          <p:cNvSpPr>
            <a:spLocks noGrp="1"/>
          </p:cNvSpPr>
          <p:nvPr>
            <p:ph type="sldNum" sz="quarter" idx="12"/>
          </p:nvPr>
        </p:nvSpPr>
        <p:spPr/>
        <p:txBody>
          <a:bodyPr/>
          <a:lstStyle/>
          <a:p>
            <a:fld id="{9860EDB8-5305-433F-BE41-D7A86D811DB3}" type="slidenum">
              <a:rPr lang="en-US" smtClean="0"/>
              <a:t>35</a:t>
            </a:fld>
            <a:endParaRPr lang="en-US"/>
          </a:p>
        </p:txBody>
      </p:sp>
    </p:spTree>
    <p:extLst>
      <p:ext uri="{BB962C8B-B14F-4D97-AF65-F5344CB8AC3E}">
        <p14:creationId xmlns:p14="http://schemas.microsoft.com/office/powerpoint/2010/main" val="340748026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Internal Rate of Return</a:t>
            </a:r>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normAutofit/>
              </a:bodyPr>
              <a:lstStyle/>
              <a:p>
                <a:r>
                  <a:rPr lang="en-US" sz="2800" dirty="0" smtClean="0"/>
                  <a:t>IRR is the discount rate that yields a present value of zero.  That is, solve:</a:t>
                </a:r>
              </a:p>
              <a:p>
                <a:pPr marL="0" indent="0">
                  <a:buNone/>
                </a:pPr>
                <a14:m>
                  <m:oMathPara xmlns:m="http://schemas.openxmlformats.org/officeDocument/2006/math">
                    <m:oMathParaPr>
                      <m:jc m:val="centerGroup"/>
                    </m:oMathParaPr>
                    <m:oMath xmlns:m="http://schemas.openxmlformats.org/officeDocument/2006/math">
                      <m:r>
                        <a:rPr lang="en-US" sz="2800" b="0" i="1" smtClean="0">
                          <a:latin typeface="Cambria Math" panose="02040503050406030204" pitchFamily="18" charset="0"/>
                        </a:rPr>
                        <m:t>0</m:t>
                      </m:r>
                      <m:r>
                        <a:rPr lang="en-US" sz="2800" i="1">
                          <a:latin typeface="Cambria Math" panose="02040503050406030204" pitchFamily="18" charset="0"/>
                        </a:rPr>
                        <m:t>=</m:t>
                      </m:r>
                      <m:nary>
                        <m:naryPr>
                          <m:chr m:val="∑"/>
                          <m:ctrlPr>
                            <a:rPr lang="en-US" sz="2800" i="1">
                              <a:latin typeface="Cambria Math" panose="02040503050406030204" pitchFamily="18" charset="0"/>
                            </a:rPr>
                          </m:ctrlPr>
                        </m:naryPr>
                        <m:sub>
                          <m:r>
                            <m:rPr>
                              <m:brk m:alnAt="23"/>
                            </m:rPr>
                            <a:rPr lang="en-US" sz="2800" i="1">
                              <a:latin typeface="Cambria Math" panose="02040503050406030204" pitchFamily="18" charset="0"/>
                            </a:rPr>
                            <m:t>𝑡</m:t>
                          </m:r>
                          <m:r>
                            <a:rPr lang="en-US" sz="2800" i="1">
                              <a:latin typeface="Cambria Math" panose="02040503050406030204" pitchFamily="18" charset="0"/>
                            </a:rPr>
                            <m:t>=0</m:t>
                          </m:r>
                        </m:sub>
                        <m:sup>
                          <m:r>
                            <a:rPr lang="en-US" sz="2800" b="0" i="1" smtClean="0">
                              <a:latin typeface="Cambria Math" panose="02040503050406030204" pitchFamily="18" charset="0"/>
                            </a:rPr>
                            <m:t>𝑇</m:t>
                          </m:r>
                        </m:sup>
                        <m:e>
                          <m:f>
                            <m:fPr>
                              <m:ctrlPr>
                                <a:rPr lang="en-US" sz="2800" i="1">
                                  <a:latin typeface="Cambria Math" panose="02040503050406030204" pitchFamily="18" charset="0"/>
                                </a:rPr>
                              </m:ctrlPr>
                            </m:fPr>
                            <m:num>
                              <m:sSub>
                                <m:sSubPr>
                                  <m:ctrlPr>
                                    <a:rPr lang="en-US" sz="2800" i="1" smtClean="0">
                                      <a:latin typeface="Cambria Math" panose="02040503050406030204" pitchFamily="18" charset="0"/>
                                    </a:rPr>
                                  </m:ctrlPr>
                                </m:sSubPr>
                                <m:e>
                                  <m:r>
                                    <a:rPr lang="en-US" sz="2800" b="0" i="1" smtClean="0">
                                      <a:latin typeface="Cambria Math" panose="02040503050406030204" pitchFamily="18" charset="0"/>
                                    </a:rPr>
                                    <m:t>𝐶𝐹</m:t>
                                  </m:r>
                                </m:e>
                                <m:sub>
                                  <m:r>
                                    <a:rPr lang="en-US" sz="2800" b="0" i="1" smtClean="0">
                                      <a:latin typeface="Cambria Math" panose="02040503050406030204" pitchFamily="18" charset="0"/>
                                    </a:rPr>
                                    <m:t>𝑡</m:t>
                                  </m:r>
                                </m:sub>
                              </m:sSub>
                            </m:num>
                            <m:den>
                              <m:sSup>
                                <m:sSupPr>
                                  <m:ctrlPr>
                                    <a:rPr lang="en-US" sz="2800" i="1">
                                      <a:latin typeface="Cambria Math" panose="02040503050406030204" pitchFamily="18" charset="0"/>
                                    </a:rPr>
                                  </m:ctrlPr>
                                </m:sSupPr>
                                <m:e>
                                  <m:r>
                                    <a:rPr lang="en-US" sz="2800" i="1">
                                      <a:latin typeface="Cambria Math" panose="02040503050406030204" pitchFamily="18" charset="0"/>
                                    </a:rPr>
                                    <m:t>(1+</m:t>
                                  </m:r>
                                  <m:r>
                                    <a:rPr lang="en-US" sz="2800" b="0" i="1" smtClean="0">
                                      <a:latin typeface="Cambria Math" panose="02040503050406030204" pitchFamily="18" charset="0"/>
                                    </a:rPr>
                                    <m:t>𝐼𝑅𝑅</m:t>
                                  </m:r>
                                  <m:r>
                                    <a:rPr lang="en-US" sz="2800" i="1">
                                      <a:latin typeface="Cambria Math" panose="02040503050406030204" pitchFamily="18" charset="0"/>
                                    </a:rPr>
                                    <m:t>)</m:t>
                                  </m:r>
                                </m:e>
                                <m:sup>
                                  <m:r>
                                    <a:rPr lang="en-US" sz="2800" i="1">
                                      <a:latin typeface="Cambria Math" panose="02040503050406030204" pitchFamily="18" charset="0"/>
                                    </a:rPr>
                                    <m:t>𝑡</m:t>
                                  </m:r>
                                </m:sup>
                              </m:sSup>
                            </m:den>
                          </m:f>
                        </m:e>
                      </m:nary>
                    </m:oMath>
                  </m:oMathPara>
                </a14:m>
                <a:endParaRPr lang="en-US" sz="2800" dirty="0"/>
              </a:p>
              <a:p>
                <a:pPr>
                  <a:spcBef>
                    <a:spcPts val="2400"/>
                  </a:spcBef>
                </a:pPr>
                <a:r>
                  <a:rPr lang="en-US" sz="2800" dirty="0"/>
                  <a:t>This equation is solved iteratively.  For IRR to make sense, some cash flows must be negative (outflows), some positive (inflows).</a:t>
                </a:r>
              </a:p>
              <a:p>
                <a:endParaRPr lang="en-US" sz="2800"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l="-1449" t="-2490" r="-1333"/>
                </a:stretch>
              </a:blipFill>
            </p:spPr>
            <p:txBody>
              <a:bodyPr/>
              <a:lstStyle/>
              <a:p>
                <a:r>
                  <a:rPr lang="en-US">
                    <a:noFill/>
                  </a:rPr>
                  <a:t> </a:t>
                </a:r>
              </a:p>
            </p:txBody>
          </p:sp>
        </mc:Fallback>
      </mc:AlternateContent>
      <p:sp>
        <p:nvSpPr>
          <p:cNvPr id="4" name="Slide Number Placeholder 3"/>
          <p:cNvSpPr>
            <a:spLocks noGrp="1"/>
          </p:cNvSpPr>
          <p:nvPr>
            <p:ph type="sldNum" sz="quarter" idx="12"/>
          </p:nvPr>
        </p:nvSpPr>
        <p:spPr/>
        <p:txBody>
          <a:bodyPr/>
          <a:lstStyle/>
          <a:p>
            <a:fld id="{9860EDB8-5305-433F-BE41-D7A86D811DB3}" type="slidenum">
              <a:rPr lang="en-US" smtClean="0"/>
              <a:t>36</a:t>
            </a:fld>
            <a:endParaRPr lang="en-US"/>
          </a:p>
        </p:txBody>
      </p:sp>
    </p:spTree>
    <p:extLst>
      <p:ext uri="{BB962C8B-B14F-4D97-AF65-F5344CB8AC3E}">
        <p14:creationId xmlns:p14="http://schemas.microsoft.com/office/powerpoint/2010/main" val="146105855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Excel Functions</a:t>
            </a:r>
          </a:p>
        </p:txBody>
      </p:sp>
      <p:sp>
        <p:nvSpPr>
          <p:cNvPr id="4" name="Slide Number Placeholder 3"/>
          <p:cNvSpPr>
            <a:spLocks noGrp="1"/>
          </p:cNvSpPr>
          <p:nvPr>
            <p:ph type="sldNum" sz="quarter" idx="12"/>
          </p:nvPr>
        </p:nvSpPr>
        <p:spPr/>
        <p:txBody>
          <a:bodyPr/>
          <a:lstStyle/>
          <a:p>
            <a:fld id="{9860EDB8-5305-433F-BE41-D7A86D811DB3}" type="slidenum">
              <a:rPr lang="en-US" smtClean="0"/>
              <a:t>37</a:t>
            </a:fld>
            <a:endParaRPr lang="en-US"/>
          </a:p>
        </p:txBody>
      </p:sp>
      <p:pic>
        <p:nvPicPr>
          <p:cNvPr id="5"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36058" y="4887538"/>
            <a:ext cx="3700922" cy="10695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20116" y="1975798"/>
            <a:ext cx="4150963" cy="1262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36058" y="3363538"/>
            <a:ext cx="3727394" cy="13307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20117" y="3361766"/>
            <a:ext cx="4150964" cy="1353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320116" y="4869889"/>
            <a:ext cx="4150963" cy="10871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ext Box 10"/>
          <p:cNvSpPr txBox="1">
            <a:spLocks noChangeArrowheads="1"/>
          </p:cNvSpPr>
          <p:nvPr/>
        </p:nvSpPr>
        <p:spPr bwMode="auto">
          <a:xfrm>
            <a:off x="1532965" y="1943453"/>
            <a:ext cx="3830487"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sz="2000" dirty="0"/>
              <a:t>For complex analysis, Excel is much better than the financial calculator. It is far more powerful and capable. </a:t>
            </a:r>
          </a:p>
        </p:txBody>
      </p:sp>
    </p:spTree>
    <p:extLst>
      <p:ext uri="{BB962C8B-B14F-4D97-AF65-F5344CB8AC3E}">
        <p14:creationId xmlns:p14="http://schemas.microsoft.com/office/powerpoint/2010/main" val="409234869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normAutofit/>
          </a:bodyPr>
          <a:lstStyle/>
          <a:p>
            <a:r>
              <a:rPr lang="en-US" sz="2800" dirty="0" smtClean="0"/>
              <a:t>Make sure you have a basic financial </a:t>
            </a:r>
            <a:r>
              <a:rPr lang="en-US" sz="2800" dirty="0" smtClean="0"/>
              <a:t>calculator and know how your calculator works</a:t>
            </a:r>
            <a:endParaRPr lang="en-US" sz="2800" dirty="0" smtClean="0"/>
          </a:p>
          <a:p>
            <a:pPr>
              <a:spcBef>
                <a:spcPts val="1200"/>
              </a:spcBef>
            </a:pPr>
            <a:r>
              <a:rPr lang="en-US" sz="2800" dirty="0" smtClean="0"/>
              <a:t>Basic Excel skills required for this course</a:t>
            </a:r>
            <a:endParaRPr lang="en-US" sz="2800" dirty="0"/>
          </a:p>
        </p:txBody>
      </p:sp>
      <p:sp>
        <p:nvSpPr>
          <p:cNvPr id="3" name="Slide Number Placeholder 2"/>
          <p:cNvSpPr>
            <a:spLocks noGrp="1"/>
          </p:cNvSpPr>
          <p:nvPr>
            <p:ph type="sldNum" sz="quarter" idx="12"/>
          </p:nvPr>
        </p:nvSpPr>
        <p:spPr/>
        <p:txBody>
          <a:bodyPr/>
          <a:lstStyle/>
          <a:p>
            <a:fld id="{3C8BDEA1-391E-4EB7-921C-C6FF7D276FBD}" type="slidenum">
              <a:rPr lang="en-US" smtClean="0"/>
              <a:pPr/>
              <a:t>38</a:t>
            </a:fld>
            <a:endParaRPr lang="en-US" dirty="0"/>
          </a:p>
        </p:txBody>
      </p:sp>
      <p:sp>
        <p:nvSpPr>
          <p:cNvPr id="5" name="Title 4"/>
          <p:cNvSpPr>
            <a:spLocks noGrp="1"/>
          </p:cNvSpPr>
          <p:nvPr>
            <p:ph type="title"/>
          </p:nvPr>
        </p:nvSpPr>
        <p:spPr/>
        <p:txBody>
          <a:bodyPr/>
          <a:lstStyle/>
          <a:p>
            <a:r>
              <a:rPr lang="en-US" dirty="0" smtClean="0"/>
              <a:t>Conclusion</a:t>
            </a:r>
            <a:endParaRPr lang="fr-FR" dirty="0"/>
          </a:p>
        </p:txBody>
      </p:sp>
    </p:spTree>
    <p:extLst>
      <p:ext uri="{BB962C8B-B14F-4D97-AF65-F5344CB8AC3E}">
        <p14:creationId xmlns:p14="http://schemas.microsoft.com/office/powerpoint/2010/main" val="425549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Future Value (FV)</a:t>
            </a:r>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noAutofit/>
              </a:bodyPr>
              <a:lstStyle/>
              <a:p>
                <a:pPr>
                  <a:tabLst>
                    <a:tab pos="1379538" algn="l"/>
                  </a:tabLst>
                </a:pPr>
                <a:r>
                  <a:rPr lang="en-US" sz="2800" dirty="0" smtClean="0"/>
                  <a:t>General Equation</a:t>
                </a:r>
              </a:p>
              <a:p>
                <a:pPr marL="457200" lvl="1" indent="0">
                  <a:spcBef>
                    <a:spcPts val="1200"/>
                  </a:spcBef>
                  <a:spcAft>
                    <a:spcPts val="1200"/>
                  </a:spcAft>
                  <a:buNone/>
                  <a:tabLst>
                    <a:tab pos="1379538" algn="l"/>
                  </a:tabLst>
                </a:pPr>
                <a14:m>
                  <m:oMathPara xmlns:m="http://schemas.openxmlformats.org/officeDocument/2006/math">
                    <m:oMathParaPr>
                      <m:jc m:val="centerGroup"/>
                    </m:oMathParaPr>
                    <m:oMath xmlns:m="http://schemas.openxmlformats.org/officeDocument/2006/math">
                      <m:sSub>
                        <m:sSubPr>
                          <m:ctrlPr>
                            <a:rPr lang="en-US" sz="3200" i="1" smtClean="0">
                              <a:latin typeface="Cambria Math" panose="02040503050406030204" pitchFamily="18" charset="0"/>
                            </a:rPr>
                          </m:ctrlPr>
                        </m:sSubPr>
                        <m:e>
                          <m:r>
                            <a:rPr lang="en-US" sz="3200" b="0" i="1" smtClean="0">
                              <a:latin typeface="Cambria Math" panose="02040503050406030204" pitchFamily="18" charset="0"/>
                            </a:rPr>
                            <m:t>𝐹𝑉</m:t>
                          </m:r>
                          <m:r>
                            <a:rPr lang="en-US" sz="3200" b="0" i="1" smtClean="0">
                              <a:latin typeface="Cambria Math" panose="02040503050406030204" pitchFamily="18" charset="0"/>
                            </a:rPr>
                            <m:t> </m:t>
                          </m:r>
                        </m:e>
                        <m:sub>
                          <m:r>
                            <a:rPr lang="en-US" sz="3200" b="0" i="1" smtClean="0">
                              <a:latin typeface="Cambria Math" panose="02040503050406030204" pitchFamily="18" charset="0"/>
                            </a:rPr>
                            <m:t>𝑛</m:t>
                          </m:r>
                        </m:sub>
                      </m:sSub>
                      <m:r>
                        <a:rPr lang="en-US" sz="3200" b="0" i="1" smtClean="0">
                          <a:latin typeface="Cambria Math" panose="02040503050406030204" pitchFamily="18" charset="0"/>
                        </a:rPr>
                        <m:t>=</m:t>
                      </m:r>
                      <m:r>
                        <a:rPr lang="en-US" sz="3200" b="0" i="1" smtClean="0">
                          <a:latin typeface="Cambria Math" panose="02040503050406030204" pitchFamily="18" charset="0"/>
                        </a:rPr>
                        <m:t>𝑃𝑉</m:t>
                      </m:r>
                      <m:sSup>
                        <m:sSupPr>
                          <m:ctrlPr>
                            <a:rPr lang="en-US" sz="3200" b="0" i="1" smtClean="0">
                              <a:latin typeface="Cambria Math" panose="02040503050406030204" pitchFamily="18" charset="0"/>
                            </a:rPr>
                          </m:ctrlPr>
                        </m:sSupPr>
                        <m:e>
                          <m:r>
                            <a:rPr lang="en-US" sz="3200" b="0" i="1" smtClean="0">
                              <a:latin typeface="Cambria Math" panose="02040503050406030204" pitchFamily="18" charset="0"/>
                            </a:rPr>
                            <m:t>(1+</m:t>
                          </m:r>
                          <m:r>
                            <a:rPr lang="en-US" sz="3200" b="0" i="1" smtClean="0">
                              <a:latin typeface="Cambria Math" panose="02040503050406030204" pitchFamily="18" charset="0"/>
                            </a:rPr>
                            <m:t>𝑖</m:t>
                          </m:r>
                          <m:r>
                            <a:rPr lang="en-US" sz="3200" b="0" i="1" smtClean="0">
                              <a:latin typeface="Cambria Math" panose="02040503050406030204" pitchFamily="18" charset="0"/>
                            </a:rPr>
                            <m:t>)</m:t>
                          </m:r>
                        </m:e>
                        <m:sup>
                          <m:r>
                            <a:rPr lang="en-US" sz="3200" b="0" i="1" smtClean="0">
                              <a:latin typeface="Cambria Math" panose="02040503050406030204" pitchFamily="18" charset="0"/>
                            </a:rPr>
                            <m:t>𝑛</m:t>
                          </m:r>
                        </m:sup>
                      </m:sSup>
                    </m:oMath>
                  </m:oMathPara>
                </a14:m>
                <a:endParaRPr lang="en-US" sz="2400" dirty="0"/>
              </a:p>
              <a:p>
                <a:pPr lvl="1">
                  <a:tabLst>
                    <a:tab pos="1379538" algn="l"/>
                  </a:tabLst>
                </a:pPr>
                <a:r>
                  <a:rPr lang="en-US" sz="2400" i="1" dirty="0" smtClean="0"/>
                  <a:t>PV </a:t>
                </a:r>
                <a:r>
                  <a:rPr lang="en-US" sz="2400" dirty="0" smtClean="0"/>
                  <a:t>: </a:t>
                </a:r>
                <a:r>
                  <a:rPr lang="en-US" sz="2400" dirty="0"/>
                  <a:t>Initial Deposit</a:t>
                </a:r>
              </a:p>
              <a:p>
                <a:pPr lvl="1">
                  <a:tabLst>
                    <a:tab pos="1379538" algn="l"/>
                  </a:tabLst>
                </a:pPr>
                <a:r>
                  <a:rPr lang="en-US" sz="2400" i="1" dirty="0" err="1" smtClean="0"/>
                  <a:t>i</a:t>
                </a:r>
                <a:r>
                  <a:rPr lang="en-US" sz="2400" i="1" dirty="0" smtClean="0"/>
                  <a:t> </a:t>
                </a:r>
                <a:r>
                  <a:rPr lang="en-US" sz="2400" dirty="0" smtClean="0"/>
                  <a:t>: </a:t>
                </a:r>
                <a:r>
                  <a:rPr lang="en-US" sz="2400" dirty="0"/>
                  <a:t>Periodic Interest Rate</a:t>
                </a:r>
              </a:p>
              <a:p>
                <a:pPr lvl="1">
                  <a:tabLst>
                    <a:tab pos="1379538" algn="l"/>
                  </a:tabLst>
                </a:pPr>
                <a:r>
                  <a:rPr lang="en-US" sz="2400" i="1" dirty="0"/>
                  <a:t>n</a:t>
                </a:r>
                <a:r>
                  <a:rPr lang="en-US" sz="2400" dirty="0"/>
                  <a:t> </a:t>
                </a:r>
                <a:r>
                  <a:rPr lang="en-US" sz="2400" dirty="0" smtClean="0"/>
                  <a:t>: </a:t>
                </a:r>
                <a:r>
                  <a:rPr lang="en-US" sz="2400" dirty="0"/>
                  <a:t>Number of Periods</a:t>
                </a:r>
              </a:p>
              <a:p>
                <a:pPr lvl="1">
                  <a:tabLst>
                    <a:tab pos="1379538" algn="l"/>
                  </a:tabLst>
                </a:pPr>
                <a:r>
                  <a:rPr lang="en-US" sz="2400" i="1" dirty="0" err="1"/>
                  <a:t>FV</a:t>
                </a:r>
                <a:r>
                  <a:rPr lang="en-US" sz="2400" i="1" baseline="-25000" dirty="0" err="1"/>
                  <a:t>n</a:t>
                </a:r>
                <a:r>
                  <a:rPr lang="en-US" sz="2400" dirty="0"/>
                  <a:t> </a:t>
                </a:r>
                <a:r>
                  <a:rPr lang="en-US" sz="2400" dirty="0" smtClean="0"/>
                  <a:t>: </a:t>
                </a:r>
                <a:r>
                  <a:rPr lang="en-US" sz="2400" dirty="0"/>
                  <a:t>Value at a specified future period</a:t>
                </a:r>
              </a:p>
              <a:p>
                <a:pPr>
                  <a:spcBef>
                    <a:spcPts val="1800"/>
                  </a:spcBef>
                  <a:tabLst>
                    <a:tab pos="1379538" algn="l"/>
                  </a:tabLst>
                </a:pPr>
                <a:r>
                  <a:rPr lang="en-US" sz="2800" dirty="0"/>
                  <a:t>Earning Interest on Interest</a:t>
                </a:r>
              </a:p>
              <a:p>
                <a:endParaRPr lang="en-US" sz="2800"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l="-1449" t="-2490"/>
                </a:stretch>
              </a:blipFill>
            </p:spPr>
            <p:txBody>
              <a:bodyPr/>
              <a:lstStyle/>
              <a:p>
                <a:r>
                  <a:rPr lang="en-US">
                    <a:noFill/>
                  </a:rPr>
                  <a:t> </a:t>
                </a:r>
              </a:p>
            </p:txBody>
          </p:sp>
        </mc:Fallback>
      </mc:AlternateContent>
      <p:sp>
        <p:nvSpPr>
          <p:cNvPr id="4" name="Slide Number Placeholder 3"/>
          <p:cNvSpPr>
            <a:spLocks noGrp="1"/>
          </p:cNvSpPr>
          <p:nvPr>
            <p:ph type="sldNum" sz="quarter" idx="12"/>
          </p:nvPr>
        </p:nvSpPr>
        <p:spPr/>
        <p:txBody>
          <a:bodyPr/>
          <a:lstStyle/>
          <a:p>
            <a:fld id="{9860EDB8-5305-433F-BE41-D7A86D811DB3}" type="slidenum">
              <a:rPr lang="en-US" smtClean="0"/>
              <a:t>4</a:t>
            </a:fld>
            <a:endParaRPr lang="en-US"/>
          </a:p>
        </p:txBody>
      </p:sp>
    </p:spTree>
    <p:extLst>
      <p:ext uri="{BB962C8B-B14F-4D97-AF65-F5344CB8AC3E}">
        <p14:creationId xmlns:p14="http://schemas.microsoft.com/office/powerpoint/2010/main" val="27912504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FV</a:t>
            </a:r>
            <a:endParaRPr lang="en-US" dirty="0"/>
          </a:p>
        </p:txBody>
      </p:sp>
      <p:sp>
        <p:nvSpPr>
          <p:cNvPr id="3" name="Content Placeholder 2"/>
          <p:cNvSpPr>
            <a:spLocks noGrp="1"/>
          </p:cNvSpPr>
          <p:nvPr>
            <p:ph idx="1"/>
          </p:nvPr>
        </p:nvSpPr>
        <p:spPr/>
        <p:txBody>
          <a:bodyPr>
            <a:normAutofit/>
          </a:bodyPr>
          <a:lstStyle/>
          <a:p>
            <a:r>
              <a:rPr lang="en-US" sz="2800" b="1" dirty="0"/>
              <a:t>Example 1:</a:t>
            </a:r>
          </a:p>
          <a:p>
            <a:pPr lvl="1">
              <a:spcBef>
                <a:spcPts val="1200"/>
              </a:spcBef>
            </a:pPr>
            <a:r>
              <a:rPr lang="en-US" sz="2400" dirty="0"/>
              <a:t>What is the value at the end of year 5 of $100 deposited today if the interest rate is 10% </a:t>
            </a:r>
            <a:r>
              <a:rPr lang="en-US" sz="2400" i="1" dirty="0"/>
              <a:t>compounded annually</a:t>
            </a:r>
            <a:r>
              <a:rPr lang="en-US" sz="2400" dirty="0"/>
              <a:t>?</a:t>
            </a:r>
          </a:p>
          <a:p>
            <a:pPr>
              <a:spcBef>
                <a:spcPts val="1200"/>
              </a:spcBef>
              <a:buNone/>
            </a:pPr>
            <a:r>
              <a:rPr lang="en-US" sz="2800" dirty="0"/>
              <a:t>	       FV</a:t>
            </a:r>
            <a:r>
              <a:rPr lang="en-US" sz="2800" baseline="-25000" dirty="0"/>
              <a:t>5</a:t>
            </a:r>
            <a:r>
              <a:rPr lang="en-US" sz="2800" dirty="0"/>
              <a:t> 	= $100(1.10)</a:t>
            </a:r>
            <a:r>
              <a:rPr lang="en-US" sz="2800" baseline="30000" dirty="0"/>
              <a:t>5</a:t>
            </a:r>
          </a:p>
          <a:p>
            <a:pPr>
              <a:buFont typeface="Wingdings" panose="05000000000000000000" pitchFamily="2" charset="2"/>
              <a:buNone/>
            </a:pPr>
            <a:r>
              <a:rPr lang="en-US" sz="2800" baseline="30000" dirty="0"/>
              <a:t>			</a:t>
            </a:r>
            <a:r>
              <a:rPr lang="en-US" sz="2800" dirty="0"/>
              <a:t>= $100(1.61051)</a:t>
            </a:r>
          </a:p>
          <a:p>
            <a:pPr>
              <a:buFont typeface="Wingdings" panose="05000000000000000000" pitchFamily="2" charset="2"/>
              <a:buNone/>
            </a:pPr>
            <a:r>
              <a:rPr lang="en-US" sz="2800" baseline="30000" dirty="0"/>
              <a:t>			</a:t>
            </a:r>
            <a:r>
              <a:rPr lang="en-US" sz="2800" b="1" dirty="0"/>
              <a:t>= $161.05</a:t>
            </a:r>
          </a:p>
          <a:p>
            <a:pPr marL="0" indent="0">
              <a:buNone/>
            </a:pPr>
            <a:endParaRPr lang="en-US" sz="2800" dirty="0"/>
          </a:p>
        </p:txBody>
      </p:sp>
      <p:sp>
        <p:nvSpPr>
          <p:cNvPr id="4" name="Slide Number Placeholder 3"/>
          <p:cNvSpPr>
            <a:spLocks noGrp="1"/>
          </p:cNvSpPr>
          <p:nvPr>
            <p:ph type="sldNum" sz="quarter" idx="12"/>
          </p:nvPr>
        </p:nvSpPr>
        <p:spPr/>
        <p:txBody>
          <a:bodyPr/>
          <a:lstStyle/>
          <a:p>
            <a:fld id="{9860EDB8-5305-433F-BE41-D7A86D811DB3}" type="slidenum">
              <a:rPr lang="en-US" smtClean="0"/>
              <a:t>5</a:t>
            </a:fld>
            <a:endParaRPr lang="en-US"/>
          </a:p>
        </p:txBody>
      </p:sp>
    </p:spTree>
    <p:extLst>
      <p:ext uri="{BB962C8B-B14F-4D97-AF65-F5344CB8AC3E}">
        <p14:creationId xmlns:p14="http://schemas.microsoft.com/office/powerpoint/2010/main" val="39592369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FV</a:t>
            </a:r>
            <a:endParaRPr lang="en-US" dirty="0"/>
          </a:p>
        </p:txBody>
      </p:sp>
      <p:sp>
        <p:nvSpPr>
          <p:cNvPr id="3" name="Content Placeholder 2"/>
          <p:cNvSpPr>
            <a:spLocks noGrp="1"/>
          </p:cNvSpPr>
          <p:nvPr>
            <p:ph idx="1"/>
          </p:nvPr>
        </p:nvSpPr>
        <p:spPr/>
        <p:txBody>
          <a:bodyPr>
            <a:normAutofit/>
          </a:bodyPr>
          <a:lstStyle/>
          <a:p>
            <a:pPr>
              <a:spcBef>
                <a:spcPts val="1200"/>
              </a:spcBef>
              <a:tabLst>
                <a:tab pos="1889125" algn="l"/>
              </a:tabLst>
            </a:pPr>
            <a:r>
              <a:rPr lang="en-US" sz="2800" dirty="0"/>
              <a:t>Example 1 using a Financial Calculator:</a:t>
            </a:r>
          </a:p>
          <a:p>
            <a:pPr marL="0" indent="0">
              <a:buNone/>
              <a:tabLst>
                <a:tab pos="1889125" algn="l"/>
              </a:tabLst>
            </a:pPr>
            <a:r>
              <a:rPr lang="en-US" sz="1100" dirty="0"/>
              <a:t/>
            </a:r>
            <a:br>
              <a:rPr lang="en-US" sz="1100" dirty="0"/>
            </a:br>
            <a:r>
              <a:rPr lang="en-US" sz="2800" dirty="0"/>
              <a:t>	PV = $100</a:t>
            </a:r>
          </a:p>
          <a:p>
            <a:pPr>
              <a:buNone/>
              <a:tabLst>
                <a:tab pos="1889125" algn="l"/>
              </a:tabLst>
            </a:pPr>
            <a:r>
              <a:rPr lang="en-US" sz="2800" dirty="0"/>
              <a:t>		n = 5</a:t>
            </a:r>
          </a:p>
          <a:p>
            <a:pPr>
              <a:buNone/>
              <a:tabLst>
                <a:tab pos="1889125" algn="l"/>
              </a:tabLst>
            </a:pPr>
            <a:r>
              <a:rPr lang="en-US" sz="2800" dirty="0"/>
              <a:t>		</a:t>
            </a:r>
            <a:r>
              <a:rPr lang="en-US" sz="2800" dirty="0" err="1"/>
              <a:t>i</a:t>
            </a:r>
            <a:r>
              <a:rPr lang="en-US" sz="2800" dirty="0"/>
              <a:t> = 10</a:t>
            </a:r>
          </a:p>
          <a:p>
            <a:pPr defTabSz="592138">
              <a:buNone/>
              <a:tabLst>
                <a:tab pos="1774825" algn="l"/>
              </a:tabLst>
            </a:pPr>
            <a:r>
              <a:rPr lang="en-US" sz="2800" dirty="0"/>
              <a:t>			 </a:t>
            </a:r>
            <a:r>
              <a:rPr lang="en-US" sz="2800" b="1" dirty="0"/>
              <a:t>FV = $161.05</a:t>
            </a:r>
          </a:p>
          <a:p>
            <a:endParaRPr lang="en-US" sz="2800" dirty="0"/>
          </a:p>
        </p:txBody>
      </p:sp>
      <p:sp>
        <p:nvSpPr>
          <p:cNvPr id="4" name="Slide Number Placeholder 3"/>
          <p:cNvSpPr>
            <a:spLocks noGrp="1"/>
          </p:cNvSpPr>
          <p:nvPr>
            <p:ph type="sldNum" sz="quarter" idx="12"/>
          </p:nvPr>
        </p:nvSpPr>
        <p:spPr/>
        <p:txBody>
          <a:bodyPr/>
          <a:lstStyle/>
          <a:p>
            <a:fld id="{9860EDB8-5305-433F-BE41-D7A86D811DB3}" type="slidenum">
              <a:rPr lang="en-US" smtClean="0"/>
              <a:t>6</a:t>
            </a:fld>
            <a:endParaRPr lang="en-US"/>
          </a:p>
        </p:txBody>
      </p:sp>
    </p:spTree>
    <p:extLst>
      <p:ext uri="{BB962C8B-B14F-4D97-AF65-F5344CB8AC3E}">
        <p14:creationId xmlns:p14="http://schemas.microsoft.com/office/powerpoint/2010/main" val="2880999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FV</a:t>
            </a:r>
            <a:endParaRPr lang="en-US" dirty="0"/>
          </a:p>
        </p:txBody>
      </p:sp>
      <p:sp>
        <p:nvSpPr>
          <p:cNvPr id="3" name="Content Placeholder 2"/>
          <p:cNvSpPr>
            <a:spLocks noGrp="1"/>
          </p:cNvSpPr>
          <p:nvPr>
            <p:ph idx="1"/>
          </p:nvPr>
        </p:nvSpPr>
        <p:spPr/>
        <p:txBody>
          <a:bodyPr>
            <a:normAutofit lnSpcReduction="10000"/>
          </a:bodyPr>
          <a:lstStyle/>
          <a:p>
            <a:pPr>
              <a:spcBef>
                <a:spcPct val="20000"/>
              </a:spcBef>
              <a:buFontTx/>
              <a:buChar char="•"/>
            </a:pPr>
            <a:r>
              <a:rPr lang="en-US" sz="3200" dirty="0"/>
              <a:t>Semi-Annual Compounding</a:t>
            </a:r>
          </a:p>
          <a:p>
            <a:pPr marL="914400" lvl="1" indent="-457200">
              <a:spcBef>
                <a:spcPts val="1200"/>
              </a:spcBef>
              <a:buFont typeface="Arial" panose="020B0604020202020204" pitchFamily="34" charset="0"/>
              <a:buChar char="–"/>
            </a:pPr>
            <a:r>
              <a:rPr lang="en-US" sz="2800" dirty="0"/>
              <a:t>In Example1, what if interest were paid semi-annually instead of annually?</a:t>
            </a:r>
          </a:p>
          <a:p>
            <a:pPr marL="1435100" lvl="2" indent="-412750">
              <a:spcBef>
                <a:spcPct val="20000"/>
              </a:spcBef>
              <a:buSzPct val="110000"/>
              <a:buFontTx/>
              <a:buChar char="•"/>
            </a:pPr>
            <a:r>
              <a:rPr lang="en-US" sz="2400" dirty="0"/>
              <a:t>There would be two compounding periods in each year.</a:t>
            </a:r>
          </a:p>
          <a:p>
            <a:pPr marL="1435100" lvl="2" indent="-412750">
              <a:spcBef>
                <a:spcPct val="20000"/>
              </a:spcBef>
              <a:buSzPct val="110000"/>
              <a:buFontTx/>
              <a:buChar char="•"/>
            </a:pPr>
            <a:r>
              <a:rPr lang="en-US" sz="2400" dirty="0"/>
              <a:t>There would be a periodic rate to match the multiple compounding periods.</a:t>
            </a:r>
          </a:p>
          <a:p>
            <a:pPr marL="1435100" lvl="2" indent="-412750">
              <a:spcBef>
                <a:spcPct val="20000"/>
              </a:spcBef>
              <a:buSzPct val="110000"/>
              <a:buFontTx/>
              <a:buChar char="•"/>
            </a:pPr>
            <a:r>
              <a:rPr lang="en-US" sz="2400" dirty="0"/>
              <a:t>The time period would be doubled.</a:t>
            </a:r>
          </a:p>
          <a:p>
            <a:pPr marL="1435100" lvl="2" indent="-412750">
              <a:spcBef>
                <a:spcPct val="20000"/>
              </a:spcBef>
              <a:buSzPct val="110000"/>
              <a:buFontTx/>
              <a:buChar char="•"/>
            </a:pPr>
            <a:r>
              <a:rPr lang="en-US" sz="2400" i="1" dirty="0"/>
              <a:t>Most importantly, the future value would be higher. Additional compounding periods will effect the final result. </a:t>
            </a:r>
          </a:p>
          <a:p>
            <a:pPr marL="0" indent="0">
              <a:buNone/>
            </a:pPr>
            <a:endParaRPr lang="en-US" dirty="0"/>
          </a:p>
        </p:txBody>
      </p:sp>
      <p:sp>
        <p:nvSpPr>
          <p:cNvPr id="4" name="Slide Number Placeholder 3"/>
          <p:cNvSpPr>
            <a:spLocks noGrp="1"/>
          </p:cNvSpPr>
          <p:nvPr>
            <p:ph type="sldNum" sz="quarter" idx="12"/>
          </p:nvPr>
        </p:nvSpPr>
        <p:spPr/>
        <p:txBody>
          <a:bodyPr/>
          <a:lstStyle/>
          <a:p>
            <a:fld id="{9860EDB8-5305-433F-BE41-D7A86D811DB3}" type="slidenum">
              <a:rPr lang="en-US" smtClean="0"/>
              <a:t>7</a:t>
            </a:fld>
            <a:endParaRPr lang="en-US"/>
          </a:p>
        </p:txBody>
      </p:sp>
    </p:spTree>
    <p:extLst>
      <p:ext uri="{BB962C8B-B14F-4D97-AF65-F5344CB8AC3E}">
        <p14:creationId xmlns:p14="http://schemas.microsoft.com/office/powerpoint/2010/main" val="24171553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FV</a:t>
            </a:r>
            <a:endParaRPr lang="en-US"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normAutofit/>
              </a:bodyPr>
              <a:lstStyle/>
              <a:p>
                <a:r>
                  <a:rPr lang="en-US" sz="2800" dirty="0" smtClean="0"/>
                  <a:t>The general equation becomes:</a:t>
                </a:r>
              </a:p>
              <a:p>
                <a:pPr marL="0" indent="0">
                  <a:spcBef>
                    <a:spcPts val="1200"/>
                  </a:spcBef>
                  <a:spcAft>
                    <a:spcPts val="1200"/>
                  </a:spcAft>
                  <a:buNone/>
                </a:pPr>
                <a14:m>
                  <m:oMathPara xmlns:m="http://schemas.openxmlformats.org/officeDocument/2006/math">
                    <m:oMathParaPr>
                      <m:jc m:val="centerGroup"/>
                    </m:oMathParaPr>
                    <m:oMath xmlns:m="http://schemas.openxmlformats.org/officeDocument/2006/math">
                      <m:sSub>
                        <m:sSubPr>
                          <m:ctrlPr>
                            <a:rPr lang="en-US" i="1" smtClean="0">
                              <a:latin typeface="Cambria Math" panose="02040503050406030204" pitchFamily="18" charset="0"/>
                            </a:rPr>
                          </m:ctrlPr>
                        </m:sSubPr>
                        <m:e>
                          <m:r>
                            <a:rPr lang="en-US" b="0" i="1" smtClean="0">
                              <a:latin typeface="Cambria Math" panose="02040503050406030204" pitchFamily="18" charset="0"/>
                            </a:rPr>
                            <m:t>𝐹𝑉</m:t>
                          </m:r>
                        </m:e>
                        <m:sub>
                          <m:r>
                            <a:rPr lang="en-US" b="0" i="1" smtClean="0">
                              <a:latin typeface="Cambria Math" panose="02040503050406030204" pitchFamily="18" charset="0"/>
                            </a:rPr>
                            <m:t>𝑛</m:t>
                          </m:r>
                        </m:sub>
                      </m:sSub>
                      <m:r>
                        <a:rPr lang="en-US" i="1" smtClean="0">
                          <a:latin typeface="Cambria Math" panose="02040503050406030204" pitchFamily="18" charset="0"/>
                        </a:rPr>
                        <m:t>=</m:t>
                      </m:r>
                      <m:r>
                        <a:rPr lang="en-US" b="0" i="1" smtClean="0">
                          <a:latin typeface="Cambria Math" panose="02040503050406030204" pitchFamily="18" charset="0"/>
                        </a:rPr>
                        <m:t>𝑃𝑉</m:t>
                      </m:r>
                      <m:sSup>
                        <m:sSupPr>
                          <m:ctrlPr>
                            <a:rPr lang="en-US" b="0" i="1" smtClean="0">
                              <a:latin typeface="Cambria Math" panose="02040503050406030204" pitchFamily="18" charset="0"/>
                            </a:rPr>
                          </m:ctrlPr>
                        </m:sSupPr>
                        <m:e>
                          <m:d>
                            <m:dPr>
                              <m:ctrlPr>
                                <a:rPr lang="en-US" i="1">
                                  <a:latin typeface="Cambria Math" panose="02040503050406030204" pitchFamily="18" charset="0"/>
                                </a:rPr>
                              </m:ctrlPr>
                            </m:dPr>
                            <m:e>
                              <m:r>
                                <a:rPr lang="en-US" i="1">
                                  <a:latin typeface="Cambria Math" panose="02040503050406030204" pitchFamily="18" charset="0"/>
                                </a:rPr>
                                <m:t>1+</m:t>
                              </m:r>
                              <m:f>
                                <m:fPr>
                                  <m:ctrlPr>
                                    <a:rPr lang="en-US" i="1">
                                      <a:latin typeface="Cambria Math" panose="02040503050406030204" pitchFamily="18" charset="0"/>
                                    </a:rPr>
                                  </m:ctrlPr>
                                </m:fPr>
                                <m:num>
                                  <m:r>
                                    <a:rPr lang="en-US" i="1">
                                      <a:latin typeface="Cambria Math" panose="02040503050406030204" pitchFamily="18" charset="0"/>
                                    </a:rPr>
                                    <m:t>𝑖</m:t>
                                  </m:r>
                                </m:num>
                                <m:den>
                                  <m:r>
                                    <a:rPr lang="en-US" i="1">
                                      <a:latin typeface="Cambria Math" panose="02040503050406030204" pitchFamily="18" charset="0"/>
                                    </a:rPr>
                                    <m:t>𝑚</m:t>
                                  </m:r>
                                </m:den>
                              </m:f>
                            </m:e>
                          </m:d>
                        </m:e>
                        <m:sup>
                          <m:r>
                            <a:rPr lang="en-US" b="0" i="1" smtClean="0">
                              <a:latin typeface="Cambria Math" panose="02040503050406030204" pitchFamily="18" charset="0"/>
                            </a:rPr>
                            <m:t>𝑛𝑚</m:t>
                          </m:r>
                        </m:sup>
                      </m:sSup>
                    </m:oMath>
                  </m:oMathPara>
                </a14:m>
                <a:endParaRPr lang="en-US" dirty="0"/>
              </a:p>
              <a:p>
                <a:pPr marL="968375" lvl="1"/>
                <a:r>
                  <a:rPr lang="en-US" sz="2200" i="1" dirty="0" smtClean="0"/>
                  <a:t>m</a:t>
                </a:r>
                <a:r>
                  <a:rPr lang="en-US" sz="2200" dirty="0" smtClean="0"/>
                  <a:t> : number </a:t>
                </a:r>
                <a:r>
                  <a:rPr lang="en-US" sz="2200" dirty="0"/>
                  <a:t>of compounding intervals in a year</a:t>
                </a:r>
              </a:p>
              <a:p>
                <a:pPr marL="968375" lvl="1"/>
                <a:r>
                  <a:rPr lang="en-US" sz="2200" i="1" dirty="0" err="1"/>
                  <a:t>i</a:t>
                </a:r>
                <a:r>
                  <a:rPr lang="en-US" sz="2200" i="1" dirty="0"/>
                  <a:t>/m</a:t>
                </a:r>
                <a:r>
                  <a:rPr lang="en-US" sz="2200" dirty="0"/>
                  <a:t> </a:t>
                </a:r>
                <a:r>
                  <a:rPr lang="en-US" sz="2200" dirty="0" smtClean="0"/>
                  <a:t>: </a:t>
                </a:r>
                <a:r>
                  <a:rPr lang="en-US" sz="2200" dirty="0"/>
                  <a:t>periodic interest rate</a:t>
                </a:r>
              </a:p>
              <a:p>
                <a:pPr marL="0" indent="0">
                  <a:buNone/>
                  <a:tabLst>
                    <a:tab pos="1379538" algn="l"/>
                    <a:tab pos="2803525" algn="l"/>
                  </a:tabLst>
                </a:pPr>
                <a:endParaRPr lang="en-US" sz="1800" dirty="0"/>
              </a:p>
              <a:p>
                <a:pPr>
                  <a:tabLst>
                    <a:tab pos="1379538" algn="l"/>
                    <a:tab pos="2803525" algn="l"/>
                  </a:tabLst>
                </a:pPr>
                <a:r>
                  <a:rPr lang="en-US" sz="2800" dirty="0"/>
                  <a:t>For Example 1:</a:t>
                </a:r>
              </a:p>
              <a:p>
                <a:pPr>
                  <a:buNone/>
                  <a:tabLst>
                    <a:tab pos="1379538" algn="l"/>
                    <a:tab pos="2803525" algn="l"/>
                  </a:tabLst>
                </a:pPr>
                <a:r>
                  <a:rPr lang="en-US" dirty="0"/>
                  <a:t>		</a:t>
                </a:r>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𝐹𝑉</m:t>
                        </m:r>
                      </m:e>
                      <m:sub>
                        <m:r>
                          <a:rPr lang="en-US" b="0" i="1" smtClean="0">
                            <a:latin typeface="Cambria Math" panose="02040503050406030204" pitchFamily="18" charset="0"/>
                          </a:rPr>
                          <m:t>5</m:t>
                        </m:r>
                      </m:sub>
                    </m:sSub>
                    <m:r>
                      <a:rPr lang="en-US" i="1">
                        <a:latin typeface="Cambria Math" panose="02040503050406030204" pitchFamily="18" charset="0"/>
                      </a:rPr>
                      <m:t>=</m:t>
                    </m:r>
                    <m:r>
                      <a:rPr lang="en-US" b="0" i="1" smtClean="0">
                        <a:latin typeface="Cambria Math" panose="02040503050406030204" pitchFamily="18" charset="0"/>
                      </a:rPr>
                      <m:t>100</m:t>
                    </m:r>
                    <m:sSup>
                      <m:sSupPr>
                        <m:ctrlPr>
                          <a:rPr lang="en-US" i="1">
                            <a:latin typeface="Cambria Math" panose="02040503050406030204" pitchFamily="18" charset="0"/>
                          </a:rPr>
                        </m:ctrlPr>
                      </m:sSupPr>
                      <m:e>
                        <m:d>
                          <m:dPr>
                            <m:ctrlPr>
                              <a:rPr lang="en-US" i="1">
                                <a:latin typeface="Cambria Math" panose="02040503050406030204" pitchFamily="18" charset="0"/>
                              </a:rPr>
                            </m:ctrlPr>
                          </m:dPr>
                          <m:e>
                            <m:r>
                              <a:rPr lang="en-US" i="1">
                                <a:latin typeface="Cambria Math" panose="02040503050406030204" pitchFamily="18" charset="0"/>
                              </a:rPr>
                              <m:t>1+</m:t>
                            </m:r>
                            <m:f>
                              <m:fPr>
                                <m:ctrlPr>
                                  <a:rPr lang="en-US" i="1">
                                    <a:latin typeface="Cambria Math" panose="02040503050406030204" pitchFamily="18" charset="0"/>
                                  </a:rPr>
                                </m:ctrlPr>
                              </m:fPr>
                              <m:num>
                                <m:r>
                                  <a:rPr lang="en-US" b="0" i="1" smtClean="0">
                                    <a:latin typeface="Cambria Math" panose="02040503050406030204" pitchFamily="18" charset="0"/>
                                  </a:rPr>
                                  <m:t>0.1</m:t>
                                </m:r>
                              </m:num>
                              <m:den>
                                <m:r>
                                  <a:rPr lang="en-US" b="0" i="1" smtClean="0">
                                    <a:latin typeface="Cambria Math" panose="02040503050406030204" pitchFamily="18" charset="0"/>
                                  </a:rPr>
                                  <m:t>2</m:t>
                                </m:r>
                              </m:den>
                            </m:f>
                          </m:e>
                        </m:d>
                      </m:e>
                      <m:sup>
                        <m:r>
                          <a:rPr lang="en-US" b="0" i="1" smtClean="0">
                            <a:latin typeface="Cambria Math" panose="02040503050406030204" pitchFamily="18" charset="0"/>
                          </a:rPr>
                          <m:t>5∗2</m:t>
                        </m:r>
                      </m:sup>
                    </m:sSup>
                    <m:r>
                      <m:rPr>
                        <m:nor/>
                      </m:rPr>
                      <a:rPr lang="en-US" b="0" i="0" smtClean="0">
                        <a:latin typeface="Cambria Math" panose="02040503050406030204" pitchFamily="18" charset="0"/>
                      </a:rPr>
                      <m:t>=100(1.6289)=$</m:t>
                    </m:r>
                    <m:r>
                      <m:rPr>
                        <m:nor/>
                      </m:rPr>
                      <a:rPr lang="en-US" b="1" i="0" smtClean="0">
                        <a:latin typeface="Cambria Math" panose="02040503050406030204" pitchFamily="18" charset="0"/>
                      </a:rPr>
                      <m:t>162.89</m:t>
                    </m:r>
                  </m:oMath>
                </a14:m>
                <a:endParaRPr lang="en-US" b="1"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l="-1449" t="-2490"/>
                </a:stretch>
              </a:blipFill>
            </p:spPr>
            <p:txBody>
              <a:bodyPr/>
              <a:lstStyle/>
              <a:p>
                <a:r>
                  <a:rPr lang="en-US">
                    <a:noFill/>
                  </a:rPr>
                  <a:t> </a:t>
                </a:r>
              </a:p>
            </p:txBody>
          </p:sp>
        </mc:Fallback>
      </mc:AlternateContent>
      <p:sp>
        <p:nvSpPr>
          <p:cNvPr id="4" name="Slide Number Placeholder 3"/>
          <p:cNvSpPr>
            <a:spLocks noGrp="1"/>
          </p:cNvSpPr>
          <p:nvPr>
            <p:ph type="sldNum" sz="quarter" idx="12"/>
          </p:nvPr>
        </p:nvSpPr>
        <p:spPr/>
        <p:txBody>
          <a:bodyPr/>
          <a:lstStyle/>
          <a:p>
            <a:fld id="{9860EDB8-5305-433F-BE41-D7A86D811DB3}" type="slidenum">
              <a:rPr lang="en-US" smtClean="0"/>
              <a:t>8</a:t>
            </a:fld>
            <a:endParaRPr lang="en-US"/>
          </a:p>
        </p:txBody>
      </p:sp>
    </p:spTree>
    <p:extLst>
      <p:ext uri="{BB962C8B-B14F-4D97-AF65-F5344CB8AC3E}">
        <p14:creationId xmlns:p14="http://schemas.microsoft.com/office/powerpoint/2010/main" val="5975856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FV</a:t>
            </a:r>
            <a:endParaRPr lang="en-US" dirty="0"/>
          </a:p>
        </p:txBody>
      </p:sp>
      <p:sp>
        <p:nvSpPr>
          <p:cNvPr id="3" name="Content Placeholder 2"/>
          <p:cNvSpPr>
            <a:spLocks noGrp="1"/>
          </p:cNvSpPr>
          <p:nvPr>
            <p:ph idx="1"/>
          </p:nvPr>
        </p:nvSpPr>
        <p:spPr/>
        <p:txBody>
          <a:bodyPr>
            <a:normAutofit/>
          </a:bodyPr>
          <a:lstStyle/>
          <a:p>
            <a:r>
              <a:rPr lang="en-US" sz="2800" dirty="0"/>
              <a:t>Notice the difference in Future Value when multiple compounding periods are used</a:t>
            </a:r>
            <a:r>
              <a:rPr lang="en-US" sz="2800" dirty="0" smtClean="0"/>
              <a:t>:</a:t>
            </a:r>
            <a:endParaRPr lang="en-US" sz="2000" dirty="0"/>
          </a:p>
          <a:p>
            <a:pPr algn="ctr">
              <a:buFont typeface="Wingdings" panose="05000000000000000000" pitchFamily="2" charset="2"/>
              <a:buNone/>
            </a:pPr>
            <a:r>
              <a:rPr lang="en-US" dirty="0" smtClean="0"/>
              <a:t>$</a:t>
            </a:r>
            <a:r>
              <a:rPr lang="en-US" dirty="0"/>
              <a:t>162.89 vs. $</a:t>
            </a:r>
            <a:r>
              <a:rPr lang="en-US" dirty="0" smtClean="0"/>
              <a:t>161.05</a:t>
            </a:r>
            <a:endParaRPr lang="en-US" sz="1600" dirty="0"/>
          </a:p>
          <a:p>
            <a:pPr>
              <a:spcBef>
                <a:spcPts val="1800"/>
              </a:spcBef>
            </a:pPr>
            <a:r>
              <a:rPr lang="en-US" sz="2800" dirty="0"/>
              <a:t>This shows the </a:t>
            </a:r>
            <a:r>
              <a:rPr lang="en-US" sz="2800" b="1" i="1" dirty="0"/>
              <a:t>effect of earning interest on interest</a:t>
            </a:r>
            <a:r>
              <a:rPr lang="en-US" sz="2800" dirty="0"/>
              <a:t>. The more compounding periods there are per year, the higher the future value will be. </a:t>
            </a:r>
          </a:p>
        </p:txBody>
      </p:sp>
      <p:sp>
        <p:nvSpPr>
          <p:cNvPr id="4" name="Slide Number Placeholder 3"/>
          <p:cNvSpPr>
            <a:spLocks noGrp="1"/>
          </p:cNvSpPr>
          <p:nvPr>
            <p:ph type="sldNum" sz="quarter" idx="12"/>
          </p:nvPr>
        </p:nvSpPr>
        <p:spPr/>
        <p:txBody>
          <a:bodyPr/>
          <a:lstStyle/>
          <a:p>
            <a:fld id="{9860EDB8-5305-433F-BE41-D7A86D811DB3}" type="slidenum">
              <a:rPr lang="en-US" smtClean="0"/>
              <a:t>9</a:t>
            </a:fld>
            <a:endParaRPr lang="en-US"/>
          </a:p>
        </p:txBody>
      </p:sp>
    </p:spTree>
    <p:extLst>
      <p:ext uri="{BB962C8B-B14F-4D97-AF65-F5344CB8AC3E}">
        <p14:creationId xmlns:p14="http://schemas.microsoft.com/office/powerpoint/2010/main" val="1349201327"/>
      </p:ext>
    </p:extLst>
  </p:cSld>
  <p:clrMapOvr>
    <a:masterClrMapping/>
  </p:clrMapOvr>
  <p:timing>
    <p:tnLst>
      <p:par>
        <p:cTn id="1" dur="indefinite" restart="never" nodeType="tmRoot"/>
      </p:par>
    </p:tnLst>
  </p:timing>
</p:sld>
</file>

<file path=ppt/theme/theme1.xml><?xml version="1.0" encoding="utf-8"?>
<a:theme xmlns:a="http://schemas.openxmlformats.org/drawingml/2006/main" name="WelcomeDoc">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Segoe UI">
      <a:majorFont>
        <a:latin typeface="Segoe UI Light"/>
        <a:ea typeface=""/>
        <a:cs typeface=""/>
      </a:majorFont>
      <a:minorFont>
        <a:latin typeface="Segoe U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7BC4796A-9872-4AA6-868A-E1A52DAE5C9B}" vid="{226865FD-68E7-4897-9C2B-9A00B6BC8CA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9A4849AD-65CA-4CDD-87B0-7F56EA6DF72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Welcome to PowerPoint</Template>
  <TotalTime>0</TotalTime>
  <Words>1409</Words>
  <Application>Microsoft Office PowerPoint</Application>
  <PresentationFormat>Widescreen</PresentationFormat>
  <Paragraphs>272</Paragraphs>
  <Slides>38</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38</vt:i4>
      </vt:variant>
    </vt:vector>
  </HeadingPairs>
  <TitlesOfParts>
    <vt:vector size="46" baseType="lpstr">
      <vt:lpstr>Arial</vt:lpstr>
      <vt:lpstr>Calibri</vt:lpstr>
      <vt:lpstr>Cambria Math</vt:lpstr>
      <vt:lpstr>Segoe UI</vt:lpstr>
      <vt:lpstr>Segoe UI Light</vt:lpstr>
      <vt:lpstr>Symbol</vt:lpstr>
      <vt:lpstr>Wingdings</vt:lpstr>
      <vt:lpstr>WelcomeDoc</vt:lpstr>
      <vt:lpstr>REAL ESTATE 410 Basic Financial Calculations</vt:lpstr>
      <vt:lpstr>Time Value of Money (TVM)</vt:lpstr>
      <vt:lpstr>TVM</vt:lpstr>
      <vt:lpstr>Future Value (FV)</vt:lpstr>
      <vt:lpstr>FV</vt:lpstr>
      <vt:lpstr>FV</vt:lpstr>
      <vt:lpstr>FV</vt:lpstr>
      <vt:lpstr>FV</vt:lpstr>
      <vt:lpstr>FV</vt:lpstr>
      <vt:lpstr>Present Value (PV)</vt:lpstr>
      <vt:lpstr>PV</vt:lpstr>
      <vt:lpstr>PV</vt:lpstr>
      <vt:lpstr>PV</vt:lpstr>
      <vt:lpstr>Annuities</vt:lpstr>
      <vt:lpstr>FV Annuity</vt:lpstr>
      <vt:lpstr>FV Annuity</vt:lpstr>
      <vt:lpstr>FV Annuity</vt:lpstr>
      <vt:lpstr>FV Annuity</vt:lpstr>
      <vt:lpstr>FV Annuity</vt:lpstr>
      <vt:lpstr>PV Annuity</vt:lpstr>
      <vt:lpstr>PV Annuity</vt:lpstr>
      <vt:lpstr>PV Annuity</vt:lpstr>
      <vt:lpstr>PV Annuity</vt:lpstr>
      <vt:lpstr>PV Annuity</vt:lpstr>
      <vt:lpstr>Uneven Cash Flows</vt:lpstr>
      <vt:lpstr>TVM – Extensions</vt:lpstr>
      <vt:lpstr>TVM – Extensions</vt:lpstr>
      <vt:lpstr>TVM – Extensions</vt:lpstr>
      <vt:lpstr>TVM – Extensions</vt:lpstr>
      <vt:lpstr>TVM – Extensions</vt:lpstr>
      <vt:lpstr>TVM – Extensions</vt:lpstr>
      <vt:lpstr>Nominal Interest Rate</vt:lpstr>
      <vt:lpstr>Annual Percentage Yield (APY)</vt:lpstr>
      <vt:lpstr>Effective Annual Yield (EAY)</vt:lpstr>
      <vt:lpstr>Effective Annual Yield (EAY)</vt:lpstr>
      <vt:lpstr>Internal Rate of Return</vt:lpstr>
      <vt:lpstr>Excel Functions</vt:lpstr>
      <vt:lpstr>Conclusion</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2014-12-02T22:51:08Z</dcterms:created>
  <dcterms:modified xsi:type="dcterms:W3CDTF">2016-12-10T23:59:14Z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TC029239449991</vt:lpwstr>
  </property>
</Properties>
</file>