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39"/>
  </p:notesMasterIdLst>
  <p:sldIdLst>
    <p:sldId id="259" r:id="rId3"/>
    <p:sldId id="260" r:id="rId4"/>
    <p:sldId id="266" r:id="rId5"/>
    <p:sldId id="294" r:id="rId6"/>
    <p:sldId id="267" r:id="rId7"/>
    <p:sldId id="268" r:id="rId8"/>
    <p:sldId id="271" r:id="rId9"/>
    <p:sldId id="273" r:id="rId10"/>
    <p:sldId id="265" r:id="rId11"/>
    <p:sldId id="261" r:id="rId12"/>
    <p:sldId id="270" r:id="rId13"/>
    <p:sldId id="275" r:id="rId14"/>
    <p:sldId id="276" r:id="rId15"/>
    <p:sldId id="279" r:id="rId16"/>
    <p:sldId id="277" r:id="rId17"/>
    <p:sldId id="304" r:id="rId18"/>
    <p:sldId id="280" r:id="rId19"/>
    <p:sldId id="282" r:id="rId20"/>
    <p:sldId id="318" r:id="rId21"/>
    <p:sldId id="274" r:id="rId22"/>
    <p:sldId id="296" r:id="rId23"/>
    <p:sldId id="297" r:id="rId24"/>
    <p:sldId id="303" r:id="rId25"/>
    <p:sldId id="278" r:id="rId26"/>
    <p:sldId id="298" r:id="rId27"/>
    <p:sldId id="300" r:id="rId28"/>
    <p:sldId id="305" r:id="rId29"/>
    <p:sldId id="306" r:id="rId30"/>
    <p:sldId id="308" r:id="rId31"/>
    <p:sldId id="314" r:id="rId32"/>
    <p:sldId id="284" r:id="rId33"/>
    <p:sldId id="301" r:id="rId34"/>
    <p:sldId id="292" r:id="rId35"/>
    <p:sldId id="320" r:id="rId36"/>
    <p:sldId id="319" r:id="rId37"/>
    <p:sldId id="281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2" autoAdjust="0"/>
    <p:restoredTop sz="85117" autoAdjust="0"/>
  </p:normalViewPr>
  <p:slideViewPr>
    <p:cSldViewPr snapToGrid="0">
      <p:cViewPr varScale="1">
        <p:scale>
          <a:sx n="103" d="100"/>
          <a:sy n="103" d="100"/>
        </p:scale>
        <p:origin x="120" y="34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51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latin typeface="+mn-lt"/>
              </a:defRPr>
            </a:pPr>
            <a:r>
              <a:rPr lang="en-US" sz="1400" dirty="0">
                <a:latin typeface="+mn-lt"/>
              </a:rPr>
              <a:t>Monthly Additions and Reductions in Distress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386497930107209"/>
          <c:y val="0.12762368787033071"/>
          <c:w val="0.88647552101147586"/>
          <c:h val="0.72205206854819393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'Qtr Additions Subtraction'!$B$30</c:f>
              <c:strCache>
                <c:ptCount val="1"/>
                <c:pt idx="0">
                  <c:v>Newly Troubled</c:v>
                </c:pt>
              </c:strCache>
            </c:strRef>
          </c:tx>
          <c:spPr>
            <a:solidFill>
              <a:srgbClr val="FF6600"/>
            </a:solidFill>
            <a:ln w="25400">
              <a:noFill/>
            </a:ln>
          </c:spPr>
          <c:invertIfNegative val="0"/>
          <c:cat>
            <c:strRef>
              <c:f>'Qtr Additions Subtraction'!$A$31:$A$61</c:f>
              <c:strCache>
                <c:ptCount val="31"/>
                <c:pt idx="0">
                  <c:v>1
'07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1
'08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1
'09</c:v>
                </c:pt>
                <c:pt idx="9">
                  <c:v>2</c:v>
                </c:pt>
                <c:pt idx="10">
                  <c:v>3</c:v>
                </c:pt>
                <c:pt idx="11">
                  <c:v>4</c:v>
                </c:pt>
                <c:pt idx="12">
                  <c:v>1
'10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1
'11</c:v>
                </c:pt>
                <c:pt idx="17">
                  <c:v>2</c:v>
                </c:pt>
                <c:pt idx="18">
                  <c:v>3</c:v>
                </c:pt>
                <c:pt idx="19">
                  <c:v>4</c:v>
                </c:pt>
                <c:pt idx="20">
                  <c:v>1
'12</c:v>
                </c:pt>
                <c:pt idx="21">
                  <c:v>2</c:v>
                </c:pt>
                <c:pt idx="22">
                  <c:v>3</c:v>
                </c:pt>
                <c:pt idx="23">
                  <c:v>4</c:v>
                </c:pt>
                <c:pt idx="24">
                  <c:v>1
'13</c:v>
                </c:pt>
                <c:pt idx="25">
                  <c:v>2</c:v>
                </c:pt>
                <c:pt idx="26">
                  <c:v>3</c:v>
                </c:pt>
                <c:pt idx="27">
                  <c:v>4</c:v>
                </c:pt>
                <c:pt idx="28">
                  <c:v>1
'14</c:v>
                </c:pt>
                <c:pt idx="29">
                  <c:v>2</c:v>
                </c:pt>
                <c:pt idx="30">
                  <c:v>3</c:v>
                </c:pt>
              </c:strCache>
            </c:strRef>
          </c:cat>
          <c:val>
            <c:numRef>
              <c:f>'Qtr Additions Subtraction'!$B$31:$B$61</c:f>
              <c:numCache>
                <c:formatCode>_("$"* #,##0_);_("$"* \(#,##0\);_("$"* "-"??_);_(@_)</c:formatCode>
                <c:ptCount val="31"/>
                <c:pt idx="0">
                  <c:v>1592322640.8500001</c:v>
                </c:pt>
                <c:pt idx="1">
                  <c:v>1529844067.1399999</c:v>
                </c:pt>
                <c:pt idx="2">
                  <c:v>1764565156.4235001</c:v>
                </c:pt>
                <c:pt idx="3">
                  <c:v>8982954911.2550983</c:v>
                </c:pt>
                <c:pt idx="4">
                  <c:v>5876043180.2844028</c:v>
                </c:pt>
                <c:pt idx="5">
                  <c:v>7353140436.4479008</c:v>
                </c:pt>
                <c:pt idx="6">
                  <c:v>9582561302.9668007</c:v>
                </c:pt>
                <c:pt idx="7">
                  <c:v>27667955568.569984</c:v>
                </c:pt>
                <c:pt idx="8">
                  <c:v>27753853852.766998</c:v>
                </c:pt>
                <c:pt idx="9">
                  <c:v>48762109418.133987</c:v>
                </c:pt>
                <c:pt idx="10">
                  <c:v>30866574880.978607</c:v>
                </c:pt>
                <c:pt idx="11">
                  <c:v>41261403205.953995</c:v>
                </c:pt>
                <c:pt idx="12">
                  <c:v>30699799576.8433</c:v>
                </c:pt>
                <c:pt idx="13">
                  <c:v>37239866257.337807</c:v>
                </c:pt>
                <c:pt idx="14">
                  <c:v>19454611629.587097</c:v>
                </c:pt>
                <c:pt idx="15">
                  <c:v>23903896054.171318</c:v>
                </c:pt>
                <c:pt idx="16">
                  <c:v>21683705425.295601</c:v>
                </c:pt>
                <c:pt idx="17">
                  <c:v>17029690446.209797</c:v>
                </c:pt>
                <c:pt idx="18">
                  <c:v>14361235211.346008</c:v>
                </c:pt>
                <c:pt idx="19">
                  <c:v>16955508333.9547</c:v>
                </c:pt>
                <c:pt idx="20">
                  <c:v>14916132966.073298</c:v>
                </c:pt>
                <c:pt idx="21">
                  <c:v>16047798126.696503</c:v>
                </c:pt>
                <c:pt idx="22">
                  <c:v>10159174996.569901</c:v>
                </c:pt>
                <c:pt idx="23">
                  <c:v>8111759352.8502998</c:v>
                </c:pt>
                <c:pt idx="24">
                  <c:v>6871564450.9981003</c:v>
                </c:pt>
                <c:pt idx="25">
                  <c:v>4552015954.3619995</c:v>
                </c:pt>
                <c:pt idx="26">
                  <c:v>5533457648.9843998</c:v>
                </c:pt>
                <c:pt idx="27">
                  <c:v>4533018672.4744997</c:v>
                </c:pt>
                <c:pt idx="28">
                  <c:v>4239079105.3798008</c:v>
                </c:pt>
                <c:pt idx="29">
                  <c:v>5389641026.5888996</c:v>
                </c:pt>
                <c:pt idx="30">
                  <c:v>2935744237.0050001</c:v>
                </c:pt>
              </c:numCache>
            </c:numRef>
          </c:val>
        </c:ser>
        <c:ser>
          <c:idx val="0"/>
          <c:order val="1"/>
          <c:tx>
            <c:strRef>
              <c:f>'Qtr Additions Subtraction'!$C$30</c:f>
              <c:strCache>
                <c:ptCount val="1"/>
                <c:pt idx="0">
                  <c:v>Worked out</c:v>
                </c:pt>
              </c:strCache>
            </c:strRef>
          </c:tx>
          <c:invertIfNegative val="0"/>
          <c:cat>
            <c:strRef>
              <c:f>'Qtr Additions Subtraction'!$A$31:$A$61</c:f>
              <c:strCache>
                <c:ptCount val="31"/>
                <c:pt idx="0">
                  <c:v>1
'07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1
'08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1
'09</c:v>
                </c:pt>
                <c:pt idx="9">
                  <c:v>2</c:v>
                </c:pt>
                <c:pt idx="10">
                  <c:v>3</c:v>
                </c:pt>
                <c:pt idx="11">
                  <c:v>4</c:v>
                </c:pt>
                <c:pt idx="12">
                  <c:v>1
'10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1
'11</c:v>
                </c:pt>
                <c:pt idx="17">
                  <c:v>2</c:v>
                </c:pt>
                <c:pt idx="18">
                  <c:v>3</c:v>
                </c:pt>
                <c:pt idx="19">
                  <c:v>4</c:v>
                </c:pt>
                <c:pt idx="20">
                  <c:v>1
'12</c:v>
                </c:pt>
                <c:pt idx="21">
                  <c:v>2</c:v>
                </c:pt>
                <c:pt idx="22">
                  <c:v>3</c:v>
                </c:pt>
                <c:pt idx="23">
                  <c:v>4</c:v>
                </c:pt>
                <c:pt idx="24">
                  <c:v>1
'13</c:v>
                </c:pt>
                <c:pt idx="25">
                  <c:v>2</c:v>
                </c:pt>
                <c:pt idx="26">
                  <c:v>3</c:v>
                </c:pt>
                <c:pt idx="27">
                  <c:v>4</c:v>
                </c:pt>
                <c:pt idx="28">
                  <c:v>1
'14</c:v>
                </c:pt>
                <c:pt idx="29">
                  <c:v>2</c:v>
                </c:pt>
                <c:pt idx="30">
                  <c:v>3</c:v>
                </c:pt>
              </c:strCache>
            </c:strRef>
          </c:cat>
          <c:val>
            <c:numRef>
              <c:f>'Qtr Additions Subtraction'!$C$31:$C$61</c:f>
              <c:numCache>
                <c:formatCode>_("$"* #,##0_);_("$"* \(#,##0\);_("$"* "-"??_);_(@_)</c:formatCode>
                <c:ptCount val="31"/>
                <c:pt idx="0">
                  <c:v>-532284677.11999995</c:v>
                </c:pt>
                <c:pt idx="1">
                  <c:v>-584230206.60899997</c:v>
                </c:pt>
                <c:pt idx="2">
                  <c:v>-963571915.40919995</c:v>
                </c:pt>
                <c:pt idx="3">
                  <c:v>-573485885.68279982</c:v>
                </c:pt>
                <c:pt idx="4">
                  <c:v>-811075296.15639973</c:v>
                </c:pt>
                <c:pt idx="5">
                  <c:v>-1848148507.7098999</c:v>
                </c:pt>
                <c:pt idx="6">
                  <c:v>-3893249937.7755995</c:v>
                </c:pt>
                <c:pt idx="7">
                  <c:v>-6826398915.4018021</c:v>
                </c:pt>
                <c:pt idx="8">
                  <c:v>-4049458533.9305992</c:v>
                </c:pt>
                <c:pt idx="9">
                  <c:v>-3452659220.3922005</c:v>
                </c:pt>
                <c:pt idx="10">
                  <c:v>-10045201231.195004</c:v>
                </c:pt>
                <c:pt idx="11">
                  <c:v>-13597106011.689201</c:v>
                </c:pt>
                <c:pt idx="12">
                  <c:v>-18678836966.716801</c:v>
                </c:pt>
                <c:pt idx="13">
                  <c:v>-15611480207.329796</c:v>
                </c:pt>
                <c:pt idx="14">
                  <c:v>-18015273207.317795</c:v>
                </c:pt>
                <c:pt idx="15">
                  <c:v>-33055022955.461296</c:v>
                </c:pt>
                <c:pt idx="16">
                  <c:v>-22931455654.021507</c:v>
                </c:pt>
                <c:pt idx="17">
                  <c:v>-21404616938.059998</c:v>
                </c:pt>
                <c:pt idx="18">
                  <c:v>-21967014615.172897</c:v>
                </c:pt>
                <c:pt idx="19">
                  <c:v>-20170911834.207291</c:v>
                </c:pt>
                <c:pt idx="20">
                  <c:v>-16168605057.926804</c:v>
                </c:pt>
                <c:pt idx="21">
                  <c:v>-23395242265.153397</c:v>
                </c:pt>
                <c:pt idx="22">
                  <c:v>-16016295669.103302</c:v>
                </c:pt>
                <c:pt idx="23">
                  <c:v>-15089096539.440918</c:v>
                </c:pt>
                <c:pt idx="24">
                  <c:v>-12790175423.797302</c:v>
                </c:pt>
                <c:pt idx="25">
                  <c:v>-11843076687.521393</c:v>
                </c:pt>
                <c:pt idx="26">
                  <c:v>-10989584585.756897</c:v>
                </c:pt>
                <c:pt idx="27">
                  <c:v>-17140851510.276505</c:v>
                </c:pt>
                <c:pt idx="28">
                  <c:v>-9777811717.9586792</c:v>
                </c:pt>
                <c:pt idx="29">
                  <c:v>-7611146158.6315002</c:v>
                </c:pt>
                <c:pt idx="30">
                  <c:v>-16672651295.112701</c:v>
                </c:pt>
              </c:numCache>
            </c:numRef>
          </c:val>
        </c:ser>
        <c:ser>
          <c:idx val="1"/>
          <c:order val="2"/>
          <c:tx>
            <c:strRef>
              <c:f>'Qtr Additions Subtraction'!$D$29</c:f>
              <c:strCache>
                <c:ptCount val="1"/>
                <c:pt idx="0">
                  <c:v>Net Change</c:v>
                </c:pt>
              </c:strCache>
            </c:strRef>
          </c:tx>
          <c:spPr>
            <a:noFill/>
            <a:ln>
              <a:solidFill>
                <a:srgbClr val="00B0F0"/>
              </a:solidFill>
            </a:ln>
          </c:spPr>
          <c:invertIfNegative val="0"/>
          <c:cat>
            <c:strRef>
              <c:f>'Qtr Additions Subtraction'!$A$31:$A$61</c:f>
              <c:strCache>
                <c:ptCount val="31"/>
                <c:pt idx="0">
                  <c:v>1
'07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1
'08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1
'09</c:v>
                </c:pt>
                <c:pt idx="9">
                  <c:v>2</c:v>
                </c:pt>
                <c:pt idx="10">
                  <c:v>3</c:v>
                </c:pt>
                <c:pt idx="11">
                  <c:v>4</c:v>
                </c:pt>
                <c:pt idx="12">
                  <c:v>1
'10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1
'11</c:v>
                </c:pt>
                <c:pt idx="17">
                  <c:v>2</c:v>
                </c:pt>
                <c:pt idx="18">
                  <c:v>3</c:v>
                </c:pt>
                <c:pt idx="19">
                  <c:v>4</c:v>
                </c:pt>
                <c:pt idx="20">
                  <c:v>1
'12</c:v>
                </c:pt>
                <c:pt idx="21">
                  <c:v>2</c:v>
                </c:pt>
                <c:pt idx="22">
                  <c:v>3</c:v>
                </c:pt>
                <c:pt idx="23">
                  <c:v>4</c:v>
                </c:pt>
                <c:pt idx="24">
                  <c:v>1
'13</c:v>
                </c:pt>
                <c:pt idx="25">
                  <c:v>2</c:v>
                </c:pt>
                <c:pt idx="26">
                  <c:v>3</c:v>
                </c:pt>
                <c:pt idx="27">
                  <c:v>4</c:v>
                </c:pt>
                <c:pt idx="28">
                  <c:v>1
'14</c:v>
                </c:pt>
                <c:pt idx="29">
                  <c:v>2</c:v>
                </c:pt>
                <c:pt idx="30">
                  <c:v>3</c:v>
                </c:pt>
              </c:strCache>
            </c:strRef>
          </c:cat>
          <c:val>
            <c:numRef>
              <c:f>'Qtr Additions Subtraction'!$D$31:$D$61</c:f>
              <c:numCache>
                <c:formatCode>_("$"* #,##0_);_("$"* \(#,##0\);_("$"* "-"??_);_(@_)</c:formatCode>
                <c:ptCount val="31"/>
                <c:pt idx="0">
                  <c:v>1060037963.7300003</c:v>
                </c:pt>
                <c:pt idx="1">
                  <c:v>945613860.5309999</c:v>
                </c:pt>
                <c:pt idx="2">
                  <c:v>800993241.01430011</c:v>
                </c:pt>
                <c:pt idx="3">
                  <c:v>8409469025.572298</c:v>
                </c:pt>
                <c:pt idx="4">
                  <c:v>5064967884.1280031</c:v>
                </c:pt>
                <c:pt idx="5">
                  <c:v>5504991928.7380009</c:v>
                </c:pt>
                <c:pt idx="6">
                  <c:v>5689311365.1912012</c:v>
                </c:pt>
                <c:pt idx="7">
                  <c:v>20841556653.168182</c:v>
                </c:pt>
                <c:pt idx="8">
                  <c:v>23704395318.836399</c:v>
                </c:pt>
                <c:pt idx="9">
                  <c:v>45309450197.741791</c:v>
                </c:pt>
                <c:pt idx="10">
                  <c:v>20821373649.783604</c:v>
                </c:pt>
                <c:pt idx="11">
                  <c:v>27664297194.264793</c:v>
                </c:pt>
                <c:pt idx="12">
                  <c:v>12020962610.126499</c:v>
                </c:pt>
                <c:pt idx="13">
                  <c:v>21628386050.008011</c:v>
                </c:pt>
                <c:pt idx="14">
                  <c:v>1439338422.2693024</c:v>
                </c:pt>
                <c:pt idx="15">
                  <c:v>-9151126901.289978</c:v>
                </c:pt>
                <c:pt idx="16">
                  <c:v>-1247750228.7259064</c:v>
                </c:pt>
                <c:pt idx="17">
                  <c:v>-4374926491.8502007</c:v>
                </c:pt>
                <c:pt idx="18">
                  <c:v>-7605779403.826889</c:v>
                </c:pt>
                <c:pt idx="19">
                  <c:v>-3215403500.2525902</c:v>
                </c:pt>
                <c:pt idx="20">
                  <c:v>-1252472091.8535061</c:v>
                </c:pt>
                <c:pt idx="21">
                  <c:v>-7347444138.4568939</c:v>
                </c:pt>
                <c:pt idx="22">
                  <c:v>-5857120672.5334015</c:v>
                </c:pt>
                <c:pt idx="23">
                  <c:v>-6977337186.5906181</c:v>
                </c:pt>
                <c:pt idx="24">
                  <c:v>-5918610972.799202</c:v>
                </c:pt>
                <c:pt idx="25">
                  <c:v>-7291060733.1593933</c:v>
                </c:pt>
                <c:pt idx="26">
                  <c:v>-5456126936.7724972</c:v>
                </c:pt>
                <c:pt idx="27">
                  <c:v>-12607832837.802006</c:v>
                </c:pt>
                <c:pt idx="28">
                  <c:v>-5538732612.5788784</c:v>
                </c:pt>
                <c:pt idx="29">
                  <c:v>-2221505132.0426006</c:v>
                </c:pt>
                <c:pt idx="30">
                  <c:v>-13736907058.1077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77"/>
        <c:axId val="227712968"/>
        <c:axId val="227713360"/>
      </c:barChart>
      <c:catAx>
        <c:axId val="227712968"/>
        <c:scaling>
          <c:orientation val="minMax"/>
        </c:scaling>
        <c:delete val="0"/>
        <c:axPos val="b"/>
        <c:majorGridlines>
          <c:spPr>
            <a:ln w="15875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General" sourceLinked="1"/>
        <c:majorTickMark val="out"/>
        <c:minorTickMark val="none"/>
        <c:tickLblPos val="low"/>
        <c:spPr>
          <a:ln w="9525">
            <a:noFill/>
          </a:ln>
        </c:spPr>
        <c:txPr>
          <a:bodyPr rot="0" vert="horz"/>
          <a:lstStyle/>
          <a:p>
            <a:pPr>
              <a:defRPr>
                <a:latin typeface="+mn-lt"/>
              </a:defRPr>
            </a:pPr>
            <a:endParaRPr lang="fr-FR"/>
          </a:p>
        </c:txPr>
        <c:crossAx val="227713360"/>
        <c:crosses val="autoZero"/>
        <c:auto val="1"/>
        <c:lblAlgn val="ctr"/>
        <c:lblOffset val="100"/>
        <c:tickLblSkip val="1"/>
        <c:tickMarkSkip val="4"/>
        <c:noMultiLvlLbl val="0"/>
      </c:catAx>
      <c:valAx>
        <c:axId val="227713360"/>
        <c:scaling>
          <c:orientation val="minMax"/>
        </c:scaling>
        <c:delete val="0"/>
        <c:axPos val="l"/>
        <c:majorGridlines>
          <c:spPr>
            <a:ln w="3175">
              <a:solidFill>
                <a:schemeClr val="bg1">
                  <a:lumMod val="75000"/>
                </a:schemeClr>
              </a:solidFill>
              <a:prstDash val="solid"/>
            </a:ln>
          </c:spPr>
        </c:majorGridlines>
        <c:numFmt formatCode="\$#,##0" sourceLinked="0"/>
        <c:majorTickMark val="out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>
                <a:latin typeface="+mn-lt"/>
              </a:defRPr>
            </a:pPr>
            <a:endParaRPr lang="fr-FR"/>
          </a:p>
        </c:txPr>
        <c:crossAx val="227712968"/>
        <c:crosses val="autoZero"/>
        <c:crossBetween val="between"/>
        <c:dispUnits>
          <c:builtInUnit val="billions"/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401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Public debt include</a:t>
            </a:r>
            <a:r>
              <a:rPr lang="en-US" baseline="0" dirty="0" smtClean="0"/>
              <a:t> CMBS securities and commercial mortgages held by GSEs and REITs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387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813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F26B-1D00-4DD4-BA80-9FBABA3E3DBA}" type="datetime1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5126-FD1D-4C1A-B611-FE9DD740D4CE}" type="datetime1">
              <a:rPr lang="en-US" smtClean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CB22D-EF23-4C91-98CE-8DD4DF15C486}" type="datetime1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D488-C7B0-497B-8B72-4DB4A3B5DD86}" type="datetime1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0109-E36F-47FD-8996-A549864ADAAA}" type="datetime1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4"/>
            <a:ext cx="10515599" cy="4406741"/>
          </a:xfrm>
        </p:spPr>
        <p:txBody>
          <a:bodyPr>
            <a:normAutofit/>
          </a:bodyPr>
          <a:lstStyle>
            <a:lvl1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egoe UI" panose="020B0502040204020203" pitchFamily="34" charset="0"/>
              <a:buChar char="−"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11430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egoe UI" panose="020B0502040204020203" pitchFamily="34" charset="0"/>
              <a:buChar char="−"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20574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egoe UI" panose="020B0502040204020203" pitchFamily="34" charset="0"/>
              <a:buChar char="−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BABF5-7727-4277-8D63-EFB8DD7570EB}" type="datetime1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74830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9269-3DE9-416E-AE18-A06FEB996AEF}" type="datetime1">
              <a:rPr lang="en-US" smtClean="0"/>
              <a:t>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24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618F-F17E-443E-BD4A-E43FD83AA814}" type="datetime1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lang="en-US" sz="14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lang="en-US" sz="11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lang="en-US"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lang="en-US" sz="14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lang="en-US" sz="11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lang="en-US"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E887-7BF5-43D7-B503-65A40790DC75}" type="datetime1">
              <a:rPr lang="en-US" smtClean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lang="en-US" sz="14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lang="en-US" sz="11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lang="en-US"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lang="en-US" sz="14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lang="en-US" sz="11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lang="en-US"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C97A-22A7-4BA5-94A9-B5E328A957EF}" type="datetime1">
              <a:rPr lang="en-US" smtClean="0"/>
              <a:t>2/7/2017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70C1-0A36-47EE-BB23-330DC6955568}" type="datetime1">
              <a:rPr lang="en-US" smtClean="0"/>
              <a:t>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lang="en-US" sz="14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lang="en-US" sz="11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lang="en-US"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2817-312A-4C1F-8B8B-01A7B63607B0}" type="datetime1">
              <a:rPr lang="en-US" smtClean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98169-68B9-4FED-8D7D-61043D29A8A5}" type="datetime1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5423" y="6311898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4" r:id="rId3"/>
    <p:sldLayoutId id="214748367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../References/MM1%201958.pdf" TargetMode="Externa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2" y="1201197"/>
            <a:ext cx="10515600" cy="2387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REAL ESTATE 410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Commercial Mortgages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Spring 2017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74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Originations by Channel</a:t>
            </a:r>
            <a:endParaRPr lang="fr-FR" sz="4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7672" y="2118706"/>
            <a:ext cx="7889004" cy="391265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86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Investors Breakdown</a:t>
            </a:r>
            <a:endParaRPr lang="fr-FR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6050" y="1825625"/>
            <a:ext cx="8659900" cy="44069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41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Loan Structures &amp; Risk Characteristics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en-US" dirty="0" smtClean="0"/>
              <a:t>Construction Loans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2400" dirty="0" smtClean="0"/>
              <a:t>Loan structure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2400" dirty="0" smtClean="0"/>
              <a:t>Risk characteristics</a:t>
            </a:r>
          </a:p>
          <a:p>
            <a:pPr lvl="2"/>
            <a:r>
              <a:rPr lang="en-US" sz="2000" dirty="0" smtClean="0"/>
              <a:t>Interest rate risk</a:t>
            </a:r>
          </a:p>
          <a:p>
            <a:pPr lvl="3">
              <a:spcBef>
                <a:spcPts val="0"/>
              </a:spcBef>
            </a:pPr>
            <a:r>
              <a:rPr lang="en-US" sz="2000" dirty="0" smtClean="0"/>
              <a:t>Little </a:t>
            </a:r>
            <a:r>
              <a:rPr lang="en-US" sz="2000" dirty="0"/>
              <a:t>interest rate risk due to short duration</a:t>
            </a:r>
            <a:endParaRPr lang="en-US" sz="2000" dirty="0" smtClean="0"/>
          </a:p>
          <a:p>
            <a:pPr lvl="2"/>
            <a:r>
              <a:rPr lang="en-US" sz="2000" dirty="0" smtClean="0"/>
              <a:t>Default risk (partly, refinancing risk) and loss recovery</a:t>
            </a:r>
          </a:p>
          <a:p>
            <a:pPr lvl="3">
              <a:spcBef>
                <a:spcPts val="0"/>
              </a:spcBef>
            </a:pPr>
            <a:r>
              <a:rPr lang="en-US" sz="2000" dirty="0" smtClean="0"/>
              <a:t>Significant due to supply lag. But there is some evidence that REITs have reduced the risk of oversupply</a:t>
            </a:r>
          </a:p>
          <a:p>
            <a:pPr lvl="2"/>
            <a:r>
              <a:rPr lang="en-US" sz="2000" dirty="0" smtClean="0"/>
              <a:t>Liquidity risk</a:t>
            </a:r>
          </a:p>
          <a:p>
            <a:pPr lvl="3">
              <a:spcBef>
                <a:spcPts val="0"/>
              </a:spcBef>
            </a:pPr>
            <a:r>
              <a:rPr lang="en-US" sz="2000" dirty="0" smtClean="0"/>
              <a:t>Less liquid than permanent loans</a:t>
            </a:r>
            <a:endParaRPr lang="fr-F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28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Loan Structures &amp; Risk Characteristics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1724187"/>
            <a:ext cx="10515599" cy="4952836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en-US" dirty="0" smtClean="0"/>
              <a:t>Permanent Loans</a:t>
            </a:r>
          </a:p>
          <a:p>
            <a:pPr lvl="1">
              <a:spcAft>
                <a:spcPts val="0"/>
              </a:spcAft>
            </a:pPr>
            <a:r>
              <a:rPr lang="en-US" sz="2400" dirty="0" smtClean="0"/>
              <a:t>Loan structures</a:t>
            </a:r>
          </a:p>
          <a:p>
            <a:pPr lvl="2">
              <a:spcAft>
                <a:spcPts val="0"/>
              </a:spcAft>
            </a:pPr>
            <a:r>
              <a:rPr lang="en-US" sz="2000" dirty="0" smtClean="0"/>
              <a:t>Tailored to borrowers’ specific needs (structures can be quite complex)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2400" dirty="0" smtClean="0"/>
              <a:t>Risk Characteristics</a:t>
            </a:r>
          </a:p>
          <a:p>
            <a:pPr lvl="2">
              <a:spcAft>
                <a:spcPts val="0"/>
              </a:spcAft>
            </a:pPr>
            <a:r>
              <a:rPr lang="en-US" sz="2000" dirty="0" smtClean="0"/>
              <a:t>Interest rate risk</a:t>
            </a:r>
          </a:p>
          <a:p>
            <a:pPr lvl="2">
              <a:spcAft>
                <a:spcPts val="0"/>
              </a:spcAft>
            </a:pPr>
            <a:r>
              <a:rPr lang="en-US" sz="2000" dirty="0"/>
              <a:t>D</a:t>
            </a:r>
            <a:r>
              <a:rPr lang="en-US" sz="2000" dirty="0" smtClean="0"/>
              <a:t>efault risk and loss recovery</a:t>
            </a:r>
          </a:p>
          <a:p>
            <a:pPr lvl="2">
              <a:spcAft>
                <a:spcPts val="0"/>
              </a:spcAft>
            </a:pPr>
            <a:r>
              <a:rPr lang="en-US" sz="2000" dirty="0" smtClean="0"/>
              <a:t>Prepayment risk</a:t>
            </a:r>
          </a:p>
          <a:p>
            <a:pPr lvl="3">
              <a:spcBef>
                <a:spcPts val="300"/>
              </a:spcBef>
              <a:spcAft>
                <a:spcPts val="0"/>
              </a:spcAft>
            </a:pPr>
            <a:r>
              <a:rPr lang="en-US" dirty="0" smtClean="0"/>
              <a:t>Significant prepayment protection</a:t>
            </a:r>
          </a:p>
          <a:p>
            <a:pPr lvl="2">
              <a:spcAft>
                <a:spcPts val="0"/>
              </a:spcAft>
            </a:pPr>
            <a:r>
              <a:rPr lang="en-US" sz="2000" dirty="0" smtClean="0"/>
              <a:t>Refinancing risk</a:t>
            </a:r>
          </a:p>
          <a:p>
            <a:pPr lvl="3">
              <a:spcBef>
                <a:spcPts val="300"/>
              </a:spcBef>
            </a:pPr>
            <a:r>
              <a:rPr lang="en-US" sz="1800" dirty="0" smtClean="0"/>
              <a:t>Significant due to balloon structure; depends on credit market conditions</a:t>
            </a:r>
          </a:p>
          <a:p>
            <a:pPr lvl="2">
              <a:spcAft>
                <a:spcPts val="0"/>
              </a:spcAft>
            </a:pPr>
            <a:r>
              <a:rPr lang="en-US" sz="2000" dirty="0" smtClean="0"/>
              <a:t>Liquidity risk</a:t>
            </a:r>
          </a:p>
          <a:p>
            <a:pPr lvl="3">
              <a:spcBef>
                <a:spcPts val="300"/>
              </a:spcBef>
            </a:pPr>
            <a:r>
              <a:rPr lang="en-US" sz="1800" dirty="0" smtClean="0"/>
              <a:t>Depend on the quality of the loan (property attributes) and business cycle, but more liquid than construction loans</a:t>
            </a:r>
            <a:endParaRPr lang="fr-F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69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Mortgage Calculations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Mortgage amortization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FRM, CPM, GPM, ARM, Negative amortization, etc.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Yield and return calculations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Contractual interest rate vs. YTM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APR vs. YTM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YTM vs. expected return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Mortgage decisions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Mortgage </a:t>
            </a:r>
            <a:r>
              <a:rPr lang="en-US" sz="2800" dirty="0" smtClean="0"/>
              <a:t>calculations 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98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Loan Clauses and Covenants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15266"/>
            <a:ext cx="5334000" cy="341511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i="1" dirty="0" smtClean="0"/>
              <a:t>Exculpatory (non recourse) clause</a:t>
            </a:r>
            <a:endParaRPr lang="fr-FR" sz="2400" b="1" i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i="1" dirty="0" smtClean="0"/>
              <a:t>Bad-boy clause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i="1" dirty="0" smtClean="0"/>
              <a:t>Credit enhancement</a:t>
            </a: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i="1" dirty="0" smtClean="0"/>
              <a:t>Joint and several liability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Acceleration clause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i="1" dirty="0" smtClean="0"/>
              <a:t>Lender in possession clause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Due-on-sale clause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b="1" i="1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715266"/>
            <a:ext cx="5181600" cy="351065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i="1" dirty="0" smtClean="0"/>
              <a:t>Lockout clause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i="1" dirty="0" smtClean="0"/>
              <a:t>Prepayment </a:t>
            </a:r>
            <a:r>
              <a:rPr lang="en-US" sz="2400" b="1" i="1" dirty="0"/>
              <a:t>clause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Subordination </a:t>
            </a:r>
            <a:r>
              <a:rPr lang="en-US" sz="2400" dirty="0"/>
              <a:t>clause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i="1" dirty="0" smtClean="0"/>
              <a:t>Cross Default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Lender’s right to notice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Borrower’s right to reinstate</a:t>
            </a:r>
            <a:endParaRPr lang="fr-F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15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23900" y="5287741"/>
            <a:ext cx="10515600" cy="8500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Remember, no </a:t>
            </a:r>
            <a:r>
              <a:rPr lang="en-US" sz="2400" b="1" dirty="0">
                <a:solidFill>
                  <a:schemeClr val="tx1"/>
                </a:solidFill>
                <a:latin typeface="+mn-lt"/>
              </a:rPr>
              <a:t>free 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lunch!</a:t>
            </a:r>
            <a:r>
              <a:rPr lang="fr-FR" sz="2400" dirty="0" smtClean="0">
                <a:solidFill>
                  <a:schemeClr val="tx1"/>
                </a:solidFill>
                <a:latin typeface="+mn-lt"/>
              </a:rPr>
              <a:t> 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Each clause is a mechanism shifting risk from one party to the other and is therefore reflected in the cost of the mortgage </a:t>
            </a:r>
            <a:endParaRPr lang="fr-FR" sz="2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9034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Loan Clauses and Covenants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Bad-Boy Clause</a:t>
            </a:r>
            <a:endParaRPr lang="en-US" dirty="0" smtClean="0"/>
          </a:p>
          <a:p>
            <a:pPr lvl="1"/>
            <a:r>
              <a:rPr lang="en-US" dirty="0" smtClean="0"/>
              <a:t>Maintenance</a:t>
            </a:r>
          </a:p>
          <a:p>
            <a:pPr lvl="1"/>
            <a:r>
              <a:rPr lang="en-US" dirty="0" smtClean="0"/>
              <a:t>Risk shifting</a:t>
            </a:r>
          </a:p>
          <a:p>
            <a:pPr lvl="2"/>
            <a:r>
              <a:rPr lang="en-US" dirty="0" smtClean="0"/>
              <a:t>Most commercial mortgage are non-recourse, which may incite borrowers to misbehave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Non-recourse implanted through a bankruptcy-remote structure</a:t>
            </a:r>
          </a:p>
          <a:p>
            <a:pPr lvl="1"/>
            <a:r>
              <a:rPr lang="en-US" dirty="0" smtClean="0"/>
              <a:t>SPV structure</a:t>
            </a:r>
          </a:p>
          <a:p>
            <a:pPr lvl="1"/>
            <a:r>
              <a:rPr lang="en-US" dirty="0" smtClean="0"/>
              <a:t>Tax considerations </a:t>
            </a:r>
          </a:p>
          <a:p>
            <a:pPr lvl="1"/>
            <a:r>
              <a:rPr lang="en-US" dirty="0" smtClean="0"/>
              <a:t>Accounting issues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25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Prepayments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</a:t>
            </a:r>
            <a:r>
              <a:rPr lang="en-US" dirty="0" smtClean="0"/>
              <a:t>repayment of commercial mortgages</a:t>
            </a:r>
          </a:p>
          <a:p>
            <a:pPr lvl="1"/>
            <a:r>
              <a:rPr lang="en-US" dirty="0" smtClean="0"/>
              <a:t>Factors affecting prepayment</a:t>
            </a:r>
          </a:p>
          <a:p>
            <a:pPr lvl="1"/>
            <a:r>
              <a:rPr lang="en-US" dirty="0" smtClean="0"/>
              <a:t>Differences compared to home mortgages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Lockout clause</a:t>
            </a:r>
            <a:endParaRPr lang="en-US" dirty="0"/>
          </a:p>
          <a:p>
            <a:pPr lvl="1"/>
            <a:r>
              <a:rPr lang="en-US" dirty="0" smtClean="0"/>
              <a:t>Most commercial mortgages prohibit against </a:t>
            </a:r>
            <a:r>
              <a:rPr lang="en-US" dirty="0"/>
              <a:t>prepayment during a specified period of time (usually, the first </a:t>
            </a:r>
            <a:r>
              <a:rPr lang="en-US" dirty="0" smtClean="0"/>
              <a:t>3 to 5 </a:t>
            </a:r>
            <a:r>
              <a:rPr lang="en-US" dirty="0"/>
              <a:t>years</a:t>
            </a:r>
            <a:r>
              <a:rPr lang="en-US" dirty="0" smtClean="0"/>
              <a:t>), after which prepayment may be allowed with penalty</a:t>
            </a:r>
          </a:p>
          <a:p>
            <a:pPr lvl="1"/>
            <a:r>
              <a:rPr lang="en-US" dirty="0" smtClean="0"/>
              <a:t>Potential reasons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65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Common Prepayment Penalties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Fixed percentage </a:t>
            </a:r>
            <a:r>
              <a:rPr lang="en-US" dirty="0"/>
              <a:t>of </a:t>
            </a:r>
            <a:r>
              <a:rPr lang="en-US" dirty="0" smtClean="0"/>
              <a:t>loan balance</a:t>
            </a:r>
          </a:p>
          <a:p>
            <a:pPr lvl="1"/>
            <a:r>
              <a:rPr lang="en-US" dirty="0" smtClean="0"/>
              <a:t>Similar to home mortgage (about 2 - 4</a:t>
            </a:r>
            <a:r>
              <a:rPr lang="en-US" dirty="0"/>
              <a:t>% of loan </a:t>
            </a:r>
            <a:r>
              <a:rPr lang="en-US" dirty="0" smtClean="0"/>
              <a:t>balance)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Yield </a:t>
            </a:r>
            <a:r>
              <a:rPr lang="en-US" dirty="0" smtClean="0"/>
              <a:t>maintenance</a:t>
            </a:r>
          </a:p>
          <a:p>
            <a:pPr lvl="1"/>
            <a:r>
              <a:rPr lang="en-US" dirty="0" smtClean="0"/>
              <a:t>Borrower </a:t>
            </a:r>
            <a:r>
              <a:rPr lang="en-US" dirty="0"/>
              <a:t>must pay lender PV of losses due to </a:t>
            </a:r>
            <a:r>
              <a:rPr lang="en-US" dirty="0" smtClean="0"/>
              <a:t>prepayment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Defeasance </a:t>
            </a:r>
            <a:r>
              <a:rPr lang="en-US" dirty="0" smtClean="0"/>
              <a:t>penalty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Borrower </a:t>
            </a:r>
            <a:r>
              <a:rPr lang="en-US" dirty="0"/>
              <a:t>retires a mortgage loan using a set of U.S. Treasury securities producing </a:t>
            </a:r>
            <a:r>
              <a:rPr lang="en-US" dirty="0" smtClean="0"/>
              <a:t>equivalent </a:t>
            </a:r>
            <a:r>
              <a:rPr lang="en-US" dirty="0"/>
              <a:t>cash flows </a:t>
            </a:r>
            <a:r>
              <a:rPr lang="en-US" i="1" dirty="0"/>
              <a:t>(cost similar to maintenance yield</a:t>
            </a:r>
            <a:r>
              <a:rPr lang="en-US" i="1" dirty="0" smtClean="0"/>
              <a:t>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i="1" dirty="0" smtClean="0"/>
              <a:t>These penalties are meant to take away any potential benefits that borrowers may gain from a rate refinancing!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56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Prepayment Penalties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19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595317" y="1459832"/>
            <a:ext cx="8767600" cy="4852066"/>
            <a:chOff x="1595317" y="1459832"/>
            <a:chExt cx="8767600" cy="4852066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5317" y="1467021"/>
              <a:ext cx="8767600" cy="48448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3288632" y="1459832"/>
              <a:ext cx="5366791" cy="3689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6983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Topics</a:t>
            </a:r>
            <a:endParaRPr lang="fr-FR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Capital structure </a:t>
            </a:r>
            <a:r>
              <a:rPr lang="en-US" dirty="0"/>
              <a:t>i</a:t>
            </a:r>
            <a:r>
              <a:rPr lang="en-US" dirty="0" smtClean="0"/>
              <a:t>ssues</a:t>
            </a:r>
          </a:p>
          <a:p>
            <a:r>
              <a:rPr lang="en-US" dirty="0" smtClean="0"/>
              <a:t>Commercial mortgage markets</a:t>
            </a:r>
          </a:p>
          <a:p>
            <a:r>
              <a:rPr lang="en-US" dirty="0" smtClean="0"/>
              <a:t>Characteristics of commercial mortgages</a:t>
            </a:r>
          </a:p>
          <a:p>
            <a:r>
              <a:rPr lang="en-US" dirty="0" smtClean="0"/>
              <a:t>Mortgages and risk allocation</a:t>
            </a:r>
          </a:p>
          <a:p>
            <a:r>
              <a:rPr lang="en-US" dirty="0" smtClean="0"/>
              <a:t>Bank vs. conduit CMBS loans</a:t>
            </a:r>
          </a:p>
          <a:p>
            <a:r>
              <a:rPr lang="en-US" dirty="0" smtClean="0"/>
              <a:t>Default and foreclosure</a:t>
            </a:r>
          </a:p>
          <a:p>
            <a:r>
              <a:rPr lang="en-US" dirty="0" smtClean="0"/>
              <a:t>Additional CRE topics</a:t>
            </a:r>
          </a:p>
          <a:p>
            <a:endParaRPr lang="fr-F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23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Mortgage Supply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1561856"/>
            <a:ext cx="10515599" cy="4406741"/>
          </a:xfrm>
        </p:spPr>
        <p:txBody>
          <a:bodyPr/>
          <a:lstStyle/>
          <a:p>
            <a:r>
              <a:rPr lang="en-US" dirty="0" smtClean="0"/>
              <a:t>Largest suppliers of commercial mortgages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Banks ($240 bn. in 2014); CMBS (conduit) market ($95 bn. in 2014, excl. GSEs)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Debt outstanding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8731" y="3288115"/>
            <a:ext cx="6836230" cy="316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35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 </a:t>
            </a:r>
            <a:r>
              <a:rPr lang="en-US" dirty="0"/>
              <a:t>vs. Conduit Loans</a:t>
            </a:r>
            <a:endParaRPr lang="fr-F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09600" y="1584869"/>
            <a:ext cx="5378451" cy="641350"/>
          </a:xfrm>
        </p:spPr>
        <p:txBody>
          <a:bodyPr/>
          <a:lstStyle/>
          <a:p>
            <a:r>
              <a:rPr lang="en-US" dirty="0" smtClean="0"/>
              <a:t>Bank (Portfolio) Loans</a:t>
            </a:r>
            <a:endParaRPr lang="fr-FR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09600" y="2332264"/>
            <a:ext cx="5378451" cy="3762735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Construction and permanent loans</a:t>
            </a:r>
            <a:endParaRPr lang="fr-FR" sz="20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Flexible structure to fit borrower needs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Higher rate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Smaller loan amounts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Recourse or non-recourse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Assumable (conditional)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Lockout period + prepayment penalty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Renegotiation (easier)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6189664" y="1584869"/>
            <a:ext cx="5323067" cy="641350"/>
          </a:xfrm>
        </p:spPr>
        <p:txBody>
          <a:bodyPr/>
          <a:lstStyle/>
          <a:p>
            <a:r>
              <a:rPr lang="en-US" dirty="0" smtClean="0"/>
              <a:t>Conduit (CMBS) Loans </a:t>
            </a:r>
            <a:endParaRPr lang="fr-F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189664" y="2332264"/>
            <a:ext cx="5323067" cy="3457935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Mostly permanent loans</a:t>
            </a:r>
            <a:endParaRPr lang="fr-FR" sz="20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Standardized structure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Lower rate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Large loan amounts; easier to securitized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Usually non-recourse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Assumable (conditional)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Lockout period + prepayment penalty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Renegotiation (more difficult)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03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 </a:t>
            </a:r>
            <a:r>
              <a:rPr lang="en-US" dirty="0"/>
              <a:t>vs. Conduit Loans</a:t>
            </a:r>
            <a:endParaRPr lang="fr-FR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Cost should not be the only factor when deciding between a bank or conduit loan!</a:t>
            </a:r>
          </a:p>
          <a:p>
            <a:pPr lvl="1"/>
            <a:r>
              <a:rPr lang="en-US" dirty="0" smtClean="0"/>
              <a:t>The lower rates on conduit loans compensate borrowers for giving up the ability (option) to renegotiate the terms of the loans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Standardization also </a:t>
            </a:r>
            <a:r>
              <a:rPr lang="en-US" dirty="0"/>
              <a:t>explains lower conduit loan rates. 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Choice between bank and conduit financing may not be always available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Borrower may self-select between the bank-loan market and CMBS-conduit market, resulting in a separating equilibrium whereby some borrower type prefers bank loans and the other type chooses the conduit </a:t>
            </a:r>
            <a:r>
              <a:rPr lang="en-US" dirty="0" smtClean="0"/>
              <a:t>market.</a:t>
            </a:r>
            <a:endParaRPr lang="en-US" dirty="0" smtClean="0"/>
          </a:p>
          <a:p>
            <a:pPr lvl="1"/>
            <a:r>
              <a:rPr lang="en-US" dirty="0" smtClean="0"/>
              <a:t>Arguments for and against?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31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Self-selection in Securitization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CMBS conduit loan originators</a:t>
            </a:r>
          </a:p>
          <a:p>
            <a:pPr lvl="1"/>
            <a:r>
              <a:rPr lang="en-US" dirty="0" smtClean="0"/>
              <a:t>Commercial banks</a:t>
            </a:r>
          </a:p>
          <a:p>
            <a:pPr lvl="1"/>
            <a:r>
              <a:rPr lang="en-US" dirty="0" smtClean="0"/>
              <a:t>Conduit originators</a:t>
            </a:r>
          </a:p>
          <a:p>
            <a:pPr lvl="1"/>
            <a:r>
              <a:rPr lang="en-US" dirty="0" smtClean="0"/>
              <a:t>Insurance companies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Self-selection in CMBS securitization by non-conduit loan originators, such as banks</a:t>
            </a:r>
          </a:p>
          <a:p>
            <a:pPr lvl="1"/>
            <a:r>
              <a:rPr lang="en-US" dirty="0" smtClean="0"/>
              <a:t>Factors affecting the decision of non-conduit originators to securitize commercial loans or keep them in portfolio as investment</a:t>
            </a:r>
          </a:p>
          <a:p>
            <a:pPr lvl="1"/>
            <a:r>
              <a:rPr lang="en-US" dirty="0" smtClean="0"/>
              <a:t>Are lenders more likely to securitize lower quality loans?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41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Default and Foreclosure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759132"/>
            <a:ext cx="10515599" cy="4473234"/>
          </a:xfrm>
        </p:spPr>
        <p:txBody>
          <a:bodyPr>
            <a:normAutofit/>
          </a:bodyPr>
          <a:lstStyle/>
          <a:p>
            <a:r>
              <a:rPr lang="en-US" dirty="0" smtClean="0"/>
              <a:t>No matter the quality of underwriting, loans do get distressed!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dirty="0" smtClean="0"/>
              <a:t>What to do when a loan is distressed?</a:t>
            </a:r>
          </a:p>
          <a:p>
            <a:pPr lvl="1"/>
            <a:r>
              <a:rPr lang="en-US" dirty="0" smtClean="0"/>
              <a:t>Nonlitigious actions and workouts, if the documentation allows, because default and foreclosure are costly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Important when deciding between bank and conduit channels</a:t>
            </a:r>
          </a:p>
          <a:p>
            <a:pPr lvl="1"/>
            <a:r>
              <a:rPr lang="en-US" dirty="0" smtClean="0"/>
              <a:t>But nonlitigious actions, such as forbearance, loan modification, and negotiated sales, involve a </a:t>
            </a:r>
            <a:r>
              <a:rPr lang="en-US" b="1" dirty="0" smtClean="0"/>
              <a:t>moral hazard</a:t>
            </a:r>
            <a:endParaRPr lang="en-US" dirty="0" smtClean="0"/>
          </a:p>
          <a:p>
            <a:pPr lvl="1"/>
            <a:r>
              <a:rPr lang="en-US" dirty="0" smtClean="0"/>
              <a:t>Another potential challenge is determining the probability of </a:t>
            </a:r>
            <a:r>
              <a:rPr lang="en-US" b="1" dirty="0" smtClean="0">
                <a:solidFill>
                  <a:schemeClr val="tx1"/>
                </a:solidFill>
              </a:rPr>
              <a:t>default self-cure</a:t>
            </a:r>
            <a:endParaRPr lang="en-US" dirty="0" smtClean="0"/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dirty="0" smtClean="0"/>
              <a:t>Foreclosure costs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Significant. One reason why piling up debt on a property may not be optimal</a:t>
            </a:r>
          </a:p>
          <a:p>
            <a:pPr lvl="1">
              <a:spcAft>
                <a:spcPts val="0"/>
              </a:spcAft>
            </a:pPr>
            <a:endParaRPr lang="en-US" dirty="0" smtClean="0"/>
          </a:p>
          <a:p>
            <a:pPr>
              <a:spcAft>
                <a:spcPts val="0"/>
              </a:spcAft>
            </a:pPr>
            <a:endParaRPr lang="en-US" dirty="0" smtClean="0"/>
          </a:p>
          <a:p>
            <a:pPr>
              <a:spcAft>
                <a:spcPts val="0"/>
              </a:spcAft>
            </a:pP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31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Foreclosure Costs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3"/>
            <a:ext cx="10515599" cy="4687472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</a:pPr>
            <a:r>
              <a:rPr lang="en-US" b="1" dirty="0"/>
              <a:t>Loss severity rate:</a:t>
            </a:r>
            <a:r>
              <a:rPr lang="en-US" dirty="0"/>
              <a:t> Ratio of expected losses if default takes place to </a:t>
            </a:r>
            <a:r>
              <a:rPr lang="en-US" dirty="0" smtClean="0"/>
              <a:t>outstanding loan balance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tx1"/>
                </a:solidFill>
              </a:rPr>
              <a:t>Foreclosure </a:t>
            </a:r>
            <a:r>
              <a:rPr lang="en-US" b="1" dirty="0" smtClean="0">
                <a:solidFill>
                  <a:schemeClr val="tx1"/>
                </a:solidFill>
              </a:rPr>
              <a:t>loss severity </a:t>
            </a:r>
            <a:r>
              <a:rPr lang="en-US" dirty="0" smtClean="0">
                <a:solidFill>
                  <a:schemeClr val="tx1"/>
                </a:solidFill>
              </a:rPr>
              <a:t>rates typically </a:t>
            </a:r>
            <a:r>
              <a:rPr lang="en-US" dirty="0" smtClean="0"/>
              <a:t>range from 30 to 40% on commercial loans (</a:t>
            </a:r>
            <a:r>
              <a:rPr lang="en-US" i="1" dirty="0" smtClean="0"/>
              <a:t>Esaki, 2002</a:t>
            </a:r>
            <a:r>
              <a:rPr lang="en-US" dirty="0" smtClean="0"/>
              <a:t>), mostly due to:</a:t>
            </a:r>
          </a:p>
          <a:p>
            <a:pPr marL="914400" lvl="1" indent="-341313"/>
            <a:r>
              <a:rPr lang="en-US" dirty="0" smtClean="0"/>
              <a:t>Lost interest and principal</a:t>
            </a:r>
          </a:p>
          <a:p>
            <a:pPr marL="914400" lvl="1" indent="-341313"/>
            <a:r>
              <a:rPr lang="en-US" dirty="0" smtClean="0"/>
              <a:t>Legal costs</a:t>
            </a:r>
            <a:endParaRPr lang="en-US" dirty="0"/>
          </a:p>
          <a:p>
            <a:pPr marL="914400" lvl="1" indent="-341313"/>
            <a:r>
              <a:rPr lang="en-US" dirty="0" smtClean="0"/>
              <a:t>Low </a:t>
            </a:r>
            <a:r>
              <a:rPr lang="en-US" dirty="0"/>
              <a:t>foreclosure </a:t>
            </a:r>
            <a:r>
              <a:rPr lang="en-US" dirty="0" smtClean="0"/>
              <a:t>proceeds</a:t>
            </a:r>
          </a:p>
          <a:p>
            <a:pPr marL="914400" lvl="1" indent="-341313"/>
            <a:r>
              <a:rPr lang="en-US" dirty="0" smtClean="0"/>
              <a:t>Lost revenues (</a:t>
            </a:r>
            <a:r>
              <a:rPr lang="en-US" i="1" dirty="0" smtClean="0"/>
              <a:t>Ciochetti and Shilling, 1999, foreclosure of CRE mortgage takes 12.6 months on average</a:t>
            </a:r>
            <a:r>
              <a:rPr lang="en-US" dirty="0" smtClean="0"/>
              <a:t>)</a:t>
            </a:r>
            <a:endParaRPr lang="en-US" dirty="0"/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dirty="0" smtClean="0"/>
              <a:t>Loss severity varies with the market cycle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dirty="0" smtClean="0"/>
              <a:t>Effective underwriting considers both probability of default and expected loss severity</a:t>
            </a:r>
          </a:p>
          <a:p>
            <a:pPr marL="914400" lvl="1" indent="-339725"/>
            <a:r>
              <a:rPr lang="en-US" dirty="0" smtClean="0"/>
              <a:t>Since the two are positively correlated, one would expect underwriting standards to be  countercyclical</a:t>
            </a:r>
          </a:p>
          <a:p>
            <a:pPr marL="914400" lvl="1" indent="-339725"/>
            <a:r>
              <a:rPr lang="en-US" dirty="0" smtClean="0"/>
              <a:t>What are the forces against this?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94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Distresses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851677"/>
              </p:ext>
            </p:extLst>
          </p:nvPr>
        </p:nvGraphicFramePr>
        <p:xfrm>
          <a:off x="838201" y="1825625"/>
          <a:ext cx="9699170" cy="4224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85094" y="5928368"/>
            <a:ext cx="19880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/>
              <a:t>Source: Real Capital Analytics</a:t>
            </a:r>
            <a:endParaRPr lang="fr-FR" sz="1100" i="1" dirty="0"/>
          </a:p>
        </p:txBody>
      </p:sp>
    </p:spTree>
    <p:extLst>
      <p:ext uri="{BB962C8B-B14F-4D97-AF65-F5344CB8AC3E}">
        <p14:creationId xmlns:p14="http://schemas.microsoft.com/office/powerpoint/2010/main" val="117835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and Solvency Risk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4"/>
            <a:ext cx="10515599" cy="4669305"/>
          </a:xfrm>
        </p:spPr>
        <p:txBody>
          <a:bodyPr>
            <a:normAutofit/>
          </a:bodyPr>
          <a:lstStyle/>
          <a:p>
            <a:r>
              <a:rPr lang="en-US" sz="2800" dirty="0"/>
              <a:t>Certain operating expenses and debt create formal obligations that are priority claims on available cash </a:t>
            </a:r>
            <a:r>
              <a:rPr lang="en-US" sz="2800" dirty="0" smtClean="0"/>
              <a:t>flow.</a:t>
            </a:r>
          </a:p>
          <a:p>
            <a:pPr lvl="1"/>
            <a:r>
              <a:rPr lang="en-US" sz="2400" dirty="0" smtClean="0"/>
              <a:t>E.g., property taxes, secured loans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800" dirty="0"/>
              <a:t>When cash flow is insufficient or nearly insufficient to fund the priority claims, </a:t>
            </a:r>
            <a:r>
              <a:rPr lang="en-US" sz="2800" b="1" i="1" dirty="0"/>
              <a:t>financial distress </a:t>
            </a:r>
            <a:r>
              <a:rPr lang="en-US" sz="2800" dirty="0"/>
              <a:t>can </a:t>
            </a:r>
            <a:r>
              <a:rPr lang="en-US" sz="2800" dirty="0" smtClean="0"/>
              <a:t>occur.</a:t>
            </a:r>
            <a:endParaRPr lang="en-US" sz="2800" dirty="0"/>
          </a:p>
          <a:p>
            <a:pPr>
              <a:spcBef>
                <a:spcPts val="1200"/>
              </a:spcBef>
            </a:pPr>
            <a:r>
              <a:rPr lang="en-US" sz="2800" dirty="0" smtClean="0"/>
              <a:t>Financial </a:t>
            </a:r>
            <a:r>
              <a:rPr lang="en-US" sz="2800" dirty="0"/>
              <a:t>distress often necessitates </a:t>
            </a:r>
            <a:r>
              <a:rPr lang="en-US" sz="2800" b="1" i="1" dirty="0" smtClean="0"/>
              <a:t>restructuring obligations</a:t>
            </a:r>
            <a:r>
              <a:rPr lang="en-US" sz="2800" dirty="0" smtClean="0"/>
              <a:t>, </a:t>
            </a:r>
            <a:r>
              <a:rPr lang="en-US" sz="2800" b="1" i="1" dirty="0" smtClean="0"/>
              <a:t>liquidating assets</a:t>
            </a:r>
            <a:r>
              <a:rPr lang="en-US" sz="2800" dirty="0" smtClean="0"/>
              <a:t>, or both.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This is often done under the supervision of the court.</a:t>
            </a:r>
            <a:endParaRPr lang="en-US" sz="2800" dirty="0"/>
          </a:p>
          <a:p>
            <a:endParaRPr lang="fr-F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20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and Solvency Risk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28</a:t>
            </a:fld>
            <a:endParaRPr lang="en-US" dirty="0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/>
          </p:nvPr>
        </p:nvGraphicFramePr>
        <p:xfrm>
          <a:off x="2447364" y="2117674"/>
          <a:ext cx="7434761" cy="402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3" imgW="6315216" imgH="3241003" progId="Word.Document.8">
                  <p:embed/>
                </p:oleObj>
              </mc:Choice>
              <mc:Fallback>
                <p:oleObj name="Document" r:id="rId3" imgW="6315216" imgH="324100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7364" y="2117674"/>
                        <a:ext cx="7434761" cy="40271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275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Renegotiation </a:t>
            </a:r>
            <a:r>
              <a:rPr lang="en-US" dirty="0"/>
              <a:t>Game </a:t>
            </a:r>
            <a:r>
              <a:rPr lang="en-US" dirty="0" smtClean="0"/>
              <a:t>When Narrow </a:t>
            </a:r>
            <a:r>
              <a:rPr lang="en-US" dirty="0"/>
              <a:t>Self-Interest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1762562"/>
            <a:ext cx="10515599" cy="465582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No </a:t>
            </a:r>
            <a:r>
              <a:rPr lang="en-US" dirty="0" smtClean="0"/>
              <a:t>or low transaction </a:t>
            </a:r>
            <a:r>
              <a:rPr lang="en-US" dirty="0"/>
              <a:t>costs: Foreclosure would likely </a:t>
            </a:r>
            <a:r>
              <a:rPr lang="en-US" dirty="0" smtClean="0"/>
              <a:t>dominate. 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It is the existence of foreclosure transaction costs that make the possibility of workout attractive (these costs include legal fees, regulatory capital costs, </a:t>
            </a:r>
            <a:r>
              <a:rPr lang="en-US" dirty="0" smtClean="0"/>
              <a:t>fire-sale </a:t>
            </a:r>
            <a:r>
              <a:rPr lang="en-US" dirty="0"/>
              <a:t>discounts)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With transaction costs, </a:t>
            </a:r>
            <a:r>
              <a:rPr lang="en-US" dirty="0" smtClean="0"/>
              <a:t>working </a:t>
            </a:r>
            <a:r>
              <a:rPr lang="en-US" dirty="0"/>
              <a:t>out new mortgage terms at a cost that is less than the foreclosure cost alternative, the lender is better off. 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Moreover</a:t>
            </a:r>
            <a:r>
              <a:rPr lang="en-US" dirty="0"/>
              <a:t>, the borrower is also better off, since </a:t>
            </a:r>
            <a:r>
              <a:rPr lang="en-US" dirty="0" smtClean="0"/>
              <a:t>she </a:t>
            </a:r>
            <a:r>
              <a:rPr lang="en-US" dirty="0"/>
              <a:t>can continue with the mortgage at better terms than was previously the case.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However, because </a:t>
            </a:r>
            <a:r>
              <a:rPr lang="en-US" dirty="0"/>
              <a:t>the borrower knows that the lender would rather avoid the costs associated with foreclosure, the “distressed” borrower </a:t>
            </a:r>
            <a:r>
              <a:rPr lang="en-US" dirty="0" smtClean="0"/>
              <a:t>can  </a:t>
            </a:r>
            <a:r>
              <a:rPr lang="en-US" dirty="0"/>
              <a:t>threaten to default in order to extract more favorable mortgage terms than would be obtainable otherwise.</a:t>
            </a:r>
          </a:p>
          <a:p>
            <a:pPr>
              <a:lnSpc>
                <a:spcPct val="80000"/>
              </a:lnSpc>
            </a:pPr>
            <a:r>
              <a:rPr lang="en-US" dirty="0"/>
              <a:t>In turn, the (forward-looking) lender knows that the borrower knows about the tendency toward workout, and prices this risk accordingly.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9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Capital Structure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636776"/>
            <a:ext cx="10515599" cy="4595589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Various forms of capital used to finance real estate investments</a:t>
            </a:r>
          </a:p>
          <a:p>
            <a:pPr lvl="1">
              <a:spcBef>
                <a:spcPts val="800"/>
              </a:spcBef>
            </a:pPr>
            <a:r>
              <a:rPr lang="en-US" dirty="0" smtClean="0"/>
              <a:t>Equity, quasi equity (preferred equity), secured debt (1</a:t>
            </a:r>
            <a:r>
              <a:rPr lang="en-US" baseline="30000" dirty="0" smtClean="0"/>
              <a:t>st</a:t>
            </a:r>
            <a:r>
              <a:rPr lang="en-US" dirty="0" smtClean="0"/>
              <a:t>-lien mortgages, 2</a:t>
            </a:r>
            <a:r>
              <a:rPr lang="en-US" baseline="30000" dirty="0" smtClean="0"/>
              <a:t>nd</a:t>
            </a:r>
            <a:r>
              <a:rPr lang="en-US" dirty="0" smtClean="0"/>
              <a:t> mortgages, mezzanine debt), </a:t>
            </a:r>
            <a:r>
              <a:rPr lang="en-US" dirty="0"/>
              <a:t>unsecured debt (debentures, working capital lines</a:t>
            </a:r>
            <a:r>
              <a:rPr lang="en-US" dirty="0" smtClean="0"/>
              <a:t>)</a:t>
            </a:r>
          </a:p>
          <a:p>
            <a:pPr lvl="1">
              <a:spcBef>
                <a:spcPts val="800"/>
              </a:spcBef>
            </a:pPr>
            <a:r>
              <a:rPr lang="en-US" b="1" i="1" dirty="0" smtClean="0"/>
              <a:t>Optimal capital </a:t>
            </a:r>
            <a:r>
              <a:rPr lang="en-US" dirty="0" smtClean="0"/>
              <a:t>structure depends on project, investors, investment vehicle, etc. 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Does capital structure matter?</a:t>
            </a:r>
          </a:p>
          <a:p>
            <a:pPr lvl="1">
              <a:spcBef>
                <a:spcPts val="800"/>
              </a:spcBef>
            </a:pPr>
            <a:r>
              <a:rPr lang="en-US" dirty="0" smtClean="0"/>
              <a:t>Depends on capital markets and whose perspective?</a:t>
            </a:r>
          </a:p>
          <a:p>
            <a:pPr lvl="1">
              <a:spcBef>
                <a:spcPts val="800"/>
              </a:spcBef>
            </a:pPr>
            <a:r>
              <a:rPr lang="en-US" dirty="0" smtClean="0"/>
              <a:t>For each provider of capital taken separately, the answer is an emphatic YEAH!</a:t>
            </a:r>
          </a:p>
          <a:p>
            <a:pPr lvl="1">
              <a:spcBef>
                <a:spcPts val="800"/>
              </a:spcBef>
            </a:pPr>
            <a:r>
              <a:rPr lang="en-US" dirty="0" smtClean="0"/>
              <a:t>For all providers of capital as a group – NO under certain conditions (</a:t>
            </a:r>
            <a:r>
              <a:rPr lang="en-US" dirty="0" smtClean="0">
                <a:hlinkClick r:id="rId2" action="ppaction://hlinkfile"/>
              </a:rPr>
              <a:t>Modigliani and Miller (MM) (1958</a:t>
            </a:r>
            <a:r>
              <a:rPr lang="en-US" dirty="0" smtClean="0"/>
              <a:t>), Proposition I)</a:t>
            </a:r>
          </a:p>
          <a:p>
            <a:pPr lvl="2"/>
            <a:r>
              <a:rPr lang="en-US" dirty="0" smtClean="0"/>
              <a:t>MM does not say that capital structure is always irrelevant! Read last four sentences of 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2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smtClean="0"/>
              <a:t>Liquidate Rather </a:t>
            </a:r>
            <a:r>
              <a:rPr lang="en-US" dirty="0"/>
              <a:t>Than Restructure?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dirty="0"/>
              <a:t>Inefficient Borrower</a:t>
            </a:r>
          </a:p>
          <a:p>
            <a:pPr marL="609600" indent="-609600"/>
            <a:r>
              <a:rPr lang="en-US" dirty="0"/>
              <a:t>Illiquid Borrower</a:t>
            </a:r>
          </a:p>
          <a:p>
            <a:pPr marL="609600" indent="-609600"/>
            <a:r>
              <a:rPr lang="en-US" dirty="0"/>
              <a:t>Incentive Concerns: Borrower Underinvests or Gambles for Resurrection </a:t>
            </a:r>
          </a:p>
          <a:p>
            <a:pPr marL="609600" indent="-609600"/>
            <a:r>
              <a:rPr lang="en-US" dirty="0"/>
              <a:t>Establish a Reputation as a Tough Guy to Mitigate Strategic Default</a:t>
            </a:r>
          </a:p>
          <a:p>
            <a:pPr marL="609600" indent="-609600"/>
            <a:r>
              <a:rPr lang="en-US" dirty="0"/>
              <a:t>Priority or Conflicts with Respect to Other Debtholders</a:t>
            </a:r>
          </a:p>
          <a:p>
            <a:pPr marL="609600" indent="-609600"/>
            <a:r>
              <a:rPr lang="en-US" dirty="0"/>
              <a:t>Servicing Conflicts and Dis-Incentives to Restructure</a:t>
            </a:r>
          </a:p>
          <a:p>
            <a:pPr marL="609600" indent="-609600"/>
            <a:r>
              <a:rPr lang="en-US" dirty="0"/>
              <a:t>Insufficient Lender Capacity to Address Mod/Restructuring Complexities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70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Refinancing Decision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Traditional approach</a:t>
            </a:r>
          </a:p>
          <a:p>
            <a:pPr lvl="1"/>
            <a:r>
              <a:rPr lang="en-US" sz="2400" dirty="0" smtClean="0"/>
              <a:t>Compare benefits to costs and choose wealth maximizing action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Let’s explore this through an example</a:t>
            </a:r>
          </a:p>
          <a:p>
            <a:pPr lvl="1"/>
            <a:r>
              <a:rPr lang="en-US" sz="2400" dirty="0" smtClean="0"/>
              <a:t>A $10 mn., 20-year FRM with a 8% interest rate and annual payments was issued 5 years ago with a 10-year maturity and 2% prepayment penalty. Should the borrower refinance now if 15-year loans with 5-year maturity are priced at 6%?</a:t>
            </a:r>
          </a:p>
          <a:p>
            <a:pPr lvl="1"/>
            <a:r>
              <a:rPr lang="en-US" sz="2400" dirty="0" smtClean="0"/>
              <a:t>Decision?</a:t>
            </a:r>
          </a:p>
          <a:p>
            <a:pPr lvl="2"/>
            <a:r>
              <a:rPr lang="en-US" sz="2000" dirty="0" smtClean="0"/>
              <a:t>What should the borrower do?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00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Global CRE Opportunities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Cross-border investment activity has grown substantially as a result of increased international real estate allocations</a:t>
            </a:r>
          </a:p>
          <a:p>
            <a:r>
              <a:rPr lang="en-US" sz="2800" dirty="0" smtClean="0"/>
              <a:t>As noted, most future growth in property markets is expected to take place abroad in emerging economies</a:t>
            </a:r>
          </a:p>
          <a:p>
            <a:r>
              <a:rPr lang="en-US" sz="2800" dirty="0" smtClean="0"/>
              <a:t>But </a:t>
            </a:r>
            <a:r>
              <a:rPr lang="en-US" sz="2800" dirty="0" smtClean="0"/>
              <a:t>the US market </a:t>
            </a:r>
            <a:r>
              <a:rPr lang="en-US" sz="2800" dirty="0" smtClean="0"/>
              <a:t>is </a:t>
            </a:r>
            <a:r>
              <a:rPr lang="en-US" sz="2800" dirty="0" smtClean="0"/>
              <a:t>likely to remain strong in the near future</a:t>
            </a:r>
          </a:p>
          <a:p>
            <a:pPr lvl="1"/>
            <a:r>
              <a:rPr lang="en-US" sz="2400" dirty="0" smtClean="0"/>
              <a:t>See market reports in additional material folder</a:t>
            </a:r>
            <a:endParaRPr lang="fr-F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35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Global CRE Opportunities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Investment (political) risk</a:t>
            </a:r>
          </a:p>
          <a:p>
            <a:r>
              <a:rPr lang="en-US" dirty="0" smtClean="0"/>
              <a:t>Business/operational risk</a:t>
            </a:r>
          </a:p>
          <a:p>
            <a:r>
              <a:rPr lang="en-US" dirty="0" smtClean="0"/>
              <a:t>Inflation risk </a:t>
            </a:r>
          </a:p>
          <a:p>
            <a:r>
              <a:rPr lang="en-US" dirty="0" smtClean="0"/>
              <a:t>Interest rate risk</a:t>
            </a:r>
          </a:p>
          <a:p>
            <a:r>
              <a:rPr lang="en-US" dirty="0" smtClean="0"/>
              <a:t>Currency risk</a:t>
            </a:r>
          </a:p>
          <a:p>
            <a:r>
              <a:rPr lang="en-US" dirty="0" smtClean="0"/>
              <a:t>Portfolio risk</a:t>
            </a:r>
          </a:p>
          <a:p>
            <a:r>
              <a:rPr lang="en-US" dirty="0" smtClean="0"/>
              <a:t>Financing Issues:</a:t>
            </a:r>
          </a:p>
          <a:p>
            <a:pPr lvl="1"/>
            <a:r>
              <a:rPr lang="en-US" dirty="0" smtClean="0"/>
              <a:t>Local vs. offshore borrowing</a:t>
            </a:r>
          </a:p>
          <a:p>
            <a:pPr lvl="1"/>
            <a:r>
              <a:rPr lang="en-US" dirty="0" smtClean="0"/>
              <a:t>local currency vs. foreign currency borrowing</a:t>
            </a:r>
          </a:p>
          <a:p>
            <a:endParaRPr lang="en-US" dirty="0" smtClean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32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 vs. Home Mortgages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652338"/>
            <a:ext cx="5181600" cy="465956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b="1" kern="0" dirty="0"/>
              <a:t>Commercial mortgages</a:t>
            </a:r>
          </a:p>
          <a:p>
            <a:pPr marL="288925" indent="-288925">
              <a:spcBef>
                <a:spcPts val="1200"/>
              </a:spcBef>
              <a:buFont typeface="+mj-lt"/>
              <a:buAutoNum type="arabicPeriod"/>
            </a:pPr>
            <a:r>
              <a:rPr lang="en-US" sz="2000" kern="0" dirty="0"/>
              <a:t>Secured by 1</a:t>
            </a:r>
            <a:r>
              <a:rPr lang="en-US" sz="2000" kern="0" baseline="30000" dirty="0"/>
              <a:t>st</a:t>
            </a:r>
            <a:r>
              <a:rPr lang="en-US" sz="2000" kern="0" dirty="0"/>
              <a:t> lien</a:t>
            </a:r>
          </a:p>
          <a:p>
            <a:pPr marL="288925" indent="-288925">
              <a:spcBef>
                <a:spcPts val="600"/>
              </a:spcBef>
              <a:buFont typeface="+mj-lt"/>
              <a:buAutoNum type="arabicPeriod"/>
            </a:pPr>
            <a:r>
              <a:rPr lang="en-US" sz="2000" kern="0" dirty="0"/>
              <a:t>Flexible loan structure</a:t>
            </a:r>
          </a:p>
          <a:p>
            <a:pPr marL="288925" indent="-288925">
              <a:spcBef>
                <a:spcPts val="600"/>
              </a:spcBef>
              <a:buFont typeface="+mj-lt"/>
              <a:buAutoNum type="arabicPeriod"/>
            </a:pPr>
            <a:r>
              <a:rPr lang="en-US" sz="2000" kern="0" dirty="0"/>
              <a:t>More expensive</a:t>
            </a:r>
          </a:p>
          <a:p>
            <a:pPr marL="288925" indent="-288925">
              <a:spcBef>
                <a:spcPts val="600"/>
              </a:spcBef>
              <a:buFont typeface="+mj-lt"/>
              <a:buAutoNum type="arabicPeriod"/>
            </a:pPr>
            <a:r>
              <a:rPr lang="en-US" sz="2000" kern="0" dirty="0"/>
              <a:t>Recourse or non-recourse</a:t>
            </a:r>
          </a:p>
          <a:p>
            <a:pPr marL="288925" indent="-288925">
              <a:spcBef>
                <a:spcPts val="600"/>
              </a:spcBef>
              <a:buFont typeface="+mj-lt"/>
              <a:buAutoNum type="arabicPeriod"/>
            </a:pPr>
            <a:r>
              <a:rPr lang="en-US" sz="2000" kern="0" dirty="0"/>
              <a:t>Assumable (with conditions)</a:t>
            </a:r>
          </a:p>
          <a:p>
            <a:pPr marL="288925" indent="-288925">
              <a:spcBef>
                <a:spcPts val="600"/>
              </a:spcBef>
              <a:buFont typeface="+mj-lt"/>
              <a:buAutoNum type="arabicPeriod"/>
            </a:pPr>
            <a:r>
              <a:rPr lang="en-US" sz="2000" kern="0" dirty="0"/>
              <a:t>Lockout period + prepayment penalty</a:t>
            </a:r>
          </a:p>
          <a:p>
            <a:pPr marL="288925" indent="-288925">
              <a:spcBef>
                <a:spcPts val="600"/>
              </a:spcBef>
              <a:buFont typeface="+mj-lt"/>
              <a:buAutoNum type="arabicPeriod"/>
            </a:pPr>
            <a:r>
              <a:rPr lang="en-US" sz="2000" kern="0" dirty="0"/>
              <a:t>Loan renegotiation easier for portfolio than securitized loans</a:t>
            </a:r>
          </a:p>
          <a:p>
            <a:pPr marL="288925" indent="-288925">
              <a:spcBef>
                <a:spcPts val="600"/>
              </a:spcBef>
              <a:buFont typeface="+mj-lt"/>
              <a:buAutoNum type="arabicPeriod"/>
            </a:pPr>
            <a:r>
              <a:rPr lang="en-US" sz="2000" kern="0" dirty="0"/>
              <a:t>Active secondary markets, but smaller portion securitized</a:t>
            </a:r>
          </a:p>
          <a:p>
            <a:pPr marL="288925" indent="-288925">
              <a:spcBef>
                <a:spcPts val="600"/>
              </a:spcBef>
              <a:buFont typeface="+mj-lt"/>
              <a:buAutoNum type="arabicPeriod"/>
            </a:pPr>
            <a:r>
              <a:rPr lang="en-US" sz="2000" kern="0" dirty="0"/>
              <a:t>No default guarantee for investors in securitized loans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652338"/>
            <a:ext cx="5181600" cy="4659560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b="1" kern="0" dirty="0"/>
              <a:t>Home mortgages</a:t>
            </a:r>
          </a:p>
          <a:p>
            <a:pPr marL="288925" indent="-288925">
              <a:spcBef>
                <a:spcPts val="1200"/>
              </a:spcBef>
              <a:buFont typeface="+mj-lt"/>
              <a:buAutoNum type="arabicPeriod"/>
            </a:pPr>
            <a:r>
              <a:rPr lang="en-US" sz="2000" kern="0" dirty="0"/>
              <a:t>Secured by 1</a:t>
            </a:r>
            <a:r>
              <a:rPr lang="en-US" sz="2000" kern="0" baseline="30000" dirty="0"/>
              <a:t>st</a:t>
            </a:r>
            <a:r>
              <a:rPr lang="en-US" sz="2000" kern="0" dirty="0"/>
              <a:t> lien</a:t>
            </a:r>
          </a:p>
          <a:p>
            <a:pPr marL="288925" indent="-288925">
              <a:spcBef>
                <a:spcPts val="600"/>
              </a:spcBef>
              <a:buFont typeface="+mj-lt"/>
              <a:buAutoNum type="arabicPeriod"/>
            </a:pPr>
            <a:r>
              <a:rPr lang="en-US" sz="2000" kern="0" dirty="0"/>
              <a:t>Standardized loan structure</a:t>
            </a:r>
          </a:p>
          <a:p>
            <a:pPr marL="288925" indent="-288925">
              <a:spcBef>
                <a:spcPts val="600"/>
              </a:spcBef>
              <a:buFont typeface="+mj-lt"/>
              <a:buAutoNum type="arabicPeriod"/>
            </a:pPr>
            <a:r>
              <a:rPr lang="en-US" sz="2000" kern="0" dirty="0"/>
              <a:t>Less expensive</a:t>
            </a:r>
          </a:p>
          <a:p>
            <a:pPr marL="288925" indent="-288925">
              <a:spcBef>
                <a:spcPts val="600"/>
              </a:spcBef>
              <a:buFont typeface="+mj-lt"/>
              <a:buAutoNum type="arabicPeriod"/>
            </a:pPr>
            <a:r>
              <a:rPr lang="en-US" sz="2000" kern="0" dirty="0"/>
              <a:t>Agency loans non-recourse</a:t>
            </a:r>
          </a:p>
          <a:p>
            <a:pPr marL="288925" indent="-288925">
              <a:spcBef>
                <a:spcPts val="600"/>
              </a:spcBef>
              <a:buFont typeface="+mj-lt"/>
              <a:buAutoNum type="arabicPeriod"/>
            </a:pPr>
            <a:r>
              <a:rPr lang="en-US" sz="2000" kern="0" dirty="0"/>
              <a:t>Non assumable</a:t>
            </a:r>
          </a:p>
          <a:p>
            <a:pPr marL="288925" indent="-288925">
              <a:spcBef>
                <a:spcPts val="600"/>
              </a:spcBef>
              <a:buFont typeface="+mj-lt"/>
              <a:buAutoNum type="arabicPeriod"/>
            </a:pPr>
            <a:r>
              <a:rPr lang="en-US" sz="2000" kern="0" dirty="0" smtClean="0"/>
              <a:t>Prepayment allowed for agency loans</a:t>
            </a:r>
          </a:p>
          <a:p>
            <a:pPr marL="288925" indent="-288925">
              <a:spcBef>
                <a:spcPts val="600"/>
              </a:spcBef>
              <a:buFont typeface="+mj-lt"/>
              <a:buAutoNum type="arabicPeriod"/>
            </a:pPr>
            <a:r>
              <a:rPr lang="en-US" sz="2000" kern="0" dirty="0" smtClean="0"/>
              <a:t>Loan renegotiation easier for portfolio than securitized loans</a:t>
            </a:r>
          </a:p>
          <a:p>
            <a:pPr marL="288925" indent="-288925">
              <a:spcBef>
                <a:spcPts val="600"/>
              </a:spcBef>
              <a:buFont typeface="+mj-lt"/>
              <a:buAutoNum type="arabicPeriod"/>
            </a:pPr>
            <a:r>
              <a:rPr lang="en-US" sz="2000" kern="0" dirty="0" smtClean="0"/>
              <a:t>Very </a:t>
            </a:r>
            <a:r>
              <a:rPr lang="en-US" sz="2000" kern="0" dirty="0"/>
              <a:t>active secondary market, large proportion securities</a:t>
            </a:r>
          </a:p>
          <a:p>
            <a:pPr marL="288925" indent="-288925">
              <a:spcBef>
                <a:spcPts val="600"/>
              </a:spcBef>
              <a:buFont typeface="+mj-lt"/>
              <a:buAutoNum type="arabicPeriod"/>
            </a:pPr>
            <a:r>
              <a:rPr lang="en-US" sz="2000" kern="0" dirty="0"/>
              <a:t>Default guarantee for investors in securitized agency </a:t>
            </a:r>
            <a:r>
              <a:rPr lang="en-US" sz="2000" kern="0" dirty="0" smtClean="0"/>
              <a:t>loans</a:t>
            </a:r>
            <a:endParaRPr lang="en-US" sz="2000" kern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36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Funding Sources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2" y="1601618"/>
            <a:ext cx="10515599" cy="489284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Residential mortgages:</a:t>
            </a:r>
          </a:p>
          <a:p>
            <a:pPr lvl="1">
              <a:lnSpc>
                <a:spcPct val="90000"/>
              </a:lnSpc>
              <a:spcBef>
                <a:spcPts val="400"/>
              </a:spcBef>
            </a:pPr>
            <a:r>
              <a:rPr lang="en-US" sz="2200" dirty="0"/>
              <a:t>Commercial banks</a:t>
            </a:r>
          </a:p>
          <a:p>
            <a:pPr lvl="1">
              <a:lnSpc>
                <a:spcPct val="90000"/>
              </a:lnSpc>
              <a:spcBef>
                <a:spcPts val="400"/>
              </a:spcBef>
            </a:pPr>
            <a:r>
              <a:rPr lang="en-US" sz="2200" dirty="0"/>
              <a:t>Saving and loan associations</a:t>
            </a:r>
          </a:p>
          <a:p>
            <a:pPr lvl="1">
              <a:lnSpc>
                <a:spcPct val="90000"/>
              </a:lnSpc>
              <a:spcBef>
                <a:spcPts val="400"/>
              </a:spcBef>
            </a:pPr>
            <a:r>
              <a:rPr lang="en-US" sz="2200" dirty="0"/>
              <a:t>Mutual saving banks</a:t>
            </a:r>
          </a:p>
          <a:p>
            <a:pPr lvl="1">
              <a:lnSpc>
                <a:spcPct val="90000"/>
              </a:lnSpc>
              <a:spcBef>
                <a:spcPts val="400"/>
              </a:spcBef>
            </a:pPr>
            <a:r>
              <a:rPr lang="en-US" sz="2200" dirty="0"/>
              <a:t>Mortgage companies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dirty="0"/>
              <a:t>Commercial mortgages:</a:t>
            </a:r>
          </a:p>
          <a:p>
            <a:pPr lvl="1">
              <a:lnSpc>
                <a:spcPct val="90000"/>
              </a:lnSpc>
              <a:spcBef>
                <a:spcPts val="400"/>
              </a:spcBef>
            </a:pPr>
            <a:r>
              <a:rPr lang="en-US" sz="2200" dirty="0"/>
              <a:t>Commercial banks</a:t>
            </a:r>
          </a:p>
          <a:p>
            <a:pPr lvl="1">
              <a:lnSpc>
                <a:spcPct val="90000"/>
              </a:lnSpc>
              <a:spcBef>
                <a:spcPts val="400"/>
              </a:spcBef>
            </a:pPr>
            <a:r>
              <a:rPr lang="en-US" sz="2200" dirty="0"/>
              <a:t>Saving and loan associations</a:t>
            </a:r>
          </a:p>
          <a:p>
            <a:pPr lvl="1">
              <a:lnSpc>
                <a:spcPct val="90000"/>
              </a:lnSpc>
              <a:spcBef>
                <a:spcPts val="400"/>
              </a:spcBef>
            </a:pPr>
            <a:r>
              <a:rPr lang="en-US" sz="2200" dirty="0"/>
              <a:t>Life insurance companies</a:t>
            </a:r>
          </a:p>
          <a:p>
            <a:pPr lvl="1">
              <a:lnSpc>
                <a:spcPct val="90000"/>
              </a:lnSpc>
              <a:spcBef>
                <a:spcPts val="400"/>
              </a:spcBef>
            </a:pPr>
            <a:r>
              <a:rPr lang="en-US" sz="2200" dirty="0"/>
              <a:t>Pension funds</a:t>
            </a:r>
          </a:p>
          <a:p>
            <a:pPr lvl="1">
              <a:lnSpc>
                <a:spcPct val="90000"/>
              </a:lnSpc>
              <a:spcBef>
                <a:spcPts val="400"/>
              </a:spcBef>
            </a:pPr>
            <a:r>
              <a:rPr lang="en-US" sz="2200" dirty="0"/>
              <a:t>LPs</a:t>
            </a:r>
          </a:p>
          <a:p>
            <a:pPr lvl="1">
              <a:lnSpc>
                <a:spcPct val="90000"/>
              </a:lnSpc>
              <a:spcBef>
                <a:spcPts val="400"/>
              </a:spcBef>
            </a:pPr>
            <a:r>
              <a:rPr lang="en-US" sz="2200" dirty="0"/>
              <a:t>Mortgage REITs</a:t>
            </a:r>
          </a:p>
          <a:p>
            <a:pPr lvl="1">
              <a:lnSpc>
                <a:spcPct val="90000"/>
              </a:lnSpc>
              <a:spcBef>
                <a:spcPts val="400"/>
              </a:spcBef>
            </a:pPr>
            <a:r>
              <a:rPr lang="en-US" sz="2200" dirty="0"/>
              <a:t>Hedge funds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35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Next:</a:t>
            </a:r>
            <a:endParaRPr lang="fr-FR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8192" y="2402237"/>
            <a:ext cx="5687568" cy="218722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400" dirty="0" smtClean="0"/>
              <a:t>Mezzanine Finance</a:t>
            </a:r>
            <a:endParaRPr lang="fr-FR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49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Structure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Market frictions assumed away by MM, 1958</a:t>
            </a:r>
          </a:p>
          <a:p>
            <a:pPr lvl="1">
              <a:spcAft>
                <a:spcPts val="0"/>
              </a:spcAft>
            </a:pPr>
            <a:r>
              <a:rPr lang="en-US" sz="2400" dirty="0" smtClean="0"/>
              <a:t>Taxes</a:t>
            </a:r>
          </a:p>
          <a:p>
            <a:pPr lvl="1">
              <a:spcAft>
                <a:spcPts val="0"/>
              </a:spcAft>
            </a:pPr>
            <a:r>
              <a:rPr lang="en-US" sz="2400" dirty="0" smtClean="0"/>
              <a:t>Financial distress (bankruptcy) costs</a:t>
            </a:r>
          </a:p>
          <a:p>
            <a:pPr lvl="1">
              <a:spcAft>
                <a:spcPts val="0"/>
              </a:spcAft>
            </a:pPr>
            <a:r>
              <a:rPr lang="en-US" sz="2400" dirty="0" smtClean="0"/>
              <a:t>Transaction costs</a:t>
            </a:r>
          </a:p>
          <a:p>
            <a:pPr lvl="1">
              <a:spcAft>
                <a:spcPts val="0"/>
              </a:spcAft>
            </a:pPr>
            <a:r>
              <a:rPr lang="en-US" sz="2400" dirty="0" smtClean="0"/>
              <a:t>Agency costs</a:t>
            </a:r>
          </a:p>
          <a:p>
            <a:pPr lvl="1">
              <a:spcAft>
                <a:spcPts val="0"/>
              </a:spcAft>
            </a:pPr>
            <a:r>
              <a:rPr lang="en-US" sz="2400" dirty="0" smtClean="0"/>
              <a:t>Difference in borrowing cost between firms and investors</a:t>
            </a:r>
          </a:p>
          <a:p>
            <a:pPr lvl="1">
              <a:spcAft>
                <a:spcPts val="0"/>
              </a:spcAft>
            </a:pPr>
            <a:r>
              <a:rPr lang="en-US" sz="2400" dirty="0" smtClean="0"/>
              <a:t>Etc.</a:t>
            </a:r>
          </a:p>
          <a:p>
            <a:pPr lvl="1"/>
            <a:endParaRPr lang="en-US" sz="2400" dirty="0" smtClean="0"/>
          </a:p>
          <a:p>
            <a:pPr marL="914400" lvl="1" indent="-457200">
              <a:buFont typeface="+mj-lt"/>
              <a:buAutoNum type="arabicPeriod"/>
            </a:pPr>
            <a:endParaRPr lang="fr-F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5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Debt Has Benefits 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1742156"/>
            <a:ext cx="10515599" cy="4442076"/>
          </a:xfrm>
        </p:spPr>
        <p:txBody>
          <a:bodyPr>
            <a:normAutofit fontScale="92500"/>
          </a:bodyPr>
          <a:lstStyle/>
          <a:p>
            <a:pPr>
              <a:spcAft>
                <a:spcPts val="0"/>
              </a:spcAft>
            </a:pPr>
            <a:r>
              <a:rPr lang="en-US" sz="2600" dirty="0" smtClean="0"/>
              <a:t>Advantages of debt for equity investors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2400" dirty="0" smtClean="0"/>
              <a:t>Increased equity returns through leverage</a:t>
            </a:r>
          </a:p>
          <a:p>
            <a:pPr lvl="2">
              <a:spcAft>
                <a:spcPts val="0"/>
              </a:spcAft>
            </a:pPr>
            <a:r>
              <a:rPr lang="en-US" sz="2000" dirty="0" smtClean="0"/>
              <a:t>Move up on the security market line!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2400" dirty="0" smtClean="0"/>
              <a:t>Pursuit of additional positive-NPV projects (relax equity capital constraint)</a:t>
            </a:r>
          </a:p>
          <a:p>
            <a:pPr lvl="2">
              <a:spcAft>
                <a:spcPts val="0"/>
              </a:spcAft>
            </a:pPr>
            <a:r>
              <a:rPr lang="en-US" sz="2000" dirty="0" smtClean="0"/>
              <a:t>Decrease overall risk through diversification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2400" dirty="0" smtClean="0"/>
              <a:t>Lower agency costs through additional monitoring of management by debt market</a:t>
            </a:r>
          </a:p>
          <a:p>
            <a:pPr lvl="2">
              <a:spcAft>
                <a:spcPts val="0"/>
              </a:spcAft>
            </a:pPr>
            <a:r>
              <a:rPr lang="en-US" sz="2000" dirty="0" smtClean="0"/>
              <a:t>Agency problem between managers and equity investors</a:t>
            </a:r>
          </a:p>
          <a:p>
            <a:pPr lvl="2">
              <a:spcAft>
                <a:spcPts val="0"/>
              </a:spcAft>
            </a:pPr>
            <a:r>
              <a:rPr lang="en-US" sz="2000" dirty="0" smtClean="0"/>
              <a:t>Agency </a:t>
            </a:r>
            <a:r>
              <a:rPr lang="en-US" sz="2000" dirty="0" smtClean="0"/>
              <a:t>problem between minority and large equity investors (e.g., UPREIT structure)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2400" dirty="0" smtClean="0"/>
              <a:t>Strategic </a:t>
            </a:r>
            <a:r>
              <a:rPr lang="en-US" sz="2400" dirty="0" smtClean="0"/>
              <a:t>benefits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76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… But They Come at a Cost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682496"/>
            <a:ext cx="10515599" cy="4549869"/>
          </a:xfrm>
        </p:spPr>
        <p:txBody>
          <a:bodyPr>
            <a:noAutofit/>
          </a:bodyPr>
          <a:lstStyle/>
          <a:p>
            <a:r>
              <a:rPr lang="en-US" sz="2800" dirty="0" smtClean="0"/>
              <a:t>Disadvantages of debt for equity investors</a:t>
            </a:r>
          </a:p>
          <a:p>
            <a:pPr lvl="1"/>
            <a:r>
              <a:rPr lang="en-US" sz="2400" dirty="0" smtClean="0"/>
              <a:t>Increases volatility of returns</a:t>
            </a:r>
          </a:p>
          <a:p>
            <a:pPr lvl="2"/>
            <a:r>
              <a:rPr lang="en-US" sz="2000" dirty="0" smtClean="0"/>
              <a:t>Amplifies equity returns both in good and bad times – no free lunch!</a:t>
            </a:r>
          </a:p>
          <a:p>
            <a:pPr lvl="1"/>
            <a:r>
              <a:rPr lang="en-US" sz="2400" dirty="0" smtClean="0"/>
              <a:t>Increases cost of financial distress (</a:t>
            </a:r>
            <a:r>
              <a:rPr lang="en-US" sz="2400" b="1" i="1" dirty="0" smtClean="0"/>
              <a:t>bankruptcy costs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Limits </a:t>
            </a:r>
            <a:r>
              <a:rPr lang="en-US" sz="2400" dirty="0" smtClean="0"/>
              <a:t>ability to make strategic and tactical decisions as well as control over the assets </a:t>
            </a:r>
          </a:p>
          <a:p>
            <a:pPr lvl="2"/>
            <a:r>
              <a:rPr lang="en-US" sz="2000" dirty="0"/>
              <a:t>Secured debt, particularly conduit (CMBS) mortgage </a:t>
            </a:r>
            <a:r>
              <a:rPr lang="en-US" sz="2000" dirty="0" smtClean="0"/>
              <a:t>loans, may limit ability of investor to redevelop and reposition property</a:t>
            </a:r>
          </a:p>
          <a:p>
            <a:pPr lvl="1"/>
            <a:r>
              <a:rPr lang="en-US" sz="2400" dirty="0" smtClean="0"/>
              <a:t>May decrease investment liquidity</a:t>
            </a:r>
          </a:p>
          <a:p>
            <a:pPr lvl="2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19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Financing of CRE </a:t>
            </a:r>
            <a:endParaRPr lang="fr-FR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7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013734" y="2268653"/>
            <a:ext cx="2787015" cy="262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286899" y="1692412"/>
            <a:ext cx="3657600" cy="378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3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137934" y="2354972"/>
            <a:ext cx="3148965" cy="2540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1043737" y="4973993"/>
            <a:ext cx="27270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Panel A  </a:t>
            </a:r>
            <a:r>
              <a:rPr lang="en-US" sz="1600" dirty="0" smtClean="0"/>
              <a:t>U.S. Mortgages Outstanding, 2011 </a:t>
            </a:r>
            <a:br>
              <a:rPr lang="en-US" sz="1600" dirty="0" smtClean="0"/>
            </a:br>
            <a:r>
              <a:rPr lang="en-US" sz="1600" dirty="0" smtClean="0"/>
              <a:t>$13.5 trillion, of which $3.1 trillion is CRE mortgages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38456" y="4973993"/>
            <a:ext cx="25603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Panel B </a:t>
            </a:r>
            <a:r>
              <a:rPr lang="en-US" sz="1600" dirty="0" smtClean="0"/>
              <a:t>U.S. Institutional Commercial Real Estate Capital Structure, 2011 $4.1 trillion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266488" y="5663463"/>
            <a:ext cx="25603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Panel C </a:t>
            </a:r>
            <a:r>
              <a:rPr lang="en-US" sz="1600" dirty="0" smtClean="0"/>
              <a:t>U.S. Commercial Mortgages Sources, 2011 $3.1 trillion outstanding</a:t>
            </a:r>
          </a:p>
        </p:txBody>
      </p:sp>
    </p:spTree>
    <p:extLst>
      <p:ext uri="{BB962C8B-B14F-4D97-AF65-F5344CB8AC3E}">
        <p14:creationId xmlns:p14="http://schemas.microsoft.com/office/powerpoint/2010/main" val="346734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Market Segments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1748133"/>
            <a:ext cx="10515599" cy="4406741"/>
          </a:xfrm>
        </p:spPr>
        <p:txBody>
          <a:bodyPr>
            <a:noAutofit/>
          </a:bodyPr>
          <a:lstStyle/>
          <a:p>
            <a:r>
              <a:rPr lang="en-US" dirty="0" smtClean="0"/>
              <a:t>Types of commercial loans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Construction and ‘</a:t>
            </a:r>
            <a:r>
              <a:rPr lang="en-US" i="1" dirty="0" smtClean="0"/>
              <a:t>permanent</a:t>
            </a:r>
            <a:r>
              <a:rPr lang="en-US" dirty="0" smtClean="0"/>
              <a:t>’ loans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Primary market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Where loans are originated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Originators may maintain separate  portfolio and conduit loan desks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Secondary market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Where mortgages are bought and sold by third parties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Whole-loan market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Commercial Mortgage-Backed Security (CMBS) market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Collateralized Debt Obligation (CDO) markets for construction loans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81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Lender Self-Selection &amp; Product Offering</a:t>
            </a:r>
            <a:endParaRPr lang="fr-FR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dirty="0" smtClean="0"/>
              <a:t>Construction Loans:</a:t>
            </a:r>
            <a:endParaRPr lang="en-US" dirty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Depositary institutions (banks and thrifts)</a:t>
            </a:r>
            <a:endParaRPr lang="en-US" dirty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Others (life </a:t>
            </a:r>
            <a:r>
              <a:rPr lang="en-US" dirty="0"/>
              <a:t>insurance </a:t>
            </a:r>
            <a:r>
              <a:rPr lang="en-US" dirty="0" smtClean="0"/>
              <a:t>companies, conduits, mortgage REITs, etc.)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dirty="0" smtClean="0"/>
              <a:t>Permanent Loans: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Banks and thrifts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Life insurance companies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Pension funds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CMBS Conduits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GSEs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Mortgage REITs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8EEC-0F65-4AB5-AC6A-D573071F06A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25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BC4796A-9872-4AA6-868A-E1A52DAE5C9B}" vid="{226865FD-68E7-4897-9C2B-9A00B6BC8C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A4849AD-65CA-4CDD-87B0-7F56EA6DF7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0</TotalTime>
  <Words>2014</Words>
  <Application>Microsoft Office PowerPoint</Application>
  <PresentationFormat>Widescreen</PresentationFormat>
  <Paragraphs>327</Paragraphs>
  <Slides>36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Segoe UI</vt:lpstr>
      <vt:lpstr>Segoe UI Light</vt:lpstr>
      <vt:lpstr>WelcomeDoc</vt:lpstr>
      <vt:lpstr>Document</vt:lpstr>
      <vt:lpstr>REAL ESTATE 410  Commercial Mortgages</vt:lpstr>
      <vt:lpstr>Topics</vt:lpstr>
      <vt:lpstr>Capital Structure</vt:lpstr>
      <vt:lpstr>Capital Structure</vt:lpstr>
      <vt:lpstr>Debt Has Benefits …</vt:lpstr>
      <vt:lpstr>… But They Come at a Cost</vt:lpstr>
      <vt:lpstr>Financing of CRE </vt:lpstr>
      <vt:lpstr>Market Segments</vt:lpstr>
      <vt:lpstr>Lender Self-Selection &amp; Product Offering</vt:lpstr>
      <vt:lpstr>Originations by Channel</vt:lpstr>
      <vt:lpstr>Investors Breakdown</vt:lpstr>
      <vt:lpstr>Loan Structures &amp; Risk Characteristics</vt:lpstr>
      <vt:lpstr>Loan Structures &amp; Risk Characteristics</vt:lpstr>
      <vt:lpstr>Mortgage Calculations</vt:lpstr>
      <vt:lpstr>Loan Clauses and Covenants</vt:lpstr>
      <vt:lpstr>Loan Clauses and Covenants</vt:lpstr>
      <vt:lpstr>Prepayments</vt:lpstr>
      <vt:lpstr>Common Prepayment Penalties</vt:lpstr>
      <vt:lpstr>Common Prepayment Penalties</vt:lpstr>
      <vt:lpstr>Mortgage Supply</vt:lpstr>
      <vt:lpstr>Bank vs. Conduit Loans</vt:lpstr>
      <vt:lpstr>Bank vs. Conduit Loans</vt:lpstr>
      <vt:lpstr>Self-selection in Securitization</vt:lpstr>
      <vt:lpstr>Default and Foreclosure</vt:lpstr>
      <vt:lpstr>Foreclosure Costs</vt:lpstr>
      <vt:lpstr>Monthly Distresses</vt:lpstr>
      <vt:lpstr>Credit and Solvency Risk</vt:lpstr>
      <vt:lpstr>Credit and Solvency Risk</vt:lpstr>
      <vt:lpstr>Renegotiation Game When Narrow Self-Interest Rules</vt:lpstr>
      <vt:lpstr>Why Liquidate Rather Than Restructure?</vt:lpstr>
      <vt:lpstr>Refinancing Decision</vt:lpstr>
      <vt:lpstr>Global CRE Opportunities</vt:lpstr>
      <vt:lpstr>Global CRE Opportunities</vt:lpstr>
      <vt:lpstr>CRE vs. Home Mortgages</vt:lpstr>
      <vt:lpstr>Primary Funding Sources</vt:lpstr>
      <vt:lpstr>Next: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2014-12-02T22:51:08Z</dcterms:created>
  <dcterms:modified xsi:type="dcterms:W3CDTF">2017-02-07T22:37:05Z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