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65"/>
  </p:notesMasterIdLst>
  <p:sldIdLst>
    <p:sldId id="258" r:id="rId3"/>
    <p:sldId id="257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1" r:id="rId55"/>
    <p:sldId id="372" r:id="rId56"/>
    <p:sldId id="373" r:id="rId57"/>
    <p:sldId id="374" r:id="rId58"/>
    <p:sldId id="375" r:id="rId59"/>
    <p:sldId id="376" r:id="rId60"/>
    <p:sldId id="377" r:id="rId61"/>
    <p:sldId id="378" r:id="rId62"/>
    <p:sldId id="379" r:id="rId63"/>
    <p:sldId id="259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280" autoAdjust="0"/>
  </p:normalViewPr>
  <p:slideViewPr>
    <p:cSldViewPr snapToGrid="0">
      <p:cViewPr varScale="1">
        <p:scale>
          <a:sx n="70" d="100"/>
          <a:sy n="70" d="100"/>
        </p:scale>
        <p:origin x="96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61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19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F26B-1D00-4DD4-BA80-9FBABA3E3DBA}" type="datetime1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10515599" cy="4406741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egoe UI" panose="020B0502040204020203" pitchFamily="34" charset="0"/>
              <a:buChar char="−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BABF5-7727-4277-8D63-EFB8DD7570EB}" type="datetime1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7483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9269-3DE9-416E-AE18-A06FEB996AEF}" type="datetime1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2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618F-F17E-443E-BD4A-E43FD83AA814}" type="datetime1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lang="en-US" sz="11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lang="en-US"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en-US" sz="14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lang="en-US" sz="110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lang="en-US"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E887-7BF5-43D7-B503-65A40790DC75}" type="datetime1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C70C1-0A36-47EE-BB23-330DC6955568}" type="datetime1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8169-68B9-4FED-8D7D-61043D29A8A5}" type="datetime1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423" y="6311898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3" r:id="rId3"/>
    <p:sldLayoutId id="2147483663" r:id="rId4"/>
    <p:sldLayoutId id="2147483664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2" y="1201197"/>
            <a:ext cx="10515600" cy="2387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REAL ESTATE 410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Additional Mortgage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Spring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8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With origination Fee: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Group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857155"/>
              </p:ext>
            </p:extLst>
          </p:nvPr>
        </p:nvGraphicFramePr>
        <p:xfrm>
          <a:off x="2588217" y="2486594"/>
          <a:ext cx="6781800" cy="3733803"/>
        </p:xfrm>
        <a:graphic>
          <a:graphicData uri="http://schemas.openxmlformats.org/drawingml/2006/table">
            <a:tbl>
              <a:tblPr/>
              <a:tblGrid>
                <a:gridCol w="2260600"/>
                <a:gridCol w="2260600"/>
                <a:gridCol w="2260600"/>
              </a:tblGrid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Option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Option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LTV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Interest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Origination 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Down 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Loan proceeds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$132,975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$118,800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8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$1,038.03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$880.52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85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Cash flow differences:</a:t>
            </a:r>
          </a:p>
          <a:p>
            <a:pPr marL="282575" lvl="1" indent="0">
              <a:spcBef>
                <a:spcPts val="1200"/>
              </a:spcBef>
              <a:buNone/>
            </a:pPr>
            <a:r>
              <a:rPr lang="en-US" dirty="0"/>
              <a:t>Borrow $15,000 more, but effectively receive $14,175</a:t>
            </a:r>
          </a:p>
          <a:p>
            <a:pPr marL="282575" lvl="1" indent="0">
              <a:spcBef>
                <a:spcPts val="1200"/>
              </a:spcBef>
              <a:buNone/>
            </a:pPr>
            <a:r>
              <a:rPr lang="en-US" dirty="0"/>
              <a:t>Pay $157.51 more per month for 30 years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dirty="0"/>
              <a:t>What is the effective interest rate on the loan?</a:t>
            </a:r>
            <a:endParaRPr lang="en-US" sz="2600" dirty="0"/>
          </a:p>
          <a:p>
            <a:pPr marL="282575" lvl="2" indent="0" defTabSz="1320800">
              <a:buNone/>
            </a:pPr>
            <a:r>
              <a:rPr lang="en-US" dirty="0"/>
              <a:t>PV = $ 14,175; PMT = $157.51; n = 360; FV = $0</a:t>
            </a:r>
          </a:p>
          <a:p>
            <a:pPr marL="282575" lvl="2" indent="0" defTabSz="1320800">
              <a:buNone/>
            </a:pPr>
            <a:r>
              <a:rPr lang="en-US" dirty="0"/>
              <a:t>Therefore, </a:t>
            </a:r>
            <a:r>
              <a:rPr lang="en-US" b="1" i="1" dirty="0" err="1"/>
              <a:t>i</a:t>
            </a:r>
            <a:r>
              <a:rPr lang="en-US" b="1" i="1" dirty="0"/>
              <a:t> = 13.06%</a:t>
            </a:r>
          </a:p>
          <a:p>
            <a:pPr marL="0" indent="0" defTabSz="1320800">
              <a:spcBef>
                <a:spcPts val="1200"/>
              </a:spcBef>
              <a:buNone/>
            </a:pPr>
            <a:r>
              <a:rPr lang="en-US" dirty="0"/>
              <a:t>Higher origination fees would increase the cost of additional borrowing. The impact would even be higher if the loan is repaid before </a:t>
            </a:r>
            <a:r>
              <a:rPr lang="en-US" dirty="0" smtClean="0"/>
              <a:t>maturity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8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600" dirty="0"/>
              <a:t>Incremental borrowing rates </a:t>
            </a:r>
            <a:r>
              <a:rPr lang="en-US" sz="2600" b="1" i="1" dirty="0"/>
              <a:t>must be competitive with</a:t>
            </a:r>
            <a:r>
              <a:rPr lang="en-US" sz="2600" dirty="0"/>
              <a:t> interest rates charged on </a:t>
            </a:r>
            <a:r>
              <a:rPr lang="en-US" sz="2600" b="1" i="1" dirty="0"/>
              <a:t>2</a:t>
            </a:r>
            <a:r>
              <a:rPr lang="en-US" sz="2600" b="1" i="1" baseline="30000" dirty="0"/>
              <a:t>nd</a:t>
            </a:r>
            <a:r>
              <a:rPr lang="en-US" sz="2600" b="1" i="1" dirty="0"/>
              <a:t> mortgages</a:t>
            </a:r>
            <a:r>
              <a:rPr lang="en-US" sz="26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For the previous example the interest rate on 2</a:t>
            </a:r>
            <a:r>
              <a:rPr lang="en-US" sz="2600" baseline="30000" dirty="0"/>
              <a:t>nd</a:t>
            </a:r>
            <a:r>
              <a:rPr lang="en-US" sz="2600" dirty="0"/>
              <a:t> 10% LTV loan above 80% LTV must be less or equal to 12.28% (without fees). Otherwise, the borrower would be better of taking a 90% LTV loan and paying 8.5% interest.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In the event the borrower can afford the additional </a:t>
            </a:r>
            <a:r>
              <a:rPr lang="en-US" sz="2600" dirty="0" err="1"/>
              <a:t>downpayment</a:t>
            </a:r>
            <a:r>
              <a:rPr lang="en-US" sz="2600" dirty="0"/>
              <a:t>, she must compare her opportunity cost to the incremental borrowing cost.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0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vs. Average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The interest rate charged on a 90% LTV loan can </a:t>
            </a:r>
            <a:r>
              <a:rPr lang="en-US" sz="2600" dirty="0" smtClean="0"/>
              <a:t>be viewed </a:t>
            </a:r>
            <a:r>
              <a:rPr lang="en-US" sz="2600" dirty="0"/>
              <a:t>as the </a:t>
            </a:r>
            <a:r>
              <a:rPr lang="en-US" sz="2600" b="1" i="1" dirty="0"/>
              <a:t>weighted average</a:t>
            </a:r>
            <a:r>
              <a:rPr lang="en-US" sz="2600" dirty="0"/>
              <a:t> of the </a:t>
            </a:r>
            <a:r>
              <a:rPr lang="en-US" sz="2600" b="1" i="1" dirty="0"/>
              <a:t>rate</a:t>
            </a:r>
            <a:r>
              <a:rPr lang="en-US" sz="2600" dirty="0"/>
              <a:t> on a 80% LTV loan and the incremental cost of a 10% LTV loan.</a:t>
            </a:r>
          </a:p>
          <a:p>
            <a:r>
              <a:rPr lang="en-US" sz="2600" dirty="0"/>
              <a:t>Since </a:t>
            </a:r>
            <a:r>
              <a:rPr lang="en-US" sz="2600" b="1" i="1" dirty="0"/>
              <a:t>interest rates increase with LTV </a:t>
            </a:r>
            <a:r>
              <a:rPr lang="en-US" sz="2600" dirty="0"/>
              <a:t>because of the higher risk of default, </a:t>
            </a:r>
            <a:r>
              <a:rPr lang="en-US" sz="2600" b="1" i="1" dirty="0"/>
              <a:t>marginal interest rate must increase at an even higher rate</a:t>
            </a:r>
            <a:r>
              <a:rPr lang="en-US" sz="2600" dirty="0"/>
              <a:t>. This is depicted in example presented next.</a:t>
            </a:r>
          </a:p>
          <a:p>
            <a:r>
              <a:rPr lang="en-US" sz="2600" dirty="0"/>
              <a:t>In general, </a:t>
            </a:r>
            <a:r>
              <a:rPr lang="en-US" sz="2600" b="1" i="1" dirty="0"/>
              <a:t>for the average of a variable to increase, its marginal must lie above </a:t>
            </a:r>
            <a:r>
              <a:rPr lang="en-US" sz="2600" dirty="0"/>
              <a:t>and be increasing at an even a higher rate.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vs. Average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The interest rate charged on a 90% LTV loan can viewed as the </a:t>
            </a:r>
            <a:r>
              <a:rPr lang="en-US" sz="2600" b="1" i="1" dirty="0"/>
              <a:t>weighted average</a:t>
            </a:r>
            <a:r>
              <a:rPr lang="en-US" sz="2600" dirty="0"/>
              <a:t> of the </a:t>
            </a:r>
            <a:r>
              <a:rPr lang="en-US" sz="2600" b="1" i="1" dirty="0"/>
              <a:t>rate</a:t>
            </a:r>
            <a:r>
              <a:rPr lang="en-US" sz="2600" dirty="0"/>
              <a:t> on a 80% LTV loan and the incremental cost of a 10% LTV loan.</a:t>
            </a:r>
          </a:p>
          <a:p>
            <a:r>
              <a:rPr lang="en-US" sz="2600" dirty="0"/>
              <a:t>Since </a:t>
            </a:r>
            <a:r>
              <a:rPr lang="en-US" sz="2600" b="1" i="1" dirty="0"/>
              <a:t>interest rates increase with LTV </a:t>
            </a:r>
            <a:r>
              <a:rPr lang="en-US" sz="2600" dirty="0"/>
              <a:t>because of the higher risk of default, </a:t>
            </a:r>
            <a:r>
              <a:rPr lang="en-US" sz="2600" b="1" i="1" dirty="0"/>
              <a:t>marginal interest rate must increase at an even higher rate</a:t>
            </a:r>
            <a:r>
              <a:rPr lang="en-US" sz="2600" dirty="0"/>
              <a:t>. This is depicted in example presented next.</a:t>
            </a:r>
          </a:p>
          <a:p>
            <a:r>
              <a:rPr lang="en-US" sz="2600" dirty="0"/>
              <a:t>In general, </a:t>
            </a:r>
            <a:r>
              <a:rPr lang="en-US" sz="2600" b="1" i="1" dirty="0"/>
              <a:t>for the average of a variable to increase, its marginal must lie above </a:t>
            </a:r>
            <a:r>
              <a:rPr lang="en-US" sz="2600" dirty="0"/>
              <a:t>and be increasing at an even a higher rate.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2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vs. Average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Effect of LTV on Loan </a:t>
            </a:r>
            <a:r>
              <a:rPr lang="en-US" sz="2600" dirty="0" smtClean="0"/>
              <a:t>Cost: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5" descr="ch6-ex6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319" y="2475902"/>
            <a:ext cx="6673362" cy="35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0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vs. Average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800" dirty="0" smtClean="0"/>
              <a:t>Takeaway: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The </a:t>
            </a:r>
            <a:r>
              <a:rPr lang="en-US" dirty="0"/>
              <a:t>more you borrow, the higher the interest rate will be. </a:t>
            </a:r>
          </a:p>
          <a:p>
            <a:pPr>
              <a:spcBef>
                <a:spcPts val="1800"/>
              </a:spcBef>
            </a:pPr>
            <a:r>
              <a:rPr lang="en-US" dirty="0"/>
              <a:t>There is a point at which you should not borrow more money. The interest rate will be just too high. </a:t>
            </a:r>
          </a:p>
          <a:p>
            <a:pPr>
              <a:spcBef>
                <a:spcPts val="1800"/>
              </a:spcBef>
            </a:pPr>
            <a:r>
              <a:rPr lang="en-US" dirty="0"/>
              <a:t>It is not economically rational to borrow as much money as possible.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vs. Average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Most  FRMs mortgages allow borrowers to prepay, with or without penalty, by getting a new loan to pay the old one (this is the prepayment option).</a:t>
            </a:r>
            <a:endParaRPr lang="en-US" i="1" dirty="0"/>
          </a:p>
          <a:p>
            <a:pPr>
              <a:spcBef>
                <a:spcPts val="1200"/>
              </a:spcBef>
            </a:pPr>
            <a:r>
              <a:rPr lang="en-US" dirty="0"/>
              <a:t>But when does mortgage refinancing make sense?</a:t>
            </a:r>
          </a:p>
          <a:p>
            <a:pPr>
              <a:spcBef>
                <a:spcPts val="1200"/>
              </a:spcBef>
            </a:pPr>
            <a:r>
              <a:rPr lang="en-US" dirty="0"/>
              <a:t>Abstracting from equity extraction, exercising the prepayment option only makes sense if mortgage rates are lower and the resulting </a:t>
            </a:r>
            <a:r>
              <a:rPr lang="en-US" b="1" i="1" dirty="0"/>
              <a:t>saving in payments is greater than refinancing costs </a:t>
            </a:r>
            <a:r>
              <a:rPr lang="en-US" dirty="0"/>
              <a:t>(i.e., any penalties plus fees on the new loan).</a:t>
            </a:r>
          </a:p>
          <a:p>
            <a:pPr>
              <a:spcBef>
                <a:spcPts val="1200"/>
              </a:spcBef>
            </a:pPr>
            <a:r>
              <a:rPr lang="en-US" dirty="0"/>
              <a:t>The decision hinges on finding the return on the refinancing investment.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599" cy="45751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Information required in any refinancing decision.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Terms on the present outstanding loan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Terms of the new loan being considered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Any fees associated with paying off the old loan and obtaining the new loan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Likelihood of prepayment</a:t>
            </a:r>
          </a:p>
          <a:p>
            <a:pPr>
              <a:spcBef>
                <a:spcPts val="1800"/>
              </a:spcBef>
            </a:pPr>
            <a:r>
              <a:rPr lang="en-US" dirty="0"/>
              <a:t>With this information in hand, the next step is to compute the return on the refinancing. Three methods: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Internal Rate of Return (IRR)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Market value of loan</a:t>
            </a:r>
          </a:p>
          <a:p>
            <a:pPr marL="914400" lvl="1">
              <a:spcBef>
                <a:spcPts val="300"/>
              </a:spcBef>
            </a:pPr>
            <a:r>
              <a:rPr lang="en-US" sz="2200" dirty="0"/>
              <a:t>Effective cost of borrowing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1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IRR method of analyzing a mortgage refinancing decision involves approaching the decision as an investment decision and computing its IRR.</a:t>
            </a:r>
          </a:p>
          <a:p>
            <a:pPr>
              <a:spcBef>
                <a:spcPts val="1200"/>
              </a:spcBef>
            </a:pPr>
            <a:r>
              <a:rPr lang="en-US" dirty="0"/>
              <a:t>The cost of the investment are all costs faced by the borrower at the time of refinancing – that is the cash flow at time 0.</a:t>
            </a:r>
          </a:p>
          <a:p>
            <a:pPr>
              <a:spcBef>
                <a:spcPts val="1200"/>
              </a:spcBef>
            </a:pPr>
            <a:r>
              <a:rPr lang="en-US" dirty="0"/>
              <a:t>This investment will lead to positive cash flows (and maybe negative ones) in the future representing futures payment savings resulting from the lower loan payments.</a:t>
            </a:r>
          </a:p>
          <a:p>
            <a:pPr>
              <a:spcBef>
                <a:spcPts val="1200"/>
              </a:spcBef>
            </a:pPr>
            <a:r>
              <a:rPr lang="en-US" dirty="0"/>
              <a:t>Next, compute the IRR of the stream of cash flows and compare it to your opportunity cost. If the IRR is higher, do the refinancing, otherwise, don’t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9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Topics</a:t>
            </a:r>
            <a:endParaRPr lang="fr-FR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06400">
              <a:spcAft>
                <a:spcPts val="0"/>
              </a:spcAft>
            </a:pPr>
            <a:r>
              <a:rPr lang="en-US" dirty="0"/>
              <a:t>Incremental borrowing cost analysis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Mortgage refinancing analysis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Early loan repayment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Market value of a mortgage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Below market financing / cash equivalency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Wraparound and </a:t>
            </a:r>
            <a:r>
              <a:rPr lang="en-US" dirty="0" err="1"/>
              <a:t>buydown</a:t>
            </a:r>
            <a:r>
              <a:rPr lang="en-US" dirty="0"/>
              <a:t> loans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After-tax effective interest rate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Impact of debt</a:t>
            </a:r>
          </a:p>
          <a:p>
            <a:pPr marL="463550" indent="-406400">
              <a:spcAft>
                <a:spcPts val="0"/>
              </a:spcAft>
            </a:pPr>
            <a:r>
              <a:rPr lang="en-US" dirty="0"/>
              <a:t>Mortgage options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0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800" b="1" dirty="0"/>
              <a:t>Example </a:t>
            </a:r>
            <a:r>
              <a:rPr lang="en-US" sz="2800" b="1" dirty="0" smtClean="0"/>
              <a:t>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400" dirty="0" smtClean="0"/>
              <a:t>15 </a:t>
            </a:r>
            <a:r>
              <a:rPr lang="en-US" sz="2400" dirty="0"/>
              <a:t>years ago, a borrower secured a 30-year, $120,000 loan at 7% with monthly payments. The borrower has now the opportunity to refinance the remaining balance on the loan with a 15-year mortgage at 6%. But the new loan requires the payment of up-front fees of  $2,500. </a:t>
            </a:r>
          </a:p>
          <a:p>
            <a:pPr marL="4572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2600" dirty="0"/>
              <a:t>What is the return on investment if the borrower expects to remain in the home for the next 15 years? Should she refinance the loan?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Initial Loan: 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Loan amount: $120,000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Term: 30 Years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Interest rate: 7%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Payment = $798.36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Loan Balance at end year 15 = $88,822.64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New loan: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Loan amount: $88,822.64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Term: 15 years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Interest rate: 6%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Payment = $749.54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6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Refinancing cost = $2,500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400" dirty="0"/>
              <a:t>Payment savings = 798.36 - 749.54 = $48.82 per month for 15 years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400" dirty="0"/>
              <a:t>Refinancing return:</a:t>
            </a:r>
          </a:p>
          <a:p>
            <a:pPr marL="739775" lvl="1" indent="0">
              <a:buNone/>
            </a:pPr>
            <a:r>
              <a:rPr lang="en-US" sz="2400" dirty="0"/>
              <a:t>PV = ($2500);  FV = $0;  PMT = $48.82;  n = 180</a:t>
            </a:r>
          </a:p>
          <a:p>
            <a:pPr marL="739775" lvl="1" indent="0">
              <a:buNone/>
            </a:pPr>
            <a:r>
              <a:rPr lang="en-US" sz="2400" dirty="0"/>
              <a:t>Then, </a:t>
            </a:r>
            <a:r>
              <a:rPr lang="en-US" sz="2400" b="1" i="1" dirty="0"/>
              <a:t>IRR = 22.62%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400" dirty="0"/>
              <a:t>Technically, it makes sense to refinance whenever refinancing return is greater or equal current market rate. More accurately, the borrower should </a:t>
            </a:r>
            <a:r>
              <a:rPr lang="en-US" sz="2400" b="1" i="1" dirty="0"/>
              <a:t>refinance if return greater or equal to opportunity cost</a:t>
            </a:r>
            <a:r>
              <a:rPr lang="en-US" sz="2400" dirty="0"/>
              <a:t>, highest return from alternative investments of similar risk.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z="2600" dirty="0"/>
              <a:t>What is the return on investment if the borrower expects to sell the property and relocate after 7 years?</a:t>
            </a:r>
          </a:p>
          <a:p>
            <a:pPr marL="508000" lvl="1" indent="0">
              <a:spcBef>
                <a:spcPts val="1800"/>
              </a:spcBef>
              <a:buNone/>
            </a:pPr>
            <a:r>
              <a:rPr lang="en-US" sz="2600" dirty="0"/>
              <a:t>Now the calculation is just slightly more complicated because we need to consider the expected future loan balances on the original loan and the refinancing loan 7 years from now, or at the end of year 22.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Balance on the original loan at the end of year 22 (7 years from now) would be $58,557.76</a:t>
            </a:r>
          </a:p>
          <a:p>
            <a:pPr lvl="1" indent="0">
              <a:buNone/>
            </a:pPr>
            <a:r>
              <a:rPr lang="en-US" sz="2200" dirty="0" err="1"/>
              <a:t>i</a:t>
            </a:r>
            <a:r>
              <a:rPr lang="en-US" sz="2200" dirty="0"/>
              <a:t> = 7%, n = 96, PMT = $798.36 and FV = $0</a:t>
            </a:r>
          </a:p>
          <a:p>
            <a:pPr lvl="1" indent="0">
              <a:buNone/>
            </a:pPr>
            <a:r>
              <a:rPr lang="en-US" sz="2200" dirty="0"/>
              <a:t>PV = $58,557.76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Balance on the refinancing loan 7 years from now would be $57,036.41</a:t>
            </a:r>
          </a:p>
          <a:p>
            <a:pPr lvl="1" indent="0">
              <a:buNone/>
            </a:pPr>
            <a:r>
              <a:rPr lang="en-US" sz="2200" dirty="0" err="1"/>
              <a:t>i</a:t>
            </a:r>
            <a:r>
              <a:rPr lang="en-US" sz="2200" dirty="0"/>
              <a:t> = 6%, n = 96, PMT = $749.54 and FV = $0</a:t>
            </a:r>
          </a:p>
          <a:p>
            <a:pPr lvl="1" indent="0">
              <a:buNone/>
            </a:pPr>
            <a:r>
              <a:rPr lang="en-US" sz="2200" dirty="0"/>
              <a:t>PV = $57,036.41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Therefore, you would owe $1,521.35 more under the existing loan in 7 years.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5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IRR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Next, compute the return on the refinancing investment:</a:t>
            </a:r>
          </a:p>
          <a:p>
            <a:pPr marL="685800" indent="0">
              <a:spcBef>
                <a:spcPts val="0"/>
              </a:spcBef>
              <a:buNone/>
            </a:pPr>
            <a:r>
              <a:rPr lang="en-US" sz="2200" dirty="0"/>
              <a:t>PV= ($2500)</a:t>
            </a:r>
          </a:p>
          <a:p>
            <a:pPr marL="685800" indent="0">
              <a:spcBef>
                <a:spcPts val="0"/>
              </a:spcBef>
              <a:buNone/>
            </a:pPr>
            <a:r>
              <a:rPr lang="en-US" sz="2200" dirty="0"/>
              <a:t>PMT saving = $48.82</a:t>
            </a:r>
          </a:p>
          <a:p>
            <a:pPr marL="685800" indent="0">
              <a:spcBef>
                <a:spcPts val="0"/>
              </a:spcBef>
              <a:buNone/>
            </a:pPr>
            <a:r>
              <a:rPr lang="en-US" sz="2200" dirty="0"/>
              <a:t>FV (balance saving) = $1,521.35</a:t>
            </a:r>
          </a:p>
          <a:p>
            <a:pPr marL="685800" indent="0">
              <a:spcBef>
                <a:spcPts val="0"/>
              </a:spcBef>
              <a:buNone/>
            </a:pPr>
            <a:r>
              <a:rPr lang="en-US" sz="2200" dirty="0"/>
              <a:t>n = 84</a:t>
            </a:r>
          </a:p>
          <a:p>
            <a:pPr marL="685800" indent="0">
              <a:spcBef>
                <a:spcPts val="0"/>
              </a:spcBef>
              <a:buNone/>
            </a:pPr>
            <a:r>
              <a:rPr lang="en-US" sz="2200" b="1" i="1" dirty="0"/>
              <a:t>IRR = 20.93%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Refinancing appears to be a wealth enhancing, unless you have other investments of similar risk that can fetch more than 20.93%.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7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alternative method of analysis refinancing decision applies the concept of the </a:t>
            </a:r>
            <a:r>
              <a:rPr lang="en-US" sz="2800" b="1" i="1" dirty="0"/>
              <a:t>market value of a loan</a:t>
            </a:r>
            <a:r>
              <a:rPr lang="en-US" sz="28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The question to answer is how </a:t>
            </a:r>
            <a:r>
              <a:rPr lang="en-US" sz="2800" b="1" i="1" dirty="0"/>
              <a:t>much would an investor </a:t>
            </a:r>
            <a:r>
              <a:rPr lang="en-US" sz="2800" dirty="0"/>
              <a:t>be willing to </a:t>
            </a:r>
            <a:r>
              <a:rPr lang="en-US" sz="2800" b="1" i="1" dirty="0"/>
              <a:t>pay</a:t>
            </a:r>
            <a:r>
              <a:rPr lang="en-US" sz="2800" dirty="0"/>
              <a:t> for the loan today given current market conditions?</a:t>
            </a:r>
          </a:p>
          <a:p>
            <a:pPr marL="862013" lvl="1"/>
            <a:r>
              <a:rPr lang="en-US" sz="2400" dirty="0"/>
              <a:t>The investor would be buying the cash flow stream of the loan.</a:t>
            </a:r>
          </a:p>
          <a:p>
            <a:pPr marL="862013" lvl="1"/>
            <a:r>
              <a:rPr lang="en-US" sz="2400" dirty="0"/>
              <a:t>The market value of the loan would be </a:t>
            </a:r>
            <a:r>
              <a:rPr lang="en-US" sz="2400" b="1" i="1" dirty="0"/>
              <a:t>discounted value of the cash flows at the market rate </a:t>
            </a:r>
            <a:r>
              <a:rPr lang="en-US" sz="2400" dirty="0"/>
              <a:t>of interest for investments of equivalent risk.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The next step involves comparing the market value of remaining payments to the loan  balance.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One should then only refinance if the gain to refinancing is larger than the refinancing costs</a:t>
            </a:r>
          </a:p>
          <a:p>
            <a:pPr marL="0" indent="0" algn="ctr">
              <a:buNone/>
            </a:pPr>
            <a:r>
              <a:rPr lang="en-US" sz="2600" i="1" dirty="0" smtClean="0"/>
              <a:t>Loan Value– </a:t>
            </a:r>
            <a:r>
              <a:rPr lang="en-US" sz="2600" i="1" dirty="0"/>
              <a:t>Loan </a:t>
            </a:r>
            <a:r>
              <a:rPr lang="en-US" sz="2600" i="1" dirty="0" smtClean="0"/>
              <a:t>Balance &gt; </a:t>
            </a:r>
            <a:r>
              <a:rPr lang="en-US" sz="2600" i="1" dirty="0"/>
              <a:t>Refinancing costs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The difference between this method and the previous cost-benefit method is that this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b="1" i="1" dirty="0"/>
              <a:t>method assumes the current market rate as the borrower’s opportunity cost</a:t>
            </a:r>
            <a:r>
              <a:rPr lang="en-US" sz="2600" dirty="0"/>
              <a:t>.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Example </a:t>
            </a:r>
            <a:r>
              <a:rPr lang="en-US" sz="2800" b="1" dirty="0" smtClean="0"/>
              <a:t>2</a:t>
            </a:r>
          </a:p>
          <a:p>
            <a:pPr marL="0" indent="0">
              <a:buNone/>
            </a:pPr>
            <a:r>
              <a:rPr lang="en-US" sz="2600" dirty="0" smtClean="0"/>
              <a:t>Suppose you entered 5 years ago into a 30-year, $500,000 mortgage with monthly payments at an interest rate of 7%. </a:t>
            </a:r>
          </a:p>
          <a:p>
            <a:pPr marL="0" indent="0">
              <a:buNone/>
            </a:pPr>
            <a:r>
              <a:rPr lang="en-US" sz="2600" dirty="0" smtClean="0"/>
              <a:t>Suppose </a:t>
            </a:r>
            <a:r>
              <a:rPr lang="en-US" sz="2600" dirty="0"/>
              <a:t>interest rate drops to 6.5% and you are not planning to sell the house.</a:t>
            </a:r>
          </a:p>
          <a:p>
            <a:pPr marL="404813" indent="-404813">
              <a:spcBef>
                <a:spcPts val="1200"/>
              </a:spcBef>
              <a:buFont typeface="+mj-lt"/>
              <a:buAutoNum type="arabicPeriod"/>
            </a:pPr>
            <a:r>
              <a:rPr lang="en-US" sz="2600" dirty="0" smtClean="0"/>
              <a:t>Should </a:t>
            </a:r>
            <a:r>
              <a:rPr lang="en-US" sz="2600" dirty="0"/>
              <a:t>you refinance if refinancing cost is $15,000?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4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49669"/>
            <a:ext cx="10515599" cy="4642339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dirty="0"/>
              <a:t>Monthly PMT:</a:t>
            </a:r>
          </a:p>
          <a:p>
            <a:pPr marL="349250" lvl="1" indent="0">
              <a:spcAft>
                <a:spcPts val="0"/>
              </a:spcAft>
              <a:buNone/>
            </a:pPr>
            <a:r>
              <a:rPr lang="en-US" sz="2200" dirty="0"/>
              <a:t>PV = $500,000; FV = 0; N = 360; I = 7%; </a:t>
            </a:r>
            <a:r>
              <a:rPr lang="en-US" sz="2200" b="1" i="1" dirty="0"/>
              <a:t>PMT=$3,326.51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Balance currently owed (i.e., end of year 5):</a:t>
            </a:r>
          </a:p>
          <a:p>
            <a:pPr marL="349250" lvl="1" indent="0">
              <a:spcAft>
                <a:spcPts val="0"/>
              </a:spcAft>
              <a:buNone/>
            </a:pPr>
            <a:r>
              <a:rPr lang="en-US" sz="2200" dirty="0"/>
              <a:t>PMT=$3,326.51; FV=0; N=300; </a:t>
            </a:r>
            <a:r>
              <a:rPr lang="en-US" sz="2200" dirty="0" err="1"/>
              <a:t>i</a:t>
            </a:r>
            <a:r>
              <a:rPr lang="en-US" sz="2200" dirty="0"/>
              <a:t>=7%; </a:t>
            </a:r>
            <a:r>
              <a:rPr lang="en-US" sz="2200" b="1" i="1" dirty="0"/>
              <a:t>Balance=$470,657.95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Present value of remaining payments at current market rate:</a:t>
            </a:r>
          </a:p>
          <a:p>
            <a:pPr marL="349250" lvl="1" indent="0">
              <a:spcAft>
                <a:spcPts val="0"/>
              </a:spcAft>
              <a:buNone/>
            </a:pPr>
            <a:r>
              <a:rPr lang="en-US" sz="2200" dirty="0"/>
              <a:t>PMT=$3,326.51; FV=0; N=300; </a:t>
            </a:r>
            <a:r>
              <a:rPr lang="en-US" sz="2200" dirty="0" err="1"/>
              <a:t>i</a:t>
            </a:r>
            <a:r>
              <a:rPr lang="en-US" sz="2200" dirty="0"/>
              <a:t>=6.5%; </a:t>
            </a:r>
            <a:r>
              <a:rPr lang="en-US" sz="2200" b="1" i="1" dirty="0"/>
              <a:t>Value=$492,665.46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Should you refinance then?</a:t>
            </a:r>
          </a:p>
          <a:p>
            <a:pPr marL="349250" lvl="1" indent="0">
              <a:spcAft>
                <a:spcPts val="0"/>
              </a:spcAft>
              <a:buNone/>
            </a:pPr>
            <a:r>
              <a:rPr lang="en-US" sz="2200" b="1" i="1" dirty="0"/>
              <a:t>Benefit</a:t>
            </a:r>
            <a:r>
              <a:rPr lang="en-US" sz="2200" dirty="0"/>
              <a:t> =  492,665.46 - 470,657.95 = </a:t>
            </a:r>
            <a:r>
              <a:rPr lang="en-US" sz="2200" b="1" i="1" dirty="0"/>
              <a:t>$22,007.51</a:t>
            </a:r>
          </a:p>
          <a:p>
            <a:pPr marL="349250" lvl="1" indent="0">
              <a:spcAft>
                <a:spcPts val="0"/>
              </a:spcAft>
              <a:buNone/>
            </a:pPr>
            <a:r>
              <a:rPr lang="en-US" sz="2200" dirty="0"/>
              <a:t>Since the benefit of refinancing is greater than refinancing cost of $15,000, then you </a:t>
            </a:r>
            <a:r>
              <a:rPr lang="en-US" sz="2200" b="1" i="1" dirty="0"/>
              <a:t>should refinance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1379538" algn="l"/>
              </a:tabLst>
            </a:pPr>
            <a:r>
              <a:rPr lang="en-US" sz="2600" dirty="0"/>
              <a:t>As you borrow more money, the interest rate on the loan is bound to increase.</a:t>
            </a:r>
          </a:p>
          <a:p>
            <a:pPr lvl="1">
              <a:tabLst>
                <a:tab pos="1379538" algn="l"/>
              </a:tabLst>
            </a:pPr>
            <a:r>
              <a:rPr lang="en-US" sz="2200" dirty="0"/>
              <a:t>E.g., interest rate on a 90% LTV loan higher than that on a 80% LTV loan.</a:t>
            </a:r>
          </a:p>
          <a:p>
            <a:pPr>
              <a:spcBef>
                <a:spcPts val="1200"/>
              </a:spcBef>
              <a:tabLst>
                <a:tab pos="1379538" algn="l"/>
              </a:tabLst>
            </a:pPr>
            <a:r>
              <a:rPr lang="en-US" sz="2600" dirty="0"/>
              <a:t>Basically, borrowing a little bit more increases the total borrowing cost.</a:t>
            </a:r>
          </a:p>
          <a:p>
            <a:pPr marL="342900" lvl="1" indent="-342900">
              <a:spcBef>
                <a:spcPts val="1200"/>
              </a:spcBef>
              <a:buFontTx/>
              <a:buChar char="•"/>
              <a:tabLst>
                <a:tab pos="1379538" algn="l"/>
              </a:tabLst>
            </a:pPr>
            <a:r>
              <a:rPr lang="en-US" sz="2600" dirty="0"/>
              <a:t>The question is then: “What is the </a:t>
            </a:r>
            <a:r>
              <a:rPr lang="en-US" sz="2600" b="1" i="1" dirty="0"/>
              <a:t>real cost of borrowing more money</a:t>
            </a:r>
            <a:r>
              <a:rPr lang="en-US" sz="2600" dirty="0"/>
              <a:t> at a higher interest rate?”</a:t>
            </a:r>
          </a:p>
          <a:p>
            <a:pPr>
              <a:spcBef>
                <a:spcPts val="1200"/>
              </a:spcBef>
              <a:tabLst>
                <a:tab pos="1379538" algn="l"/>
              </a:tabLst>
            </a:pPr>
            <a:r>
              <a:rPr lang="en-US" sz="2600" dirty="0"/>
              <a:t>We need to </a:t>
            </a:r>
            <a:r>
              <a:rPr lang="en-US" sz="2600" b="1" i="1" dirty="0"/>
              <a:t>find the marginal or incremental cost </a:t>
            </a:r>
            <a:r>
              <a:rPr lang="en-US" sz="2600" dirty="0"/>
              <a:t>of the borrowing.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100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Prepayment: Same </a:t>
            </a:r>
            <a:r>
              <a:rPr lang="en-US" sz="2800" dirty="0"/>
              <a:t>setup as before, but now you plan to sell the house in 6 years from today. Should you refinance if refinancing cost is still $15,000?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/>
              <a:t>Monthly </a:t>
            </a:r>
            <a:r>
              <a:rPr lang="en-US" dirty="0"/>
              <a:t>PMT under existing loan: $3,326.51</a:t>
            </a:r>
          </a:p>
          <a:p>
            <a:pPr marL="0" indent="0">
              <a:buNone/>
            </a:pPr>
            <a:r>
              <a:rPr lang="en-US" dirty="0"/>
              <a:t>Current loan balance existing loan: $470,657.95</a:t>
            </a:r>
          </a:p>
          <a:p>
            <a:pPr marL="0" indent="0">
              <a:buNone/>
            </a:pPr>
            <a:r>
              <a:rPr lang="en-US" dirty="0"/>
              <a:t>Loan balance owed in 6 years (i.e., end of year 11):</a:t>
            </a:r>
          </a:p>
          <a:p>
            <a:pPr marL="571500" lvl="1" indent="0">
              <a:buNone/>
            </a:pPr>
            <a:r>
              <a:rPr lang="en-US" sz="2200" dirty="0" smtClean="0"/>
              <a:t>PMT</a:t>
            </a:r>
            <a:r>
              <a:rPr lang="en-US" sz="2200" dirty="0"/>
              <a:t>=$3,326.51; FV=0; N=228; </a:t>
            </a:r>
            <a:r>
              <a:rPr lang="en-US" sz="2200" dirty="0" err="1"/>
              <a:t>i</a:t>
            </a:r>
            <a:r>
              <a:rPr lang="en-US" sz="2200" dirty="0"/>
              <a:t>=7%</a:t>
            </a:r>
          </a:p>
          <a:p>
            <a:pPr marL="571500" lvl="1" indent="0">
              <a:buNone/>
            </a:pPr>
            <a:r>
              <a:rPr lang="en-US" sz="2200" b="1" i="1" dirty="0" smtClean="0"/>
              <a:t>Balance</a:t>
            </a:r>
            <a:r>
              <a:rPr lang="en-US" sz="2200" b="1" i="1" dirty="0"/>
              <a:t>=$418,854.75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7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The value of mortgage today is the value today (PV) of 72 payments of $3,326.51 to be made in the next 6 years and that of $418,854.75 to be repaid in 6 years.</a:t>
            </a:r>
          </a:p>
          <a:p>
            <a:pPr marL="404813" lvl="1" indent="0">
              <a:buNone/>
            </a:pPr>
            <a:r>
              <a:rPr lang="en-US" sz="2400" i="1" dirty="0" smtClean="0"/>
              <a:t>PMT</a:t>
            </a:r>
            <a:r>
              <a:rPr lang="en-US" sz="2400" i="1" dirty="0"/>
              <a:t>=$3,326.51; N=72; </a:t>
            </a:r>
            <a:r>
              <a:rPr lang="en-US" sz="2400" i="1" dirty="0" err="1"/>
              <a:t>i</a:t>
            </a:r>
            <a:r>
              <a:rPr lang="en-US" sz="2400" i="1" dirty="0"/>
              <a:t>=6.5%;  FV= $418,854.75</a:t>
            </a:r>
          </a:p>
          <a:p>
            <a:pPr marL="404813" lvl="1" indent="0">
              <a:buNone/>
            </a:pPr>
            <a:r>
              <a:rPr lang="en-US" sz="2400" i="1" dirty="0" smtClean="0"/>
              <a:t>Value </a:t>
            </a:r>
            <a:r>
              <a:rPr lang="en-US" sz="2400" i="1" dirty="0"/>
              <a:t>mortgage = PV = </a:t>
            </a:r>
            <a:r>
              <a:rPr lang="en-US" sz="2400" dirty="0"/>
              <a:t>481,776.69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i="1" dirty="0"/>
              <a:t>Benefit</a:t>
            </a:r>
            <a:r>
              <a:rPr lang="en-US" sz="2600" dirty="0"/>
              <a:t> = 481,776.69 – 470,657.95 = </a:t>
            </a:r>
            <a:r>
              <a:rPr lang="en-US" sz="2600" b="1" i="1" dirty="0"/>
              <a:t>$11,118.74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dirty="0"/>
              <a:t>Benefit &lt; Cost.  Therefore, </a:t>
            </a:r>
            <a:r>
              <a:rPr lang="en-US" sz="2600" b="1" i="1" dirty="0"/>
              <a:t>do not refinance</a:t>
            </a:r>
            <a:r>
              <a:rPr lang="en-US" sz="2600" dirty="0"/>
              <a:t>,</a:t>
            </a:r>
            <a:r>
              <a:rPr lang="en-US" sz="2600" b="1" i="1" dirty="0"/>
              <a:t> </a:t>
            </a:r>
            <a:r>
              <a:rPr lang="en-US" sz="2600" dirty="0"/>
              <a:t>assuming that the borrower opportunity cost is the market rate. If lower use the IRR method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3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Loan Value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/>
              <a:t>With prepayment in 6 years, it turns out that the IRR of refinancing is negative (-1.71%, check it!), making the refinancing decision relatively easy.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When would the IRR be positive even though the PV of savings is less than the cost of refinancing? What to do in that instance?</a:t>
            </a:r>
          </a:p>
          <a:p>
            <a:pPr marL="457200" lvl="1" indent="0">
              <a:buNone/>
            </a:pPr>
            <a:r>
              <a:rPr lang="en-US" sz="2200" dirty="0"/>
              <a:t>In this instance, IRR will be lower than the market rate used. Can proceed with the refinancing if opportunity cost is lower than IRR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Is it necessary that the refinancing loan and the existing loan mature at the same time?</a:t>
            </a:r>
          </a:p>
          <a:p>
            <a:pPr marL="457200" lvl="1" indent="0">
              <a:buNone/>
            </a:pPr>
            <a:r>
              <a:rPr lang="en-US" sz="2200" dirty="0"/>
              <a:t>Not necessarily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5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Effective </a:t>
            </a:r>
            <a:r>
              <a:rPr lang="en-US" dirty="0" smtClean="0"/>
              <a:t>Cost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This method </a:t>
            </a:r>
            <a:r>
              <a:rPr lang="en-US" sz="2600" b="1" i="1" dirty="0"/>
              <a:t>applies the effective borrowing cost </a:t>
            </a:r>
            <a:r>
              <a:rPr lang="en-US" sz="2600" dirty="0"/>
              <a:t>concept </a:t>
            </a:r>
            <a:r>
              <a:rPr lang="en-US" sz="2600" dirty="0" smtClean="0"/>
              <a:t>seen previously to </a:t>
            </a:r>
            <a:r>
              <a:rPr lang="en-US" sz="2600" dirty="0"/>
              <a:t>the refinancing problem by deducting refinancing costs from the amount to be refinanced and computing the effective borrowing cost under the new mortgage.</a:t>
            </a:r>
          </a:p>
          <a:p>
            <a:r>
              <a:rPr lang="en-US" sz="2600" dirty="0" smtClean="0"/>
              <a:t>It consists of </a:t>
            </a:r>
            <a:r>
              <a:rPr lang="en-US" sz="2600" b="1" i="1" dirty="0" smtClean="0"/>
              <a:t>comparing</a:t>
            </a:r>
            <a:r>
              <a:rPr lang="en-US" sz="2600" dirty="0" smtClean="0"/>
              <a:t> this </a:t>
            </a:r>
            <a:r>
              <a:rPr lang="en-US" sz="2600" b="1" i="1" dirty="0" smtClean="0"/>
              <a:t>effective borrowing </a:t>
            </a:r>
            <a:r>
              <a:rPr lang="en-US" sz="2600" dirty="0" smtClean="0"/>
              <a:t>cost </a:t>
            </a:r>
            <a:r>
              <a:rPr lang="en-US" sz="2600" b="1" i="1" dirty="0" smtClean="0"/>
              <a:t>to </a:t>
            </a:r>
            <a:r>
              <a:rPr lang="en-US" sz="2600" b="1" i="1" dirty="0"/>
              <a:t>existing mortgage interest rate</a:t>
            </a:r>
            <a:r>
              <a:rPr lang="en-US" sz="2600" dirty="0"/>
              <a:t>.</a:t>
            </a:r>
          </a:p>
          <a:p>
            <a:r>
              <a:rPr lang="en-US" sz="2600" dirty="0"/>
              <a:t>If it is lower, the borrower should then proceed with the refinancing. </a:t>
            </a:r>
          </a:p>
          <a:p>
            <a:r>
              <a:rPr lang="en-US" sz="2600" dirty="0"/>
              <a:t>This method should lead to the same decision as the previous ones.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3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Effective </a:t>
            </a:r>
            <a:r>
              <a:rPr lang="en-US" dirty="0" smtClean="0"/>
              <a:t>Cost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Example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Back </a:t>
            </a:r>
            <a:r>
              <a:rPr lang="en-US" dirty="0"/>
              <a:t>to our previous example: A 30-year, $500,000 CPM mortgage with monthly payments and annual interest rate of 7% signed 5 years ago. Use effective borrowing cost method to explore if borrower should refinance now at current interest rate of  6.5% if refinancing cost is $15,000.</a:t>
            </a:r>
          </a:p>
          <a:p>
            <a:pPr marL="0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dirty="0" smtClean="0"/>
              <a:t>Existing </a:t>
            </a:r>
            <a:r>
              <a:rPr lang="en-US" dirty="0"/>
              <a:t>Loan: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sz="2200" dirty="0" smtClean="0"/>
              <a:t>PV </a:t>
            </a:r>
            <a:r>
              <a:rPr lang="en-US" sz="2200" dirty="0"/>
              <a:t>= $500,000; FV = 0; N = 360; I = 7%; </a:t>
            </a:r>
            <a:r>
              <a:rPr lang="en-US" sz="2200" b="1" i="1" dirty="0"/>
              <a:t>PMT=$3,326.51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/>
              <a:t>    Current Balance: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/>
              <a:t>    PMT=$3,326.51; FV=0; N=300; </a:t>
            </a:r>
            <a:r>
              <a:rPr lang="en-US" sz="2200" dirty="0" err="1"/>
              <a:t>i</a:t>
            </a:r>
            <a:r>
              <a:rPr lang="en-US" sz="2200" dirty="0"/>
              <a:t>=7%; </a:t>
            </a:r>
            <a:r>
              <a:rPr lang="en-US" sz="2200" b="1" i="1" dirty="0"/>
              <a:t>Balance=$</a:t>
            </a:r>
            <a:r>
              <a:rPr lang="en-US" sz="2200" b="1" i="1" dirty="0" smtClean="0"/>
              <a:t>470,657.95</a:t>
            </a:r>
            <a:endParaRPr lang="en-US" sz="22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Refinancing: Effective Cost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/>
              <a:t>New Loan: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200" dirty="0"/>
              <a:t>     PV = $470,657.95; FV = 0; N = 300; I = 6.5%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200" b="1" i="1" dirty="0"/>
              <a:t>     PMT=$3,177.92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 dirty="0"/>
              <a:t>Effective refinancing cost?</a:t>
            </a:r>
          </a:p>
          <a:p>
            <a:pPr marL="344488" indent="0">
              <a:buNone/>
            </a:pPr>
            <a:r>
              <a:rPr lang="en-US" sz="2200" dirty="0"/>
              <a:t>PV = 470,657-15,000=$455,657</a:t>
            </a:r>
          </a:p>
          <a:p>
            <a:pPr marL="344488" indent="0">
              <a:buNone/>
            </a:pPr>
            <a:r>
              <a:rPr lang="en-US" sz="2200" dirty="0"/>
              <a:t>PV= $455,657; PMT=($3,177.92); FV=0; N=300; </a:t>
            </a:r>
          </a:p>
          <a:p>
            <a:pPr marL="344488" indent="0">
              <a:buNone/>
            </a:pPr>
            <a:r>
              <a:rPr lang="en-US" sz="2200" dirty="0"/>
              <a:t>Then,  </a:t>
            </a:r>
            <a:r>
              <a:rPr lang="en-US" sz="2200" b="1" i="1" dirty="0" err="1"/>
              <a:t>i</a:t>
            </a:r>
            <a:r>
              <a:rPr lang="en-US" sz="2200" b="1" i="1" dirty="0"/>
              <a:t>=6.85%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600" dirty="0"/>
              <a:t>Since the effective refinancing cost is lower than the interest charged on the existing loan, the  borrower should proceed with the refinancing.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600" dirty="0"/>
              <a:t>Show using this method that refinancing would not optimal if the loan will be repaid in 6 yrs. (</a:t>
            </a:r>
            <a:r>
              <a:rPr lang="en-US" sz="2600" i="1" dirty="0"/>
              <a:t>Answer: </a:t>
            </a:r>
            <a:r>
              <a:rPr lang="en-US" sz="2600" i="1" dirty="0" err="1"/>
              <a:t>i</a:t>
            </a:r>
            <a:r>
              <a:rPr lang="en-US" sz="2600" i="1" dirty="0"/>
              <a:t>=7.19</a:t>
            </a:r>
            <a:r>
              <a:rPr lang="en-US" sz="2600" i="1" dirty="0" smtClean="0"/>
              <a:t>%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Cash-Out Refinancing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338754" y="2065306"/>
            <a:ext cx="7649308" cy="420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3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Cash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37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20461" y="2143524"/>
            <a:ext cx="7151077" cy="393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0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Repayment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During periods of rising interest rates, lender may try to </a:t>
            </a:r>
            <a:r>
              <a:rPr lang="en-US" b="1" i="1" dirty="0"/>
              <a:t>induce early repayments by offering discounts </a:t>
            </a:r>
            <a:r>
              <a:rPr lang="en-US" dirty="0"/>
              <a:t>on the remaining balance.</a:t>
            </a:r>
          </a:p>
          <a:p>
            <a:pPr>
              <a:spcBef>
                <a:spcPts val="1200"/>
              </a:spcBef>
            </a:pPr>
            <a:r>
              <a:rPr lang="en-US" dirty="0"/>
              <a:t>In this instance, the borrower should compare the discount rate equalizing the PV of remaining payments under the loan to the discount value of the loan balance to her opportunity cost.</a:t>
            </a:r>
          </a:p>
          <a:p>
            <a:pPr>
              <a:spcBef>
                <a:spcPts val="1200"/>
              </a:spcBef>
            </a:pPr>
            <a:r>
              <a:rPr lang="en-US" dirty="0"/>
              <a:t>If the borrower has money lying around, she should only repay if the discount rate is higher than the highest return (for comparable risk) she can earn outside.</a:t>
            </a:r>
          </a:p>
          <a:p>
            <a:pPr>
              <a:spcBef>
                <a:spcPts val="1200"/>
              </a:spcBef>
            </a:pPr>
            <a:r>
              <a:rPr lang="en-US" dirty="0"/>
              <a:t>If the alternative is to borrow to repay the loan, this would most likely not be a better option.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5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Several Loans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Sometimes a borrower may have to choose between getting one loan or two or more loans to finance the purchase of a property. How should that decision be approached?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Basic Technique:</a:t>
            </a:r>
          </a:p>
          <a:p>
            <a:pPr marL="800100" lvl="1"/>
            <a:r>
              <a:rPr lang="en-US" sz="2200" dirty="0"/>
              <a:t>Compute the payments for the loans</a:t>
            </a:r>
          </a:p>
          <a:p>
            <a:pPr marL="800100" lvl="1"/>
            <a:r>
              <a:rPr lang="en-US" sz="2200" dirty="0"/>
              <a:t>Combine payments into a cash flow stream</a:t>
            </a:r>
          </a:p>
          <a:p>
            <a:pPr marL="800100" lvl="1"/>
            <a:r>
              <a:rPr lang="en-US" sz="2200" dirty="0"/>
              <a:t>Compute the effective cost of the amount borrowed, given the cash flow stream.</a:t>
            </a:r>
          </a:p>
          <a:p>
            <a:pPr marL="800100" lvl="1"/>
            <a:r>
              <a:rPr lang="en-US" sz="2200" dirty="0"/>
              <a:t>Compare the cost to alternative financing options.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Example 1</a:t>
            </a:r>
          </a:p>
          <a:p>
            <a:pPr marL="0" lvl="1" indent="0">
              <a:buNone/>
            </a:pPr>
            <a:r>
              <a:rPr lang="en-US" sz="2600" dirty="0"/>
              <a:t>Home value: $150,000</a:t>
            </a:r>
          </a:p>
          <a:p>
            <a:pPr marL="0" lvl="1" indent="0">
              <a:buNone/>
            </a:pPr>
            <a:r>
              <a:rPr lang="en-US" sz="2600" dirty="0"/>
              <a:t>Two financing alternatives:</a:t>
            </a:r>
          </a:p>
          <a:p>
            <a:pPr marL="739775" lvl="2" indent="-336550"/>
            <a:r>
              <a:rPr lang="en-US" sz="2200" dirty="0"/>
              <a:t>Option 1:  90% LTV ($135,000), 8.5% interest rate, 30 years</a:t>
            </a:r>
          </a:p>
          <a:p>
            <a:pPr marL="739775" lvl="2" indent="-336550"/>
            <a:r>
              <a:rPr lang="en-US" sz="2200" dirty="0"/>
              <a:t>Option 2:  80% LTV ($120,000), 8% interest rate, 30 years</a:t>
            </a:r>
          </a:p>
          <a:p>
            <a:pPr marL="0" lvl="1" indent="0">
              <a:buNone/>
            </a:pPr>
            <a:r>
              <a:rPr lang="en-US" sz="2600" dirty="0"/>
              <a:t>What option to choose, assuming that you can afford the additional $15,000 if required?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346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Several Loans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b="1" dirty="0" smtClean="0"/>
              <a:t>Example 4</a:t>
            </a:r>
          </a:p>
          <a:p>
            <a:pPr marL="0" lvl="1" indent="0">
              <a:buNone/>
            </a:pPr>
            <a:r>
              <a:rPr lang="en-US" sz="2400" dirty="0" smtClean="0"/>
              <a:t>You </a:t>
            </a:r>
            <a:r>
              <a:rPr lang="en-US" sz="2400" dirty="0"/>
              <a:t>need a $500,000 financing package to purchase a property. You can get 3 loans with the following characteristics. What is the effective borrowing cost?</a:t>
            </a:r>
            <a:endParaRPr lang="en-US" dirty="0"/>
          </a:p>
          <a:p>
            <a:pPr marL="290513" lvl="1" indent="0">
              <a:buNone/>
            </a:pPr>
            <a:r>
              <a:rPr lang="en-US" sz="2200" dirty="0"/>
              <a:t>Loan 1: $100,000 at 7%, 30 </a:t>
            </a:r>
            <a:r>
              <a:rPr lang="en-US" sz="2200" dirty="0" smtClean="0"/>
              <a:t>years; then payment </a:t>
            </a:r>
            <a:r>
              <a:rPr lang="en-US" sz="2200" dirty="0"/>
              <a:t>= $665.30</a:t>
            </a:r>
          </a:p>
          <a:p>
            <a:pPr marL="290513" lvl="1" indent="0">
              <a:buNone/>
            </a:pPr>
            <a:r>
              <a:rPr lang="en-US" sz="2200" dirty="0"/>
              <a:t>Loan 2: $200,000 at 7.5%, 20 </a:t>
            </a:r>
            <a:r>
              <a:rPr lang="en-US" sz="2200" dirty="0" smtClean="0"/>
              <a:t>years; then payment </a:t>
            </a:r>
            <a:r>
              <a:rPr lang="en-US" sz="2200" dirty="0"/>
              <a:t>= $1,611.19</a:t>
            </a:r>
          </a:p>
          <a:p>
            <a:pPr marL="290513" lvl="1" indent="0">
              <a:buNone/>
            </a:pPr>
            <a:r>
              <a:rPr lang="en-US" sz="2200" dirty="0"/>
              <a:t>Loan 3: $200,000 at 8% 10 </a:t>
            </a:r>
            <a:r>
              <a:rPr lang="en-US" sz="2200" dirty="0" smtClean="0"/>
              <a:t>years; then payment </a:t>
            </a:r>
            <a:r>
              <a:rPr lang="en-US" sz="2200" dirty="0"/>
              <a:t>= $2,426.55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Several Loans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600" dirty="0"/>
              <a:t>Using the cash flow register of your calculator to compute the discount rate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200" dirty="0"/>
              <a:t>CF0 = ($500,000)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/>
              <a:t>	CF1 = 665.30+1,611.19+2,426.55 = $</a:t>
            </a:r>
            <a:r>
              <a:rPr lang="en-US" sz="2200" dirty="0" smtClean="0"/>
              <a:t>4,703.04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 smtClean="0"/>
              <a:t>	N1 = 120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/>
              <a:t>	CF2 = 665.30+1,611.19 = $2,276.49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/>
              <a:t>	N2 = 120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/>
              <a:t>	CF3 = $665.30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/>
              <a:t>	N3 = 120</a:t>
            </a:r>
          </a:p>
          <a:p>
            <a:pPr indent="0" defTabSz="485775">
              <a:spcBef>
                <a:spcPts val="0"/>
              </a:spcBef>
              <a:buNone/>
            </a:pPr>
            <a:r>
              <a:rPr lang="en-US" sz="2200" dirty="0"/>
              <a:t>	Then compute IRR = .6239 x 12 = </a:t>
            </a:r>
            <a:r>
              <a:rPr lang="en-US" sz="2200" b="1" i="1" dirty="0"/>
              <a:t>7.49%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Below Market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600" dirty="0"/>
              <a:t>A seller with a </a:t>
            </a:r>
            <a:r>
              <a:rPr lang="en-US" sz="2600" b="1" i="1" dirty="0"/>
              <a:t>below market rate assumable loan</a:t>
            </a:r>
            <a:r>
              <a:rPr lang="en-US" sz="2600" dirty="0"/>
              <a:t> in place may be able to sell the property for more than the seller would otherwise be able to. 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All else equal, a buyer is paying a higher purchase price now in exchange for lower debt payments over the life of the loan.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Similar to other problems, we </a:t>
            </a:r>
            <a:r>
              <a:rPr lang="en-US" sz="2600" b="1" i="1" dirty="0"/>
              <a:t>compute IRR on the additional purchase price</a:t>
            </a:r>
            <a:r>
              <a:rPr lang="en-US" sz="2600" dirty="0"/>
              <a:t> amount and compare it to other investments of equivalent risk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4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Below Market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58220"/>
            <a:ext cx="10515599" cy="457414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Example 5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Identical </a:t>
            </a:r>
            <a:r>
              <a:rPr lang="en-US" dirty="0"/>
              <a:t>Homes A &amp; 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5" name="Group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52259"/>
              </p:ext>
            </p:extLst>
          </p:nvPr>
        </p:nvGraphicFramePr>
        <p:xfrm>
          <a:off x="2712196" y="2740691"/>
          <a:ext cx="6533842" cy="3139440"/>
        </p:xfrm>
        <a:graphic>
          <a:graphicData uri="http://schemas.openxmlformats.org/drawingml/2006/table">
            <a:tbl>
              <a:tblPr/>
              <a:tblGrid>
                <a:gridCol w="2204576"/>
                <a:gridCol w="2164633"/>
                <a:gridCol w="2164633"/>
              </a:tblGrid>
              <a:tr h="384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Loan Balance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(assumable)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$80,000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(new loan)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Down 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$620.24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$669.15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70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Below Market 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buyer can </a:t>
            </a:r>
            <a:r>
              <a:rPr lang="en-US" b="1" i="1" dirty="0"/>
              <a:t>secure below market financing by paying $5,000 more </a:t>
            </a:r>
            <a:r>
              <a:rPr lang="en-US" dirty="0"/>
              <a:t>for an identical home.</a:t>
            </a:r>
          </a:p>
          <a:p>
            <a:r>
              <a:rPr lang="en-US" dirty="0"/>
              <a:t>The below market financing results in a </a:t>
            </a:r>
            <a:r>
              <a:rPr lang="en-US" b="1" i="1" dirty="0"/>
              <a:t>monthly payment of $48.91 less</a:t>
            </a:r>
            <a:r>
              <a:rPr lang="en-US" dirty="0"/>
              <a:t> than if regular financing was used.</a:t>
            </a:r>
          </a:p>
          <a:p>
            <a:r>
              <a:rPr lang="en-US" dirty="0"/>
              <a:t>Return on the investment:</a:t>
            </a:r>
          </a:p>
          <a:p>
            <a:pPr marL="800100" indent="-228600">
              <a:spcBef>
                <a:spcPts val="0"/>
              </a:spcBef>
              <a:buNone/>
            </a:pPr>
            <a:r>
              <a:rPr lang="en-US" sz="2000" dirty="0"/>
              <a:t>	PV = $5000; FV = $0;  PMT = $48.91; n = 240 , Thus, IRR = </a:t>
            </a:r>
            <a:r>
              <a:rPr lang="en-US" sz="2000" b="1" i="1" dirty="0"/>
              <a:t>10.20%</a:t>
            </a:r>
          </a:p>
          <a:p>
            <a:r>
              <a:rPr lang="en-US" dirty="0"/>
              <a:t>The buyer earns 10.20% on the $5,000 investment by reducing the monthly payment by $48.91.</a:t>
            </a:r>
          </a:p>
          <a:p>
            <a:r>
              <a:rPr lang="en-US" dirty="0"/>
              <a:t>Whether or not it is a good investment depends on your opportunity cost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Equivalency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600" dirty="0"/>
              <a:t>This is </a:t>
            </a:r>
            <a:r>
              <a:rPr lang="en-US" sz="2600" b="1" i="1" dirty="0"/>
              <a:t>another way to analyze below market financing</a:t>
            </a:r>
            <a:r>
              <a:rPr lang="en-US" sz="26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600" dirty="0"/>
              <a:t>Rather than computing the return on the additional purchase amount, you compute the </a:t>
            </a:r>
            <a:r>
              <a:rPr lang="en-US" sz="2600" b="1" i="1" dirty="0"/>
              <a:t>market value of the payments under the assumable loan </a:t>
            </a:r>
            <a:r>
              <a:rPr lang="en-US" sz="2600" dirty="0"/>
              <a:t>using the current market rate.</a:t>
            </a:r>
          </a:p>
          <a:p>
            <a:pPr>
              <a:spcBef>
                <a:spcPts val="1200"/>
              </a:spcBef>
            </a:pPr>
            <a:r>
              <a:rPr lang="en-US" sz="2600" b="1" i="1" dirty="0"/>
              <a:t>Compare</a:t>
            </a:r>
            <a:r>
              <a:rPr lang="en-US" sz="2600" dirty="0"/>
              <a:t> that value to the </a:t>
            </a:r>
            <a:r>
              <a:rPr lang="en-US" sz="2600" b="1" i="1" dirty="0"/>
              <a:t>remaining balance on the assumable loan</a:t>
            </a:r>
            <a:r>
              <a:rPr lang="en-US" sz="26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600" b="1" i="1" dirty="0"/>
              <a:t>If the difference is higher than the additional cost of the property</a:t>
            </a:r>
            <a:r>
              <a:rPr lang="en-US" sz="2600" dirty="0"/>
              <a:t>, then it makes sense to pay the higher price and </a:t>
            </a:r>
            <a:r>
              <a:rPr lang="en-US" sz="2600" b="1" i="1" dirty="0"/>
              <a:t>assume the loan</a:t>
            </a:r>
            <a:r>
              <a:rPr 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6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Equivalency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755591"/>
            <a:ext cx="10515599" cy="440674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Example </a:t>
            </a:r>
            <a:r>
              <a:rPr lang="en-US" sz="2800" b="1" dirty="0" smtClean="0"/>
              <a:t>5 (</a:t>
            </a:r>
            <a:r>
              <a:rPr lang="en-US" sz="2800" b="1" dirty="0" err="1" smtClean="0"/>
              <a:t>bis</a:t>
            </a:r>
            <a:r>
              <a:rPr lang="en-US" sz="2800" b="1" dirty="0" smtClean="0"/>
              <a:t>)</a:t>
            </a:r>
            <a:endParaRPr lang="en-US" sz="2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/>
              <a:t>Identical Homes A &amp; 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5" name="Group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475129"/>
              </p:ext>
            </p:extLst>
          </p:nvPr>
        </p:nvGraphicFramePr>
        <p:xfrm>
          <a:off x="2584938" y="2793413"/>
          <a:ext cx="7263607" cy="3368919"/>
        </p:xfrm>
        <a:graphic>
          <a:graphicData uri="http://schemas.openxmlformats.org/drawingml/2006/table">
            <a:tbl>
              <a:tblPr/>
              <a:tblGrid>
                <a:gridCol w="2450805"/>
                <a:gridCol w="2406401"/>
                <a:gridCol w="2406401"/>
              </a:tblGrid>
              <a:tr h="435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8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Loan Balance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(assumable)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$80,000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(new loan)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Down 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Interest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8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$620.24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$669.15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7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Equivalency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Market value of the remaining payments under the assumable loan: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		</a:t>
            </a:r>
            <a:r>
              <a:rPr lang="en-US" sz="2200" dirty="0"/>
              <a:t>PMT=$620.24; 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/>
              <a:t>		n=240 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/>
              <a:t>		</a:t>
            </a:r>
            <a:r>
              <a:rPr lang="en-US" sz="2200" dirty="0" err="1"/>
              <a:t>i</a:t>
            </a:r>
            <a:r>
              <a:rPr lang="en-US" sz="2200" dirty="0"/>
              <a:t>=8%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/>
              <a:t>		FV=0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/>
              <a:t>		Thus, </a:t>
            </a:r>
            <a:r>
              <a:rPr lang="en-US" sz="2200" b="1" i="1" dirty="0"/>
              <a:t>PV=$74,152.25</a:t>
            </a:r>
          </a:p>
          <a:p>
            <a:pPr>
              <a:spcBef>
                <a:spcPts val="1200"/>
              </a:spcBef>
            </a:pPr>
            <a:r>
              <a:rPr lang="en-US" dirty="0"/>
              <a:t>Benefit of assuming loan</a:t>
            </a:r>
          </a:p>
          <a:p>
            <a:pPr marL="457200" lvl="1" indent="0">
              <a:buNone/>
            </a:pPr>
            <a:r>
              <a:rPr lang="en-US" dirty="0"/>
              <a:t>	 </a:t>
            </a:r>
            <a:r>
              <a:rPr lang="en-US" sz="2200" dirty="0"/>
              <a:t>80,000-74,152.25= </a:t>
            </a:r>
            <a:r>
              <a:rPr lang="en-US" sz="2200" b="1" i="1" dirty="0"/>
              <a:t>$5,847.75</a:t>
            </a:r>
          </a:p>
          <a:p>
            <a:pPr>
              <a:spcBef>
                <a:spcPts val="1200"/>
              </a:spcBef>
            </a:pPr>
            <a:r>
              <a:rPr lang="en-US" dirty="0"/>
              <a:t>Since the benefit is greater than the additional cost of $5,000, you should take the assumable if you opportunity cost is the market rate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Wraparound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Wraparound loans are used to obtain </a:t>
            </a:r>
            <a:r>
              <a:rPr lang="en-US" b="1" i="1" dirty="0"/>
              <a:t>additional financing </a:t>
            </a:r>
            <a:r>
              <a:rPr lang="en-US" dirty="0"/>
              <a:t>on a property </a:t>
            </a:r>
            <a:r>
              <a:rPr lang="en-US" b="1" i="1" dirty="0"/>
              <a:t>while keeping an existing loan </a:t>
            </a:r>
            <a:r>
              <a:rPr lang="en-US" dirty="0"/>
              <a:t>(with a below market interest rate) in place.</a:t>
            </a:r>
          </a:p>
          <a:p>
            <a:pPr>
              <a:spcBef>
                <a:spcPts val="1200"/>
              </a:spcBef>
            </a:pPr>
            <a:r>
              <a:rPr lang="en-US" dirty="0"/>
              <a:t>The wraparound lender (a different lender) makes a loan for an amount equal to the existing loan balance plus the additional financing.</a:t>
            </a:r>
          </a:p>
          <a:p>
            <a:pPr>
              <a:spcBef>
                <a:spcPts val="1200"/>
              </a:spcBef>
            </a:pPr>
            <a:r>
              <a:rPr lang="en-US" dirty="0"/>
              <a:t>The borrower only makes payments on the wraparound loan, and the wraparound lender makes payments on the existing loan.</a:t>
            </a:r>
          </a:p>
          <a:p>
            <a:pPr>
              <a:spcBef>
                <a:spcPts val="1200"/>
              </a:spcBef>
            </a:pPr>
            <a:r>
              <a:rPr lang="en-US" dirty="0"/>
              <a:t>The wraparound lender </a:t>
            </a:r>
            <a:r>
              <a:rPr lang="en-US" b="1" i="1" dirty="0"/>
              <a:t>does not substitute for the borrower in the first mortgage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3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Wraparound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The wraparound lender is in fact providing a 2</a:t>
            </a:r>
            <a:r>
              <a:rPr lang="en-US" baseline="30000" dirty="0"/>
              <a:t>nd</a:t>
            </a:r>
            <a:r>
              <a:rPr lang="en-US" dirty="0"/>
              <a:t> mortgage at a rate that is lower than the rate the first lender would charge on a 2</a:t>
            </a:r>
            <a:r>
              <a:rPr lang="en-US" baseline="30000" dirty="0"/>
              <a:t>nd</a:t>
            </a:r>
            <a:r>
              <a:rPr lang="en-US" dirty="0"/>
              <a:t> mortgage and the incremental cost of borrowing if the lender had provided a refinancing loan for a higher amount.</a:t>
            </a:r>
          </a:p>
          <a:p>
            <a:pPr>
              <a:spcBef>
                <a:spcPts val="1200"/>
              </a:spcBef>
            </a:pPr>
            <a:r>
              <a:rPr lang="en-US" dirty="0"/>
              <a:t>The wraparound lender i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s </a:t>
            </a: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not obligated to make payments under the first loan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if the borrower misses payments on the wraparound loan.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But as 2</a:t>
            </a:r>
            <a:r>
              <a:rPr lang="en-US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nd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 mortgage lender, the wraparound lender may make advances on the 1</a:t>
            </a:r>
            <a:r>
              <a:rPr lang="en-US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st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Wingdings" pitchFamily="2" charset="2"/>
              </a:rPr>
              <a:t> lien and add then to the balance of the wraparound loan.</a:t>
            </a: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Solution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600" dirty="0"/>
              <a:t>It appears there is only a 0.5% interest rate increase. BIG DEAL!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600" dirty="0"/>
              <a:t>But what is the real </a:t>
            </a:r>
            <a:r>
              <a:rPr lang="en-US" sz="2600" b="1" i="1" dirty="0"/>
              <a:t>cost of the incremental borrowing</a:t>
            </a:r>
            <a:r>
              <a:rPr lang="en-US" sz="2600" dirty="0"/>
              <a:t> of $15,000 if option 1 is selected? 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600" dirty="0"/>
              <a:t>This cost should be </a:t>
            </a:r>
            <a:r>
              <a:rPr lang="en-US" sz="2600" b="1" i="1" dirty="0"/>
              <a:t>compared to the opportunity cost </a:t>
            </a:r>
            <a:r>
              <a:rPr lang="en-US" sz="2600" dirty="0"/>
              <a:t>of the additional $15,000 </a:t>
            </a:r>
            <a:r>
              <a:rPr lang="en-US" sz="2600" dirty="0" err="1"/>
              <a:t>downpayment</a:t>
            </a:r>
            <a:r>
              <a:rPr lang="en-US" sz="2600" dirty="0"/>
              <a:t> required if option 2 is selected.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807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Buydown</a:t>
            </a:r>
            <a:r>
              <a:rPr lang="en-US" dirty="0"/>
              <a:t> Loans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seller/builder of a property pays an amount to the lender to </a:t>
            </a:r>
            <a:r>
              <a:rPr lang="en-US" b="1" i="1" dirty="0"/>
              <a:t>buy down (lower) the interest rate</a:t>
            </a:r>
            <a:r>
              <a:rPr lang="en-US" dirty="0"/>
              <a:t> on the buyer’s loan </a:t>
            </a:r>
            <a:r>
              <a:rPr lang="en-US" b="1" i="1" dirty="0"/>
              <a:t>for a specific period of time</a:t>
            </a:r>
            <a:r>
              <a:rPr lang="en-US" dirty="0"/>
              <a:t>.</a:t>
            </a:r>
          </a:p>
          <a:p>
            <a:r>
              <a:rPr lang="en-US" dirty="0"/>
              <a:t>This is used to attract buyers during periods of high interest rates.  The lower initial rate may </a:t>
            </a:r>
            <a:r>
              <a:rPr lang="en-US" b="1" i="1" dirty="0"/>
              <a:t>make it easier for the buyer to qualify</a:t>
            </a:r>
            <a:r>
              <a:rPr lang="en-US" dirty="0"/>
              <a:t> for the loan as well.</a:t>
            </a:r>
          </a:p>
          <a:p>
            <a:r>
              <a:rPr lang="en-US" dirty="0"/>
              <a:t>Typically though, sellers will add the </a:t>
            </a:r>
            <a:r>
              <a:rPr lang="en-US" dirty="0" err="1"/>
              <a:t>buydown</a:t>
            </a:r>
            <a:r>
              <a:rPr lang="en-US" dirty="0"/>
              <a:t> amount to the price of the property. The buyer may be better off negotiating a lower price and paying market rate.</a:t>
            </a:r>
          </a:p>
          <a:p>
            <a:r>
              <a:rPr lang="en-US" dirty="0" err="1"/>
              <a:t>Buydown</a:t>
            </a:r>
            <a:r>
              <a:rPr lang="en-US" dirty="0"/>
              <a:t> loans are often </a:t>
            </a:r>
            <a:r>
              <a:rPr lang="en-US" b="1" i="1" dirty="0"/>
              <a:t>combined with GPM or ARMs</a:t>
            </a:r>
            <a:r>
              <a:rPr lang="en-US" dirty="0"/>
              <a:t>.</a:t>
            </a:r>
          </a:p>
          <a:p>
            <a:r>
              <a:rPr lang="en-US" dirty="0" err="1"/>
              <a:t>Buydowns</a:t>
            </a:r>
            <a:r>
              <a:rPr lang="en-US" dirty="0"/>
              <a:t> are </a:t>
            </a:r>
            <a:r>
              <a:rPr lang="en-US" b="1" i="1" dirty="0"/>
              <a:t>similar to discount points </a:t>
            </a:r>
            <a:r>
              <a:rPr lang="en-US" dirty="0"/>
              <a:t>in the sense that points are supposed to lower rates.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3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Buydown</a:t>
            </a:r>
            <a:r>
              <a:rPr lang="en-US" dirty="0"/>
              <a:t> Loans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14500"/>
            <a:ext cx="10515599" cy="45178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smtClean="0"/>
              <a:t>Example 6</a:t>
            </a:r>
          </a:p>
          <a:p>
            <a:pPr marL="0" indent="0">
              <a:buNone/>
            </a:pPr>
            <a:r>
              <a:rPr lang="en-US" dirty="0" smtClean="0"/>
              <a:t>Price</a:t>
            </a:r>
            <a:r>
              <a:rPr lang="en-US" dirty="0"/>
              <a:t>: $80,000, LTV = 75%, </a:t>
            </a:r>
            <a:r>
              <a:rPr lang="en-US" dirty="0" err="1"/>
              <a:t>i</a:t>
            </a:r>
            <a:r>
              <a:rPr lang="en-US" dirty="0"/>
              <a:t> = 15%, 30-year </a:t>
            </a:r>
            <a:r>
              <a:rPr lang="en-US" dirty="0" smtClean="0"/>
              <a:t>loan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                  </a:t>
            </a:r>
            <a:r>
              <a:rPr lang="en-US" sz="2200" dirty="0"/>
              <a:t>Loan needed: $60,000.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PMT </a:t>
            </a:r>
            <a:r>
              <a:rPr lang="en-US" dirty="0" smtClean="0"/>
              <a:t>=$758.67</a:t>
            </a:r>
            <a:r>
              <a:rPr lang="en-US" dirty="0"/>
              <a:t>, </a:t>
            </a:r>
            <a:r>
              <a:rPr lang="en-US" dirty="0" smtClean="0"/>
              <a:t>but the borrower </a:t>
            </a:r>
            <a:r>
              <a:rPr lang="en-US" dirty="0"/>
              <a:t>qualifies for payments of 663.72  (i.e., </a:t>
            </a:r>
            <a:r>
              <a:rPr lang="en-US" dirty="0" err="1"/>
              <a:t>i</a:t>
            </a:r>
            <a:r>
              <a:rPr lang="en-US" dirty="0"/>
              <a:t>=13%).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So, the </a:t>
            </a:r>
            <a:r>
              <a:rPr lang="en-US" dirty="0"/>
              <a:t>builder wants to lower the interest rate to 13% for the first 3 </a:t>
            </a:r>
            <a:r>
              <a:rPr lang="en-US" dirty="0" smtClean="0"/>
              <a:t>years by paying down the loans payments during that period.                    </a:t>
            </a:r>
            <a:endParaRPr lang="en-US" dirty="0"/>
          </a:p>
          <a:p>
            <a:pPr marL="0" indent="0" algn="ctr">
              <a:buNone/>
            </a:pPr>
            <a:r>
              <a:rPr lang="en-US" sz="2200" dirty="0" err="1"/>
              <a:t>Buydown</a:t>
            </a:r>
            <a:r>
              <a:rPr lang="en-US" sz="2200" dirty="0"/>
              <a:t> amount = PV of (758.67 - 663.72) / mo., 15%, 3 yrs.) = $2,739.</a:t>
            </a:r>
          </a:p>
          <a:p>
            <a:pPr marL="0" indent="0">
              <a:buNone/>
            </a:pPr>
            <a:r>
              <a:rPr lang="en-US" dirty="0"/>
              <a:t>The builder will probably add the </a:t>
            </a:r>
            <a:r>
              <a:rPr lang="en-US" dirty="0" err="1"/>
              <a:t>buydown</a:t>
            </a:r>
            <a:r>
              <a:rPr lang="en-US" dirty="0"/>
              <a:t> amount to the price.  </a:t>
            </a:r>
            <a:r>
              <a:rPr lang="en-US" dirty="0" smtClean="0"/>
              <a:t>But you can on your own pay </a:t>
            </a:r>
            <a:r>
              <a:rPr lang="en-US" dirty="0"/>
              <a:t>$2,739 in “points” to lower </a:t>
            </a:r>
            <a:r>
              <a:rPr lang="en-US" dirty="0" err="1"/>
              <a:t>i</a:t>
            </a:r>
            <a:r>
              <a:rPr lang="en-US" dirty="0" smtClean="0"/>
              <a:t>. Sometimes </a:t>
            </a:r>
            <a:r>
              <a:rPr lang="en-US" dirty="0"/>
              <a:t>the buyer’s parents or relatives pay the </a:t>
            </a:r>
            <a:r>
              <a:rPr lang="en-US" dirty="0" err="1"/>
              <a:t>buydown</a:t>
            </a:r>
            <a:r>
              <a:rPr lang="en-US" dirty="0"/>
              <a:t> fee.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2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After-Tax </a:t>
            </a:r>
            <a:r>
              <a:rPr lang="en-US" dirty="0"/>
              <a:t>Effective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10515599" cy="4486274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SzPct val="110000"/>
            </a:pPr>
            <a:r>
              <a:rPr lang="en-US" dirty="0">
                <a:cs typeface="Times New Roman" pitchFamily="18" charset="0"/>
                <a:sym typeface="Symbol" pitchFamily="18" charset="2"/>
              </a:rPr>
              <a:t>One of the key advantages of home ownership in the U.S. is that </a:t>
            </a:r>
            <a:r>
              <a:rPr lang="en-US" b="1" i="1" dirty="0">
                <a:cs typeface="Times New Roman" pitchFamily="18" charset="0"/>
                <a:sym typeface="Symbol" pitchFamily="18" charset="2"/>
              </a:rPr>
              <a:t>interest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on the mortgage loan is fully </a:t>
            </a:r>
            <a:r>
              <a:rPr lang="en-US" b="1" i="1" dirty="0">
                <a:cs typeface="Times New Roman" pitchFamily="18" charset="0"/>
                <a:sym typeface="Symbol" pitchFamily="18" charset="2"/>
              </a:rPr>
              <a:t>tax deductible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– property taxes are also tax deductible.</a:t>
            </a:r>
          </a:p>
          <a:p>
            <a:pPr marL="973138" lvl="2" indent="-287338">
              <a:buClr>
                <a:schemeClr val="tx2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 pitchFamily="18" charset="0"/>
                <a:sym typeface="Symbol" pitchFamily="18" charset="2"/>
              </a:rPr>
              <a:t>This is one of the remaining few tax shelters available to the consumers (interest on consumer loans not tax deductible).</a:t>
            </a:r>
          </a:p>
          <a:p>
            <a:pPr>
              <a:buClr>
                <a:schemeClr val="tx2"/>
              </a:buClr>
              <a:buSzPct val="110000"/>
            </a:pPr>
            <a:r>
              <a:rPr lang="en-US" dirty="0">
                <a:cs typeface="Times New Roman" pitchFamily="18" charset="0"/>
                <a:sym typeface="Symbol" pitchFamily="18" charset="2"/>
              </a:rPr>
              <a:t>In addition, any </a:t>
            </a:r>
            <a:r>
              <a:rPr lang="en-US" b="1" i="1" dirty="0">
                <a:cs typeface="Times New Roman" pitchFamily="18" charset="0"/>
                <a:sym typeface="Symbol" pitchFamily="18" charset="2"/>
              </a:rPr>
              <a:t>points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 paid in connection with the loan (for purchase loans only) is also be </a:t>
            </a:r>
            <a:r>
              <a:rPr lang="en-US" b="1" i="1" dirty="0">
                <a:cs typeface="Times New Roman" pitchFamily="18" charset="0"/>
                <a:sym typeface="Symbol" pitchFamily="18" charset="2"/>
              </a:rPr>
              <a:t>tax deductible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in the year points are paid.</a:t>
            </a:r>
          </a:p>
          <a:p>
            <a:pPr>
              <a:buClr>
                <a:schemeClr val="tx2"/>
              </a:buClr>
              <a:buSzPct val="110000"/>
            </a:pPr>
            <a:r>
              <a:rPr lang="en-US" dirty="0">
                <a:cs typeface="Times New Roman" pitchFamily="18" charset="0"/>
                <a:sym typeface="Symbol" pitchFamily="18" charset="2"/>
              </a:rPr>
              <a:t>These tax deductions create a cash benefit to borrowers by making effective borrowing cost lower.</a:t>
            </a:r>
          </a:p>
          <a:p>
            <a:pPr>
              <a:buClr>
                <a:schemeClr val="tx2"/>
              </a:buClr>
              <a:buSzPct val="110000"/>
            </a:pPr>
            <a:r>
              <a:rPr lang="en-US" dirty="0">
                <a:cs typeface="Times New Roman" pitchFamily="18" charset="0"/>
                <a:sym typeface="Symbol" pitchFamily="18" charset="2"/>
              </a:rPr>
              <a:t>This tax benefit is directly proportional to the borrower’s tax rate, i.e., income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.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6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After-Tax Effective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538654"/>
            <a:ext cx="10515599" cy="4693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Example 7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53</a:t>
            </a:fld>
            <a:endParaRPr lang="en-US"/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069695"/>
              </p:ext>
            </p:extLst>
          </p:nvPr>
        </p:nvGraphicFramePr>
        <p:xfrm>
          <a:off x="2549319" y="2098439"/>
          <a:ext cx="7093362" cy="421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Bitmap Image" r:id="rId3" imgW="5619048" imgH="3543795" progId="Paint.Picture">
                  <p:embed/>
                </p:oleObj>
              </mc:Choice>
              <mc:Fallback>
                <p:oleObj name="Bitmap Image" r:id="rId3" imgW="5619048" imgH="35437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319" y="2098439"/>
                        <a:ext cx="7093362" cy="4213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64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After-Tax Effective Borrowing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54</a:t>
            </a:fld>
            <a:endParaRPr lang="en-US"/>
          </a:p>
        </p:txBody>
      </p:sp>
      <p:graphicFrame>
        <p:nvGraphicFramePr>
          <p:cNvPr id="7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043487"/>
              </p:ext>
            </p:extLst>
          </p:nvPr>
        </p:nvGraphicFramePr>
        <p:xfrm>
          <a:off x="2066192" y="1822206"/>
          <a:ext cx="7320329" cy="4188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Bitmap Image" r:id="rId3" imgW="5544324" imgH="3172268" progId="Paint.Picture">
                  <p:embed/>
                </p:oleObj>
              </mc:Choice>
              <mc:Fallback>
                <p:oleObj name="Bitmap Image" r:id="rId3" imgW="5544324" imgH="317226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192" y="1822206"/>
                        <a:ext cx="7320329" cy="4188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306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Gain through value </a:t>
            </a:r>
            <a:r>
              <a:rPr lang="en-US" b="1" dirty="0" smtClean="0"/>
              <a:t>appreciation</a:t>
            </a:r>
            <a:endParaRPr lang="en-US" b="1" dirty="0"/>
          </a:p>
          <a:p>
            <a:pPr marL="398463" lvl="2" indent="0">
              <a:buNone/>
            </a:pPr>
            <a:r>
              <a:rPr lang="en-US" sz="2200" dirty="0"/>
              <a:t>Assume that a borrower owns a $1,000,000 property with a $800,000 non-amortized mortgage loan against it. Next assume that the value of the property were to increase to $1,200,000. What is </a:t>
            </a:r>
            <a:r>
              <a:rPr lang="en-US" sz="2200" dirty="0" smtClean="0"/>
              <a:t>the equity rate </a:t>
            </a:r>
            <a:r>
              <a:rPr lang="en-US" sz="2200" dirty="0"/>
              <a:t>of return?</a:t>
            </a:r>
          </a:p>
          <a:p>
            <a:pPr marL="398463" lvl="2" indent="0">
              <a:buNone/>
            </a:pPr>
            <a:endParaRPr lang="en-US" dirty="0"/>
          </a:p>
          <a:p>
            <a:pPr marL="398463" lvl="2" indent="0">
              <a:buNone/>
            </a:pPr>
            <a:endParaRPr lang="en-US" dirty="0"/>
          </a:p>
          <a:p>
            <a:pPr marL="398463" lvl="2" indent="0">
              <a:buNone/>
            </a:pPr>
            <a:endParaRPr lang="en-US" dirty="0"/>
          </a:p>
          <a:p>
            <a:pPr marL="398463" lvl="2" indent="0">
              <a:buNone/>
            </a:pPr>
            <a:endParaRPr lang="en-US" dirty="0"/>
          </a:p>
          <a:p>
            <a:pPr marL="398463" lvl="2" indent="0">
              <a:buNone/>
            </a:pPr>
            <a:endParaRPr lang="en-US" dirty="0"/>
          </a:p>
          <a:p>
            <a:pPr marL="398463" lvl="2" indent="0">
              <a:buNone/>
            </a:pPr>
            <a:endParaRPr lang="en-US" sz="1050" dirty="0"/>
          </a:p>
          <a:p>
            <a:pPr marL="398463" lvl="2" indent="0">
              <a:buNone/>
            </a:pPr>
            <a:r>
              <a:rPr lang="en-US" sz="2200" dirty="0"/>
              <a:t>Because of leverage then, the owner-investor’s equity position doubles from $200,000 to $400,000, a 100% return on investment</a:t>
            </a:r>
            <a:r>
              <a:rPr lang="en-US" sz="2200" dirty="0" smtClean="0"/>
              <a:t>!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6" name="Group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687128"/>
              </p:ext>
            </p:extLst>
          </p:nvPr>
        </p:nvGraphicFramePr>
        <p:xfrm>
          <a:off x="2030506" y="3307977"/>
          <a:ext cx="7837394" cy="1916263"/>
        </p:xfrm>
        <a:graphic>
          <a:graphicData uri="http://schemas.openxmlformats.org/drawingml/2006/table">
            <a:tbl>
              <a:tblPr/>
              <a:tblGrid>
                <a:gridCol w="2390533"/>
                <a:gridCol w="2576004"/>
                <a:gridCol w="2870857"/>
              </a:tblGrid>
              <a:tr h="5355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INTEREST IN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INITIAL EQUITY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POSITION AFTER INCREASE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PROPERTY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POSITION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 PROPERTY VALUE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Market value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1,000,000.00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   1,200,000.00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Debt (fixed)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(800,000.00)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    (800,000.00)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Owner's equity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200,000.00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     400,000.00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75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10436"/>
            <a:ext cx="10515599" cy="462192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Gain through cash flow</a:t>
            </a:r>
          </a:p>
          <a:p>
            <a:pPr marL="280988" lvl="1" indent="0">
              <a:buNone/>
            </a:pPr>
            <a:r>
              <a:rPr lang="en-US" sz="2200" dirty="0"/>
              <a:t>Assume that a commercial lot worth $1,000,000 is under a long-term net lease for $100,000 per year; that is the tenant pays all the operating costs.</a:t>
            </a:r>
          </a:p>
          <a:p>
            <a:pPr marL="280988" lvl="2" indent="0">
              <a:buNone/>
            </a:pPr>
            <a:r>
              <a:rPr lang="en-US" sz="2200" dirty="0"/>
              <a:t>What is the rate of return if 100% equity finance?	</a:t>
            </a:r>
            <a:endParaRPr lang="en-US" sz="2200" dirty="0" smtClean="0"/>
          </a:p>
          <a:p>
            <a:pPr marL="53975" lvl="2" indent="0" algn="ctr">
              <a:buNone/>
            </a:pPr>
            <a:r>
              <a:rPr lang="en-US" sz="2000" dirty="0" smtClean="0"/>
              <a:t>$100,000/ $1,000,000 =10%</a:t>
            </a:r>
          </a:p>
          <a:p>
            <a:pPr marL="280988" lvl="2" indent="0">
              <a:buNone/>
            </a:pPr>
            <a:r>
              <a:rPr lang="en-US" sz="2200" dirty="0" smtClean="0"/>
              <a:t>Assume </a:t>
            </a:r>
            <a:r>
              <a:rPr lang="en-US" sz="2200" dirty="0"/>
              <a:t>buyer takes a loan of $900,000 @ 9% with no amortization. What is the rate of return?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56</a:t>
            </a:fld>
            <a:endParaRPr lang="en-US"/>
          </a:p>
        </p:txBody>
      </p:sp>
      <p:graphicFrame>
        <p:nvGraphicFramePr>
          <p:cNvPr id="5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420778"/>
              </p:ext>
            </p:extLst>
          </p:nvPr>
        </p:nvGraphicFramePr>
        <p:xfrm>
          <a:off x="3277737" y="4638365"/>
          <a:ext cx="5636525" cy="1856095"/>
        </p:xfrm>
        <a:graphic>
          <a:graphicData uri="http://schemas.openxmlformats.org/drawingml/2006/table">
            <a:tbl>
              <a:tblPr/>
              <a:tblGrid>
                <a:gridCol w="2729765"/>
                <a:gridCol w="2906760"/>
              </a:tblGrid>
              <a:tr h="3712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annual net income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100,000.00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2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Interest on debt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  81,000.00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2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Net CF to equity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  19,000.00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2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Equity position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$                    100,000.00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2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Rate of return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19%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55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this is just half of the story. Debt (i.e., financial leverage) increases returns during good times and decrease them during bad times.</a:t>
            </a:r>
          </a:p>
          <a:p>
            <a:r>
              <a:rPr lang="en-US" dirty="0"/>
              <a:t>Remember, investment </a:t>
            </a:r>
            <a:r>
              <a:rPr lang="en-US" b="1" i="1" dirty="0"/>
              <a:t>returns are uncertain</a:t>
            </a:r>
            <a:r>
              <a:rPr lang="en-US" dirty="0"/>
              <a:t>.  The </a:t>
            </a:r>
            <a:r>
              <a:rPr lang="en-US" b="1" i="1" dirty="0"/>
              <a:t>greater</a:t>
            </a:r>
            <a:r>
              <a:rPr lang="en-US" dirty="0"/>
              <a:t> the amount of </a:t>
            </a:r>
            <a:r>
              <a:rPr lang="en-US" b="1" i="1" dirty="0"/>
              <a:t>leverage</a:t>
            </a:r>
            <a:r>
              <a:rPr lang="en-US" dirty="0"/>
              <a:t>, the </a:t>
            </a:r>
            <a:r>
              <a:rPr lang="en-US" b="1" i="1" dirty="0"/>
              <a:t>greater</a:t>
            </a:r>
            <a:r>
              <a:rPr lang="en-US" dirty="0"/>
              <a:t> the amount of </a:t>
            </a:r>
            <a:r>
              <a:rPr lang="en-US" b="1" i="1" dirty="0"/>
              <a:t>risk</a:t>
            </a:r>
            <a:r>
              <a:rPr lang="en-US" dirty="0"/>
              <a:t>.</a:t>
            </a:r>
          </a:p>
          <a:p>
            <a:r>
              <a:rPr lang="en-US" dirty="0"/>
              <a:t>Leverage allows the investor to increase the risk profile of an investment, which then increases expected return.</a:t>
            </a:r>
          </a:p>
          <a:p>
            <a:r>
              <a:rPr lang="en-US" dirty="0"/>
              <a:t>Debt financing increases the tradeoff  between expected increase in return on equity and increased risk.</a:t>
            </a:r>
          </a:p>
          <a:p>
            <a:r>
              <a:rPr lang="en-US" dirty="0"/>
              <a:t>More to come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Mortgage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 mortgage is a contract with several options. </a:t>
            </a:r>
            <a:r>
              <a:rPr lang="en-US" sz="2800" dirty="0" smtClean="0"/>
              <a:t>It is a</a:t>
            </a:r>
            <a:r>
              <a:rPr lang="en-US" sz="2800" b="1" i="1" dirty="0" smtClean="0"/>
              <a:t> </a:t>
            </a:r>
            <a:r>
              <a:rPr lang="en-US" sz="2800" b="1" i="1" dirty="0"/>
              <a:t>straight debt contract with two options attached to it</a:t>
            </a:r>
            <a:r>
              <a:rPr lang="en-US" sz="28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Default Option:</a:t>
            </a:r>
          </a:p>
          <a:p>
            <a:pPr lvl="1" indent="-3175">
              <a:buNone/>
            </a:pPr>
            <a:r>
              <a:rPr lang="en-US" sz="2400" dirty="0"/>
              <a:t>Right of borrower to stop making payments in exchange for the property.</a:t>
            </a:r>
          </a:p>
          <a:p>
            <a:pPr lvl="1" indent="-3175">
              <a:buNone/>
            </a:pPr>
            <a:r>
              <a:rPr lang="en-US" sz="2400" dirty="0" smtClean="0"/>
              <a:t>Default </a:t>
            </a:r>
            <a:r>
              <a:rPr lang="en-US" sz="2400" dirty="0"/>
              <a:t>= exercise of a </a:t>
            </a:r>
            <a:r>
              <a:rPr lang="en-US" sz="2400" b="1" i="1" dirty="0"/>
              <a:t>put option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Prepayment Option:</a:t>
            </a:r>
          </a:p>
          <a:p>
            <a:pPr lvl="1">
              <a:buNone/>
            </a:pPr>
            <a:r>
              <a:rPr lang="en-US" sz="2400" dirty="0" smtClean="0"/>
              <a:t>	Right </a:t>
            </a:r>
            <a:r>
              <a:rPr lang="en-US" sz="2400" dirty="0"/>
              <a:t>of borrower to prepay the mortgage at any time</a:t>
            </a:r>
          </a:p>
          <a:p>
            <a:pPr lvl="1">
              <a:buNone/>
            </a:pPr>
            <a:r>
              <a:rPr lang="en-US" sz="2400" dirty="0"/>
              <a:t>   Prepayment = exercise of a </a:t>
            </a:r>
            <a:r>
              <a:rPr lang="en-US" sz="2400" b="1" i="1" dirty="0"/>
              <a:t>CALL </a:t>
            </a:r>
            <a:r>
              <a:rPr lang="en-US" sz="2400" b="1" i="1" dirty="0" smtClean="0"/>
              <a:t>option</a:t>
            </a:r>
            <a:endParaRPr lang="en-US" sz="2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758208"/>
            <a:ext cx="10515599" cy="4553690"/>
          </a:xfrm>
        </p:spPr>
        <p:txBody>
          <a:bodyPr>
            <a:normAutofit/>
          </a:bodyPr>
          <a:lstStyle/>
          <a:p>
            <a:r>
              <a:rPr lang="en-US" sz="2800" dirty="0"/>
              <a:t>The borrower’s option to default on the loan is considered to be a </a:t>
            </a:r>
            <a:r>
              <a:rPr lang="en-US" sz="2800" b="1" i="1" dirty="0"/>
              <a:t>European put </a:t>
            </a:r>
            <a:r>
              <a:rPr lang="en-US" sz="2800" dirty="0"/>
              <a:t>option (European vs. American options).</a:t>
            </a:r>
          </a:p>
          <a:p>
            <a:pPr marL="914400" lvl="1" indent="-287338">
              <a:spcBef>
                <a:spcPts val="0"/>
              </a:spcBef>
            </a:pPr>
            <a:r>
              <a:rPr lang="en-US" sz="2400" dirty="0"/>
              <a:t>Borrowers will only default when a payment is due.</a:t>
            </a:r>
          </a:p>
          <a:p>
            <a:pPr marL="914400" lvl="1" indent="-287338">
              <a:spcBef>
                <a:spcPts val="0"/>
              </a:spcBef>
            </a:pPr>
            <a:r>
              <a:rPr lang="en-US" sz="2400" dirty="0"/>
              <a:t>Thus, the mortgage can be thought of as a </a:t>
            </a:r>
            <a:r>
              <a:rPr lang="en-US" sz="2400" b="1" i="1" dirty="0"/>
              <a:t>string of default options</a:t>
            </a:r>
            <a:r>
              <a:rPr lang="en-US" sz="2400" dirty="0"/>
              <a:t>.  Every time you make a payment, you are purchasing a put option giving you the right to sell the house to the lender for the mortgage balance next month.</a:t>
            </a:r>
          </a:p>
          <a:p>
            <a:pPr marL="514350" indent="-457200">
              <a:spcBef>
                <a:spcPts val="1200"/>
              </a:spcBef>
            </a:pPr>
            <a:r>
              <a:rPr lang="en-US" sz="2800" dirty="0"/>
              <a:t>Main driver of defaults:</a:t>
            </a:r>
          </a:p>
          <a:p>
            <a:pPr marL="914400" lvl="1" indent="-287338">
              <a:spcBef>
                <a:spcPts val="0"/>
              </a:spcBef>
            </a:pPr>
            <a:r>
              <a:rPr lang="en-US" sz="2400" dirty="0"/>
              <a:t>House price declines (strategic defaults)</a:t>
            </a:r>
          </a:p>
          <a:p>
            <a:pPr marL="914400" lvl="1" indent="-287338">
              <a:spcBef>
                <a:spcPts val="0"/>
              </a:spcBef>
            </a:pPr>
            <a:r>
              <a:rPr lang="en-US" sz="2400" dirty="0"/>
              <a:t>Income shocks and other trigger events (less likely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2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Solution (cont’d)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Group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29829"/>
              </p:ext>
            </p:extLst>
          </p:nvPr>
        </p:nvGraphicFramePr>
        <p:xfrm>
          <a:off x="2760621" y="2672862"/>
          <a:ext cx="6670758" cy="3225396"/>
        </p:xfrm>
        <a:graphic>
          <a:graphicData uri="http://schemas.openxmlformats.org/drawingml/2006/table">
            <a:tbl>
              <a:tblPr/>
              <a:tblGrid>
                <a:gridCol w="2223586"/>
                <a:gridCol w="2223586"/>
                <a:gridCol w="2223586"/>
              </a:tblGrid>
              <a:tr h="4615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Option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Option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LTV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5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Interest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5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Down 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5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$1,038.03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$880.52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2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Prepayment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indent="-395288">
              <a:buFont typeface="Arial" panose="020B0604020202020204" pitchFamily="34" charset="0"/>
              <a:buChar char="–"/>
            </a:pPr>
            <a:r>
              <a:rPr lang="en-US" sz="2800" dirty="0"/>
              <a:t>The prepayment option is the right given to the borrower by the lender to pay off the mortgage at any time prior to maturity date.</a:t>
            </a:r>
          </a:p>
          <a:p>
            <a:pPr marL="395288" lvl="1" indent="-395288">
              <a:spcBef>
                <a:spcPts val="1200"/>
              </a:spcBef>
              <a:buFont typeface="Arial" panose="020B0604020202020204" pitchFamily="34" charset="0"/>
              <a:buChar char="–"/>
            </a:pPr>
            <a:r>
              <a:rPr lang="en-US" sz="2800" dirty="0"/>
              <a:t>This prepayment option is considered to be an </a:t>
            </a:r>
            <a:r>
              <a:rPr lang="en-US" sz="2800" b="1" i="1" dirty="0"/>
              <a:t>American call </a:t>
            </a:r>
            <a:r>
              <a:rPr lang="en-US" sz="2800" dirty="0"/>
              <a:t>option because prepay is similar to calling back the mortgage on the property.</a:t>
            </a:r>
          </a:p>
          <a:p>
            <a:pPr marL="395288" lvl="1" indent="-395288">
              <a:spcBef>
                <a:spcPts val="1200"/>
              </a:spcBef>
              <a:buFont typeface="Arial" panose="020B0604020202020204" pitchFamily="34" charset="0"/>
              <a:buChar char="–"/>
            </a:pPr>
            <a:r>
              <a:rPr lang="en-US" sz="2800" dirty="0"/>
              <a:t>Factors driving exercise of prepayment option:</a:t>
            </a:r>
          </a:p>
          <a:p>
            <a:pPr marL="1023938" lvl="1" indent="-341313"/>
            <a:r>
              <a:rPr lang="en-US" sz="2400" dirty="0"/>
              <a:t>Financial factor: when interest rates fall below contract rate.</a:t>
            </a:r>
          </a:p>
          <a:p>
            <a:pPr marL="1023938" lvl="1" indent="-341313"/>
            <a:r>
              <a:rPr lang="en-US" sz="2400" dirty="0"/>
              <a:t>Non-financial factors: borrower moves, divorce, etc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9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and Prepayment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and prepayment options are </a:t>
            </a:r>
            <a:r>
              <a:rPr lang="en-US" b="1" i="1" dirty="0"/>
              <a:t>mutually exclusive</a:t>
            </a:r>
            <a:r>
              <a:rPr lang="en-US" dirty="0"/>
              <a:t>:</a:t>
            </a:r>
          </a:p>
          <a:p>
            <a:pPr marL="736600" lvl="1"/>
            <a:r>
              <a:rPr lang="en-US" sz="2200" dirty="0"/>
              <a:t>If borrower prepays the mortgage, then he can’t default on the mortgage, but borrower most likely to exercise the most valuable option.</a:t>
            </a:r>
          </a:p>
          <a:p>
            <a:pPr>
              <a:spcBef>
                <a:spcPts val="1200"/>
              </a:spcBef>
            </a:pPr>
            <a:r>
              <a:rPr lang="en-US" dirty="0"/>
              <a:t>If borrower defaults on the mortgage, then she can’t prepay the mortgage.</a:t>
            </a:r>
          </a:p>
          <a:p>
            <a:pPr>
              <a:spcBef>
                <a:spcPts val="1200"/>
              </a:spcBef>
            </a:pPr>
            <a:r>
              <a:rPr lang="en-US" dirty="0"/>
              <a:t>Generally, when </a:t>
            </a:r>
            <a:r>
              <a:rPr lang="en-US" b="1" i="1" dirty="0"/>
              <a:t>one option is “in the money”</a:t>
            </a:r>
            <a:r>
              <a:rPr lang="en-US" dirty="0"/>
              <a:t>,</a:t>
            </a:r>
            <a:r>
              <a:rPr lang="en-US" b="1" i="1" dirty="0"/>
              <a:t> </a:t>
            </a:r>
            <a:r>
              <a:rPr lang="en-US" dirty="0"/>
              <a:t>then </a:t>
            </a:r>
            <a:r>
              <a:rPr lang="en-US" b="1" i="1" dirty="0"/>
              <a:t>the other is “out of the money”</a:t>
            </a:r>
            <a:r>
              <a:rPr lang="en-US" dirty="0"/>
              <a:t>.</a:t>
            </a:r>
            <a:r>
              <a:rPr lang="en-US" b="1" i="1" dirty="0"/>
              <a:t> </a:t>
            </a:r>
            <a:r>
              <a:rPr lang="en-US" dirty="0"/>
              <a:t>This has seriously implications on mortgage pricing.</a:t>
            </a:r>
          </a:p>
          <a:p>
            <a:pPr>
              <a:spcBef>
                <a:spcPts val="1200"/>
              </a:spcBef>
            </a:pPr>
            <a:r>
              <a:rPr lang="en-US" dirty="0"/>
              <a:t>When do these options become “out of money”?</a:t>
            </a:r>
          </a:p>
          <a:p>
            <a:pPr marL="736600" lvl="1"/>
            <a:r>
              <a:rPr lang="en-US" dirty="0"/>
              <a:t>Are options worthless when they are out of money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5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Next:</a:t>
            </a:r>
            <a:endParaRPr lang="fr-FR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8192" y="2402237"/>
            <a:ext cx="5687568" cy="21872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dirty="0" smtClean="0"/>
              <a:t>Commercial Mortgages</a:t>
            </a:r>
            <a:endParaRPr lang="fr-FR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6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34672"/>
            <a:ext cx="10515599" cy="476025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Solution (Cont’d)</a:t>
            </a:r>
          </a:p>
          <a:p>
            <a:pPr marL="228600" indent="0">
              <a:buNone/>
            </a:pPr>
            <a:r>
              <a:rPr lang="en-US" dirty="0" smtClean="0"/>
              <a:t>Cash </a:t>
            </a:r>
            <a:r>
              <a:rPr lang="en-US" dirty="0"/>
              <a:t>flow differences: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200" dirty="0"/>
              <a:t>Borrow $15,000 more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200" dirty="0"/>
              <a:t>Pay $157.51 more per month for 30 years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200" dirty="0"/>
              <a:t>What is the </a:t>
            </a:r>
            <a:r>
              <a:rPr lang="en-US" sz="2200" dirty="0" smtClean="0"/>
              <a:t>effective </a:t>
            </a:r>
            <a:r>
              <a:rPr lang="en-US" sz="2200" dirty="0"/>
              <a:t>interest rate on such </a:t>
            </a:r>
            <a:r>
              <a:rPr lang="en-US" sz="2200" dirty="0" smtClean="0"/>
              <a:t>loan?</a:t>
            </a:r>
            <a:endParaRPr lang="en-US" sz="2200" dirty="0"/>
          </a:p>
          <a:p>
            <a:pPr marL="685800" lvl="2" indent="0" defTabSz="1320800">
              <a:spcBef>
                <a:spcPts val="0"/>
              </a:spcBef>
              <a:buNone/>
            </a:pPr>
            <a:r>
              <a:rPr lang="en-US" sz="2200" dirty="0"/>
              <a:t>PV = $15,000; PMT = -$157.51; n = 360; FV = $0</a:t>
            </a:r>
          </a:p>
          <a:p>
            <a:pPr marL="685800" lvl="2" indent="0" defTabSz="1320800">
              <a:spcBef>
                <a:spcPts val="0"/>
              </a:spcBef>
              <a:buNone/>
            </a:pPr>
            <a:r>
              <a:rPr lang="en-US" sz="2200" dirty="0"/>
              <a:t>Then, </a:t>
            </a:r>
            <a:r>
              <a:rPr lang="en-US" sz="2200" b="1" i="1" dirty="0" err="1"/>
              <a:t>i</a:t>
            </a:r>
            <a:r>
              <a:rPr lang="en-US" sz="2200" b="1" i="1" dirty="0"/>
              <a:t> = 12.28%</a:t>
            </a:r>
          </a:p>
          <a:p>
            <a:pPr marL="228600" lvl="1" indent="0">
              <a:buNone/>
            </a:pPr>
            <a:r>
              <a:rPr lang="en-US" sz="2400" dirty="0"/>
              <a:t>Thus the additional borrowing cost is much higher than 8.5%. You need to </a:t>
            </a:r>
            <a:r>
              <a:rPr lang="en-US" sz="2400" b="1" i="1" dirty="0"/>
              <a:t>compare this to the opportunity cost of the additional </a:t>
            </a:r>
            <a:r>
              <a:rPr lang="en-US" sz="2400" b="1" i="1" dirty="0" err="1"/>
              <a:t>downpayment</a:t>
            </a:r>
            <a:r>
              <a:rPr lang="en-US" sz="2400" b="1" i="1" dirty="0"/>
              <a:t> </a:t>
            </a:r>
            <a:r>
              <a:rPr lang="en-US" sz="2400" dirty="0"/>
              <a:t>or the cost of a 2</a:t>
            </a:r>
            <a:r>
              <a:rPr lang="en-US" sz="2400" baseline="30000" dirty="0"/>
              <a:t>nd</a:t>
            </a:r>
            <a:r>
              <a:rPr lang="en-US" sz="2400" dirty="0"/>
              <a:t> mortgage.</a:t>
            </a:r>
          </a:p>
          <a:p>
            <a:pPr marL="228600" lvl="1" indent="0">
              <a:buNone/>
            </a:pPr>
            <a:r>
              <a:rPr lang="en-US" sz="2400" b="1" i="1" dirty="0"/>
              <a:t>Whether you plan to prepay will also </a:t>
            </a:r>
            <a:r>
              <a:rPr lang="en-US" sz="2400" b="1" i="1" dirty="0" smtClean="0"/>
              <a:t>matter</a:t>
            </a:r>
            <a:r>
              <a:rPr lang="en-US" sz="2400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48118"/>
            <a:ext cx="10515599" cy="4484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Example </a:t>
            </a:r>
            <a:r>
              <a:rPr lang="en-US" sz="2600" b="1" dirty="0" smtClean="0"/>
              <a:t>1 with </a:t>
            </a:r>
            <a:r>
              <a:rPr lang="en-US" sz="2600" b="1" dirty="0"/>
              <a:t>Early Repayment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Group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797622"/>
              </p:ext>
            </p:extLst>
          </p:nvPr>
        </p:nvGraphicFramePr>
        <p:xfrm>
          <a:off x="2628900" y="2480639"/>
          <a:ext cx="6934200" cy="3657597"/>
        </p:xfrm>
        <a:graphic>
          <a:graphicData uri="http://schemas.openxmlformats.org/drawingml/2006/table">
            <a:tbl>
              <a:tblPr/>
              <a:tblGrid>
                <a:gridCol w="2521527"/>
                <a:gridCol w="2285134"/>
                <a:gridCol w="2127539"/>
              </a:tblGrid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Option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Option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LTV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Interest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181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+mn-lt"/>
                        </a:rPr>
                        <a:t>Prepayment</a:t>
                      </a:r>
                      <a:endParaRPr lang="en-US" b="1" i="1" dirty="0"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+mn-lt"/>
                        </a:rPr>
                        <a:t>10 years</a:t>
                      </a:r>
                      <a:endParaRPr lang="en-US" b="1" i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+mn-lt"/>
                        </a:rPr>
                        <a:t>10 years</a:t>
                      </a:r>
                      <a:endParaRPr lang="en-US" b="1" i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Down 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$135,000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$120,000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$1,038.03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$880.52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Balance end yr. 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000" dirty="0" smtClean="0">
                          <a:latin typeface="+mn-lt"/>
                        </a:rPr>
                        <a:t>$119,613.44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000" dirty="0" smtClean="0">
                          <a:latin typeface="+mn-lt"/>
                        </a:rPr>
                        <a:t>$105,269.64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43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Borrowing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/>
              <a:t>Cash flow differences:</a:t>
            </a:r>
          </a:p>
          <a:p>
            <a:pPr marL="349250" lvl="1" indent="0">
              <a:spcBef>
                <a:spcPts val="1200"/>
              </a:spcBef>
              <a:buNone/>
            </a:pPr>
            <a:r>
              <a:rPr lang="en-US" dirty="0"/>
              <a:t>Borrow $15,000 more</a:t>
            </a:r>
          </a:p>
          <a:p>
            <a:pPr marL="349250" lvl="1" indent="0">
              <a:spcBef>
                <a:spcPts val="1200"/>
              </a:spcBef>
              <a:buNone/>
            </a:pPr>
            <a:r>
              <a:rPr lang="en-US" dirty="0"/>
              <a:t>Pay $157.51 more per month for 10 years and repay $14,343.80 at the end of year 10.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sz="2600" dirty="0"/>
              <a:t>What is the effective interest rate on the loan?</a:t>
            </a:r>
          </a:p>
          <a:p>
            <a:pPr marL="349250" lvl="2" indent="0" defTabSz="1320800">
              <a:buNone/>
            </a:pPr>
            <a:r>
              <a:rPr lang="en-US" dirty="0"/>
              <a:t>PV = $15,000; PMT = $157.51; n = 120; </a:t>
            </a:r>
          </a:p>
          <a:p>
            <a:pPr marL="349250" lvl="2" indent="0" defTabSz="1320800">
              <a:buNone/>
            </a:pPr>
            <a:r>
              <a:rPr lang="en-US" dirty="0"/>
              <a:t>FV = $14,343.80;  Therefore, </a:t>
            </a:r>
            <a:r>
              <a:rPr lang="en-US" b="1" i="1" dirty="0" err="1"/>
              <a:t>i</a:t>
            </a:r>
            <a:r>
              <a:rPr lang="en-US" b="1" i="1" dirty="0"/>
              <a:t> = 12.38%</a:t>
            </a:r>
          </a:p>
          <a:p>
            <a:pPr marL="0" indent="0" defTabSz="1320800">
              <a:spcBef>
                <a:spcPts val="1200"/>
              </a:spcBef>
              <a:buNone/>
            </a:pPr>
            <a:r>
              <a:rPr lang="en-US" sz="2600" dirty="0"/>
              <a:t>Early repayment only slightly increases the cost of additional </a:t>
            </a:r>
            <a:r>
              <a:rPr lang="en-US" sz="2600" dirty="0" smtClean="0"/>
              <a:t>borrowing in this case. </a:t>
            </a:r>
            <a:r>
              <a:rPr lang="en-US" sz="2600" dirty="0"/>
              <a:t>Any prepayment fees would cause cost of borrowing to be even higher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9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C4796A-9872-4AA6-868A-E1A52DAE5C9B}" vid="{226865FD-68E7-4897-9C2B-9A00B6BC8C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A4849AD-65CA-4CDD-87B0-7F56EA6DF7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4543</Words>
  <Application>Microsoft Office PowerPoint</Application>
  <PresentationFormat>Widescreen</PresentationFormat>
  <Paragraphs>559</Paragraphs>
  <Slides>62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1" baseType="lpstr">
      <vt:lpstr>Arial</vt:lpstr>
      <vt:lpstr>Calibri</vt:lpstr>
      <vt:lpstr>Segoe UI</vt:lpstr>
      <vt:lpstr>Segoe UI Light</vt:lpstr>
      <vt:lpstr>Symbol</vt:lpstr>
      <vt:lpstr>Times New Roman</vt:lpstr>
      <vt:lpstr>Wingdings</vt:lpstr>
      <vt:lpstr>WelcomeDoc</vt:lpstr>
      <vt:lpstr>Bitmap Image</vt:lpstr>
      <vt:lpstr>REAL ESTATE 410  Additional Mortgage Topics</vt:lpstr>
      <vt:lpstr>Topics</vt:lpstr>
      <vt:lpstr>Incremental Borrowing Cost</vt:lpstr>
      <vt:lpstr>Incremental Borrowing Cost</vt:lpstr>
      <vt:lpstr>Incremental Borrowing Cost</vt:lpstr>
      <vt:lpstr>Incremental Borrowing Cost</vt:lpstr>
      <vt:lpstr>Incremental Borrowing Cost</vt:lpstr>
      <vt:lpstr>Incremental Borrowing Cost</vt:lpstr>
      <vt:lpstr>Incremental Borrowing Cost</vt:lpstr>
      <vt:lpstr>Incremental Borrowing Cost</vt:lpstr>
      <vt:lpstr>Incremental Borrowing Cost</vt:lpstr>
      <vt:lpstr>Incremental Borrowing Cost</vt:lpstr>
      <vt:lpstr>Marginal vs. Average Costs</vt:lpstr>
      <vt:lpstr>Marginal vs. Average Costs</vt:lpstr>
      <vt:lpstr>Marginal vs. Average Costs</vt:lpstr>
      <vt:lpstr>Marginal vs. Average Costs</vt:lpstr>
      <vt:lpstr>Marginal vs. Average Costs</vt:lpstr>
      <vt:lpstr>Refinancing Decision</vt:lpstr>
      <vt:lpstr>Refinancing: IRR Method</vt:lpstr>
      <vt:lpstr>Refinancing: IRR Method</vt:lpstr>
      <vt:lpstr>Refinancing: IRR Method</vt:lpstr>
      <vt:lpstr>Refinancing: IRR Method</vt:lpstr>
      <vt:lpstr>Refinancing: IRR Method</vt:lpstr>
      <vt:lpstr>Refinancing: IRR Method</vt:lpstr>
      <vt:lpstr>Refinancing: IRR Method</vt:lpstr>
      <vt:lpstr>Refinancing: Loan Value Method</vt:lpstr>
      <vt:lpstr>Refinancing: Loan Value Method</vt:lpstr>
      <vt:lpstr>Refinancing: Loan Value Method</vt:lpstr>
      <vt:lpstr>Refinancing: Loan Value Method</vt:lpstr>
      <vt:lpstr>Refinancing: Loan Value Method</vt:lpstr>
      <vt:lpstr>Refinancing: Loan Value Method</vt:lpstr>
      <vt:lpstr>Refinancing: Loan Value Method</vt:lpstr>
      <vt:lpstr>Refinancing: Effective Cost Method</vt:lpstr>
      <vt:lpstr>Refinancing: Effective Cost Method</vt:lpstr>
      <vt:lpstr>Refinancing: Effective Cost Method</vt:lpstr>
      <vt:lpstr>Cash-Out Refinancing </vt:lpstr>
      <vt:lpstr>Uses of Cash</vt:lpstr>
      <vt:lpstr>Early Repayment</vt:lpstr>
      <vt:lpstr>Cost of Several Loans</vt:lpstr>
      <vt:lpstr>Cost of Several Loans</vt:lpstr>
      <vt:lpstr>Cost of Several Loans</vt:lpstr>
      <vt:lpstr>Below Market Financing</vt:lpstr>
      <vt:lpstr>Below Market Financing</vt:lpstr>
      <vt:lpstr>Below Market Financing</vt:lpstr>
      <vt:lpstr>Cash Equivalency</vt:lpstr>
      <vt:lpstr>Cash Equivalency</vt:lpstr>
      <vt:lpstr>Cash Equivalency</vt:lpstr>
      <vt:lpstr>Wraparound Mortgages</vt:lpstr>
      <vt:lpstr>Wraparound Mortgages</vt:lpstr>
      <vt:lpstr>Buydown Loans</vt:lpstr>
      <vt:lpstr>Buydown Loans</vt:lpstr>
      <vt:lpstr>After-Tax Effective Borrowing Cost</vt:lpstr>
      <vt:lpstr>After-Tax Effective Borrowing Cost</vt:lpstr>
      <vt:lpstr>After-Tax Effective Borrowing Cost</vt:lpstr>
      <vt:lpstr>Impact of Debt</vt:lpstr>
      <vt:lpstr>Impact of Debt</vt:lpstr>
      <vt:lpstr>Impact of Debt</vt:lpstr>
      <vt:lpstr>Mortgage Options</vt:lpstr>
      <vt:lpstr>Default Option</vt:lpstr>
      <vt:lpstr>Prepayment Option</vt:lpstr>
      <vt:lpstr>Default and Prepayment </vt:lpstr>
      <vt:lpstr>Next: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2014-12-02T22:51:08Z</dcterms:created>
  <dcterms:modified xsi:type="dcterms:W3CDTF">2017-02-01T04:21:29Z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