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62"/>
  </p:notesMasterIdLst>
  <p:sldIdLst>
    <p:sldId id="258" r:id="rId3"/>
    <p:sldId id="322" r:id="rId4"/>
    <p:sldId id="323" r:id="rId5"/>
    <p:sldId id="324" r:id="rId6"/>
    <p:sldId id="325" r:id="rId7"/>
    <p:sldId id="326" r:id="rId8"/>
    <p:sldId id="327" r:id="rId9"/>
    <p:sldId id="328" r:id="rId10"/>
    <p:sldId id="329" r:id="rId11"/>
    <p:sldId id="330" r:id="rId12"/>
    <p:sldId id="331" r:id="rId13"/>
    <p:sldId id="332" r:id="rId14"/>
    <p:sldId id="333" r:id="rId15"/>
    <p:sldId id="334" r:id="rId16"/>
    <p:sldId id="335" r:id="rId17"/>
    <p:sldId id="336" r:id="rId18"/>
    <p:sldId id="337" r:id="rId19"/>
    <p:sldId id="338" r:id="rId20"/>
    <p:sldId id="339" r:id="rId21"/>
    <p:sldId id="340" r:id="rId22"/>
    <p:sldId id="341" r:id="rId23"/>
    <p:sldId id="342" r:id="rId24"/>
    <p:sldId id="343" r:id="rId25"/>
    <p:sldId id="344" r:id="rId26"/>
    <p:sldId id="345" r:id="rId27"/>
    <p:sldId id="346" r:id="rId28"/>
    <p:sldId id="347" r:id="rId29"/>
    <p:sldId id="348" r:id="rId30"/>
    <p:sldId id="349" r:id="rId31"/>
    <p:sldId id="350" r:id="rId32"/>
    <p:sldId id="351" r:id="rId33"/>
    <p:sldId id="352" r:id="rId34"/>
    <p:sldId id="353" r:id="rId35"/>
    <p:sldId id="354" r:id="rId36"/>
    <p:sldId id="355" r:id="rId37"/>
    <p:sldId id="356" r:id="rId38"/>
    <p:sldId id="357" r:id="rId39"/>
    <p:sldId id="358" r:id="rId40"/>
    <p:sldId id="359" r:id="rId41"/>
    <p:sldId id="360" r:id="rId42"/>
    <p:sldId id="361" r:id="rId43"/>
    <p:sldId id="362" r:id="rId44"/>
    <p:sldId id="363" r:id="rId45"/>
    <p:sldId id="364" r:id="rId46"/>
    <p:sldId id="370" r:id="rId47"/>
    <p:sldId id="371" r:id="rId48"/>
    <p:sldId id="372" r:id="rId49"/>
    <p:sldId id="365" r:id="rId50"/>
    <p:sldId id="366" r:id="rId51"/>
    <p:sldId id="367" r:id="rId52"/>
    <p:sldId id="368" r:id="rId53"/>
    <p:sldId id="369" r:id="rId54"/>
    <p:sldId id="373" r:id="rId55"/>
    <p:sldId id="374" r:id="rId56"/>
    <p:sldId id="375" r:id="rId57"/>
    <p:sldId id="376" r:id="rId58"/>
    <p:sldId id="377" r:id="rId59"/>
    <p:sldId id="378" r:id="rId60"/>
    <p:sldId id="259" r:id="rId6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B4A6"/>
    <a:srgbClr val="734F29"/>
    <a:srgbClr val="D24726"/>
    <a:srgbClr val="DD462F"/>
    <a:srgbClr val="AEB785"/>
    <a:srgbClr val="EFD5A2"/>
    <a:srgbClr val="3B3026"/>
    <a:srgbClr val="ECE1CA"/>
    <a:srgbClr val="79553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280" autoAdjust="0"/>
  </p:normalViewPr>
  <p:slideViewPr>
    <p:cSldViewPr snapToGrid="0">
      <p:cViewPr varScale="1">
        <p:scale>
          <a:sx n="121" d="100"/>
          <a:sy n="121" d="100"/>
        </p:scale>
        <p:origin x="108" y="396"/>
      </p:cViewPr>
      <p:guideLst>
        <p:guide orient="horz" pos="2160"/>
        <p:guide pos="3840"/>
      </p:guideLst>
    </p:cSldViewPr>
  </p:slideViewPr>
  <p:notesTextViewPr>
    <p:cViewPr>
      <p:scale>
        <a:sx n="3" d="2"/>
        <a:sy n="3" d="2"/>
      </p:scale>
      <p:origin x="0" y="0"/>
    </p:cViewPr>
  </p:notesTextViewPr>
  <p:sorterViewPr>
    <p:cViewPr varScale="1">
      <p:scale>
        <a:sx n="100" d="100"/>
        <a:sy n="100" d="100"/>
      </p:scale>
      <p:origin x="0" y="-1894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commentAuthors" Target="commentAuthors.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t>2/2/2017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t>‹#›</a:t>
            </a:fld>
            <a:endParaRPr lang="en-US"/>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a:t>
            </a:fld>
            <a:endParaRPr lang="en-US"/>
          </a:p>
        </p:txBody>
      </p:sp>
    </p:spTree>
    <p:extLst>
      <p:ext uri="{BB962C8B-B14F-4D97-AF65-F5344CB8AC3E}">
        <p14:creationId xmlns:p14="http://schemas.microsoft.com/office/powerpoint/2010/main" val="15333193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1EA0F-A667-4B49-8422-0062BC55E249}" type="slidenum">
              <a:rPr lang="en-US" smtClean="0"/>
              <a:t>10</a:t>
            </a:fld>
            <a:endParaRPr lang="en-US"/>
          </a:p>
        </p:txBody>
      </p:sp>
    </p:spTree>
    <p:extLst>
      <p:ext uri="{BB962C8B-B14F-4D97-AF65-F5344CB8AC3E}">
        <p14:creationId xmlns:p14="http://schemas.microsoft.com/office/powerpoint/2010/main" val="13170186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1EA0F-A667-4B49-8422-0062BC55E249}" type="slidenum">
              <a:rPr lang="en-US" smtClean="0"/>
              <a:t>11</a:t>
            </a:fld>
            <a:endParaRPr lang="en-US"/>
          </a:p>
        </p:txBody>
      </p:sp>
    </p:spTree>
    <p:extLst>
      <p:ext uri="{BB962C8B-B14F-4D97-AF65-F5344CB8AC3E}">
        <p14:creationId xmlns:p14="http://schemas.microsoft.com/office/powerpoint/2010/main" val="658586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1EA0F-A667-4B49-8422-0062BC55E249}" type="slidenum">
              <a:rPr lang="en-US" smtClean="0"/>
              <a:t>12</a:t>
            </a:fld>
            <a:endParaRPr lang="en-US"/>
          </a:p>
        </p:txBody>
      </p:sp>
    </p:spTree>
    <p:extLst>
      <p:ext uri="{BB962C8B-B14F-4D97-AF65-F5344CB8AC3E}">
        <p14:creationId xmlns:p14="http://schemas.microsoft.com/office/powerpoint/2010/main" val="14302163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1EA0F-A667-4B49-8422-0062BC55E249}" type="slidenum">
              <a:rPr lang="en-US" smtClean="0"/>
              <a:t>13</a:t>
            </a:fld>
            <a:endParaRPr lang="en-US"/>
          </a:p>
        </p:txBody>
      </p:sp>
    </p:spTree>
    <p:extLst>
      <p:ext uri="{BB962C8B-B14F-4D97-AF65-F5344CB8AC3E}">
        <p14:creationId xmlns:p14="http://schemas.microsoft.com/office/powerpoint/2010/main" val="40025207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1EA0F-A667-4B49-8422-0062BC55E249}" type="slidenum">
              <a:rPr lang="en-US" smtClean="0"/>
              <a:t>14</a:t>
            </a:fld>
            <a:endParaRPr lang="en-US"/>
          </a:p>
        </p:txBody>
      </p:sp>
    </p:spTree>
    <p:extLst>
      <p:ext uri="{BB962C8B-B14F-4D97-AF65-F5344CB8AC3E}">
        <p14:creationId xmlns:p14="http://schemas.microsoft.com/office/powerpoint/2010/main" val="19834179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1EA0F-A667-4B49-8422-0062BC55E249}" type="slidenum">
              <a:rPr lang="en-US" smtClean="0"/>
              <a:t>15</a:t>
            </a:fld>
            <a:endParaRPr lang="en-US"/>
          </a:p>
        </p:txBody>
      </p:sp>
    </p:spTree>
    <p:extLst>
      <p:ext uri="{BB962C8B-B14F-4D97-AF65-F5344CB8AC3E}">
        <p14:creationId xmlns:p14="http://schemas.microsoft.com/office/powerpoint/2010/main" val="16807234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1EA0F-A667-4B49-8422-0062BC55E249}" type="slidenum">
              <a:rPr lang="en-US" smtClean="0"/>
              <a:t>16</a:t>
            </a:fld>
            <a:endParaRPr lang="en-US"/>
          </a:p>
        </p:txBody>
      </p:sp>
    </p:spTree>
    <p:extLst>
      <p:ext uri="{BB962C8B-B14F-4D97-AF65-F5344CB8AC3E}">
        <p14:creationId xmlns:p14="http://schemas.microsoft.com/office/powerpoint/2010/main" val="4309416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1EA0F-A667-4B49-8422-0062BC55E249}" type="slidenum">
              <a:rPr lang="en-US" smtClean="0"/>
              <a:t>17</a:t>
            </a:fld>
            <a:endParaRPr lang="en-US"/>
          </a:p>
        </p:txBody>
      </p:sp>
    </p:spTree>
    <p:extLst>
      <p:ext uri="{BB962C8B-B14F-4D97-AF65-F5344CB8AC3E}">
        <p14:creationId xmlns:p14="http://schemas.microsoft.com/office/powerpoint/2010/main" val="16098309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1EA0F-A667-4B49-8422-0062BC55E249}" type="slidenum">
              <a:rPr lang="en-US" smtClean="0"/>
              <a:t>18</a:t>
            </a:fld>
            <a:endParaRPr lang="en-US"/>
          </a:p>
        </p:txBody>
      </p:sp>
    </p:spTree>
    <p:extLst>
      <p:ext uri="{BB962C8B-B14F-4D97-AF65-F5344CB8AC3E}">
        <p14:creationId xmlns:p14="http://schemas.microsoft.com/office/powerpoint/2010/main" val="24250316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1EA0F-A667-4B49-8422-0062BC55E249}" type="slidenum">
              <a:rPr lang="en-US" smtClean="0"/>
              <a:t>19</a:t>
            </a:fld>
            <a:endParaRPr lang="en-US"/>
          </a:p>
        </p:txBody>
      </p:sp>
    </p:spTree>
    <p:extLst>
      <p:ext uri="{BB962C8B-B14F-4D97-AF65-F5344CB8AC3E}">
        <p14:creationId xmlns:p14="http://schemas.microsoft.com/office/powerpoint/2010/main" val="12033001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1EA0F-A667-4B49-8422-0062BC55E249}" type="slidenum">
              <a:rPr lang="en-US" smtClean="0"/>
              <a:t>2</a:t>
            </a:fld>
            <a:endParaRPr lang="en-US"/>
          </a:p>
        </p:txBody>
      </p:sp>
    </p:spTree>
    <p:extLst>
      <p:ext uri="{BB962C8B-B14F-4D97-AF65-F5344CB8AC3E}">
        <p14:creationId xmlns:p14="http://schemas.microsoft.com/office/powerpoint/2010/main" val="25738269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1EA0F-A667-4B49-8422-0062BC55E249}" type="slidenum">
              <a:rPr lang="en-US" smtClean="0"/>
              <a:t>20</a:t>
            </a:fld>
            <a:endParaRPr lang="en-US"/>
          </a:p>
        </p:txBody>
      </p:sp>
    </p:spTree>
    <p:extLst>
      <p:ext uri="{BB962C8B-B14F-4D97-AF65-F5344CB8AC3E}">
        <p14:creationId xmlns:p14="http://schemas.microsoft.com/office/powerpoint/2010/main" val="1291423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1EA0F-A667-4B49-8422-0062BC55E249}" type="slidenum">
              <a:rPr lang="en-US" smtClean="0"/>
              <a:t>3</a:t>
            </a:fld>
            <a:endParaRPr lang="en-US"/>
          </a:p>
        </p:txBody>
      </p:sp>
    </p:spTree>
    <p:extLst>
      <p:ext uri="{BB962C8B-B14F-4D97-AF65-F5344CB8AC3E}">
        <p14:creationId xmlns:p14="http://schemas.microsoft.com/office/powerpoint/2010/main" val="3405372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1EA0F-A667-4B49-8422-0062BC55E249}" type="slidenum">
              <a:rPr lang="en-US" smtClean="0"/>
              <a:t>4</a:t>
            </a:fld>
            <a:endParaRPr lang="en-US"/>
          </a:p>
        </p:txBody>
      </p:sp>
    </p:spTree>
    <p:extLst>
      <p:ext uri="{BB962C8B-B14F-4D97-AF65-F5344CB8AC3E}">
        <p14:creationId xmlns:p14="http://schemas.microsoft.com/office/powerpoint/2010/main" val="1312913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1EA0F-A667-4B49-8422-0062BC55E249}" type="slidenum">
              <a:rPr lang="en-US" smtClean="0"/>
              <a:t>5</a:t>
            </a:fld>
            <a:endParaRPr lang="en-US"/>
          </a:p>
        </p:txBody>
      </p:sp>
    </p:spTree>
    <p:extLst>
      <p:ext uri="{BB962C8B-B14F-4D97-AF65-F5344CB8AC3E}">
        <p14:creationId xmlns:p14="http://schemas.microsoft.com/office/powerpoint/2010/main" val="3297581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1EA0F-A667-4B49-8422-0062BC55E249}" type="slidenum">
              <a:rPr lang="en-US" smtClean="0"/>
              <a:t>6</a:t>
            </a:fld>
            <a:endParaRPr lang="en-US"/>
          </a:p>
        </p:txBody>
      </p:sp>
    </p:spTree>
    <p:extLst>
      <p:ext uri="{BB962C8B-B14F-4D97-AF65-F5344CB8AC3E}">
        <p14:creationId xmlns:p14="http://schemas.microsoft.com/office/powerpoint/2010/main" val="86656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1EA0F-A667-4B49-8422-0062BC55E249}" type="slidenum">
              <a:rPr lang="en-US" smtClean="0"/>
              <a:t>7</a:t>
            </a:fld>
            <a:endParaRPr lang="en-US"/>
          </a:p>
        </p:txBody>
      </p:sp>
    </p:spTree>
    <p:extLst>
      <p:ext uri="{BB962C8B-B14F-4D97-AF65-F5344CB8AC3E}">
        <p14:creationId xmlns:p14="http://schemas.microsoft.com/office/powerpoint/2010/main" val="739689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1EA0F-A667-4B49-8422-0062BC55E249}" type="slidenum">
              <a:rPr lang="en-US" smtClean="0"/>
              <a:t>8</a:t>
            </a:fld>
            <a:endParaRPr lang="en-US"/>
          </a:p>
        </p:txBody>
      </p:sp>
    </p:spTree>
    <p:extLst>
      <p:ext uri="{BB962C8B-B14F-4D97-AF65-F5344CB8AC3E}">
        <p14:creationId xmlns:p14="http://schemas.microsoft.com/office/powerpoint/2010/main" val="20134611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1EA0F-A667-4B49-8422-0062BC55E249}" type="slidenum">
              <a:rPr lang="en-US" smtClean="0"/>
              <a:t>9</a:t>
            </a:fld>
            <a:endParaRPr lang="en-US"/>
          </a:p>
        </p:txBody>
      </p:sp>
    </p:spTree>
    <p:extLst>
      <p:ext uri="{BB962C8B-B14F-4D97-AF65-F5344CB8AC3E}">
        <p14:creationId xmlns:p14="http://schemas.microsoft.com/office/powerpoint/2010/main" val="2593403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838200" y="2061006"/>
            <a:ext cx="10515600" cy="2387600"/>
          </a:xfrm>
        </p:spPr>
        <p:txBody>
          <a:bodyPr anchor="b">
            <a:normAutofit/>
          </a:bodyPr>
          <a:lstStyle>
            <a:lvl1pPr algn="l">
              <a:defRPr sz="5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38202" y="5110609"/>
            <a:ext cx="6705599" cy="1137793"/>
          </a:xfrm>
        </p:spPr>
        <p:txBody>
          <a:bodyPr>
            <a:normAutofit/>
          </a:bodyPr>
          <a:lstStyle>
            <a:lvl1pPr marL="0" indent="0" algn="l">
              <a:lnSpc>
                <a:spcPct val="150000"/>
              </a:lnSpc>
              <a:spcBef>
                <a:spcPts val="600"/>
              </a:spcBef>
              <a:buNone/>
              <a:defRPr sz="2800">
                <a:solidFill>
                  <a:srgbClr val="D2472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D80F26B-1D00-4DD4-BA80-9FBABA3E3DBA}" type="datetime1">
              <a:rPr lang="en-US" smtClean="0"/>
              <a:t>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dirty="0"/>
          </a:p>
        </p:txBody>
      </p:sp>
      <p:sp>
        <p:nvSpPr>
          <p:cNvPr id="8" name="Rectangle 7"/>
          <p:cNvSpPr/>
          <p:nvPr userDrawn="1"/>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4434" y="0"/>
            <a:ext cx="10749367" cy="1208868"/>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838201" y="1825624"/>
            <a:ext cx="10515599" cy="4406741"/>
          </a:xfrm>
        </p:spPr>
        <p:txBody>
          <a:bodyPr>
            <a:normAutofit/>
          </a:bodyPr>
          <a:lstStyle>
            <a:lvl1pPr marL="342900" indent="-342900">
              <a:lnSpc>
                <a:spcPct val="100000"/>
              </a:lnSpc>
              <a:spcBef>
                <a:spcPts val="600"/>
              </a:spcBef>
              <a:spcAft>
                <a:spcPts val="600"/>
              </a:spcAft>
              <a:buFont typeface="Segoe UI" panose="020B0502040204020203" pitchFamily="34" charset="0"/>
              <a:buChar char="−"/>
              <a:defRPr sz="2400">
                <a:solidFill>
                  <a:schemeClr val="tx1">
                    <a:lumMod val="85000"/>
                    <a:lumOff val="15000"/>
                  </a:schemeClr>
                </a:solidFill>
              </a:defRPr>
            </a:lvl1pPr>
            <a:lvl2pPr>
              <a:lnSpc>
                <a:spcPct val="100000"/>
              </a:lnSpc>
              <a:spcBef>
                <a:spcPts val="600"/>
              </a:spcBef>
              <a:spcAft>
                <a:spcPts val="600"/>
              </a:spcAft>
              <a:defRPr sz="2000">
                <a:solidFill>
                  <a:schemeClr val="tx1">
                    <a:lumMod val="85000"/>
                    <a:lumOff val="15000"/>
                  </a:schemeClr>
                </a:solidFill>
              </a:defRPr>
            </a:lvl2pPr>
            <a:lvl3pPr marL="1143000" indent="-228600">
              <a:lnSpc>
                <a:spcPct val="100000"/>
              </a:lnSpc>
              <a:spcBef>
                <a:spcPts val="600"/>
              </a:spcBef>
              <a:spcAft>
                <a:spcPts val="600"/>
              </a:spcAft>
              <a:buFont typeface="Segoe UI" panose="020B0502040204020203" pitchFamily="34" charset="0"/>
              <a:buChar char="−"/>
              <a:defRPr sz="1800">
                <a:solidFill>
                  <a:schemeClr val="tx1">
                    <a:lumMod val="85000"/>
                    <a:lumOff val="15000"/>
                  </a:schemeClr>
                </a:solidFill>
              </a:defRPr>
            </a:lvl3pPr>
            <a:lvl4pPr>
              <a:lnSpc>
                <a:spcPct val="100000"/>
              </a:lnSpc>
              <a:spcBef>
                <a:spcPts val="600"/>
              </a:spcBef>
              <a:spcAft>
                <a:spcPts val="600"/>
              </a:spcAft>
              <a:defRPr sz="1600">
                <a:solidFill>
                  <a:schemeClr val="tx1">
                    <a:lumMod val="85000"/>
                    <a:lumOff val="15000"/>
                  </a:schemeClr>
                </a:solidFill>
              </a:defRPr>
            </a:lvl4pPr>
            <a:lvl5pPr marL="2057400" indent="-228600">
              <a:lnSpc>
                <a:spcPct val="100000"/>
              </a:lnSpc>
              <a:spcBef>
                <a:spcPts val="600"/>
              </a:spcBef>
              <a:spcAft>
                <a:spcPts val="600"/>
              </a:spcAft>
              <a:buFont typeface="Segoe UI" panose="020B0502040204020203" pitchFamily="34" charset="0"/>
              <a:buChar char="−"/>
              <a:defRPr sz="1600">
                <a:solidFill>
                  <a:schemeClr val="tx1">
                    <a:lumMod val="85000"/>
                    <a:lumOff val="1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E4ABABF5-7727-4277-8D63-EFB8DD7570EB}" type="datetime1">
              <a:rPr lang="en-US" smtClean="0"/>
              <a:t>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574830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85000"/>
                    <a:lumOff val="15000"/>
                  </a:schemeClr>
                </a:solidFill>
              </a:defRPr>
            </a:lvl1pPr>
          </a:lstStyle>
          <a:p>
            <a:r>
              <a:rPr lang="en-US" dirty="0" smtClean="0"/>
              <a:t>Click to edit Master title style</a:t>
            </a:r>
            <a:endParaRPr lang="fr-FR" dirty="0"/>
          </a:p>
        </p:txBody>
      </p:sp>
      <p:sp>
        <p:nvSpPr>
          <p:cNvPr id="3" name="Date Placeholder 2"/>
          <p:cNvSpPr>
            <a:spLocks noGrp="1"/>
          </p:cNvSpPr>
          <p:nvPr>
            <p:ph type="dt" sz="half" idx="10"/>
          </p:nvPr>
        </p:nvSpPr>
        <p:spPr/>
        <p:txBody>
          <a:bodyPr/>
          <a:lstStyle/>
          <a:p>
            <a:fld id="{4BAB9269-3DE9-416E-AE18-A06FEB996AEF}" type="datetime1">
              <a:rPr lang="en-US" smtClean="0"/>
              <a:t>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0EDB8-5305-433F-BE41-D7A86D811DB3}" type="slidenum">
              <a:rPr lang="en-US" smtClean="0"/>
              <a:t>‹#›</a:t>
            </a:fld>
            <a:endParaRPr lang="en-US"/>
          </a:p>
        </p:txBody>
      </p:sp>
    </p:spTree>
    <p:extLst>
      <p:ext uri="{BB962C8B-B14F-4D97-AF65-F5344CB8AC3E}">
        <p14:creationId xmlns:p14="http://schemas.microsoft.com/office/powerpoint/2010/main" val="2956624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5656882" y="1709738"/>
            <a:ext cx="653511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838201" y="2402238"/>
            <a:ext cx="4508715" cy="2187227"/>
          </a:xfrm>
        </p:spPr>
        <p:txBody>
          <a:bodyPr anchor="ctr">
            <a:noAutofit/>
          </a:bodyPr>
          <a:lstStyle>
            <a:lvl1pPr algn="l">
              <a:defRPr sz="4800">
                <a:solidFill>
                  <a:srgbClr val="D247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323308" y="2402237"/>
            <a:ext cx="5269424" cy="2187226"/>
          </a:xfrm>
        </p:spPr>
        <p:txBody>
          <a:bodyPr anchor="ctr">
            <a:normAutofit/>
          </a:bodyPr>
          <a:lstStyle>
            <a:lvl1pPr marL="0" indent="0">
              <a:lnSpc>
                <a:spcPct val="150000"/>
              </a:lnSpc>
              <a:buNone/>
              <a:defRPr sz="2800">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E3618F-F17E-443E-BD4A-E43FD83AA814}" type="datetime1">
              <a:rPr lang="en-US" smtClean="0"/>
              <a:t>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5656882" y="1709738"/>
            <a:ext cx="653511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35655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vert="horz" lIns="91440" tIns="45720" rIns="91440" bIns="45720" rtlCol="0">
            <a:normAutofit/>
          </a:bodyPr>
          <a:lstStyle>
            <a:lvl1pPr>
              <a:defRPr lang="en-US" sz="1600" smtClean="0">
                <a:solidFill>
                  <a:schemeClr val="tx1">
                    <a:lumMod val="85000"/>
                    <a:lumOff val="15000"/>
                  </a:schemeClr>
                </a:solidFill>
              </a:defRPr>
            </a:lvl1pPr>
            <a:lvl2pPr>
              <a:defRPr lang="en-US" sz="1400" smtClean="0">
                <a:solidFill>
                  <a:schemeClr val="tx1">
                    <a:lumMod val="85000"/>
                    <a:lumOff val="15000"/>
                  </a:schemeClr>
                </a:solidFill>
              </a:defRPr>
            </a:lvl2pPr>
            <a:lvl3pPr>
              <a:defRPr lang="en-US" sz="1200" smtClean="0">
                <a:solidFill>
                  <a:schemeClr val="tx1">
                    <a:lumMod val="85000"/>
                    <a:lumOff val="15000"/>
                  </a:schemeClr>
                </a:solidFill>
              </a:defRPr>
            </a:lvl3pPr>
            <a:lvl4pPr>
              <a:defRPr lang="en-US" sz="1100" smtClean="0">
                <a:solidFill>
                  <a:schemeClr val="tx1">
                    <a:lumMod val="85000"/>
                    <a:lumOff val="15000"/>
                  </a:schemeClr>
                </a:solidFill>
              </a:defRPr>
            </a:lvl4pPr>
            <a:lvl5pPr>
              <a:defRPr lang="en-US" sz="1100">
                <a:solidFill>
                  <a:schemeClr val="tx1">
                    <a:lumMod val="85000"/>
                    <a:lumOff val="15000"/>
                  </a:schemeClr>
                </a:solidFill>
              </a:defRPr>
            </a:lvl5pPr>
          </a:lstStyle>
          <a:p>
            <a:pPr marL="0" lvl="0" indent="0">
              <a:lnSpc>
                <a:spcPct val="150000"/>
              </a:lnSpc>
              <a:spcAft>
                <a:spcPts val="1200"/>
              </a:spcAft>
              <a:buNone/>
            </a:pPr>
            <a:r>
              <a:rPr lang="en-US" dirty="0" smtClean="0"/>
              <a:t>Click to edit Master text styles</a:t>
            </a:r>
          </a:p>
          <a:p>
            <a:pPr marL="0" lvl="1" indent="0">
              <a:lnSpc>
                <a:spcPct val="150000"/>
              </a:lnSpc>
              <a:spcAft>
                <a:spcPts val="1200"/>
              </a:spcAft>
              <a:buNone/>
            </a:pPr>
            <a:r>
              <a:rPr lang="en-US" dirty="0" smtClean="0"/>
              <a:t>Second level</a:t>
            </a:r>
          </a:p>
          <a:p>
            <a:pPr marL="0" lvl="2" indent="0">
              <a:lnSpc>
                <a:spcPct val="150000"/>
              </a:lnSpc>
              <a:spcAft>
                <a:spcPts val="1200"/>
              </a:spcAft>
              <a:buNone/>
            </a:pPr>
            <a:r>
              <a:rPr lang="en-US" dirty="0" smtClean="0"/>
              <a:t>Third level</a:t>
            </a:r>
          </a:p>
          <a:p>
            <a:pPr marL="0" lvl="3" indent="0">
              <a:lnSpc>
                <a:spcPct val="150000"/>
              </a:lnSpc>
              <a:spcAft>
                <a:spcPts val="1200"/>
              </a:spcAft>
              <a:buNone/>
            </a:pPr>
            <a:r>
              <a:rPr lang="en-US" dirty="0" smtClean="0"/>
              <a:t>Fourth level</a:t>
            </a:r>
          </a:p>
          <a:p>
            <a:pPr marL="0" lvl="4" indent="0">
              <a:lnSpc>
                <a:spcPct val="150000"/>
              </a:lnSpc>
              <a:spcAft>
                <a:spcPts val="1200"/>
              </a:spcAft>
              <a:buNone/>
            </a:pPr>
            <a:r>
              <a:rPr lang="en-US" dirty="0"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vert="horz" lIns="91440" tIns="45720" rIns="91440" bIns="45720" rtlCol="0">
            <a:normAutofit/>
          </a:bodyPr>
          <a:lstStyle>
            <a:lvl1pPr>
              <a:defRPr lang="en-US" sz="1600" smtClean="0">
                <a:solidFill>
                  <a:schemeClr val="tx1">
                    <a:lumMod val="85000"/>
                    <a:lumOff val="15000"/>
                  </a:schemeClr>
                </a:solidFill>
              </a:defRPr>
            </a:lvl1pPr>
            <a:lvl2pPr>
              <a:defRPr lang="en-US" sz="1400" smtClean="0">
                <a:solidFill>
                  <a:schemeClr val="tx1">
                    <a:lumMod val="85000"/>
                    <a:lumOff val="15000"/>
                  </a:schemeClr>
                </a:solidFill>
              </a:defRPr>
            </a:lvl2pPr>
            <a:lvl3pPr>
              <a:defRPr lang="en-US" sz="1200" smtClean="0">
                <a:solidFill>
                  <a:schemeClr val="tx1">
                    <a:lumMod val="85000"/>
                    <a:lumOff val="15000"/>
                  </a:schemeClr>
                </a:solidFill>
              </a:defRPr>
            </a:lvl3pPr>
            <a:lvl4pPr>
              <a:defRPr lang="en-US" sz="1100" smtClean="0">
                <a:solidFill>
                  <a:schemeClr val="tx1">
                    <a:lumMod val="85000"/>
                    <a:lumOff val="15000"/>
                  </a:schemeClr>
                </a:solidFill>
              </a:defRPr>
            </a:lvl4pPr>
            <a:lvl5pPr>
              <a:defRPr lang="en-US" sz="1100">
                <a:solidFill>
                  <a:schemeClr val="tx1">
                    <a:lumMod val="85000"/>
                    <a:lumOff val="15000"/>
                  </a:schemeClr>
                </a:solidFill>
              </a:defRPr>
            </a:lvl5pPr>
          </a:lstStyle>
          <a:p>
            <a:pPr marL="0" lvl="0" indent="0">
              <a:lnSpc>
                <a:spcPct val="150000"/>
              </a:lnSpc>
              <a:spcAft>
                <a:spcPts val="1200"/>
              </a:spcAft>
              <a:buNone/>
            </a:pPr>
            <a:r>
              <a:rPr lang="en-US" dirty="0" smtClean="0"/>
              <a:t>Click to edit Master text styles</a:t>
            </a:r>
          </a:p>
          <a:p>
            <a:pPr marL="0" lvl="1" indent="0">
              <a:lnSpc>
                <a:spcPct val="150000"/>
              </a:lnSpc>
              <a:spcAft>
                <a:spcPts val="1200"/>
              </a:spcAft>
              <a:buNone/>
            </a:pPr>
            <a:r>
              <a:rPr lang="en-US" dirty="0" smtClean="0"/>
              <a:t>Second level</a:t>
            </a:r>
          </a:p>
          <a:p>
            <a:pPr marL="0" lvl="2" indent="0">
              <a:lnSpc>
                <a:spcPct val="150000"/>
              </a:lnSpc>
              <a:spcAft>
                <a:spcPts val="1200"/>
              </a:spcAft>
              <a:buNone/>
            </a:pPr>
            <a:r>
              <a:rPr lang="en-US" dirty="0" smtClean="0"/>
              <a:t>Third level</a:t>
            </a:r>
          </a:p>
          <a:p>
            <a:pPr marL="0" lvl="3" indent="0">
              <a:lnSpc>
                <a:spcPct val="150000"/>
              </a:lnSpc>
              <a:spcAft>
                <a:spcPts val="1200"/>
              </a:spcAft>
              <a:buNone/>
            </a:pPr>
            <a:r>
              <a:rPr lang="en-US" dirty="0" smtClean="0"/>
              <a:t>Fourth level</a:t>
            </a:r>
          </a:p>
          <a:p>
            <a:pPr marL="0" lvl="4" indent="0">
              <a:lnSpc>
                <a:spcPct val="150000"/>
              </a:lnSpc>
              <a:spcAft>
                <a:spcPts val="1200"/>
              </a:spcAft>
              <a:buNone/>
            </a:pPr>
            <a:r>
              <a:rPr lang="en-US" dirty="0" smtClean="0"/>
              <a:t>Fifth level</a:t>
            </a:r>
            <a:endParaRPr lang="en-US" dirty="0"/>
          </a:p>
        </p:txBody>
      </p:sp>
      <p:sp>
        <p:nvSpPr>
          <p:cNvPr id="5" name="Date Placeholder 4"/>
          <p:cNvSpPr>
            <a:spLocks noGrp="1"/>
          </p:cNvSpPr>
          <p:nvPr>
            <p:ph type="dt" sz="half" idx="10"/>
          </p:nvPr>
        </p:nvSpPr>
        <p:spPr/>
        <p:txBody>
          <a:bodyPr/>
          <a:lstStyle/>
          <a:p>
            <a:fld id="{7A37E887-7BF5-43D7-B503-65A40790DC75}" type="datetime1">
              <a:rPr lang="en-US" smtClean="0"/>
              <a:t>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t>‹#›</a:t>
            </a:fld>
            <a:endParaRPr lang="en-US"/>
          </a:p>
        </p:txBody>
      </p:sp>
      <p:sp>
        <p:nvSpPr>
          <p:cNvPr id="9" name="Rectangle 8"/>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328223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BFC70C1-0A36-47EE-BB23-330DC6955568}" type="datetime1">
              <a:rPr lang="en-US" smtClean="0"/>
              <a:t>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0EDB8-5305-433F-BE41-D7A86D811DB3}" type="slidenum">
              <a:rPr lang="en-US" smtClean="0"/>
              <a:t>‹#›</a:t>
            </a:fld>
            <a:endParaRPr lang="en-US"/>
          </a:p>
        </p:txBody>
      </p:sp>
      <p:sp>
        <p:nvSpPr>
          <p:cNvPr id="7" name="Rectangle 6"/>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0081448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A98169-68B9-4FED-8D7D-61043D29A8A5}" type="datetime1">
              <a:rPr lang="en-US" smtClean="0"/>
              <a:t>2/2/2017</a:t>
            </a:fld>
            <a:endParaRPr lang="en-US"/>
          </a:p>
        </p:txBody>
      </p:sp>
      <p:sp>
        <p:nvSpPr>
          <p:cNvPr id="5" name="Footer Placeholder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55423" y="6311898"/>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0EDB8-5305-433F-BE41-D7A86D811DB3}" type="slidenum">
              <a:rPr lang="en-US" smtClean="0"/>
              <a:t>‹#›</a:t>
            </a:fld>
            <a:endParaRPr lang="en-US"/>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74" r:id="rId2"/>
    <p:sldLayoutId id="2147483673" r:id="rId3"/>
    <p:sldLayoutId id="2147483663" r:id="rId4"/>
    <p:sldLayoutId id="2147483664" r:id="rId5"/>
    <p:sldLayoutId id="2147483666" r:id="rId6"/>
  </p:sldLayoutIdLst>
  <p:hf hdr="0" ft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lumMod val="85000"/>
              <a:lumOff val="15000"/>
            </a:schemeClr>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lumMod val="85000"/>
              <a:lumOff val="15000"/>
            </a:schemeClr>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lumMod val="85000"/>
              <a:lumOff val="15000"/>
            </a:schemeClr>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lumMod val="85000"/>
              <a:lumOff val="15000"/>
            </a:schemeClr>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lumMod val="85000"/>
              <a:lumOff val="1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2" y="1201197"/>
            <a:ext cx="10515600" cy="2387600"/>
          </a:xfrm>
        </p:spPr>
        <p:txBody>
          <a:bodyPr>
            <a:normAutofit/>
          </a:bodyPr>
          <a:lstStyle/>
          <a:p>
            <a:r>
              <a:rPr lang="en-US" sz="3200" dirty="0" smtClean="0"/>
              <a:t>REAL ESTATE 410 </a:t>
            </a:r>
            <a:r>
              <a:rPr lang="en-US" dirty="0" smtClean="0"/>
              <a:t/>
            </a:r>
            <a:br>
              <a:rPr lang="en-US" dirty="0" smtClean="0"/>
            </a:br>
            <a:r>
              <a:rPr lang="en-US" dirty="0" smtClean="0"/>
              <a:t>Adjustable Rate Mortgages</a:t>
            </a:r>
            <a:endParaRPr lang="en-US" dirty="0"/>
          </a:p>
        </p:txBody>
      </p:sp>
      <p:sp>
        <p:nvSpPr>
          <p:cNvPr id="3" name="Subtitle 2"/>
          <p:cNvSpPr>
            <a:spLocks noGrp="1"/>
          </p:cNvSpPr>
          <p:nvPr>
            <p:ph type="subTitle" idx="1"/>
          </p:nvPr>
        </p:nvSpPr>
        <p:spPr/>
        <p:txBody>
          <a:bodyPr>
            <a:normAutofit/>
          </a:bodyPr>
          <a:lstStyle/>
          <a:p>
            <a:r>
              <a:rPr lang="en-US" smtClean="0"/>
              <a:t>Spring 2017</a:t>
            </a: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1</a:t>
            </a:fld>
            <a:endParaRPr lang="en-US" dirty="0"/>
          </a:p>
        </p:txBody>
      </p:sp>
    </p:spTree>
    <p:extLst>
      <p:ext uri="{BB962C8B-B14F-4D97-AF65-F5344CB8AC3E}">
        <p14:creationId xmlns:p14="http://schemas.microsoft.com/office/powerpoint/2010/main" val="17298415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Repayment Terms</a:t>
            </a:r>
          </a:p>
        </p:txBody>
      </p:sp>
      <p:sp>
        <p:nvSpPr>
          <p:cNvPr id="3" name="Content Placeholder 2"/>
          <p:cNvSpPr>
            <a:spLocks noGrp="1"/>
          </p:cNvSpPr>
          <p:nvPr>
            <p:ph idx="1"/>
          </p:nvPr>
        </p:nvSpPr>
        <p:spPr>
          <a:xfrm>
            <a:off x="838201" y="1825624"/>
            <a:ext cx="10515599" cy="4615517"/>
          </a:xfrm>
        </p:spPr>
        <p:txBody>
          <a:bodyPr>
            <a:normAutofit lnSpcReduction="10000"/>
          </a:bodyPr>
          <a:lstStyle/>
          <a:p>
            <a:r>
              <a:rPr lang="en-US" sz="2800" dirty="0"/>
              <a:t>Like FRMs and other mortgages, payments are monthly in arrears (i.e., at the end of month).</a:t>
            </a:r>
          </a:p>
          <a:p>
            <a:r>
              <a:rPr lang="en-US" sz="2800" dirty="0"/>
              <a:t>ARMs are usually </a:t>
            </a:r>
            <a:r>
              <a:rPr lang="en-US" sz="2800" b="1" i="1" dirty="0"/>
              <a:t>fully amortizing </a:t>
            </a:r>
            <a:r>
              <a:rPr lang="en-US" sz="2800" dirty="0"/>
              <a:t>loans</a:t>
            </a:r>
            <a:r>
              <a:rPr lang="en-US" sz="2800" i="1" dirty="0"/>
              <a:t> </a:t>
            </a:r>
            <a:r>
              <a:rPr lang="en-US" sz="2800" dirty="0"/>
              <a:t>with </a:t>
            </a:r>
            <a:r>
              <a:rPr lang="en-US" sz="2800" b="1" i="1" dirty="0"/>
              <a:t>fixed term</a:t>
            </a:r>
            <a:r>
              <a:rPr lang="en-US" sz="2800" dirty="0"/>
              <a:t>. Commercial mortgages generally structured with balloons at the end.  </a:t>
            </a:r>
          </a:p>
          <a:p>
            <a:pPr lvl="1"/>
            <a:r>
              <a:rPr lang="en-US" sz="2400" b="1" i="1" dirty="0"/>
              <a:t>At each interest reset</a:t>
            </a:r>
            <a:r>
              <a:rPr lang="en-US" sz="2400" dirty="0"/>
              <a:t>, the </a:t>
            </a:r>
            <a:r>
              <a:rPr lang="en-US" sz="2400" b="1" i="1" dirty="0"/>
              <a:t>new payment amount </a:t>
            </a:r>
            <a:r>
              <a:rPr lang="en-US" sz="2400" dirty="0"/>
              <a:t>is </a:t>
            </a:r>
            <a:r>
              <a:rPr lang="en-US" sz="2400" b="1" i="1" dirty="0"/>
              <a:t>computed  by fully amortizing the loan balance </a:t>
            </a:r>
            <a:r>
              <a:rPr lang="en-US" sz="2400" dirty="0"/>
              <a:t>for the remaining term using the new applicable rate.</a:t>
            </a:r>
          </a:p>
          <a:p>
            <a:pPr lvl="1"/>
            <a:r>
              <a:rPr lang="en-US" sz="2400" b="1" i="1" dirty="0"/>
              <a:t>Periodic payments fluctuate </a:t>
            </a:r>
            <a:r>
              <a:rPr lang="en-US" sz="2400" dirty="0"/>
              <a:t>with interest rates.</a:t>
            </a:r>
          </a:p>
          <a:p>
            <a:pPr lvl="2" indent="-342900">
              <a:spcBef>
                <a:spcPts val="0"/>
              </a:spcBef>
            </a:pPr>
            <a:r>
              <a:rPr lang="en-US" sz="2200" dirty="0"/>
              <a:t>Some ARM products are fully amortizing with leveled payments, but term cannot be fixed term then</a:t>
            </a:r>
            <a:r>
              <a:rPr lang="en-US" sz="2200" dirty="0" smtClean="0"/>
              <a:t>.</a:t>
            </a:r>
            <a:endParaRPr lang="en-US" sz="2200" dirty="0"/>
          </a:p>
        </p:txBody>
      </p:sp>
      <p:sp>
        <p:nvSpPr>
          <p:cNvPr id="4" name="Slide Number Placeholder 3"/>
          <p:cNvSpPr>
            <a:spLocks noGrp="1"/>
          </p:cNvSpPr>
          <p:nvPr>
            <p:ph type="sldNum" sz="quarter" idx="12"/>
          </p:nvPr>
        </p:nvSpPr>
        <p:spPr/>
        <p:txBody>
          <a:bodyPr/>
          <a:lstStyle/>
          <a:p>
            <a:fld id="{9860EDB8-5305-433F-BE41-D7A86D811DB3}" type="slidenum">
              <a:rPr lang="en-US" smtClean="0"/>
              <a:t>10</a:t>
            </a:fld>
            <a:endParaRPr lang="en-US"/>
          </a:p>
        </p:txBody>
      </p:sp>
    </p:spTree>
    <p:extLst>
      <p:ext uri="{BB962C8B-B14F-4D97-AF65-F5344CB8AC3E}">
        <p14:creationId xmlns:p14="http://schemas.microsoft.com/office/powerpoint/2010/main" val="7276342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Interest Rate Caps</a:t>
            </a:r>
          </a:p>
        </p:txBody>
      </p:sp>
      <p:sp>
        <p:nvSpPr>
          <p:cNvPr id="3" name="Content Placeholder 2"/>
          <p:cNvSpPr>
            <a:spLocks noGrp="1"/>
          </p:cNvSpPr>
          <p:nvPr>
            <p:ph idx="1"/>
          </p:nvPr>
        </p:nvSpPr>
        <p:spPr/>
        <p:txBody>
          <a:bodyPr>
            <a:noAutofit/>
          </a:bodyPr>
          <a:lstStyle/>
          <a:p>
            <a:pPr>
              <a:spcBef>
                <a:spcPts val="300"/>
              </a:spcBef>
            </a:pPr>
            <a:r>
              <a:rPr lang="en-US" sz="2800" dirty="0"/>
              <a:t>ARMs benefit borrowers during falling interest rates.</a:t>
            </a:r>
          </a:p>
          <a:p>
            <a:pPr>
              <a:spcBef>
                <a:spcPts val="300"/>
              </a:spcBef>
            </a:pPr>
            <a:r>
              <a:rPr lang="en-US" sz="2800" dirty="0"/>
              <a:t>However, ARMs can inflict a lot of pain to borrowers during increasing interest rates.</a:t>
            </a:r>
          </a:p>
          <a:p>
            <a:pPr>
              <a:spcBef>
                <a:spcPts val="300"/>
              </a:spcBef>
            </a:pPr>
            <a:r>
              <a:rPr lang="en-US" sz="2800" dirty="0"/>
              <a:t>Interest rate </a:t>
            </a:r>
            <a:r>
              <a:rPr lang="en-US" sz="2800" b="1" i="1" dirty="0"/>
              <a:t>caps limit the interest rate risk </a:t>
            </a:r>
            <a:r>
              <a:rPr lang="en-US" sz="2800" dirty="0"/>
              <a:t>faced by the </a:t>
            </a:r>
            <a:r>
              <a:rPr lang="en-US" sz="2800" b="1" i="1" dirty="0"/>
              <a:t>borrower</a:t>
            </a:r>
            <a:r>
              <a:rPr lang="en-US" sz="2800" dirty="0"/>
              <a:t>.</a:t>
            </a:r>
          </a:p>
          <a:p>
            <a:pPr>
              <a:spcBef>
                <a:spcPts val="300"/>
              </a:spcBef>
            </a:pPr>
            <a:r>
              <a:rPr lang="en-US" sz="2800" dirty="0"/>
              <a:t>Interest rate caps fix the </a:t>
            </a:r>
            <a:r>
              <a:rPr lang="en-US" sz="2800" b="1" i="1" dirty="0"/>
              <a:t>upper bounds for interest rate adjustments</a:t>
            </a:r>
            <a:r>
              <a:rPr lang="en-US" sz="2800" dirty="0"/>
              <a:t> at interest rate resets or throughout the life of the loan.</a:t>
            </a:r>
          </a:p>
          <a:p>
            <a:pPr>
              <a:spcBef>
                <a:spcPts val="300"/>
              </a:spcBef>
            </a:pPr>
            <a:r>
              <a:rPr lang="en-US" sz="2800" dirty="0"/>
              <a:t>Lenders will often include </a:t>
            </a:r>
            <a:r>
              <a:rPr lang="en-US" sz="2800" dirty="0" smtClean="0"/>
              <a:t>caps in mortgages! Why?</a:t>
            </a:r>
            <a:endParaRPr lang="en-US" sz="2800" dirty="0"/>
          </a:p>
        </p:txBody>
      </p:sp>
      <p:sp>
        <p:nvSpPr>
          <p:cNvPr id="4" name="Slide Number Placeholder 3"/>
          <p:cNvSpPr>
            <a:spLocks noGrp="1"/>
          </p:cNvSpPr>
          <p:nvPr>
            <p:ph type="sldNum" sz="quarter" idx="12"/>
          </p:nvPr>
        </p:nvSpPr>
        <p:spPr/>
        <p:txBody>
          <a:bodyPr/>
          <a:lstStyle/>
          <a:p>
            <a:fld id="{9860EDB8-5305-433F-BE41-D7A86D811DB3}" type="slidenum">
              <a:rPr lang="en-US" smtClean="0"/>
              <a:t>11</a:t>
            </a:fld>
            <a:endParaRPr lang="en-US"/>
          </a:p>
        </p:txBody>
      </p:sp>
    </p:spTree>
    <p:extLst>
      <p:ext uri="{BB962C8B-B14F-4D97-AF65-F5344CB8AC3E}">
        <p14:creationId xmlns:p14="http://schemas.microsoft.com/office/powerpoint/2010/main" val="3016994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Interest Rate Caps</a:t>
            </a:r>
          </a:p>
        </p:txBody>
      </p:sp>
      <p:sp>
        <p:nvSpPr>
          <p:cNvPr id="3" name="Content Placeholder 2"/>
          <p:cNvSpPr>
            <a:spLocks noGrp="1"/>
          </p:cNvSpPr>
          <p:nvPr>
            <p:ph idx="1"/>
          </p:nvPr>
        </p:nvSpPr>
        <p:spPr/>
        <p:txBody>
          <a:bodyPr/>
          <a:lstStyle/>
          <a:p>
            <a:pPr>
              <a:spcBef>
                <a:spcPts val="0"/>
              </a:spcBef>
            </a:pPr>
            <a:r>
              <a:rPr lang="en-US" sz="2600" dirty="0"/>
              <a:t>Types of interest rate </a:t>
            </a:r>
            <a:r>
              <a:rPr lang="en-US" sz="2600" dirty="0" smtClean="0"/>
              <a:t>caps:</a:t>
            </a:r>
            <a:endParaRPr lang="en-US" sz="2600" dirty="0"/>
          </a:p>
          <a:p>
            <a:pPr marL="1028700" lvl="1" indent="-344488">
              <a:spcBef>
                <a:spcPts val="0"/>
              </a:spcBef>
            </a:pPr>
            <a:r>
              <a:rPr lang="en-US" sz="2200" b="1" i="1" dirty="0"/>
              <a:t>Periodic</a:t>
            </a:r>
            <a:r>
              <a:rPr lang="en-US" sz="2200" dirty="0"/>
              <a:t> interest rate </a:t>
            </a:r>
            <a:r>
              <a:rPr lang="en-US" sz="2200" b="1" i="1" dirty="0"/>
              <a:t>cap</a:t>
            </a:r>
          </a:p>
          <a:p>
            <a:pPr marL="1028700" lvl="1" indent="-344488">
              <a:spcBef>
                <a:spcPts val="0"/>
              </a:spcBef>
            </a:pPr>
            <a:r>
              <a:rPr lang="en-US" sz="2200" b="1" i="1" dirty="0"/>
              <a:t>Lifetime</a:t>
            </a:r>
            <a:r>
              <a:rPr lang="en-US" sz="2200" dirty="0"/>
              <a:t> interest rate </a:t>
            </a:r>
            <a:r>
              <a:rPr lang="en-US" sz="2200" b="1" i="1" dirty="0"/>
              <a:t>cap</a:t>
            </a:r>
          </a:p>
          <a:p>
            <a:r>
              <a:rPr lang="en-US" sz="2600" dirty="0"/>
              <a:t>What is the applicable interest rate at reset if the loan comes with both a periodic cap and lifetime cap?</a:t>
            </a:r>
          </a:p>
          <a:p>
            <a:pPr marL="1028700" lvl="1" indent="-342900">
              <a:spcBef>
                <a:spcPts val="0"/>
              </a:spcBef>
            </a:pPr>
            <a:r>
              <a:rPr lang="en-US" sz="2200" i="1" dirty="0"/>
              <a:t>The minimum interest rate considering both periodic and life caps.</a:t>
            </a:r>
          </a:p>
          <a:p>
            <a:r>
              <a:rPr lang="en-US" sz="2600" dirty="0"/>
              <a:t>Interest rate caps</a:t>
            </a:r>
            <a:r>
              <a:rPr lang="en-US" sz="2600" dirty="0">
                <a:solidFill>
                  <a:schemeClr val="accent6"/>
                </a:solidFill>
              </a:rPr>
              <a:t> </a:t>
            </a:r>
            <a:r>
              <a:rPr lang="en-US" sz="2600" b="1" i="1" dirty="0"/>
              <a:t>do not apply </a:t>
            </a:r>
            <a:r>
              <a:rPr lang="en-US" sz="2600" dirty="0"/>
              <a:t>to the </a:t>
            </a:r>
            <a:r>
              <a:rPr lang="en-US" sz="2600" b="1" i="1" dirty="0"/>
              <a:t>initial rate or the teaser rate</a:t>
            </a:r>
            <a:r>
              <a:rPr lang="en-US" sz="2600" dirty="0"/>
              <a:t>, if any.</a:t>
            </a:r>
          </a:p>
          <a:p>
            <a:r>
              <a:rPr lang="en-US" sz="2600" dirty="0"/>
              <a:t>Interest caps don’t come free; borrowers must pay.</a:t>
            </a:r>
          </a:p>
          <a:p>
            <a:pPr marL="0" indent="0">
              <a:spcBef>
                <a:spcPts val="0"/>
              </a:spcBef>
              <a:buNone/>
            </a:pP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12</a:t>
            </a:fld>
            <a:endParaRPr lang="en-US"/>
          </a:p>
        </p:txBody>
      </p:sp>
    </p:spTree>
    <p:extLst>
      <p:ext uri="{BB962C8B-B14F-4D97-AF65-F5344CB8AC3E}">
        <p14:creationId xmlns:p14="http://schemas.microsoft.com/office/powerpoint/2010/main" val="1765128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Interest Rate Floors</a:t>
            </a:r>
          </a:p>
        </p:txBody>
      </p:sp>
      <p:sp>
        <p:nvSpPr>
          <p:cNvPr id="3" name="Content Placeholder 2"/>
          <p:cNvSpPr>
            <a:spLocks noGrp="1"/>
          </p:cNvSpPr>
          <p:nvPr>
            <p:ph idx="1"/>
          </p:nvPr>
        </p:nvSpPr>
        <p:spPr/>
        <p:txBody>
          <a:bodyPr>
            <a:noAutofit/>
          </a:bodyPr>
          <a:lstStyle/>
          <a:p>
            <a:pPr>
              <a:lnSpc>
                <a:spcPct val="80000"/>
              </a:lnSpc>
            </a:pPr>
            <a:r>
              <a:rPr lang="en-US" sz="2800" dirty="0"/>
              <a:t>Interest rate floors </a:t>
            </a:r>
            <a:r>
              <a:rPr lang="en-US" sz="2800" b="1" i="1" dirty="0"/>
              <a:t>fix lower bounds </a:t>
            </a:r>
            <a:r>
              <a:rPr lang="en-US" sz="2800" dirty="0"/>
              <a:t>for interest rate adjustments at resets or throughout the life of the loan, which benefits the lender.</a:t>
            </a:r>
          </a:p>
          <a:p>
            <a:pPr>
              <a:lnSpc>
                <a:spcPct val="80000"/>
              </a:lnSpc>
            </a:pPr>
            <a:r>
              <a:rPr lang="en-US" sz="2800" dirty="0"/>
              <a:t>Lenders have to </a:t>
            </a:r>
            <a:r>
              <a:rPr lang="en-US" sz="2800" b="1" i="1" dirty="0"/>
              <a:t>compensate the borrower </a:t>
            </a:r>
            <a:r>
              <a:rPr lang="en-US" sz="2800" dirty="0"/>
              <a:t>for this benefit.</a:t>
            </a:r>
          </a:p>
          <a:p>
            <a:pPr>
              <a:lnSpc>
                <a:spcPct val="80000"/>
              </a:lnSpc>
            </a:pPr>
            <a:r>
              <a:rPr lang="en-US" sz="2800" dirty="0"/>
              <a:t>Generally, interest rate floors are </a:t>
            </a:r>
            <a:r>
              <a:rPr lang="en-US" sz="2800" b="1" i="1" dirty="0"/>
              <a:t>combined with caps</a:t>
            </a:r>
            <a:r>
              <a:rPr lang="en-US" sz="2800" dirty="0">
                <a:solidFill>
                  <a:schemeClr val="accent6"/>
                </a:solidFill>
              </a:rPr>
              <a:t> </a:t>
            </a:r>
            <a:r>
              <a:rPr lang="en-US" sz="2800" dirty="0"/>
              <a:t>to reduce the impact of caps on the interest rate.</a:t>
            </a:r>
          </a:p>
          <a:p>
            <a:pPr>
              <a:lnSpc>
                <a:spcPct val="80000"/>
              </a:lnSpc>
            </a:pPr>
            <a:r>
              <a:rPr lang="en-US" sz="2800" dirty="0"/>
              <a:t>Important to note that interest rate adjustments do not necessary benefit or hurt lenders if the funding of the loan is done right (may be difficult though).</a:t>
            </a:r>
          </a:p>
          <a:p>
            <a:pPr lvl="1">
              <a:lnSpc>
                <a:spcPct val="80000"/>
              </a:lnSpc>
            </a:pPr>
            <a:r>
              <a:rPr lang="en-US" sz="2400" dirty="0"/>
              <a:t>Of course lenders will be hurt by lower interest rates if loans are funded with longer term money.</a:t>
            </a:r>
          </a:p>
          <a:p>
            <a:pPr marL="0" indent="0">
              <a:buNone/>
            </a:pPr>
            <a:endParaRPr lang="en-US" sz="2800" dirty="0"/>
          </a:p>
        </p:txBody>
      </p:sp>
      <p:sp>
        <p:nvSpPr>
          <p:cNvPr id="4" name="Slide Number Placeholder 3"/>
          <p:cNvSpPr>
            <a:spLocks noGrp="1"/>
          </p:cNvSpPr>
          <p:nvPr>
            <p:ph type="sldNum" sz="quarter" idx="12"/>
          </p:nvPr>
        </p:nvSpPr>
        <p:spPr/>
        <p:txBody>
          <a:bodyPr/>
          <a:lstStyle/>
          <a:p>
            <a:fld id="{9860EDB8-5305-433F-BE41-D7A86D811DB3}" type="slidenum">
              <a:rPr lang="en-US" smtClean="0"/>
              <a:t>13</a:t>
            </a:fld>
            <a:endParaRPr lang="en-US"/>
          </a:p>
        </p:txBody>
      </p:sp>
    </p:spTree>
    <p:extLst>
      <p:ext uri="{BB962C8B-B14F-4D97-AF65-F5344CB8AC3E}">
        <p14:creationId xmlns:p14="http://schemas.microsoft.com/office/powerpoint/2010/main" val="1054525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Payment Caps</a:t>
            </a:r>
          </a:p>
        </p:txBody>
      </p:sp>
      <p:sp>
        <p:nvSpPr>
          <p:cNvPr id="3" name="Content Placeholder 2"/>
          <p:cNvSpPr>
            <a:spLocks noGrp="1"/>
          </p:cNvSpPr>
          <p:nvPr>
            <p:ph idx="1"/>
          </p:nvPr>
        </p:nvSpPr>
        <p:spPr/>
        <p:txBody>
          <a:bodyPr>
            <a:noAutofit/>
          </a:bodyPr>
          <a:lstStyle/>
          <a:p>
            <a:pPr>
              <a:spcBef>
                <a:spcPts val="300"/>
              </a:spcBef>
            </a:pPr>
            <a:r>
              <a:rPr lang="en-US" sz="2800" dirty="0"/>
              <a:t>Payment caps are meant to </a:t>
            </a:r>
            <a:r>
              <a:rPr lang="en-US" sz="2800" b="1" i="1" dirty="0"/>
              <a:t>reduce payment shocks</a:t>
            </a:r>
            <a:r>
              <a:rPr lang="en-US" sz="2800" dirty="0"/>
              <a:t>, rather than interest rate shocks.</a:t>
            </a:r>
          </a:p>
          <a:p>
            <a:pPr>
              <a:spcBef>
                <a:spcPts val="300"/>
              </a:spcBef>
            </a:pPr>
            <a:r>
              <a:rPr lang="en-US" sz="2800" dirty="0"/>
              <a:t>Payment caps are </a:t>
            </a:r>
            <a:r>
              <a:rPr lang="en-US" sz="2800" b="1" i="1" dirty="0"/>
              <a:t>limits on changes </a:t>
            </a:r>
            <a:r>
              <a:rPr lang="en-US" sz="2800" dirty="0"/>
              <a:t>in periodic </a:t>
            </a:r>
            <a:r>
              <a:rPr lang="en-US" sz="2800" b="1" i="1" dirty="0"/>
              <a:t>payments</a:t>
            </a:r>
            <a:r>
              <a:rPr lang="en-US" sz="2800" dirty="0"/>
              <a:t> between interest rate resets, rather than interest rate changes.</a:t>
            </a:r>
          </a:p>
          <a:p>
            <a:pPr>
              <a:spcBef>
                <a:spcPts val="300"/>
              </a:spcBef>
            </a:pPr>
            <a:r>
              <a:rPr lang="en-US" sz="2800" dirty="0"/>
              <a:t>Therefore, payment caps provide temporally relief to the borrower.</a:t>
            </a:r>
          </a:p>
          <a:p>
            <a:pPr>
              <a:spcBef>
                <a:spcPts val="300"/>
              </a:spcBef>
            </a:pPr>
            <a:r>
              <a:rPr lang="en-US" sz="2800" dirty="0"/>
              <a:t>Careful, </a:t>
            </a:r>
            <a:r>
              <a:rPr lang="en-US" sz="2800" b="1" i="1" dirty="0"/>
              <a:t>payment caps can result in negative amortization </a:t>
            </a:r>
            <a:r>
              <a:rPr lang="en-US" sz="2800" dirty="0"/>
              <a:t>since unpaid interest added to the loan balance.</a:t>
            </a:r>
          </a:p>
          <a:p>
            <a:pPr lvl="1">
              <a:spcBef>
                <a:spcPts val="300"/>
              </a:spcBef>
            </a:pPr>
            <a:r>
              <a:rPr lang="en-US" sz="2400" dirty="0"/>
              <a:t>P</a:t>
            </a:r>
            <a:r>
              <a:rPr lang="en-US" sz="2400" dirty="0" smtClean="0"/>
              <a:t>ayment </a:t>
            </a:r>
            <a:r>
              <a:rPr lang="en-US" sz="2400" dirty="0"/>
              <a:t>caps may not work during prolonged rising interest rates</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fld id="{9860EDB8-5305-433F-BE41-D7A86D811DB3}" type="slidenum">
              <a:rPr lang="en-US" smtClean="0"/>
              <a:t>14</a:t>
            </a:fld>
            <a:endParaRPr lang="en-US"/>
          </a:p>
        </p:txBody>
      </p:sp>
    </p:spTree>
    <p:extLst>
      <p:ext uri="{BB962C8B-B14F-4D97-AF65-F5344CB8AC3E}">
        <p14:creationId xmlns:p14="http://schemas.microsoft.com/office/powerpoint/2010/main" val="3151448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Terms</a:t>
            </a:r>
          </a:p>
        </p:txBody>
      </p:sp>
      <p:sp>
        <p:nvSpPr>
          <p:cNvPr id="3" name="Content Placeholder 2"/>
          <p:cNvSpPr>
            <a:spLocks noGrp="1"/>
          </p:cNvSpPr>
          <p:nvPr>
            <p:ph idx="1"/>
          </p:nvPr>
        </p:nvSpPr>
        <p:spPr/>
        <p:txBody>
          <a:bodyPr>
            <a:noAutofit/>
          </a:bodyPr>
          <a:lstStyle/>
          <a:p>
            <a:pPr>
              <a:lnSpc>
                <a:spcPct val="80000"/>
              </a:lnSpc>
              <a:spcBef>
                <a:spcPts val="0"/>
              </a:spcBef>
            </a:pPr>
            <a:r>
              <a:rPr lang="en-US" sz="2800" dirty="0"/>
              <a:t>Discount points</a:t>
            </a:r>
          </a:p>
          <a:p>
            <a:pPr lvl="1">
              <a:lnSpc>
                <a:spcPct val="80000"/>
              </a:lnSpc>
              <a:spcBef>
                <a:spcPts val="0"/>
              </a:spcBef>
            </a:pPr>
            <a:r>
              <a:rPr lang="en-US" sz="2400" dirty="0"/>
              <a:t>Similar uses as for FRMs.</a:t>
            </a:r>
          </a:p>
          <a:p>
            <a:pPr>
              <a:lnSpc>
                <a:spcPct val="80000"/>
              </a:lnSpc>
              <a:spcBef>
                <a:spcPts val="1200"/>
              </a:spcBef>
            </a:pPr>
            <a:r>
              <a:rPr lang="en-US" sz="2800" dirty="0"/>
              <a:t>Prepayment options:</a:t>
            </a:r>
          </a:p>
          <a:p>
            <a:pPr lvl="1">
              <a:lnSpc>
                <a:spcPct val="80000"/>
              </a:lnSpc>
              <a:spcBef>
                <a:spcPts val="0"/>
              </a:spcBef>
            </a:pPr>
            <a:r>
              <a:rPr lang="en-US" sz="2400" dirty="0"/>
              <a:t>Prepayment penalties generally not charged for most residential ARMs but charged for commercial mortgages. Why?</a:t>
            </a:r>
          </a:p>
          <a:p>
            <a:pPr>
              <a:lnSpc>
                <a:spcPct val="80000"/>
              </a:lnSpc>
              <a:spcBef>
                <a:spcPts val="1200"/>
              </a:spcBef>
            </a:pPr>
            <a:r>
              <a:rPr lang="en-US" sz="2800" dirty="0"/>
              <a:t>Lockout period:</a:t>
            </a:r>
          </a:p>
          <a:p>
            <a:pPr lvl="1">
              <a:lnSpc>
                <a:spcPct val="80000"/>
              </a:lnSpc>
              <a:spcBef>
                <a:spcPts val="0"/>
              </a:spcBef>
            </a:pPr>
            <a:r>
              <a:rPr lang="en-US" sz="2400" dirty="0"/>
              <a:t>Prohibition to prepay for some years. </a:t>
            </a:r>
          </a:p>
          <a:p>
            <a:pPr lvl="1">
              <a:lnSpc>
                <a:spcPct val="80000"/>
              </a:lnSpc>
              <a:spcBef>
                <a:spcPts val="0"/>
              </a:spcBef>
            </a:pPr>
            <a:r>
              <a:rPr lang="en-US" sz="2400" dirty="0"/>
              <a:t>But borrower may always negotiate with the lender.</a:t>
            </a:r>
          </a:p>
          <a:p>
            <a:pPr>
              <a:lnSpc>
                <a:spcPct val="80000"/>
              </a:lnSpc>
              <a:spcBef>
                <a:spcPts val="1200"/>
              </a:spcBef>
            </a:pPr>
            <a:r>
              <a:rPr lang="en-US" sz="2800" dirty="0"/>
              <a:t>Conversion option</a:t>
            </a:r>
          </a:p>
          <a:p>
            <a:pPr lvl="1">
              <a:lnSpc>
                <a:spcPct val="80000"/>
              </a:lnSpc>
              <a:spcBef>
                <a:spcPts val="0"/>
              </a:spcBef>
            </a:pPr>
            <a:r>
              <a:rPr lang="en-US" sz="2400" dirty="0"/>
              <a:t>Ability to switch to a FRM after a specific period of time. </a:t>
            </a:r>
          </a:p>
          <a:p>
            <a:pPr marL="0" indent="0">
              <a:spcBef>
                <a:spcPts val="0"/>
              </a:spcBef>
              <a:buNone/>
            </a:pPr>
            <a:endParaRPr lang="en-US" sz="2800" dirty="0"/>
          </a:p>
        </p:txBody>
      </p:sp>
      <p:sp>
        <p:nvSpPr>
          <p:cNvPr id="4" name="Slide Number Placeholder 3"/>
          <p:cNvSpPr>
            <a:spLocks noGrp="1"/>
          </p:cNvSpPr>
          <p:nvPr>
            <p:ph type="sldNum" sz="quarter" idx="12"/>
          </p:nvPr>
        </p:nvSpPr>
        <p:spPr/>
        <p:txBody>
          <a:bodyPr/>
          <a:lstStyle/>
          <a:p>
            <a:fld id="{9860EDB8-5305-433F-BE41-D7A86D811DB3}" type="slidenum">
              <a:rPr lang="en-US" smtClean="0"/>
              <a:t>15</a:t>
            </a:fld>
            <a:endParaRPr lang="en-US"/>
          </a:p>
        </p:txBody>
      </p:sp>
    </p:spTree>
    <p:extLst>
      <p:ext uri="{BB962C8B-B14F-4D97-AF65-F5344CB8AC3E}">
        <p14:creationId xmlns:p14="http://schemas.microsoft.com/office/powerpoint/2010/main" val="36711934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Hybrid ARMs</a:t>
            </a:r>
          </a:p>
        </p:txBody>
      </p:sp>
      <p:sp>
        <p:nvSpPr>
          <p:cNvPr id="3" name="Content Placeholder 2"/>
          <p:cNvSpPr>
            <a:spLocks noGrp="1"/>
          </p:cNvSpPr>
          <p:nvPr>
            <p:ph idx="1"/>
          </p:nvPr>
        </p:nvSpPr>
        <p:spPr/>
        <p:txBody>
          <a:bodyPr>
            <a:noAutofit/>
          </a:bodyPr>
          <a:lstStyle/>
          <a:p>
            <a:pPr>
              <a:spcBef>
                <a:spcPts val="0"/>
              </a:spcBef>
            </a:pPr>
            <a:r>
              <a:rPr lang="en-US" sz="2800" dirty="0"/>
              <a:t>Hybrid </a:t>
            </a:r>
            <a:r>
              <a:rPr lang="en-US" sz="2800" dirty="0" err="1"/>
              <a:t>ARMs’</a:t>
            </a:r>
            <a:r>
              <a:rPr lang="en-US" sz="2800" dirty="0"/>
              <a:t> structures sit in between FRMs and traditional ARMs.</a:t>
            </a:r>
          </a:p>
          <a:p>
            <a:pPr lvl="1">
              <a:spcBef>
                <a:spcPts val="0"/>
              </a:spcBef>
            </a:pPr>
            <a:r>
              <a:rPr lang="en-US" sz="2600" dirty="0"/>
              <a:t>Widely used! Why?</a:t>
            </a:r>
          </a:p>
          <a:p>
            <a:pPr>
              <a:spcBef>
                <a:spcPts val="1200"/>
              </a:spcBef>
            </a:pPr>
            <a:r>
              <a:rPr lang="en-US" sz="2800" dirty="0"/>
              <a:t>Applicable </a:t>
            </a:r>
            <a:r>
              <a:rPr lang="en-US" sz="2800" b="1" i="1" dirty="0"/>
              <a:t>initial interest rate is fixed for an extended period </a:t>
            </a:r>
            <a:r>
              <a:rPr lang="en-US" sz="2800" dirty="0"/>
              <a:t>of time and then fluctuates with the market.</a:t>
            </a:r>
          </a:p>
          <a:p>
            <a:pPr lvl="1">
              <a:spcBef>
                <a:spcPts val="0"/>
              </a:spcBef>
            </a:pPr>
            <a:r>
              <a:rPr lang="en-US" sz="2600" dirty="0"/>
              <a:t>Initial reset period longer than for traditional ARMs (up to 10 years).</a:t>
            </a:r>
          </a:p>
          <a:p>
            <a:pPr lvl="1">
              <a:spcBef>
                <a:spcPts val="0"/>
              </a:spcBef>
            </a:pPr>
            <a:r>
              <a:rPr lang="en-US" sz="2600" dirty="0"/>
              <a:t>For 3/1, 5/1, 7/1, or 10/1 ARMs, initial interest rates are fixed for 3, 5, 7, or 10 years and then fluctuate annually thereafter.</a:t>
            </a:r>
          </a:p>
          <a:p>
            <a:pPr marL="0" indent="0">
              <a:spcBef>
                <a:spcPts val="0"/>
              </a:spcBef>
              <a:buNone/>
            </a:pPr>
            <a:endParaRPr lang="en-US" sz="2800" dirty="0"/>
          </a:p>
        </p:txBody>
      </p:sp>
      <p:sp>
        <p:nvSpPr>
          <p:cNvPr id="4" name="Slide Number Placeholder 3"/>
          <p:cNvSpPr>
            <a:spLocks noGrp="1"/>
          </p:cNvSpPr>
          <p:nvPr>
            <p:ph type="sldNum" sz="quarter" idx="12"/>
          </p:nvPr>
        </p:nvSpPr>
        <p:spPr/>
        <p:txBody>
          <a:bodyPr/>
          <a:lstStyle/>
          <a:p>
            <a:fld id="{9860EDB8-5305-433F-BE41-D7A86D811DB3}" type="slidenum">
              <a:rPr lang="en-US" smtClean="0"/>
              <a:t>16</a:t>
            </a:fld>
            <a:endParaRPr lang="en-US"/>
          </a:p>
        </p:txBody>
      </p:sp>
    </p:spTree>
    <p:extLst>
      <p:ext uri="{BB962C8B-B14F-4D97-AF65-F5344CB8AC3E}">
        <p14:creationId xmlns:p14="http://schemas.microsoft.com/office/powerpoint/2010/main" val="3582891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Interest-Only ARMs</a:t>
            </a:r>
          </a:p>
        </p:txBody>
      </p:sp>
      <p:sp>
        <p:nvSpPr>
          <p:cNvPr id="3" name="Content Placeholder 2"/>
          <p:cNvSpPr>
            <a:spLocks noGrp="1"/>
          </p:cNvSpPr>
          <p:nvPr>
            <p:ph idx="1"/>
          </p:nvPr>
        </p:nvSpPr>
        <p:spPr/>
        <p:txBody>
          <a:bodyPr>
            <a:normAutofit/>
          </a:bodyPr>
          <a:lstStyle/>
          <a:p>
            <a:pPr marL="406400" indent="-406400">
              <a:spcBef>
                <a:spcPts val="0"/>
              </a:spcBef>
            </a:pPr>
            <a:r>
              <a:rPr lang="en-US" sz="2800" dirty="0"/>
              <a:t>I.O. for initial period.</a:t>
            </a:r>
          </a:p>
          <a:p>
            <a:pPr marL="406400" indent="-406400">
              <a:spcBef>
                <a:spcPts val="0"/>
              </a:spcBef>
            </a:pPr>
            <a:r>
              <a:rPr lang="en-US" sz="2800" dirty="0"/>
              <a:t>The payment of interest and amortization of principal after the initial period will depend on the type of real estate and negotiations between the borrower and the lender.</a:t>
            </a:r>
          </a:p>
          <a:p>
            <a:pPr marL="914400" lvl="1" indent="-347663">
              <a:spcBef>
                <a:spcPts val="0"/>
              </a:spcBef>
            </a:pPr>
            <a:r>
              <a:rPr lang="en-US" sz="2400" dirty="0"/>
              <a:t>Fully amortizing payments required after initial period</a:t>
            </a:r>
          </a:p>
          <a:p>
            <a:pPr marL="914400" lvl="1" indent="-347663">
              <a:spcBef>
                <a:spcPts val="0"/>
              </a:spcBef>
            </a:pPr>
            <a:r>
              <a:rPr lang="en-US" sz="2400" dirty="0"/>
              <a:t>Pay interest and some principal</a:t>
            </a:r>
          </a:p>
          <a:p>
            <a:pPr marL="914400" lvl="1" indent="-347663">
              <a:spcBef>
                <a:spcPts val="0"/>
              </a:spcBef>
            </a:pPr>
            <a:r>
              <a:rPr lang="en-US" sz="2400" dirty="0"/>
              <a:t>Pay interest only</a:t>
            </a:r>
          </a:p>
          <a:p>
            <a:pPr marL="914400" lvl="1" indent="-347663">
              <a:spcBef>
                <a:spcPts val="0"/>
              </a:spcBef>
            </a:pPr>
            <a:r>
              <a:rPr lang="en-US" sz="2400" dirty="0"/>
              <a:t>Sometimes negative amortization</a:t>
            </a:r>
          </a:p>
          <a:p>
            <a:pPr marL="404813" indent="-404813"/>
            <a:r>
              <a:rPr lang="en-US" sz="2800" dirty="0"/>
              <a:t>Used more in commercial lending</a:t>
            </a:r>
            <a:r>
              <a:rPr lang="en-US" sz="2800" dirty="0" smtClean="0"/>
              <a:t>.</a:t>
            </a:r>
            <a:endParaRPr lang="en-US" sz="2800" dirty="0"/>
          </a:p>
        </p:txBody>
      </p:sp>
      <p:sp>
        <p:nvSpPr>
          <p:cNvPr id="4" name="Slide Number Placeholder 3"/>
          <p:cNvSpPr>
            <a:spLocks noGrp="1"/>
          </p:cNvSpPr>
          <p:nvPr>
            <p:ph type="sldNum" sz="quarter" idx="12"/>
          </p:nvPr>
        </p:nvSpPr>
        <p:spPr/>
        <p:txBody>
          <a:bodyPr/>
          <a:lstStyle/>
          <a:p>
            <a:fld id="{9860EDB8-5305-433F-BE41-D7A86D811DB3}" type="slidenum">
              <a:rPr lang="en-US" smtClean="0"/>
              <a:t>17</a:t>
            </a:fld>
            <a:endParaRPr lang="en-US"/>
          </a:p>
        </p:txBody>
      </p:sp>
    </p:spTree>
    <p:extLst>
      <p:ext uri="{BB962C8B-B14F-4D97-AF65-F5344CB8AC3E}">
        <p14:creationId xmlns:p14="http://schemas.microsoft.com/office/powerpoint/2010/main" val="6514368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Pricing Considerations</a:t>
            </a:r>
          </a:p>
        </p:txBody>
      </p:sp>
      <p:sp>
        <p:nvSpPr>
          <p:cNvPr id="3" name="Content Placeholder 2"/>
          <p:cNvSpPr>
            <a:spLocks noGrp="1"/>
          </p:cNvSpPr>
          <p:nvPr>
            <p:ph idx="1"/>
          </p:nvPr>
        </p:nvSpPr>
        <p:spPr>
          <a:xfrm>
            <a:off x="838201" y="1825624"/>
            <a:ext cx="10515599" cy="4543645"/>
          </a:xfrm>
        </p:spPr>
        <p:txBody>
          <a:bodyPr>
            <a:normAutofit fontScale="92500"/>
          </a:bodyPr>
          <a:lstStyle/>
          <a:p>
            <a:pPr>
              <a:spcBef>
                <a:spcPts val="0"/>
              </a:spcBef>
            </a:pPr>
            <a:r>
              <a:rPr lang="en-US" sz="2600" dirty="0"/>
              <a:t>The expected yield (cost) of ARMs generally is a function of these factors: </a:t>
            </a:r>
          </a:p>
          <a:p>
            <a:pPr marL="804863" lvl="1" indent="-347663">
              <a:spcBef>
                <a:spcPts val="0"/>
              </a:spcBef>
            </a:pPr>
            <a:r>
              <a:rPr lang="en-US" sz="2200" dirty="0"/>
              <a:t>Initial interest rate</a:t>
            </a:r>
          </a:p>
          <a:p>
            <a:pPr marL="804863" lvl="1" indent="-347663">
              <a:spcBef>
                <a:spcPts val="0"/>
              </a:spcBef>
            </a:pPr>
            <a:r>
              <a:rPr lang="en-US" sz="2200" dirty="0"/>
              <a:t>Index and margin</a:t>
            </a:r>
          </a:p>
          <a:p>
            <a:pPr marL="804863" lvl="1" indent="-347663">
              <a:spcBef>
                <a:spcPts val="0"/>
              </a:spcBef>
            </a:pPr>
            <a:r>
              <a:rPr lang="en-US" sz="2200" dirty="0"/>
              <a:t>Any points charged</a:t>
            </a:r>
          </a:p>
          <a:p>
            <a:pPr marL="804863" lvl="1" indent="-347663">
              <a:spcBef>
                <a:spcPts val="0"/>
              </a:spcBef>
            </a:pPr>
            <a:r>
              <a:rPr lang="en-US" sz="2200" dirty="0"/>
              <a:t>Frequency of payment resets</a:t>
            </a:r>
          </a:p>
          <a:p>
            <a:pPr marL="804863" lvl="1" indent="-347663">
              <a:spcBef>
                <a:spcPts val="0"/>
              </a:spcBef>
            </a:pPr>
            <a:r>
              <a:rPr lang="en-US" sz="2200" dirty="0"/>
              <a:t>Inclusion of caps or floors on the interest rate, payments, or loan balances (more rare)</a:t>
            </a:r>
          </a:p>
          <a:p>
            <a:r>
              <a:rPr lang="en-US" sz="2600" dirty="0"/>
              <a:t>It is important to </a:t>
            </a:r>
            <a:r>
              <a:rPr lang="en-US" sz="2600" b="1" i="1" dirty="0"/>
              <a:t>understand how each of these factors affects default risk </a:t>
            </a:r>
            <a:r>
              <a:rPr lang="en-US" sz="2600" dirty="0"/>
              <a:t>alone and in combination with other factors. Analysis is more difficult with ARMs</a:t>
            </a:r>
            <a:r>
              <a:rPr lang="en-US" sz="2600" dirty="0" smtClean="0"/>
              <a:t>!</a:t>
            </a:r>
          </a:p>
          <a:p>
            <a:r>
              <a:rPr lang="en-US" sz="2600" dirty="0" smtClean="0"/>
              <a:t>APR has no real meaning for ARMs!</a:t>
            </a:r>
            <a:endParaRPr lang="en-US" sz="2600" dirty="0"/>
          </a:p>
        </p:txBody>
      </p:sp>
      <p:sp>
        <p:nvSpPr>
          <p:cNvPr id="4" name="Slide Number Placeholder 3"/>
          <p:cNvSpPr>
            <a:spLocks noGrp="1"/>
          </p:cNvSpPr>
          <p:nvPr>
            <p:ph type="sldNum" sz="quarter" idx="12"/>
          </p:nvPr>
        </p:nvSpPr>
        <p:spPr/>
        <p:txBody>
          <a:bodyPr/>
          <a:lstStyle/>
          <a:p>
            <a:fld id="{9860EDB8-5305-433F-BE41-D7A86D811DB3}" type="slidenum">
              <a:rPr lang="en-US" smtClean="0"/>
              <a:t>18</a:t>
            </a:fld>
            <a:endParaRPr lang="en-US"/>
          </a:p>
        </p:txBody>
      </p:sp>
    </p:spTree>
    <p:extLst>
      <p:ext uri="{BB962C8B-B14F-4D97-AF65-F5344CB8AC3E}">
        <p14:creationId xmlns:p14="http://schemas.microsoft.com/office/powerpoint/2010/main" val="3975637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kern="0" dirty="0"/>
              <a:t>Pricing </a:t>
            </a:r>
            <a:r>
              <a:rPr lang="en-US" kern="0" dirty="0" smtClean="0"/>
              <a:t>Considerations</a:t>
            </a:r>
            <a:endParaRPr lang="en-US" dirty="0"/>
          </a:p>
        </p:txBody>
      </p:sp>
      <p:sp>
        <p:nvSpPr>
          <p:cNvPr id="3" name="Content Placeholder 2"/>
          <p:cNvSpPr>
            <a:spLocks noGrp="1"/>
          </p:cNvSpPr>
          <p:nvPr>
            <p:ph idx="1"/>
          </p:nvPr>
        </p:nvSpPr>
        <p:spPr>
          <a:xfrm>
            <a:off x="838201" y="1825624"/>
            <a:ext cx="10515599" cy="4589690"/>
          </a:xfrm>
        </p:spPr>
        <p:txBody>
          <a:bodyPr>
            <a:normAutofit/>
          </a:bodyPr>
          <a:lstStyle/>
          <a:p>
            <a:pPr>
              <a:spcBef>
                <a:spcPts val="0"/>
              </a:spcBef>
            </a:pPr>
            <a:r>
              <a:rPr lang="en-US" sz="2800" dirty="0"/>
              <a:t>Default risk</a:t>
            </a:r>
          </a:p>
          <a:p>
            <a:pPr lvl="1">
              <a:spcBef>
                <a:spcPts val="0"/>
              </a:spcBef>
            </a:pPr>
            <a:r>
              <a:rPr lang="en-US" sz="2400" dirty="0"/>
              <a:t>Can borrower afford higher payments?</a:t>
            </a:r>
          </a:p>
          <a:p>
            <a:pPr lvl="2">
              <a:spcBef>
                <a:spcPts val="0"/>
              </a:spcBef>
            </a:pPr>
            <a:r>
              <a:rPr lang="en-US" sz="2200" dirty="0"/>
              <a:t>Check income tests using upper limit rates.</a:t>
            </a:r>
          </a:p>
          <a:p>
            <a:pPr lvl="1"/>
            <a:r>
              <a:rPr lang="en-US" sz="2400" dirty="0"/>
              <a:t>Impact of payment shocks and possible negative amortization?</a:t>
            </a:r>
          </a:p>
          <a:p>
            <a:pPr lvl="1"/>
            <a:r>
              <a:rPr lang="en-US" sz="2400" dirty="0" smtClean="0"/>
              <a:t>Likelihood of default risk of specific borrowers</a:t>
            </a:r>
          </a:p>
          <a:p>
            <a:pPr lvl="2">
              <a:spcBef>
                <a:spcPts val="0"/>
              </a:spcBef>
            </a:pPr>
            <a:r>
              <a:rPr lang="en-US" sz="2200" dirty="0" smtClean="0"/>
              <a:t>Income risk (volatility)</a:t>
            </a:r>
          </a:p>
          <a:p>
            <a:pPr>
              <a:spcBef>
                <a:spcPts val="1200"/>
              </a:spcBef>
            </a:pPr>
            <a:r>
              <a:rPr lang="en-US" sz="2800" dirty="0" smtClean="0"/>
              <a:t>Interest Rate </a:t>
            </a:r>
          </a:p>
          <a:p>
            <a:pPr lvl="1"/>
            <a:r>
              <a:rPr lang="en-US" sz="2400" dirty="0" smtClean="0"/>
              <a:t>Allocation of interest rate risk between the borrower and the lender.</a:t>
            </a:r>
          </a:p>
          <a:p>
            <a:pPr lvl="2">
              <a:spcBef>
                <a:spcPts val="0"/>
              </a:spcBef>
            </a:pPr>
            <a:r>
              <a:rPr lang="en-US" sz="2200" dirty="0" smtClean="0"/>
              <a:t>The </a:t>
            </a:r>
            <a:r>
              <a:rPr lang="en-US" sz="2200" dirty="0"/>
              <a:t>party more able to bear the risk should bear it!</a:t>
            </a:r>
          </a:p>
          <a:p>
            <a:pPr marL="0" indent="0">
              <a:spcBef>
                <a:spcPts val="0"/>
              </a:spcBef>
              <a:buNone/>
            </a:pPr>
            <a:endParaRPr lang="en-US" sz="2800" dirty="0"/>
          </a:p>
        </p:txBody>
      </p:sp>
      <p:sp>
        <p:nvSpPr>
          <p:cNvPr id="4" name="Slide Number Placeholder 3"/>
          <p:cNvSpPr>
            <a:spLocks noGrp="1"/>
          </p:cNvSpPr>
          <p:nvPr>
            <p:ph type="sldNum" sz="quarter" idx="12"/>
          </p:nvPr>
        </p:nvSpPr>
        <p:spPr/>
        <p:txBody>
          <a:bodyPr/>
          <a:lstStyle/>
          <a:p>
            <a:fld id="{9860EDB8-5305-433F-BE41-D7A86D811DB3}" type="slidenum">
              <a:rPr lang="en-US" smtClean="0"/>
              <a:t>19</a:t>
            </a:fld>
            <a:endParaRPr lang="en-US"/>
          </a:p>
        </p:txBody>
      </p:sp>
    </p:spTree>
    <p:extLst>
      <p:ext uri="{BB962C8B-B14F-4D97-AF65-F5344CB8AC3E}">
        <p14:creationId xmlns:p14="http://schemas.microsoft.com/office/powerpoint/2010/main" val="3156911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a:t>
            </a:r>
            <a:endParaRPr lang="en-US" dirty="0"/>
          </a:p>
        </p:txBody>
      </p:sp>
      <p:sp>
        <p:nvSpPr>
          <p:cNvPr id="3" name="Content Placeholder 2"/>
          <p:cNvSpPr>
            <a:spLocks noGrp="1"/>
          </p:cNvSpPr>
          <p:nvPr>
            <p:ph idx="1"/>
          </p:nvPr>
        </p:nvSpPr>
        <p:spPr>
          <a:xfrm>
            <a:off x="838202" y="1905157"/>
            <a:ext cx="10515599" cy="4406741"/>
          </a:xfrm>
        </p:spPr>
        <p:txBody>
          <a:bodyPr/>
          <a:lstStyle/>
          <a:p>
            <a:pPr>
              <a:tabLst>
                <a:tab pos="1379538" algn="l"/>
              </a:tabLst>
            </a:pPr>
            <a:r>
              <a:rPr lang="en-US" dirty="0" smtClean="0"/>
              <a:t>Adjustable </a:t>
            </a:r>
            <a:r>
              <a:rPr lang="en-US" dirty="0"/>
              <a:t>rate mortgages (ARMs)</a:t>
            </a:r>
          </a:p>
          <a:p>
            <a:pPr>
              <a:tabLst>
                <a:tab pos="1379538" algn="l"/>
              </a:tabLst>
            </a:pPr>
            <a:r>
              <a:rPr lang="en-US" dirty="0"/>
              <a:t>ARMs vs. FRMs</a:t>
            </a:r>
          </a:p>
          <a:p>
            <a:pPr>
              <a:tabLst>
                <a:tab pos="1379538" algn="l"/>
              </a:tabLst>
            </a:pPr>
            <a:r>
              <a:rPr lang="en-US" dirty="0"/>
              <a:t>Interest rate caps and floors</a:t>
            </a:r>
          </a:p>
          <a:p>
            <a:pPr>
              <a:tabLst>
                <a:tab pos="1379538" algn="l"/>
              </a:tabLst>
            </a:pPr>
            <a:r>
              <a:rPr lang="en-US" dirty="0"/>
              <a:t>Payment caps</a:t>
            </a:r>
          </a:p>
          <a:p>
            <a:pPr>
              <a:tabLst>
                <a:tab pos="1379538" algn="l"/>
              </a:tabLst>
            </a:pPr>
            <a:r>
              <a:rPr lang="en-US" dirty="0"/>
              <a:t>Interest rate risk and ARM popularity</a:t>
            </a:r>
          </a:p>
          <a:p>
            <a:pPr>
              <a:tabLst>
                <a:tab pos="1379538" algn="l"/>
              </a:tabLst>
            </a:pPr>
            <a:r>
              <a:rPr lang="en-US" dirty="0"/>
              <a:t>Other adjustable rate </a:t>
            </a:r>
            <a:r>
              <a:rPr lang="en-US" dirty="0" smtClean="0"/>
              <a:t>mortgages</a:t>
            </a: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2</a:t>
            </a:fld>
            <a:endParaRPr lang="en-US"/>
          </a:p>
        </p:txBody>
      </p:sp>
    </p:spTree>
    <p:extLst>
      <p:ext uri="{BB962C8B-B14F-4D97-AF65-F5344CB8AC3E}">
        <p14:creationId xmlns:p14="http://schemas.microsoft.com/office/powerpoint/2010/main" val="11562638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Interest Rate Risk, Default  </a:t>
            </a:r>
            <a:r>
              <a:rPr lang="en-US" dirty="0" smtClean="0"/>
              <a:t>Risk, and </a:t>
            </a:r>
            <a:r>
              <a:rPr lang="en-US" dirty="0"/>
              <a:t>Risk Premiums: ARMs vs. FRMs</a:t>
            </a:r>
          </a:p>
        </p:txBody>
      </p:sp>
      <p:pic>
        <p:nvPicPr>
          <p:cNvPr id="8" name="Content Placeholder 7"/>
          <p:cNvPicPr>
            <a:picLocks noGrp="1" noChangeAspect="1"/>
          </p:cNvPicPr>
          <p:nvPr>
            <p:ph idx="1"/>
          </p:nvPr>
        </p:nvPicPr>
        <p:blipFill>
          <a:blip r:embed="rId3"/>
          <a:stretch>
            <a:fillRect/>
          </a:stretch>
        </p:blipFill>
        <p:spPr>
          <a:xfrm>
            <a:off x="2447743" y="1923220"/>
            <a:ext cx="7062748" cy="4280954"/>
          </a:xfrm>
          <a:prstGeom prst="rect">
            <a:avLst/>
          </a:prstGeom>
        </p:spPr>
      </p:pic>
      <p:sp>
        <p:nvSpPr>
          <p:cNvPr id="4" name="Slide Number Placeholder 3"/>
          <p:cNvSpPr>
            <a:spLocks noGrp="1"/>
          </p:cNvSpPr>
          <p:nvPr>
            <p:ph type="sldNum" sz="quarter" idx="12"/>
          </p:nvPr>
        </p:nvSpPr>
        <p:spPr/>
        <p:txBody>
          <a:bodyPr/>
          <a:lstStyle/>
          <a:p>
            <a:fld id="{9860EDB8-5305-433F-BE41-D7A86D811DB3}" type="slidenum">
              <a:rPr lang="en-US" smtClean="0"/>
              <a:t>20</a:t>
            </a:fld>
            <a:endParaRPr lang="en-US"/>
          </a:p>
        </p:txBody>
      </p:sp>
    </p:spTree>
    <p:extLst>
      <p:ext uri="{BB962C8B-B14F-4D97-AF65-F5344CB8AC3E}">
        <p14:creationId xmlns:p14="http://schemas.microsoft.com/office/powerpoint/2010/main" val="37793289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Interest Rate Risk, Default  Risk, and Risk Premiums: ARMs vs. FRMs</a:t>
            </a:r>
          </a:p>
        </p:txBody>
      </p:sp>
      <p:sp>
        <p:nvSpPr>
          <p:cNvPr id="4" name="Slide Number Placeholder 3"/>
          <p:cNvSpPr>
            <a:spLocks noGrp="1"/>
          </p:cNvSpPr>
          <p:nvPr>
            <p:ph type="sldNum" sz="quarter" idx="12"/>
          </p:nvPr>
        </p:nvSpPr>
        <p:spPr/>
        <p:txBody>
          <a:bodyPr/>
          <a:lstStyle/>
          <a:p>
            <a:fld id="{9860EDB8-5305-433F-BE41-D7A86D811DB3}" type="slidenum">
              <a:rPr lang="en-US" smtClean="0"/>
              <a:t>21</a:t>
            </a:fld>
            <a:endParaRPr lang="en-US"/>
          </a:p>
        </p:txBody>
      </p:sp>
      <p:pic>
        <p:nvPicPr>
          <p:cNvPr id="5" name="Picture 4"/>
          <p:cNvPicPr>
            <a:picLocks noChangeAspect="1"/>
          </p:cNvPicPr>
          <p:nvPr/>
        </p:nvPicPr>
        <p:blipFill>
          <a:blip r:embed="rId2"/>
          <a:stretch>
            <a:fillRect/>
          </a:stretch>
        </p:blipFill>
        <p:spPr>
          <a:xfrm>
            <a:off x="2335976" y="2021900"/>
            <a:ext cx="7520048" cy="4014188"/>
          </a:xfrm>
          <a:prstGeom prst="rect">
            <a:avLst/>
          </a:prstGeom>
        </p:spPr>
      </p:pic>
    </p:spTree>
    <p:extLst>
      <p:ext uri="{BB962C8B-B14F-4D97-AF65-F5344CB8AC3E}">
        <p14:creationId xmlns:p14="http://schemas.microsoft.com/office/powerpoint/2010/main" val="8098937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FRMs v. ARMs</a:t>
            </a:r>
          </a:p>
        </p:txBody>
      </p:sp>
      <p:sp>
        <p:nvSpPr>
          <p:cNvPr id="3" name="Content Placeholder 2"/>
          <p:cNvSpPr>
            <a:spLocks noGrp="1"/>
          </p:cNvSpPr>
          <p:nvPr>
            <p:ph idx="1"/>
          </p:nvPr>
        </p:nvSpPr>
        <p:spPr>
          <a:xfrm>
            <a:off x="838201" y="1825624"/>
            <a:ext cx="10515599" cy="4486274"/>
          </a:xfrm>
        </p:spPr>
        <p:txBody>
          <a:bodyPr>
            <a:normAutofit/>
          </a:bodyPr>
          <a:lstStyle/>
          <a:p>
            <a:pPr marL="514350" indent="-514350">
              <a:spcBef>
                <a:spcPts val="0"/>
              </a:spcBef>
              <a:buFont typeface="+mj-lt"/>
              <a:buAutoNum type="arabicPeriod"/>
            </a:pPr>
            <a:r>
              <a:rPr lang="en-US" sz="2600" dirty="0"/>
              <a:t>At origination, expected </a:t>
            </a:r>
            <a:r>
              <a:rPr lang="en-US" sz="2600" b="1" i="1" dirty="0"/>
              <a:t>yields on ARM loans </a:t>
            </a:r>
            <a:r>
              <a:rPr lang="en-US" sz="2600" dirty="0"/>
              <a:t>should be </a:t>
            </a:r>
            <a:r>
              <a:rPr lang="en-US" sz="2600" b="1" i="1" dirty="0"/>
              <a:t>lower</a:t>
            </a:r>
            <a:r>
              <a:rPr lang="en-US" sz="2600" dirty="0"/>
              <a:t> than on FRMs.</a:t>
            </a:r>
          </a:p>
          <a:p>
            <a:pPr marL="914400" lvl="1" indent="-287338">
              <a:spcBef>
                <a:spcPts val="0"/>
              </a:spcBef>
            </a:pPr>
            <a:r>
              <a:rPr lang="en-US" sz="2200" dirty="0"/>
              <a:t>Provided that the </a:t>
            </a:r>
            <a:r>
              <a:rPr lang="en-US" sz="2200" b="1" i="1" dirty="0"/>
              <a:t>increase in default </a:t>
            </a:r>
            <a:r>
              <a:rPr lang="en-US" sz="2200" dirty="0"/>
              <a:t>for an ARM is lower than the </a:t>
            </a:r>
            <a:r>
              <a:rPr lang="en-US" sz="2200" b="1" i="1" dirty="0"/>
              <a:t>reduction in interest rate risk.</a:t>
            </a:r>
          </a:p>
          <a:p>
            <a:pPr marL="514350" indent="-514350">
              <a:buFont typeface="+mj-lt"/>
              <a:buAutoNum type="arabicPeriod"/>
            </a:pPr>
            <a:r>
              <a:rPr lang="en-US" sz="2600" dirty="0"/>
              <a:t>ARMs tied to </a:t>
            </a:r>
            <a:r>
              <a:rPr lang="en-US" sz="2600" b="1" i="1" dirty="0"/>
              <a:t>short-term indices </a:t>
            </a:r>
            <a:r>
              <a:rPr lang="en-US" sz="2600" dirty="0"/>
              <a:t>are generally </a:t>
            </a:r>
            <a:r>
              <a:rPr lang="en-US" sz="2600" b="1" i="1" dirty="0"/>
              <a:t>riskier</a:t>
            </a:r>
            <a:r>
              <a:rPr lang="en-US" sz="2600" dirty="0"/>
              <a:t> for borrowers than ARMs tied to long-term indices.</a:t>
            </a:r>
          </a:p>
          <a:p>
            <a:pPr marL="914400" lvl="1" indent="-287338">
              <a:spcBef>
                <a:spcPts val="0"/>
              </a:spcBef>
            </a:pPr>
            <a:r>
              <a:rPr lang="en-US" sz="2200" dirty="0"/>
              <a:t>This is about </a:t>
            </a:r>
            <a:r>
              <a:rPr lang="en-US" sz="2200" b="1" i="1" dirty="0"/>
              <a:t>interest rate volatility</a:t>
            </a:r>
            <a:r>
              <a:rPr lang="en-US" sz="2200" dirty="0"/>
              <a:t>, not the reset period!</a:t>
            </a:r>
          </a:p>
          <a:p>
            <a:pPr marL="514350" indent="-514350">
              <a:buFont typeface="+mj-lt"/>
              <a:buAutoNum type="arabicPeriod"/>
            </a:pPr>
            <a:r>
              <a:rPr lang="en-US" sz="2600" dirty="0"/>
              <a:t>Also, </a:t>
            </a:r>
            <a:r>
              <a:rPr lang="en-US" sz="2600" b="1" i="1" dirty="0"/>
              <a:t>more frequent </a:t>
            </a:r>
            <a:r>
              <a:rPr lang="en-US" sz="2600" dirty="0"/>
              <a:t>interest rate </a:t>
            </a:r>
            <a:r>
              <a:rPr lang="en-US" sz="2600" b="1" i="1" dirty="0"/>
              <a:t>resets</a:t>
            </a:r>
            <a:r>
              <a:rPr lang="en-US" sz="2600" dirty="0"/>
              <a:t> make ARMs </a:t>
            </a:r>
            <a:r>
              <a:rPr lang="en-US" sz="2600" b="1" i="1" dirty="0"/>
              <a:t>riskier</a:t>
            </a:r>
            <a:r>
              <a:rPr lang="en-US" sz="2600" dirty="0"/>
              <a:t> for the borrower. At the extreme, borrowers should prefer non-adjusting mortgages</a:t>
            </a:r>
            <a:r>
              <a:rPr lang="en-US" sz="2600" dirty="0" smtClean="0"/>
              <a:t>.</a:t>
            </a:r>
            <a:endParaRPr lang="en-US" sz="2600" dirty="0"/>
          </a:p>
        </p:txBody>
      </p:sp>
      <p:sp>
        <p:nvSpPr>
          <p:cNvPr id="4" name="Slide Number Placeholder 3"/>
          <p:cNvSpPr>
            <a:spLocks noGrp="1"/>
          </p:cNvSpPr>
          <p:nvPr>
            <p:ph type="sldNum" sz="quarter" idx="12"/>
          </p:nvPr>
        </p:nvSpPr>
        <p:spPr/>
        <p:txBody>
          <a:bodyPr/>
          <a:lstStyle/>
          <a:p>
            <a:fld id="{9860EDB8-5305-433F-BE41-D7A86D811DB3}" type="slidenum">
              <a:rPr lang="en-US" smtClean="0"/>
              <a:t>22</a:t>
            </a:fld>
            <a:endParaRPr lang="en-US"/>
          </a:p>
        </p:txBody>
      </p:sp>
    </p:spTree>
    <p:extLst>
      <p:ext uri="{BB962C8B-B14F-4D97-AF65-F5344CB8AC3E}">
        <p14:creationId xmlns:p14="http://schemas.microsoft.com/office/powerpoint/2010/main" val="3181052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FRMs v. ARMs</a:t>
            </a:r>
          </a:p>
        </p:txBody>
      </p:sp>
      <p:sp>
        <p:nvSpPr>
          <p:cNvPr id="3" name="Content Placeholder 2"/>
          <p:cNvSpPr>
            <a:spLocks noGrp="1"/>
          </p:cNvSpPr>
          <p:nvPr>
            <p:ph idx="1"/>
          </p:nvPr>
        </p:nvSpPr>
        <p:spPr/>
        <p:txBody>
          <a:bodyPr/>
          <a:lstStyle/>
          <a:p>
            <a:pPr marL="514350" indent="-514350">
              <a:spcBef>
                <a:spcPts val="0"/>
              </a:spcBef>
              <a:buFont typeface="+mj-lt"/>
              <a:buAutoNum type="arabicPeriod" startAt="4"/>
            </a:pPr>
            <a:r>
              <a:rPr lang="en-US" sz="2600" b="1" i="1" dirty="0"/>
              <a:t>Interest rate caps reduce interest rate risk for borrowers</a:t>
            </a:r>
            <a:r>
              <a:rPr lang="en-US" sz="2600" dirty="0"/>
              <a:t>, which results in higher required yield by lenders. On the other hand, </a:t>
            </a:r>
            <a:r>
              <a:rPr lang="en-US" sz="2600" b="1" i="1" dirty="0"/>
              <a:t>interest rate floors reduces exposure to interest rate risk for lenders</a:t>
            </a:r>
            <a:r>
              <a:rPr lang="en-US" sz="2600" dirty="0"/>
              <a:t>, thus lowering required yield. </a:t>
            </a:r>
          </a:p>
          <a:p>
            <a:pPr marL="1035050" lvl="1" indent="-349250">
              <a:spcBef>
                <a:spcPts val="0"/>
              </a:spcBef>
            </a:pPr>
            <a:r>
              <a:rPr lang="en-US" sz="2200" dirty="0"/>
              <a:t>Caps can reduce default risk by limiting payment shocks.</a:t>
            </a:r>
          </a:p>
          <a:p>
            <a:pPr marL="1035050" lvl="1" indent="-349250">
              <a:spcBef>
                <a:spcPts val="0"/>
              </a:spcBef>
            </a:pPr>
            <a:r>
              <a:rPr lang="en-US" sz="2200" dirty="0"/>
              <a:t>Floors can be used by borrowers to balance out the cost associated with interest rate caps.</a:t>
            </a:r>
          </a:p>
          <a:p>
            <a:pPr marL="514350" indent="-514350">
              <a:buFont typeface="+mj-lt"/>
              <a:buAutoNum type="arabicPeriod" startAt="4"/>
            </a:pPr>
            <a:r>
              <a:rPr lang="en-US" sz="2600" b="1" i="1" dirty="0"/>
              <a:t>Payment caps do not necessarily reduce interest rate risk </a:t>
            </a:r>
            <a:r>
              <a:rPr lang="en-US" sz="2600" dirty="0"/>
              <a:t>for borrowers because any reduction in payment will add to the loan principal (negative amortization), </a:t>
            </a:r>
            <a:r>
              <a:rPr lang="en-US" sz="2600" b="1" i="1" dirty="0"/>
              <a:t>but reduce default risk</a:t>
            </a:r>
            <a:r>
              <a:rPr lang="en-US" sz="2600" b="1" dirty="0"/>
              <a:t>. </a:t>
            </a:r>
          </a:p>
          <a:p>
            <a:pPr>
              <a:spcBef>
                <a:spcPts val="0"/>
              </a:spcBef>
            </a:pP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23</a:t>
            </a:fld>
            <a:endParaRPr lang="en-US"/>
          </a:p>
        </p:txBody>
      </p:sp>
    </p:spTree>
    <p:extLst>
      <p:ext uri="{BB962C8B-B14F-4D97-AF65-F5344CB8AC3E}">
        <p14:creationId xmlns:p14="http://schemas.microsoft.com/office/powerpoint/2010/main" val="474297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a:t>
            </a:r>
          </a:p>
        </p:txBody>
      </p:sp>
      <p:sp>
        <p:nvSpPr>
          <p:cNvPr id="3" name="Content Placeholder 2"/>
          <p:cNvSpPr>
            <a:spLocks noGrp="1"/>
          </p:cNvSpPr>
          <p:nvPr>
            <p:ph idx="1"/>
          </p:nvPr>
        </p:nvSpPr>
        <p:spPr/>
        <p:txBody>
          <a:bodyPr>
            <a:normAutofit/>
          </a:bodyPr>
          <a:lstStyle/>
          <a:p>
            <a:pPr marL="0" indent="0">
              <a:spcBef>
                <a:spcPts val="0"/>
              </a:spcBef>
              <a:buNone/>
            </a:pPr>
            <a:r>
              <a:rPr lang="en-US" sz="2600" dirty="0"/>
              <a:t>An unrestricted, fully amortizing ARM (with no caps or floors) of $100,000 for 30 years with 1-year interest rate resets and monthly payments. The starting interest rate (index/reference rate + margin and any teaser discount) is 5%.</a:t>
            </a:r>
          </a:p>
          <a:p>
            <a:pPr marL="347663" lvl="1" indent="-347663">
              <a:spcBef>
                <a:spcPts val="1800"/>
              </a:spcBef>
              <a:buFont typeface="+mj-lt"/>
              <a:buAutoNum type="arabicPeriod"/>
            </a:pPr>
            <a:r>
              <a:rPr lang="en-US" sz="2600" dirty="0"/>
              <a:t>What is the initial payment?</a:t>
            </a:r>
          </a:p>
          <a:p>
            <a:pPr marL="347663" lvl="1" indent="0">
              <a:buNone/>
            </a:pPr>
            <a:r>
              <a:rPr lang="en-US" sz="2400" dirty="0"/>
              <a:t>To compute the initial (or any payment for that matter), assume that the beginning of period rate applies to the remaining loan tenor.</a:t>
            </a:r>
          </a:p>
          <a:p>
            <a:pPr marL="914400" indent="4763">
              <a:spcBef>
                <a:spcPts val="0"/>
              </a:spcBef>
              <a:buNone/>
              <a:tabLst>
                <a:tab pos="1889125" algn="l"/>
              </a:tabLst>
            </a:pPr>
            <a:r>
              <a:rPr lang="en-US" dirty="0"/>
              <a:t>PV = $100,000; n = 360; FV = $0; </a:t>
            </a:r>
            <a:r>
              <a:rPr lang="en-US" dirty="0" err="1"/>
              <a:t>i</a:t>
            </a:r>
            <a:r>
              <a:rPr lang="en-US" dirty="0"/>
              <a:t> = 5/12</a:t>
            </a:r>
          </a:p>
          <a:p>
            <a:pPr marL="914400" indent="4763">
              <a:spcBef>
                <a:spcPts val="0"/>
              </a:spcBef>
              <a:buNone/>
              <a:tabLst>
                <a:tab pos="1889125" algn="l"/>
              </a:tabLst>
            </a:pPr>
            <a:r>
              <a:rPr lang="en-US" b="1" i="1" dirty="0"/>
              <a:t>Then, PMT = $</a:t>
            </a:r>
            <a:r>
              <a:rPr lang="en-US" b="1" i="1" dirty="0" smtClean="0"/>
              <a:t>536.82</a:t>
            </a:r>
            <a:endParaRPr lang="en-US" b="1" i="1" dirty="0"/>
          </a:p>
        </p:txBody>
      </p:sp>
      <p:sp>
        <p:nvSpPr>
          <p:cNvPr id="4" name="Slide Number Placeholder 3"/>
          <p:cNvSpPr>
            <a:spLocks noGrp="1"/>
          </p:cNvSpPr>
          <p:nvPr>
            <p:ph type="sldNum" sz="quarter" idx="12"/>
          </p:nvPr>
        </p:nvSpPr>
        <p:spPr/>
        <p:txBody>
          <a:bodyPr/>
          <a:lstStyle/>
          <a:p>
            <a:fld id="{9860EDB8-5305-433F-BE41-D7A86D811DB3}" type="slidenum">
              <a:rPr lang="en-US" smtClean="0"/>
              <a:t>24</a:t>
            </a:fld>
            <a:endParaRPr lang="en-US"/>
          </a:p>
        </p:txBody>
      </p:sp>
    </p:spTree>
    <p:extLst>
      <p:ext uri="{BB962C8B-B14F-4D97-AF65-F5344CB8AC3E}">
        <p14:creationId xmlns:p14="http://schemas.microsoft.com/office/powerpoint/2010/main" val="2528491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a:t>
            </a:r>
          </a:p>
        </p:txBody>
      </p:sp>
      <p:sp>
        <p:nvSpPr>
          <p:cNvPr id="3" name="Content Placeholder 2"/>
          <p:cNvSpPr>
            <a:spLocks noGrp="1"/>
          </p:cNvSpPr>
          <p:nvPr>
            <p:ph idx="1"/>
          </p:nvPr>
        </p:nvSpPr>
        <p:spPr>
          <a:xfrm>
            <a:off x="838201" y="1825624"/>
            <a:ext cx="10515599" cy="4589690"/>
          </a:xfrm>
        </p:spPr>
        <p:txBody>
          <a:bodyPr>
            <a:normAutofit/>
          </a:bodyPr>
          <a:lstStyle/>
          <a:p>
            <a:pPr marL="514350" lvl="1" indent="-514350">
              <a:spcBef>
                <a:spcPts val="0"/>
              </a:spcBef>
              <a:buFont typeface="+mj-lt"/>
              <a:buAutoNum type="arabicPeriod" startAt="2"/>
            </a:pPr>
            <a:r>
              <a:rPr lang="en-US" sz="2600" dirty="0"/>
              <a:t>If the composite rate increase to 7% at the end of year 1, what is the new payment amount?</a:t>
            </a:r>
          </a:p>
          <a:p>
            <a:pPr marL="512763" lvl="1" indent="0">
              <a:buNone/>
            </a:pPr>
            <a:r>
              <a:rPr lang="en-US" sz="2400" dirty="0"/>
              <a:t>First, compute the outstanding balance at the end of year </a:t>
            </a:r>
            <a:r>
              <a:rPr lang="en-US" sz="2400" dirty="0" smtClean="0"/>
              <a:t>1; use </a:t>
            </a:r>
            <a:r>
              <a:rPr lang="en-US" sz="2400" dirty="0"/>
              <a:t>the PV method (always easier!)</a:t>
            </a:r>
          </a:p>
          <a:p>
            <a:pPr marL="914400" indent="4763">
              <a:spcBef>
                <a:spcPts val="0"/>
              </a:spcBef>
              <a:buNone/>
              <a:tabLst>
                <a:tab pos="1889125" algn="l"/>
              </a:tabLst>
            </a:pPr>
            <a:r>
              <a:rPr lang="en-US" dirty="0"/>
              <a:t>PMT = $536.82; n = 348; FV = $0; </a:t>
            </a:r>
            <a:r>
              <a:rPr lang="en-US" dirty="0" err="1"/>
              <a:t>i</a:t>
            </a:r>
            <a:r>
              <a:rPr lang="en-US" dirty="0"/>
              <a:t> = 5/12</a:t>
            </a:r>
          </a:p>
          <a:p>
            <a:pPr marL="914400" indent="4763">
              <a:spcBef>
                <a:spcPts val="0"/>
              </a:spcBef>
              <a:buNone/>
              <a:tabLst>
                <a:tab pos="1889125" algn="l"/>
              </a:tabLst>
            </a:pPr>
            <a:r>
              <a:rPr lang="en-US" b="1" i="1" dirty="0"/>
              <a:t>Then, OBL</a:t>
            </a:r>
            <a:r>
              <a:rPr lang="en-US" b="1" i="1" baseline="-25000" dirty="0"/>
              <a:t>12</a:t>
            </a:r>
            <a:r>
              <a:rPr lang="en-US" b="1" i="1" dirty="0"/>
              <a:t> = PV = $98,524.63</a:t>
            </a:r>
          </a:p>
          <a:p>
            <a:pPr marL="512763" lvl="1" indent="4763">
              <a:buNone/>
              <a:tabLst>
                <a:tab pos="1889125" algn="l"/>
              </a:tabLst>
            </a:pPr>
            <a:r>
              <a:rPr lang="en-US" sz="2400" dirty="0"/>
              <a:t>Now compute the new payment by assuming that the new rate applies for the remainder of the loan.</a:t>
            </a:r>
          </a:p>
          <a:p>
            <a:pPr marL="914400" indent="4763">
              <a:spcBef>
                <a:spcPts val="0"/>
              </a:spcBef>
              <a:buNone/>
              <a:tabLst>
                <a:tab pos="1889125" algn="l"/>
              </a:tabLst>
            </a:pPr>
            <a:r>
              <a:rPr lang="en-US" dirty="0"/>
              <a:t>PV = $98,524.63; n = 348; FV = $0; </a:t>
            </a:r>
            <a:r>
              <a:rPr lang="en-US" dirty="0" err="1"/>
              <a:t>i</a:t>
            </a:r>
            <a:r>
              <a:rPr lang="en-US" dirty="0"/>
              <a:t> = 7/12</a:t>
            </a:r>
          </a:p>
          <a:p>
            <a:pPr marL="914400" indent="4763">
              <a:spcBef>
                <a:spcPts val="0"/>
              </a:spcBef>
              <a:buNone/>
              <a:tabLst>
                <a:tab pos="1889125" algn="l"/>
              </a:tabLst>
            </a:pPr>
            <a:r>
              <a:rPr lang="en-US" b="1" i="1" dirty="0"/>
              <a:t>Then, PMT = $662.21</a:t>
            </a:r>
          </a:p>
          <a:p>
            <a:pPr>
              <a:spcBef>
                <a:spcPts val="0"/>
              </a:spcBef>
            </a:pP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25</a:t>
            </a:fld>
            <a:endParaRPr lang="en-US"/>
          </a:p>
        </p:txBody>
      </p:sp>
    </p:spTree>
    <p:extLst>
      <p:ext uri="{BB962C8B-B14F-4D97-AF65-F5344CB8AC3E}">
        <p14:creationId xmlns:p14="http://schemas.microsoft.com/office/powerpoint/2010/main" val="2132636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a:t>
            </a:r>
          </a:p>
        </p:txBody>
      </p:sp>
      <p:sp>
        <p:nvSpPr>
          <p:cNvPr id="3" name="Content Placeholder 2"/>
          <p:cNvSpPr>
            <a:spLocks noGrp="1"/>
          </p:cNvSpPr>
          <p:nvPr>
            <p:ph idx="1"/>
          </p:nvPr>
        </p:nvSpPr>
        <p:spPr/>
        <p:txBody>
          <a:bodyPr>
            <a:normAutofit/>
          </a:bodyPr>
          <a:lstStyle/>
          <a:p>
            <a:pPr marL="457200" lvl="1" indent="0">
              <a:buNone/>
            </a:pPr>
            <a:r>
              <a:rPr lang="en-US" sz="2800" dirty="0"/>
              <a:t>Note the payment increase:</a:t>
            </a:r>
          </a:p>
          <a:p>
            <a:pPr>
              <a:buFont typeface="Wingdings" panose="05000000000000000000" pitchFamily="2" charset="2"/>
              <a:buNone/>
            </a:pPr>
            <a:r>
              <a:rPr lang="en-US" sz="3200" dirty="0"/>
              <a:t>		</a:t>
            </a:r>
            <a:r>
              <a:rPr lang="en-US" sz="2800" dirty="0"/>
              <a:t>$662.21 - $536.82 = $125.39</a:t>
            </a:r>
          </a:p>
          <a:p>
            <a:pPr>
              <a:buFont typeface="Wingdings" panose="05000000000000000000" pitchFamily="2" charset="2"/>
              <a:buNone/>
            </a:pPr>
            <a:r>
              <a:rPr lang="en-US" sz="2800" dirty="0"/>
              <a:t>		</a:t>
            </a:r>
            <a:r>
              <a:rPr lang="en-US" sz="2800" b="1" i="1" dirty="0"/>
              <a:t>This is a 23.4% payment increase!</a:t>
            </a:r>
          </a:p>
          <a:p>
            <a:pPr marL="457200" lvl="1" indent="0">
              <a:spcBef>
                <a:spcPts val="1200"/>
              </a:spcBef>
              <a:buNone/>
            </a:pPr>
            <a:r>
              <a:rPr lang="en-US" sz="2800" dirty="0"/>
              <a:t>This could be a problem for a borrower on a tight budget.</a:t>
            </a:r>
          </a:p>
          <a:p>
            <a:endParaRPr lang="en-US" sz="3200" dirty="0"/>
          </a:p>
        </p:txBody>
      </p:sp>
      <p:sp>
        <p:nvSpPr>
          <p:cNvPr id="4" name="Slide Number Placeholder 3"/>
          <p:cNvSpPr>
            <a:spLocks noGrp="1"/>
          </p:cNvSpPr>
          <p:nvPr>
            <p:ph type="sldNum" sz="quarter" idx="12"/>
          </p:nvPr>
        </p:nvSpPr>
        <p:spPr/>
        <p:txBody>
          <a:bodyPr/>
          <a:lstStyle/>
          <a:p>
            <a:fld id="{9860EDB8-5305-433F-BE41-D7A86D811DB3}" type="slidenum">
              <a:rPr lang="en-US" smtClean="0"/>
              <a:t>26</a:t>
            </a:fld>
            <a:endParaRPr lang="en-US"/>
          </a:p>
        </p:txBody>
      </p:sp>
    </p:spTree>
    <p:extLst>
      <p:ext uri="{BB962C8B-B14F-4D97-AF65-F5344CB8AC3E}">
        <p14:creationId xmlns:p14="http://schemas.microsoft.com/office/powerpoint/2010/main" val="32084211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2: Rate Cap</a:t>
            </a:r>
          </a:p>
        </p:txBody>
      </p:sp>
      <p:sp>
        <p:nvSpPr>
          <p:cNvPr id="3" name="Content Placeholder 2"/>
          <p:cNvSpPr>
            <a:spLocks noGrp="1"/>
          </p:cNvSpPr>
          <p:nvPr>
            <p:ph idx="1"/>
          </p:nvPr>
        </p:nvSpPr>
        <p:spPr/>
        <p:txBody>
          <a:bodyPr>
            <a:noAutofit/>
          </a:bodyPr>
          <a:lstStyle/>
          <a:p>
            <a:pPr marL="0" indent="0">
              <a:spcBef>
                <a:spcPts val="0"/>
              </a:spcBef>
              <a:buNone/>
            </a:pPr>
            <a:r>
              <a:rPr lang="en-US" sz="2600" dirty="0"/>
              <a:t>A fully amortizing ARM of $100,000 for 30 years with 1-year interest rate resets, monthly payments. The starting interest rate is now 7% with a 2% annual interest rate cap.</a:t>
            </a:r>
          </a:p>
          <a:p>
            <a:pPr marL="457200" lvl="1" indent="-457200">
              <a:spcBef>
                <a:spcPts val="1800"/>
              </a:spcBef>
              <a:buFont typeface="+mj-lt"/>
              <a:buAutoNum type="arabicPeriod"/>
            </a:pPr>
            <a:r>
              <a:rPr lang="en-US" sz="2600" dirty="0"/>
              <a:t>What is the initial payment?</a:t>
            </a:r>
          </a:p>
          <a:p>
            <a:pPr marL="457200" lvl="1" indent="0">
              <a:buNone/>
            </a:pPr>
            <a:r>
              <a:rPr lang="en-US" sz="2400" dirty="0"/>
              <a:t>The rate cap does not affect the initial payments.</a:t>
            </a:r>
          </a:p>
          <a:p>
            <a:pPr marL="914400" indent="4763">
              <a:spcBef>
                <a:spcPts val="0"/>
              </a:spcBef>
              <a:buNone/>
              <a:tabLst>
                <a:tab pos="1889125" algn="l"/>
              </a:tabLst>
            </a:pPr>
            <a:r>
              <a:rPr lang="en-US" dirty="0"/>
              <a:t>PV = $100,000; n = 360; FV = $0; </a:t>
            </a:r>
            <a:r>
              <a:rPr lang="en-US" dirty="0" err="1"/>
              <a:t>i</a:t>
            </a:r>
            <a:r>
              <a:rPr lang="en-US" dirty="0"/>
              <a:t> = 7/12</a:t>
            </a:r>
          </a:p>
          <a:p>
            <a:pPr marL="914400" indent="4763">
              <a:spcBef>
                <a:spcPts val="0"/>
              </a:spcBef>
              <a:buNone/>
              <a:tabLst>
                <a:tab pos="1889125" algn="l"/>
              </a:tabLst>
            </a:pPr>
            <a:r>
              <a:rPr lang="en-US" b="1" i="1" dirty="0"/>
              <a:t>Then, PMT = $665.30</a:t>
            </a:r>
          </a:p>
          <a:p>
            <a:pPr marL="512763" lvl="1" indent="0">
              <a:buNone/>
            </a:pPr>
            <a:r>
              <a:rPr lang="en-US" sz="2400" dirty="0"/>
              <a:t>The outstanding balance at the end of year 1 is $98,984.19 (do the calculation</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fld id="{9860EDB8-5305-433F-BE41-D7A86D811DB3}" type="slidenum">
              <a:rPr lang="en-US" smtClean="0"/>
              <a:t>27</a:t>
            </a:fld>
            <a:endParaRPr lang="en-US"/>
          </a:p>
        </p:txBody>
      </p:sp>
    </p:spTree>
    <p:extLst>
      <p:ext uri="{BB962C8B-B14F-4D97-AF65-F5344CB8AC3E}">
        <p14:creationId xmlns:p14="http://schemas.microsoft.com/office/powerpoint/2010/main" val="2315244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kern="0" dirty="0"/>
              <a:t>Example 2: Rate </a:t>
            </a:r>
            <a:r>
              <a:rPr lang="en-US" kern="0" dirty="0" smtClean="0"/>
              <a:t>Cap</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startAt="2"/>
            </a:pPr>
            <a:r>
              <a:rPr lang="en-US" sz="2800" dirty="0"/>
              <a:t>Compute the 2</a:t>
            </a:r>
            <a:r>
              <a:rPr lang="en-US" sz="2800" baseline="30000" dirty="0"/>
              <a:t>nd</a:t>
            </a:r>
            <a:r>
              <a:rPr lang="en-US" sz="2800" dirty="0"/>
              <a:t> year payments if the composite rate at the end of year 1 is 8% and 10%.</a:t>
            </a:r>
          </a:p>
          <a:p>
            <a:pPr marL="566738" indent="0">
              <a:spcBef>
                <a:spcPts val="1200"/>
              </a:spcBef>
              <a:buNone/>
            </a:pPr>
            <a:r>
              <a:rPr lang="en-US" sz="2600" dirty="0"/>
              <a:t>The applicable interest rate in year 2 cannot be more than the previous year’s rate plus the annual rate cap, i.e., 7% + 2% = 9% (upper limit in year 2).</a:t>
            </a:r>
          </a:p>
          <a:p>
            <a:pPr marL="909638">
              <a:spcBef>
                <a:spcPts val="1200"/>
              </a:spcBef>
            </a:pPr>
            <a:r>
              <a:rPr lang="en-US" sz="2600" dirty="0"/>
              <a:t>If the composite rate is 8%, then the applicable rate will be 8% and the 2</a:t>
            </a:r>
            <a:r>
              <a:rPr lang="en-US" sz="2600" baseline="30000" dirty="0"/>
              <a:t>nd</a:t>
            </a:r>
            <a:r>
              <a:rPr lang="en-US" sz="2600" dirty="0"/>
              <a:t> year payments will be $732.43.</a:t>
            </a:r>
          </a:p>
          <a:p>
            <a:pPr marL="909638">
              <a:spcBef>
                <a:spcPts val="1200"/>
              </a:spcBef>
            </a:pPr>
            <a:r>
              <a:rPr lang="en-US" sz="2600" dirty="0"/>
              <a:t>If the composite rate is 10%, then the applicable rate will be 9% and the 2</a:t>
            </a:r>
            <a:r>
              <a:rPr lang="en-US" sz="2600" baseline="30000" dirty="0"/>
              <a:t>nd</a:t>
            </a:r>
            <a:r>
              <a:rPr lang="en-US" sz="2600" dirty="0"/>
              <a:t> year payments will be $801.93.</a:t>
            </a:r>
          </a:p>
          <a:p>
            <a:pPr marL="914400" indent="0">
              <a:buNone/>
              <a:tabLst>
                <a:tab pos="914400" algn="l"/>
              </a:tabLst>
            </a:pPr>
            <a:r>
              <a:rPr lang="en-US" sz="2600" dirty="0"/>
              <a:t>The payment would have been $873.51 without the interest cap, almost 9% higher.</a:t>
            </a:r>
          </a:p>
          <a:p>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28</a:t>
            </a:fld>
            <a:endParaRPr lang="en-US"/>
          </a:p>
        </p:txBody>
      </p:sp>
    </p:spTree>
    <p:extLst>
      <p:ext uri="{BB962C8B-B14F-4D97-AF65-F5344CB8AC3E}">
        <p14:creationId xmlns:p14="http://schemas.microsoft.com/office/powerpoint/2010/main" val="2034890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3: More Rate Caps</a:t>
            </a:r>
          </a:p>
        </p:txBody>
      </p:sp>
      <p:sp>
        <p:nvSpPr>
          <p:cNvPr id="3" name="Content Placeholder 2"/>
          <p:cNvSpPr>
            <a:spLocks noGrp="1"/>
          </p:cNvSpPr>
          <p:nvPr>
            <p:ph idx="1"/>
          </p:nvPr>
        </p:nvSpPr>
        <p:spPr/>
        <p:txBody>
          <a:bodyPr>
            <a:normAutofit/>
          </a:bodyPr>
          <a:lstStyle/>
          <a:p>
            <a:pPr marL="0" indent="0">
              <a:buNone/>
            </a:pPr>
            <a:r>
              <a:rPr lang="en-US" sz="2600" dirty="0"/>
              <a:t>Consider a $250,000 1-year ARM at a margin of 2% over Libor with monthly payments and a 30-year term.</a:t>
            </a:r>
          </a:p>
          <a:p>
            <a:pPr marL="514350" indent="-514350">
              <a:spcBef>
                <a:spcPts val="1800"/>
              </a:spcBef>
              <a:buFont typeface="+mj-lt"/>
              <a:buAutoNum type="arabicPeriod"/>
            </a:pPr>
            <a:r>
              <a:rPr lang="en-US" sz="2600" dirty="0"/>
              <a:t>What is the periodic payment amount for the 1</a:t>
            </a:r>
            <a:r>
              <a:rPr lang="en-US" sz="2600" baseline="30000" dirty="0"/>
              <a:t>st</a:t>
            </a:r>
            <a:r>
              <a:rPr lang="en-US" sz="2600" dirty="0"/>
              <a:t> year if Libor is at 3% at origination?</a:t>
            </a:r>
          </a:p>
          <a:p>
            <a:pPr marL="914400" indent="0">
              <a:buNone/>
            </a:pPr>
            <a:r>
              <a:rPr lang="en-US" sz="2600" i="1" dirty="0"/>
              <a:t>PV = $250,000;  FV = 0;  </a:t>
            </a:r>
            <a:r>
              <a:rPr lang="en-US" sz="2600" i="1" dirty="0" err="1"/>
              <a:t>i</a:t>
            </a:r>
            <a:r>
              <a:rPr lang="en-US" sz="2600" i="1" dirty="0"/>
              <a:t> = (3%+2%)/12;  </a:t>
            </a:r>
          </a:p>
          <a:p>
            <a:pPr marL="914400" indent="0">
              <a:spcBef>
                <a:spcPts val="0"/>
              </a:spcBef>
              <a:buNone/>
            </a:pPr>
            <a:r>
              <a:rPr lang="en-US" sz="2600" i="1" dirty="0"/>
              <a:t>n =360</a:t>
            </a:r>
          </a:p>
          <a:p>
            <a:pPr marL="914400" indent="0">
              <a:spcBef>
                <a:spcPts val="0"/>
              </a:spcBef>
              <a:buNone/>
            </a:pPr>
            <a:r>
              <a:rPr lang="en-US" sz="2600" i="1" dirty="0"/>
              <a:t>Therefore, </a:t>
            </a:r>
            <a:r>
              <a:rPr lang="en-US" sz="2600" b="1" i="1" dirty="0"/>
              <a:t>PMT=$1,342.05</a:t>
            </a:r>
          </a:p>
          <a:p>
            <a:pPr marL="0" indent="0">
              <a:buNone/>
            </a:pPr>
            <a:endParaRPr lang="en-US" sz="2800" dirty="0"/>
          </a:p>
        </p:txBody>
      </p:sp>
      <p:sp>
        <p:nvSpPr>
          <p:cNvPr id="4" name="Slide Number Placeholder 3"/>
          <p:cNvSpPr>
            <a:spLocks noGrp="1"/>
          </p:cNvSpPr>
          <p:nvPr>
            <p:ph type="sldNum" sz="quarter" idx="12"/>
          </p:nvPr>
        </p:nvSpPr>
        <p:spPr/>
        <p:txBody>
          <a:bodyPr/>
          <a:lstStyle/>
          <a:p>
            <a:fld id="{9860EDB8-5305-433F-BE41-D7A86D811DB3}" type="slidenum">
              <a:rPr lang="en-US" smtClean="0"/>
              <a:t>29</a:t>
            </a:fld>
            <a:endParaRPr lang="en-US"/>
          </a:p>
        </p:txBody>
      </p:sp>
    </p:spTree>
    <p:extLst>
      <p:ext uri="{BB962C8B-B14F-4D97-AF65-F5344CB8AC3E}">
        <p14:creationId xmlns:p14="http://schemas.microsoft.com/office/powerpoint/2010/main" val="1701764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FRMs</a:t>
            </a:r>
          </a:p>
        </p:txBody>
      </p:sp>
      <p:sp>
        <p:nvSpPr>
          <p:cNvPr id="3" name="Content Placeholder 2"/>
          <p:cNvSpPr>
            <a:spLocks noGrp="1"/>
          </p:cNvSpPr>
          <p:nvPr>
            <p:ph idx="1"/>
          </p:nvPr>
        </p:nvSpPr>
        <p:spPr/>
        <p:txBody>
          <a:bodyPr>
            <a:normAutofit lnSpcReduction="10000"/>
          </a:bodyPr>
          <a:lstStyle/>
          <a:p>
            <a:r>
              <a:rPr lang="en-US" sz="2600" b="1" i="1" dirty="0"/>
              <a:t>Lender bears the interest rate risk </a:t>
            </a:r>
            <a:r>
              <a:rPr lang="en-US" sz="2600" dirty="0"/>
              <a:t>and of course is compensated for taking that risk.</a:t>
            </a:r>
          </a:p>
          <a:p>
            <a:pPr marL="739775" lvl="1" indent="-282575"/>
            <a:r>
              <a:rPr lang="en-US" sz="2400" dirty="0"/>
              <a:t>FRM products may then not be optimal for all borrowers</a:t>
            </a:r>
          </a:p>
          <a:p>
            <a:pPr>
              <a:spcBef>
                <a:spcPts val="1200"/>
              </a:spcBef>
            </a:pPr>
            <a:r>
              <a:rPr lang="en-US" sz="2600" dirty="0"/>
              <a:t>Expected inflation is built into the interest rate.</a:t>
            </a:r>
          </a:p>
          <a:p>
            <a:pPr marL="739775" lvl="1" indent="-282575">
              <a:spcBef>
                <a:spcPts val="1200"/>
              </a:spcBef>
            </a:pPr>
            <a:r>
              <a:rPr lang="en-US" sz="2400" dirty="0"/>
              <a:t>Product may not be suitable during periods of high expected inflation</a:t>
            </a:r>
          </a:p>
          <a:p>
            <a:pPr marL="739775" lvl="1" indent="-282575"/>
            <a:r>
              <a:rPr lang="en-US" sz="2400" dirty="0"/>
              <a:t>Short-term payment affordability issues (tilt effect)</a:t>
            </a:r>
          </a:p>
          <a:p>
            <a:pPr>
              <a:spcBef>
                <a:spcPts val="1200"/>
              </a:spcBef>
            </a:pPr>
            <a:r>
              <a:rPr lang="en-US" sz="2600" dirty="0"/>
              <a:t>Prepayment risk is fully borne by the lender </a:t>
            </a:r>
            <a:r>
              <a:rPr lang="en-US" sz="2600" dirty="0" smtClean="0"/>
              <a:t>(or investor in MBS) </a:t>
            </a:r>
            <a:r>
              <a:rPr lang="en-US" sz="2600" dirty="0"/>
              <a:t>and is of course priced into the mortgage.</a:t>
            </a:r>
          </a:p>
          <a:p>
            <a:pPr marL="739775" lvl="1" indent="-282575"/>
            <a:r>
              <a:rPr lang="en-US" sz="2400" dirty="0"/>
              <a:t>Again optimality </a:t>
            </a:r>
            <a:r>
              <a:rPr lang="en-US" sz="2400" dirty="0" smtClean="0"/>
              <a:t>issues!</a:t>
            </a:r>
            <a:endParaRPr lang="en-US" sz="2400" dirty="0"/>
          </a:p>
        </p:txBody>
      </p:sp>
      <p:sp>
        <p:nvSpPr>
          <p:cNvPr id="4" name="Slide Number Placeholder 3"/>
          <p:cNvSpPr>
            <a:spLocks noGrp="1"/>
          </p:cNvSpPr>
          <p:nvPr>
            <p:ph type="sldNum" sz="quarter" idx="12"/>
          </p:nvPr>
        </p:nvSpPr>
        <p:spPr/>
        <p:txBody>
          <a:bodyPr/>
          <a:lstStyle/>
          <a:p>
            <a:fld id="{9860EDB8-5305-433F-BE41-D7A86D811DB3}" type="slidenum">
              <a:rPr lang="en-US" smtClean="0"/>
              <a:t>3</a:t>
            </a:fld>
            <a:endParaRPr lang="en-US"/>
          </a:p>
        </p:txBody>
      </p:sp>
    </p:spTree>
    <p:extLst>
      <p:ext uri="{BB962C8B-B14F-4D97-AF65-F5344CB8AC3E}">
        <p14:creationId xmlns:p14="http://schemas.microsoft.com/office/powerpoint/2010/main" val="4273742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3: More Rate Caps</a:t>
            </a:r>
          </a:p>
        </p:txBody>
      </p:sp>
      <p:sp>
        <p:nvSpPr>
          <p:cNvPr id="3" name="Content Placeholder 2"/>
          <p:cNvSpPr>
            <a:spLocks noGrp="1"/>
          </p:cNvSpPr>
          <p:nvPr>
            <p:ph idx="1"/>
          </p:nvPr>
        </p:nvSpPr>
        <p:spPr/>
        <p:txBody>
          <a:bodyPr>
            <a:normAutofit/>
          </a:bodyPr>
          <a:lstStyle/>
          <a:p>
            <a:pPr marL="514350" indent="-514350">
              <a:buFont typeface="+mj-lt"/>
              <a:buAutoNum type="arabicPeriod" startAt="2"/>
            </a:pPr>
            <a:r>
              <a:rPr lang="en-US" sz="2600" dirty="0"/>
              <a:t>Suppose the index (Libor) increases to 7% at the end of </a:t>
            </a:r>
            <a:r>
              <a:rPr lang="en-US" sz="2600" dirty="0" err="1"/>
              <a:t>yr</a:t>
            </a:r>
            <a:r>
              <a:rPr lang="en-US" sz="2600" dirty="0"/>
              <a:t> 1.  What is the payment amount during the 2</a:t>
            </a:r>
            <a:r>
              <a:rPr lang="en-US" sz="2600" baseline="30000" dirty="0"/>
              <a:t>nd</a:t>
            </a:r>
            <a:r>
              <a:rPr lang="en-US" sz="2600" dirty="0"/>
              <a:t> year if loan has a 2% periodic interest rate cap and a 4% lifetime cap?</a:t>
            </a:r>
          </a:p>
          <a:p>
            <a:pPr marL="508000" indent="0">
              <a:spcBef>
                <a:spcPts val="2400"/>
              </a:spcBef>
              <a:buNone/>
              <a:tabLst>
                <a:tab pos="508000" algn="l"/>
              </a:tabLst>
            </a:pPr>
            <a:r>
              <a:rPr lang="en-US" sz="2600" dirty="0" smtClean="0"/>
              <a:t>Outstanding </a:t>
            </a:r>
            <a:r>
              <a:rPr lang="en-US" sz="2600" dirty="0"/>
              <a:t>balance at end of year 1:</a:t>
            </a:r>
          </a:p>
          <a:p>
            <a:pPr marL="914400" indent="0">
              <a:spcBef>
                <a:spcPts val="1200"/>
              </a:spcBef>
              <a:buNone/>
            </a:pPr>
            <a:r>
              <a:rPr lang="en-US" sz="2600" dirty="0"/>
              <a:t>PMT = $1,342.05;  FV = 0;  </a:t>
            </a:r>
            <a:r>
              <a:rPr lang="en-US" sz="2600" dirty="0" err="1"/>
              <a:t>i</a:t>
            </a:r>
            <a:r>
              <a:rPr lang="en-US" sz="2600" dirty="0"/>
              <a:t> = 5%/12; n = 348. </a:t>
            </a:r>
          </a:p>
          <a:p>
            <a:pPr marL="914400" indent="0">
              <a:buNone/>
            </a:pPr>
            <a:r>
              <a:rPr lang="en-US" sz="2600" dirty="0"/>
              <a:t>Therefore, OLB</a:t>
            </a:r>
            <a:r>
              <a:rPr lang="en-US" sz="2600" baseline="-25000" dirty="0"/>
              <a:t>12</a:t>
            </a:r>
            <a:r>
              <a:rPr lang="en-US" sz="2600" dirty="0"/>
              <a:t> = $246,311.59</a:t>
            </a:r>
          </a:p>
          <a:p>
            <a:pPr marL="0" indent="0">
              <a:buNone/>
            </a:pPr>
            <a:endParaRPr lang="en-US" sz="2800" dirty="0"/>
          </a:p>
        </p:txBody>
      </p:sp>
      <p:sp>
        <p:nvSpPr>
          <p:cNvPr id="4" name="Slide Number Placeholder 3"/>
          <p:cNvSpPr>
            <a:spLocks noGrp="1"/>
          </p:cNvSpPr>
          <p:nvPr>
            <p:ph type="sldNum" sz="quarter" idx="12"/>
          </p:nvPr>
        </p:nvSpPr>
        <p:spPr/>
        <p:txBody>
          <a:bodyPr/>
          <a:lstStyle/>
          <a:p>
            <a:fld id="{9860EDB8-5305-433F-BE41-D7A86D811DB3}" type="slidenum">
              <a:rPr lang="en-US" smtClean="0"/>
              <a:t>30</a:t>
            </a:fld>
            <a:endParaRPr lang="en-US"/>
          </a:p>
        </p:txBody>
      </p:sp>
    </p:spTree>
    <p:extLst>
      <p:ext uri="{BB962C8B-B14F-4D97-AF65-F5344CB8AC3E}">
        <p14:creationId xmlns:p14="http://schemas.microsoft.com/office/powerpoint/2010/main" val="2590232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3: More Rate Caps</a:t>
            </a:r>
          </a:p>
        </p:txBody>
      </p:sp>
      <p:sp>
        <p:nvSpPr>
          <p:cNvPr id="3" name="Content Placeholder 2"/>
          <p:cNvSpPr>
            <a:spLocks noGrp="1"/>
          </p:cNvSpPr>
          <p:nvPr>
            <p:ph idx="1"/>
          </p:nvPr>
        </p:nvSpPr>
        <p:spPr/>
        <p:txBody>
          <a:bodyPr>
            <a:noAutofit/>
          </a:bodyPr>
          <a:lstStyle/>
          <a:p>
            <a:pPr marL="623888">
              <a:spcBef>
                <a:spcPts val="1200"/>
              </a:spcBef>
            </a:pPr>
            <a:r>
              <a:rPr lang="en-US" sz="2800" dirty="0"/>
              <a:t>Find the applicable interest rate for year 2:</a:t>
            </a:r>
          </a:p>
          <a:p>
            <a:pPr>
              <a:spcBef>
                <a:spcPts val="1800"/>
              </a:spcBef>
              <a:buNone/>
            </a:pPr>
            <a:r>
              <a:rPr lang="en-US" sz="2800" dirty="0"/>
              <a:t>             </a:t>
            </a:r>
            <a:r>
              <a:rPr lang="en-US" sz="2600" dirty="0"/>
              <a:t>Min (5%+2%, </a:t>
            </a:r>
            <a:r>
              <a:rPr lang="en-US" sz="2600" b="1" i="1" dirty="0"/>
              <a:t>5%</a:t>
            </a:r>
            <a:r>
              <a:rPr lang="en-US" sz="2600" dirty="0"/>
              <a:t>+4%, 7%+2%) = 7%</a:t>
            </a:r>
          </a:p>
          <a:p>
            <a:pPr>
              <a:spcBef>
                <a:spcPts val="1200"/>
              </a:spcBef>
              <a:buNone/>
            </a:pPr>
            <a:endParaRPr lang="en-US" sz="2800" i="1" dirty="0"/>
          </a:p>
          <a:p>
            <a:pPr>
              <a:spcBef>
                <a:spcPts val="1200"/>
              </a:spcBef>
              <a:buNone/>
            </a:pPr>
            <a:endParaRPr lang="en-US" sz="1600" i="1" dirty="0"/>
          </a:p>
          <a:p>
            <a:pPr marL="682625" indent="-392113">
              <a:spcBef>
                <a:spcPts val="1800"/>
              </a:spcBef>
            </a:pPr>
            <a:r>
              <a:rPr lang="en-US" sz="2800" dirty="0"/>
              <a:t>Compute the monthly payment for year 2:</a:t>
            </a:r>
          </a:p>
          <a:p>
            <a:pPr marL="1262063" indent="0">
              <a:spcBef>
                <a:spcPts val="1200"/>
              </a:spcBef>
              <a:buNone/>
            </a:pPr>
            <a:r>
              <a:rPr lang="en-US" sz="2600" dirty="0"/>
              <a:t>PV = $246,311.59;  FV = 0;  </a:t>
            </a:r>
            <a:r>
              <a:rPr lang="en-US" sz="2600" dirty="0" err="1"/>
              <a:t>i</a:t>
            </a:r>
            <a:r>
              <a:rPr lang="en-US" sz="2600" dirty="0"/>
              <a:t> = 7%/12;  N=348</a:t>
            </a:r>
          </a:p>
          <a:p>
            <a:pPr marL="1262063" indent="0">
              <a:buNone/>
            </a:pPr>
            <a:r>
              <a:rPr lang="en-US" sz="2600" b="1" i="1" dirty="0" smtClean="0"/>
              <a:t>PMT </a:t>
            </a:r>
            <a:r>
              <a:rPr lang="en-US" sz="2600" b="1" i="1" dirty="0"/>
              <a:t>= $1,655.53</a:t>
            </a:r>
          </a:p>
          <a:p>
            <a:endParaRPr lang="en-US" sz="2800" dirty="0"/>
          </a:p>
        </p:txBody>
      </p:sp>
      <p:sp>
        <p:nvSpPr>
          <p:cNvPr id="4" name="Slide Number Placeholder 3"/>
          <p:cNvSpPr>
            <a:spLocks noGrp="1"/>
          </p:cNvSpPr>
          <p:nvPr>
            <p:ph type="sldNum" sz="quarter" idx="12"/>
          </p:nvPr>
        </p:nvSpPr>
        <p:spPr/>
        <p:txBody>
          <a:bodyPr/>
          <a:lstStyle/>
          <a:p>
            <a:fld id="{9860EDB8-5305-433F-BE41-D7A86D811DB3}" type="slidenum">
              <a:rPr lang="en-US" smtClean="0"/>
              <a:t>31</a:t>
            </a:fld>
            <a:endParaRPr lang="en-US"/>
          </a:p>
        </p:txBody>
      </p:sp>
      <p:sp>
        <p:nvSpPr>
          <p:cNvPr id="5" name="Right Brace 4"/>
          <p:cNvSpPr/>
          <p:nvPr/>
        </p:nvSpPr>
        <p:spPr>
          <a:xfrm rot="5400000">
            <a:off x="3301379" y="2630501"/>
            <a:ext cx="207248" cy="106223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 name="Right Brace 5"/>
          <p:cNvSpPr/>
          <p:nvPr/>
        </p:nvSpPr>
        <p:spPr>
          <a:xfrm rot="5400000">
            <a:off x="4689547" y="2613019"/>
            <a:ext cx="209605" cy="107304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7" name="Right Brace 6"/>
          <p:cNvSpPr/>
          <p:nvPr/>
        </p:nvSpPr>
        <p:spPr>
          <a:xfrm rot="5400000">
            <a:off x="5993765" y="2608203"/>
            <a:ext cx="202491" cy="108978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8" name="TextBox 7"/>
          <p:cNvSpPr txBox="1"/>
          <p:nvPr/>
        </p:nvSpPr>
        <p:spPr>
          <a:xfrm>
            <a:off x="1931233" y="3648402"/>
            <a:ext cx="1549007" cy="400110"/>
          </a:xfrm>
          <a:prstGeom prst="rect">
            <a:avLst/>
          </a:prstGeom>
          <a:noFill/>
          <a:ln>
            <a:solidFill>
              <a:schemeClr val="tx1"/>
            </a:solidFill>
          </a:ln>
        </p:spPr>
        <p:txBody>
          <a:bodyPr wrap="square" rtlCol="0">
            <a:spAutoFit/>
          </a:bodyPr>
          <a:lstStyle/>
          <a:p>
            <a:r>
              <a:rPr lang="en-US" b="1" dirty="0"/>
              <a:t>Periodic</a:t>
            </a:r>
            <a:r>
              <a:rPr lang="en-US" sz="2000" b="1" dirty="0"/>
              <a:t> </a:t>
            </a:r>
            <a:r>
              <a:rPr lang="en-US" b="1" dirty="0"/>
              <a:t>cap</a:t>
            </a:r>
          </a:p>
        </p:txBody>
      </p:sp>
      <p:cxnSp>
        <p:nvCxnSpPr>
          <p:cNvPr id="9" name="Elbow Connector 8"/>
          <p:cNvCxnSpPr/>
          <p:nvPr/>
        </p:nvCxnSpPr>
        <p:spPr>
          <a:xfrm rot="5400000" flipH="1" flipV="1">
            <a:off x="3059421" y="3288287"/>
            <a:ext cx="354092" cy="337072"/>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161260" y="3874057"/>
            <a:ext cx="2798167" cy="369332"/>
          </a:xfrm>
          <a:prstGeom prst="rect">
            <a:avLst/>
          </a:prstGeom>
          <a:noFill/>
          <a:ln>
            <a:solidFill>
              <a:schemeClr val="tx1"/>
            </a:solidFill>
          </a:ln>
        </p:spPr>
        <p:txBody>
          <a:bodyPr wrap="square" rtlCol="0">
            <a:spAutoFit/>
          </a:bodyPr>
          <a:lstStyle/>
          <a:p>
            <a:pPr algn="ctr"/>
            <a:r>
              <a:rPr lang="en-US" b="1" dirty="0"/>
              <a:t>Period’s index + margin</a:t>
            </a:r>
          </a:p>
        </p:txBody>
      </p:sp>
      <p:cxnSp>
        <p:nvCxnSpPr>
          <p:cNvPr id="11" name="Elbow Connector 10"/>
          <p:cNvCxnSpPr/>
          <p:nvPr/>
        </p:nvCxnSpPr>
        <p:spPr>
          <a:xfrm rot="16200000" flipV="1">
            <a:off x="5971571" y="3387305"/>
            <a:ext cx="570726" cy="304800"/>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067040" y="3766349"/>
            <a:ext cx="1574867" cy="369332"/>
          </a:xfrm>
          <a:prstGeom prst="rect">
            <a:avLst/>
          </a:prstGeom>
          <a:noFill/>
          <a:ln>
            <a:solidFill>
              <a:schemeClr val="tx1"/>
            </a:solidFill>
          </a:ln>
        </p:spPr>
        <p:txBody>
          <a:bodyPr wrap="square" rtlCol="0">
            <a:spAutoFit/>
          </a:bodyPr>
          <a:lstStyle/>
          <a:p>
            <a:pPr algn="ctr"/>
            <a:r>
              <a:rPr lang="en-US" b="1" dirty="0"/>
              <a:t>Lifetime cap</a:t>
            </a:r>
          </a:p>
        </p:txBody>
      </p:sp>
      <p:cxnSp>
        <p:nvCxnSpPr>
          <p:cNvPr id="13" name="Straight Arrow Connector 12"/>
          <p:cNvCxnSpPr/>
          <p:nvPr/>
        </p:nvCxnSpPr>
        <p:spPr>
          <a:xfrm flipH="1" flipV="1">
            <a:off x="4792386" y="3214911"/>
            <a:ext cx="1" cy="55143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1832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P spid="6" grpId="0" animBg="1"/>
      <p:bldP spid="7" grpId="0" animBg="1"/>
      <p:bldP spid="8" grpId="0" animBg="1"/>
      <p:bldP spid="10" grpId="0" animBg="1"/>
      <p:bldP spid="1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3: More Rate Caps</a:t>
            </a:r>
          </a:p>
        </p:txBody>
      </p:sp>
      <p:sp>
        <p:nvSpPr>
          <p:cNvPr id="3" name="Content Placeholder 2"/>
          <p:cNvSpPr>
            <a:spLocks noGrp="1"/>
          </p:cNvSpPr>
          <p:nvPr>
            <p:ph idx="1"/>
          </p:nvPr>
        </p:nvSpPr>
        <p:spPr/>
        <p:txBody>
          <a:bodyPr>
            <a:normAutofit lnSpcReduction="10000"/>
          </a:bodyPr>
          <a:lstStyle/>
          <a:p>
            <a:pPr marL="514350" indent="-514350">
              <a:spcBef>
                <a:spcPts val="0"/>
              </a:spcBef>
              <a:buFont typeface="+mj-lt"/>
              <a:buAutoNum type="arabicPeriod" startAt="3"/>
            </a:pPr>
            <a:r>
              <a:rPr lang="en-US" sz="2600" dirty="0"/>
              <a:t>Libor is now 11% at the end of year 2, compute monthly payment for 3</a:t>
            </a:r>
            <a:r>
              <a:rPr lang="en-US" sz="2600" baseline="30000" dirty="0"/>
              <a:t>rd</a:t>
            </a:r>
            <a:r>
              <a:rPr lang="en-US" sz="2600" dirty="0"/>
              <a:t> year.</a:t>
            </a:r>
          </a:p>
          <a:p>
            <a:pPr marL="914400" indent="-347663"/>
            <a:r>
              <a:rPr lang="en-US" dirty="0"/>
              <a:t>Outstanding balance at end of year 2:</a:t>
            </a:r>
          </a:p>
          <a:p>
            <a:pPr marL="914400" indent="0">
              <a:spcBef>
                <a:spcPts val="0"/>
              </a:spcBef>
              <a:buNone/>
            </a:pPr>
            <a:r>
              <a:rPr lang="en-US" dirty="0"/>
              <a:t>      PMT = $1,655.53;  FV = 0;  </a:t>
            </a:r>
            <a:r>
              <a:rPr lang="en-US" dirty="0" err="1"/>
              <a:t>i</a:t>
            </a:r>
            <a:r>
              <a:rPr lang="en-US" dirty="0"/>
              <a:t> = 7%/12;  n = 336</a:t>
            </a:r>
          </a:p>
          <a:p>
            <a:pPr marL="914400" indent="0">
              <a:spcBef>
                <a:spcPts val="0"/>
              </a:spcBef>
              <a:buNone/>
            </a:pPr>
            <a:r>
              <a:rPr lang="en-US" dirty="0"/>
              <a:t>      </a:t>
            </a:r>
            <a:r>
              <a:rPr lang="en-US" b="1" i="1" dirty="0"/>
              <a:t>OLB</a:t>
            </a:r>
            <a:r>
              <a:rPr lang="en-US" b="1" i="1" baseline="-25000" dirty="0"/>
              <a:t>24</a:t>
            </a:r>
            <a:r>
              <a:rPr lang="en-US" b="1" i="1" dirty="0"/>
              <a:t>= $243,601.13</a:t>
            </a:r>
          </a:p>
          <a:p>
            <a:pPr marL="914400"/>
            <a:r>
              <a:rPr lang="en-US" dirty="0"/>
              <a:t>Interest rate in year 3:</a:t>
            </a:r>
          </a:p>
          <a:p>
            <a:pPr>
              <a:spcBef>
                <a:spcPts val="0"/>
              </a:spcBef>
              <a:buNone/>
            </a:pPr>
            <a:r>
              <a:rPr lang="en-US" dirty="0"/>
              <a:t>                Min (7%+2%, </a:t>
            </a:r>
            <a:r>
              <a:rPr lang="en-US" b="1" i="1" dirty="0"/>
              <a:t>5%</a:t>
            </a:r>
            <a:r>
              <a:rPr lang="en-US" dirty="0"/>
              <a:t>+4%, 11%+2%) = 9%</a:t>
            </a:r>
          </a:p>
          <a:p>
            <a:pPr marL="914400"/>
            <a:r>
              <a:rPr lang="en-US" dirty="0"/>
              <a:t>Monthly payments in year 3:</a:t>
            </a:r>
          </a:p>
          <a:p>
            <a:pPr marL="914400" indent="0">
              <a:spcBef>
                <a:spcPts val="0"/>
              </a:spcBef>
              <a:buNone/>
            </a:pPr>
            <a:r>
              <a:rPr lang="en-US" dirty="0"/>
              <a:t>     PV = $243,601.13; FV = 0; </a:t>
            </a:r>
            <a:r>
              <a:rPr lang="en-US" dirty="0" err="1"/>
              <a:t>i</a:t>
            </a:r>
            <a:r>
              <a:rPr lang="en-US" dirty="0"/>
              <a:t> = 9%/12;  n = 336</a:t>
            </a:r>
          </a:p>
          <a:p>
            <a:pPr marL="914400" indent="0">
              <a:spcBef>
                <a:spcPts val="0"/>
              </a:spcBef>
              <a:buNone/>
            </a:pPr>
            <a:r>
              <a:rPr lang="en-US" dirty="0"/>
              <a:t>      </a:t>
            </a:r>
            <a:r>
              <a:rPr lang="en-US" b="1" i="1" dirty="0"/>
              <a:t>PMT = $1,988.52</a:t>
            </a:r>
          </a:p>
          <a:p>
            <a:pPr>
              <a:spcBef>
                <a:spcPts val="0"/>
              </a:spcBef>
            </a:pP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32</a:t>
            </a:fld>
            <a:endParaRPr lang="en-US"/>
          </a:p>
        </p:txBody>
      </p:sp>
    </p:spTree>
    <p:extLst>
      <p:ext uri="{BB962C8B-B14F-4D97-AF65-F5344CB8AC3E}">
        <p14:creationId xmlns:p14="http://schemas.microsoft.com/office/powerpoint/2010/main" val="2480714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4: Payment Cap</a:t>
            </a:r>
          </a:p>
        </p:txBody>
      </p:sp>
      <p:sp>
        <p:nvSpPr>
          <p:cNvPr id="3" name="Content Placeholder 2"/>
          <p:cNvSpPr>
            <a:spLocks noGrp="1"/>
          </p:cNvSpPr>
          <p:nvPr>
            <p:ph idx="1"/>
          </p:nvPr>
        </p:nvSpPr>
        <p:spPr/>
        <p:txBody>
          <a:bodyPr>
            <a:noAutofit/>
          </a:bodyPr>
          <a:lstStyle/>
          <a:p>
            <a:pPr marL="0" indent="0">
              <a:buNone/>
            </a:pPr>
            <a:r>
              <a:rPr lang="en-US" sz="2800" dirty="0"/>
              <a:t>An fully amortizing 1-year ARM of $100,000 for 30 years with monthly payments and a 5% payment cap. The starting interest rate is 6%. </a:t>
            </a:r>
          </a:p>
          <a:p>
            <a:pPr marL="406400" lvl="1" indent="-406400">
              <a:spcBef>
                <a:spcPts val="2400"/>
              </a:spcBef>
              <a:buFont typeface="+mj-lt"/>
              <a:buAutoNum type="arabicPeriod"/>
            </a:pPr>
            <a:r>
              <a:rPr lang="en-US" sz="2800" dirty="0"/>
              <a:t>What is the initial payment?</a:t>
            </a:r>
          </a:p>
          <a:p>
            <a:pPr marL="914400" indent="4763">
              <a:spcBef>
                <a:spcPts val="1800"/>
              </a:spcBef>
              <a:buNone/>
              <a:tabLst>
                <a:tab pos="1889125" algn="l"/>
              </a:tabLst>
            </a:pPr>
            <a:r>
              <a:rPr lang="en-US" dirty="0"/>
              <a:t>PV = $100,000</a:t>
            </a:r>
            <a:r>
              <a:rPr lang="en-US" dirty="0" smtClean="0"/>
              <a:t>;  </a:t>
            </a:r>
            <a:r>
              <a:rPr lang="en-US" dirty="0"/>
              <a:t>n = 360; </a:t>
            </a:r>
            <a:r>
              <a:rPr lang="en-US" dirty="0" smtClean="0"/>
              <a:t> FV </a:t>
            </a:r>
            <a:r>
              <a:rPr lang="en-US" dirty="0"/>
              <a:t>= $0</a:t>
            </a:r>
            <a:r>
              <a:rPr lang="en-US" dirty="0" smtClean="0"/>
              <a:t>;  </a:t>
            </a:r>
            <a:r>
              <a:rPr lang="en-US" dirty="0" err="1"/>
              <a:t>i</a:t>
            </a:r>
            <a:r>
              <a:rPr lang="en-US" dirty="0"/>
              <a:t> = 6/12</a:t>
            </a:r>
          </a:p>
          <a:p>
            <a:pPr marL="914400" indent="4763">
              <a:buNone/>
              <a:tabLst>
                <a:tab pos="1889125" algn="l"/>
              </a:tabLst>
            </a:pPr>
            <a:r>
              <a:rPr lang="en-US" b="1" i="1" dirty="0"/>
              <a:t>PMT = $</a:t>
            </a:r>
            <a:r>
              <a:rPr lang="en-US" b="1" i="1" dirty="0" smtClean="0"/>
              <a:t>599.55 </a:t>
            </a:r>
            <a:endParaRPr lang="en-US" b="1" i="1" dirty="0"/>
          </a:p>
          <a:p>
            <a:pPr marL="914400" lvl="1" indent="4763">
              <a:spcBef>
                <a:spcPts val="1800"/>
              </a:spcBef>
              <a:buNone/>
              <a:tabLst>
                <a:tab pos="1889125" algn="l"/>
              </a:tabLst>
            </a:pPr>
            <a:r>
              <a:rPr lang="en-US" sz="2400" dirty="0"/>
              <a:t>The outstanding balance at the end of year 1 is $98,771.99 (do the calculation!).</a:t>
            </a:r>
          </a:p>
          <a:p>
            <a:pPr marL="0" indent="0">
              <a:buNone/>
            </a:pPr>
            <a:endParaRPr lang="en-US" sz="2800" dirty="0"/>
          </a:p>
        </p:txBody>
      </p:sp>
      <p:sp>
        <p:nvSpPr>
          <p:cNvPr id="4" name="Slide Number Placeholder 3"/>
          <p:cNvSpPr>
            <a:spLocks noGrp="1"/>
          </p:cNvSpPr>
          <p:nvPr>
            <p:ph type="sldNum" sz="quarter" idx="12"/>
          </p:nvPr>
        </p:nvSpPr>
        <p:spPr/>
        <p:txBody>
          <a:bodyPr/>
          <a:lstStyle/>
          <a:p>
            <a:fld id="{9860EDB8-5305-433F-BE41-D7A86D811DB3}" type="slidenum">
              <a:rPr lang="en-US" smtClean="0"/>
              <a:t>33</a:t>
            </a:fld>
            <a:endParaRPr lang="en-US"/>
          </a:p>
        </p:txBody>
      </p:sp>
    </p:spTree>
    <p:extLst>
      <p:ext uri="{BB962C8B-B14F-4D97-AF65-F5344CB8AC3E}">
        <p14:creationId xmlns:p14="http://schemas.microsoft.com/office/powerpoint/2010/main" val="2957788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kern="0" dirty="0"/>
              <a:t>Example 4: Payment Cap</a:t>
            </a:r>
          </a:p>
        </p:txBody>
      </p:sp>
      <p:sp>
        <p:nvSpPr>
          <p:cNvPr id="3" name="Content Placeholder 2"/>
          <p:cNvSpPr>
            <a:spLocks noGrp="1"/>
          </p:cNvSpPr>
          <p:nvPr>
            <p:ph idx="1"/>
          </p:nvPr>
        </p:nvSpPr>
        <p:spPr/>
        <p:txBody>
          <a:bodyPr>
            <a:noAutofit/>
          </a:bodyPr>
          <a:lstStyle/>
          <a:p>
            <a:pPr marL="406400" indent="-406400">
              <a:buFont typeface="+mj-lt"/>
              <a:buAutoNum type="arabicPeriod" startAt="2"/>
            </a:pPr>
            <a:r>
              <a:rPr lang="en-US" sz="2800" dirty="0"/>
              <a:t>What are next year’s payments if the composite rate at the end of year 1 is 10%?</a:t>
            </a:r>
          </a:p>
          <a:p>
            <a:pPr marL="508000" indent="0">
              <a:spcBef>
                <a:spcPts val="1800"/>
              </a:spcBef>
              <a:buNone/>
            </a:pPr>
            <a:r>
              <a:rPr lang="en-US" dirty="0"/>
              <a:t>The unrestricted payment without the payment cap would be:</a:t>
            </a:r>
          </a:p>
          <a:p>
            <a:pPr marL="1146175" indent="-7938">
              <a:buNone/>
            </a:pPr>
            <a:r>
              <a:rPr lang="en-US" dirty="0"/>
              <a:t>	PV = $98,771.99; n = 348; FV = $0; </a:t>
            </a:r>
            <a:r>
              <a:rPr lang="en-US" dirty="0" err="1"/>
              <a:t>i</a:t>
            </a:r>
            <a:r>
              <a:rPr lang="en-US" dirty="0"/>
              <a:t> = 10/12</a:t>
            </a:r>
          </a:p>
          <a:p>
            <a:pPr marL="1146175" indent="-7938">
              <a:buNone/>
            </a:pPr>
            <a:r>
              <a:rPr lang="en-US" b="1" i="1" dirty="0"/>
              <a:t>	Thus, PMT = $871.64</a:t>
            </a:r>
          </a:p>
          <a:p>
            <a:pPr marL="514350" indent="-7938">
              <a:spcBef>
                <a:spcPts val="1800"/>
              </a:spcBef>
              <a:buNone/>
            </a:pPr>
            <a:r>
              <a:rPr lang="en-US" dirty="0"/>
              <a:t>But given the cap, the 2</a:t>
            </a:r>
            <a:r>
              <a:rPr lang="en-US" baseline="30000" dirty="0"/>
              <a:t>nd</a:t>
            </a:r>
            <a:r>
              <a:rPr lang="en-US" dirty="0"/>
              <a:t> year periodic payments cannot be more than:</a:t>
            </a:r>
          </a:p>
          <a:p>
            <a:pPr marL="1146175" indent="-7938">
              <a:buNone/>
            </a:pPr>
            <a:r>
              <a:rPr lang="en-US" b="1" i="1" dirty="0"/>
              <a:t>$599.55*1.05% = $629.53</a:t>
            </a:r>
          </a:p>
          <a:p>
            <a:endParaRPr lang="en-US" sz="2800" dirty="0"/>
          </a:p>
        </p:txBody>
      </p:sp>
      <p:sp>
        <p:nvSpPr>
          <p:cNvPr id="4" name="Slide Number Placeholder 3"/>
          <p:cNvSpPr>
            <a:spLocks noGrp="1"/>
          </p:cNvSpPr>
          <p:nvPr>
            <p:ph type="sldNum" sz="quarter" idx="12"/>
          </p:nvPr>
        </p:nvSpPr>
        <p:spPr/>
        <p:txBody>
          <a:bodyPr/>
          <a:lstStyle/>
          <a:p>
            <a:fld id="{9860EDB8-5305-433F-BE41-D7A86D811DB3}" type="slidenum">
              <a:rPr lang="en-US" smtClean="0"/>
              <a:t>34</a:t>
            </a:fld>
            <a:endParaRPr lang="en-US"/>
          </a:p>
        </p:txBody>
      </p:sp>
    </p:spTree>
    <p:extLst>
      <p:ext uri="{BB962C8B-B14F-4D97-AF65-F5344CB8AC3E}">
        <p14:creationId xmlns:p14="http://schemas.microsoft.com/office/powerpoint/2010/main" val="578938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kern="0" dirty="0"/>
              <a:t>Example 4: Payment Cap</a:t>
            </a:r>
            <a:endParaRPr lang="en-US" dirty="0"/>
          </a:p>
        </p:txBody>
      </p:sp>
      <p:sp>
        <p:nvSpPr>
          <p:cNvPr id="3" name="Content Placeholder 2"/>
          <p:cNvSpPr>
            <a:spLocks noGrp="1"/>
          </p:cNvSpPr>
          <p:nvPr>
            <p:ph idx="1"/>
          </p:nvPr>
        </p:nvSpPr>
        <p:spPr/>
        <p:txBody>
          <a:bodyPr>
            <a:noAutofit/>
          </a:bodyPr>
          <a:lstStyle/>
          <a:p>
            <a:pPr marL="0" indent="0">
              <a:buNone/>
            </a:pPr>
            <a:r>
              <a:rPr lang="en-US" dirty="0"/>
              <a:t>The </a:t>
            </a:r>
            <a:r>
              <a:rPr lang="en-US" b="1" i="1" dirty="0"/>
              <a:t>payment cap will be binding </a:t>
            </a:r>
            <a:r>
              <a:rPr lang="en-US" dirty="0"/>
              <a:t>in this instance. The difference between the unconstrained payment amount and the capped amount will be added to the principal every month, resulting in a </a:t>
            </a:r>
            <a:r>
              <a:rPr lang="en-US" b="1" i="1" dirty="0"/>
              <a:t>negative amortization</a:t>
            </a:r>
            <a:r>
              <a:rPr lang="en-US" dirty="0"/>
              <a:t>.</a:t>
            </a:r>
          </a:p>
          <a:p>
            <a:pPr marL="0" indent="0">
              <a:spcBef>
                <a:spcPts val="1200"/>
              </a:spcBef>
              <a:buNone/>
            </a:pPr>
            <a:r>
              <a:rPr lang="en-US" dirty="0"/>
              <a:t>The principal outstanding at the end of year 2 will be:</a:t>
            </a:r>
          </a:p>
          <a:p>
            <a:pPr marL="465138" indent="0">
              <a:buNone/>
            </a:pPr>
            <a:r>
              <a:rPr lang="en-US" sz="2000" dirty="0"/>
              <a:t>PV = $98,771.99; n= 12; PMT= ($629.53); </a:t>
            </a:r>
            <a:r>
              <a:rPr lang="en-US" sz="2000" dirty="0" err="1"/>
              <a:t>i</a:t>
            </a:r>
            <a:r>
              <a:rPr lang="en-US" sz="2000" dirty="0"/>
              <a:t> = 10/12</a:t>
            </a:r>
          </a:p>
          <a:p>
            <a:pPr marL="465138" indent="0">
              <a:buNone/>
            </a:pPr>
            <a:r>
              <a:rPr lang="en-US" sz="2000" b="1" i="1" dirty="0"/>
              <a:t>OLB</a:t>
            </a:r>
            <a:r>
              <a:rPr lang="en-US" sz="2000" b="1" i="1" baseline="-25000" dirty="0"/>
              <a:t>24</a:t>
            </a:r>
            <a:r>
              <a:rPr lang="en-US" sz="2000" b="1" i="1" dirty="0"/>
              <a:t>= FV= $101,204.32</a:t>
            </a:r>
          </a:p>
          <a:p>
            <a:pPr marL="0" indent="0">
              <a:spcBef>
                <a:spcPts val="1200"/>
              </a:spcBef>
              <a:buNone/>
            </a:pPr>
            <a:r>
              <a:rPr lang="en-US" dirty="0"/>
              <a:t>As expected, this is more than the starting loan balance due to the negative amortization.</a:t>
            </a:r>
          </a:p>
          <a:p>
            <a:pPr marL="0" indent="0">
              <a:buNone/>
            </a:pP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35</a:t>
            </a:fld>
            <a:endParaRPr lang="en-US"/>
          </a:p>
        </p:txBody>
      </p:sp>
    </p:spTree>
    <p:extLst>
      <p:ext uri="{BB962C8B-B14F-4D97-AF65-F5344CB8AC3E}">
        <p14:creationId xmlns:p14="http://schemas.microsoft.com/office/powerpoint/2010/main" val="2385888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Typical ARM</a:t>
            </a:r>
          </a:p>
        </p:txBody>
      </p:sp>
      <p:sp>
        <p:nvSpPr>
          <p:cNvPr id="3" name="Content Placeholder 2"/>
          <p:cNvSpPr>
            <a:spLocks noGrp="1"/>
          </p:cNvSpPr>
          <p:nvPr>
            <p:ph idx="1"/>
          </p:nvPr>
        </p:nvSpPr>
        <p:spPr/>
        <p:txBody>
          <a:bodyPr>
            <a:normAutofit/>
          </a:bodyPr>
          <a:lstStyle/>
          <a:p>
            <a:r>
              <a:rPr lang="en-US" sz="2800" dirty="0"/>
              <a:t>Indexed to Treasury bill rate or LIBOR.</a:t>
            </a:r>
          </a:p>
          <a:p>
            <a:pPr>
              <a:spcBef>
                <a:spcPts val="1200"/>
              </a:spcBef>
            </a:pPr>
            <a:r>
              <a:rPr lang="en-US" sz="2800" dirty="0"/>
              <a:t>Rate and payments adjusted annually with rate adjustments limited by annual caps of 2% to 6% over the life of the loan.</a:t>
            </a:r>
          </a:p>
          <a:p>
            <a:pPr>
              <a:spcBef>
                <a:spcPts val="1200"/>
              </a:spcBef>
            </a:pPr>
            <a:r>
              <a:rPr lang="en-US" sz="2800" dirty="0"/>
              <a:t>Maximum LTV ratio 95%; PMI required when LTV ratio is 80-95%.</a:t>
            </a:r>
          </a:p>
          <a:p>
            <a:pPr>
              <a:spcBef>
                <a:spcPts val="1200"/>
              </a:spcBef>
            </a:pPr>
            <a:r>
              <a:rPr lang="en-US" sz="2800" dirty="0"/>
              <a:t>30-year loan term.</a:t>
            </a:r>
          </a:p>
          <a:p>
            <a:pPr>
              <a:spcBef>
                <a:spcPts val="1200"/>
              </a:spcBef>
            </a:pPr>
            <a:r>
              <a:rPr lang="en-US" sz="2800" dirty="0"/>
              <a:t>Fully amortized, with negative amortization not permitted.</a:t>
            </a:r>
          </a:p>
          <a:p>
            <a:endParaRPr lang="en-US" sz="2800" dirty="0"/>
          </a:p>
        </p:txBody>
      </p:sp>
      <p:sp>
        <p:nvSpPr>
          <p:cNvPr id="4" name="Slide Number Placeholder 3"/>
          <p:cNvSpPr>
            <a:spLocks noGrp="1"/>
          </p:cNvSpPr>
          <p:nvPr>
            <p:ph type="sldNum" sz="quarter" idx="12"/>
          </p:nvPr>
        </p:nvSpPr>
        <p:spPr/>
        <p:txBody>
          <a:bodyPr/>
          <a:lstStyle/>
          <a:p>
            <a:fld id="{9860EDB8-5305-433F-BE41-D7A86D811DB3}" type="slidenum">
              <a:rPr lang="en-US" smtClean="0"/>
              <a:t>36</a:t>
            </a:fld>
            <a:endParaRPr lang="en-US"/>
          </a:p>
        </p:txBody>
      </p:sp>
    </p:spTree>
    <p:extLst>
      <p:ext uri="{BB962C8B-B14F-4D97-AF65-F5344CB8AC3E}">
        <p14:creationId xmlns:p14="http://schemas.microsoft.com/office/powerpoint/2010/main" val="724920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ARMs Compared to FRMs</a:t>
            </a:r>
          </a:p>
        </p:txBody>
      </p:sp>
      <p:sp>
        <p:nvSpPr>
          <p:cNvPr id="3" name="Content Placeholder 2"/>
          <p:cNvSpPr>
            <a:spLocks noGrp="1"/>
          </p:cNvSpPr>
          <p:nvPr>
            <p:ph idx="1"/>
          </p:nvPr>
        </p:nvSpPr>
        <p:spPr/>
        <p:txBody>
          <a:bodyPr>
            <a:noAutofit/>
          </a:bodyPr>
          <a:lstStyle/>
          <a:p>
            <a:r>
              <a:rPr lang="en-US" sz="2600" dirty="0"/>
              <a:t>No fixed interest rates or predetermined payment patterns for </a:t>
            </a:r>
            <a:r>
              <a:rPr lang="en-US" sz="2600" dirty="0" smtClean="0"/>
              <a:t>life.</a:t>
            </a:r>
          </a:p>
          <a:p>
            <a:r>
              <a:rPr lang="en-US" sz="2600" kern="0" dirty="0" smtClean="0"/>
              <a:t>For ARMs, </a:t>
            </a:r>
            <a:r>
              <a:rPr lang="en-US" sz="2600" b="1" i="1" kern="0" dirty="0" smtClean="0"/>
              <a:t>Prepayment </a:t>
            </a:r>
            <a:r>
              <a:rPr lang="en-US" sz="2600" b="1" i="1" kern="0" dirty="0"/>
              <a:t>is usually not a major issue</a:t>
            </a:r>
            <a:r>
              <a:rPr lang="en-US" sz="2600" kern="0" dirty="0"/>
              <a:t>, except for non-prime home mortgages and commercial mortgages.</a:t>
            </a:r>
          </a:p>
          <a:p>
            <a:pPr>
              <a:buSzPct val="75000"/>
            </a:pPr>
            <a:r>
              <a:rPr lang="en-US" sz="2600" b="1" i="1" dirty="0"/>
              <a:t>Risk sharing</a:t>
            </a:r>
            <a:r>
              <a:rPr lang="en-US" sz="2600" dirty="0"/>
              <a:t> between the borrower and the lender.</a:t>
            </a:r>
          </a:p>
          <a:p>
            <a:pPr lvl="1">
              <a:buSzPct val="75000"/>
            </a:pPr>
            <a:r>
              <a:rPr lang="en-US" sz="2400" dirty="0"/>
              <a:t>The level of risk sharing depend on the frequency interest rate resets.</a:t>
            </a:r>
          </a:p>
          <a:p>
            <a:pPr lvl="1">
              <a:buSzPct val="75000"/>
            </a:pPr>
            <a:r>
              <a:rPr lang="en-US" sz="2400" dirty="0"/>
              <a:t>The more frequent the resets the more the interest risk shifts to the borrower.</a:t>
            </a:r>
          </a:p>
          <a:p>
            <a:pPr lvl="1">
              <a:buSzPct val="75000"/>
            </a:pPr>
            <a:r>
              <a:rPr lang="en-US" sz="2400" dirty="0"/>
              <a:t>ARMs do not completely eliminate interest rate risk for the lender</a:t>
            </a:r>
          </a:p>
          <a:p>
            <a:endParaRPr lang="en-US" sz="2800" dirty="0"/>
          </a:p>
          <a:p>
            <a:endParaRPr lang="en-US" sz="2800" dirty="0"/>
          </a:p>
        </p:txBody>
      </p:sp>
      <p:sp>
        <p:nvSpPr>
          <p:cNvPr id="4" name="Slide Number Placeholder 3"/>
          <p:cNvSpPr>
            <a:spLocks noGrp="1"/>
          </p:cNvSpPr>
          <p:nvPr>
            <p:ph type="sldNum" sz="quarter" idx="12"/>
          </p:nvPr>
        </p:nvSpPr>
        <p:spPr/>
        <p:txBody>
          <a:bodyPr/>
          <a:lstStyle/>
          <a:p>
            <a:fld id="{9860EDB8-5305-433F-BE41-D7A86D811DB3}" type="slidenum">
              <a:rPr lang="en-US" smtClean="0"/>
              <a:t>37</a:t>
            </a:fld>
            <a:endParaRPr lang="en-US"/>
          </a:p>
        </p:txBody>
      </p:sp>
    </p:spTree>
    <p:extLst>
      <p:ext uri="{BB962C8B-B14F-4D97-AF65-F5344CB8AC3E}">
        <p14:creationId xmlns:p14="http://schemas.microsoft.com/office/powerpoint/2010/main" val="3636328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Tradeoff</a:t>
            </a:r>
          </a:p>
        </p:txBody>
      </p:sp>
      <p:sp>
        <p:nvSpPr>
          <p:cNvPr id="3" name="Content Placeholder 2"/>
          <p:cNvSpPr>
            <a:spLocks noGrp="1"/>
          </p:cNvSpPr>
          <p:nvPr>
            <p:ph idx="1"/>
          </p:nvPr>
        </p:nvSpPr>
        <p:spPr/>
        <p:txBody>
          <a:bodyPr>
            <a:normAutofit lnSpcReduction="10000"/>
          </a:bodyPr>
          <a:lstStyle/>
          <a:p>
            <a:r>
              <a:rPr lang="en-US" sz="2600" dirty="0"/>
              <a:t>As noted, ARMs allow lenders to partially shift interest rate risk to borrowers.</a:t>
            </a:r>
          </a:p>
          <a:p>
            <a:pPr marL="857250" lvl="1" indent="-400050"/>
            <a:r>
              <a:rPr lang="en-US" sz="2200" dirty="0"/>
              <a:t>As a borrower bears </a:t>
            </a:r>
            <a:r>
              <a:rPr lang="en-US" sz="2200" b="1" i="1" dirty="0"/>
              <a:t>more interest rate risk, default risk is likely to increase</a:t>
            </a:r>
            <a:r>
              <a:rPr lang="en-US" sz="2200" dirty="0"/>
              <a:t> as well!  The lender may be in a better position to bear that risk than the borrower. </a:t>
            </a:r>
          </a:p>
          <a:p>
            <a:pPr>
              <a:spcBef>
                <a:spcPts val="1200"/>
              </a:spcBef>
            </a:pPr>
            <a:r>
              <a:rPr lang="en-US" sz="2600" dirty="0"/>
              <a:t>ARMs involve therefore a </a:t>
            </a:r>
            <a:r>
              <a:rPr lang="en-US" sz="2600" b="1" i="1" dirty="0"/>
              <a:t>tradeoff</a:t>
            </a:r>
            <a:r>
              <a:rPr lang="en-US" sz="2600" dirty="0"/>
              <a:t> between </a:t>
            </a:r>
            <a:r>
              <a:rPr lang="en-US" sz="2600" b="1" i="1" dirty="0"/>
              <a:t>interest rate risk and default risk</a:t>
            </a:r>
            <a:r>
              <a:rPr lang="en-US" sz="2600" dirty="0"/>
              <a:t>. The lender must consider these two  key aspects:</a:t>
            </a:r>
          </a:p>
          <a:p>
            <a:pPr marL="914400" lvl="1" indent="-457200">
              <a:buSzPct val="75000"/>
              <a:buFont typeface="+mj-lt"/>
              <a:buAutoNum type="arabicPeriod"/>
            </a:pPr>
            <a:r>
              <a:rPr lang="en-US" sz="2200" dirty="0"/>
              <a:t>Will the borrower be able to make the monthly payments if interest rates increase?</a:t>
            </a:r>
          </a:p>
          <a:p>
            <a:pPr marL="914400" lvl="1" indent="-457200">
              <a:buSzPct val="75000"/>
              <a:buFont typeface="+mj-lt"/>
              <a:buAutoNum type="arabicPeriod"/>
            </a:pPr>
            <a:r>
              <a:rPr lang="en-US" sz="2200" dirty="0"/>
              <a:t>In case of a default, will the value to the property be greater than the loan balance</a:t>
            </a:r>
            <a:r>
              <a:rPr lang="en-US" sz="2200" dirty="0" smtClean="0"/>
              <a:t>?</a:t>
            </a:r>
            <a:endParaRPr lang="en-US" sz="2200" dirty="0"/>
          </a:p>
        </p:txBody>
      </p:sp>
      <p:sp>
        <p:nvSpPr>
          <p:cNvPr id="4" name="Slide Number Placeholder 3"/>
          <p:cNvSpPr>
            <a:spLocks noGrp="1"/>
          </p:cNvSpPr>
          <p:nvPr>
            <p:ph type="sldNum" sz="quarter" idx="12"/>
          </p:nvPr>
        </p:nvSpPr>
        <p:spPr/>
        <p:txBody>
          <a:bodyPr/>
          <a:lstStyle/>
          <a:p>
            <a:fld id="{9860EDB8-5305-433F-BE41-D7A86D811DB3}" type="slidenum">
              <a:rPr lang="en-US" smtClean="0"/>
              <a:t>38</a:t>
            </a:fld>
            <a:endParaRPr lang="en-US"/>
          </a:p>
        </p:txBody>
      </p:sp>
    </p:spTree>
    <p:extLst>
      <p:ext uri="{BB962C8B-B14F-4D97-AF65-F5344CB8AC3E}">
        <p14:creationId xmlns:p14="http://schemas.microsoft.com/office/powerpoint/2010/main" val="133115406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Factors to Consider</a:t>
            </a:r>
          </a:p>
        </p:txBody>
      </p:sp>
      <p:sp>
        <p:nvSpPr>
          <p:cNvPr id="3" name="Content Placeholder 2"/>
          <p:cNvSpPr>
            <a:spLocks noGrp="1"/>
          </p:cNvSpPr>
          <p:nvPr>
            <p:ph idx="1"/>
          </p:nvPr>
        </p:nvSpPr>
        <p:spPr/>
        <p:txBody>
          <a:bodyPr/>
          <a:lstStyle/>
          <a:p>
            <a:r>
              <a:rPr lang="en-US" sz="2800" dirty="0"/>
              <a:t>When deciding between a FRM and an ARM, the borrower (as well as the lender) should consider:</a:t>
            </a:r>
          </a:p>
          <a:p>
            <a:pPr marL="855663" lvl="1" indent="-398463"/>
            <a:r>
              <a:rPr lang="en-US" sz="2400" dirty="0"/>
              <a:t>Income level (ability to withstand payment shocks)</a:t>
            </a:r>
          </a:p>
          <a:p>
            <a:pPr marL="855663" lvl="1" indent="-398463"/>
            <a:r>
              <a:rPr lang="en-US" sz="2400" dirty="0"/>
              <a:t>Income volatility</a:t>
            </a:r>
          </a:p>
          <a:p>
            <a:pPr marL="855663" lvl="1" indent="-398463"/>
            <a:r>
              <a:rPr lang="en-US" sz="2400" dirty="0"/>
              <a:t>Mobility</a:t>
            </a:r>
          </a:p>
          <a:p>
            <a:pPr marL="855663" lvl="1" indent="-398463"/>
            <a:r>
              <a:rPr lang="en-US" sz="2400" dirty="0"/>
              <a:t>Risk attitude</a:t>
            </a:r>
          </a:p>
          <a:p>
            <a:pPr marL="855663" lvl="1" indent="-398463"/>
            <a:r>
              <a:rPr lang="en-US" sz="2400" dirty="0"/>
              <a:t>Expectations about future interest rates</a:t>
            </a:r>
          </a:p>
          <a:p>
            <a:pPr marL="855663" lvl="1" indent="-398463"/>
            <a:r>
              <a:rPr lang="en-US" sz="2400" dirty="0"/>
              <a:t>Refinancing option of FRMs</a:t>
            </a:r>
          </a:p>
          <a:p>
            <a:pPr marL="0" indent="0">
              <a:buNone/>
            </a:pP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39</a:t>
            </a:fld>
            <a:endParaRPr lang="en-US"/>
          </a:p>
        </p:txBody>
      </p:sp>
    </p:spTree>
    <p:extLst>
      <p:ext uri="{BB962C8B-B14F-4D97-AF65-F5344CB8AC3E}">
        <p14:creationId xmlns:p14="http://schemas.microsoft.com/office/powerpoint/2010/main" val="1026790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Adjustable Rate Mortgages</a:t>
            </a:r>
          </a:p>
        </p:txBody>
      </p:sp>
      <p:sp>
        <p:nvSpPr>
          <p:cNvPr id="3" name="Content Placeholder 2"/>
          <p:cNvSpPr>
            <a:spLocks noGrp="1"/>
          </p:cNvSpPr>
          <p:nvPr>
            <p:ph idx="1"/>
          </p:nvPr>
        </p:nvSpPr>
        <p:spPr/>
        <p:txBody>
          <a:bodyPr/>
          <a:lstStyle/>
          <a:p>
            <a:r>
              <a:rPr lang="en-US" sz="2800" dirty="0"/>
              <a:t>ARMs </a:t>
            </a:r>
            <a:r>
              <a:rPr lang="en-US" sz="2800" b="1" i="1" dirty="0"/>
              <a:t>shift </a:t>
            </a:r>
            <a:r>
              <a:rPr lang="en-US" sz="2800" dirty="0"/>
              <a:t>all or a portion of the </a:t>
            </a:r>
            <a:r>
              <a:rPr lang="en-US" sz="2800" b="1" i="1" dirty="0"/>
              <a:t>interest rate risk back to the borrower</a:t>
            </a:r>
            <a:r>
              <a:rPr lang="en-US" sz="2800" dirty="0"/>
              <a:t> by allowing for periodic interest rate adjustments (resets) as capital market conditions change.</a:t>
            </a:r>
          </a:p>
          <a:p>
            <a:pPr lvl="1"/>
            <a:r>
              <a:rPr lang="en-US" sz="2400" dirty="0"/>
              <a:t>Borrower is compensated for taking on that risk since ARM rates are lower than similar FRM rates at origination.</a:t>
            </a:r>
          </a:p>
          <a:p>
            <a:pPr>
              <a:spcBef>
                <a:spcPts val="1200"/>
              </a:spcBef>
            </a:pPr>
            <a:r>
              <a:rPr lang="en-US" sz="2800" dirty="0"/>
              <a:t>ARMs allow for </a:t>
            </a:r>
            <a:r>
              <a:rPr lang="en-US" sz="2800" b="1" i="1" dirty="0"/>
              <a:t>interest rate risk sharing</a:t>
            </a:r>
            <a:r>
              <a:rPr lang="en-US" sz="2800" dirty="0"/>
              <a:t>.</a:t>
            </a:r>
          </a:p>
          <a:p>
            <a:pPr>
              <a:spcBef>
                <a:spcPts val="1200"/>
              </a:spcBef>
            </a:pPr>
            <a:r>
              <a:rPr lang="en-US" sz="2800" dirty="0"/>
              <a:t>The </a:t>
            </a:r>
            <a:r>
              <a:rPr lang="en-US" sz="2800" b="1" dirty="0"/>
              <a:t>frequency</a:t>
            </a:r>
            <a:r>
              <a:rPr lang="en-US" sz="2800" dirty="0"/>
              <a:t> of interest </a:t>
            </a:r>
            <a:r>
              <a:rPr lang="en-US" sz="2800" b="1" i="1" dirty="0"/>
              <a:t>rate resets </a:t>
            </a:r>
            <a:r>
              <a:rPr lang="en-US" sz="2800" dirty="0"/>
              <a:t>varies but are generally </a:t>
            </a:r>
            <a:r>
              <a:rPr lang="en-US" sz="2800" b="1" i="1" dirty="0"/>
              <a:t>standardized</a:t>
            </a:r>
            <a:r>
              <a:rPr lang="en-US" sz="2800" dirty="0" smtClean="0"/>
              <a:t>.</a:t>
            </a:r>
            <a:endParaRPr lang="en-US" sz="2800" dirty="0"/>
          </a:p>
        </p:txBody>
      </p:sp>
      <p:sp>
        <p:nvSpPr>
          <p:cNvPr id="4" name="Slide Number Placeholder 3"/>
          <p:cNvSpPr>
            <a:spLocks noGrp="1"/>
          </p:cNvSpPr>
          <p:nvPr>
            <p:ph type="sldNum" sz="quarter" idx="12"/>
          </p:nvPr>
        </p:nvSpPr>
        <p:spPr/>
        <p:txBody>
          <a:bodyPr/>
          <a:lstStyle/>
          <a:p>
            <a:fld id="{9860EDB8-5305-433F-BE41-D7A86D811DB3}" type="slidenum">
              <a:rPr lang="en-US" smtClean="0"/>
              <a:t>4</a:t>
            </a:fld>
            <a:endParaRPr lang="en-US"/>
          </a:p>
        </p:txBody>
      </p:sp>
    </p:spTree>
    <p:extLst>
      <p:ext uri="{BB962C8B-B14F-4D97-AF65-F5344CB8AC3E}">
        <p14:creationId xmlns:p14="http://schemas.microsoft.com/office/powerpoint/2010/main" val="132630257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Stats</a:t>
            </a: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40</a:t>
            </a:fld>
            <a:endParaRPr lang="en-US"/>
          </a:p>
        </p:txBody>
      </p:sp>
      <p:pic>
        <p:nvPicPr>
          <p:cNvPr id="5" name="Picture 2"/>
          <p:cNvPicPr>
            <a:picLocks noChangeAspect="1" noChangeArrowheads="1"/>
          </p:cNvPicPr>
          <p:nvPr/>
        </p:nvPicPr>
        <p:blipFill>
          <a:blip r:embed="rId2" cstate="print"/>
          <a:srcRect/>
          <a:stretch>
            <a:fillRect/>
          </a:stretch>
        </p:blipFill>
        <p:spPr bwMode="auto">
          <a:xfrm>
            <a:off x="2987591" y="1914623"/>
            <a:ext cx="6216818" cy="4343400"/>
          </a:xfrm>
          <a:prstGeom prst="rect">
            <a:avLst/>
          </a:prstGeom>
          <a:noFill/>
          <a:ln w="12700">
            <a:noFill/>
            <a:miter lim="800000"/>
            <a:headEnd/>
            <a:tailEnd/>
          </a:ln>
        </p:spPr>
      </p:pic>
    </p:spTree>
    <p:extLst>
      <p:ext uri="{BB962C8B-B14F-4D97-AF65-F5344CB8AC3E}">
        <p14:creationId xmlns:p14="http://schemas.microsoft.com/office/powerpoint/2010/main" val="242667145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ARM Pricing Stats</a:t>
            </a: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41</a:t>
            </a:fld>
            <a:endParaRPr lang="en-US"/>
          </a:p>
        </p:txBody>
      </p:sp>
      <p:pic>
        <p:nvPicPr>
          <p:cNvPr id="5" name="Picture 2"/>
          <p:cNvPicPr>
            <a:picLocks noChangeAspect="1" noChangeArrowheads="1"/>
          </p:cNvPicPr>
          <p:nvPr/>
        </p:nvPicPr>
        <p:blipFill>
          <a:blip r:embed="rId2" cstate="print"/>
          <a:srcRect/>
          <a:stretch>
            <a:fillRect/>
          </a:stretch>
        </p:blipFill>
        <p:spPr bwMode="auto">
          <a:xfrm>
            <a:off x="3257550" y="2004931"/>
            <a:ext cx="5676900" cy="4048125"/>
          </a:xfrm>
          <a:prstGeom prst="rect">
            <a:avLst/>
          </a:prstGeom>
          <a:noFill/>
          <a:ln w="12700">
            <a:noFill/>
            <a:miter lim="800000"/>
            <a:headEnd/>
            <a:tailEnd/>
          </a:ln>
        </p:spPr>
      </p:pic>
    </p:spTree>
    <p:extLst>
      <p:ext uri="{BB962C8B-B14F-4D97-AF65-F5344CB8AC3E}">
        <p14:creationId xmlns:p14="http://schemas.microsoft.com/office/powerpoint/2010/main" val="322394276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ARM Pricing Stats</a:t>
            </a: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42</a:t>
            </a:fld>
            <a:endParaRPr lang="en-US"/>
          </a:p>
        </p:txBody>
      </p:sp>
      <p:pic>
        <p:nvPicPr>
          <p:cNvPr id="5" name="Picture 2"/>
          <p:cNvPicPr>
            <a:picLocks noChangeAspect="1" noChangeArrowheads="1"/>
          </p:cNvPicPr>
          <p:nvPr/>
        </p:nvPicPr>
        <p:blipFill>
          <a:blip r:embed="rId2" cstate="print"/>
          <a:srcRect/>
          <a:stretch>
            <a:fillRect/>
          </a:stretch>
        </p:blipFill>
        <p:spPr bwMode="auto">
          <a:xfrm>
            <a:off x="3276600" y="1976356"/>
            <a:ext cx="5638800" cy="4105275"/>
          </a:xfrm>
          <a:prstGeom prst="rect">
            <a:avLst/>
          </a:prstGeom>
          <a:noFill/>
          <a:ln w="12700">
            <a:noFill/>
            <a:miter lim="800000"/>
            <a:headEnd/>
            <a:tailEnd/>
          </a:ln>
        </p:spPr>
      </p:pic>
    </p:spTree>
    <p:extLst>
      <p:ext uri="{BB962C8B-B14F-4D97-AF65-F5344CB8AC3E}">
        <p14:creationId xmlns:p14="http://schemas.microsoft.com/office/powerpoint/2010/main" val="38848065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Popularity of ARMs in 80’s</a:t>
            </a:r>
          </a:p>
        </p:txBody>
      </p:sp>
      <p:sp>
        <p:nvSpPr>
          <p:cNvPr id="3" name="Slide Number Placeholder 2"/>
          <p:cNvSpPr>
            <a:spLocks noGrp="1"/>
          </p:cNvSpPr>
          <p:nvPr>
            <p:ph type="sldNum" sz="quarter" idx="12"/>
          </p:nvPr>
        </p:nvSpPr>
        <p:spPr/>
        <p:txBody>
          <a:bodyPr/>
          <a:lstStyle/>
          <a:p>
            <a:fld id="{9860EDB8-5305-433F-BE41-D7A86D811DB3}" type="slidenum">
              <a:rPr lang="en-US" smtClean="0"/>
              <a:t>43</a:t>
            </a:fld>
            <a:endParaRPr lang="en-US"/>
          </a:p>
        </p:txBody>
      </p:sp>
      <p:pic>
        <p:nvPicPr>
          <p:cNvPr id="4" name="Picture 4"/>
          <p:cNvPicPr>
            <a:picLocks noChangeAspect="1" noChangeArrowheads="1"/>
          </p:cNvPicPr>
          <p:nvPr/>
        </p:nvPicPr>
        <p:blipFill>
          <a:blip r:embed="rId2" cstate="print"/>
          <a:srcRect/>
          <a:stretch>
            <a:fillRect/>
          </a:stretch>
        </p:blipFill>
        <p:spPr bwMode="auto">
          <a:xfrm>
            <a:off x="2705100" y="1457557"/>
            <a:ext cx="6781800" cy="4854341"/>
          </a:xfrm>
          <a:prstGeom prst="rect">
            <a:avLst/>
          </a:prstGeom>
          <a:noFill/>
          <a:ln w="9525">
            <a:noFill/>
            <a:miter lim="800000"/>
            <a:headEnd/>
            <a:tailEnd/>
          </a:ln>
        </p:spPr>
      </p:pic>
    </p:spTree>
    <p:extLst>
      <p:ext uri="{BB962C8B-B14F-4D97-AF65-F5344CB8AC3E}">
        <p14:creationId xmlns:p14="http://schemas.microsoft.com/office/powerpoint/2010/main" val="285322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Happened in 2003-04?</a:t>
            </a:r>
            <a:endParaRPr lang="en-US" dirty="0"/>
          </a:p>
        </p:txBody>
      </p:sp>
      <p:sp>
        <p:nvSpPr>
          <p:cNvPr id="3" name="Slide Number Placeholder 2"/>
          <p:cNvSpPr>
            <a:spLocks noGrp="1"/>
          </p:cNvSpPr>
          <p:nvPr>
            <p:ph type="sldNum" sz="quarter" idx="12"/>
          </p:nvPr>
        </p:nvSpPr>
        <p:spPr/>
        <p:txBody>
          <a:bodyPr/>
          <a:lstStyle/>
          <a:p>
            <a:fld id="{9860EDB8-5305-433F-BE41-D7A86D811DB3}" type="slidenum">
              <a:rPr lang="en-US" smtClean="0"/>
              <a:t>44</a:t>
            </a:fld>
            <a:endParaRPr lang="en-US"/>
          </a:p>
        </p:txBody>
      </p:sp>
      <p:pic>
        <p:nvPicPr>
          <p:cNvPr id="4" name="Picture 2"/>
          <p:cNvPicPr>
            <a:picLocks noChangeAspect="1" noChangeArrowheads="1"/>
          </p:cNvPicPr>
          <p:nvPr/>
        </p:nvPicPr>
        <p:blipFill>
          <a:blip r:embed="rId2" cstate="print"/>
          <a:srcRect/>
          <a:stretch>
            <a:fillRect/>
          </a:stretch>
        </p:blipFill>
        <p:spPr bwMode="auto">
          <a:xfrm>
            <a:off x="3138487" y="2191658"/>
            <a:ext cx="5686425" cy="4000500"/>
          </a:xfrm>
          <a:prstGeom prst="rect">
            <a:avLst/>
          </a:prstGeom>
          <a:noFill/>
          <a:ln w="12700">
            <a:noFill/>
            <a:miter lim="800000"/>
            <a:headEnd/>
            <a:tailEnd/>
          </a:ln>
        </p:spPr>
      </p:pic>
    </p:spTree>
    <p:extLst>
      <p:ext uri="{BB962C8B-B14F-4D97-AF65-F5344CB8AC3E}">
        <p14:creationId xmlns:p14="http://schemas.microsoft.com/office/powerpoint/2010/main" val="146668236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Past FRM </a:t>
            </a:r>
            <a:r>
              <a:rPr lang="en-US" dirty="0"/>
              <a:t>&amp; ARM </a:t>
            </a:r>
            <a:r>
              <a:rPr lang="en-US" dirty="0" smtClean="0"/>
              <a:t>Rates</a:t>
            </a:r>
            <a:endParaRPr lang="en-US" dirty="0"/>
          </a:p>
        </p:txBody>
      </p:sp>
      <p:sp>
        <p:nvSpPr>
          <p:cNvPr id="5" name="Content Placeholder 4"/>
          <p:cNvSpPr>
            <a:spLocks noGrp="1"/>
          </p:cNvSpPr>
          <p:nvPr>
            <p:ph idx="1"/>
          </p:nvPr>
        </p:nvSpPr>
        <p:spPr>
          <a:xfrm>
            <a:off x="838202" y="1543236"/>
            <a:ext cx="10515599" cy="1159623"/>
          </a:xfrm>
        </p:spPr>
        <p:txBody>
          <a:bodyPr/>
          <a:lstStyle/>
          <a:p>
            <a:pPr marL="0" indent="0" algn="ctr">
              <a:buNone/>
            </a:pPr>
            <a:r>
              <a:rPr lang="en-US" dirty="0"/>
              <a:t>Interest rates that would have been paid on FRM &amp; ARM Loans over the 5-year period starting in January 1999</a:t>
            </a:r>
          </a:p>
        </p:txBody>
      </p:sp>
      <p:sp>
        <p:nvSpPr>
          <p:cNvPr id="3" name="Slide Number Placeholder 2"/>
          <p:cNvSpPr>
            <a:spLocks noGrp="1"/>
          </p:cNvSpPr>
          <p:nvPr>
            <p:ph type="sldNum" sz="quarter" idx="12"/>
          </p:nvPr>
        </p:nvSpPr>
        <p:spPr/>
        <p:txBody>
          <a:bodyPr/>
          <a:lstStyle/>
          <a:p>
            <a:fld id="{9860EDB8-5305-433F-BE41-D7A86D811DB3}" type="slidenum">
              <a:rPr lang="en-US" smtClean="0"/>
              <a:t>45</a:t>
            </a:fld>
            <a:endParaRPr lang="en-US"/>
          </a:p>
        </p:txBody>
      </p:sp>
      <p:pic>
        <p:nvPicPr>
          <p:cNvPr id="4" name="Picture 2"/>
          <p:cNvPicPr>
            <a:picLocks noChangeAspect="1" noChangeArrowheads="1"/>
          </p:cNvPicPr>
          <p:nvPr/>
        </p:nvPicPr>
        <p:blipFill>
          <a:blip r:embed="rId2" cstate="print"/>
          <a:srcRect/>
          <a:stretch>
            <a:fillRect/>
          </a:stretch>
        </p:blipFill>
        <p:spPr bwMode="auto">
          <a:xfrm>
            <a:off x="3118428" y="2542181"/>
            <a:ext cx="5955145" cy="3930396"/>
          </a:xfrm>
          <a:prstGeom prst="rect">
            <a:avLst/>
          </a:prstGeom>
          <a:noFill/>
          <a:ln w="9525">
            <a:noFill/>
            <a:miter lim="800000"/>
            <a:headEnd/>
            <a:tailEnd/>
          </a:ln>
        </p:spPr>
      </p:pic>
    </p:spTree>
    <p:extLst>
      <p:ext uri="{BB962C8B-B14F-4D97-AF65-F5344CB8AC3E}">
        <p14:creationId xmlns:p14="http://schemas.microsoft.com/office/powerpoint/2010/main" val="128836681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Past FRM </a:t>
            </a:r>
            <a:r>
              <a:rPr lang="en-US" dirty="0"/>
              <a:t>&amp; ARM </a:t>
            </a:r>
            <a:r>
              <a:rPr lang="en-US" dirty="0" smtClean="0"/>
              <a:t>Rates</a:t>
            </a:r>
            <a:endParaRPr lang="en-US" dirty="0"/>
          </a:p>
        </p:txBody>
      </p:sp>
      <p:sp>
        <p:nvSpPr>
          <p:cNvPr id="5" name="Content Placeholder 4"/>
          <p:cNvSpPr>
            <a:spLocks noGrp="1"/>
          </p:cNvSpPr>
          <p:nvPr>
            <p:ph idx="1"/>
          </p:nvPr>
        </p:nvSpPr>
        <p:spPr>
          <a:xfrm>
            <a:off x="838202" y="1543236"/>
            <a:ext cx="10515599" cy="1159623"/>
          </a:xfrm>
        </p:spPr>
        <p:txBody>
          <a:bodyPr/>
          <a:lstStyle/>
          <a:p>
            <a:pPr marL="0" indent="0" algn="ctr">
              <a:buNone/>
            </a:pPr>
            <a:r>
              <a:rPr lang="en-US" dirty="0"/>
              <a:t>Interest rates that would have been paid on FRM &amp; ARM Loans over the 5-year period for different starting dates</a:t>
            </a:r>
          </a:p>
        </p:txBody>
      </p:sp>
      <p:sp>
        <p:nvSpPr>
          <p:cNvPr id="3" name="Slide Number Placeholder 2"/>
          <p:cNvSpPr>
            <a:spLocks noGrp="1"/>
          </p:cNvSpPr>
          <p:nvPr>
            <p:ph type="sldNum" sz="quarter" idx="12"/>
          </p:nvPr>
        </p:nvSpPr>
        <p:spPr/>
        <p:txBody>
          <a:bodyPr/>
          <a:lstStyle/>
          <a:p>
            <a:fld id="{9860EDB8-5305-433F-BE41-D7A86D811DB3}" type="slidenum">
              <a:rPr lang="en-US" smtClean="0"/>
              <a:t>46</a:t>
            </a:fld>
            <a:endParaRPr lang="en-US"/>
          </a:p>
        </p:txBody>
      </p:sp>
      <p:pic>
        <p:nvPicPr>
          <p:cNvPr id="6" name="Picture 2"/>
          <p:cNvPicPr>
            <a:picLocks noChangeAspect="1" noChangeArrowheads="1"/>
          </p:cNvPicPr>
          <p:nvPr/>
        </p:nvPicPr>
        <p:blipFill>
          <a:blip r:embed="rId2" cstate="print"/>
          <a:srcRect/>
          <a:stretch>
            <a:fillRect/>
          </a:stretch>
        </p:blipFill>
        <p:spPr bwMode="auto">
          <a:xfrm>
            <a:off x="2857501" y="2536698"/>
            <a:ext cx="6477000" cy="3882778"/>
          </a:xfrm>
          <a:prstGeom prst="rect">
            <a:avLst/>
          </a:prstGeom>
          <a:noFill/>
          <a:ln w="9525">
            <a:solidFill>
              <a:schemeClr val="accent6"/>
            </a:solidFill>
            <a:miter lim="800000"/>
            <a:headEnd/>
            <a:tailEnd/>
          </a:ln>
        </p:spPr>
      </p:pic>
    </p:spTree>
    <p:extLst>
      <p:ext uri="{BB962C8B-B14F-4D97-AF65-F5344CB8AC3E}">
        <p14:creationId xmlns:p14="http://schemas.microsoft.com/office/powerpoint/2010/main" val="76495369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30-Year FRM Rates</a:t>
            </a:r>
          </a:p>
        </p:txBody>
      </p:sp>
      <p:sp>
        <p:nvSpPr>
          <p:cNvPr id="3" name="Content Placeholder 2"/>
          <p:cNvSpPr>
            <a:spLocks noGrp="1"/>
          </p:cNvSpPr>
          <p:nvPr>
            <p:ph idx="1"/>
          </p:nvPr>
        </p:nvSpPr>
        <p:spPr>
          <a:xfrm>
            <a:off x="838201" y="5392271"/>
            <a:ext cx="10515599" cy="840094"/>
          </a:xfrm>
        </p:spPr>
        <p:txBody>
          <a:bodyPr>
            <a:normAutofit/>
          </a:bodyPr>
          <a:lstStyle/>
          <a:p>
            <a:pPr marL="0" indent="0">
              <a:buNone/>
            </a:pPr>
            <a:r>
              <a:rPr lang="en-US" dirty="0"/>
              <a:t>This is why Greenspan said in back in 2005 that more people </a:t>
            </a:r>
            <a:r>
              <a:rPr lang="en-US" dirty="0" smtClean="0"/>
              <a:t>should have </a:t>
            </a:r>
            <a:r>
              <a:rPr lang="en-US" dirty="0"/>
              <a:t>chosen ARMs in the previous 10 years</a:t>
            </a:r>
            <a:r>
              <a:rPr lang="en-US" dirty="0" smtClean="0"/>
              <a:t>!</a:t>
            </a: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47</a:t>
            </a:fld>
            <a:endParaRPr lang="en-US"/>
          </a:p>
        </p:txBody>
      </p:sp>
      <p:grpSp>
        <p:nvGrpSpPr>
          <p:cNvPr id="5" name="Group 4"/>
          <p:cNvGrpSpPr/>
          <p:nvPr/>
        </p:nvGrpSpPr>
        <p:grpSpPr>
          <a:xfrm>
            <a:off x="2640278" y="1612372"/>
            <a:ext cx="6858000" cy="3616680"/>
            <a:chOff x="800100" y="1600200"/>
            <a:chExt cx="7543800" cy="4135298"/>
          </a:xfrm>
        </p:grpSpPr>
        <p:sp>
          <p:nvSpPr>
            <p:cNvPr id="6" name="TextBox 2"/>
            <p:cNvSpPr txBox="1">
              <a:spLocks noChangeArrowheads="1"/>
            </p:cNvSpPr>
            <p:nvPr/>
          </p:nvSpPr>
          <p:spPr bwMode="auto">
            <a:xfrm>
              <a:off x="2209800" y="5418778"/>
              <a:ext cx="4465460" cy="316720"/>
            </a:xfrm>
            <a:prstGeom prst="rect">
              <a:avLst/>
            </a:prstGeom>
            <a:noFill/>
            <a:ln w="9525">
              <a:noFill/>
              <a:miter lim="800000"/>
              <a:headEnd/>
              <a:tailEnd/>
            </a:ln>
          </p:spPr>
          <p:txBody>
            <a:bodyPr wrap="none">
              <a:spAutoFit/>
            </a:bodyPr>
            <a:lstStyle/>
            <a:p>
              <a:r>
                <a:rPr lang="en-US" sz="1200" dirty="0"/>
                <a:t>Source: Federal Reserve Bank of St Louis “FRED” database</a:t>
              </a:r>
            </a:p>
          </p:txBody>
        </p:sp>
        <p:pic>
          <p:nvPicPr>
            <p:cNvPr id="7" name="Picture 2"/>
            <p:cNvPicPr>
              <a:picLocks noChangeAspect="1" noChangeArrowheads="1"/>
            </p:cNvPicPr>
            <p:nvPr/>
          </p:nvPicPr>
          <p:blipFill>
            <a:blip r:embed="rId2" cstate="print"/>
            <a:srcRect t="15446"/>
            <a:stretch>
              <a:fillRect/>
            </a:stretch>
          </p:blipFill>
          <p:spPr bwMode="auto">
            <a:xfrm>
              <a:off x="800100" y="1600200"/>
              <a:ext cx="7543800" cy="4129445"/>
            </a:xfrm>
            <a:prstGeom prst="rect">
              <a:avLst/>
            </a:prstGeom>
            <a:noFill/>
            <a:ln w="9525">
              <a:noFill/>
              <a:miter lim="800000"/>
              <a:headEnd/>
              <a:tailEnd/>
            </a:ln>
          </p:spPr>
        </p:pic>
      </p:grpSp>
    </p:spTree>
    <p:extLst>
      <p:ext uri="{BB962C8B-B14F-4D97-AF65-F5344CB8AC3E}">
        <p14:creationId xmlns:p14="http://schemas.microsoft.com/office/powerpoint/2010/main" val="125705570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Interest Rate Risk &amp; ARM </a:t>
            </a:r>
            <a:r>
              <a:rPr lang="en-US" dirty="0" smtClean="0"/>
              <a:t>Popularity</a:t>
            </a:r>
            <a:endParaRPr lang="en-US" dirty="0"/>
          </a:p>
        </p:txBody>
      </p:sp>
      <p:sp>
        <p:nvSpPr>
          <p:cNvPr id="3" name="Slide Number Placeholder 2"/>
          <p:cNvSpPr>
            <a:spLocks noGrp="1"/>
          </p:cNvSpPr>
          <p:nvPr>
            <p:ph type="sldNum" sz="quarter" idx="12"/>
          </p:nvPr>
        </p:nvSpPr>
        <p:spPr/>
        <p:txBody>
          <a:bodyPr/>
          <a:lstStyle/>
          <a:p>
            <a:fld id="{9860EDB8-5305-433F-BE41-D7A86D811DB3}" type="slidenum">
              <a:rPr lang="en-US" smtClean="0"/>
              <a:t>48</a:t>
            </a:fld>
            <a:endParaRPr lang="en-US"/>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2911" y="1343023"/>
            <a:ext cx="7597578"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4052614" y="6217461"/>
            <a:ext cx="3858172" cy="276999"/>
          </a:xfrm>
          <a:prstGeom prst="rect">
            <a:avLst/>
          </a:prstGeom>
          <a:noFill/>
        </p:spPr>
        <p:txBody>
          <a:bodyPr wrap="none" rtlCol="0">
            <a:spAutoFit/>
          </a:bodyPr>
          <a:lstStyle/>
          <a:p>
            <a:r>
              <a:rPr lang="en-US" sz="1200" i="1" dirty="0"/>
              <a:t>Source: Mortgage Market Design by John Y. Campbell </a:t>
            </a:r>
          </a:p>
        </p:txBody>
      </p:sp>
    </p:spTree>
    <p:extLst>
      <p:ext uri="{BB962C8B-B14F-4D97-AF65-F5344CB8AC3E}">
        <p14:creationId xmlns:p14="http://schemas.microsoft.com/office/powerpoint/2010/main" val="245210627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FRM Maturities</a:t>
            </a:r>
          </a:p>
        </p:txBody>
      </p:sp>
      <p:sp>
        <p:nvSpPr>
          <p:cNvPr id="3" name="Slide Number Placeholder 2"/>
          <p:cNvSpPr>
            <a:spLocks noGrp="1"/>
          </p:cNvSpPr>
          <p:nvPr>
            <p:ph type="sldNum" sz="quarter" idx="12"/>
          </p:nvPr>
        </p:nvSpPr>
        <p:spPr/>
        <p:txBody>
          <a:bodyPr/>
          <a:lstStyle/>
          <a:p>
            <a:fld id="{9860EDB8-5305-433F-BE41-D7A86D811DB3}" type="slidenum">
              <a:rPr lang="en-US" smtClean="0"/>
              <a:t>49</a:t>
            </a:fld>
            <a:endParaRPr lang="en-US"/>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8584" y="1663698"/>
            <a:ext cx="6626229"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4052612" y="6034899"/>
            <a:ext cx="3858172" cy="276999"/>
          </a:xfrm>
          <a:prstGeom prst="rect">
            <a:avLst/>
          </a:prstGeom>
          <a:noFill/>
        </p:spPr>
        <p:txBody>
          <a:bodyPr wrap="none" rtlCol="0">
            <a:spAutoFit/>
          </a:bodyPr>
          <a:lstStyle/>
          <a:p>
            <a:r>
              <a:rPr lang="en-US" sz="1200" i="1" dirty="0"/>
              <a:t>Source: Mortgage Market Design by John Y. Campbell </a:t>
            </a:r>
          </a:p>
        </p:txBody>
      </p:sp>
    </p:spTree>
    <p:extLst>
      <p:ext uri="{BB962C8B-B14F-4D97-AF65-F5344CB8AC3E}">
        <p14:creationId xmlns:p14="http://schemas.microsoft.com/office/powerpoint/2010/main" val="33451320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Interest Rate Structure</a:t>
            </a:r>
          </a:p>
        </p:txBody>
      </p:sp>
      <p:sp>
        <p:nvSpPr>
          <p:cNvPr id="3" name="Content Placeholder 2"/>
          <p:cNvSpPr>
            <a:spLocks noGrp="1"/>
          </p:cNvSpPr>
          <p:nvPr>
            <p:ph idx="1"/>
          </p:nvPr>
        </p:nvSpPr>
        <p:spPr>
          <a:xfrm>
            <a:off x="838201" y="1825624"/>
            <a:ext cx="10515599" cy="4655858"/>
          </a:xfrm>
        </p:spPr>
        <p:txBody>
          <a:bodyPr>
            <a:normAutofit lnSpcReduction="10000"/>
          </a:bodyPr>
          <a:lstStyle/>
          <a:p>
            <a:pPr>
              <a:lnSpc>
                <a:spcPct val="90000"/>
              </a:lnSpc>
            </a:pPr>
            <a:r>
              <a:rPr lang="en-US" sz="2600" dirty="0"/>
              <a:t>The contract interest on a adjustable mortgage </a:t>
            </a:r>
            <a:r>
              <a:rPr lang="en-US" sz="2600" dirty="0" smtClean="0"/>
              <a:t>loan </a:t>
            </a:r>
            <a:r>
              <a:rPr lang="en-US" sz="2600" dirty="0"/>
              <a:t>rate is a </a:t>
            </a:r>
            <a:r>
              <a:rPr lang="en-US" sz="2600" b="1" i="1" dirty="0"/>
              <a:t>composite interest rate </a:t>
            </a:r>
            <a:r>
              <a:rPr lang="en-US" sz="2600" dirty="0"/>
              <a:t>equal to an index interest rate (i.e., the reference interest rate) plus a margin or spread.</a:t>
            </a:r>
          </a:p>
          <a:p>
            <a:pPr marL="457200" lvl="1" indent="0" algn="ctr">
              <a:lnSpc>
                <a:spcPct val="90000"/>
              </a:lnSpc>
              <a:spcBef>
                <a:spcPts val="1200"/>
              </a:spcBef>
              <a:buNone/>
            </a:pPr>
            <a:r>
              <a:rPr lang="en-US" sz="2400" b="1" i="1" dirty="0"/>
              <a:t>Interest rate = index </a:t>
            </a:r>
            <a:r>
              <a:rPr lang="en-US" sz="2400" b="1" i="1" dirty="0" smtClean="0"/>
              <a:t>interest rate </a:t>
            </a:r>
            <a:r>
              <a:rPr lang="en-US" sz="2400" b="1" i="1" dirty="0"/>
              <a:t>+ </a:t>
            </a:r>
            <a:r>
              <a:rPr lang="en-US" sz="2400" b="1" i="1" dirty="0" smtClean="0"/>
              <a:t>margin</a:t>
            </a:r>
            <a:endParaRPr lang="en-US" sz="2400" b="1" i="1" dirty="0"/>
          </a:p>
          <a:p>
            <a:pPr>
              <a:lnSpc>
                <a:spcPct val="90000"/>
              </a:lnSpc>
              <a:spcBef>
                <a:spcPts val="1800"/>
              </a:spcBef>
            </a:pPr>
            <a:r>
              <a:rPr lang="en-US" sz="2600" dirty="0"/>
              <a:t>The index rate is generally an independent, market-determined base interest </a:t>
            </a:r>
            <a:r>
              <a:rPr lang="en-US" sz="2600" dirty="0" smtClean="0"/>
              <a:t>rate.</a:t>
            </a:r>
            <a:endParaRPr lang="en-US" sz="2600" dirty="0"/>
          </a:p>
          <a:p>
            <a:pPr marL="914400" lvl="1" indent="-400050">
              <a:lnSpc>
                <a:spcPct val="90000"/>
              </a:lnSpc>
              <a:spcAft>
                <a:spcPts val="300"/>
              </a:spcAft>
              <a:tabLst>
                <a:tab pos="914400" algn="l"/>
              </a:tabLst>
            </a:pPr>
            <a:r>
              <a:rPr lang="en-US" sz="2400" dirty="0"/>
              <a:t>U.S. treasury rate</a:t>
            </a:r>
          </a:p>
          <a:p>
            <a:pPr marL="914400" lvl="1" indent="-400050">
              <a:lnSpc>
                <a:spcPct val="90000"/>
              </a:lnSpc>
              <a:spcAft>
                <a:spcPts val="300"/>
              </a:spcAft>
              <a:tabLst>
                <a:tab pos="914400" algn="l"/>
              </a:tabLst>
            </a:pPr>
            <a:r>
              <a:rPr lang="en-US" sz="2400" dirty="0"/>
              <a:t>Average cost of funds index (COFI) of the 11</a:t>
            </a:r>
            <a:r>
              <a:rPr lang="en-US" sz="2400" baseline="30000" dirty="0"/>
              <a:t>th</a:t>
            </a:r>
            <a:r>
              <a:rPr lang="en-US" sz="2400" dirty="0"/>
              <a:t> Federal Home Loan Bank (</a:t>
            </a:r>
            <a:r>
              <a:rPr lang="en-US" sz="2400" dirty="0">
                <a:hlinkClick r:id="rId3" action="ppaction://hlinksldjump"/>
              </a:rPr>
              <a:t>FHLB</a:t>
            </a:r>
            <a:r>
              <a:rPr lang="en-US" sz="2400" dirty="0"/>
              <a:t>)</a:t>
            </a:r>
          </a:p>
          <a:p>
            <a:pPr marL="914400" lvl="1" indent="-400050">
              <a:lnSpc>
                <a:spcPct val="90000"/>
              </a:lnSpc>
              <a:spcAft>
                <a:spcPts val="300"/>
              </a:spcAft>
              <a:tabLst>
                <a:tab pos="914400" algn="l"/>
              </a:tabLst>
            </a:pPr>
            <a:r>
              <a:rPr lang="en-US" sz="2400" dirty="0"/>
              <a:t>Libor (London interbank offered rate)</a:t>
            </a:r>
          </a:p>
          <a:p>
            <a:pPr marL="914400" lvl="1" indent="-400050">
              <a:lnSpc>
                <a:spcPct val="90000"/>
              </a:lnSpc>
              <a:spcAft>
                <a:spcPts val="300"/>
              </a:spcAft>
              <a:tabLst>
                <a:tab pos="914400" algn="l"/>
              </a:tabLst>
            </a:pPr>
            <a:r>
              <a:rPr lang="en-US" sz="2400" dirty="0"/>
              <a:t>Home mortgage rate </a:t>
            </a:r>
            <a:r>
              <a:rPr lang="en-US" sz="2400" dirty="0" smtClean="0"/>
              <a:t>index</a:t>
            </a:r>
            <a:endParaRPr lang="en-US" sz="2400" dirty="0"/>
          </a:p>
        </p:txBody>
      </p:sp>
      <p:sp>
        <p:nvSpPr>
          <p:cNvPr id="4" name="Slide Number Placeholder 3"/>
          <p:cNvSpPr>
            <a:spLocks noGrp="1"/>
          </p:cNvSpPr>
          <p:nvPr>
            <p:ph type="sldNum" sz="quarter" idx="12"/>
          </p:nvPr>
        </p:nvSpPr>
        <p:spPr/>
        <p:txBody>
          <a:bodyPr/>
          <a:lstStyle/>
          <a:p>
            <a:fld id="{9860EDB8-5305-433F-BE41-D7A86D811DB3}" type="slidenum">
              <a:rPr lang="en-US" smtClean="0"/>
              <a:t>5</a:t>
            </a:fld>
            <a:endParaRPr lang="en-US"/>
          </a:p>
        </p:txBody>
      </p:sp>
    </p:spTree>
    <p:extLst>
      <p:ext uri="{BB962C8B-B14F-4D97-AF65-F5344CB8AC3E}">
        <p14:creationId xmlns:p14="http://schemas.microsoft.com/office/powerpoint/2010/main" val="3865261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Interest Rate Risk</a:t>
            </a:r>
          </a:p>
        </p:txBody>
      </p:sp>
      <p:sp>
        <p:nvSpPr>
          <p:cNvPr id="4" name="Content Placeholder 3"/>
          <p:cNvSpPr>
            <a:spLocks noGrp="1"/>
          </p:cNvSpPr>
          <p:nvPr>
            <p:ph idx="1"/>
          </p:nvPr>
        </p:nvSpPr>
        <p:spPr/>
        <p:txBody>
          <a:bodyPr>
            <a:normAutofit/>
          </a:bodyPr>
          <a:lstStyle/>
          <a:p>
            <a:pPr>
              <a:lnSpc>
                <a:spcPct val="90000"/>
              </a:lnSpc>
              <a:spcBef>
                <a:spcPts val="1200"/>
              </a:spcBef>
            </a:pPr>
            <a:r>
              <a:rPr lang="en-US" sz="2800" dirty="0"/>
              <a:t>An inaccurate prediction of interest rate due to inflation higher than expected would result in a loss for the lender.</a:t>
            </a:r>
          </a:p>
          <a:p>
            <a:pPr>
              <a:lnSpc>
                <a:spcPct val="90000"/>
              </a:lnSpc>
              <a:spcBef>
                <a:spcPts val="1200"/>
              </a:spcBef>
            </a:pPr>
            <a:r>
              <a:rPr lang="en-US" sz="2800" dirty="0"/>
              <a:t>Interest rate risk has probably the </a:t>
            </a:r>
            <a:r>
              <a:rPr lang="en-US" sz="2800" b="1" i="1" dirty="0"/>
              <a:t>largest impact on profitability</a:t>
            </a:r>
            <a:r>
              <a:rPr lang="en-US" sz="2800" dirty="0"/>
              <a:t>. Often though, the lender is better able to manage that risk than the borrower.</a:t>
            </a:r>
          </a:p>
          <a:p>
            <a:pPr>
              <a:lnSpc>
                <a:spcPct val="90000"/>
              </a:lnSpc>
              <a:spcBef>
                <a:spcPts val="1200"/>
              </a:spcBef>
            </a:pPr>
            <a:r>
              <a:rPr lang="en-US" sz="2800" dirty="0"/>
              <a:t>Assume a CPM mortgage contract involves </a:t>
            </a:r>
            <a:r>
              <a:rPr lang="en-US" sz="2800" dirty="0" err="1" smtClean="0"/>
              <a:t>i</a:t>
            </a:r>
            <a:r>
              <a:rPr lang="en-US" sz="2800" dirty="0" smtClean="0"/>
              <a:t>=10</a:t>
            </a:r>
            <a:r>
              <a:rPr lang="en-US" sz="2800" dirty="0"/>
              <a:t>%, $600,000, 30 years, repaid after 10 years</a:t>
            </a:r>
            <a:r>
              <a:rPr lang="en-US" sz="2800" dirty="0" smtClean="0"/>
              <a:t>.</a:t>
            </a:r>
          </a:p>
          <a:p>
            <a:pPr marL="346075" indent="0">
              <a:lnSpc>
                <a:spcPct val="90000"/>
              </a:lnSpc>
              <a:spcBef>
                <a:spcPts val="1200"/>
              </a:spcBef>
              <a:buNone/>
            </a:pPr>
            <a:r>
              <a:rPr lang="en-US" sz="2800" dirty="0" smtClean="0"/>
              <a:t>What </a:t>
            </a:r>
            <a:r>
              <a:rPr lang="en-US" sz="2800" dirty="0"/>
              <a:t>is the loss to the lender would suffer if the market rate moves up to 12% shortly after closing</a:t>
            </a:r>
            <a:r>
              <a:rPr lang="en-US" sz="2800" dirty="0" smtClean="0"/>
              <a:t>?</a:t>
            </a:r>
            <a:endParaRPr lang="en-US" sz="2800" dirty="0"/>
          </a:p>
        </p:txBody>
      </p:sp>
      <p:sp>
        <p:nvSpPr>
          <p:cNvPr id="3" name="Slide Number Placeholder 2"/>
          <p:cNvSpPr>
            <a:spLocks noGrp="1"/>
          </p:cNvSpPr>
          <p:nvPr>
            <p:ph type="sldNum" sz="quarter" idx="12"/>
          </p:nvPr>
        </p:nvSpPr>
        <p:spPr/>
        <p:txBody>
          <a:bodyPr/>
          <a:lstStyle/>
          <a:p>
            <a:fld id="{9860EDB8-5305-433F-BE41-D7A86D811DB3}" type="slidenum">
              <a:rPr lang="en-US" smtClean="0"/>
              <a:t>50</a:t>
            </a:fld>
            <a:endParaRPr lang="en-US"/>
          </a:p>
        </p:txBody>
      </p:sp>
    </p:spTree>
    <p:extLst>
      <p:ext uri="{BB962C8B-B14F-4D97-AF65-F5344CB8AC3E}">
        <p14:creationId xmlns:p14="http://schemas.microsoft.com/office/powerpoint/2010/main" val="1952127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Interest Rate Risk</a:t>
            </a:r>
          </a:p>
        </p:txBody>
      </p:sp>
      <p:sp>
        <p:nvSpPr>
          <p:cNvPr id="3" name="Content Placeholder 2"/>
          <p:cNvSpPr>
            <a:spLocks noGrp="1"/>
          </p:cNvSpPr>
          <p:nvPr>
            <p:ph idx="1"/>
          </p:nvPr>
        </p:nvSpPr>
        <p:spPr>
          <a:xfrm>
            <a:off x="838201" y="1799772"/>
            <a:ext cx="10515599" cy="4512126"/>
          </a:xfrm>
        </p:spPr>
        <p:txBody>
          <a:bodyPr>
            <a:normAutofit/>
          </a:bodyPr>
          <a:lstStyle/>
          <a:p>
            <a:r>
              <a:rPr lang="en-US" dirty="0"/>
              <a:t>PMT = $5,265 / month</a:t>
            </a:r>
          </a:p>
          <a:p>
            <a:r>
              <a:rPr lang="en-US" dirty="0"/>
              <a:t>Outstanding loan balance at the end of year 10 is $545,628 </a:t>
            </a:r>
          </a:p>
          <a:p>
            <a:r>
              <a:rPr lang="en-US" dirty="0"/>
              <a:t>PV of the 120 monthly payments of $5,265 and the final payment of $545,628 </a:t>
            </a:r>
            <a:r>
              <a:rPr lang="en-US" b="1" i="1" dirty="0"/>
              <a:t>discounted at 12% </a:t>
            </a:r>
            <a:r>
              <a:rPr lang="en-US" dirty="0"/>
              <a:t>is $</a:t>
            </a:r>
            <a:r>
              <a:rPr lang="en-US" dirty="0">
                <a:solidFill>
                  <a:srgbClr val="000000"/>
                </a:solidFill>
              </a:rPr>
              <a:t>532,328</a:t>
            </a:r>
          </a:p>
          <a:p>
            <a:r>
              <a:rPr lang="en-US" dirty="0">
                <a:solidFill>
                  <a:srgbClr val="000000"/>
                </a:solidFill>
              </a:rPr>
              <a:t>The lender’s l</a:t>
            </a:r>
            <a:r>
              <a:rPr lang="en-US" dirty="0"/>
              <a:t>oss is then:</a:t>
            </a:r>
          </a:p>
          <a:p>
            <a:pPr marL="0" indent="0" algn="ctr">
              <a:buNone/>
            </a:pPr>
            <a:r>
              <a:rPr lang="en-US" sz="2000" dirty="0"/>
              <a:t>  </a:t>
            </a:r>
            <a:r>
              <a:rPr lang="en-US" sz="2200" dirty="0"/>
              <a:t>$600,000 – $</a:t>
            </a:r>
            <a:r>
              <a:rPr lang="en-US" sz="2200" dirty="0">
                <a:solidFill>
                  <a:srgbClr val="000000"/>
                </a:solidFill>
              </a:rPr>
              <a:t>532,328</a:t>
            </a:r>
            <a:r>
              <a:rPr lang="en-US" sz="2200" dirty="0"/>
              <a:t> = $67,672</a:t>
            </a:r>
          </a:p>
          <a:p>
            <a:r>
              <a:rPr lang="en-US" dirty="0"/>
              <a:t>As with bonds, up and down interest rate changes do not have the same effect on value.</a:t>
            </a:r>
          </a:p>
          <a:p>
            <a:pPr lvl="1"/>
            <a:r>
              <a:rPr lang="en-US" sz="2200" dirty="0"/>
              <a:t>Rate decreases have a larger effect than rate increases due to price convexity. </a:t>
            </a:r>
          </a:p>
          <a:p>
            <a:pPr marL="0" indent="0">
              <a:buNone/>
            </a:pP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51</a:t>
            </a:fld>
            <a:endParaRPr lang="en-US"/>
          </a:p>
        </p:txBody>
      </p:sp>
    </p:spTree>
    <p:extLst>
      <p:ext uri="{BB962C8B-B14F-4D97-AF65-F5344CB8AC3E}">
        <p14:creationId xmlns:p14="http://schemas.microsoft.com/office/powerpoint/2010/main" val="3068981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0" nodeType="after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Impact of Interest Rate </a:t>
            </a:r>
            <a:r>
              <a:rPr lang="en-US" dirty="0" smtClean="0"/>
              <a:t>Changes on </a:t>
            </a:r>
            <a:r>
              <a:rPr lang="en-US" dirty="0"/>
              <a:t>Loan Value</a:t>
            </a:r>
          </a:p>
        </p:txBody>
      </p:sp>
      <p:sp>
        <p:nvSpPr>
          <p:cNvPr id="3" name="Content Placeholder 2"/>
          <p:cNvSpPr>
            <a:spLocks noGrp="1"/>
          </p:cNvSpPr>
          <p:nvPr>
            <p:ph idx="1"/>
          </p:nvPr>
        </p:nvSpPr>
        <p:spPr>
          <a:xfrm>
            <a:off x="838201" y="1554322"/>
            <a:ext cx="10515599" cy="1367519"/>
          </a:xfrm>
        </p:spPr>
        <p:txBody>
          <a:bodyPr>
            <a:normAutofit/>
          </a:bodyPr>
          <a:lstStyle/>
          <a:p>
            <a:pPr marL="0" indent="0">
              <a:buNone/>
            </a:pPr>
            <a:r>
              <a:rPr lang="en-US" sz="2200" dirty="0"/>
              <a:t>Assume a $100,000, 30-year, 8% mortgage. The impact on loan value if the interest rate changes right after origination (ignore prepayment or default): see the graph on the following slide.</a:t>
            </a:r>
          </a:p>
          <a:p>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52</a:t>
            </a:fld>
            <a:endParaRPr lang="en-US"/>
          </a:p>
        </p:txBody>
      </p:sp>
      <p:pic>
        <p:nvPicPr>
          <p:cNvPr id="5" name="Picture 3"/>
          <p:cNvPicPr>
            <a:picLocks noChangeAspect="1" noChangeArrowheads="1"/>
          </p:cNvPicPr>
          <p:nvPr/>
        </p:nvPicPr>
        <p:blipFill>
          <a:blip r:embed="rId2" cstate="print"/>
          <a:srcRect/>
          <a:stretch>
            <a:fillRect/>
          </a:stretch>
        </p:blipFill>
        <p:spPr>
          <a:xfrm>
            <a:off x="3157571" y="2711936"/>
            <a:ext cx="5876858" cy="3232045"/>
          </a:xfrm>
          <a:prstGeom prst="rect">
            <a:avLst/>
          </a:prstGeom>
        </p:spPr>
      </p:pic>
      <p:sp>
        <p:nvSpPr>
          <p:cNvPr id="6" name="Content Placeholder 2"/>
          <p:cNvSpPr txBox="1">
            <a:spLocks/>
          </p:cNvSpPr>
          <p:nvPr/>
        </p:nvSpPr>
        <p:spPr>
          <a:xfrm>
            <a:off x="838202" y="6154057"/>
            <a:ext cx="10515599" cy="467405"/>
          </a:xfrm>
          <a:prstGeom prst="rect">
            <a:avLst/>
          </a:prstGeom>
        </p:spPr>
        <p:txBody>
          <a:bodyPr vert="horz" lIns="91440" tIns="45720" rIns="91440" bIns="45720" rtlCol="0">
            <a:normAutofit/>
          </a:bodyPr>
          <a:lstStyle>
            <a:lvl1pPr marL="342900" indent="-342900" algn="l" defTabSz="914400" rtl="0" eaLnBrk="1" latinLnBrk="0" hangingPunct="1">
              <a:lnSpc>
                <a:spcPct val="100000"/>
              </a:lnSpc>
              <a:spcBef>
                <a:spcPts val="600"/>
              </a:spcBef>
              <a:spcAft>
                <a:spcPts val="600"/>
              </a:spcAft>
              <a:buFont typeface="Segoe UI" panose="020B0502040204020203" pitchFamily="34" charset="0"/>
              <a:buChar char="−"/>
              <a:defRPr sz="2400" kern="1200">
                <a:solidFill>
                  <a:schemeClr val="tx1">
                    <a:lumMod val="85000"/>
                    <a:lumOff val="15000"/>
                  </a:schemeClr>
                </a:solidFill>
                <a:latin typeface="+mn-lt"/>
                <a:ea typeface="+mn-ea"/>
                <a:cs typeface="+mn-cs"/>
              </a:defRPr>
            </a:lvl1pPr>
            <a:lvl2pPr marL="685800" indent="-228600" algn="l" defTabSz="914400" rtl="0" eaLnBrk="1" latinLnBrk="0" hangingPunct="1">
              <a:lnSpc>
                <a:spcPct val="100000"/>
              </a:lnSpc>
              <a:spcBef>
                <a:spcPts val="600"/>
              </a:spcBef>
              <a:spcAft>
                <a:spcPts val="600"/>
              </a:spcAft>
              <a:buFont typeface="Arial" panose="020B0604020202020204" pitchFamily="34" charset="0"/>
              <a:buChar char="•"/>
              <a:defRPr sz="2000" kern="1200">
                <a:solidFill>
                  <a:schemeClr val="tx1">
                    <a:lumMod val="85000"/>
                    <a:lumOff val="15000"/>
                  </a:schemeClr>
                </a:solidFill>
                <a:latin typeface="+mn-lt"/>
                <a:ea typeface="+mn-ea"/>
                <a:cs typeface="+mn-cs"/>
              </a:defRPr>
            </a:lvl2pPr>
            <a:lvl3pPr marL="1143000" indent="-228600" algn="l" defTabSz="914400" rtl="0" eaLnBrk="1" latinLnBrk="0" hangingPunct="1">
              <a:lnSpc>
                <a:spcPct val="100000"/>
              </a:lnSpc>
              <a:spcBef>
                <a:spcPts val="600"/>
              </a:spcBef>
              <a:spcAft>
                <a:spcPts val="600"/>
              </a:spcAft>
              <a:buFont typeface="Segoe UI" panose="020B0502040204020203" pitchFamily="34" charset="0"/>
              <a:buChar char="−"/>
              <a:defRPr sz="1800" kern="1200">
                <a:solidFill>
                  <a:schemeClr val="tx1">
                    <a:lumMod val="85000"/>
                    <a:lumOff val="15000"/>
                  </a:schemeClr>
                </a:solidFill>
                <a:latin typeface="+mn-lt"/>
                <a:ea typeface="+mn-ea"/>
                <a:cs typeface="+mn-cs"/>
              </a:defRPr>
            </a:lvl3pPr>
            <a:lvl4pPr marL="1600200" indent="-228600" algn="l" defTabSz="914400" rtl="0" eaLnBrk="1" latinLnBrk="0" hangingPunct="1">
              <a:lnSpc>
                <a:spcPct val="100000"/>
              </a:lnSpc>
              <a:spcBef>
                <a:spcPts val="600"/>
              </a:spcBef>
              <a:spcAft>
                <a:spcPts val="600"/>
              </a:spcAft>
              <a:buFont typeface="Arial" panose="020B0604020202020204" pitchFamily="34" charset="0"/>
              <a:buChar char="•"/>
              <a:defRPr sz="1600" kern="1200">
                <a:solidFill>
                  <a:schemeClr val="tx1">
                    <a:lumMod val="85000"/>
                    <a:lumOff val="15000"/>
                  </a:schemeClr>
                </a:solidFill>
                <a:latin typeface="+mn-lt"/>
                <a:ea typeface="+mn-ea"/>
                <a:cs typeface="+mn-cs"/>
              </a:defRPr>
            </a:lvl4pPr>
            <a:lvl5pPr marL="2057400" indent="-228600" algn="l" defTabSz="914400" rtl="0" eaLnBrk="1" latinLnBrk="0" hangingPunct="1">
              <a:lnSpc>
                <a:spcPct val="100000"/>
              </a:lnSpc>
              <a:spcBef>
                <a:spcPts val="600"/>
              </a:spcBef>
              <a:spcAft>
                <a:spcPts val="600"/>
              </a:spcAft>
              <a:buFont typeface="Segoe UI" panose="020B0502040204020203" pitchFamily="34" charset="0"/>
              <a:buChar char="−"/>
              <a:defRPr sz="1600" kern="1200">
                <a:solidFill>
                  <a:schemeClr val="tx1">
                    <a:lumMod val="85000"/>
                    <a:lumOff val="1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200" dirty="0"/>
              <a:t>How would changes in interest rate affect price if it were an ARM</a:t>
            </a:r>
            <a:r>
              <a:rPr lang="en-US" sz="2200" dirty="0" smtClean="0"/>
              <a:t>?</a:t>
            </a:r>
            <a:endParaRPr lang="fr-FR" sz="2200" dirty="0"/>
          </a:p>
        </p:txBody>
      </p:sp>
    </p:spTree>
    <p:extLst>
      <p:ext uri="{BB962C8B-B14F-4D97-AF65-F5344CB8AC3E}">
        <p14:creationId xmlns:p14="http://schemas.microsoft.com/office/powerpoint/2010/main" val="2983307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PLAMs and VTMs</a:t>
            </a:r>
          </a:p>
        </p:txBody>
      </p:sp>
      <p:sp>
        <p:nvSpPr>
          <p:cNvPr id="3" name="Content Placeholder 2"/>
          <p:cNvSpPr>
            <a:spLocks noGrp="1"/>
          </p:cNvSpPr>
          <p:nvPr>
            <p:ph idx="1"/>
          </p:nvPr>
        </p:nvSpPr>
        <p:spPr/>
        <p:txBody>
          <a:bodyPr>
            <a:normAutofit/>
          </a:bodyPr>
          <a:lstStyle/>
          <a:p>
            <a:pPr>
              <a:spcBef>
                <a:spcPts val="1200"/>
              </a:spcBef>
            </a:pPr>
            <a:r>
              <a:rPr lang="en-US" sz="2800" dirty="0"/>
              <a:t>Price level adjusted mortgages (PLAMs)</a:t>
            </a:r>
          </a:p>
          <a:p>
            <a:pPr>
              <a:spcBef>
                <a:spcPts val="1200"/>
              </a:spcBef>
            </a:pPr>
            <a:r>
              <a:rPr lang="en-US" sz="2800" dirty="0"/>
              <a:t>Variable term mortgages (VTMs)</a:t>
            </a:r>
          </a:p>
          <a:p>
            <a:endParaRPr lang="en-US" sz="2800" dirty="0"/>
          </a:p>
        </p:txBody>
      </p:sp>
      <p:sp>
        <p:nvSpPr>
          <p:cNvPr id="4" name="Slide Number Placeholder 3"/>
          <p:cNvSpPr>
            <a:spLocks noGrp="1"/>
          </p:cNvSpPr>
          <p:nvPr>
            <p:ph type="sldNum" sz="quarter" idx="12"/>
          </p:nvPr>
        </p:nvSpPr>
        <p:spPr/>
        <p:txBody>
          <a:bodyPr/>
          <a:lstStyle/>
          <a:p>
            <a:fld id="{9860EDB8-5305-433F-BE41-D7A86D811DB3}" type="slidenum">
              <a:rPr lang="en-US" smtClean="0"/>
              <a:t>53</a:t>
            </a:fld>
            <a:endParaRPr lang="en-US"/>
          </a:p>
        </p:txBody>
      </p:sp>
    </p:spTree>
    <p:extLst>
      <p:ext uri="{BB962C8B-B14F-4D97-AF65-F5344CB8AC3E}">
        <p14:creationId xmlns:p14="http://schemas.microsoft.com/office/powerpoint/2010/main" val="58960137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PLAMs</a:t>
            </a:r>
          </a:p>
        </p:txBody>
      </p:sp>
      <p:sp>
        <p:nvSpPr>
          <p:cNvPr id="3" name="Content Placeholder 2"/>
          <p:cNvSpPr>
            <a:spLocks noGrp="1"/>
          </p:cNvSpPr>
          <p:nvPr>
            <p:ph idx="1"/>
          </p:nvPr>
        </p:nvSpPr>
        <p:spPr/>
        <p:txBody>
          <a:bodyPr>
            <a:noAutofit/>
          </a:bodyPr>
          <a:lstStyle/>
          <a:p>
            <a:r>
              <a:rPr lang="en-US" sz="2600" dirty="0"/>
              <a:t>Remember, the mortgage interest rates have three components:</a:t>
            </a:r>
          </a:p>
          <a:p>
            <a:pPr marL="0" indent="0" algn="ctr">
              <a:spcBef>
                <a:spcPts val="1200"/>
              </a:spcBef>
              <a:buNone/>
            </a:pPr>
            <a:r>
              <a:rPr lang="en-US" sz="2600" i="1" dirty="0"/>
              <a:t> </a:t>
            </a:r>
            <a:r>
              <a:rPr lang="en-US" sz="2600" b="1" i="1" dirty="0" err="1"/>
              <a:t>i</a:t>
            </a:r>
            <a:r>
              <a:rPr lang="en-US" sz="2600" b="1" i="1" dirty="0"/>
              <a:t> = r + p + f</a:t>
            </a:r>
          </a:p>
          <a:p>
            <a:pPr>
              <a:spcBef>
                <a:spcPts val="1200"/>
              </a:spcBef>
            </a:pPr>
            <a:r>
              <a:rPr lang="en-US" sz="2600" dirty="0"/>
              <a:t>Which of these </a:t>
            </a:r>
            <a:r>
              <a:rPr lang="en-US" sz="2600" dirty="0" smtClean="0"/>
              <a:t>three component of interest rate </a:t>
            </a:r>
            <a:r>
              <a:rPr lang="en-US" sz="2600" dirty="0"/>
              <a:t>is more difficult to predict, even for ARMs? </a:t>
            </a:r>
          </a:p>
          <a:p>
            <a:pPr marL="806450" lvl="1" indent="-349250"/>
            <a:r>
              <a:rPr lang="en-US" sz="2400" i="1" dirty="0"/>
              <a:t>Answer: Expected inflation (f)</a:t>
            </a:r>
          </a:p>
          <a:p>
            <a:pPr>
              <a:spcBef>
                <a:spcPts val="1800"/>
              </a:spcBef>
            </a:pPr>
            <a:r>
              <a:rPr lang="en-US" sz="2600" dirty="0"/>
              <a:t>PLAM </a:t>
            </a:r>
            <a:r>
              <a:rPr lang="en-US" sz="2600" b="1" i="1" dirty="0"/>
              <a:t>payments are based on r and p </a:t>
            </a:r>
            <a:r>
              <a:rPr lang="en-US" sz="2600" dirty="0"/>
              <a:t>with the loan </a:t>
            </a:r>
            <a:r>
              <a:rPr lang="en-US" sz="2600" b="1" i="1" dirty="0"/>
              <a:t>balance adjusted for inflation at the end of each year </a:t>
            </a:r>
            <a:r>
              <a:rPr lang="en-US" sz="2600" dirty="0"/>
              <a:t>using a price index, generally the CPI. </a:t>
            </a:r>
          </a:p>
          <a:p>
            <a:pPr marL="0" indent="0">
              <a:buNone/>
            </a:pPr>
            <a:endParaRPr lang="en-US" sz="2600" dirty="0"/>
          </a:p>
        </p:txBody>
      </p:sp>
      <p:sp>
        <p:nvSpPr>
          <p:cNvPr id="4" name="Slide Number Placeholder 3"/>
          <p:cNvSpPr>
            <a:spLocks noGrp="1"/>
          </p:cNvSpPr>
          <p:nvPr>
            <p:ph type="sldNum" sz="quarter" idx="12"/>
          </p:nvPr>
        </p:nvSpPr>
        <p:spPr/>
        <p:txBody>
          <a:bodyPr/>
          <a:lstStyle/>
          <a:p>
            <a:fld id="{9860EDB8-5305-433F-BE41-D7A86D811DB3}" type="slidenum">
              <a:rPr lang="en-US" smtClean="0"/>
              <a:t>54</a:t>
            </a:fld>
            <a:endParaRPr lang="en-US"/>
          </a:p>
        </p:txBody>
      </p:sp>
    </p:spTree>
    <p:extLst>
      <p:ext uri="{BB962C8B-B14F-4D97-AF65-F5344CB8AC3E}">
        <p14:creationId xmlns:p14="http://schemas.microsoft.com/office/powerpoint/2010/main" val="3910500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PLAMs</a:t>
            </a:r>
          </a:p>
        </p:txBody>
      </p:sp>
      <p:sp>
        <p:nvSpPr>
          <p:cNvPr id="3" name="Content Placeholder 2"/>
          <p:cNvSpPr>
            <a:spLocks noGrp="1"/>
          </p:cNvSpPr>
          <p:nvPr>
            <p:ph idx="1"/>
          </p:nvPr>
        </p:nvSpPr>
        <p:spPr>
          <a:xfrm>
            <a:off x="838201" y="1721224"/>
            <a:ext cx="10515599" cy="1048871"/>
          </a:xfrm>
        </p:spPr>
        <p:txBody>
          <a:bodyPr/>
          <a:lstStyle/>
          <a:p>
            <a:pPr marL="0" indent="0" algn="just">
              <a:buNone/>
            </a:pPr>
            <a:r>
              <a:rPr lang="en-US" dirty="0">
                <a:solidFill>
                  <a:schemeClr val="tx1"/>
                </a:solidFill>
              </a:rPr>
              <a:t>Payments and Loan Balance Patterns, $60,000 PLAM, 4% Interest and 6% Inflation per Year, versus $60,000 CPM, 10% Interest – all for 30 Years</a:t>
            </a:r>
          </a:p>
        </p:txBody>
      </p:sp>
      <p:sp>
        <p:nvSpPr>
          <p:cNvPr id="4" name="Slide Number Placeholder 3"/>
          <p:cNvSpPr>
            <a:spLocks noGrp="1"/>
          </p:cNvSpPr>
          <p:nvPr>
            <p:ph type="sldNum" sz="quarter" idx="12"/>
          </p:nvPr>
        </p:nvSpPr>
        <p:spPr/>
        <p:txBody>
          <a:bodyPr/>
          <a:lstStyle/>
          <a:p>
            <a:fld id="{9860EDB8-5305-433F-BE41-D7A86D811DB3}" type="slidenum">
              <a:rPr lang="en-US" smtClean="0"/>
              <a:t>55</a:t>
            </a:fld>
            <a:endParaRPr lang="en-US"/>
          </a:p>
        </p:txBody>
      </p:sp>
      <p:pic>
        <p:nvPicPr>
          <p:cNvPr id="5" name="Picture 5" descr="ch5-ex5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2876548"/>
            <a:ext cx="7620000" cy="3435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724864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PLAMs</a:t>
            </a:r>
          </a:p>
        </p:txBody>
      </p:sp>
      <p:sp>
        <p:nvSpPr>
          <p:cNvPr id="3" name="Content Placeholder 2"/>
          <p:cNvSpPr>
            <a:spLocks noGrp="1"/>
          </p:cNvSpPr>
          <p:nvPr>
            <p:ph idx="1"/>
          </p:nvPr>
        </p:nvSpPr>
        <p:spPr>
          <a:xfrm>
            <a:off x="838201" y="1825624"/>
            <a:ext cx="10515599" cy="4655858"/>
          </a:xfrm>
        </p:spPr>
        <p:txBody>
          <a:bodyPr/>
          <a:lstStyle/>
          <a:p>
            <a:r>
              <a:rPr lang="en-US" sz="2600" dirty="0"/>
              <a:t>Similar to ARMs, PLAMs </a:t>
            </a:r>
          </a:p>
          <a:p>
            <a:pPr lvl="1"/>
            <a:r>
              <a:rPr lang="en-US" sz="2200" dirty="0"/>
              <a:t>Shift interest rate risk from the lender to the borrower. But in this instance, the </a:t>
            </a:r>
            <a:r>
              <a:rPr lang="en-US" sz="2200" b="1" i="1" dirty="0"/>
              <a:t>borrower bears all interest rate risk</a:t>
            </a:r>
            <a:r>
              <a:rPr lang="en-US" sz="2200" dirty="0"/>
              <a:t>. </a:t>
            </a:r>
          </a:p>
          <a:p>
            <a:pPr lvl="2">
              <a:spcBef>
                <a:spcPts val="0"/>
              </a:spcBef>
            </a:pPr>
            <a:r>
              <a:rPr lang="en-US" sz="2000" dirty="0"/>
              <a:t>All else the same, interest rates on PLAMs should be lower than ARM rates.</a:t>
            </a:r>
          </a:p>
          <a:p>
            <a:pPr lvl="1"/>
            <a:r>
              <a:rPr lang="en-US" sz="2200" dirty="0"/>
              <a:t>Would also </a:t>
            </a:r>
            <a:r>
              <a:rPr lang="en-US" sz="2200" b="1" i="1" dirty="0"/>
              <a:t>reduce the burden of the tilt effect  </a:t>
            </a:r>
            <a:r>
              <a:rPr lang="en-US" sz="2200" dirty="0"/>
              <a:t>discussed previously, which benefits the borrower.</a:t>
            </a:r>
          </a:p>
          <a:p>
            <a:pPr>
              <a:spcBef>
                <a:spcPts val="1200"/>
              </a:spcBef>
            </a:pPr>
            <a:r>
              <a:rPr lang="en-US" sz="2600" dirty="0"/>
              <a:t>FRMs can lose substantial value if an unanticipated rise in inflation occurs after the mortgages have been made. The PLAM is designed to avoid the loss that would otherwise occur due to unanticipated inflation.</a:t>
            </a:r>
          </a:p>
          <a:p>
            <a:pPr marL="0" indent="0">
              <a:buNone/>
            </a:pP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56</a:t>
            </a:fld>
            <a:endParaRPr lang="en-US"/>
          </a:p>
        </p:txBody>
      </p:sp>
    </p:spTree>
    <p:extLst>
      <p:ext uri="{BB962C8B-B14F-4D97-AF65-F5344CB8AC3E}">
        <p14:creationId xmlns:p14="http://schemas.microsoft.com/office/powerpoint/2010/main" val="1892251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PLAMs</a:t>
            </a:r>
          </a:p>
        </p:txBody>
      </p:sp>
      <p:sp>
        <p:nvSpPr>
          <p:cNvPr id="3" name="Content Placeholder 2"/>
          <p:cNvSpPr>
            <a:spLocks noGrp="1"/>
          </p:cNvSpPr>
          <p:nvPr>
            <p:ph idx="1"/>
          </p:nvPr>
        </p:nvSpPr>
        <p:spPr>
          <a:xfrm>
            <a:off x="838201" y="1734672"/>
            <a:ext cx="10515599" cy="4719916"/>
          </a:xfrm>
        </p:spPr>
        <p:txBody>
          <a:bodyPr>
            <a:normAutofit/>
          </a:bodyPr>
          <a:lstStyle/>
          <a:p>
            <a:pPr marL="0" indent="0">
              <a:buNone/>
            </a:pPr>
            <a:r>
              <a:rPr lang="en-US" sz="2800" dirty="0"/>
              <a:t>However, there are a number of problems associated with PLAMs.</a:t>
            </a:r>
          </a:p>
          <a:p>
            <a:r>
              <a:rPr lang="en-US" dirty="0"/>
              <a:t>Lenders may find themselves having to </a:t>
            </a:r>
            <a:r>
              <a:rPr lang="en-US" b="1" i="1" dirty="0"/>
              <a:t>forecast both the index (CPI) and house prices </a:t>
            </a:r>
            <a:r>
              <a:rPr lang="en-US" dirty="0"/>
              <a:t>in order to make sure the increase in loan balance is covered by the value of the property.</a:t>
            </a:r>
          </a:p>
          <a:p>
            <a:pPr marL="739775" lvl="1" indent="-282575">
              <a:spcBef>
                <a:spcPts val="0"/>
              </a:spcBef>
            </a:pPr>
            <a:r>
              <a:rPr lang="en-US" sz="2200" dirty="0"/>
              <a:t>Property prices do not necessary increase at the rate of inflation!</a:t>
            </a:r>
          </a:p>
          <a:p>
            <a:r>
              <a:rPr lang="en-US" dirty="0"/>
              <a:t>If borrower’s income does not increase at CPI, this may limit the </a:t>
            </a:r>
            <a:r>
              <a:rPr lang="en-US" b="1" i="1" dirty="0"/>
              <a:t>borrower’s ability to meet ever increasing monthly payments</a:t>
            </a:r>
            <a:r>
              <a:rPr lang="en-US" dirty="0"/>
              <a:t>. The fact that the inflation adjustment is made ex-post may increase the burden on the borrower.</a:t>
            </a:r>
          </a:p>
          <a:p>
            <a:r>
              <a:rPr lang="en-US" dirty="0"/>
              <a:t>Again, the lender trades off interest rate risk for more default risk.</a:t>
            </a:r>
          </a:p>
          <a:p>
            <a:pPr marL="0" indent="0">
              <a:buNone/>
            </a:pPr>
            <a:endParaRPr lang="en-US" sz="2800" dirty="0"/>
          </a:p>
        </p:txBody>
      </p:sp>
      <p:sp>
        <p:nvSpPr>
          <p:cNvPr id="4" name="Slide Number Placeholder 3"/>
          <p:cNvSpPr>
            <a:spLocks noGrp="1"/>
          </p:cNvSpPr>
          <p:nvPr>
            <p:ph type="sldNum" sz="quarter" idx="12"/>
          </p:nvPr>
        </p:nvSpPr>
        <p:spPr/>
        <p:txBody>
          <a:bodyPr/>
          <a:lstStyle/>
          <a:p>
            <a:fld id="{9860EDB8-5305-433F-BE41-D7A86D811DB3}" type="slidenum">
              <a:rPr lang="en-US" smtClean="0"/>
              <a:t>57</a:t>
            </a:fld>
            <a:endParaRPr lang="en-US"/>
          </a:p>
        </p:txBody>
      </p:sp>
    </p:spTree>
    <p:extLst>
      <p:ext uri="{BB962C8B-B14F-4D97-AF65-F5344CB8AC3E}">
        <p14:creationId xmlns:p14="http://schemas.microsoft.com/office/powerpoint/2010/main" val="3461108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Variable-Term Mortgage</a:t>
            </a:r>
          </a:p>
        </p:txBody>
      </p:sp>
      <p:sp>
        <p:nvSpPr>
          <p:cNvPr id="3" name="Content Placeholder 2"/>
          <p:cNvSpPr>
            <a:spLocks noGrp="1"/>
          </p:cNvSpPr>
          <p:nvPr>
            <p:ph idx="1"/>
          </p:nvPr>
        </p:nvSpPr>
        <p:spPr/>
        <p:txBody>
          <a:bodyPr>
            <a:normAutofit/>
          </a:bodyPr>
          <a:lstStyle/>
          <a:p>
            <a:pPr marL="508000" indent="-457200">
              <a:spcBef>
                <a:spcPts val="1200"/>
              </a:spcBef>
            </a:pPr>
            <a:r>
              <a:rPr lang="en-US" sz="2600" dirty="0"/>
              <a:t>Variable-term mortgages (VTM) keep period </a:t>
            </a:r>
            <a:r>
              <a:rPr lang="en-US" sz="2600" b="1" i="1" dirty="0"/>
              <a:t>payments constant </a:t>
            </a:r>
            <a:r>
              <a:rPr lang="en-US" sz="2600" dirty="0"/>
              <a:t>by allowing the </a:t>
            </a:r>
            <a:r>
              <a:rPr lang="en-US" sz="2600" b="1" i="1" dirty="0"/>
              <a:t>loan term to rise and fall </a:t>
            </a:r>
            <a:r>
              <a:rPr lang="en-US" sz="2600" dirty="0"/>
              <a:t>with </a:t>
            </a:r>
            <a:r>
              <a:rPr lang="en-US" sz="2600" b="1" i="1" dirty="0"/>
              <a:t>changes in interest rates.</a:t>
            </a:r>
          </a:p>
          <a:p>
            <a:pPr marL="508000" indent="-457200">
              <a:spcBef>
                <a:spcPts val="1200"/>
              </a:spcBef>
            </a:pPr>
            <a:r>
              <a:rPr lang="en-US" sz="2600" dirty="0"/>
              <a:t>Again, VTMs </a:t>
            </a:r>
            <a:r>
              <a:rPr lang="en-US" sz="2600" b="1" i="1" dirty="0"/>
              <a:t>shift interest rate risk </a:t>
            </a:r>
            <a:r>
              <a:rPr lang="en-US" sz="2600" dirty="0"/>
              <a:t>from the lender </a:t>
            </a:r>
            <a:r>
              <a:rPr lang="en-US" sz="2600" b="1" i="1" dirty="0"/>
              <a:t>to the borrower</a:t>
            </a:r>
            <a:r>
              <a:rPr lang="en-US" sz="2600" dirty="0"/>
              <a:t>.</a:t>
            </a:r>
          </a:p>
          <a:p>
            <a:pPr marL="508000" indent="-457200">
              <a:spcBef>
                <a:spcPts val="1200"/>
              </a:spcBef>
            </a:pPr>
            <a:r>
              <a:rPr lang="en-US" sz="2600" dirty="0"/>
              <a:t>Although </a:t>
            </a:r>
            <a:r>
              <a:rPr lang="en-US" sz="2600" b="1" i="1" dirty="0"/>
              <a:t>default risk may be lower than for similar ARMs or PLAMs </a:t>
            </a:r>
            <a:r>
              <a:rPr lang="en-US" sz="2600" dirty="0"/>
              <a:t>due to less payment uncertainty, this does not necessarily translate into a low interest rate because of the resulting longer loan term</a:t>
            </a:r>
            <a:r>
              <a:rPr lang="en-US" sz="2600" dirty="0" smtClean="0"/>
              <a:t>.</a:t>
            </a:r>
            <a:endParaRPr lang="en-US" sz="2600" dirty="0"/>
          </a:p>
        </p:txBody>
      </p:sp>
      <p:sp>
        <p:nvSpPr>
          <p:cNvPr id="4" name="Slide Number Placeholder 3"/>
          <p:cNvSpPr>
            <a:spLocks noGrp="1"/>
          </p:cNvSpPr>
          <p:nvPr>
            <p:ph type="sldNum" sz="quarter" idx="12"/>
          </p:nvPr>
        </p:nvSpPr>
        <p:spPr/>
        <p:txBody>
          <a:bodyPr/>
          <a:lstStyle/>
          <a:p>
            <a:fld id="{9860EDB8-5305-433F-BE41-D7A86D811DB3}" type="slidenum">
              <a:rPr lang="en-US" smtClean="0"/>
              <a:t>58</a:t>
            </a:fld>
            <a:endParaRPr lang="en-US"/>
          </a:p>
        </p:txBody>
      </p:sp>
    </p:spTree>
    <p:extLst>
      <p:ext uri="{BB962C8B-B14F-4D97-AF65-F5344CB8AC3E}">
        <p14:creationId xmlns:p14="http://schemas.microsoft.com/office/powerpoint/2010/main" val="807564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1" y="2384002"/>
            <a:ext cx="4508715" cy="2187227"/>
          </a:xfrm>
        </p:spPr>
        <p:txBody>
          <a:bodyPr/>
          <a:lstStyle/>
          <a:p>
            <a:pPr algn="ctr"/>
            <a:r>
              <a:rPr lang="en-US" sz="4400" dirty="0" smtClean="0"/>
              <a:t>Next:</a:t>
            </a:r>
            <a:endParaRPr lang="fr-FR" sz="4400" dirty="0"/>
          </a:p>
        </p:txBody>
      </p:sp>
      <p:sp>
        <p:nvSpPr>
          <p:cNvPr id="3" name="Text Placeholder 2"/>
          <p:cNvSpPr>
            <a:spLocks noGrp="1"/>
          </p:cNvSpPr>
          <p:nvPr>
            <p:ph type="body" idx="1"/>
          </p:nvPr>
        </p:nvSpPr>
        <p:spPr>
          <a:xfrm>
            <a:off x="6108192" y="2402237"/>
            <a:ext cx="5687568" cy="2187226"/>
          </a:xfrm>
        </p:spPr>
        <p:txBody>
          <a:bodyPr>
            <a:normAutofit/>
          </a:bodyPr>
          <a:lstStyle/>
          <a:p>
            <a:pPr>
              <a:lnSpc>
                <a:spcPct val="100000"/>
              </a:lnSpc>
              <a:spcBef>
                <a:spcPts val="0"/>
              </a:spcBef>
            </a:pPr>
            <a:r>
              <a:rPr lang="en-US" sz="4400" dirty="0" smtClean="0"/>
              <a:t>Mortgage Topics</a:t>
            </a:r>
            <a:endParaRPr lang="fr-FR" sz="4400" dirty="0"/>
          </a:p>
        </p:txBody>
      </p:sp>
      <p:sp>
        <p:nvSpPr>
          <p:cNvPr id="4" name="Slide Number Placeholder 3"/>
          <p:cNvSpPr>
            <a:spLocks noGrp="1"/>
          </p:cNvSpPr>
          <p:nvPr>
            <p:ph type="sldNum" sz="quarter" idx="12"/>
          </p:nvPr>
        </p:nvSpPr>
        <p:spPr/>
        <p:txBody>
          <a:bodyPr/>
          <a:lstStyle/>
          <a:p>
            <a:fld id="{9860EDB8-5305-433F-BE41-D7A86D811DB3}" type="slidenum">
              <a:rPr lang="en-US" smtClean="0"/>
              <a:t>59</a:t>
            </a:fld>
            <a:endParaRPr lang="en-US" dirty="0"/>
          </a:p>
        </p:txBody>
      </p:sp>
    </p:spTree>
    <p:extLst>
      <p:ext uri="{BB962C8B-B14F-4D97-AF65-F5344CB8AC3E}">
        <p14:creationId xmlns:p14="http://schemas.microsoft.com/office/powerpoint/2010/main" val="3472363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Federal Home Loan Bank System</a:t>
            </a:r>
          </a:p>
        </p:txBody>
      </p:sp>
      <p:sp>
        <p:nvSpPr>
          <p:cNvPr id="4" name="Slide Number Placeholder 3"/>
          <p:cNvSpPr>
            <a:spLocks noGrp="1"/>
          </p:cNvSpPr>
          <p:nvPr>
            <p:ph type="sldNum" sz="quarter" idx="12"/>
          </p:nvPr>
        </p:nvSpPr>
        <p:spPr/>
        <p:txBody>
          <a:bodyPr/>
          <a:lstStyle/>
          <a:p>
            <a:fld id="{9860EDB8-5305-433F-BE41-D7A86D811DB3}" type="slidenum">
              <a:rPr lang="en-US" smtClean="0"/>
              <a:t>6</a:t>
            </a:fld>
            <a:endParaRPr lang="en-US"/>
          </a:p>
        </p:txBody>
      </p:sp>
      <p:pic>
        <p:nvPicPr>
          <p:cNvPr id="5" name="Content Placeholder 5"/>
          <p:cNvPicPr>
            <a:picLocks noChangeAspect="1"/>
          </p:cNvPicPr>
          <p:nvPr/>
        </p:nvPicPr>
        <p:blipFill>
          <a:blip r:embed="rId3"/>
          <a:stretch>
            <a:fillRect/>
          </a:stretch>
        </p:blipFill>
        <p:spPr>
          <a:xfrm>
            <a:off x="2704679" y="1706750"/>
            <a:ext cx="6818084" cy="4449762"/>
          </a:xfrm>
          <a:prstGeom prst="rect">
            <a:avLst/>
          </a:prstGeom>
          <a:solidFill>
            <a:schemeClr val="accent1"/>
          </a:solidFill>
          <a:effectLst>
            <a:glow rad="127000">
              <a:schemeClr val="bg1"/>
            </a:glow>
          </a:effectLst>
        </p:spPr>
      </p:pic>
    </p:spTree>
    <p:extLst>
      <p:ext uri="{BB962C8B-B14F-4D97-AF65-F5344CB8AC3E}">
        <p14:creationId xmlns:p14="http://schemas.microsoft.com/office/powerpoint/2010/main" val="6216381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Interest Rate Structure</a:t>
            </a:r>
          </a:p>
        </p:txBody>
      </p:sp>
      <p:sp>
        <p:nvSpPr>
          <p:cNvPr id="3" name="Content Placeholder 2"/>
          <p:cNvSpPr>
            <a:spLocks noGrp="1"/>
          </p:cNvSpPr>
          <p:nvPr>
            <p:ph idx="1"/>
          </p:nvPr>
        </p:nvSpPr>
        <p:spPr/>
        <p:txBody>
          <a:bodyPr>
            <a:normAutofit/>
          </a:bodyPr>
          <a:lstStyle/>
          <a:p>
            <a:pPr>
              <a:lnSpc>
                <a:spcPct val="90000"/>
              </a:lnSpc>
              <a:spcBef>
                <a:spcPts val="1200"/>
              </a:spcBef>
            </a:pPr>
            <a:r>
              <a:rPr lang="en-US" sz="2800" b="1" i="1" dirty="0"/>
              <a:t>ARM interest rates are therefore likely to change periodically </a:t>
            </a:r>
            <a:r>
              <a:rPr lang="en-US" sz="2800" dirty="0"/>
              <a:t>as the index interest rate at resets to reflect current capital market conditions.</a:t>
            </a:r>
          </a:p>
          <a:p>
            <a:pPr>
              <a:lnSpc>
                <a:spcPct val="90000"/>
              </a:lnSpc>
              <a:spcBef>
                <a:spcPts val="1200"/>
              </a:spcBef>
            </a:pPr>
            <a:r>
              <a:rPr lang="en-US" sz="2800" dirty="0"/>
              <a:t>However, the interest rate </a:t>
            </a:r>
            <a:r>
              <a:rPr lang="en-US" sz="2800" b="1" i="1" dirty="0"/>
              <a:t>margin remains fixed </a:t>
            </a:r>
            <a:r>
              <a:rPr lang="en-US" sz="2800" dirty="0"/>
              <a:t>throughout the term of the loan</a:t>
            </a:r>
          </a:p>
          <a:p>
            <a:pPr>
              <a:lnSpc>
                <a:spcPct val="90000"/>
              </a:lnSpc>
              <a:spcBef>
                <a:spcPts val="1200"/>
              </a:spcBef>
            </a:pPr>
            <a:r>
              <a:rPr lang="en-US" sz="2800" dirty="0"/>
              <a:t>The shorter the time between periodic index interest rate resets, the more the interest rate risk borne by the borrower</a:t>
            </a:r>
          </a:p>
          <a:p>
            <a:pPr>
              <a:lnSpc>
                <a:spcPct val="90000"/>
              </a:lnSpc>
              <a:spcBef>
                <a:spcPts val="1200"/>
              </a:spcBef>
            </a:pPr>
            <a:r>
              <a:rPr lang="en-US" sz="2800" dirty="0"/>
              <a:t>Thus, ARMs do not generally totally eliminate interest rate risk for either party. </a:t>
            </a:r>
          </a:p>
          <a:p>
            <a:pPr marL="0" indent="0">
              <a:buNone/>
            </a:pPr>
            <a:endParaRPr lang="en-US" sz="2800" dirty="0"/>
          </a:p>
        </p:txBody>
      </p:sp>
      <p:sp>
        <p:nvSpPr>
          <p:cNvPr id="4" name="Slide Number Placeholder 3"/>
          <p:cNvSpPr>
            <a:spLocks noGrp="1"/>
          </p:cNvSpPr>
          <p:nvPr>
            <p:ph type="sldNum" sz="quarter" idx="12"/>
          </p:nvPr>
        </p:nvSpPr>
        <p:spPr/>
        <p:txBody>
          <a:bodyPr/>
          <a:lstStyle/>
          <a:p>
            <a:fld id="{9860EDB8-5305-433F-BE41-D7A86D811DB3}" type="slidenum">
              <a:rPr lang="en-US" smtClean="0"/>
              <a:t>7</a:t>
            </a:fld>
            <a:endParaRPr lang="en-US"/>
          </a:p>
        </p:txBody>
      </p:sp>
    </p:spTree>
    <p:extLst>
      <p:ext uri="{BB962C8B-B14F-4D97-AF65-F5344CB8AC3E}">
        <p14:creationId xmlns:p14="http://schemas.microsoft.com/office/powerpoint/2010/main" val="3458941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Interest Rate Structure</a:t>
            </a:r>
          </a:p>
        </p:txBody>
      </p:sp>
      <p:sp>
        <p:nvSpPr>
          <p:cNvPr id="3" name="Content Placeholder 2"/>
          <p:cNvSpPr>
            <a:spLocks noGrp="1"/>
          </p:cNvSpPr>
          <p:nvPr>
            <p:ph idx="1"/>
          </p:nvPr>
        </p:nvSpPr>
        <p:spPr>
          <a:xfrm>
            <a:off x="838201" y="1712686"/>
            <a:ext cx="10515599" cy="4599212"/>
          </a:xfrm>
        </p:spPr>
        <p:txBody>
          <a:bodyPr>
            <a:normAutofit lnSpcReduction="10000"/>
          </a:bodyPr>
          <a:lstStyle/>
          <a:p>
            <a:r>
              <a:rPr lang="en-US" sz="2600" dirty="0"/>
              <a:t>Interest margin</a:t>
            </a:r>
          </a:p>
          <a:p>
            <a:pPr lvl="1">
              <a:spcBef>
                <a:spcPts val="300"/>
              </a:spcBef>
            </a:pPr>
            <a:r>
              <a:rPr lang="en-US" sz="2200" dirty="0"/>
              <a:t>Lender’s </a:t>
            </a:r>
            <a:r>
              <a:rPr lang="en-US" sz="2200" b="1" i="1" dirty="0"/>
              <a:t>compensation for</a:t>
            </a:r>
            <a:r>
              <a:rPr lang="en-US" sz="2200" dirty="0"/>
              <a:t> the </a:t>
            </a:r>
            <a:r>
              <a:rPr lang="en-US" sz="2200" b="1" i="1" dirty="0"/>
              <a:t>risk</a:t>
            </a:r>
            <a:r>
              <a:rPr lang="en-US" sz="2200" dirty="0"/>
              <a:t> associated with the loan.</a:t>
            </a:r>
          </a:p>
          <a:p>
            <a:pPr lvl="1">
              <a:spcBef>
                <a:spcPts val="300"/>
              </a:spcBef>
            </a:pPr>
            <a:r>
              <a:rPr lang="en-US" sz="2200" dirty="0"/>
              <a:t>200-300 basis points (1 </a:t>
            </a:r>
            <a:r>
              <a:rPr lang="en-US" sz="2200" dirty="0" err="1"/>
              <a:t>bp</a:t>
            </a:r>
            <a:r>
              <a:rPr lang="en-US" sz="2200" dirty="0"/>
              <a:t> = 0.01%), but could be higher.</a:t>
            </a:r>
          </a:p>
          <a:p>
            <a:pPr lvl="1">
              <a:spcBef>
                <a:spcPts val="300"/>
              </a:spcBef>
            </a:pPr>
            <a:r>
              <a:rPr lang="en-US" sz="2200" dirty="0"/>
              <a:t>Depends on borrower credit, property type, and loan structure.</a:t>
            </a:r>
          </a:p>
          <a:p>
            <a:pPr lvl="1">
              <a:spcBef>
                <a:spcPts val="300"/>
              </a:spcBef>
            </a:pPr>
            <a:r>
              <a:rPr lang="en-US" sz="2200" dirty="0"/>
              <a:t>Extremely </a:t>
            </a:r>
            <a:r>
              <a:rPr lang="en-US" sz="2200" b="1" i="1" dirty="0"/>
              <a:t>stable between lenders </a:t>
            </a:r>
            <a:r>
              <a:rPr lang="en-US" sz="2200" dirty="0"/>
              <a:t>for most home mortgages and 1</a:t>
            </a:r>
            <a:r>
              <a:rPr lang="en-US" sz="2200" baseline="30000" dirty="0"/>
              <a:t>st</a:t>
            </a:r>
            <a:r>
              <a:rPr lang="en-US" sz="2200" dirty="0"/>
              <a:t>-lien commercial mortgages.</a:t>
            </a:r>
          </a:p>
          <a:p>
            <a:pPr>
              <a:spcBef>
                <a:spcPts val="1200"/>
              </a:spcBef>
            </a:pPr>
            <a:r>
              <a:rPr lang="en-US" sz="2600" dirty="0"/>
              <a:t>Interest rate resets</a:t>
            </a:r>
          </a:p>
          <a:p>
            <a:pPr lvl="1">
              <a:spcBef>
                <a:spcPts val="300"/>
              </a:spcBef>
            </a:pPr>
            <a:r>
              <a:rPr lang="en-US" sz="2200" dirty="0"/>
              <a:t>Usually, 6 </a:t>
            </a:r>
            <a:r>
              <a:rPr lang="en-US" sz="2200" dirty="0" smtClean="0"/>
              <a:t>months </a:t>
            </a:r>
            <a:r>
              <a:rPr lang="en-US" sz="2200" dirty="0"/>
              <a:t>to 1 year for home mortgages, but could vary from 1 month to up to 5 years</a:t>
            </a:r>
            <a:r>
              <a:rPr lang="en-US" sz="2200" dirty="0" smtClean="0"/>
              <a:t>. </a:t>
            </a:r>
            <a:r>
              <a:rPr lang="en-US" sz="2000" dirty="0" smtClean="0"/>
              <a:t>Initial </a:t>
            </a:r>
            <a:r>
              <a:rPr lang="en-US" sz="2000" dirty="0"/>
              <a:t>interest rate generally fixed for 3, 5, 7, or 10 </a:t>
            </a:r>
            <a:r>
              <a:rPr lang="en-US" sz="2000" dirty="0" smtClean="0"/>
              <a:t>years (hybrids)</a:t>
            </a:r>
            <a:endParaRPr lang="en-US" sz="2000" dirty="0"/>
          </a:p>
          <a:p>
            <a:pPr lvl="1">
              <a:spcBef>
                <a:spcPts val="300"/>
              </a:spcBef>
            </a:pPr>
            <a:r>
              <a:rPr lang="en-US" sz="2200" dirty="0"/>
              <a:t>Applicable new index rate usually is the last published rate before the reset date (e.g., 45 days before reset date.)</a:t>
            </a:r>
          </a:p>
          <a:p>
            <a:pPr marL="0" indent="0">
              <a:buNone/>
            </a:pP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8</a:t>
            </a:fld>
            <a:endParaRPr lang="en-US"/>
          </a:p>
        </p:txBody>
      </p:sp>
    </p:spTree>
    <p:extLst>
      <p:ext uri="{BB962C8B-B14F-4D97-AF65-F5344CB8AC3E}">
        <p14:creationId xmlns:p14="http://schemas.microsoft.com/office/powerpoint/2010/main" val="3916331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Teaser Rates</a:t>
            </a:r>
          </a:p>
        </p:txBody>
      </p:sp>
      <p:sp>
        <p:nvSpPr>
          <p:cNvPr id="3" name="Content Placeholder 2"/>
          <p:cNvSpPr>
            <a:spLocks noGrp="1"/>
          </p:cNvSpPr>
          <p:nvPr>
            <p:ph idx="1"/>
          </p:nvPr>
        </p:nvSpPr>
        <p:spPr>
          <a:xfrm>
            <a:off x="838201" y="1825624"/>
            <a:ext cx="10515599" cy="4486274"/>
          </a:xfrm>
        </p:spPr>
        <p:txBody>
          <a:bodyPr>
            <a:normAutofit/>
          </a:bodyPr>
          <a:lstStyle/>
          <a:p>
            <a:pPr marL="400050" indent="-400050">
              <a:spcAft>
                <a:spcPts val="0"/>
              </a:spcAft>
            </a:pPr>
            <a:r>
              <a:rPr lang="en-US" sz="2600" dirty="0"/>
              <a:t>Initial, temporarily reduced interest rates to make ARMs even more attractive for borrowers.</a:t>
            </a:r>
          </a:p>
          <a:p>
            <a:pPr marL="400050" indent="-400050">
              <a:spcAft>
                <a:spcPts val="0"/>
              </a:spcAft>
            </a:pPr>
            <a:r>
              <a:rPr lang="en-US" sz="2600" dirty="0"/>
              <a:t>Initial rate below market rate, leading to lower initial payments.</a:t>
            </a:r>
          </a:p>
          <a:p>
            <a:pPr marL="800100" lvl="1" indent="-292100">
              <a:spcAft>
                <a:spcPts val="0"/>
              </a:spcAft>
            </a:pPr>
            <a:r>
              <a:rPr lang="en-US" sz="2200" dirty="0"/>
              <a:t>Helps lower-income borrowers qualify for a mortgage.</a:t>
            </a:r>
          </a:p>
          <a:p>
            <a:pPr marL="400050" indent="-400050">
              <a:spcAft>
                <a:spcPts val="0"/>
              </a:spcAft>
            </a:pPr>
            <a:r>
              <a:rPr lang="en-US" sz="2600" dirty="0"/>
              <a:t>Future </a:t>
            </a:r>
            <a:r>
              <a:rPr lang="en-US" sz="2600" b="1" i="1" dirty="0"/>
              <a:t>payment shock when interest rate resets </a:t>
            </a:r>
            <a:r>
              <a:rPr lang="en-US" sz="2600" dirty="0"/>
              <a:t>to its normal level.</a:t>
            </a:r>
          </a:p>
          <a:p>
            <a:pPr marL="400050" indent="-400050">
              <a:spcAft>
                <a:spcPts val="0"/>
              </a:spcAft>
            </a:pPr>
            <a:r>
              <a:rPr lang="en-US" sz="2600" dirty="0"/>
              <a:t>Accrual rate or negative amortization?</a:t>
            </a:r>
          </a:p>
          <a:p>
            <a:pPr marL="400050" indent="-400050">
              <a:spcAft>
                <a:spcPts val="0"/>
              </a:spcAft>
            </a:pPr>
            <a:r>
              <a:rPr lang="en-US" sz="2600" dirty="0"/>
              <a:t>High refinancing rate (teaser chasers)</a:t>
            </a:r>
          </a:p>
          <a:p>
            <a:pPr marL="400050" indent="-400050">
              <a:spcAft>
                <a:spcPts val="0"/>
              </a:spcAft>
            </a:pPr>
            <a:r>
              <a:rPr lang="en-US" sz="2600" dirty="0"/>
              <a:t>It is not clear whether all residential borrowers comprehend or appropriately price the inherent risks in adjustable rate mortgages. </a:t>
            </a:r>
          </a:p>
          <a:p>
            <a:pPr marL="0" indent="0">
              <a:spcAft>
                <a:spcPts val="0"/>
              </a:spcAft>
              <a:buNone/>
            </a:pP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9</a:t>
            </a:fld>
            <a:endParaRPr lang="en-US"/>
          </a:p>
        </p:txBody>
      </p:sp>
    </p:spTree>
    <p:extLst>
      <p:ext uri="{BB962C8B-B14F-4D97-AF65-F5344CB8AC3E}">
        <p14:creationId xmlns:p14="http://schemas.microsoft.com/office/powerpoint/2010/main" val="406389647"/>
      </p:ext>
    </p:extLst>
  </p:cSld>
  <p:clrMapOvr>
    <a:masterClrMapping/>
  </p:clrMapOvr>
  <p:timing>
    <p:tnLst>
      <p:par>
        <p:cTn id="1" dur="indefinite" restart="never" nodeType="tmRoot"/>
      </p:par>
    </p:tnLst>
  </p:timing>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7BC4796A-9872-4AA6-868A-E1A52DAE5C9B}" vid="{226865FD-68E7-4897-9C2B-9A00B6BC8CA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A4849AD-65CA-4CDD-87B0-7F56EA6DF72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Welcome to PowerPoint</Template>
  <TotalTime>0</TotalTime>
  <Words>3733</Words>
  <Application>Microsoft Office PowerPoint</Application>
  <PresentationFormat>Widescreen</PresentationFormat>
  <Paragraphs>391</Paragraphs>
  <Slides>59</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59</vt:i4>
      </vt:variant>
    </vt:vector>
  </HeadingPairs>
  <TitlesOfParts>
    <vt:vector size="65" baseType="lpstr">
      <vt:lpstr>Arial</vt:lpstr>
      <vt:lpstr>Calibri</vt:lpstr>
      <vt:lpstr>Segoe UI</vt:lpstr>
      <vt:lpstr>Segoe UI Light</vt:lpstr>
      <vt:lpstr>Wingdings</vt:lpstr>
      <vt:lpstr>WelcomeDoc</vt:lpstr>
      <vt:lpstr>REAL ESTATE 410  Adjustable Rate Mortgages</vt:lpstr>
      <vt:lpstr>Topics</vt:lpstr>
      <vt:lpstr>Review FRMs</vt:lpstr>
      <vt:lpstr>Adjustable Rate Mortgages</vt:lpstr>
      <vt:lpstr>Interest Rate Structure</vt:lpstr>
      <vt:lpstr>Federal Home Loan Bank System</vt:lpstr>
      <vt:lpstr>Interest Rate Structure</vt:lpstr>
      <vt:lpstr>Interest Rate Structure</vt:lpstr>
      <vt:lpstr>Teaser Rates</vt:lpstr>
      <vt:lpstr>Repayment Terms</vt:lpstr>
      <vt:lpstr>Interest Rate Caps</vt:lpstr>
      <vt:lpstr>Interest Rate Caps</vt:lpstr>
      <vt:lpstr>Interest Rate Floors</vt:lpstr>
      <vt:lpstr>Payment Caps</vt:lpstr>
      <vt:lpstr>Other Terms</vt:lpstr>
      <vt:lpstr>Hybrid ARMs</vt:lpstr>
      <vt:lpstr>Interest-Only ARMs</vt:lpstr>
      <vt:lpstr>Pricing Considerations</vt:lpstr>
      <vt:lpstr>Pricing Considerations</vt:lpstr>
      <vt:lpstr>Interest Rate Risk, Default  Risk, and Risk Premiums: ARMs vs. FRMs</vt:lpstr>
      <vt:lpstr>Interest Rate Risk, Default  Risk, and Risk Premiums: ARMs vs. FRMs</vt:lpstr>
      <vt:lpstr>FRMs v. ARMs</vt:lpstr>
      <vt:lpstr>FRMs v. ARMs</vt:lpstr>
      <vt:lpstr>Example 1</vt:lpstr>
      <vt:lpstr>Example 1</vt:lpstr>
      <vt:lpstr>Example 1</vt:lpstr>
      <vt:lpstr>Example 2: Rate Cap</vt:lpstr>
      <vt:lpstr>Example 2: Rate Cap</vt:lpstr>
      <vt:lpstr>Example 3: More Rate Caps</vt:lpstr>
      <vt:lpstr>Example 3: More Rate Caps</vt:lpstr>
      <vt:lpstr>Example 3: More Rate Caps</vt:lpstr>
      <vt:lpstr>Example 3: More Rate Caps</vt:lpstr>
      <vt:lpstr>Example 4: Payment Cap</vt:lpstr>
      <vt:lpstr>Example 4: Payment Cap</vt:lpstr>
      <vt:lpstr>Example 4: Payment Cap</vt:lpstr>
      <vt:lpstr>Typical ARM</vt:lpstr>
      <vt:lpstr>ARMs Compared to FRMs</vt:lpstr>
      <vt:lpstr>Risk Tradeoff</vt:lpstr>
      <vt:lpstr>Factors to Consider</vt:lpstr>
      <vt:lpstr>Some Stats</vt:lpstr>
      <vt:lpstr>ARM Pricing Stats</vt:lpstr>
      <vt:lpstr>ARM Pricing Stats</vt:lpstr>
      <vt:lpstr>Popularity of ARMs in 80’s</vt:lpstr>
      <vt:lpstr>What Happened in 2003-04?</vt:lpstr>
      <vt:lpstr>Past FRM &amp; ARM Rates</vt:lpstr>
      <vt:lpstr>Past FRM &amp; ARM Rates</vt:lpstr>
      <vt:lpstr>30-Year FRM Rates</vt:lpstr>
      <vt:lpstr>Interest Rate Risk &amp; ARM Popularity</vt:lpstr>
      <vt:lpstr>FRM Maturities</vt:lpstr>
      <vt:lpstr>Interest Rate Risk</vt:lpstr>
      <vt:lpstr>Interest Rate Risk</vt:lpstr>
      <vt:lpstr>Impact of Interest Rate Changes on Loan Value</vt:lpstr>
      <vt:lpstr>PLAMs and VTMs</vt:lpstr>
      <vt:lpstr>PLAMs</vt:lpstr>
      <vt:lpstr>PLAMs</vt:lpstr>
      <vt:lpstr>PLAMs</vt:lpstr>
      <vt:lpstr>PLAMs</vt:lpstr>
      <vt:lpstr>Variable-Term Mortgage</vt:lpstr>
      <vt:lpstr>Next:</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2014-12-02T22:51:08Z</dcterms:created>
  <dcterms:modified xsi:type="dcterms:W3CDTF">2017-02-02T15:00:19Z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TC029239449991</vt:lpwstr>
  </property>
</Properties>
</file>