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2"/>
  </p:notesMasterIdLst>
  <p:sldIdLst>
    <p:sldId id="258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70" r:id="rId47"/>
    <p:sldId id="371" r:id="rId48"/>
    <p:sldId id="372" r:id="rId49"/>
    <p:sldId id="365" r:id="rId50"/>
    <p:sldId id="366" r:id="rId51"/>
    <p:sldId id="367" r:id="rId52"/>
    <p:sldId id="368" r:id="rId53"/>
    <p:sldId id="369" r:id="rId54"/>
    <p:sldId id="373" r:id="rId55"/>
    <p:sldId id="374" r:id="rId56"/>
    <p:sldId id="375" r:id="rId57"/>
    <p:sldId id="376" r:id="rId58"/>
    <p:sldId id="377" r:id="rId59"/>
    <p:sldId id="378" r:id="rId60"/>
    <p:sldId id="259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280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8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9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18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86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20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17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23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41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30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316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0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269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2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72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6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89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61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0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F26B-1D00-4DD4-BA80-9FBABA3E3DBA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406741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ABF5-7727-4277-8D63-EFB8DD7570EB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7483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9269-3DE9-416E-AE18-A06FEB996AEF}" type="datetime1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618F-F17E-443E-BD4A-E43FD83AA814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E887-7BF5-43D7-B503-65A40790DC75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70C1-0A36-47EE-BB23-330DC6955568}" type="datetime1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8169-68B9-4FED-8D7D-61043D29A8A5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423" y="631189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3" r:id="rId4"/>
    <p:sldLayoutId id="2147483664" r:id="rId5"/>
    <p:sldLayoutId id="214748366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2" y="1201197"/>
            <a:ext cx="10515600" cy="238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REAL ESTATE 410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Adjustable Rate Mortgages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Repayment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61551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Like FRMs and other mortgages, payments are monthly in arrears (i.e., at the end of month).</a:t>
            </a:r>
          </a:p>
          <a:p>
            <a:r>
              <a:rPr lang="en-US" sz="2800" dirty="0"/>
              <a:t>ARMs are usually </a:t>
            </a:r>
            <a:r>
              <a:rPr lang="en-US" sz="2800" b="1" i="1" dirty="0"/>
              <a:t>fully amortizing </a:t>
            </a:r>
            <a:r>
              <a:rPr lang="en-US" sz="2800" dirty="0"/>
              <a:t>loans</a:t>
            </a:r>
            <a:r>
              <a:rPr lang="en-US" sz="2800" i="1" dirty="0"/>
              <a:t> </a:t>
            </a:r>
            <a:r>
              <a:rPr lang="en-US" sz="2800" dirty="0"/>
              <a:t>with </a:t>
            </a:r>
            <a:r>
              <a:rPr lang="en-US" sz="2800" b="1" i="1" dirty="0"/>
              <a:t>fixed term</a:t>
            </a:r>
            <a:r>
              <a:rPr lang="en-US" sz="2800" dirty="0"/>
              <a:t>. Commercial mortgages generally structured with balloons at the end.  </a:t>
            </a:r>
          </a:p>
          <a:p>
            <a:pPr lvl="1"/>
            <a:r>
              <a:rPr lang="en-US" sz="2400" b="1" i="1" dirty="0"/>
              <a:t>At each interest reset</a:t>
            </a:r>
            <a:r>
              <a:rPr lang="en-US" sz="2400" dirty="0"/>
              <a:t>, the </a:t>
            </a:r>
            <a:r>
              <a:rPr lang="en-US" sz="2400" b="1" i="1" dirty="0"/>
              <a:t>new payment amount </a:t>
            </a:r>
            <a:r>
              <a:rPr lang="en-US" sz="2400" dirty="0"/>
              <a:t>is </a:t>
            </a:r>
            <a:r>
              <a:rPr lang="en-US" sz="2400" b="1" i="1" dirty="0"/>
              <a:t>computed  by fully amortizing the loan balance </a:t>
            </a:r>
            <a:r>
              <a:rPr lang="en-US" sz="2400" dirty="0"/>
              <a:t>for the remaining term using the new applicable rate.</a:t>
            </a:r>
          </a:p>
          <a:p>
            <a:pPr lvl="1"/>
            <a:r>
              <a:rPr lang="en-US" sz="2400" b="1" i="1" dirty="0"/>
              <a:t>Periodic payments fluctuate </a:t>
            </a:r>
            <a:r>
              <a:rPr lang="en-US" sz="2400" dirty="0"/>
              <a:t>with interest rates.</a:t>
            </a:r>
          </a:p>
          <a:p>
            <a:pPr lvl="2" indent="-342900">
              <a:spcBef>
                <a:spcPts val="0"/>
              </a:spcBef>
            </a:pPr>
            <a:r>
              <a:rPr lang="en-US" sz="2200" dirty="0"/>
              <a:t>Some ARM products are fully amortizing with leveled payments, but term cannot be fixed term then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/>
              <a:t>ARMs benefit borrowers during falling interest rates.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However, ARMs can inflict a lot of pain to borrowers during increasing interest rates.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Interest rate </a:t>
            </a:r>
            <a:r>
              <a:rPr lang="en-US" sz="2800" b="1" i="1" dirty="0"/>
              <a:t>caps limit the interest rate risk </a:t>
            </a:r>
            <a:r>
              <a:rPr lang="en-US" sz="2800" dirty="0"/>
              <a:t>faced by the </a:t>
            </a:r>
            <a:r>
              <a:rPr lang="en-US" sz="2800" b="1" i="1" dirty="0"/>
              <a:t>borrower</a:t>
            </a:r>
            <a:r>
              <a:rPr lang="en-US" sz="2800" dirty="0"/>
              <a:t>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Interest rate caps fix the </a:t>
            </a:r>
            <a:r>
              <a:rPr lang="en-US" sz="2800" b="1" i="1" dirty="0"/>
              <a:t>upper bounds for interest rate adjustments</a:t>
            </a:r>
            <a:r>
              <a:rPr lang="en-US" sz="2800" dirty="0"/>
              <a:t> at interest rate resets or throughout the life of the loan.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Lenders will often include </a:t>
            </a:r>
            <a:r>
              <a:rPr lang="en-US" sz="2800" dirty="0" smtClean="0"/>
              <a:t>caps in mortgages! Why?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9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/>
              <a:t>Types of interest rate </a:t>
            </a:r>
            <a:r>
              <a:rPr lang="en-US" sz="2600" dirty="0" smtClean="0"/>
              <a:t>caps:</a:t>
            </a:r>
            <a:endParaRPr lang="en-US" sz="2600" dirty="0"/>
          </a:p>
          <a:p>
            <a:pPr marL="1028700" lvl="1" indent="-344488">
              <a:spcBef>
                <a:spcPts val="0"/>
              </a:spcBef>
            </a:pPr>
            <a:r>
              <a:rPr lang="en-US" sz="2200" b="1" i="1" dirty="0"/>
              <a:t>Periodic</a:t>
            </a:r>
            <a:r>
              <a:rPr lang="en-US" sz="2200" dirty="0"/>
              <a:t> interest rate </a:t>
            </a:r>
            <a:r>
              <a:rPr lang="en-US" sz="2200" b="1" i="1" dirty="0"/>
              <a:t>cap</a:t>
            </a:r>
          </a:p>
          <a:p>
            <a:pPr marL="1028700" lvl="1" indent="-344488">
              <a:spcBef>
                <a:spcPts val="0"/>
              </a:spcBef>
            </a:pPr>
            <a:r>
              <a:rPr lang="en-US" sz="2200" b="1" i="1" dirty="0"/>
              <a:t>Lifetime</a:t>
            </a:r>
            <a:r>
              <a:rPr lang="en-US" sz="2200" dirty="0"/>
              <a:t> interest rate </a:t>
            </a:r>
            <a:r>
              <a:rPr lang="en-US" sz="2200" b="1" i="1" dirty="0"/>
              <a:t>cap</a:t>
            </a:r>
          </a:p>
          <a:p>
            <a:r>
              <a:rPr lang="en-US" sz="2600" dirty="0"/>
              <a:t>What is the applicable interest rate at reset if the loan comes with both a periodic cap and lifetime cap?</a:t>
            </a:r>
          </a:p>
          <a:p>
            <a:pPr marL="1028700" lvl="1" indent="-342900">
              <a:spcBef>
                <a:spcPts val="0"/>
              </a:spcBef>
            </a:pPr>
            <a:r>
              <a:rPr lang="en-US" sz="2200" i="1" dirty="0"/>
              <a:t>The minimum interest rate considering both periodic and life caps.</a:t>
            </a:r>
          </a:p>
          <a:p>
            <a:r>
              <a:rPr lang="en-US" sz="2600" dirty="0"/>
              <a:t>Interest rate caps</a:t>
            </a:r>
            <a:r>
              <a:rPr lang="en-US" sz="2600" dirty="0">
                <a:solidFill>
                  <a:schemeClr val="accent6"/>
                </a:solidFill>
              </a:rPr>
              <a:t> </a:t>
            </a:r>
            <a:r>
              <a:rPr lang="en-US" sz="2600" b="1" i="1" dirty="0"/>
              <a:t>do not apply </a:t>
            </a:r>
            <a:r>
              <a:rPr lang="en-US" sz="2600" dirty="0"/>
              <a:t>to the </a:t>
            </a:r>
            <a:r>
              <a:rPr lang="en-US" sz="2600" b="1" i="1" dirty="0"/>
              <a:t>initial rate or the teaser rate</a:t>
            </a:r>
            <a:r>
              <a:rPr lang="en-US" sz="2600" dirty="0"/>
              <a:t>, if any.</a:t>
            </a:r>
          </a:p>
          <a:p>
            <a:r>
              <a:rPr lang="en-US" sz="2600" dirty="0"/>
              <a:t>Interest caps don’t come free; borrowers must pay.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2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Floors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Interest rate floors </a:t>
            </a:r>
            <a:r>
              <a:rPr lang="en-US" sz="2800" b="1" i="1" dirty="0"/>
              <a:t>fix lower bounds </a:t>
            </a:r>
            <a:r>
              <a:rPr lang="en-US" sz="2800" dirty="0"/>
              <a:t>for interest rate adjustments at resets or throughout the life of the loan, which benefits the lender.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Lenders have to </a:t>
            </a:r>
            <a:r>
              <a:rPr lang="en-US" sz="2800" b="1" i="1" dirty="0"/>
              <a:t>compensate the borrower </a:t>
            </a:r>
            <a:r>
              <a:rPr lang="en-US" sz="2800" dirty="0"/>
              <a:t>for this benefit.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Generally, interest rate floors are </a:t>
            </a:r>
            <a:r>
              <a:rPr lang="en-US" sz="2800" b="1" i="1" dirty="0"/>
              <a:t>combined with caps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dirty="0"/>
              <a:t>to reduce the impact of caps on the interest rate.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Important to note that interest rate adjustments do not necessary benefit or hurt lenders if the funding of the loan is done right (may be difficult though).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Of course lenders will be hurt by lower interest rates if loans are funded with longer term money.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2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/>
              <a:t>Payment caps are meant to </a:t>
            </a:r>
            <a:r>
              <a:rPr lang="en-US" sz="2800" b="1" i="1" dirty="0"/>
              <a:t>reduce payment shocks</a:t>
            </a:r>
            <a:r>
              <a:rPr lang="en-US" sz="2800" dirty="0"/>
              <a:t>, rather than interest rate shocks.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Payment caps are </a:t>
            </a:r>
            <a:r>
              <a:rPr lang="en-US" sz="2800" b="1" i="1" dirty="0"/>
              <a:t>limits on changes </a:t>
            </a:r>
            <a:r>
              <a:rPr lang="en-US" sz="2800" dirty="0"/>
              <a:t>in periodic </a:t>
            </a:r>
            <a:r>
              <a:rPr lang="en-US" sz="2800" b="1" i="1" dirty="0"/>
              <a:t>payments</a:t>
            </a:r>
            <a:r>
              <a:rPr lang="en-US" sz="2800" dirty="0"/>
              <a:t> between interest rate resets, rather than interest rate changes.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Therefore, payment caps provide temporally relief to the borrower.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Careful, </a:t>
            </a:r>
            <a:r>
              <a:rPr lang="en-US" sz="2800" b="1" i="1" dirty="0"/>
              <a:t>payment caps can result in negative amortization </a:t>
            </a:r>
            <a:r>
              <a:rPr lang="en-US" sz="2800" dirty="0"/>
              <a:t>since unpaid interest added to the loan balance.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P</a:t>
            </a:r>
            <a:r>
              <a:rPr lang="en-US" sz="2400" dirty="0" smtClean="0"/>
              <a:t>ayment </a:t>
            </a:r>
            <a:r>
              <a:rPr lang="en-US" sz="2400" dirty="0"/>
              <a:t>caps may not work during prolonged rising interest rates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4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/>
              <a:t>Discount points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2400" dirty="0"/>
              <a:t>Similar uses as for FRMs.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800" dirty="0"/>
              <a:t>Prepayment options: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2400" dirty="0"/>
              <a:t>Prepayment penalties generally not charged for most residential ARMs but charged for commercial mortgages. Why?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800" dirty="0"/>
              <a:t>Lockout period: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2400" dirty="0"/>
              <a:t>Prohibition to prepay for some years. 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2400" dirty="0"/>
              <a:t>But borrower may always negotiate with the lender.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800" dirty="0"/>
              <a:t>Conversion option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sz="2400" dirty="0"/>
              <a:t>Ability to switch to a FRM after a specific period of time.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ARMs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Hybrid </a:t>
            </a:r>
            <a:r>
              <a:rPr lang="en-US" sz="2800" dirty="0" err="1"/>
              <a:t>ARMs’</a:t>
            </a:r>
            <a:r>
              <a:rPr lang="en-US" sz="2800" dirty="0"/>
              <a:t> structures sit in between FRMs and traditional ARMs.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Widely used! Why?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Applicable </a:t>
            </a:r>
            <a:r>
              <a:rPr lang="en-US" sz="2800" b="1" i="1" dirty="0"/>
              <a:t>initial interest rate is fixed for an extended period </a:t>
            </a:r>
            <a:r>
              <a:rPr lang="en-US" sz="2800" dirty="0"/>
              <a:t>of time and then fluctuates with the market.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Initial reset period longer than for traditional ARMs (up to 10 years).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For 3/1, 5/1, 7/1, or 10/1 ARMs, initial interest rates are fixed for 3, 5, 7, or 10 years and then fluctuate annually thereafter.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Interest-Only ARMs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6400" indent="-406400">
              <a:spcBef>
                <a:spcPts val="0"/>
              </a:spcBef>
            </a:pPr>
            <a:r>
              <a:rPr lang="en-US" sz="2800" dirty="0"/>
              <a:t>I.O. for initial period.</a:t>
            </a:r>
          </a:p>
          <a:p>
            <a:pPr marL="406400" indent="-406400">
              <a:spcBef>
                <a:spcPts val="0"/>
              </a:spcBef>
            </a:pPr>
            <a:r>
              <a:rPr lang="en-US" sz="2800" dirty="0"/>
              <a:t>The payment of interest and amortization of principal after the initial period will depend on the type of real estate and negotiations between the borrower and the lender.</a:t>
            </a:r>
          </a:p>
          <a:p>
            <a:pPr marL="914400" lvl="1" indent="-347663">
              <a:spcBef>
                <a:spcPts val="0"/>
              </a:spcBef>
            </a:pPr>
            <a:r>
              <a:rPr lang="en-US" sz="2400" dirty="0"/>
              <a:t>Fully amortizing payments required after initial period</a:t>
            </a:r>
          </a:p>
          <a:p>
            <a:pPr marL="914400" lvl="1" indent="-347663">
              <a:spcBef>
                <a:spcPts val="0"/>
              </a:spcBef>
            </a:pPr>
            <a:r>
              <a:rPr lang="en-US" sz="2400" dirty="0"/>
              <a:t>Pay interest and some principal</a:t>
            </a:r>
          </a:p>
          <a:p>
            <a:pPr marL="914400" lvl="1" indent="-347663">
              <a:spcBef>
                <a:spcPts val="0"/>
              </a:spcBef>
            </a:pPr>
            <a:r>
              <a:rPr lang="en-US" sz="2400" dirty="0"/>
              <a:t>Pay interest only</a:t>
            </a:r>
          </a:p>
          <a:p>
            <a:pPr marL="914400" lvl="1" indent="-347663">
              <a:spcBef>
                <a:spcPts val="0"/>
              </a:spcBef>
            </a:pPr>
            <a:r>
              <a:rPr lang="en-US" sz="2400" dirty="0"/>
              <a:t>Sometimes negative amortization</a:t>
            </a:r>
          </a:p>
          <a:p>
            <a:pPr marL="404813" indent="-404813"/>
            <a:r>
              <a:rPr lang="en-US" sz="2800" dirty="0"/>
              <a:t>Used more in commercial lending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543645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sz="2600" dirty="0"/>
              <a:t>The expected yield (cost) of ARMs generally is a function of these factors: </a:t>
            </a:r>
          </a:p>
          <a:p>
            <a:pPr marL="804863" lvl="1" indent="-347663">
              <a:spcBef>
                <a:spcPts val="0"/>
              </a:spcBef>
            </a:pPr>
            <a:r>
              <a:rPr lang="en-US" sz="2200" dirty="0"/>
              <a:t>Initial interest rate</a:t>
            </a:r>
          </a:p>
          <a:p>
            <a:pPr marL="804863" lvl="1" indent="-347663">
              <a:spcBef>
                <a:spcPts val="0"/>
              </a:spcBef>
            </a:pPr>
            <a:r>
              <a:rPr lang="en-US" sz="2200" dirty="0"/>
              <a:t>Index and margin</a:t>
            </a:r>
          </a:p>
          <a:p>
            <a:pPr marL="804863" lvl="1" indent="-347663">
              <a:spcBef>
                <a:spcPts val="0"/>
              </a:spcBef>
            </a:pPr>
            <a:r>
              <a:rPr lang="en-US" sz="2200" dirty="0"/>
              <a:t>Any points charged</a:t>
            </a:r>
          </a:p>
          <a:p>
            <a:pPr marL="804863" lvl="1" indent="-347663">
              <a:spcBef>
                <a:spcPts val="0"/>
              </a:spcBef>
            </a:pPr>
            <a:r>
              <a:rPr lang="en-US" sz="2200" dirty="0"/>
              <a:t>Frequency of payment resets</a:t>
            </a:r>
          </a:p>
          <a:p>
            <a:pPr marL="804863" lvl="1" indent="-347663">
              <a:spcBef>
                <a:spcPts val="0"/>
              </a:spcBef>
            </a:pPr>
            <a:r>
              <a:rPr lang="en-US" sz="2200" dirty="0"/>
              <a:t>Inclusion of caps or floors on the interest rate, payments, or loan balances (more rare)</a:t>
            </a:r>
          </a:p>
          <a:p>
            <a:r>
              <a:rPr lang="en-US" sz="2600" dirty="0"/>
              <a:t>It is important to </a:t>
            </a:r>
            <a:r>
              <a:rPr lang="en-US" sz="2600" b="1" i="1" dirty="0"/>
              <a:t>understand how each of these factors affects default risk </a:t>
            </a:r>
            <a:r>
              <a:rPr lang="en-US" sz="2600" dirty="0"/>
              <a:t>alone and in combination with other factors. Analysis is more difficult with ARMs</a:t>
            </a:r>
            <a:r>
              <a:rPr lang="en-US" sz="2600" dirty="0" smtClean="0"/>
              <a:t>!</a:t>
            </a:r>
          </a:p>
          <a:p>
            <a:r>
              <a:rPr lang="en-US" sz="2600" dirty="0" smtClean="0"/>
              <a:t>APR has no real meaning for ARMs!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3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Pricing </a:t>
            </a:r>
            <a:r>
              <a:rPr lang="en-US" kern="0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58969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Default risk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Can borrower afford higher payments?</a:t>
            </a:r>
          </a:p>
          <a:p>
            <a:pPr lvl="2">
              <a:spcBef>
                <a:spcPts val="0"/>
              </a:spcBef>
            </a:pPr>
            <a:r>
              <a:rPr lang="en-US" sz="2200" dirty="0"/>
              <a:t>Check income tests using upper limit rates.</a:t>
            </a:r>
          </a:p>
          <a:p>
            <a:pPr lvl="1"/>
            <a:r>
              <a:rPr lang="en-US" sz="2400" dirty="0"/>
              <a:t>Impact of payment shocks and possible negative amortization?</a:t>
            </a:r>
          </a:p>
          <a:p>
            <a:pPr lvl="1"/>
            <a:r>
              <a:rPr lang="en-US" sz="2400" dirty="0" smtClean="0"/>
              <a:t>Likelihood of default risk of specific borrowers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Income risk (volatility)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Interest Rate </a:t>
            </a:r>
          </a:p>
          <a:p>
            <a:pPr lvl="1"/>
            <a:r>
              <a:rPr lang="en-US" sz="2400" dirty="0" smtClean="0"/>
              <a:t>Allocation of interest rate risk between the borrower and the lender.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The </a:t>
            </a:r>
            <a:r>
              <a:rPr lang="en-US" sz="2200" dirty="0"/>
              <a:t>party more able to bear the risk should bear it!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1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905157"/>
            <a:ext cx="10515599" cy="4406741"/>
          </a:xfrm>
        </p:spPr>
        <p:txBody>
          <a:bodyPr/>
          <a:lstStyle/>
          <a:p>
            <a:pPr>
              <a:tabLst>
                <a:tab pos="1379538" algn="l"/>
              </a:tabLst>
            </a:pPr>
            <a:r>
              <a:rPr lang="en-US" dirty="0" smtClean="0"/>
              <a:t>Adjustable </a:t>
            </a:r>
            <a:r>
              <a:rPr lang="en-US" dirty="0"/>
              <a:t>rate mortgages (ARMs)</a:t>
            </a:r>
          </a:p>
          <a:p>
            <a:pPr>
              <a:tabLst>
                <a:tab pos="1379538" algn="l"/>
              </a:tabLst>
            </a:pPr>
            <a:r>
              <a:rPr lang="en-US" dirty="0"/>
              <a:t>ARMs vs. FRMs</a:t>
            </a:r>
          </a:p>
          <a:p>
            <a:pPr>
              <a:tabLst>
                <a:tab pos="1379538" algn="l"/>
              </a:tabLst>
            </a:pPr>
            <a:r>
              <a:rPr lang="en-US" dirty="0"/>
              <a:t>Interest rate caps and floors</a:t>
            </a:r>
          </a:p>
          <a:p>
            <a:pPr>
              <a:tabLst>
                <a:tab pos="1379538" algn="l"/>
              </a:tabLst>
            </a:pPr>
            <a:r>
              <a:rPr lang="en-US" dirty="0"/>
              <a:t>Payment caps</a:t>
            </a:r>
          </a:p>
          <a:p>
            <a:pPr>
              <a:tabLst>
                <a:tab pos="1379538" algn="l"/>
              </a:tabLst>
            </a:pPr>
            <a:r>
              <a:rPr lang="en-US" dirty="0"/>
              <a:t>Interest rate risk and ARM popularity</a:t>
            </a:r>
          </a:p>
          <a:p>
            <a:pPr>
              <a:tabLst>
                <a:tab pos="1379538" algn="l"/>
              </a:tabLst>
            </a:pPr>
            <a:r>
              <a:rPr lang="en-US" dirty="0"/>
              <a:t>Other adjustable rate </a:t>
            </a:r>
            <a:r>
              <a:rPr lang="en-US" dirty="0" smtClean="0"/>
              <a:t>mortgages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Risk, Default  </a:t>
            </a:r>
            <a:r>
              <a:rPr lang="en-US" dirty="0" smtClean="0"/>
              <a:t>Risk, and </a:t>
            </a:r>
            <a:r>
              <a:rPr lang="en-US" dirty="0"/>
              <a:t>Risk Premiums: ARMs vs. FRMs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7743" y="1923220"/>
            <a:ext cx="7062748" cy="428095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Risk, Default  Risk, and Risk Premiums: ARMs vs. FRMs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976" y="2021900"/>
            <a:ext cx="7520048" cy="401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FRMs v. ARMs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48627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At origination, expected </a:t>
            </a:r>
            <a:r>
              <a:rPr lang="en-US" sz="2600" b="1" i="1" dirty="0"/>
              <a:t>yields on ARM loans </a:t>
            </a:r>
            <a:r>
              <a:rPr lang="en-US" sz="2600" dirty="0"/>
              <a:t>should be </a:t>
            </a:r>
            <a:r>
              <a:rPr lang="en-US" sz="2600" b="1" i="1" dirty="0"/>
              <a:t>lower</a:t>
            </a:r>
            <a:r>
              <a:rPr lang="en-US" sz="2600" dirty="0"/>
              <a:t> than on FRMs.</a:t>
            </a:r>
          </a:p>
          <a:p>
            <a:pPr marL="914400" lvl="1" indent="-287338">
              <a:spcBef>
                <a:spcPts val="0"/>
              </a:spcBef>
            </a:pPr>
            <a:r>
              <a:rPr lang="en-US" sz="2200" dirty="0"/>
              <a:t>Provided that the </a:t>
            </a:r>
            <a:r>
              <a:rPr lang="en-US" sz="2200" b="1" i="1" dirty="0"/>
              <a:t>increase in default </a:t>
            </a:r>
            <a:r>
              <a:rPr lang="en-US" sz="2200" dirty="0"/>
              <a:t>for an ARM is lower than the </a:t>
            </a:r>
            <a:r>
              <a:rPr lang="en-US" sz="2200" b="1" i="1" dirty="0"/>
              <a:t>reduction in interest rate risk.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ARMs tied to </a:t>
            </a:r>
            <a:r>
              <a:rPr lang="en-US" sz="2600" b="1" i="1" dirty="0"/>
              <a:t>short-term indices </a:t>
            </a:r>
            <a:r>
              <a:rPr lang="en-US" sz="2600" dirty="0"/>
              <a:t>are generally </a:t>
            </a:r>
            <a:r>
              <a:rPr lang="en-US" sz="2600" b="1" i="1" dirty="0"/>
              <a:t>riskier</a:t>
            </a:r>
            <a:r>
              <a:rPr lang="en-US" sz="2600" dirty="0"/>
              <a:t> for borrowers than ARMs tied to long-term indices.</a:t>
            </a:r>
          </a:p>
          <a:p>
            <a:pPr marL="914400" lvl="1" indent="-287338">
              <a:spcBef>
                <a:spcPts val="0"/>
              </a:spcBef>
            </a:pPr>
            <a:r>
              <a:rPr lang="en-US" sz="2200" dirty="0"/>
              <a:t>This is about </a:t>
            </a:r>
            <a:r>
              <a:rPr lang="en-US" sz="2200" b="1" i="1" dirty="0"/>
              <a:t>interest rate volatility</a:t>
            </a:r>
            <a:r>
              <a:rPr lang="en-US" sz="2200" dirty="0"/>
              <a:t>, not the reset period!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Also, </a:t>
            </a:r>
            <a:r>
              <a:rPr lang="en-US" sz="2600" b="1" i="1" dirty="0"/>
              <a:t>more frequent </a:t>
            </a:r>
            <a:r>
              <a:rPr lang="en-US" sz="2600" dirty="0"/>
              <a:t>interest rate </a:t>
            </a:r>
            <a:r>
              <a:rPr lang="en-US" sz="2600" b="1" i="1" dirty="0"/>
              <a:t>resets</a:t>
            </a:r>
            <a:r>
              <a:rPr lang="en-US" sz="2600" dirty="0"/>
              <a:t> make ARMs </a:t>
            </a:r>
            <a:r>
              <a:rPr lang="en-US" sz="2600" b="1" i="1" dirty="0"/>
              <a:t>riskier</a:t>
            </a:r>
            <a:r>
              <a:rPr lang="en-US" sz="2600" dirty="0"/>
              <a:t> for the borrower. At the extreme, borrowers should prefer non-adjusting mortgages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5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FRMs v. ARMs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4"/>
            </a:pPr>
            <a:r>
              <a:rPr lang="en-US" sz="2600" b="1" i="1" dirty="0"/>
              <a:t>Interest rate caps reduce interest rate risk for borrowers</a:t>
            </a:r>
            <a:r>
              <a:rPr lang="en-US" sz="2600" dirty="0"/>
              <a:t>, which results in higher required yield by lenders. On the other hand, </a:t>
            </a:r>
            <a:r>
              <a:rPr lang="en-US" sz="2600" b="1" i="1" dirty="0"/>
              <a:t>interest rate floors reduces exposure to interest rate risk for lenders</a:t>
            </a:r>
            <a:r>
              <a:rPr lang="en-US" sz="2600" dirty="0"/>
              <a:t>, thus lowering required yield. </a:t>
            </a:r>
          </a:p>
          <a:p>
            <a:pPr marL="1035050" lvl="1" indent="-349250">
              <a:spcBef>
                <a:spcPts val="0"/>
              </a:spcBef>
            </a:pPr>
            <a:r>
              <a:rPr lang="en-US" sz="2200" dirty="0"/>
              <a:t>Caps can reduce default risk by limiting payment shocks.</a:t>
            </a:r>
          </a:p>
          <a:p>
            <a:pPr marL="1035050" lvl="1" indent="-349250">
              <a:spcBef>
                <a:spcPts val="0"/>
              </a:spcBef>
            </a:pPr>
            <a:r>
              <a:rPr lang="en-US" sz="2200" dirty="0"/>
              <a:t>Floors can be used by borrowers to balance out the cost associated with interest rate caps.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600" b="1" i="1" dirty="0"/>
              <a:t>Payment caps do not necessarily reduce interest rate risk </a:t>
            </a:r>
            <a:r>
              <a:rPr lang="en-US" sz="2600" dirty="0"/>
              <a:t>for borrowers because any reduction in payment will add to the loan principal (negative amortization), </a:t>
            </a:r>
            <a:r>
              <a:rPr lang="en-US" sz="2600" b="1" i="1" dirty="0"/>
              <a:t>but reduce default risk</a:t>
            </a:r>
            <a:r>
              <a:rPr lang="en-US" sz="2600" b="1" dirty="0"/>
              <a:t>. 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9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An unrestricted, fully amortizing ARM (with no caps or floors) of $100,000 for 30 years with 1-year interest rate resets and monthly payments. The starting interest rate (index/reference rate + margin and any teaser discount) is 5%.</a:t>
            </a:r>
          </a:p>
          <a:p>
            <a:pPr marL="347663" lvl="1" indent="-347663">
              <a:spcBef>
                <a:spcPts val="1800"/>
              </a:spcBef>
              <a:buFont typeface="+mj-lt"/>
              <a:buAutoNum type="arabicPeriod"/>
            </a:pPr>
            <a:r>
              <a:rPr lang="en-US" sz="2600" dirty="0"/>
              <a:t>What is the initial payment?</a:t>
            </a:r>
          </a:p>
          <a:p>
            <a:pPr marL="347663" lvl="1" indent="0">
              <a:buNone/>
            </a:pPr>
            <a:r>
              <a:rPr lang="en-US" sz="2400" dirty="0"/>
              <a:t>To compute the initial (or any payment for that matter), assume that the beginning of period rate applies to the remaining loan tenor.</a:t>
            </a:r>
          </a:p>
          <a:p>
            <a:pPr marL="914400" indent="4763">
              <a:spcBef>
                <a:spcPts val="0"/>
              </a:spcBef>
              <a:buNone/>
              <a:tabLst>
                <a:tab pos="1889125" algn="l"/>
              </a:tabLst>
            </a:pPr>
            <a:r>
              <a:rPr lang="en-US" dirty="0"/>
              <a:t>PV = $100,000; n = 360; FV = $0; </a:t>
            </a:r>
            <a:r>
              <a:rPr lang="en-US" dirty="0" err="1"/>
              <a:t>i</a:t>
            </a:r>
            <a:r>
              <a:rPr lang="en-US" dirty="0"/>
              <a:t> = 5/12</a:t>
            </a:r>
          </a:p>
          <a:p>
            <a:pPr marL="914400" indent="4763">
              <a:spcBef>
                <a:spcPts val="0"/>
              </a:spcBef>
              <a:buNone/>
              <a:tabLst>
                <a:tab pos="1889125" algn="l"/>
              </a:tabLst>
            </a:pPr>
            <a:r>
              <a:rPr lang="en-US" b="1" i="1" dirty="0"/>
              <a:t>Then, PMT = $</a:t>
            </a:r>
            <a:r>
              <a:rPr lang="en-US" b="1" i="1" dirty="0" smtClean="0"/>
              <a:t>536.82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589690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sz="2600" dirty="0"/>
              <a:t>If the composite rate increase to 7% at the end of year 1, what is the new payment amount?</a:t>
            </a:r>
          </a:p>
          <a:p>
            <a:pPr marL="512763" lvl="1" indent="0">
              <a:buNone/>
            </a:pPr>
            <a:r>
              <a:rPr lang="en-US" sz="2400" dirty="0"/>
              <a:t>First, compute the outstanding balance at the end of year </a:t>
            </a:r>
            <a:r>
              <a:rPr lang="en-US" sz="2400" dirty="0" smtClean="0"/>
              <a:t>1; use </a:t>
            </a:r>
            <a:r>
              <a:rPr lang="en-US" sz="2400" dirty="0"/>
              <a:t>the PV method (always easier!)</a:t>
            </a:r>
          </a:p>
          <a:p>
            <a:pPr marL="914400" indent="4763">
              <a:spcBef>
                <a:spcPts val="0"/>
              </a:spcBef>
              <a:buNone/>
              <a:tabLst>
                <a:tab pos="1889125" algn="l"/>
              </a:tabLst>
            </a:pPr>
            <a:r>
              <a:rPr lang="en-US" dirty="0"/>
              <a:t>PMT = $536.82; n = 348; FV = $0; </a:t>
            </a:r>
            <a:r>
              <a:rPr lang="en-US" dirty="0" err="1"/>
              <a:t>i</a:t>
            </a:r>
            <a:r>
              <a:rPr lang="en-US" dirty="0"/>
              <a:t> = 5/12</a:t>
            </a:r>
          </a:p>
          <a:p>
            <a:pPr marL="914400" indent="4763">
              <a:spcBef>
                <a:spcPts val="0"/>
              </a:spcBef>
              <a:buNone/>
              <a:tabLst>
                <a:tab pos="1889125" algn="l"/>
              </a:tabLst>
            </a:pPr>
            <a:r>
              <a:rPr lang="en-US" b="1" i="1" dirty="0"/>
              <a:t>Then, OBL</a:t>
            </a:r>
            <a:r>
              <a:rPr lang="en-US" b="1" i="1" baseline="-25000" dirty="0"/>
              <a:t>12</a:t>
            </a:r>
            <a:r>
              <a:rPr lang="en-US" b="1" i="1" dirty="0"/>
              <a:t> = PV = $98,524.63</a:t>
            </a:r>
          </a:p>
          <a:p>
            <a:pPr marL="512763" lvl="1" indent="4763">
              <a:buNone/>
              <a:tabLst>
                <a:tab pos="1889125" algn="l"/>
              </a:tabLst>
            </a:pPr>
            <a:r>
              <a:rPr lang="en-US" sz="2400" dirty="0"/>
              <a:t>Now compute the new payment by assuming that the new rate applies for the remainder of the loan.</a:t>
            </a:r>
          </a:p>
          <a:p>
            <a:pPr marL="914400" indent="4763">
              <a:spcBef>
                <a:spcPts val="0"/>
              </a:spcBef>
              <a:buNone/>
              <a:tabLst>
                <a:tab pos="1889125" algn="l"/>
              </a:tabLst>
            </a:pPr>
            <a:r>
              <a:rPr lang="en-US" dirty="0"/>
              <a:t>PV = $98,524.63; n = 348; FV = $0; </a:t>
            </a:r>
            <a:r>
              <a:rPr lang="en-US" dirty="0" err="1"/>
              <a:t>i</a:t>
            </a:r>
            <a:r>
              <a:rPr lang="en-US" dirty="0"/>
              <a:t> = 7/12</a:t>
            </a:r>
          </a:p>
          <a:p>
            <a:pPr marL="914400" indent="4763">
              <a:spcBef>
                <a:spcPts val="0"/>
              </a:spcBef>
              <a:buNone/>
              <a:tabLst>
                <a:tab pos="1889125" algn="l"/>
              </a:tabLst>
            </a:pPr>
            <a:r>
              <a:rPr lang="en-US" b="1" i="1" dirty="0"/>
              <a:t>Then, PMT = $662.21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Note the payment increase: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3200" dirty="0"/>
              <a:t>		</a:t>
            </a:r>
            <a:r>
              <a:rPr lang="en-US" sz="2800" dirty="0"/>
              <a:t>$662.21 - $536.82 = $125.39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/>
              <a:t>		</a:t>
            </a:r>
            <a:r>
              <a:rPr lang="en-US" sz="2800" b="1" i="1" dirty="0"/>
              <a:t>This is a 23.4% payment increase!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800" dirty="0"/>
              <a:t>This could be a problem for a borrower on a tight budget.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Rate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A fully amortizing ARM of $100,000 for 30 years with 1-year interest rate resets, monthly payments. The starting interest rate is now 7% with a 2% annual interest rate cap.</a:t>
            </a:r>
          </a:p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600" dirty="0"/>
              <a:t>What is the initial payment?</a:t>
            </a:r>
          </a:p>
          <a:p>
            <a:pPr marL="457200" lvl="1" indent="0">
              <a:buNone/>
            </a:pPr>
            <a:r>
              <a:rPr lang="en-US" sz="2400" dirty="0"/>
              <a:t>The rate cap does not affect the initial payments.</a:t>
            </a:r>
          </a:p>
          <a:p>
            <a:pPr marL="914400" indent="4763">
              <a:spcBef>
                <a:spcPts val="0"/>
              </a:spcBef>
              <a:buNone/>
              <a:tabLst>
                <a:tab pos="1889125" algn="l"/>
              </a:tabLst>
            </a:pPr>
            <a:r>
              <a:rPr lang="en-US" dirty="0"/>
              <a:t>PV = $100,000; n = 360; FV = $0; </a:t>
            </a:r>
            <a:r>
              <a:rPr lang="en-US" dirty="0" err="1"/>
              <a:t>i</a:t>
            </a:r>
            <a:r>
              <a:rPr lang="en-US" dirty="0"/>
              <a:t> = 7/12</a:t>
            </a:r>
          </a:p>
          <a:p>
            <a:pPr marL="914400" indent="4763">
              <a:spcBef>
                <a:spcPts val="0"/>
              </a:spcBef>
              <a:buNone/>
              <a:tabLst>
                <a:tab pos="1889125" algn="l"/>
              </a:tabLst>
            </a:pPr>
            <a:r>
              <a:rPr lang="en-US" b="1" i="1" dirty="0"/>
              <a:t>Then, PMT = $665.30</a:t>
            </a:r>
          </a:p>
          <a:p>
            <a:pPr marL="512763" lvl="1" indent="0">
              <a:buNone/>
            </a:pPr>
            <a:r>
              <a:rPr lang="en-US" sz="2400" dirty="0"/>
              <a:t>The outstanding balance at the end of year 1 is $98,984.19 (do the calculation</a:t>
            </a:r>
            <a:r>
              <a:rPr lang="en-US" sz="2400" dirty="0" smtClean="0"/>
              <a:t>!).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4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Example 2: Rate </a:t>
            </a:r>
            <a:r>
              <a:rPr lang="en-US" kern="0" dirty="0" smtClean="0"/>
              <a:t>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/>
              <a:t>Compute the 2</a:t>
            </a:r>
            <a:r>
              <a:rPr lang="en-US" sz="2800" baseline="30000" dirty="0"/>
              <a:t>nd</a:t>
            </a:r>
            <a:r>
              <a:rPr lang="en-US" sz="2800" dirty="0"/>
              <a:t> year payments if the composite rate at the end of year 1 is 8% and 10%.</a:t>
            </a:r>
          </a:p>
          <a:p>
            <a:pPr marL="566738" indent="0">
              <a:spcBef>
                <a:spcPts val="1200"/>
              </a:spcBef>
              <a:buNone/>
            </a:pPr>
            <a:r>
              <a:rPr lang="en-US" sz="2600" dirty="0"/>
              <a:t>The applicable interest rate in year 2 cannot be more than the previous year’s rate plus the annual rate cap, i.e., 7% + 2% = 9% (upper limit in year 2).</a:t>
            </a:r>
          </a:p>
          <a:p>
            <a:pPr marL="909638">
              <a:spcBef>
                <a:spcPts val="1200"/>
              </a:spcBef>
            </a:pPr>
            <a:r>
              <a:rPr lang="en-US" sz="2600" dirty="0"/>
              <a:t>If the composite rate is 8%, then the applicable rate will be 8% and the 2</a:t>
            </a:r>
            <a:r>
              <a:rPr lang="en-US" sz="2600" baseline="30000" dirty="0"/>
              <a:t>nd</a:t>
            </a:r>
            <a:r>
              <a:rPr lang="en-US" sz="2600" dirty="0"/>
              <a:t> year payments will be $732.43.</a:t>
            </a:r>
          </a:p>
          <a:p>
            <a:pPr marL="909638">
              <a:spcBef>
                <a:spcPts val="1200"/>
              </a:spcBef>
            </a:pPr>
            <a:r>
              <a:rPr lang="en-US" sz="2600" dirty="0"/>
              <a:t>If the composite rate is 10%, then the applicable rate will be 9% and the 2</a:t>
            </a:r>
            <a:r>
              <a:rPr lang="en-US" sz="2600" baseline="30000" dirty="0"/>
              <a:t>nd</a:t>
            </a:r>
            <a:r>
              <a:rPr lang="en-US" sz="2600" dirty="0"/>
              <a:t> year payments will be $801.93.</a:t>
            </a:r>
          </a:p>
          <a:p>
            <a:pPr marL="914400" indent="0">
              <a:buNone/>
              <a:tabLst>
                <a:tab pos="914400" algn="l"/>
              </a:tabLst>
            </a:pPr>
            <a:r>
              <a:rPr lang="en-US" sz="2600" dirty="0"/>
              <a:t>The payment would have been $873.51 without the interest cap, almost 9% higher.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More Rate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Consider a $250,000 1-year ARM at a margin of 2% over Libor with monthly payments and a 30-year term.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600" dirty="0"/>
              <a:t>What is the periodic payment amount for the 1</a:t>
            </a:r>
            <a:r>
              <a:rPr lang="en-US" sz="2600" baseline="30000" dirty="0"/>
              <a:t>st</a:t>
            </a:r>
            <a:r>
              <a:rPr lang="en-US" sz="2600" dirty="0"/>
              <a:t> year if Libor is at 3% at origination?</a:t>
            </a:r>
          </a:p>
          <a:p>
            <a:pPr marL="914400" indent="0">
              <a:buNone/>
            </a:pPr>
            <a:r>
              <a:rPr lang="en-US" sz="2600" i="1" dirty="0"/>
              <a:t>PV = $250,000;  FV = 0;  </a:t>
            </a:r>
            <a:r>
              <a:rPr lang="en-US" sz="2600" i="1" dirty="0" err="1"/>
              <a:t>i</a:t>
            </a:r>
            <a:r>
              <a:rPr lang="en-US" sz="2600" i="1" dirty="0"/>
              <a:t> = (3%+2%)/12;  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600" i="1" dirty="0"/>
              <a:t>n =360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600" i="1" dirty="0"/>
              <a:t>Therefore, </a:t>
            </a:r>
            <a:r>
              <a:rPr lang="en-US" sz="2600" b="1" i="1" dirty="0"/>
              <a:t>PMT=$1,342.05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6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i="1" dirty="0"/>
              <a:t>Lender bears the interest rate risk </a:t>
            </a:r>
            <a:r>
              <a:rPr lang="en-US" sz="2600" dirty="0"/>
              <a:t>and of course is compensated for taking that risk.</a:t>
            </a:r>
          </a:p>
          <a:p>
            <a:pPr marL="739775" lvl="1" indent="-282575"/>
            <a:r>
              <a:rPr lang="en-US" sz="2400" dirty="0"/>
              <a:t>FRM products may then not be optimal for all borrowers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Expected inflation is built into the interest rate.</a:t>
            </a:r>
          </a:p>
          <a:p>
            <a:pPr marL="739775" lvl="1" indent="-282575">
              <a:spcBef>
                <a:spcPts val="1200"/>
              </a:spcBef>
            </a:pPr>
            <a:r>
              <a:rPr lang="en-US" sz="2400" dirty="0"/>
              <a:t>Product may not be suitable during periods of high expected inflation</a:t>
            </a:r>
          </a:p>
          <a:p>
            <a:pPr marL="739775" lvl="1" indent="-282575"/>
            <a:r>
              <a:rPr lang="en-US" sz="2400" dirty="0"/>
              <a:t>Short-term payment affordability issues (tilt effect)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Prepayment risk is fully borne by the lender </a:t>
            </a:r>
            <a:r>
              <a:rPr lang="en-US" sz="2600" dirty="0" smtClean="0"/>
              <a:t>(or investor in MBS) </a:t>
            </a:r>
            <a:r>
              <a:rPr lang="en-US" sz="2600" dirty="0"/>
              <a:t>and is of course priced into the mortgage.</a:t>
            </a:r>
          </a:p>
          <a:p>
            <a:pPr marL="739775" lvl="1" indent="-282575"/>
            <a:r>
              <a:rPr lang="en-US" sz="2400" dirty="0"/>
              <a:t>Again optimality </a:t>
            </a:r>
            <a:r>
              <a:rPr lang="en-US" sz="2400" dirty="0" smtClean="0"/>
              <a:t>issues!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4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More Rate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600" dirty="0"/>
              <a:t>Suppose the index (Libor) increases to 7% at the end of </a:t>
            </a:r>
            <a:r>
              <a:rPr lang="en-US" sz="2600" dirty="0" err="1"/>
              <a:t>yr</a:t>
            </a:r>
            <a:r>
              <a:rPr lang="en-US" sz="2600" dirty="0"/>
              <a:t> 1.  What is the payment amount during the 2</a:t>
            </a:r>
            <a:r>
              <a:rPr lang="en-US" sz="2600" baseline="30000" dirty="0"/>
              <a:t>nd</a:t>
            </a:r>
            <a:r>
              <a:rPr lang="en-US" sz="2600" dirty="0"/>
              <a:t> year if loan has a 2% periodic interest rate cap and a 4% lifetime cap?</a:t>
            </a:r>
          </a:p>
          <a:p>
            <a:pPr marL="508000" indent="0">
              <a:spcBef>
                <a:spcPts val="2400"/>
              </a:spcBef>
              <a:buNone/>
              <a:tabLst>
                <a:tab pos="508000" algn="l"/>
              </a:tabLst>
            </a:pPr>
            <a:r>
              <a:rPr lang="en-US" sz="2600" dirty="0" smtClean="0"/>
              <a:t>Outstanding </a:t>
            </a:r>
            <a:r>
              <a:rPr lang="en-US" sz="2600" dirty="0"/>
              <a:t>balance at end of year 1:</a:t>
            </a:r>
          </a:p>
          <a:p>
            <a:pPr marL="914400" indent="0">
              <a:spcBef>
                <a:spcPts val="1200"/>
              </a:spcBef>
              <a:buNone/>
            </a:pPr>
            <a:r>
              <a:rPr lang="en-US" sz="2600" dirty="0"/>
              <a:t>PMT = $1,342.05;  FV = 0;  </a:t>
            </a:r>
            <a:r>
              <a:rPr lang="en-US" sz="2600" dirty="0" err="1"/>
              <a:t>i</a:t>
            </a:r>
            <a:r>
              <a:rPr lang="en-US" sz="2600" dirty="0"/>
              <a:t> = 5%/12; n = 348. </a:t>
            </a:r>
          </a:p>
          <a:p>
            <a:pPr marL="914400" indent="0">
              <a:buNone/>
            </a:pPr>
            <a:r>
              <a:rPr lang="en-US" sz="2600" dirty="0"/>
              <a:t>Therefore, OLB</a:t>
            </a:r>
            <a:r>
              <a:rPr lang="en-US" sz="2600" baseline="-25000" dirty="0"/>
              <a:t>12</a:t>
            </a:r>
            <a:r>
              <a:rPr lang="en-US" sz="2600" dirty="0"/>
              <a:t> = $246,311.59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3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More Rate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3888">
              <a:spcBef>
                <a:spcPts val="1200"/>
              </a:spcBef>
            </a:pPr>
            <a:r>
              <a:rPr lang="en-US" sz="2800" dirty="0"/>
              <a:t>Find the applicable interest rate for year 2: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/>
              <a:t>             </a:t>
            </a:r>
            <a:r>
              <a:rPr lang="en-US" sz="2600" dirty="0"/>
              <a:t>Min (5%+2%, </a:t>
            </a:r>
            <a:r>
              <a:rPr lang="en-US" sz="2600" b="1" i="1" dirty="0"/>
              <a:t>5%</a:t>
            </a:r>
            <a:r>
              <a:rPr lang="en-US" sz="2600" dirty="0"/>
              <a:t>+4%, 7%+2%) = 7%</a:t>
            </a:r>
          </a:p>
          <a:p>
            <a:pPr>
              <a:spcBef>
                <a:spcPts val="1200"/>
              </a:spcBef>
              <a:buNone/>
            </a:pPr>
            <a:endParaRPr lang="en-US" sz="2800" i="1" dirty="0"/>
          </a:p>
          <a:p>
            <a:pPr>
              <a:spcBef>
                <a:spcPts val="1200"/>
              </a:spcBef>
              <a:buNone/>
            </a:pPr>
            <a:endParaRPr lang="en-US" sz="1600" i="1" dirty="0"/>
          </a:p>
          <a:p>
            <a:pPr marL="682625" indent="-392113">
              <a:spcBef>
                <a:spcPts val="1800"/>
              </a:spcBef>
            </a:pPr>
            <a:r>
              <a:rPr lang="en-US" sz="2800" dirty="0"/>
              <a:t>Compute the monthly payment for year 2:</a:t>
            </a:r>
          </a:p>
          <a:p>
            <a:pPr marL="1262063" indent="0">
              <a:spcBef>
                <a:spcPts val="1200"/>
              </a:spcBef>
              <a:buNone/>
            </a:pPr>
            <a:r>
              <a:rPr lang="en-US" sz="2600" dirty="0"/>
              <a:t>PV = $246,311.59;  FV = 0;  </a:t>
            </a:r>
            <a:r>
              <a:rPr lang="en-US" sz="2600" dirty="0" err="1"/>
              <a:t>i</a:t>
            </a:r>
            <a:r>
              <a:rPr lang="en-US" sz="2600" dirty="0"/>
              <a:t> = 7%/12;  N=348</a:t>
            </a:r>
          </a:p>
          <a:p>
            <a:pPr marL="1262063" indent="0">
              <a:buNone/>
            </a:pPr>
            <a:r>
              <a:rPr lang="en-US" sz="2600" b="1" i="1" dirty="0" smtClean="0"/>
              <a:t>PMT </a:t>
            </a:r>
            <a:r>
              <a:rPr lang="en-US" sz="2600" b="1" i="1" dirty="0"/>
              <a:t>= $1,655.53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31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3301379" y="2630501"/>
            <a:ext cx="207248" cy="106223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4689547" y="2613019"/>
            <a:ext cx="209605" cy="107304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5993765" y="2608203"/>
            <a:ext cx="202491" cy="108978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31233" y="3648402"/>
            <a:ext cx="154900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Periodic</a:t>
            </a:r>
            <a:r>
              <a:rPr lang="en-US" sz="2000" b="1" dirty="0"/>
              <a:t> </a:t>
            </a:r>
            <a:r>
              <a:rPr lang="en-US" b="1" dirty="0"/>
              <a:t>cap</a:t>
            </a:r>
          </a:p>
        </p:txBody>
      </p:sp>
      <p:cxnSp>
        <p:nvCxnSpPr>
          <p:cNvPr id="9" name="Elbow Connector 8"/>
          <p:cNvCxnSpPr/>
          <p:nvPr/>
        </p:nvCxnSpPr>
        <p:spPr>
          <a:xfrm rot="5400000" flipH="1" flipV="1">
            <a:off x="3059421" y="3288287"/>
            <a:ext cx="354092" cy="33707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260" y="3874057"/>
            <a:ext cx="27981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Period’s index + margin</a:t>
            </a:r>
          </a:p>
        </p:txBody>
      </p:sp>
      <p:cxnSp>
        <p:nvCxnSpPr>
          <p:cNvPr id="11" name="Elbow Connector 10"/>
          <p:cNvCxnSpPr/>
          <p:nvPr/>
        </p:nvCxnSpPr>
        <p:spPr>
          <a:xfrm rot="16200000" flipV="1">
            <a:off x="5971571" y="3387305"/>
            <a:ext cx="570726" cy="3048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7040" y="3766349"/>
            <a:ext cx="15748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Lifetime cap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792386" y="3214911"/>
            <a:ext cx="1" cy="55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83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More Rate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sz="2600" dirty="0"/>
              <a:t>Libor is now 11% at the end of year 2, compute monthly payment for 3</a:t>
            </a:r>
            <a:r>
              <a:rPr lang="en-US" sz="2600" baseline="30000" dirty="0"/>
              <a:t>rd</a:t>
            </a:r>
            <a:r>
              <a:rPr lang="en-US" sz="2600" dirty="0"/>
              <a:t> year.</a:t>
            </a:r>
          </a:p>
          <a:p>
            <a:pPr marL="914400" indent="-347663"/>
            <a:r>
              <a:rPr lang="en-US" dirty="0"/>
              <a:t>Outstanding balance at end of year 2: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dirty="0"/>
              <a:t>      PMT = $1,655.53;  FV = 0;  </a:t>
            </a:r>
            <a:r>
              <a:rPr lang="en-US" dirty="0" err="1"/>
              <a:t>i</a:t>
            </a:r>
            <a:r>
              <a:rPr lang="en-US" dirty="0"/>
              <a:t> = 7%/12;  n = 336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b="1" i="1" dirty="0"/>
              <a:t>OLB</a:t>
            </a:r>
            <a:r>
              <a:rPr lang="en-US" b="1" i="1" baseline="-25000" dirty="0"/>
              <a:t>24</a:t>
            </a:r>
            <a:r>
              <a:rPr lang="en-US" b="1" i="1" dirty="0"/>
              <a:t>= $243,601.13</a:t>
            </a:r>
          </a:p>
          <a:p>
            <a:pPr marL="914400"/>
            <a:r>
              <a:rPr lang="en-US" dirty="0"/>
              <a:t>Interest rate in year 3: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                Min (7%+2%, </a:t>
            </a:r>
            <a:r>
              <a:rPr lang="en-US" b="1" i="1" dirty="0"/>
              <a:t>5%</a:t>
            </a:r>
            <a:r>
              <a:rPr lang="en-US" dirty="0"/>
              <a:t>+4%, 11%+2%) = 9%</a:t>
            </a:r>
          </a:p>
          <a:p>
            <a:pPr marL="914400"/>
            <a:r>
              <a:rPr lang="en-US" dirty="0"/>
              <a:t>Monthly payments in year 3: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dirty="0"/>
              <a:t>     PV = $243,601.13; FV = 0; </a:t>
            </a:r>
            <a:r>
              <a:rPr lang="en-US" dirty="0" err="1"/>
              <a:t>i</a:t>
            </a:r>
            <a:r>
              <a:rPr lang="en-US" dirty="0"/>
              <a:t> = 9%/12;  n = 336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b="1" i="1" dirty="0"/>
              <a:t>PMT = $1,988.52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Payment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An fully amortizing 1-year ARM of $100,000 for 30 years with monthly payments and a 5% payment cap. The starting interest rate is 6%. </a:t>
            </a:r>
          </a:p>
          <a:p>
            <a:pPr marL="406400" lvl="1" indent="-406400">
              <a:spcBef>
                <a:spcPts val="2400"/>
              </a:spcBef>
              <a:buFont typeface="+mj-lt"/>
              <a:buAutoNum type="arabicPeriod"/>
            </a:pPr>
            <a:r>
              <a:rPr lang="en-US" sz="2800" dirty="0"/>
              <a:t>What is the initial payment?</a:t>
            </a:r>
          </a:p>
          <a:p>
            <a:pPr marL="914400" indent="4763">
              <a:spcBef>
                <a:spcPts val="1800"/>
              </a:spcBef>
              <a:buNone/>
              <a:tabLst>
                <a:tab pos="1889125" algn="l"/>
              </a:tabLst>
            </a:pPr>
            <a:r>
              <a:rPr lang="en-US" dirty="0"/>
              <a:t>PV = $100,000</a:t>
            </a:r>
            <a:r>
              <a:rPr lang="en-US" dirty="0" smtClean="0"/>
              <a:t>;  </a:t>
            </a:r>
            <a:r>
              <a:rPr lang="en-US" dirty="0"/>
              <a:t>n = 360; </a:t>
            </a:r>
            <a:r>
              <a:rPr lang="en-US" dirty="0" smtClean="0"/>
              <a:t> FV </a:t>
            </a:r>
            <a:r>
              <a:rPr lang="en-US" dirty="0"/>
              <a:t>= $0</a:t>
            </a:r>
            <a:r>
              <a:rPr lang="en-US" dirty="0" smtClean="0"/>
              <a:t>;  </a:t>
            </a:r>
            <a:r>
              <a:rPr lang="en-US" dirty="0" err="1"/>
              <a:t>i</a:t>
            </a:r>
            <a:r>
              <a:rPr lang="en-US" dirty="0"/>
              <a:t> = 6/12</a:t>
            </a:r>
          </a:p>
          <a:p>
            <a:pPr marL="914400" indent="4763">
              <a:buNone/>
              <a:tabLst>
                <a:tab pos="1889125" algn="l"/>
              </a:tabLst>
            </a:pPr>
            <a:r>
              <a:rPr lang="en-US" b="1" i="1" dirty="0"/>
              <a:t>PMT = $</a:t>
            </a:r>
            <a:r>
              <a:rPr lang="en-US" b="1" i="1" dirty="0" smtClean="0"/>
              <a:t>599.55 </a:t>
            </a:r>
            <a:endParaRPr lang="en-US" b="1" i="1" dirty="0"/>
          </a:p>
          <a:p>
            <a:pPr marL="914400" lvl="1" indent="4763">
              <a:spcBef>
                <a:spcPts val="1800"/>
              </a:spcBef>
              <a:buNone/>
              <a:tabLst>
                <a:tab pos="1889125" algn="l"/>
              </a:tabLst>
            </a:pPr>
            <a:r>
              <a:rPr lang="en-US" sz="2400" dirty="0"/>
              <a:t>The outstanding balance at the end of year 1 is $98,771.99 (do the calculation!).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8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Example 4: Payment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6400" indent="-406400">
              <a:buFont typeface="+mj-lt"/>
              <a:buAutoNum type="arabicPeriod" startAt="2"/>
            </a:pPr>
            <a:r>
              <a:rPr lang="en-US" sz="2800" dirty="0"/>
              <a:t>What are next year’s payments if the composite rate at the end of year 1 is 10%?</a:t>
            </a:r>
          </a:p>
          <a:p>
            <a:pPr marL="508000" indent="0">
              <a:spcBef>
                <a:spcPts val="1800"/>
              </a:spcBef>
              <a:buNone/>
            </a:pPr>
            <a:r>
              <a:rPr lang="en-US" dirty="0"/>
              <a:t>The unrestricted payment without the payment cap would be:</a:t>
            </a:r>
          </a:p>
          <a:p>
            <a:pPr marL="1146175" indent="-7938">
              <a:buNone/>
            </a:pPr>
            <a:r>
              <a:rPr lang="en-US" dirty="0"/>
              <a:t>	PV = $98,771.99; n = 348; FV = $0; </a:t>
            </a:r>
            <a:r>
              <a:rPr lang="en-US" dirty="0" err="1"/>
              <a:t>i</a:t>
            </a:r>
            <a:r>
              <a:rPr lang="en-US" dirty="0"/>
              <a:t> = 10/12</a:t>
            </a:r>
          </a:p>
          <a:p>
            <a:pPr marL="1146175" indent="-7938">
              <a:buNone/>
            </a:pPr>
            <a:r>
              <a:rPr lang="en-US" b="1" i="1" dirty="0"/>
              <a:t>	Thus, PMT = $871.64</a:t>
            </a:r>
          </a:p>
          <a:p>
            <a:pPr marL="514350" indent="-7938">
              <a:spcBef>
                <a:spcPts val="1800"/>
              </a:spcBef>
              <a:buNone/>
            </a:pPr>
            <a:r>
              <a:rPr lang="en-US" dirty="0"/>
              <a:t>But given the cap, the 2</a:t>
            </a:r>
            <a:r>
              <a:rPr lang="en-US" baseline="30000" dirty="0"/>
              <a:t>nd</a:t>
            </a:r>
            <a:r>
              <a:rPr lang="en-US" dirty="0"/>
              <a:t> year periodic payments cannot be more than:</a:t>
            </a:r>
          </a:p>
          <a:p>
            <a:pPr marL="1146175" indent="-7938">
              <a:buNone/>
            </a:pPr>
            <a:r>
              <a:rPr lang="en-US" b="1" i="1" dirty="0"/>
              <a:t>$599.55*1.05% = $629.53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3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Example 4: Payment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i="1" dirty="0"/>
              <a:t>payment cap will be binding </a:t>
            </a:r>
            <a:r>
              <a:rPr lang="en-US" dirty="0"/>
              <a:t>in this instance. The difference between the unconstrained payment amount and the capped amount will be added to the principal every month, resulting in a </a:t>
            </a:r>
            <a:r>
              <a:rPr lang="en-US" b="1" i="1" dirty="0"/>
              <a:t>negative amortization</a:t>
            </a:r>
            <a:r>
              <a:rPr lang="en-US" dirty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The principal outstanding at the end of year 2 will be:</a:t>
            </a:r>
          </a:p>
          <a:p>
            <a:pPr marL="465138" indent="0">
              <a:buNone/>
            </a:pPr>
            <a:r>
              <a:rPr lang="en-US" sz="2000" dirty="0"/>
              <a:t>PV = $98,771.99; n= 12; PMT= ($629.53); </a:t>
            </a:r>
            <a:r>
              <a:rPr lang="en-US" sz="2000" dirty="0" err="1"/>
              <a:t>i</a:t>
            </a:r>
            <a:r>
              <a:rPr lang="en-US" sz="2000" dirty="0"/>
              <a:t> = 10/12</a:t>
            </a:r>
          </a:p>
          <a:p>
            <a:pPr marL="465138" indent="0">
              <a:buNone/>
            </a:pPr>
            <a:r>
              <a:rPr lang="en-US" sz="2000" b="1" i="1" dirty="0"/>
              <a:t>OLB</a:t>
            </a:r>
            <a:r>
              <a:rPr lang="en-US" sz="2000" b="1" i="1" baseline="-25000" dirty="0"/>
              <a:t>24</a:t>
            </a:r>
            <a:r>
              <a:rPr lang="en-US" sz="2000" b="1" i="1" dirty="0"/>
              <a:t>= FV= $101,204.32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As expected, this is more than the starting loan balance due to the negative amortization.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8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Indexed to Treasury bill rate or LIBOR.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Rate and payments adjusted annually with rate adjustments limited by annual caps of 2% to 6% over the life of the loan.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Maximum LTV ratio 95%; PMI required when LTV ratio is 80-95%.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30-year loan term.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Fully amortized, with negative amortization not permitted.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ARMs Compared to FRMs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No fixed interest rates or predetermined payment patterns for </a:t>
            </a:r>
            <a:r>
              <a:rPr lang="en-US" sz="2600" dirty="0" smtClean="0"/>
              <a:t>life.</a:t>
            </a:r>
          </a:p>
          <a:p>
            <a:r>
              <a:rPr lang="en-US" sz="2600" kern="0" dirty="0" smtClean="0"/>
              <a:t>For ARMs, </a:t>
            </a:r>
            <a:r>
              <a:rPr lang="en-US" sz="2600" b="1" i="1" kern="0" dirty="0" smtClean="0"/>
              <a:t>Prepayment </a:t>
            </a:r>
            <a:r>
              <a:rPr lang="en-US" sz="2600" b="1" i="1" kern="0" dirty="0"/>
              <a:t>is usually not a major issue</a:t>
            </a:r>
            <a:r>
              <a:rPr lang="en-US" sz="2600" kern="0" dirty="0"/>
              <a:t>, except for non-prime home mortgages and commercial mortgages.</a:t>
            </a:r>
          </a:p>
          <a:p>
            <a:pPr>
              <a:buSzPct val="75000"/>
            </a:pPr>
            <a:r>
              <a:rPr lang="en-US" sz="2600" b="1" i="1" dirty="0"/>
              <a:t>Risk sharing</a:t>
            </a:r>
            <a:r>
              <a:rPr lang="en-US" sz="2600" dirty="0"/>
              <a:t> between the borrower and the lender.</a:t>
            </a:r>
          </a:p>
          <a:p>
            <a:pPr lvl="1">
              <a:buSzPct val="75000"/>
            </a:pPr>
            <a:r>
              <a:rPr lang="en-US" sz="2400" dirty="0"/>
              <a:t>The level of risk sharing depend on the frequency interest rate resets.</a:t>
            </a:r>
          </a:p>
          <a:p>
            <a:pPr lvl="1">
              <a:buSzPct val="75000"/>
            </a:pPr>
            <a:r>
              <a:rPr lang="en-US" sz="2400" dirty="0"/>
              <a:t>The more frequent the resets the more the interest risk shifts to the borrower.</a:t>
            </a:r>
          </a:p>
          <a:p>
            <a:pPr lvl="1">
              <a:buSzPct val="75000"/>
            </a:pPr>
            <a:r>
              <a:rPr lang="en-US" sz="2400" dirty="0"/>
              <a:t>ARMs do not completely eliminate interest rate risk for the lender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2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Tradeoff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As noted, ARMs allow lenders to partially shift interest rate risk to borrowers.</a:t>
            </a:r>
          </a:p>
          <a:p>
            <a:pPr marL="857250" lvl="1" indent="-400050"/>
            <a:r>
              <a:rPr lang="en-US" sz="2200" dirty="0"/>
              <a:t>As a borrower bears </a:t>
            </a:r>
            <a:r>
              <a:rPr lang="en-US" sz="2200" b="1" i="1" dirty="0"/>
              <a:t>more interest rate risk, default risk is likely to increase</a:t>
            </a:r>
            <a:r>
              <a:rPr lang="en-US" sz="2200" dirty="0"/>
              <a:t> as well!  The lender may be in a better position to bear that risk than the borrower. 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ARMs involve therefore a </a:t>
            </a:r>
            <a:r>
              <a:rPr lang="en-US" sz="2600" b="1" i="1" dirty="0"/>
              <a:t>tradeoff</a:t>
            </a:r>
            <a:r>
              <a:rPr lang="en-US" sz="2600" dirty="0"/>
              <a:t> between </a:t>
            </a:r>
            <a:r>
              <a:rPr lang="en-US" sz="2600" b="1" i="1" dirty="0"/>
              <a:t>interest rate risk and default risk</a:t>
            </a:r>
            <a:r>
              <a:rPr lang="en-US" sz="2600" dirty="0"/>
              <a:t>. The lender must consider these two  key aspects:</a:t>
            </a:r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en-US" sz="2200" dirty="0"/>
              <a:t>Will the borrower be able to make the monthly payments if interest rates increase?</a:t>
            </a:r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en-US" sz="2200" dirty="0"/>
              <a:t>In case of a default, will the value to the property be greater than the loan balance</a:t>
            </a:r>
            <a:r>
              <a:rPr lang="en-US" sz="2200" dirty="0" smtClean="0"/>
              <a:t>?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deciding between a FRM and an ARM, the borrower (as well as the lender) should consider:</a:t>
            </a:r>
          </a:p>
          <a:p>
            <a:pPr marL="855663" lvl="1" indent="-398463"/>
            <a:r>
              <a:rPr lang="en-US" sz="2400" dirty="0"/>
              <a:t>Income level (ability to withstand payment shocks)</a:t>
            </a:r>
          </a:p>
          <a:p>
            <a:pPr marL="855663" lvl="1" indent="-398463"/>
            <a:r>
              <a:rPr lang="en-US" sz="2400" dirty="0"/>
              <a:t>Income volatility</a:t>
            </a:r>
          </a:p>
          <a:p>
            <a:pPr marL="855663" lvl="1" indent="-398463"/>
            <a:r>
              <a:rPr lang="en-US" sz="2400" dirty="0"/>
              <a:t>Mobility</a:t>
            </a:r>
          </a:p>
          <a:p>
            <a:pPr marL="855663" lvl="1" indent="-398463"/>
            <a:r>
              <a:rPr lang="en-US" sz="2400" dirty="0"/>
              <a:t>Risk attitude</a:t>
            </a:r>
          </a:p>
          <a:p>
            <a:pPr marL="855663" lvl="1" indent="-398463"/>
            <a:r>
              <a:rPr lang="en-US" sz="2400" dirty="0"/>
              <a:t>Expectations about future interest rates</a:t>
            </a:r>
          </a:p>
          <a:p>
            <a:pPr marL="855663" lvl="1" indent="-398463"/>
            <a:r>
              <a:rPr lang="en-US" sz="2400" dirty="0"/>
              <a:t>Refinancing option of FRMs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Adjustable Rate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ARMs </a:t>
            </a:r>
            <a:r>
              <a:rPr lang="en-US" sz="2800" b="1" i="1" dirty="0"/>
              <a:t>shift </a:t>
            </a:r>
            <a:r>
              <a:rPr lang="en-US" sz="2800" dirty="0"/>
              <a:t>all or a portion of the </a:t>
            </a:r>
            <a:r>
              <a:rPr lang="en-US" sz="2800" b="1" i="1" dirty="0"/>
              <a:t>interest rate risk back to the borrower</a:t>
            </a:r>
            <a:r>
              <a:rPr lang="en-US" sz="2800" dirty="0"/>
              <a:t> by allowing for periodic interest rate adjustments (resets) as capital market conditions change.</a:t>
            </a:r>
          </a:p>
          <a:p>
            <a:pPr lvl="1"/>
            <a:r>
              <a:rPr lang="en-US" sz="2400" dirty="0"/>
              <a:t>Borrower is compensated for taking on that risk since ARM rates are lower than similar FRM rates at origination.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ARMs allow for </a:t>
            </a:r>
            <a:r>
              <a:rPr lang="en-US" sz="2800" b="1" i="1" dirty="0"/>
              <a:t>interest rate risk sharing</a:t>
            </a:r>
            <a:r>
              <a:rPr lang="en-US" sz="28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 </a:t>
            </a:r>
            <a:r>
              <a:rPr lang="en-US" sz="2800" b="1" dirty="0"/>
              <a:t>frequency</a:t>
            </a:r>
            <a:r>
              <a:rPr lang="en-US" sz="2800" dirty="0"/>
              <a:t> of interest </a:t>
            </a:r>
            <a:r>
              <a:rPr lang="en-US" sz="2800" b="1" i="1" dirty="0"/>
              <a:t>rate resets </a:t>
            </a:r>
            <a:r>
              <a:rPr lang="en-US" sz="2800" dirty="0"/>
              <a:t>varies but are generally </a:t>
            </a:r>
            <a:r>
              <a:rPr lang="en-US" sz="2800" b="1" i="1" dirty="0"/>
              <a:t>standardized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0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591" y="1914623"/>
            <a:ext cx="6216818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66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Pricing Stats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50" y="2004931"/>
            <a:ext cx="5676900" cy="404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394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Pricing Stats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76356"/>
            <a:ext cx="5638800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4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Popularity of ARMs in 80’s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43</a:t>
            </a:fld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100" y="1457557"/>
            <a:ext cx="6781800" cy="485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in 2003-04?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44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487" y="2191658"/>
            <a:ext cx="5686425" cy="400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66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FRM </a:t>
            </a:r>
            <a:r>
              <a:rPr lang="en-US" dirty="0"/>
              <a:t>&amp; ARM </a:t>
            </a:r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2" y="1543236"/>
            <a:ext cx="10515599" cy="115962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Interest rates that would have been paid on FRM &amp; ARM Loans over the 5-year period starting in January 1999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45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8428" y="2542181"/>
            <a:ext cx="5955145" cy="393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83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FRM </a:t>
            </a:r>
            <a:r>
              <a:rPr lang="en-US" dirty="0"/>
              <a:t>&amp; ARM </a:t>
            </a:r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2" y="1543236"/>
            <a:ext cx="10515599" cy="115962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Interest rates that would have been paid on FRM &amp; ARM Loans over the 5-year period for different starting dates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1" y="2536698"/>
            <a:ext cx="6477000" cy="3882778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49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30-Year FRM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5392271"/>
            <a:ext cx="10515599" cy="840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why Greenspan said in back in 2005 that more people </a:t>
            </a:r>
            <a:r>
              <a:rPr lang="en-US" dirty="0" smtClean="0"/>
              <a:t>should have </a:t>
            </a:r>
            <a:r>
              <a:rPr lang="en-US" dirty="0"/>
              <a:t>chosen ARMs in the previous 10 years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640278" y="1612372"/>
            <a:ext cx="6858000" cy="3616680"/>
            <a:chOff x="800100" y="1600200"/>
            <a:chExt cx="7543800" cy="4135298"/>
          </a:xfrm>
        </p:grpSpPr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2209800" y="5418778"/>
              <a:ext cx="4465460" cy="31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/>
                <a:t>Source: Federal Reserve Bank of St Louis “FRED” database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15446"/>
            <a:stretch>
              <a:fillRect/>
            </a:stretch>
          </p:blipFill>
          <p:spPr bwMode="auto">
            <a:xfrm>
              <a:off x="800100" y="1600200"/>
              <a:ext cx="7543800" cy="4129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570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Risk &amp; ARM </a:t>
            </a:r>
            <a:r>
              <a:rPr lang="en-US" dirty="0" smtClean="0"/>
              <a:t>Popularity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48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911" y="1343023"/>
            <a:ext cx="759757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52614" y="6217461"/>
            <a:ext cx="385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Source: Mortgage Market Design by John Y. Campbell </a:t>
            </a:r>
          </a:p>
        </p:txBody>
      </p:sp>
    </p:spTree>
    <p:extLst>
      <p:ext uri="{BB962C8B-B14F-4D97-AF65-F5344CB8AC3E}">
        <p14:creationId xmlns:p14="http://schemas.microsoft.com/office/powerpoint/2010/main" val="24521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FRM Maturities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49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4" y="1663698"/>
            <a:ext cx="662622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52612" y="6034899"/>
            <a:ext cx="385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Source: Mortgage Market Design by John Y. Campbell </a:t>
            </a:r>
          </a:p>
        </p:txBody>
      </p:sp>
    </p:spTree>
    <p:extLst>
      <p:ext uri="{BB962C8B-B14F-4D97-AF65-F5344CB8AC3E}">
        <p14:creationId xmlns:p14="http://schemas.microsoft.com/office/powerpoint/2010/main" val="33451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65585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The contract interest on a adjustable mortgage </a:t>
            </a:r>
            <a:r>
              <a:rPr lang="en-US" sz="2600" dirty="0" smtClean="0"/>
              <a:t>loan </a:t>
            </a:r>
            <a:r>
              <a:rPr lang="en-US" sz="2600" dirty="0"/>
              <a:t>rate is a </a:t>
            </a:r>
            <a:r>
              <a:rPr lang="en-US" sz="2600" b="1" i="1" dirty="0"/>
              <a:t>composite interest rate </a:t>
            </a:r>
            <a:r>
              <a:rPr lang="en-US" sz="2600" dirty="0"/>
              <a:t>equal to an index interest rate (i.e., the reference interest rate) plus a margin or spread.</a:t>
            </a:r>
          </a:p>
          <a:p>
            <a:pPr marL="457200" lvl="1" indent="0" algn="ctr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b="1" i="1" dirty="0"/>
              <a:t>Interest rate = index </a:t>
            </a:r>
            <a:r>
              <a:rPr lang="en-US" sz="2400" b="1" i="1" dirty="0" smtClean="0"/>
              <a:t>interest rate </a:t>
            </a:r>
            <a:r>
              <a:rPr lang="en-US" sz="2400" b="1" i="1" dirty="0"/>
              <a:t>+ </a:t>
            </a:r>
            <a:r>
              <a:rPr lang="en-US" sz="2400" b="1" i="1" dirty="0" smtClean="0"/>
              <a:t>margin</a:t>
            </a:r>
            <a:endParaRPr lang="en-US" sz="2400" b="1" i="1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600" dirty="0"/>
              <a:t>The index rate is generally an independent, market-determined base interest </a:t>
            </a:r>
            <a:r>
              <a:rPr lang="en-US" sz="2600" dirty="0" smtClean="0"/>
              <a:t>rate.</a:t>
            </a:r>
            <a:endParaRPr lang="en-US" sz="2600" dirty="0"/>
          </a:p>
          <a:p>
            <a:pPr marL="914400" lvl="1" indent="-400050">
              <a:lnSpc>
                <a:spcPct val="90000"/>
              </a:lnSpc>
              <a:spcAft>
                <a:spcPts val="300"/>
              </a:spcAft>
              <a:tabLst>
                <a:tab pos="914400" algn="l"/>
              </a:tabLst>
            </a:pPr>
            <a:r>
              <a:rPr lang="en-US" sz="2400" dirty="0"/>
              <a:t>U.S. treasury rate</a:t>
            </a:r>
          </a:p>
          <a:p>
            <a:pPr marL="914400" lvl="1" indent="-400050">
              <a:lnSpc>
                <a:spcPct val="90000"/>
              </a:lnSpc>
              <a:spcAft>
                <a:spcPts val="300"/>
              </a:spcAft>
              <a:tabLst>
                <a:tab pos="914400" algn="l"/>
              </a:tabLst>
            </a:pPr>
            <a:r>
              <a:rPr lang="en-US" sz="2400" dirty="0"/>
              <a:t>Average cost of funds index (COFI) of the 11</a:t>
            </a:r>
            <a:r>
              <a:rPr lang="en-US" sz="2400" baseline="30000" dirty="0"/>
              <a:t>th</a:t>
            </a:r>
            <a:r>
              <a:rPr lang="en-US" sz="2400" dirty="0"/>
              <a:t> Federal Home Loan Bank (</a:t>
            </a:r>
            <a:r>
              <a:rPr lang="en-US" sz="2400" dirty="0">
                <a:hlinkClick r:id="rId3" action="ppaction://hlinksldjump"/>
              </a:rPr>
              <a:t>FHLB</a:t>
            </a:r>
            <a:r>
              <a:rPr lang="en-US" sz="2400" dirty="0"/>
              <a:t>)</a:t>
            </a:r>
          </a:p>
          <a:p>
            <a:pPr marL="914400" lvl="1" indent="-400050">
              <a:lnSpc>
                <a:spcPct val="90000"/>
              </a:lnSpc>
              <a:spcAft>
                <a:spcPts val="300"/>
              </a:spcAft>
              <a:tabLst>
                <a:tab pos="914400" algn="l"/>
              </a:tabLst>
            </a:pPr>
            <a:r>
              <a:rPr lang="en-US" sz="2400" dirty="0"/>
              <a:t>Libor (London interbank offered rate)</a:t>
            </a:r>
          </a:p>
          <a:p>
            <a:pPr marL="914400" lvl="1" indent="-400050">
              <a:lnSpc>
                <a:spcPct val="90000"/>
              </a:lnSpc>
              <a:spcAft>
                <a:spcPts val="300"/>
              </a:spcAft>
              <a:tabLst>
                <a:tab pos="914400" algn="l"/>
              </a:tabLst>
            </a:pPr>
            <a:r>
              <a:rPr lang="en-US" sz="2400" dirty="0"/>
              <a:t>Home mortgage rate </a:t>
            </a:r>
            <a:r>
              <a:rPr lang="en-US" sz="2400" dirty="0" smtClean="0"/>
              <a:t>index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6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Risk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An inaccurate prediction of interest rate due to inflation higher than expected would result in a loss for the lender.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Interest rate risk has probably the </a:t>
            </a:r>
            <a:r>
              <a:rPr lang="en-US" sz="2800" b="1" i="1" dirty="0"/>
              <a:t>largest impact on profitability</a:t>
            </a:r>
            <a:r>
              <a:rPr lang="en-US" sz="2800" dirty="0"/>
              <a:t>. Often though, the lender is better able to manage that risk than the borrower.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Assume a CPM mortgage contract involves </a:t>
            </a:r>
            <a:r>
              <a:rPr lang="en-US" sz="2800" dirty="0" err="1" smtClean="0"/>
              <a:t>i</a:t>
            </a:r>
            <a:r>
              <a:rPr lang="en-US" sz="2800" dirty="0" smtClean="0"/>
              <a:t>=10</a:t>
            </a:r>
            <a:r>
              <a:rPr lang="en-US" sz="2800" dirty="0"/>
              <a:t>%, $600,000, 30 years, repaid after 10 years</a:t>
            </a:r>
            <a:r>
              <a:rPr lang="en-US" sz="2800" dirty="0" smtClean="0"/>
              <a:t>.</a:t>
            </a:r>
          </a:p>
          <a:p>
            <a:pPr marL="346075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dirty="0" smtClean="0"/>
              <a:t>What </a:t>
            </a:r>
            <a:r>
              <a:rPr lang="en-US" sz="2800" dirty="0"/>
              <a:t>is the loss to the lender would suffer if the market rate moves up to 12% shortly after closing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99772"/>
            <a:ext cx="10515599" cy="4512126"/>
          </a:xfrm>
        </p:spPr>
        <p:txBody>
          <a:bodyPr>
            <a:normAutofit/>
          </a:bodyPr>
          <a:lstStyle/>
          <a:p>
            <a:r>
              <a:rPr lang="en-US" dirty="0"/>
              <a:t>PMT = $5,265 / month</a:t>
            </a:r>
          </a:p>
          <a:p>
            <a:r>
              <a:rPr lang="en-US" dirty="0"/>
              <a:t>Outstanding loan balance at the end of year 10 is $545,628 </a:t>
            </a:r>
          </a:p>
          <a:p>
            <a:r>
              <a:rPr lang="en-US" dirty="0"/>
              <a:t>PV of the 120 monthly payments of $5,265 and the final payment of $545,628 </a:t>
            </a:r>
            <a:r>
              <a:rPr lang="en-US" b="1" i="1" dirty="0"/>
              <a:t>discounted at 12% </a:t>
            </a:r>
            <a:r>
              <a:rPr lang="en-US" dirty="0"/>
              <a:t>is $</a:t>
            </a:r>
            <a:r>
              <a:rPr lang="en-US" dirty="0">
                <a:solidFill>
                  <a:srgbClr val="000000"/>
                </a:solidFill>
              </a:rPr>
              <a:t>532,328</a:t>
            </a:r>
          </a:p>
          <a:p>
            <a:r>
              <a:rPr lang="en-US" dirty="0">
                <a:solidFill>
                  <a:srgbClr val="000000"/>
                </a:solidFill>
              </a:rPr>
              <a:t>The lender’s l</a:t>
            </a:r>
            <a:r>
              <a:rPr lang="en-US" dirty="0"/>
              <a:t>oss is then:</a:t>
            </a:r>
          </a:p>
          <a:p>
            <a:pPr marL="0" indent="0" algn="ctr">
              <a:buNone/>
            </a:pPr>
            <a:r>
              <a:rPr lang="en-US" sz="2000" dirty="0"/>
              <a:t>  </a:t>
            </a:r>
            <a:r>
              <a:rPr lang="en-US" sz="2200" dirty="0"/>
              <a:t>$600,000 – $</a:t>
            </a:r>
            <a:r>
              <a:rPr lang="en-US" sz="2200" dirty="0">
                <a:solidFill>
                  <a:srgbClr val="000000"/>
                </a:solidFill>
              </a:rPr>
              <a:t>532,328</a:t>
            </a:r>
            <a:r>
              <a:rPr lang="en-US" sz="2200" dirty="0"/>
              <a:t> = $67,672</a:t>
            </a:r>
          </a:p>
          <a:p>
            <a:r>
              <a:rPr lang="en-US" dirty="0"/>
              <a:t>As with bonds, up and down interest rate changes do not have the same effect on value.</a:t>
            </a:r>
          </a:p>
          <a:p>
            <a:pPr lvl="1"/>
            <a:r>
              <a:rPr lang="en-US" sz="2200" dirty="0"/>
              <a:t>Rate decreases have a larger effect than rate increases due to price convexity.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8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Interest Rate </a:t>
            </a:r>
            <a:r>
              <a:rPr lang="en-US" dirty="0" smtClean="0"/>
              <a:t>Changes on </a:t>
            </a:r>
            <a:r>
              <a:rPr lang="en-US" dirty="0"/>
              <a:t>Loan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554322"/>
            <a:ext cx="10515599" cy="1367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Assume a $100,000, 30-year, 8% mortgage. The impact on loan value if the interest rate changes right after origination (ignore prepayment or default): see the graph on the following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52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157571" y="2711936"/>
            <a:ext cx="5876858" cy="323204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2" y="6154057"/>
            <a:ext cx="10515599" cy="46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How would changes in interest rate affect price if it were an ARM</a:t>
            </a:r>
            <a:r>
              <a:rPr lang="en-US" sz="2200" dirty="0" smtClean="0"/>
              <a:t>?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98330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PLAMs and VTMs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Price level adjusted mortgages (PLAMs)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Variable term mortgages (VTMs)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Remember, the mortgage interest rates have three components: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600" i="1" dirty="0"/>
              <a:t> </a:t>
            </a:r>
            <a:r>
              <a:rPr lang="en-US" sz="2600" b="1" i="1" dirty="0" err="1"/>
              <a:t>i</a:t>
            </a:r>
            <a:r>
              <a:rPr lang="en-US" sz="2600" b="1" i="1" dirty="0"/>
              <a:t> = r + p + f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Which of these </a:t>
            </a:r>
            <a:r>
              <a:rPr lang="en-US" sz="2600" dirty="0" smtClean="0"/>
              <a:t>three component of interest rate </a:t>
            </a:r>
            <a:r>
              <a:rPr lang="en-US" sz="2600" dirty="0"/>
              <a:t>is more difficult to predict, even for ARMs? </a:t>
            </a:r>
          </a:p>
          <a:p>
            <a:pPr marL="806450" lvl="1" indent="-349250"/>
            <a:r>
              <a:rPr lang="en-US" sz="2400" i="1" dirty="0"/>
              <a:t>Answer: Expected inflation (f)</a:t>
            </a:r>
          </a:p>
          <a:p>
            <a:pPr>
              <a:spcBef>
                <a:spcPts val="1800"/>
              </a:spcBef>
            </a:pPr>
            <a:r>
              <a:rPr lang="en-US" sz="2600" dirty="0"/>
              <a:t>PLAM </a:t>
            </a:r>
            <a:r>
              <a:rPr lang="en-US" sz="2600" b="1" i="1" dirty="0"/>
              <a:t>payments are based on r and p </a:t>
            </a:r>
            <a:r>
              <a:rPr lang="en-US" sz="2600" dirty="0"/>
              <a:t>with the loan </a:t>
            </a:r>
            <a:r>
              <a:rPr lang="en-US" sz="2600" b="1" i="1" dirty="0"/>
              <a:t>balance adjusted for inflation at the end of each year </a:t>
            </a:r>
            <a:r>
              <a:rPr lang="en-US" sz="2600" dirty="0"/>
              <a:t>using a price index, generally the CPI. 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0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21224"/>
            <a:ext cx="10515599" cy="104887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Payments and Loan Balance Patterns, $60,000 PLAM, 4% </a:t>
            </a:r>
            <a:r>
              <a:rPr lang="en-US" dirty="0" smtClean="0">
                <a:solidFill>
                  <a:schemeClr val="tx1"/>
                </a:solidFill>
              </a:rPr>
              <a:t>interest rate </a:t>
            </a:r>
            <a:r>
              <a:rPr lang="en-US" dirty="0">
                <a:solidFill>
                  <a:schemeClr val="tx1"/>
                </a:solidFill>
              </a:rPr>
              <a:t>and 6% </a:t>
            </a:r>
            <a:r>
              <a:rPr lang="en-US" dirty="0" smtClean="0">
                <a:solidFill>
                  <a:schemeClr val="tx1"/>
                </a:solidFill>
              </a:rPr>
              <a:t>inflation </a:t>
            </a:r>
            <a:r>
              <a:rPr lang="en-US" dirty="0">
                <a:solidFill>
                  <a:schemeClr val="tx1"/>
                </a:solidFill>
              </a:rPr>
              <a:t>per </a:t>
            </a:r>
            <a:r>
              <a:rPr lang="en-US" dirty="0" smtClean="0">
                <a:solidFill>
                  <a:schemeClr val="tx1"/>
                </a:solidFill>
              </a:rPr>
              <a:t>year</a:t>
            </a:r>
            <a:r>
              <a:rPr lang="en-US" dirty="0">
                <a:solidFill>
                  <a:schemeClr val="tx1"/>
                </a:solidFill>
              </a:rPr>
              <a:t>, versus $60,000 CPM, 10%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nterest </a:t>
            </a:r>
            <a:r>
              <a:rPr lang="en-US" dirty="0">
                <a:solidFill>
                  <a:schemeClr val="tx1"/>
                </a:solidFill>
              </a:rPr>
              <a:t>– all for 30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55</a:t>
            </a:fld>
            <a:endParaRPr lang="en-US"/>
          </a:p>
        </p:txBody>
      </p:sp>
      <p:pic>
        <p:nvPicPr>
          <p:cNvPr id="5" name="Picture 5" descr="ch5-ex5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76548"/>
            <a:ext cx="7620000" cy="34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2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655858"/>
          </a:xfrm>
        </p:spPr>
        <p:txBody>
          <a:bodyPr/>
          <a:lstStyle/>
          <a:p>
            <a:r>
              <a:rPr lang="en-US" sz="2600" dirty="0"/>
              <a:t>Similar to ARMs, PLAMs </a:t>
            </a:r>
          </a:p>
          <a:p>
            <a:pPr lvl="1"/>
            <a:r>
              <a:rPr lang="en-US" sz="2200" dirty="0"/>
              <a:t>Shift interest rate risk from the lender to the borrower. But in this instance, the </a:t>
            </a:r>
            <a:r>
              <a:rPr lang="en-US" sz="2200" b="1" i="1" dirty="0"/>
              <a:t>borrower bears all interest rate risk</a:t>
            </a:r>
            <a:r>
              <a:rPr lang="en-US" sz="2200" dirty="0"/>
              <a:t>. 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All else the same, interest rates on PLAMs should be lower than ARM rates.</a:t>
            </a:r>
          </a:p>
          <a:p>
            <a:pPr lvl="1"/>
            <a:r>
              <a:rPr lang="en-US" sz="2200" dirty="0"/>
              <a:t>Would also </a:t>
            </a:r>
            <a:r>
              <a:rPr lang="en-US" sz="2200" b="1" i="1" dirty="0"/>
              <a:t>reduce the burden of the tilt effect  </a:t>
            </a:r>
            <a:r>
              <a:rPr lang="en-US" sz="2200" dirty="0"/>
              <a:t>discussed previously, which benefits the borrower.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For lenders, FRMs </a:t>
            </a:r>
            <a:r>
              <a:rPr lang="en-US" sz="2600" dirty="0"/>
              <a:t>can lose substantial value if an unanticipated rise in inflation occurs after the mortgages have been made. The PLAM is designed to avoid the loss </a:t>
            </a:r>
            <a:r>
              <a:rPr lang="en-US" sz="2600" dirty="0" smtClean="0"/>
              <a:t>in value that </a:t>
            </a:r>
            <a:r>
              <a:rPr lang="en-US" sz="2600" dirty="0"/>
              <a:t>would otherwise occur due to unanticipated inflation.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34672"/>
            <a:ext cx="10515599" cy="4719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However, there are a number of problems associated with PLAMs.</a:t>
            </a:r>
          </a:p>
          <a:p>
            <a:r>
              <a:rPr lang="en-US" dirty="0"/>
              <a:t>Lenders may find themselves having to </a:t>
            </a:r>
            <a:r>
              <a:rPr lang="en-US" b="1" i="1" dirty="0"/>
              <a:t>forecast both the index (CPI) and house prices </a:t>
            </a:r>
            <a:r>
              <a:rPr lang="en-US" dirty="0"/>
              <a:t>in order to make sure the increase in loan balance is covered by the value of the property.</a:t>
            </a:r>
          </a:p>
          <a:p>
            <a:pPr marL="739775" lvl="1" indent="-282575">
              <a:spcBef>
                <a:spcPts val="0"/>
              </a:spcBef>
            </a:pPr>
            <a:r>
              <a:rPr lang="en-US" sz="2200" dirty="0"/>
              <a:t>Property prices do not necessary increase at the rate of inflation!</a:t>
            </a:r>
          </a:p>
          <a:p>
            <a:r>
              <a:rPr lang="en-US" dirty="0"/>
              <a:t>If borrower’s income does not increase at CPI, this may limit the </a:t>
            </a:r>
            <a:r>
              <a:rPr lang="en-US" b="1" i="1" dirty="0"/>
              <a:t>borrower’s ability to meet ever increasing monthly payments</a:t>
            </a:r>
            <a:r>
              <a:rPr lang="en-US" dirty="0"/>
              <a:t>. The fact that the inflation adjustment is made ex-post may increase the burden on the borrower.</a:t>
            </a:r>
          </a:p>
          <a:p>
            <a:r>
              <a:rPr lang="en-US" dirty="0"/>
              <a:t>Again, the </a:t>
            </a:r>
            <a:r>
              <a:rPr lang="en-US" b="1" i="1" dirty="0"/>
              <a:t>lender trades off interest rate risk for more default risk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0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Variable-Term Mortgage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8000" indent="-457200">
              <a:spcBef>
                <a:spcPts val="1200"/>
              </a:spcBef>
            </a:pPr>
            <a:r>
              <a:rPr lang="en-US" sz="2600" dirty="0"/>
              <a:t>Variable-term mortgages (VTM) keep period </a:t>
            </a:r>
            <a:r>
              <a:rPr lang="en-US" sz="2600" b="1" i="1" dirty="0"/>
              <a:t>payments constant </a:t>
            </a:r>
            <a:r>
              <a:rPr lang="en-US" sz="2600" dirty="0"/>
              <a:t>by allowing the </a:t>
            </a:r>
            <a:r>
              <a:rPr lang="en-US" sz="2600" b="1" i="1" dirty="0"/>
              <a:t>loan term to rise and fall </a:t>
            </a:r>
            <a:r>
              <a:rPr lang="en-US" sz="2600" dirty="0"/>
              <a:t>with </a:t>
            </a:r>
            <a:r>
              <a:rPr lang="en-US" sz="2600" b="1" i="1" dirty="0"/>
              <a:t>changes in interest rates.</a:t>
            </a:r>
          </a:p>
          <a:p>
            <a:pPr marL="508000" indent="-457200">
              <a:spcBef>
                <a:spcPts val="1200"/>
              </a:spcBef>
            </a:pPr>
            <a:r>
              <a:rPr lang="en-US" sz="2600" dirty="0"/>
              <a:t>Again, VTMs </a:t>
            </a:r>
            <a:r>
              <a:rPr lang="en-US" sz="2600" b="1" i="1" dirty="0"/>
              <a:t>shift interest rate risk </a:t>
            </a:r>
            <a:r>
              <a:rPr lang="en-US" sz="2600" dirty="0"/>
              <a:t>from the lender </a:t>
            </a:r>
            <a:r>
              <a:rPr lang="en-US" sz="2600" b="1" i="1" dirty="0"/>
              <a:t>to the borrower</a:t>
            </a:r>
            <a:r>
              <a:rPr lang="en-US" sz="2600" dirty="0"/>
              <a:t>.</a:t>
            </a:r>
          </a:p>
          <a:p>
            <a:pPr marL="508000" indent="-457200">
              <a:spcBef>
                <a:spcPts val="1200"/>
              </a:spcBef>
            </a:pPr>
            <a:r>
              <a:rPr lang="en-US" sz="2600" dirty="0"/>
              <a:t>Although </a:t>
            </a:r>
            <a:r>
              <a:rPr lang="en-US" sz="2600" b="1" i="1" dirty="0"/>
              <a:t>default risk may be lower than for similar ARMs or PLAMs </a:t>
            </a:r>
            <a:r>
              <a:rPr lang="en-US" sz="2600" dirty="0"/>
              <a:t>due to less payment uncertainty, this does not necessarily translate into a low interest rate because of the resulting longer loan term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384002"/>
            <a:ext cx="4508715" cy="2187227"/>
          </a:xfrm>
        </p:spPr>
        <p:txBody>
          <a:bodyPr/>
          <a:lstStyle/>
          <a:p>
            <a:pPr algn="ctr"/>
            <a:r>
              <a:rPr lang="en-US" sz="4400" dirty="0" smtClean="0"/>
              <a:t>Next:</a:t>
            </a:r>
            <a:endParaRPr lang="fr-FR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192" y="2402237"/>
            <a:ext cx="5687568" cy="21872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dirty="0" smtClean="0"/>
              <a:t>Mortgage Topics</a:t>
            </a:r>
            <a:endParaRPr lang="fr-FR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Home Loan Bank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</a:t>
            </a:fld>
            <a:endParaRPr lang="en-US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679" y="1706750"/>
            <a:ext cx="6818084" cy="4449762"/>
          </a:xfrm>
          <a:prstGeom prst="rect">
            <a:avLst/>
          </a:prstGeom>
          <a:solidFill>
            <a:schemeClr val="accent1"/>
          </a:solidFill>
          <a:effectLst>
            <a:glow rad="1270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6216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b="1" i="1" dirty="0"/>
              <a:t>ARM interest rates are therefore likely to change periodically </a:t>
            </a:r>
            <a:r>
              <a:rPr lang="en-US" sz="2800" dirty="0"/>
              <a:t>as the index interest rate at resets to reflect current capital market conditions.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However, the interest rate </a:t>
            </a:r>
            <a:r>
              <a:rPr lang="en-US" sz="2800" b="1" i="1" dirty="0"/>
              <a:t>margin remains fixed </a:t>
            </a:r>
            <a:r>
              <a:rPr lang="en-US" sz="2800" dirty="0"/>
              <a:t>throughout the term of the loan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The shorter the time between periodic index interest rate resets, the more the interest rate risk borne by the borrower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Thus, ARMs do not generally totally eliminate interest rate risk for either party.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12686"/>
            <a:ext cx="10515599" cy="4599212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Interest margin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Lender’s </a:t>
            </a:r>
            <a:r>
              <a:rPr lang="en-US" sz="2200" b="1" i="1" dirty="0"/>
              <a:t>compensation for</a:t>
            </a:r>
            <a:r>
              <a:rPr lang="en-US" sz="2200" dirty="0"/>
              <a:t> the </a:t>
            </a:r>
            <a:r>
              <a:rPr lang="en-US" sz="2200" b="1" i="1" dirty="0"/>
              <a:t>risk</a:t>
            </a:r>
            <a:r>
              <a:rPr lang="en-US" sz="2200" dirty="0"/>
              <a:t> associated with the loan.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200-300 basis points (1 </a:t>
            </a:r>
            <a:r>
              <a:rPr lang="en-US" sz="2200" dirty="0" err="1"/>
              <a:t>bp</a:t>
            </a:r>
            <a:r>
              <a:rPr lang="en-US" sz="2200" dirty="0"/>
              <a:t> = 0.01%), but could be higher.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Depends on borrower credit, property type, and loan structure.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Extremely </a:t>
            </a:r>
            <a:r>
              <a:rPr lang="en-US" sz="2200" b="1" i="1" dirty="0"/>
              <a:t>stable between lenders </a:t>
            </a:r>
            <a:r>
              <a:rPr lang="en-US" sz="2200" dirty="0"/>
              <a:t>for most home mortgages and 1</a:t>
            </a:r>
            <a:r>
              <a:rPr lang="en-US" sz="2200" baseline="30000" dirty="0"/>
              <a:t>st</a:t>
            </a:r>
            <a:r>
              <a:rPr lang="en-US" sz="2200" dirty="0"/>
              <a:t>-lien commercial mortgages.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Interest rate resets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Usually, 6 </a:t>
            </a:r>
            <a:r>
              <a:rPr lang="en-US" sz="2200" dirty="0" smtClean="0"/>
              <a:t>months </a:t>
            </a:r>
            <a:r>
              <a:rPr lang="en-US" sz="2200" dirty="0"/>
              <a:t>to 1 year for home mortgages, but could vary from 1 month to up to 5 years</a:t>
            </a:r>
            <a:r>
              <a:rPr lang="en-US" sz="2200" dirty="0" smtClean="0"/>
              <a:t>. </a:t>
            </a:r>
            <a:r>
              <a:rPr lang="en-US" sz="2000" dirty="0" smtClean="0"/>
              <a:t>Initial </a:t>
            </a:r>
            <a:r>
              <a:rPr lang="en-US" sz="2000" dirty="0"/>
              <a:t>interest rate generally fixed for 3, 5, 7, or 10 </a:t>
            </a:r>
            <a:r>
              <a:rPr lang="en-US" sz="2000" dirty="0" smtClean="0"/>
              <a:t>years (hybrids)</a:t>
            </a:r>
            <a:endParaRPr lang="en-US" sz="2000" dirty="0"/>
          </a:p>
          <a:p>
            <a:pPr lvl="1">
              <a:spcBef>
                <a:spcPts val="300"/>
              </a:spcBef>
            </a:pPr>
            <a:r>
              <a:rPr lang="en-US" sz="2200" dirty="0"/>
              <a:t>Applicable new index rate usually is the last published rate before the reset date (e.g., 45 days before reset date.)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3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Teaser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486274"/>
          </a:xfrm>
        </p:spPr>
        <p:txBody>
          <a:bodyPr>
            <a:normAutofit/>
          </a:bodyPr>
          <a:lstStyle/>
          <a:p>
            <a:pPr marL="400050" indent="-400050">
              <a:spcAft>
                <a:spcPts val="0"/>
              </a:spcAft>
            </a:pPr>
            <a:r>
              <a:rPr lang="en-US" sz="2600" dirty="0"/>
              <a:t>Initial, temporarily reduced interest rates to make ARMs even more attractive for borrowers.</a:t>
            </a:r>
          </a:p>
          <a:p>
            <a:pPr marL="400050" indent="-400050">
              <a:spcAft>
                <a:spcPts val="0"/>
              </a:spcAft>
            </a:pPr>
            <a:r>
              <a:rPr lang="en-US" sz="2600" dirty="0"/>
              <a:t>Initial rate below market rate, leading to lower initial payments.</a:t>
            </a:r>
          </a:p>
          <a:p>
            <a:pPr marL="800100" lvl="1" indent="-292100">
              <a:spcAft>
                <a:spcPts val="0"/>
              </a:spcAft>
            </a:pPr>
            <a:r>
              <a:rPr lang="en-US" sz="2200" dirty="0"/>
              <a:t>Helps lower-income borrowers qualify for a mortgage.</a:t>
            </a:r>
          </a:p>
          <a:p>
            <a:pPr marL="400050" indent="-400050">
              <a:spcAft>
                <a:spcPts val="0"/>
              </a:spcAft>
            </a:pPr>
            <a:r>
              <a:rPr lang="en-US" sz="2600" dirty="0"/>
              <a:t>Future </a:t>
            </a:r>
            <a:r>
              <a:rPr lang="en-US" sz="2600" b="1" i="1" dirty="0"/>
              <a:t>payment shock when interest rate resets </a:t>
            </a:r>
            <a:r>
              <a:rPr lang="en-US" sz="2600" dirty="0"/>
              <a:t>to its normal level.</a:t>
            </a:r>
          </a:p>
          <a:p>
            <a:pPr marL="400050" indent="-400050">
              <a:spcAft>
                <a:spcPts val="0"/>
              </a:spcAft>
            </a:pPr>
            <a:r>
              <a:rPr lang="en-US" sz="2600" dirty="0"/>
              <a:t>Accrual rate or negative amortization?</a:t>
            </a:r>
          </a:p>
          <a:p>
            <a:pPr marL="400050" indent="-400050">
              <a:spcAft>
                <a:spcPts val="0"/>
              </a:spcAft>
            </a:pPr>
            <a:r>
              <a:rPr lang="en-US" sz="2600" dirty="0"/>
              <a:t>High refinancing rate (teaser chasers)</a:t>
            </a:r>
          </a:p>
          <a:p>
            <a:pPr marL="400050" indent="-400050">
              <a:spcAft>
                <a:spcPts val="0"/>
              </a:spcAft>
            </a:pPr>
            <a:r>
              <a:rPr lang="en-US" sz="2600" dirty="0"/>
              <a:t>It is not clear whether all residential borrowers comprehend or appropriately price the inherent risks in adjustable rate mortgages. 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4849AD-65CA-4CDD-87B0-7F56EA6DF7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3739</Words>
  <Application>Microsoft Office PowerPoint</Application>
  <PresentationFormat>Widescreen</PresentationFormat>
  <Paragraphs>391</Paragraphs>
  <Slides>59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Segoe UI</vt:lpstr>
      <vt:lpstr>Segoe UI Light</vt:lpstr>
      <vt:lpstr>Wingdings</vt:lpstr>
      <vt:lpstr>WelcomeDoc</vt:lpstr>
      <vt:lpstr>REAL ESTATE 410  Adjustable Rate Mortgages</vt:lpstr>
      <vt:lpstr>Topics</vt:lpstr>
      <vt:lpstr>Review FRMs</vt:lpstr>
      <vt:lpstr>Adjustable Rate Mortgages</vt:lpstr>
      <vt:lpstr>Interest Rate Structure</vt:lpstr>
      <vt:lpstr>Federal Home Loan Bank System</vt:lpstr>
      <vt:lpstr>Interest Rate Structure</vt:lpstr>
      <vt:lpstr>Interest Rate Structure</vt:lpstr>
      <vt:lpstr>Teaser Rates</vt:lpstr>
      <vt:lpstr>Repayment Terms</vt:lpstr>
      <vt:lpstr>Interest Rate Caps</vt:lpstr>
      <vt:lpstr>Interest Rate Caps</vt:lpstr>
      <vt:lpstr>Interest Rate Floors</vt:lpstr>
      <vt:lpstr>Payment Caps</vt:lpstr>
      <vt:lpstr>Other Terms</vt:lpstr>
      <vt:lpstr>Hybrid ARMs</vt:lpstr>
      <vt:lpstr>Interest-Only ARMs</vt:lpstr>
      <vt:lpstr>Pricing Considerations</vt:lpstr>
      <vt:lpstr>Pricing Considerations</vt:lpstr>
      <vt:lpstr>Interest Rate Risk, Default  Risk, and Risk Premiums: ARMs vs. FRMs</vt:lpstr>
      <vt:lpstr>Interest Rate Risk, Default  Risk, and Risk Premiums: ARMs vs. FRMs</vt:lpstr>
      <vt:lpstr>FRMs v. ARMs</vt:lpstr>
      <vt:lpstr>FRMs v. ARMs</vt:lpstr>
      <vt:lpstr>Example 1</vt:lpstr>
      <vt:lpstr>Example 1</vt:lpstr>
      <vt:lpstr>Example 1</vt:lpstr>
      <vt:lpstr>Example 2: Rate Cap</vt:lpstr>
      <vt:lpstr>Example 2: Rate Cap</vt:lpstr>
      <vt:lpstr>Example 3: More Rate Caps</vt:lpstr>
      <vt:lpstr>Example 3: More Rate Caps</vt:lpstr>
      <vt:lpstr>Example 3: More Rate Caps</vt:lpstr>
      <vt:lpstr>Example 3: More Rate Caps</vt:lpstr>
      <vt:lpstr>Example 4: Payment Cap</vt:lpstr>
      <vt:lpstr>Example 4: Payment Cap</vt:lpstr>
      <vt:lpstr>Example 4: Payment Cap</vt:lpstr>
      <vt:lpstr>Typical ARM</vt:lpstr>
      <vt:lpstr>ARMs Compared to FRMs</vt:lpstr>
      <vt:lpstr>Risk Tradeoff</vt:lpstr>
      <vt:lpstr>Factors to Consider</vt:lpstr>
      <vt:lpstr>Some Stats</vt:lpstr>
      <vt:lpstr>ARM Pricing Stats</vt:lpstr>
      <vt:lpstr>ARM Pricing Stats</vt:lpstr>
      <vt:lpstr>Popularity of ARMs in 80’s</vt:lpstr>
      <vt:lpstr>What Happened in 2003-04?</vt:lpstr>
      <vt:lpstr>Past FRM &amp; ARM Rates</vt:lpstr>
      <vt:lpstr>Past FRM &amp; ARM Rates</vt:lpstr>
      <vt:lpstr>30-Year FRM Rates</vt:lpstr>
      <vt:lpstr>Interest Rate Risk &amp; ARM Popularity</vt:lpstr>
      <vt:lpstr>FRM Maturities</vt:lpstr>
      <vt:lpstr>Interest Rate Risk</vt:lpstr>
      <vt:lpstr>Interest Rate Risk</vt:lpstr>
      <vt:lpstr>Impact of Interest Rate Changes on Loan Value</vt:lpstr>
      <vt:lpstr>PLAMs and VTMs</vt:lpstr>
      <vt:lpstr>PLAMs</vt:lpstr>
      <vt:lpstr>PLAMs</vt:lpstr>
      <vt:lpstr>PLAMs</vt:lpstr>
      <vt:lpstr>PLAMs</vt:lpstr>
      <vt:lpstr>Variable-Term Mortgage</vt:lpstr>
      <vt:lpstr>Next: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2014-12-02T22:51:08Z</dcterms:created>
  <dcterms:modified xsi:type="dcterms:W3CDTF">2017-02-07T03:43:29Z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