
<file path=[Content_Types].xml><?xml version="1.0" encoding="utf-8"?>
<Types xmlns="http://schemas.openxmlformats.org/package/2006/content-types">
  <Default Extension="png" ContentType="image/png"/>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8"/>
  </p:notesMasterIdLst>
  <p:sldIdLst>
    <p:sldId id="258" r:id="rId3"/>
    <p:sldId id="257"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5" r:id="rId19"/>
    <p:sldId id="314" r:id="rId20"/>
    <p:sldId id="279" r:id="rId21"/>
    <p:sldId id="280" r:id="rId22"/>
    <p:sldId id="282" r:id="rId23"/>
    <p:sldId id="283" r:id="rId24"/>
    <p:sldId id="317" r:id="rId25"/>
    <p:sldId id="318" r:id="rId26"/>
    <p:sldId id="316" r:id="rId27"/>
    <p:sldId id="322" r:id="rId28"/>
    <p:sldId id="324" r:id="rId29"/>
    <p:sldId id="323" r:id="rId30"/>
    <p:sldId id="325" r:id="rId31"/>
    <p:sldId id="326" r:id="rId32"/>
    <p:sldId id="327" r:id="rId33"/>
    <p:sldId id="328" r:id="rId34"/>
    <p:sldId id="329" r:id="rId35"/>
    <p:sldId id="330" r:id="rId36"/>
    <p:sldId id="259"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56" autoAdjust="0"/>
    <p:restoredTop sz="94280" autoAdjust="0"/>
  </p:normalViewPr>
  <p:slideViewPr>
    <p:cSldViewPr snapToGrid="0">
      <p:cViewPr varScale="1">
        <p:scale>
          <a:sx n="61" d="100"/>
          <a:sy n="61" d="100"/>
        </p:scale>
        <p:origin x="78" y="288"/>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53331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0F26B-1D00-4DD4-BA80-9FBABA3E3DBA}"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4"/>
            <a:ext cx="10515599" cy="4406741"/>
          </a:xfrm>
        </p:spPr>
        <p:txBody>
          <a:bodyPr>
            <a:normAutofit/>
          </a:bodyPr>
          <a:lstStyle>
            <a:lvl1pPr marL="342900" indent="-342900">
              <a:lnSpc>
                <a:spcPct val="100000"/>
              </a:lnSpc>
              <a:spcBef>
                <a:spcPts val="600"/>
              </a:spcBef>
              <a:spcAft>
                <a:spcPts val="600"/>
              </a:spcAft>
              <a:buFont typeface="Segoe UI" panose="020B0502040204020203" pitchFamily="34" charset="0"/>
              <a:buChar char="−"/>
              <a:defRPr sz="2400">
                <a:solidFill>
                  <a:schemeClr val="tx1">
                    <a:lumMod val="85000"/>
                    <a:lumOff val="15000"/>
                  </a:schemeClr>
                </a:solidFill>
              </a:defRPr>
            </a:lvl1pPr>
            <a:lvl2pPr>
              <a:lnSpc>
                <a:spcPct val="100000"/>
              </a:lnSpc>
              <a:spcBef>
                <a:spcPts val="600"/>
              </a:spcBef>
              <a:spcAft>
                <a:spcPts val="600"/>
              </a:spcAft>
              <a:defRPr sz="2000">
                <a:solidFill>
                  <a:schemeClr val="tx1">
                    <a:lumMod val="85000"/>
                    <a:lumOff val="15000"/>
                  </a:schemeClr>
                </a:solidFill>
              </a:defRPr>
            </a:lvl2pPr>
            <a:lvl3pPr marL="1143000" indent="-228600">
              <a:lnSpc>
                <a:spcPct val="100000"/>
              </a:lnSpc>
              <a:spcBef>
                <a:spcPts val="600"/>
              </a:spcBef>
              <a:spcAft>
                <a:spcPts val="600"/>
              </a:spcAft>
              <a:buFont typeface="Segoe UI" panose="020B0502040204020203" pitchFamily="34" charset="0"/>
              <a:buChar char="−"/>
              <a:defRPr sz="1800">
                <a:solidFill>
                  <a:schemeClr val="tx1">
                    <a:lumMod val="85000"/>
                    <a:lumOff val="15000"/>
                  </a:schemeClr>
                </a:solidFill>
              </a:defRPr>
            </a:lvl3pPr>
            <a:lvl4pPr>
              <a:lnSpc>
                <a:spcPct val="100000"/>
              </a:lnSpc>
              <a:spcBef>
                <a:spcPts val="600"/>
              </a:spcBef>
              <a:spcAft>
                <a:spcPts val="600"/>
              </a:spcAft>
              <a:defRPr sz="1600">
                <a:solidFill>
                  <a:schemeClr val="tx1">
                    <a:lumMod val="85000"/>
                    <a:lumOff val="15000"/>
                  </a:schemeClr>
                </a:solidFill>
              </a:defRPr>
            </a:lvl4pPr>
            <a:lvl5pPr marL="2057400" indent="-228600">
              <a:lnSpc>
                <a:spcPct val="100000"/>
              </a:lnSpc>
              <a:spcBef>
                <a:spcPts val="600"/>
              </a:spcBef>
              <a:spcAft>
                <a:spcPts val="600"/>
              </a:spcAft>
              <a:buFont typeface="Segoe UI" panose="020B0502040204020203" pitchFamily="34" charset="0"/>
              <a:buChar char="−"/>
              <a:defRPr sz="16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4ABABF5-7727-4277-8D63-EFB8DD7570EB}"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7483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dirty="0" smtClean="0"/>
              <a:t>Click to edit Master title style</a:t>
            </a:r>
            <a:endParaRPr lang="fr-FR" dirty="0"/>
          </a:p>
        </p:txBody>
      </p:sp>
      <p:sp>
        <p:nvSpPr>
          <p:cNvPr id="3" name="Date Placeholder 2"/>
          <p:cNvSpPr>
            <a:spLocks noGrp="1"/>
          </p:cNvSpPr>
          <p:nvPr>
            <p:ph type="dt" sz="half" idx="10"/>
          </p:nvPr>
        </p:nvSpPr>
        <p:spPr/>
        <p:txBody>
          <a:bodyPr/>
          <a:lstStyle/>
          <a:p>
            <a:fld id="{4BAB9269-3DE9-416E-AE18-A06FEB996AEF}" type="datetime1">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295662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618F-F17E-443E-BD4A-E43FD83AA814}"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5" name="Date Placeholder 4"/>
          <p:cNvSpPr>
            <a:spLocks noGrp="1"/>
          </p:cNvSpPr>
          <p:nvPr>
            <p:ph type="dt" sz="half" idx="10"/>
          </p:nvPr>
        </p:nvSpPr>
        <p:spPr/>
        <p:txBody>
          <a:bodyPr/>
          <a:lstStyle/>
          <a:p>
            <a:fld id="{7A37E887-7BF5-43D7-B503-65A40790DC75}"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FC70C1-0A36-47EE-BB23-330DC6955568}" type="datetime1">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98169-68B9-4FED-8D7D-61043D29A8A5}" type="datetime1">
              <a:rPr lang="en-US" smtClean="0"/>
              <a:t>1/18/2017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55423" y="6311898"/>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3" r:id="rId3"/>
    <p:sldLayoutId id="2147483663" r:id="rId4"/>
    <p:sldLayoutId id="2147483664" r:id="rId5"/>
    <p:sldLayoutId id="2147483666" r:id="rId6"/>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2" y="1201197"/>
            <a:ext cx="10515600" cy="2387600"/>
          </a:xfrm>
        </p:spPr>
        <p:txBody>
          <a:bodyPr>
            <a:normAutofit/>
          </a:bodyPr>
          <a:lstStyle/>
          <a:p>
            <a:r>
              <a:rPr lang="en-US" sz="3200" dirty="0" smtClean="0"/>
              <a:t>REAL ESTATE 410 </a:t>
            </a:r>
            <a:r>
              <a:rPr lang="en-US" dirty="0" smtClean="0"/>
              <a:t/>
            </a:r>
            <a:br>
              <a:rPr lang="en-US" dirty="0" smtClean="0"/>
            </a:br>
            <a:r>
              <a:rPr lang="en-US" sz="4400" dirty="0" smtClean="0"/>
              <a:t>Mortgage </a:t>
            </a:r>
            <a:r>
              <a:rPr lang="en-US" sz="4400" dirty="0" smtClean="0"/>
              <a:t>Documentation</a:t>
            </a:r>
            <a:br>
              <a:rPr lang="en-US" sz="4400" dirty="0" smtClean="0"/>
            </a:br>
            <a:r>
              <a:rPr lang="en-US" sz="4400" dirty="0" smtClean="0"/>
              <a:t>and Foreclosure</a:t>
            </a:r>
            <a:endParaRPr lang="en-US" sz="4800" dirty="0"/>
          </a:p>
        </p:txBody>
      </p:sp>
      <p:sp>
        <p:nvSpPr>
          <p:cNvPr id="3" name="Subtitle 2"/>
          <p:cNvSpPr>
            <a:spLocks noGrp="1"/>
          </p:cNvSpPr>
          <p:nvPr>
            <p:ph type="subTitle" idx="1"/>
          </p:nvPr>
        </p:nvSpPr>
        <p:spPr/>
        <p:txBody>
          <a:bodyPr>
            <a:normAutofit/>
          </a:bodyPr>
          <a:lstStyle/>
          <a:p>
            <a:r>
              <a:rPr lang="en-US" dirty="0" smtClean="0"/>
              <a:t>Spring 2017</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a:t>
            </a:fld>
            <a:endParaRPr lang="en-US" dirty="0"/>
          </a:p>
        </p:txBody>
      </p:sp>
    </p:spTree>
    <p:extLst>
      <p:ext uri="{BB962C8B-B14F-4D97-AF65-F5344CB8AC3E}">
        <p14:creationId xmlns:p14="http://schemas.microsoft.com/office/powerpoint/2010/main" val="172984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Prepayment as an Option</a:t>
            </a:r>
          </a:p>
        </p:txBody>
      </p:sp>
      <p:sp>
        <p:nvSpPr>
          <p:cNvPr id="3" name="Content Placeholder 2"/>
          <p:cNvSpPr>
            <a:spLocks noGrp="1"/>
          </p:cNvSpPr>
          <p:nvPr>
            <p:ph idx="1"/>
          </p:nvPr>
        </p:nvSpPr>
        <p:spPr/>
        <p:txBody>
          <a:bodyPr>
            <a:normAutofit fontScale="92500" lnSpcReduction="10000"/>
          </a:bodyPr>
          <a:lstStyle/>
          <a:p>
            <a:pPr>
              <a:spcBef>
                <a:spcPts val="1000"/>
              </a:spcBef>
            </a:pPr>
            <a:r>
              <a:rPr lang="en-US" sz="2600" dirty="0"/>
              <a:t>Prepayment clause gives the borrower the </a:t>
            </a:r>
            <a:r>
              <a:rPr lang="en-US" sz="2600" b="1" i="1" dirty="0"/>
              <a:t>option to pay down</a:t>
            </a:r>
            <a:r>
              <a:rPr lang="en-US" sz="2600" dirty="0"/>
              <a:t> the mortgage at any time.</a:t>
            </a:r>
          </a:p>
          <a:p>
            <a:pPr>
              <a:spcBef>
                <a:spcPts val="1200"/>
              </a:spcBef>
            </a:pPr>
            <a:r>
              <a:rPr lang="en-US" sz="2600" b="1" dirty="0"/>
              <a:t>Questions</a:t>
            </a:r>
          </a:p>
          <a:p>
            <a:pPr marL="914400" lvl="1" indent="-457200">
              <a:buFont typeface="+mj-lt"/>
              <a:buAutoNum type="arabicPeriod"/>
            </a:pPr>
            <a:r>
              <a:rPr lang="en-US" sz="2400" dirty="0"/>
              <a:t>Why would lenders penalize borrowers for prepaying their mortgages? </a:t>
            </a:r>
          </a:p>
          <a:p>
            <a:pPr marL="1255713" lvl="2">
              <a:spcBef>
                <a:spcPts val="0"/>
              </a:spcBef>
            </a:pPr>
            <a:r>
              <a:rPr lang="en-US" dirty="0"/>
              <a:t>When are borrowers likely to pay down their mortgages?</a:t>
            </a:r>
          </a:p>
          <a:p>
            <a:pPr marL="914400" lvl="1" indent="-457200">
              <a:buFont typeface="+mj-lt"/>
              <a:buAutoNum type="arabicPeriod"/>
            </a:pPr>
            <a:r>
              <a:rPr lang="en-US" sz="2400" dirty="0"/>
              <a:t>When are Lenders most likely not to enforce a prepayment penalty provision then?</a:t>
            </a:r>
          </a:p>
          <a:p>
            <a:pPr marL="914400" lvl="1" indent="-457200">
              <a:buFont typeface="+mj-lt"/>
              <a:buAutoNum type="arabicPeriod"/>
            </a:pPr>
            <a:r>
              <a:rPr lang="en-US" sz="2400" dirty="0"/>
              <a:t>What impact would a prepayment option have on the pricing of a mortgage?</a:t>
            </a:r>
          </a:p>
          <a:p>
            <a:pPr marL="914400" lvl="1" indent="-457200">
              <a:buFont typeface="+mj-lt"/>
              <a:buAutoNum type="arabicPeriod"/>
            </a:pPr>
            <a:r>
              <a:rPr lang="en-US" sz="2400" dirty="0"/>
              <a:t>Is the practice of not including prepayment penalties for conforming conventional mortgages optimal</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10</a:t>
            </a:fld>
            <a:endParaRPr lang="en-US"/>
          </a:p>
        </p:txBody>
      </p:sp>
    </p:spTree>
    <p:extLst>
      <p:ext uri="{BB962C8B-B14F-4D97-AF65-F5344CB8AC3E}">
        <p14:creationId xmlns:p14="http://schemas.microsoft.com/office/powerpoint/2010/main" val="302788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Clauses</a:t>
            </a:r>
          </a:p>
        </p:txBody>
      </p:sp>
      <p:sp>
        <p:nvSpPr>
          <p:cNvPr id="3" name="Content Placeholder 2"/>
          <p:cNvSpPr>
            <a:spLocks noGrp="1"/>
          </p:cNvSpPr>
          <p:nvPr>
            <p:ph idx="1"/>
          </p:nvPr>
        </p:nvSpPr>
        <p:spPr>
          <a:xfrm>
            <a:off x="838201" y="1716658"/>
            <a:ext cx="10515599" cy="4515708"/>
          </a:xfrm>
        </p:spPr>
        <p:txBody>
          <a:bodyPr>
            <a:noAutofit/>
          </a:bodyPr>
          <a:lstStyle/>
          <a:p>
            <a:r>
              <a:rPr lang="en-US" b="1" dirty="0"/>
              <a:t>Assumption of Mortgage</a:t>
            </a:r>
            <a:endParaRPr lang="en-US" dirty="0"/>
          </a:p>
          <a:p>
            <a:pPr lvl="1"/>
            <a:r>
              <a:rPr lang="en-US" dirty="0"/>
              <a:t>The mortgagor transfer his rights to another person; </a:t>
            </a:r>
            <a:r>
              <a:rPr lang="en-US" b="1" i="1" dirty="0"/>
              <a:t>grantee become then liable</a:t>
            </a:r>
            <a:r>
              <a:rPr lang="en-US" dirty="0"/>
              <a:t>.</a:t>
            </a:r>
          </a:p>
          <a:p>
            <a:pPr lvl="1"/>
            <a:r>
              <a:rPr lang="en-US" dirty="0"/>
              <a:t>It shifts the responsibility for the payment of the debt from the grantor to the grantee.</a:t>
            </a:r>
          </a:p>
          <a:p>
            <a:pPr lvl="1"/>
            <a:r>
              <a:rPr lang="en-US" dirty="0"/>
              <a:t>However, the mortgagee (lender) </a:t>
            </a:r>
            <a:r>
              <a:rPr lang="en-US" b="1" i="1" dirty="0"/>
              <a:t>may still hold the original mortgagor liable</a:t>
            </a:r>
            <a:r>
              <a:rPr lang="en-US" dirty="0"/>
              <a:t>, unless the original borrower obtains a Release of Grantor from Assumed Debt.</a:t>
            </a:r>
          </a:p>
          <a:p>
            <a:pPr>
              <a:spcBef>
                <a:spcPts val="1200"/>
              </a:spcBef>
            </a:pPr>
            <a:r>
              <a:rPr lang="en-US" b="1" dirty="0"/>
              <a:t>Acquiring Title “Subject to” a Mortgage</a:t>
            </a:r>
          </a:p>
          <a:p>
            <a:pPr lvl="1"/>
            <a:r>
              <a:rPr lang="en-US" dirty="0"/>
              <a:t>Similar to mortgage assumption, but </a:t>
            </a:r>
            <a:r>
              <a:rPr lang="en-US" b="1" i="1" dirty="0"/>
              <a:t>grantee not personally liable</a:t>
            </a:r>
            <a:r>
              <a:rPr lang="en-US" dirty="0"/>
              <a:t> for the debt.</a:t>
            </a:r>
          </a:p>
          <a:p>
            <a:pPr lvl="1"/>
            <a:r>
              <a:rPr lang="en-US" dirty="0"/>
              <a:t>Grantor still personally liable and may be held liable for any deficiency judgment</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11</a:t>
            </a:fld>
            <a:endParaRPr lang="en-US"/>
          </a:p>
        </p:txBody>
      </p:sp>
    </p:spTree>
    <p:extLst>
      <p:ext uri="{BB962C8B-B14F-4D97-AF65-F5344CB8AC3E}">
        <p14:creationId xmlns:p14="http://schemas.microsoft.com/office/powerpoint/2010/main" val="155608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Clauses</a:t>
            </a:r>
          </a:p>
        </p:txBody>
      </p:sp>
      <p:sp>
        <p:nvSpPr>
          <p:cNvPr id="3" name="Content Placeholder 2"/>
          <p:cNvSpPr>
            <a:spLocks noGrp="1"/>
          </p:cNvSpPr>
          <p:nvPr>
            <p:ph idx="1"/>
          </p:nvPr>
        </p:nvSpPr>
        <p:spPr/>
        <p:txBody>
          <a:bodyPr>
            <a:normAutofit fontScale="92500" lnSpcReduction="20000"/>
          </a:bodyPr>
          <a:lstStyle/>
          <a:p>
            <a:r>
              <a:rPr lang="en-US" dirty="0"/>
              <a:t>Funds for taxes and insurance clause</a:t>
            </a:r>
          </a:p>
          <a:p>
            <a:r>
              <a:rPr lang="en-US" dirty="0"/>
              <a:t>Charges and liens</a:t>
            </a:r>
          </a:p>
          <a:p>
            <a:r>
              <a:rPr lang="en-US" dirty="0"/>
              <a:t>Preservation and maintenance of the property Clause </a:t>
            </a:r>
          </a:p>
          <a:p>
            <a:r>
              <a:rPr lang="en-US" dirty="0"/>
              <a:t>After-acquired property and fixtures</a:t>
            </a:r>
          </a:p>
          <a:p>
            <a:r>
              <a:rPr lang="en-US" dirty="0"/>
              <a:t>Subordination clause</a:t>
            </a:r>
          </a:p>
          <a:p>
            <a:r>
              <a:rPr lang="en-US" dirty="0"/>
              <a:t>Recourse clause</a:t>
            </a:r>
          </a:p>
          <a:p>
            <a:r>
              <a:rPr lang="en-US" dirty="0"/>
              <a:t>Power-of-sale clause</a:t>
            </a:r>
            <a:r>
              <a:rPr lang="en-US" sz="2800" dirty="0"/>
              <a:t> </a:t>
            </a:r>
          </a:p>
          <a:p>
            <a:pPr lvl="1"/>
            <a:r>
              <a:rPr lang="en-US" dirty="0"/>
              <a:t>Required in some states (e. g., Wisconsin) for non-judicial </a:t>
            </a:r>
            <a:r>
              <a:rPr lang="en-US" dirty="0" smtClean="0"/>
              <a:t>foreclosures</a:t>
            </a:r>
          </a:p>
          <a:p>
            <a:pPr lvl="1"/>
            <a:endParaRPr lang="en-US" sz="200" dirty="0"/>
          </a:p>
          <a:p>
            <a:pPr marL="0" indent="0">
              <a:buNone/>
            </a:pPr>
            <a:r>
              <a:rPr lang="en-US" b="1" i="1" dirty="0"/>
              <a:t>Many of these clauses shift risk from the borrower to the lender (or vice versa) and are therefore priced in the mortgage</a:t>
            </a:r>
            <a:r>
              <a:rPr lang="en-US" b="1" i="1" dirty="0" smtClean="0"/>
              <a:t>!</a:t>
            </a:r>
            <a:endParaRPr lang="en-US" b="1" i="1" dirty="0"/>
          </a:p>
        </p:txBody>
      </p:sp>
      <p:sp>
        <p:nvSpPr>
          <p:cNvPr id="4" name="Slide Number Placeholder 3"/>
          <p:cNvSpPr>
            <a:spLocks noGrp="1"/>
          </p:cNvSpPr>
          <p:nvPr>
            <p:ph type="sldNum" sz="quarter" idx="12"/>
          </p:nvPr>
        </p:nvSpPr>
        <p:spPr/>
        <p:txBody>
          <a:bodyPr/>
          <a:lstStyle/>
          <a:p>
            <a:fld id="{9860EDB8-5305-433F-BE41-D7A86D811DB3}" type="slidenum">
              <a:rPr lang="en-US" smtClean="0"/>
              <a:t>12</a:t>
            </a:fld>
            <a:endParaRPr lang="en-US"/>
          </a:p>
        </p:txBody>
      </p:sp>
    </p:spTree>
    <p:extLst>
      <p:ext uri="{BB962C8B-B14F-4D97-AF65-F5344CB8AC3E}">
        <p14:creationId xmlns:p14="http://schemas.microsoft.com/office/powerpoint/2010/main" val="355930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 Default</a:t>
            </a:r>
            <a:endParaRPr lang="en-US" dirty="0"/>
          </a:p>
        </p:txBody>
      </p:sp>
      <p:sp>
        <p:nvSpPr>
          <p:cNvPr id="3" name="Content Placeholder 2"/>
          <p:cNvSpPr>
            <a:spLocks noGrp="1"/>
          </p:cNvSpPr>
          <p:nvPr>
            <p:ph idx="1"/>
          </p:nvPr>
        </p:nvSpPr>
        <p:spPr>
          <a:xfrm>
            <a:off x="838201" y="1825624"/>
            <a:ext cx="10515599" cy="4566550"/>
          </a:xfrm>
        </p:spPr>
        <p:txBody>
          <a:bodyPr>
            <a:normAutofit lnSpcReduction="10000"/>
          </a:bodyPr>
          <a:lstStyle/>
          <a:p>
            <a:r>
              <a:rPr lang="en-US" sz="2600" dirty="0" smtClean="0"/>
              <a:t>What is delinquency?</a:t>
            </a:r>
            <a:endParaRPr lang="en-US" sz="2600" dirty="0"/>
          </a:p>
          <a:p>
            <a:pPr lvl="1">
              <a:buSzPct val="75000"/>
            </a:pPr>
            <a:r>
              <a:rPr lang="en-US" sz="2400" dirty="0"/>
              <a:t>Failure to meet an installment of the interest and principal payments</a:t>
            </a:r>
          </a:p>
          <a:p>
            <a:pPr>
              <a:spcBef>
                <a:spcPts val="1200"/>
              </a:spcBef>
              <a:spcAft>
                <a:spcPts val="0"/>
              </a:spcAft>
            </a:pPr>
            <a:r>
              <a:rPr lang="en-US" sz="2600" dirty="0" smtClean="0"/>
              <a:t>What is default?</a:t>
            </a:r>
            <a:endParaRPr lang="en-US" sz="2600" dirty="0"/>
          </a:p>
          <a:p>
            <a:pPr lvl="1">
              <a:buSzPct val="75000"/>
            </a:pPr>
            <a:r>
              <a:rPr lang="en-US" sz="2400" dirty="0"/>
              <a:t>Prolonged delinquency </a:t>
            </a:r>
          </a:p>
          <a:p>
            <a:pPr lvl="1">
              <a:buSzPct val="75000"/>
            </a:pPr>
            <a:r>
              <a:rPr lang="en-US" sz="2400" dirty="0"/>
              <a:t>Default can also result from breach of terms and conditions of the loan contract (technical default)</a:t>
            </a:r>
          </a:p>
          <a:p>
            <a:pPr lvl="2">
              <a:spcAft>
                <a:spcPts val="0"/>
              </a:spcAft>
              <a:buSzPct val="75000"/>
            </a:pPr>
            <a:r>
              <a:rPr lang="en-US" sz="2200" dirty="0"/>
              <a:t>E. g., failure to pay taxes or insurance premiums, failure to repair or maintain the property, etc.</a:t>
            </a:r>
          </a:p>
          <a:p>
            <a:pPr lvl="2">
              <a:buSzPct val="75000"/>
            </a:pPr>
            <a:r>
              <a:rPr lang="en-US" sz="2200" dirty="0"/>
              <a:t>But technical default seldom leads to foreclosure right away</a:t>
            </a:r>
          </a:p>
          <a:p>
            <a:pPr lvl="1">
              <a:buSzPct val="75000"/>
            </a:pPr>
            <a:r>
              <a:rPr lang="en-US" sz="2400" b="1" i="1" dirty="0"/>
              <a:t>Lender notification </a:t>
            </a:r>
            <a:r>
              <a:rPr lang="en-US" sz="2400" dirty="0"/>
              <a:t>to borrower </a:t>
            </a:r>
            <a:r>
              <a:rPr lang="en-US" sz="2400" b="1" i="1" dirty="0" smtClean="0"/>
              <a:t>required</a:t>
            </a:r>
            <a:r>
              <a:rPr lang="en-US" sz="2400" dirty="0" smtClean="0"/>
              <a:t>!</a:t>
            </a: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13</a:t>
            </a:fld>
            <a:endParaRPr lang="en-US"/>
          </a:p>
        </p:txBody>
      </p:sp>
    </p:spTree>
    <p:extLst>
      <p:ext uri="{BB962C8B-B14F-4D97-AF65-F5344CB8AC3E}">
        <p14:creationId xmlns:p14="http://schemas.microsoft.com/office/powerpoint/2010/main" val="343032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New Roman" pitchFamily="18" charset="0"/>
              </a:rPr>
              <a:t>Average Monthly Default Rates</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90000"/>
              </a:lnSpc>
              <a:buNone/>
            </a:pPr>
            <a:r>
              <a:rPr lang="en-US" sz="2800" dirty="0">
                <a:cs typeface="Times New Roman" pitchFamily="18" charset="0"/>
              </a:rPr>
              <a:t>Seriously delinquent mortgages: </a:t>
            </a:r>
          </a:p>
          <a:p>
            <a:pPr marL="914400" indent="-403225">
              <a:lnSpc>
                <a:spcPct val="90000"/>
              </a:lnSpc>
              <a:spcBef>
                <a:spcPts val="1200"/>
              </a:spcBef>
            </a:pPr>
            <a:r>
              <a:rPr lang="en-US" dirty="0">
                <a:cs typeface="Times New Roman" pitchFamily="18" charset="0"/>
              </a:rPr>
              <a:t>Dec-95			</a:t>
            </a:r>
            <a:r>
              <a:rPr lang="en-US" dirty="0" smtClean="0">
                <a:cs typeface="Times New Roman" pitchFamily="18" charset="0"/>
              </a:rPr>
              <a:t>0.88</a:t>
            </a:r>
            <a:r>
              <a:rPr lang="en-US" dirty="0">
                <a:cs typeface="Times New Roman" pitchFamily="18" charset="0"/>
              </a:rPr>
              <a:t>%	</a:t>
            </a:r>
          </a:p>
          <a:p>
            <a:pPr marL="914400" indent="-403225">
              <a:lnSpc>
                <a:spcPct val="90000"/>
              </a:lnSpc>
            </a:pPr>
            <a:r>
              <a:rPr lang="en-US" dirty="0">
                <a:cs typeface="Times New Roman" pitchFamily="18" charset="0"/>
              </a:rPr>
              <a:t>Jun-96		</a:t>
            </a:r>
            <a:r>
              <a:rPr lang="en-US" dirty="0" smtClean="0">
                <a:cs typeface="Times New Roman" pitchFamily="18" charset="0"/>
              </a:rPr>
              <a:t>	0.93</a:t>
            </a:r>
            <a:r>
              <a:rPr lang="en-US" dirty="0">
                <a:cs typeface="Times New Roman" pitchFamily="18" charset="0"/>
              </a:rPr>
              <a:t>%</a:t>
            </a:r>
          </a:p>
          <a:p>
            <a:pPr marL="914400" indent="-403225">
              <a:lnSpc>
                <a:spcPct val="90000"/>
              </a:lnSpc>
            </a:pPr>
            <a:r>
              <a:rPr lang="en-US" dirty="0">
                <a:cs typeface="Times New Roman" pitchFamily="18" charset="0"/>
              </a:rPr>
              <a:t>Dec-96		</a:t>
            </a:r>
            <a:r>
              <a:rPr lang="en-US" dirty="0" smtClean="0">
                <a:cs typeface="Times New Roman" pitchFamily="18" charset="0"/>
              </a:rPr>
              <a:t>	0.96</a:t>
            </a:r>
            <a:r>
              <a:rPr lang="en-US" dirty="0">
                <a:cs typeface="Times New Roman" pitchFamily="18" charset="0"/>
              </a:rPr>
              <a:t>%</a:t>
            </a:r>
          </a:p>
          <a:p>
            <a:pPr marL="914400" indent="-403225">
              <a:lnSpc>
                <a:spcPct val="90000"/>
              </a:lnSpc>
            </a:pPr>
            <a:r>
              <a:rPr lang="en-US" dirty="0">
                <a:cs typeface="Times New Roman" pitchFamily="18" charset="0"/>
              </a:rPr>
              <a:t>Jun-97		</a:t>
            </a:r>
            <a:r>
              <a:rPr lang="en-US" dirty="0" smtClean="0">
                <a:cs typeface="Times New Roman" pitchFamily="18" charset="0"/>
              </a:rPr>
              <a:t>	0.98</a:t>
            </a:r>
            <a:r>
              <a:rPr lang="en-US" dirty="0">
                <a:cs typeface="Times New Roman" pitchFamily="18" charset="0"/>
              </a:rPr>
              <a:t>%</a:t>
            </a:r>
          </a:p>
          <a:p>
            <a:pPr marL="914400" indent="-403225">
              <a:lnSpc>
                <a:spcPct val="90000"/>
              </a:lnSpc>
            </a:pPr>
            <a:r>
              <a:rPr lang="en-US" dirty="0">
                <a:cs typeface="Times New Roman" pitchFamily="18" charset="0"/>
              </a:rPr>
              <a:t>Dec-97		</a:t>
            </a:r>
            <a:r>
              <a:rPr lang="en-US" dirty="0" smtClean="0">
                <a:cs typeface="Times New Roman" pitchFamily="18" charset="0"/>
              </a:rPr>
              <a:t>	0.96</a:t>
            </a:r>
            <a:r>
              <a:rPr lang="en-US" dirty="0">
                <a:cs typeface="Times New Roman" pitchFamily="18" charset="0"/>
              </a:rPr>
              <a:t>%</a:t>
            </a:r>
          </a:p>
          <a:p>
            <a:pPr marL="914400" indent="-403225">
              <a:lnSpc>
                <a:spcPct val="90000"/>
              </a:lnSpc>
            </a:pPr>
            <a:r>
              <a:rPr lang="en-US" dirty="0">
                <a:cs typeface="Times New Roman" pitchFamily="18" charset="0"/>
              </a:rPr>
              <a:t>Jun-98		</a:t>
            </a:r>
            <a:r>
              <a:rPr lang="en-US" dirty="0" smtClean="0">
                <a:cs typeface="Times New Roman" pitchFamily="18" charset="0"/>
              </a:rPr>
              <a:t>	0.90</a:t>
            </a:r>
            <a:r>
              <a:rPr lang="en-US" dirty="0">
                <a:cs typeface="Times New Roman" pitchFamily="18" charset="0"/>
              </a:rPr>
              <a:t>%</a:t>
            </a:r>
          </a:p>
          <a:p>
            <a:pPr marL="914400" indent="-403225">
              <a:lnSpc>
                <a:spcPct val="90000"/>
              </a:lnSpc>
            </a:pPr>
            <a:r>
              <a:rPr lang="en-US" dirty="0">
                <a:cs typeface="Times New Roman" pitchFamily="18" charset="0"/>
              </a:rPr>
              <a:t>Dec-98		</a:t>
            </a:r>
            <a:r>
              <a:rPr lang="en-US" dirty="0" smtClean="0">
                <a:cs typeface="Times New Roman" pitchFamily="18" charset="0"/>
              </a:rPr>
              <a:t>	0.87</a:t>
            </a:r>
            <a:r>
              <a:rPr lang="en-US" dirty="0">
                <a:cs typeface="Times New Roman" pitchFamily="18" charset="0"/>
              </a:rPr>
              <a:t>%</a:t>
            </a:r>
          </a:p>
          <a:p>
            <a:pPr marL="914400" indent="-403225">
              <a:lnSpc>
                <a:spcPct val="90000"/>
              </a:lnSpc>
            </a:pPr>
            <a:r>
              <a:rPr lang="en-US" dirty="0">
                <a:cs typeface="Times New Roman" pitchFamily="18" charset="0"/>
              </a:rPr>
              <a:t>June-99		0.74%</a:t>
            </a:r>
          </a:p>
          <a:p>
            <a:pPr marL="914400" indent="-403225">
              <a:lnSpc>
                <a:spcPct val="90000"/>
              </a:lnSpc>
            </a:pPr>
            <a:r>
              <a:rPr lang="en-US" b="1" i="1" dirty="0">
                <a:cs typeface="Times New Roman" pitchFamily="18" charset="0"/>
              </a:rPr>
              <a:t>August 2009	 	9.24%</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14</a:t>
            </a:fld>
            <a:endParaRPr lang="en-US"/>
          </a:p>
        </p:txBody>
      </p:sp>
    </p:spTree>
    <p:extLst>
      <p:ext uri="{BB962C8B-B14F-4D97-AF65-F5344CB8AC3E}">
        <p14:creationId xmlns:p14="http://schemas.microsoft.com/office/powerpoint/2010/main" val="336275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Probability</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15</a:t>
            </a:fld>
            <a:endParaRPr lang="en-US"/>
          </a:p>
        </p:txBody>
      </p:sp>
      <p:pic>
        <p:nvPicPr>
          <p:cNvPr id="5" name="Picture 3"/>
          <p:cNvPicPr>
            <a:picLocks noChangeAspect="1" noChangeArrowheads="1"/>
          </p:cNvPicPr>
          <p:nvPr/>
        </p:nvPicPr>
        <p:blipFill>
          <a:blip r:embed="rId2" cstate="print"/>
          <a:srcRect/>
          <a:stretch>
            <a:fillRect/>
          </a:stretch>
        </p:blipFill>
        <p:spPr>
          <a:xfrm>
            <a:off x="3048000" y="1879071"/>
            <a:ext cx="6096000" cy="4114800"/>
          </a:xfrm>
          <a:prstGeom prst="rect">
            <a:avLst/>
          </a:prstGeom>
          <a:noFill/>
        </p:spPr>
      </p:pic>
    </p:spTree>
    <p:extLst>
      <p:ext uri="{BB962C8B-B14F-4D97-AF65-F5344CB8AC3E}">
        <p14:creationId xmlns:p14="http://schemas.microsoft.com/office/powerpoint/2010/main" val="31431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Default</a:t>
            </a:r>
            <a:endParaRPr lang="en-US" dirty="0"/>
          </a:p>
        </p:txBody>
      </p:sp>
      <p:sp>
        <p:nvSpPr>
          <p:cNvPr id="3" name="Content Placeholder 2"/>
          <p:cNvSpPr>
            <a:spLocks noGrp="1"/>
          </p:cNvSpPr>
          <p:nvPr>
            <p:ph idx="1"/>
          </p:nvPr>
        </p:nvSpPr>
        <p:spPr/>
        <p:txBody>
          <a:bodyPr>
            <a:normAutofit lnSpcReduction="10000"/>
          </a:bodyPr>
          <a:lstStyle/>
          <a:p>
            <a:pPr marL="457200" indent="-336550">
              <a:lnSpc>
                <a:spcPct val="90000"/>
              </a:lnSpc>
            </a:pPr>
            <a:r>
              <a:rPr lang="en-US" dirty="0"/>
              <a:t>Drop in property values causing loan to be under water (negative equity)</a:t>
            </a:r>
          </a:p>
          <a:p>
            <a:pPr marL="1089025" lvl="1" indent="-282575">
              <a:lnSpc>
                <a:spcPct val="90000"/>
              </a:lnSpc>
              <a:spcBef>
                <a:spcPts val="300"/>
              </a:spcBef>
            </a:pPr>
            <a:r>
              <a:rPr lang="en-US" dirty="0"/>
              <a:t>Strategic default</a:t>
            </a:r>
          </a:p>
          <a:p>
            <a:pPr marL="457200" indent="-336550">
              <a:lnSpc>
                <a:spcPct val="90000"/>
              </a:lnSpc>
            </a:pPr>
            <a:r>
              <a:rPr lang="en-US" dirty="0"/>
              <a:t>Build-up in loan balance (negative amortization)</a:t>
            </a:r>
          </a:p>
          <a:p>
            <a:pPr marL="457200" indent="-336550">
              <a:lnSpc>
                <a:spcPct val="90000"/>
              </a:lnSpc>
            </a:pPr>
            <a:r>
              <a:rPr lang="en-US" dirty="0"/>
              <a:t>Increase in mortgage payment </a:t>
            </a:r>
          </a:p>
          <a:p>
            <a:pPr marL="457200" indent="-336550">
              <a:lnSpc>
                <a:spcPct val="90000"/>
              </a:lnSpc>
            </a:pPr>
            <a:r>
              <a:rPr lang="en-US" dirty="0" smtClean="0"/>
              <a:t>Drop </a:t>
            </a:r>
            <a:r>
              <a:rPr lang="en-US" dirty="0"/>
              <a:t>in income</a:t>
            </a:r>
          </a:p>
          <a:p>
            <a:pPr marL="457200" indent="-336550">
              <a:lnSpc>
                <a:spcPct val="90000"/>
              </a:lnSpc>
            </a:pPr>
            <a:r>
              <a:rPr lang="en-US" dirty="0"/>
              <a:t>Other default “trigger events”</a:t>
            </a:r>
          </a:p>
          <a:p>
            <a:pPr marL="1089025" lvl="1" indent="-282575">
              <a:lnSpc>
                <a:spcPct val="90000"/>
              </a:lnSpc>
              <a:spcBef>
                <a:spcPts val="300"/>
              </a:spcBef>
            </a:pPr>
            <a:r>
              <a:rPr lang="en-US" dirty="0"/>
              <a:t>E.g., divorce, sickness, loss of job, etc.</a:t>
            </a:r>
          </a:p>
          <a:p>
            <a:pPr marL="457200" indent="-336550">
              <a:lnSpc>
                <a:spcPct val="90000"/>
              </a:lnSpc>
            </a:pPr>
            <a:r>
              <a:rPr lang="en-US" dirty="0"/>
              <a:t>Non-recourse vs. recourse loan</a:t>
            </a:r>
          </a:p>
          <a:p>
            <a:pPr marL="457200" indent="-336550">
              <a:lnSpc>
                <a:spcPct val="90000"/>
              </a:lnSpc>
            </a:pPr>
            <a:r>
              <a:rPr lang="en-US" dirty="0"/>
              <a:t>Neighborhood factors (negative externality)</a:t>
            </a:r>
          </a:p>
          <a:p>
            <a:pPr marL="457200" indent="-336550">
              <a:lnSpc>
                <a:spcPct val="90000"/>
              </a:lnSpc>
            </a:pPr>
            <a:r>
              <a:rPr lang="en-US" dirty="0"/>
              <a:t>Government intervention (moral hazard)</a:t>
            </a:r>
          </a:p>
          <a:p>
            <a:pPr marL="0" indent="0">
              <a:buNone/>
            </a:pPr>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16</a:t>
            </a:fld>
            <a:endParaRPr lang="en-US" dirty="0"/>
          </a:p>
        </p:txBody>
      </p:sp>
    </p:spTree>
    <p:extLst>
      <p:ext uri="{BB962C8B-B14F-4D97-AF65-F5344CB8AC3E}">
        <p14:creationId xmlns:p14="http://schemas.microsoft.com/office/powerpoint/2010/main" val="232868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Exogenous vs. Endogenous </a:t>
            </a:r>
            <a:r>
              <a:rPr lang="en-US" dirty="0" smtClean="0"/>
              <a:t>Factors</a:t>
            </a:r>
            <a:endParaRPr lang="en-US" dirty="0"/>
          </a:p>
        </p:txBody>
      </p:sp>
      <p:sp>
        <p:nvSpPr>
          <p:cNvPr id="4" name="Content Placeholder 3"/>
          <p:cNvSpPr>
            <a:spLocks noGrp="1"/>
          </p:cNvSpPr>
          <p:nvPr>
            <p:ph idx="1"/>
          </p:nvPr>
        </p:nvSpPr>
        <p:spPr>
          <a:xfrm>
            <a:off x="838202" y="1838602"/>
            <a:ext cx="10515599" cy="4655858"/>
          </a:xfrm>
        </p:spPr>
        <p:txBody>
          <a:bodyPr>
            <a:normAutofit fontScale="92500" lnSpcReduction="20000"/>
          </a:bodyPr>
          <a:lstStyle/>
          <a:p>
            <a:r>
              <a:rPr lang="en-US" sz="2600" dirty="0"/>
              <a:t>Exogenous means reasons not directly related to the structure of the loan</a:t>
            </a:r>
          </a:p>
          <a:p>
            <a:pPr lvl="1">
              <a:spcBef>
                <a:spcPts val="0"/>
              </a:spcBef>
            </a:pPr>
            <a:r>
              <a:rPr lang="en-US" sz="2200" dirty="0"/>
              <a:t>Negative income shocks (unemployment) </a:t>
            </a:r>
          </a:p>
          <a:p>
            <a:pPr lvl="1">
              <a:spcBef>
                <a:spcPts val="0"/>
              </a:spcBef>
            </a:pPr>
            <a:r>
              <a:rPr lang="en-US" sz="2200" dirty="0"/>
              <a:t>Negative house price shocks (negative equity)</a:t>
            </a:r>
          </a:p>
          <a:p>
            <a:pPr lvl="1">
              <a:spcBef>
                <a:spcPts val="0"/>
              </a:spcBef>
            </a:pPr>
            <a:r>
              <a:rPr lang="en-US" sz="2200" dirty="0"/>
              <a:t>Divorce</a:t>
            </a:r>
          </a:p>
          <a:p>
            <a:pPr lvl="1">
              <a:spcBef>
                <a:spcPts val="0"/>
              </a:spcBef>
            </a:pPr>
            <a:r>
              <a:rPr lang="en-US" sz="2200" dirty="0" smtClean="0"/>
              <a:t>Illness</a:t>
            </a:r>
            <a:endParaRPr lang="en-US" sz="2200" dirty="0"/>
          </a:p>
          <a:p>
            <a:r>
              <a:rPr lang="en-US" sz="2600" dirty="0"/>
              <a:t>Endogenous means cause of default related to the structure of the loans</a:t>
            </a:r>
          </a:p>
          <a:p>
            <a:pPr lvl="1">
              <a:spcBef>
                <a:spcPts val="0"/>
              </a:spcBef>
            </a:pPr>
            <a:r>
              <a:rPr lang="en-US" sz="2200" dirty="0"/>
              <a:t>Interest rate structure</a:t>
            </a:r>
          </a:p>
          <a:p>
            <a:pPr lvl="1">
              <a:spcBef>
                <a:spcPts val="0"/>
              </a:spcBef>
            </a:pPr>
            <a:r>
              <a:rPr lang="en-US" sz="2200" dirty="0"/>
              <a:t>Mortgage cost</a:t>
            </a:r>
          </a:p>
          <a:p>
            <a:pPr lvl="1">
              <a:spcBef>
                <a:spcPts val="0"/>
              </a:spcBef>
            </a:pPr>
            <a:r>
              <a:rPr lang="en-US" sz="2200" dirty="0"/>
              <a:t>Loan size (LTV, DTI)</a:t>
            </a:r>
          </a:p>
          <a:p>
            <a:pPr lvl="1">
              <a:spcBef>
                <a:spcPts val="0"/>
              </a:spcBef>
            </a:pPr>
            <a:r>
              <a:rPr lang="en-US" sz="2200" dirty="0"/>
              <a:t>Amortization structure</a:t>
            </a:r>
          </a:p>
          <a:p>
            <a:pPr lvl="1">
              <a:spcBef>
                <a:spcPts val="0"/>
              </a:spcBef>
            </a:pPr>
            <a:r>
              <a:rPr lang="en-US" sz="2200" dirty="0"/>
              <a:t>Recourse vs. non recourse</a:t>
            </a:r>
          </a:p>
          <a:p>
            <a:r>
              <a:rPr lang="en-US" sz="2600" dirty="0"/>
              <a:t>The </a:t>
            </a:r>
            <a:r>
              <a:rPr lang="en-US" sz="2600" b="1" i="1" dirty="0"/>
              <a:t>two main causes of default </a:t>
            </a:r>
            <a:r>
              <a:rPr lang="en-US" sz="2600" dirty="0"/>
              <a:t>are </a:t>
            </a:r>
            <a:r>
              <a:rPr lang="en-US" sz="2600" b="1" i="1" dirty="0"/>
              <a:t>negative </a:t>
            </a:r>
            <a:r>
              <a:rPr lang="en-US" sz="2600" b="1" i="1" dirty="0" smtClean="0"/>
              <a:t>income </a:t>
            </a:r>
            <a:r>
              <a:rPr lang="en-US" sz="2600" dirty="0" smtClean="0"/>
              <a:t>and </a:t>
            </a:r>
            <a:r>
              <a:rPr lang="en-US" sz="2600" b="1" i="1" dirty="0"/>
              <a:t>house price </a:t>
            </a:r>
            <a:r>
              <a:rPr lang="en-US" sz="2600" b="1" i="1" dirty="0" smtClean="0"/>
              <a:t>shocks</a:t>
            </a:r>
            <a:endParaRPr lang="en-US" sz="2600" b="1" i="1" dirty="0"/>
          </a:p>
        </p:txBody>
      </p:sp>
      <p:sp>
        <p:nvSpPr>
          <p:cNvPr id="3" name="Slide Number Placeholder 2"/>
          <p:cNvSpPr>
            <a:spLocks noGrp="1"/>
          </p:cNvSpPr>
          <p:nvPr>
            <p:ph type="sldNum" sz="quarter" idx="12"/>
          </p:nvPr>
        </p:nvSpPr>
        <p:spPr/>
        <p:txBody>
          <a:bodyPr/>
          <a:lstStyle/>
          <a:p>
            <a:fld id="{9860EDB8-5305-433F-BE41-D7A86D811DB3}" type="slidenum">
              <a:rPr lang="en-US" smtClean="0"/>
              <a:t>17</a:t>
            </a:fld>
            <a:endParaRPr lang="en-US"/>
          </a:p>
        </p:txBody>
      </p:sp>
    </p:spTree>
    <p:extLst>
      <p:ext uri="{BB962C8B-B14F-4D97-AF65-F5344CB8AC3E}">
        <p14:creationId xmlns:p14="http://schemas.microsoft.com/office/powerpoint/2010/main" val="317161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common is Strategic Default?</a:t>
            </a:r>
          </a:p>
        </p:txBody>
      </p:sp>
      <p:sp>
        <p:nvSpPr>
          <p:cNvPr id="3" name="Content Placeholder 2"/>
          <p:cNvSpPr>
            <a:spLocks noGrp="1"/>
          </p:cNvSpPr>
          <p:nvPr>
            <p:ph idx="1"/>
          </p:nvPr>
        </p:nvSpPr>
        <p:spPr/>
        <p:txBody>
          <a:bodyPr>
            <a:normAutofit fontScale="85000" lnSpcReduction="10000"/>
          </a:bodyPr>
          <a:lstStyle/>
          <a:p>
            <a:pPr marL="0" indent="0" algn="just">
              <a:buNone/>
              <a:defRPr/>
            </a:pPr>
            <a:r>
              <a:rPr lang="en-US" i="1" dirty="0">
                <a:solidFill>
                  <a:schemeClr val="bg2">
                    <a:lumMod val="75000"/>
                  </a:schemeClr>
                </a:solidFill>
              </a:rPr>
              <a:t>FED Working Paper No. 2010-35 (by NEIL BHUTTA, JANE DOKKO,  and HUI SHAN</a:t>
            </a:r>
          </a:p>
          <a:p>
            <a:pPr marL="0" indent="0" algn="just">
              <a:buNone/>
              <a:defRPr/>
            </a:pPr>
            <a:r>
              <a:rPr lang="en-US" dirty="0"/>
              <a:t>“A central question in the literature on mortgage default is at what point underwater homeowners walk away from their homes even if they can afford to pay. We study borrowers from Arizona, California, Florida, and Nevada who purchased homes in 2006 using non-prime mortgages with 100 percent financing. Almost 80 percent of these borrowers default by the end of the observation period in September 2009. After distinguishing between defaults induced by job losses and other income shocks from those induced purely by negative equity, we find that the </a:t>
            </a:r>
            <a:r>
              <a:rPr lang="en-US" b="1" i="1" dirty="0"/>
              <a:t>median borrower does not strategically default until equity falls to 62 percent of their home's value</a:t>
            </a:r>
            <a:r>
              <a:rPr lang="en-US" b="1" dirty="0"/>
              <a:t>. </a:t>
            </a:r>
            <a:r>
              <a:rPr lang="en-US" dirty="0"/>
              <a:t>This result suggests that </a:t>
            </a:r>
            <a:r>
              <a:rPr lang="en-US" b="1" i="1" dirty="0"/>
              <a:t>borrowers face high default and transaction costs</a:t>
            </a:r>
            <a:r>
              <a:rPr lang="en-US" dirty="0"/>
              <a:t>. Our estimates show that about </a:t>
            </a:r>
            <a:r>
              <a:rPr lang="en-US" b="1" i="1" dirty="0"/>
              <a:t>80 percent of defaults in our sample are the result of income shocks combined with negative equity</a:t>
            </a:r>
            <a:r>
              <a:rPr lang="en-US" dirty="0"/>
              <a:t>. However, when equity falls below -50 percent, half of the defaults are driven purely by negative equity. Therefore, our findings lend support to both the "double-trigger" theory of default and the view that mortgage borrowers exercise the implicit put option when it is in their interest</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18</a:t>
            </a:fld>
            <a:endParaRPr lang="en-US"/>
          </a:p>
        </p:txBody>
      </p:sp>
    </p:spTree>
    <p:extLst>
      <p:ext uri="{BB962C8B-B14F-4D97-AF65-F5344CB8AC3E}">
        <p14:creationId xmlns:p14="http://schemas.microsoft.com/office/powerpoint/2010/main" val="3793002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xfrm>
            <a:off x="8382000" y="6381750"/>
            <a:ext cx="2133600" cy="476250"/>
          </a:xfrm>
          <a:noFill/>
        </p:spPr>
        <p:txBody>
          <a:bodyPr/>
          <a:lstStyle/>
          <a:p>
            <a:pPr algn="r"/>
            <a:fld id="{A37E2438-E648-41A4-AAEB-81BFEAFFCEF8}" type="slidenum">
              <a:rPr lang="en-US" smtClean="0"/>
              <a:pPr algn="r"/>
              <a:t>19</a:t>
            </a:fld>
            <a:endParaRPr lang="en-US" smtClean="0"/>
          </a:p>
        </p:txBody>
      </p:sp>
      <p:pic>
        <p:nvPicPr>
          <p:cNvPr id="57348" name="Picture 6" descr="j0286034"/>
          <p:cNvPicPr>
            <a:picLocks noGrp="1" noChangeAspect="1" noChangeArrowheads="1"/>
          </p:cNvPicPr>
          <p:nvPr>
            <p:ph idx="1"/>
          </p:nvPr>
        </p:nvPicPr>
        <p:blipFill>
          <a:blip r:embed="rId2" cstate="print"/>
          <a:srcRect/>
          <a:stretch>
            <a:fillRect/>
          </a:stretch>
        </p:blipFill>
        <p:spPr>
          <a:xfrm>
            <a:off x="2895600" y="2590800"/>
            <a:ext cx="800100" cy="1066800"/>
          </a:xfrm>
        </p:spPr>
      </p:pic>
      <p:pic>
        <p:nvPicPr>
          <p:cNvPr id="57349" name="Picture 7" descr="j0230876"/>
          <p:cNvPicPr>
            <a:picLocks noChangeAspect="1" noChangeArrowheads="1"/>
          </p:cNvPicPr>
          <p:nvPr/>
        </p:nvPicPr>
        <p:blipFill>
          <a:blip r:embed="rId3" cstate="print"/>
          <a:srcRect/>
          <a:stretch>
            <a:fillRect/>
          </a:stretch>
        </p:blipFill>
        <p:spPr bwMode="auto">
          <a:xfrm>
            <a:off x="4800600" y="1676400"/>
            <a:ext cx="2514600" cy="2713038"/>
          </a:xfrm>
          <a:prstGeom prst="rect">
            <a:avLst/>
          </a:prstGeom>
          <a:noFill/>
          <a:ln w="9525">
            <a:noFill/>
            <a:miter lim="800000"/>
            <a:headEnd/>
            <a:tailEnd/>
          </a:ln>
        </p:spPr>
      </p:pic>
      <p:sp>
        <p:nvSpPr>
          <p:cNvPr id="57350" name="Freeform 8"/>
          <p:cNvSpPr>
            <a:spLocks/>
          </p:cNvSpPr>
          <p:nvPr/>
        </p:nvSpPr>
        <p:spPr bwMode="auto">
          <a:xfrm>
            <a:off x="5181600" y="1752600"/>
            <a:ext cx="1981200" cy="2514600"/>
          </a:xfrm>
          <a:custGeom>
            <a:avLst/>
            <a:gdLst>
              <a:gd name="T0" fmla="*/ 0 w 1218"/>
              <a:gd name="T1" fmla="*/ 0 h 1765"/>
              <a:gd name="T2" fmla="*/ 2147483647 w 1218"/>
              <a:gd name="T3" fmla="*/ 2147483647 h 1765"/>
              <a:gd name="T4" fmla="*/ 2147483647 w 1218"/>
              <a:gd name="T5" fmla="*/ 2147483647 h 1765"/>
              <a:gd name="T6" fmla="*/ 2147483647 w 1218"/>
              <a:gd name="T7" fmla="*/ 2147483647 h 1765"/>
              <a:gd name="T8" fmla="*/ 2147483647 w 1218"/>
              <a:gd name="T9" fmla="*/ 2147483647 h 1765"/>
              <a:gd name="T10" fmla="*/ 2147483647 w 1218"/>
              <a:gd name="T11" fmla="*/ 2147483647 h 1765"/>
              <a:gd name="T12" fmla="*/ 0 60000 65536"/>
              <a:gd name="T13" fmla="*/ 0 60000 65536"/>
              <a:gd name="T14" fmla="*/ 0 60000 65536"/>
              <a:gd name="T15" fmla="*/ 0 60000 65536"/>
              <a:gd name="T16" fmla="*/ 0 60000 65536"/>
              <a:gd name="T17" fmla="*/ 0 60000 65536"/>
              <a:gd name="T18" fmla="*/ 0 w 1218"/>
              <a:gd name="T19" fmla="*/ 0 h 1765"/>
              <a:gd name="T20" fmla="*/ 1218 w 1218"/>
              <a:gd name="T21" fmla="*/ 1765 h 1765"/>
            </a:gdLst>
            <a:ahLst/>
            <a:cxnLst>
              <a:cxn ang="T12">
                <a:pos x="T0" y="T1"/>
              </a:cxn>
              <a:cxn ang="T13">
                <a:pos x="T2" y="T3"/>
              </a:cxn>
              <a:cxn ang="T14">
                <a:pos x="T4" y="T5"/>
              </a:cxn>
              <a:cxn ang="T15">
                <a:pos x="T6" y="T7"/>
              </a:cxn>
              <a:cxn ang="T16">
                <a:pos x="T8" y="T9"/>
              </a:cxn>
              <a:cxn ang="T17">
                <a:pos x="T10" y="T11"/>
              </a:cxn>
            </a:cxnLst>
            <a:rect l="T18" t="T19" r="T20" b="T21"/>
            <a:pathLst>
              <a:path w="1218" h="1765">
                <a:moveTo>
                  <a:pt x="0" y="0"/>
                </a:moveTo>
                <a:cubicBezTo>
                  <a:pt x="88" y="356"/>
                  <a:pt x="176" y="712"/>
                  <a:pt x="288" y="816"/>
                </a:cubicBezTo>
                <a:cubicBezTo>
                  <a:pt x="400" y="920"/>
                  <a:pt x="531" y="492"/>
                  <a:pt x="672" y="624"/>
                </a:cubicBezTo>
                <a:cubicBezTo>
                  <a:pt x="813" y="756"/>
                  <a:pt x="1048" y="1447"/>
                  <a:pt x="1133" y="1606"/>
                </a:cubicBezTo>
                <a:cubicBezTo>
                  <a:pt x="1218" y="1765"/>
                  <a:pt x="1169" y="1566"/>
                  <a:pt x="1180" y="1578"/>
                </a:cubicBezTo>
                <a:cubicBezTo>
                  <a:pt x="1191" y="1590"/>
                  <a:pt x="1196" y="1659"/>
                  <a:pt x="1200" y="1680"/>
                </a:cubicBezTo>
              </a:path>
            </a:pathLst>
          </a:custGeom>
          <a:noFill/>
          <a:ln w="53975">
            <a:solidFill>
              <a:schemeClr val="tx1"/>
            </a:solidFill>
            <a:round/>
            <a:headEnd type="stealth" w="med" len="med"/>
            <a:tailEnd type="stealth" w="med" len="med"/>
          </a:ln>
        </p:spPr>
        <p:txBody>
          <a:bodyPr/>
          <a:lstStyle/>
          <a:p>
            <a:endParaRPr lang="en-US"/>
          </a:p>
        </p:txBody>
      </p:sp>
      <p:sp>
        <p:nvSpPr>
          <p:cNvPr id="57351" name="Line 9"/>
          <p:cNvSpPr>
            <a:spLocks noChangeShapeType="1"/>
          </p:cNvSpPr>
          <p:nvPr/>
        </p:nvSpPr>
        <p:spPr bwMode="auto">
          <a:xfrm flipV="1">
            <a:off x="4800600" y="1752600"/>
            <a:ext cx="2438400" cy="2612232"/>
          </a:xfrm>
          <a:prstGeom prst="line">
            <a:avLst/>
          </a:prstGeom>
          <a:noFill/>
          <a:ln w="12700">
            <a:solidFill>
              <a:schemeClr val="tx1"/>
            </a:solidFill>
            <a:round/>
            <a:headEnd/>
            <a:tailEnd type="triangle" w="med" len="med"/>
          </a:ln>
        </p:spPr>
        <p:txBody>
          <a:bodyPr/>
          <a:lstStyle/>
          <a:p>
            <a:endParaRPr lang="en-US"/>
          </a:p>
        </p:txBody>
      </p:sp>
      <p:pic>
        <p:nvPicPr>
          <p:cNvPr id="57352" name="Picture 11" descr="MCj03950960000[1]"/>
          <p:cNvPicPr>
            <a:picLocks noChangeAspect="1" noChangeArrowheads="1"/>
          </p:cNvPicPr>
          <p:nvPr/>
        </p:nvPicPr>
        <p:blipFill>
          <a:blip r:embed="rId4" cstate="print"/>
          <a:srcRect/>
          <a:stretch>
            <a:fillRect/>
          </a:stretch>
        </p:blipFill>
        <p:spPr bwMode="auto">
          <a:xfrm>
            <a:off x="7772400" y="1600200"/>
            <a:ext cx="2514600" cy="2819400"/>
          </a:xfrm>
          <a:prstGeom prst="rect">
            <a:avLst/>
          </a:prstGeom>
          <a:noFill/>
          <a:ln w="9525">
            <a:noFill/>
            <a:miter lim="800000"/>
            <a:headEnd/>
            <a:tailEnd/>
          </a:ln>
        </p:spPr>
      </p:pic>
      <p:sp>
        <p:nvSpPr>
          <p:cNvPr id="57353" name="Text Box 12"/>
          <p:cNvSpPr txBox="1">
            <a:spLocks noChangeArrowheads="1"/>
          </p:cNvSpPr>
          <p:nvPr/>
        </p:nvSpPr>
        <p:spPr bwMode="auto">
          <a:xfrm>
            <a:off x="1905000" y="5105401"/>
            <a:ext cx="2590800" cy="366713"/>
          </a:xfrm>
          <a:prstGeom prst="rect">
            <a:avLst/>
          </a:prstGeom>
          <a:noFill/>
          <a:ln w="12700">
            <a:noFill/>
            <a:miter lim="800000"/>
            <a:headEnd/>
            <a:tailEnd/>
          </a:ln>
        </p:spPr>
        <p:txBody>
          <a:bodyPr>
            <a:spAutoFit/>
          </a:bodyPr>
          <a:lstStyle/>
          <a:p>
            <a:pPr>
              <a:spcBef>
                <a:spcPct val="50000"/>
              </a:spcBef>
            </a:pPr>
            <a:endParaRPr lang="en-US"/>
          </a:p>
        </p:txBody>
      </p:sp>
      <p:sp>
        <p:nvSpPr>
          <p:cNvPr id="57354" name="Text Box 13"/>
          <p:cNvSpPr txBox="1">
            <a:spLocks noChangeArrowheads="1"/>
          </p:cNvSpPr>
          <p:nvPr/>
        </p:nvSpPr>
        <p:spPr bwMode="auto">
          <a:xfrm>
            <a:off x="2057400" y="5257801"/>
            <a:ext cx="2514600" cy="366713"/>
          </a:xfrm>
          <a:prstGeom prst="rect">
            <a:avLst/>
          </a:prstGeom>
          <a:noFill/>
          <a:ln w="12700">
            <a:noFill/>
            <a:miter lim="800000"/>
            <a:headEnd/>
            <a:tailEnd/>
          </a:ln>
        </p:spPr>
        <p:txBody>
          <a:bodyPr>
            <a:spAutoFit/>
          </a:bodyPr>
          <a:lstStyle/>
          <a:p>
            <a:pPr>
              <a:spcBef>
                <a:spcPct val="50000"/>
              </a:spcBef>
            </a:pPr>
            <a:endParaRPr lang="en-US"/>
          </a:p>
        </p:txBody>
      </p:sp>
      <p:sp>
        <p:nvSpPr>
          <p:cNvPr id="57355" name="Text Box 15"/>
          <p:cNvSpPr txBox="1">
            <a:spLocks noChangeArrowheads="1"/>
          </p:cNvSpPr>
          <p:nvPr/>
        </p:nvSpPr>
        <p:spPr bwMode="auto">
          <a:xfrm>
            <a:off x="1981200" y="5334001"/>
            <a:ext cx="2514600" cy="366713"/>
          </a:xfrm>
          <a:prstGeom prst="rect">
            <a:avLst/>
          </a:prstGeom>
          <a:noFill/>
          <a:ln w="12700">
            <a:noFill/>
            <a:miter lim="800000"/>
            <a:headEnd/>
            <a:tailEnd/>
          </a:ln>
        </p:spPr>
        <p:txBody>
          <a:bodyPr>
            <a:spAutoFit/>
          </a:bodyPr>
          <a:lstStyle/>
          <a:p>
            <a:pPr>
              <a:spcBef>
                <a:spcPct val="50000"/>
              </a:spcBef>
            </a:pPr>
            <a:endParaRPr lang="en-US"/>
          </a:p>
        </p:txBody>
      </p:sp>
      <p:sp>
        <p:nvSpPr>
          <p:cNvPr id="57356" name="Text Box 16"/>
          <p:cNvSpPr txBox="1">
            <a:spLocks noChangeArrowheads="1"/>
          </p:cNvSpPr>
          <p:nvPr/>
        </p:nvSpPr>
        <p:spPr bwMode="auto">
          <a:xfrm>
            <a:off x="2514600" y="5715001"/>
            <a:ext cx="2514600" cy="366713"/>
          </a:xfrm>
          <a:prstGeom prst="rect">
            <a:avLst/>
          </a:prstGeom>
          <a:noFill/>
          <a:ln w="12700">
            <a:noFill/>
            <a:miter lim="800000"/>
            <a:headEnd/>
            <a:tailEnd/>
          </a:ln>
        </p:spPr>
        <p:txBody>
          <a:bodyPr>
            <a:spAutoFit/>
          </a:bodyPr>
          <a:lstStyle/>
          <a:p>
            <a:pPr>
              <a:spcBef>
                <a:spcPct val="50000"/>
              </a:spcBef>
            </a:pPr>
            <a:endParaRPr lang="en-US"/>
          </a:p>
        </p:txBody>
      </p:sp>
      <p:sp>
        <p:nvSpPr>
          <p:cNvPr id="57357" name="Text Box 17"/>
          <p:cNvSpPr txBox="1">
            <a:spLocks noChangeArrowheads="1"/>
          </p:cNvSpPr>
          <p:nvPr/>
        </p:nvSpPr>
        <p:spPr bwMode="auto">
          <a:xfrm>
            <a:off x="7772400" y="4473575"/>
            <a:ext cx="2438400" cy="1292662"/>
          </a:xfrm>
          <a:prstGeom prst="rect">
            <a:avLst/>
          </a:prstGeom>
          <a:noFill/>
          <a:ln w="12700">
            <a:noFill/>
            <a:miter lim="800000"/>
            <a:headEnd/>
            <a:tailEnd/>
          </a:ln>
        </p:spPr>
        <p:txBody>
          <a:bodyPr wrap="square">
            <a:spAutoFit/>
          </a:bodyPr>
          <a:lstStyle/>
          <a:p>
            <a:pPr algn="ctr">
              <a:spcBef>
                <a:spcPct val="50000"/>
              </a:spcBef>
            </a:pPr>
            <a:r>
              <a:rPr lang="en-US" sz="2400" dirty="0"/>
              <a:t>6%</a:t>
            </a:r>
            <a:r>
              <a:rPr lang="en-US" sz="4400" dirty="0">
                <a:solidFill>
                  <a:srgbClr val="FC0128"/>
                </a:solidFill>
              </a:rPr>
              <a:t/>
            </a:r>
            <a:br>
              <a:rPr lang="en-US" sz="4400" dirty="0">
                <a:solidFill>
                  <a:srgbClr val="FC0128"/>
                </a:solidFill>
              </a:rPr>
            </a:br>
            <a:r>
              <a:rPr lang="en-US" dirty="0"/>
              <a:t>for each additional household member after the first two</a:t>
            </a:r>
          </a:p>
        </p:txBody>
      </p:sp>
      <p:sp>
        <p:nvSpPr>
          <p:cNvPr id="57358" name="Text Box 19"/>
          <p:cNvSpPr txBox="1">
            <a:spLocks noChangeArrowheads="1"/>
          </p:cNvSpPr>
          <p:nvPr/>
        </p:nvSpPr>
        <p:spPr bwMode="auto">
          <a:xfrm>
            <a:off x="2057400" y="4448175"/>
            <a:ext cx="2286000" cy="1231106"/>
          </a:xfrm>
          <a:prstGeom prst="rect">
            <a:avLst/>
          </a:prstGeom>
          <a:noFill/>
          <a:ln w="12700">
            <a:noFill/>
            <a:miter lim="800000"/>
            <a:headEnd/>
            <a:tailEnd/>
          </a:ln>
        </p:spPr>
        <p:txBody>
          <a:bodyPr wrap="square">
            <a:spAutoFit/>
          </a:bodyPr>
          <a:lstStyle/>
          <a:p>
            <a:pPr algn="ctr">
              <a:spcBef>
                <a:spcPct val="50000"/>
              </a:spcBef>
            </a:pPr>
            <a:r>
              <a:rPr lang="en-US" sz="2000" dirty="0"/>
              <a:t>54%</a:t>
            </a:r>
            <a:r>
              <a:rPr lang="en-US" sz="4400" dirty="0">
                <a:solidFill>
                  <a:srgbClr val="FC0128"/>
                </a:solidFill>
              </a:rPr>
              <a:t/>
            </a:r>
            <a:br>
              <a:rPr lang="en-US" sz="4400" dirty="0">
                <a:solidFill>
                  <a:srgbClr val="FC0128"/>
                </a:solidFill>
              </a:rPr>
            </a:br>
            <a:r>
              <a:rPr lang="en-US" dirty="0"/>
              <a:t>if the borrower has an unexpected drop in income</a:t>
            </a:r>
          </a:p>
        </p:txBody>
      </p:sp>
      <p:sp>
        <p:nvSpPr>
          <p:cNvPr id="57359" name="Text Box 20"/>
          <p:cNvSpPr txBox="1">
            <a:spLocks noChangeArrowheads="1"/>
          </p:cNvSpPr>
          <p:nvPr/>
        </p:nvSpPr>
        <p:spPr bwMode="auto">
          <a:xfrm>
            <a:off x="4800600" y="4451879"/>
            <a:ext cx="2438400" cy="1292662"/>
          </a:xfrm>
          <a:prstGeom prst="rect">
            <a:avLst/>
          </a:prstGeom>
          <a:noFill/>
          <a:ln w="12700">
            <a:noFill/>
            <a:miter lim="800000"/>
            <a:headEnd/>
            <a:tailEnd/>
          </a:ln>
        </p:spPr>
        <p:txBody>
          <a:bodyPr wrap="square">
            <a:spAutoFit/>
          </a:bodyPr>
          <a:lstStyle/>
          <a:p>
            <a:pPr algn="ctr">
              <a:spcBef>
                <a:spcPct val="50000"/>
              </a:spcBef>
            </a:pPr>
            <a:r>
              <a:rPr lang="en-US" sz="2400" dirty="0"/>
              <a:t>26%</a:t>
            </a:r>
            <a:r>
              <a:rPr lang="en-US" sz="4400" dirty="0">
                <a:solidFill>
                  <a:srgbClr val="FC0128"/>
                </a:solidFill>
              </a:rPr>
              <a:t/>
            </a:r>
            <a:br>
              <a:rPr lang="en-US" sz="4400" dirty="0">
                <a:solidFill>
                  <a:srgbClr val="FC0128"/>
                </a:solidFill>
              </a:rPr>
            </a:br>
            <a:r>
              <a:rPr lang="en-US" dirty="0"/>
              <a:t>if the borrower gets divorced from his/her spouse</a:t>
            </a:r>
          </a:p>
        </p:txBody>
      </p:sp>
      <p:pic>
        <p:nvPicPr>
          <p:cNvPr id="57360" name="Picture 21" descr="MCj02346610000[1]"/>
          <p:cNvPicPr>
            <a:picLocks noChangeAspect="1" noChangeArrowheads="1"/>
          </p:cNvPicPr>
          <p:nvPr/>
        </p:nvPicPr>
        <p:blipFill>
          <a:blip r:embed="rId5" cstate="print"/>
          <a:srcRect/>
          <a:stretch>
            <a:fillRect/>
          </a:stretch>
        </p:blipFill>
        <p:spPr bwMode="auto">
          <a:xfrm>
            <a:off x="2057400" y="1752600"/>
            <a:ext cx="2286000" cy="2590800"/>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a:t>Life-Changing Events and Defaults</a:t>
            </a:r>
          </a:p>
        </p:txBody>
      </p:sp>
    </p:spTree>
    <p:extLst>
      <p:ext uri="{BB962C8B-B14F-4D97-AF65-F5344CB8AC3E}">
        <p14:creationId xmlns:p14="http://schemas.microsoft.com/office/powerpoint/2010/main" val="3203184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r-FR" sz="4000" dirty="0" smtClean="0"/>
              <a:t>Topics</a:t>
            </a:r>
            <a:endParaRPr lang="fr-FR" sz="4000" dirty="0"/>
          </a:p>
        </p:txBody>
      </p:sp>
      <p:sp>
        <p:nvSpPr>
          <p:cNvPr id="5" name="Content Placeholder 4"/>
          <p:cNvSpPr>
            <a:spLocks noGrp="1"/>
          </p:cNvSpPr>
          <p:nvPr>
            <p:ph idx="1"/>
          </p:nvPr>
        </p:nvSpPr>
        <p:spPr/>
        <p:txBody>
          <a:bodyPr/>
          <a:lstStyle/>
          <a:p>
            <a:pPr>
              <a:spcBef>
                <a:spcPts val="1200"/>
              </a:spcBef>
            </a:pPr>
            <a:r>
              <a:rPr lang="en-US" dirty="0"/>
              <a:t>Promissory note and mortgage </a:t>
            </a:r>
          </a:p>
          <a:p>
            <a:pPr>
              <a:spcBef>
                <a:spcPts val="1200"/>
              </a:spcBef>
            </a:pPr>
            <a:r>
              <a:rPr lang="en-US" dirty="0"/>
              <a:t>Key clauses</a:t>
            </a:r>
          </a:p>
          <a:p>
            <a:pPr>
              <a:spcBef>
                <a:spcPts val="1200"/>
              </a:spcBef>
            </a:pPr>
            <a:r>
              <a:rPr lang="en-US" dirty="0"/>
              <a:t>Prepayment</a:t>
            </a:r>
          </a:p>
          <a:p>
            <a:pPr>
              <a:spcBef>
                <a:spcPts val="1200"/>
              </a:spcBef>
            </a:pPr>
            <a:r>
              <a:rPr lang="en-US" dirty="0"/>
              <a:t>Factors affecting defaults</a:t>
            </a:r>
          </a:p>
          <a:p>
            <a:pPr>
              <a:spcBef>
                <a:spcPts val="1200"/>
              </a:spcBef>
            </a:pPr>
            <a:r>
              <a:rPr lang="en-US" dirty="0"/>
              <a:t>Foreclosure process</a:t>
            </a:r>
          </a:p>
          <a:p>
            <a:pPr>
              <a:spcBef>
                <a:spcPts val="1200"/>
              </a:spcBef>
            </a:pPr>
            <a:r>
              <a:rPr lang="en-US" dirty="0"/>
              <a:t>Alternatives to </a:t>
            </a:r>
            <a:r>
              <a:rPr lang="en-US" dirty="0" smtClean="0"/>
              <a:t>foreclosure</a:t>
            </a:r>
            <a:endParaRPr lang="en-US" dirty="0"/>
          </a:p>
        </p:txBody>
      </p:sp>
      <p:sp>
        <p:nvSpPr>
          <p:cNvPr id="2" name="Slide Number Placeholder 1"/>
          <p:cNvSpPr>
            <a:spLocks noGrp="1"/>
          </p:cNvSpPr>
          <p:nvPr>
            <p:ph type="sldNum" sz="quarter" idx="12"/>
          </p:nvPr>
        </p:nvSpPr>
        <p:spPr/>
        <p:txBody>
          <a:bodyPr/>
          <a:lstStyle/>
          <a:p>
            <a:fld id="{9860EDB8-5305-433F-BE41-D7A86D811DB3}" type="slidenum">
              <a:rPr lang="en-US" smtClean="0"/>
              <a:t>2</a:t>
            </a:fld>
            <a:endParaRPr lang="en-US"/>
          </a:p>
        </p:txBody>
      </p:sp>
    </p:spTree>
    <p:extLst>
      <p:ext uri="{BB962C8B-B14F-4D97-AF65-F5344CB8AC3E}">
        <p14:creationId xmlns:p14="http://schemas.microsoft.com/office/powerpoint/2010/main" val="457207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2"/>
          <p:cNvSpPr>
            <a:spLocks noGrp="1"/>
          </p:cNvSpPr>
          <p:nvPr>
            <p:ph type="sldNum" sz="quarter" idx="12"/>
          </p:nvPr>
        </p:nvSpPr>
        <p:spPr>
          <a:xfrm>
            <a:off x="8382000" y="6381750"/>
            <a:ext cx="2133600" cy="476250"/>
          </a:xfrm>
          <a:noFill/>
        </p:spPr>
        <p:txBody>
          <a:bodyPr/>
          <a:lstStyle/>
          <a:p>
            <a:fld id="{1243AD1A-F941-435A-B8B7-4A889C077F3F}" type="slidenum">
              <a:rPr lang="en-US" smtClean="0"/>
              <a:pPr/>
              <a:t>20</a:t>
            </a:fld>
            <a:endParaRPr lang="en-US" dirty="0" smtClean="0"/>
          </a:p>
        </p:txBody>
      </p:sp>
      <p:graphicFrame>
        <p:nvGraphicFramePr>
          <p:cNvPr id="8194" name="Object 4"/>
          <p:cNvGraphicFramePr>
            <a:graphicFrameLocks noChangeAspect="1"/>
          </p:cNvGraphicFramePr>
          <p:nvPr>
            <p:extLst>
              <p:ext uri="{D42A27DB-BD31-4B8C-83A1-F6EECF244321}">
                <p14:modId xmlns:p14="http://schemas.microsoft.com/office/powerpoint/2010/main" val="1870254933"/>
              </p:ext>
            </p:extLst>
          </p:nvPr>
        </p:nvGraphicFramePr>
        <p:xfrm>
          <a:off x="3017520" y="2015251"/>
          <a:ext cx="5969480" cy="3302698"/>
        </p:xfrm>
        <a:graphic>
          <a:graphicData uri="http://schemas.openxmlformats.org/presentationml/2006/ole">
            <mc:AlternateContent xmlns:mc="http://schemas.openxmlformats.org/markup-compatibility/2006">
              <mc:Choice xmlns:v="urn:schemas-microsoft-com:vml" Requires="v">
                <p:oleObj spid="_x0000_s2077" name="Worksheet" r:id="rId3" imgW="6362711" imgH="3514657" progId="Excel.Sheet.8">
                  <p:embed/>
                </p:oleObj>
              </mc:Choice>
              <mc:Fallback>
                <p:oleObj name="Worksheet" r:id="rId3" imgW="6362711" imgH="3514657" progId="Excel.Sheet.8">
                  <p:embed/>
                  <p:pic>
                    <p:nvPicPr>
                      <p:cNvPr id="0" name=""/>
                      <p:cNvPicPr>
                        <a:picLocks noChangeAspect="1" noChangeArrowheads="1"/>
                      </p:cNvPicPr>
                      <p:nvPr/>
                    </p:nvPicPr>
                    <p:blipFill>
                      <a:blip r:embed="rId4"/>
                      <a:srcRect/>
                      <a:stretch>
                        <a:fillRect/>
                      </a:stretch>
                    </p:blipFill>
                    <p:spPr bwMode="auto">
                      <a:xfrm>
                        <a:off x="3017520" y="2015251"/>
                        <a:ext cx="5969480" cy="3302698"/>
                      </a:xfrm>
                      <a:prstGeom prst="rect">
                        <a:avLst/>
                      </a:prstGeom>
                      <a:noFill/>
                      <a:extLst/>
                    </p:spPr>
                  </p:pic>
                </p:oleObj>
              </mc:Fallback>
            </mc:AlternateContent>
          </a:graphicData>
        </a:graphic>
      </p:graphicFrame>
      <p:sp>
        <p:nvSpPr>
          <p:cNvPr id="8197" name="Text Box 3"/>
          <p:cNvSpPr txBox="1">
            <a:spLocks noChangeArrowheads="1"/>
          </p:cNvSpPr>
          <p:nvPr/>
        </p:nvSpPr>
        <p:spPr bwMode="auto">
          <a:xfrm>
            <a:off x="3131820" y="5317950"/>
            <a:ext cx="5740880" cy="276985"/>
          </a:xfrm>
          <a:prstGeom prst="rect">
            <a:avLst/>
          </a:prstGeom>
          <a:noFill/>
          <a:ln w="9525">
            <a:noFill/>
            <a:miter lim="800000"/>
            <a:headEnd/>
            <a:tailEnd/>
          </a:ln>
        </p:spPr>
        <p:txBody>
          <a:bodyPr wrap="square" lIns="91426" tIns="45713" rIns="91426" bIns="45713">
            <a:spAutoFit/>
          </a:bodyPr>
          <a:lstStyle/>
          <a:p>
            <a:pPr algn="ctr"/>
            <a:r>
              <a:rPr lang="en-US" sz="1200" i="1" dirty="0"/>
              <a:t>Source: Freddie Mac; data cover period 2001-2006</a:t>
            </a:r>
          </a:p>
        </p:txBody>
      </p:sp>
      <p:sp>
        <p:nvSpPr>
          <p:cNvPr id="3" name="Title 2"/>
          <p:cNvSpPr>
            <a:spLocks noGrp="1"/>
          </p:cNvSpPr>
          <p:nvPr>
            <p:ph type="title"/>
          </p:nvPr>
        </p:nvSpPr>
        <p:spPr/>
        <p:txBody>
          <a:bodyPr/>
          <a:lstStyle/>
          <a:p>
            <a:r>
              <a:rPr lang="en-US" dirty="0"/>
              <a:t>Reasons for Delinquency</a:t>
            </a:r>
          </a:p>
        </p:txBody>
      </p:sp>
    </p:spTree>
    <p:extLst>
      <p:ext uri="{BB962C8B-B14F-4D97-AF65-F5344CB8AC3E}">
        <p14:creationId xmlns:p14="http://schemas.microsoft.com/office/powerpoint/2010/main" val="3036057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2000" y="6381750"/>
            <a:ext cx="2133600" cy="476250"/>
          </a:xfrm>
        </p:spPr>
        <p:txBody>
          <a:bodyPr/>
          <a:lstStyle/>
          <a:p>
            <a:fld id="{DADC8EEC-0F65-4AB5-AC6A-D573071F06AF}" type="slidenum">
              <a:rPr lang="en-US" smtClean="0"/>
              <a:pPr/>
              <a:t>21</a:t>
            </a:fld>
            <a:endParaRPr lang="en-US" dirty="0"/>
          </a:p>
        </p:txBody>
      </p:sp>
      <p:pic>
        <p:nvPicPr>
          <p:cNvPr id="478210" name="Picture 2"/>
          <p:cNvPicPr>
            <a:picLocks noChangeAspect="1" noChangeArrowheads="1"/>
          </p:cNvPicPr>
          <p:nvPr/>
        </p:nvPicPr>
        <p:blipFill>
          <a:blip r:embed="rId2" cstate="print"/>
          <a:srcRect/>
          <a:stretch>
            <a:fillRect/>
          </a:stretch>
        </p:blipFill>
        <p:spPr bwMode="auto">
          <a:xfrm>
            <a:off x="3011312" y="2446459"/>
            <a:ext cx="7199489" cy="3757141"/>
          </a:xfrm>
          <a:prstGeom prst="rect">
            <a:avLst/>
          </a:prstGeom>
          <a:noFill/>
          <a:ln w="9525">
            <a:noFill/>
            <a:miter lim="800000"/>
            <a:headEnd/>
            <a:tailEnd/>
          </a:ln>
        </p:spPr>
      </p:pic>
      <p:sp>
        <p:nvSpPr>
          <p:cNvPr id="2" name="TextBox 1"/>
          <p:cNvSpPr txBox="1"/>
          <p:nvPr/>
        </p:nvSpPr>
        <p:spPr>
          <a:xfrm>
            <a:off x="4677898" y="6172128"/>
            <a:ext cx="2836204" cy="276999"/>
          </a:xfrm>
          <a:prstGeom prst="rect">
            <a:avLst/>
          </a:prstGeom>
          <a:noFill/>
        </p:spPr>
        <p:txBody>
          <a:bodyPr wrap="square" rtlCol="0">
            <a:spAutoFit/>
          </a:bodyPr>
          <a:lstStyle/>
          <a:p>
            <a:r>
              <a:rPr lang="en-US" sz="1200" i="1" dirty="0"/>
              <a:t>Source: </a:t>
            </a:r>
            <a:r>
              <a:rPr lang="en-US" sz="1200" i="1" dirty="0" err="1"/>
              <a:t>Garfinkel</a:t>
            </a:r>
            <a:r>
              <a:rPr lang="en-US" sz="1200" i="1" dirty="0"/>
              <a:t> and Sa-</a:t>
            </a:r>
            <a:r>
              <a:rPr lang="en-US" sz="1200" i="1" dirty="0" err="1"/>
              <a:t>Aadu</a:t>
            </a:r>
            <a:r>
              <a:rPr lang="en-US" sz="1200" i="1" dirty="0"/>
              <a:t> (2009)</a:t>
            </a:r>
          </a:p>
        </p:txBody>
      </p:sp>
      <p:sp>
        <p:nvSpPr>
          <p:cNvPr id="3" name="TextBox 2"/>
          <p:cNvSpPr txBox="1"/>
          <p:nvPr/>
        </p:nvSpPr>
        <p:spPr>
          <a:xfrm>
            <a:off x="2655795" y="1739267"/>
            <a:ext cx="5939446" cy="461665"/>
          </a:xfrm>
          <a:prstGeom prst="rect">
            <a:avLst/>
          </a:prstGeom>
          <a:noFill/>
        </p:spPr>
        <p:txBody>
          <a:bodyPr wrap="none" rtlCol="0">
            <a:spAutoFit/>
          </a:bodyPr>
          <a:lstStyle/>
          <a:p>
            <a:r>
              <a:rPr lang="en-US" sz="2400" dirty="0"/>
              <a:t>Fixed vs. variable mortgage delinquencies</a:t>
            </a:r>
          </a:p>
        </p:txBody>
      </p:sp>
      <p:sp>
        <p:nvSpPr>
          <p:cNvPr id="6" name="Title 5"/>
          <p:cNvSpPr>
            <a:spLocks noGrp="1"/>
          </p:cNvSpPr>
          <p:nvPr>
            <p:ph type="title"/>
          </p:nvPr>
        </p:nvSpPr>
        <p:spPr/>
        <p:txBody>
          <a:bodyPr/>
          <a:lstStyle/>
          <a:p>
            <a:r>
              <a:rPr lang="en-US" dirty="0" smtClean="0"/>
              <a:t>Default on Prime </a:t>
            </a:r>
            <a:r>
              <a:rPr lang="en-US" dirty="0"/>
              <a:t>Mortgages</a:t>
            </a:r>
          </a:p>
        </p:txBody>
      </p:sp>
    </p:spTree>
    <p:extLst>
      <p:ext uri="{BB962C8B-B14F-4D97-AF65-F5344CB8AC3E}">
        <p14:creationId xmlns:p14="http://schemas.microsoft.com/office/powerpoint/2010/main" val="320598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82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65067" y="6378928"/>
            <a:ext cx="2133600" cy="476250"/>
          </a:xfrm>
        </p:spPr>
        <p:txBody>
          <a:bodyPr/>
          <a:lstStyle/>
          <a:p>
            <a:fld id="{DADC8EEC-0F65-4AB5-AC6A-D573071F06AF}" type="slidenum">
              <a:rPr lang="en-US" smtClean="0"/>
              <a:pPr/>
              <a:t>22</a:t>
            </a:fld>
            <a:endParaRPr lang="en-US" dirty="0"/>
          </a:p>
        </p:txBody>
      </p:sp>
      <p:pic>
        <p:nvPicPr>
          <p:cNvPr id="712706" name="Picture 2"/>
          <p:cNvPicPr>
            <a:picLocks noChangeAspect="1" noChangeArrowheads="1"/>
          </p:cNvPicPr>
          <p:nvPr/>
        </p:nvPicPr>
        <p:blipFill>
          <a:blip r:embed="rId2" cstate="print"/>
          <a:srcRect/>
          <a:stretch>
            <a:fillRect/>
          </a:stretch>
        </p:blipFill>
        <p:spPr bwMode="auto">
          <a:xfrm>
            <a:off x="2514601" y="2341701"/>
            <a:ext cx="6285719" cy="3650934"/>
          </a:xfrm>
          <a:prstGeom prst="rect">
            <a:avLst/>
          </a:prstGeom>
          <a:noFill/>
          <a:ln w="9525">
            <a:noFill/>
            <a:miter lim="800000"/>
            <a:headEnd/>
            <a:tailEnd/>
          </a:ln>
        </p:spPr>
      </p:pic>
      <p:sp>
        <p:nvSpPr>
          <p:cNvPr id="2" name="TextBox 1"/>
          <p:cNvSpPr txBox="1"/>
          <p:nvPr/>
        </p:nvSpPr>
        <p:spPr>
          <a:xfrm>
            <a:off x="4837921" y="5992635"/>
            <a:ext cx="2209259" cy="261610"/>
          </a:xfrm>
          <a:prstGeom prst="rect">
            <a:avLst/>
          </a:prstGeom>
          <a:noFill/>
        </p:spPr>
        <p:txBody>
          <a:bodyPr wrap="none" rtlCol="0">
            <a:spAutoFit/>
          </a:bodyPr>
          <a:lstStyle/>
          <a:p>
            <a:r>
              <a:rPr lang="en-US" sz="1100" i="1" dirty="0"/>
              <a:t>Source: Sherlund (FEDS, 2008-63)</a:t>
            </a:r>
          </a:p>
        </p:txBody>
      </p:sp>
      <p:sp>
        <p:nvSpPr>
          <p:cNvPr id="6" name="TextBox 5"/>
          <p:cNvSpPr txBox="1"/>
          <p:nvPr/>
        </p:nvSpPr>
        <p:spPr>
          <a:xfrm>
            <a:off x="3490632" y="1676401"/>
            <a:ext cx="5168403" cy="461665"/>
          </a:xfrm>
          <a:prstGeom prst="rect">
            <a:avLst/>
          </a:prstGeom>
          <a:noFill/>
        </p:spPr>
        <p:txBody>
          <a:bodyPr wrap="none" rtlCol="0">
            <a:spAutoFit/>
          </a:bodyPr>
          <a:lstStyle/>
          <a:p>
            <a:r>
              <a:rPr lang="en-US" sz="2400" dirty="0"/>
              <a:t>Fixed vs. variable rate delinquencies</a:t>
            </a:r>
          </a:p>
        </p:txBody>
      </p:sp>
      <p:sp>
        <p:nvSpPr>
          <p:cNvPr id="3" name="Title 2"/>
          <p:cNvSpPr>
            <a:spLocks noGrp="1"/>
          </p:cNvSpPr>
          <p:nvPr>
            <p:ph type="title"/>
          </p:nvPr>
        </p:nvSpPr>
        <p:spPr/>
        <p:txBody>
          <a:bodyPr/>
          <a:lstStyle/>
          <a:p>
            <a:r>
              <a:rPr lang="en-US" dirty="0" smtClean="0"/>
              <a:t>Default on Subprime </a:t>
            </a:r>
            <a:r>
              <a:rPr lang="en-US" dirty="0"/>
              <a:t>Mortgages</a:t>
            </a:r>
          </a:p>
        </p:txBody>
      </p:sp>
    </p:spTree>
    <p:extLst>
      <p:ext uri="{BB962C8B-B14F-4D97-AF65-F5344CB8AC3E}">
        <p14:creationId xmlns:p14="http://schemas.microsoft.com/office/powerpoint/2010/main" val="33067926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Loss Severity &amp; Recovery </a:t>
            </a:r>
            <a:r>
              <a:rPr lang="en-US" dirty="0" smtClean="0"/>
              <a:t>Rate</a:t>
            </a:r>
            <a:endParaRPr lang="en-US" dirty="0"/>
          </a:p>
        </p:txBody>
      </p:sp>
      <p:sp>
        <p:nvSpPr>
          <p:cNvPr id="5" name="Content Placeholder 4"/>
          <p:cNvSpPr>
            <a:spLocks noGrp="1"/>
          </p:cNvSpPr>
          <p:nvPr>
            <p:ph idx="1"/>
          </p:nvPr>
        </p:nvSpPr>
        <p:spPr/>
        <p:txBody>
          <a:bodyPr>
            <a:normAutofit fontScale="92500" lnSpcReduction="10000"/>
          </a:bodyPr>
          <a:lstStyle/>
          <a:p>
            <a:r>
              <a:rPr lang="en-US" sz="2800" dirty="0"/>
              <a:t>This is key consideration for a lender or an investor in mortgages or mortgage-backed securities.</a:t>
            </a:r>
          </a:p>
          <a:p>
            <a:r>
              <a:rPr lang="en-US" sz="2800" b="1" dirty="0"/>
              <a:t>Recovery rate: </a:t>
            </a:r>
            <a:r>
              <a:rPr lang="en-US" sz="2800" dirty="0"/>
              <a:t>Fraction of the balance the lender expects to recover if default takes place.</a:t>
            </a:r>
            <a:r>
              <a:rPr lang="en-US" sz="2800" b="1" dirty="0"/>
              <a:t> </a:t>
            </a:r>
          </a:p>
          <a:p>
            <a:r>
              <a:rPr lang="en-US" sz="2800" b="1" dirty="0"/>
              <a:t>Loss severity rate:</a:t>
            </a:r>
            <a:r>
              <a:rPr lang="en-US" sz="2800" dirty="0"/>
              <a:t> Ratio of expected losses if default takes place to outstanding balance</a:t>
            </a:r>
          </a:p>
          <a:p>
            <a:pPr marL="0" indent="0">
              <a:buNone/>
            </a:pPr>
            <a:r>
              <a:rPr lang="en-US" sz="2800" i="1" dirty="0"/>
              <a:t>	Loss Severity rate = 1- Recovery Rate</a:t>
            </a:r>
          </a:p>
          <a:p>
            <a:pPr>
              <a:spcBef>
                <a:spcPts val="1200"/>
              </a:spcBef>
            </a:pPr>
            <a:r>
              <a:rPr lang="en-US" sz="2800" dirty="0"/>
              <a:t>Loss severity </a:t>
            </a:r>
            <a:r>
              <a:rPr lang="en-US" sz="2800" b="1" i="1" dirty="0"/>
              <a:t>varies with the market cycle</a:t>
            </a:r>
            <a:r>
              <a:rPr lang="en-US" sz="2800" dirty="0"/>
              <a:t>.</a:t>
            </a:r>
          </a:p>
          <a:p>
            <a:pPr lvl="1">
              <a:spcBef>
                <a:spcPts val="1200"/>
              </a:spcBef>
            </a:pPr>
            <a:r>
              <a:rPr lang="en-US" sz="2400" dirty="0"/>
              <a:t>Why is this the case?</a:t>
            </a:r>
          </a:p>
          <a:p>
            <a:pPr marL="0" indent="0">
              <a:buNone/>
            </a:pPr>
            <a:endParaRPr lang="en-US" dirty="0"/>
          </a:p>
        </p:txBody>
      </p:sp>
      <p:sp>
        <p:nvSpPr>
          <p:cNvPr id="3" name="Slide Number Placeholder 2"/>
          <p:cNvSpPr>
            <a:spLocks noGrp="1"/>
          </p:cNvSpPr>
          <p:nvPr>
            <p:ph type="sldNum" sz="quarter" idx="12"/>
          </p:nvPr>
        </p:nvSpPr>
        <p:spPr/>
        <p:txBody>
          <a:bodyPr/>
          <a:lstStyle/>
          <a:p>
            <a:fld id="{9860EDB8-5305-433F-BE41-D7A86D811DB3}" type="slidenum">
              <a:rPr lang="en-US" smtClean="0"/>
              <a:t>23</a:t>
            </a:fld>
            <a:endParaRPr lang="en-US"/>
          </a:p>
        </p:txBody>
      </p:sp>
    </p:spTree>
    <p:extLst>
      <p:ext uri="{BB962C8B-B14F-4D97-AF65-F5344CB8AC3E}">
        <p14:creationId xmlns:p14="http://schemas.microsoft.com/office/powerpoint/2010/main" val="343897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Default Is Costly!</a:t>
            </a:r>
          </a:p>
        </p:txBody>
      </p:sp>
      <p:sp>
        <p:nvSpPr>
          <p:cNvPr id="3" name="Content Placeholder 2"/>
          <p:cNvSpPr>
            <a:spLocks noGrp="1"/>
          </p:cNvSpPr>
          <p:nvPr>
            <p:ph idx="1"/>
          </p:nvPr>
        </p:nvSpPr>
        <p:spPr/>
        <p:txBody>
          <a:bodyPr/>
          <a:lstStyle/>
          <a:p>
            <a:pPr>
              <a:spcBef>
                <a:spcPts val="1800"/>
              </a:spcBef>
            </a:pPr>
            <a:r>
              <a:rPr lang="en-US" sz="2800" dirty="0" smtClean="0"/>
              <a:t>Foreclosed residential properties sell at a 25% discount on average relative to similar properties that have not foreclosed.</a:t>
            </a:r>
          </a:p>
          <a:p>
            <a:pPr>
              <a:spcBef>
                <a:spcPts val="1200"/>
              </a:spcBef>
            </a:pPr>
            <a:r>
              <a:rPr lang="en-US" sz="2800" dirty="0" smtClean="0"/>
              <a:t>Loss </a:t>
            </a:r>
            <a:r>
              <a:rPr lang="en-US" sz="2800" dirty="0"/>
              <a:t>severity rates can exceed 50%, and typically range from 30 to 40% on commercial loans, mostly due to</a:t>
            </a:r>
          </a:p>
          <a:p>
            <a:pPr marL="914400" lvl="1" indent="-341313">
              <a:spcBef>
                <a:spcPts val="1200"/>
              </a:spcBef>
            </a:pPr>
            <a:r>
              <a:rPr lang="en-US" sz="2400" dirty="0"/>
              <a:t>Transaction costs</a:t>
            </a:r>
          </a:p>
          <a:p>
            <a:pPr marL="914400" lvl="1" indent="-341313">
              <a:spcBef>
                <a:spcPts val="1200"/>
              </a:spcBef>
            </a:pPr>
            <a:r>
              <a:rPr lang="en-US" sz="2400" dirty="0"/>
              <a:t>Payment delays</a:t>
            </a:r>
          </a:p>
          <a:p>
            <a:pPr marL="914400" lvl="1" indent="-341313">
              <a:spcBef>
                <a:spcPts val="1200"/>
              </a:spcBef>
            </a:pPr>
            <a:r>
              <a:rPr lang="en-US" sz="2400" dirty="0"/>
              <a:t>Low foreclosure </a:t>
            </a:r>
            <a:r>
              <a:rPr lang="en-US" sz="2400" dirty="0" smtClean="0"/>
              <a:t>proceeds</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24</a:t>
            </a:fld>
            <a:endParaRPr lang="en-US"/>
          </a:p>
        </p:txBody>
      </p:sp>
    </p:spTree>
    <p:extLst>
      <p:ext uri="{BB962C8B-B14F-4D97-AF65-F5344CB8AC3E}">
        <p14:creationId xmlns:p14="http://schemas.microsoft.com/office/powerpoint/2010/main" val="22807508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Foreclosure Process</a:t>
            </a:r>
          </a:p>
        </p:txBody>
      </p:sp>
      <p:sp>
        <p:nvSpPr>
          <p:cNvPr id="3" name="Content Placeholder 2"/>
          <p:cNvSpPr>
            <a:spLocks noGrp="1"/>
          </p:cNvSpPr>
          <p:nvPr>
            <p:ph idx="1"/>
          </p:nvPr>
        </p:nvSpPr>
        <p:spPr/>
        <p:txBody>
          <a:bodyPr>
            <a:normAutofit fontScale="92500" lnSpcReduction="10000"/>
          </a:bodyPr>
          <a:lstStyle/>
          <a:p>
            <a:pPr marL="514350" indent="-401638">
              <a:lnSpc>
                <a:spcPct val="80000"/>
              </a:lnSpc>
              <a:spcBef>
                <a:spcPts val="1200"/>
              </a:spcBef>
              <a:buFont typeface="+mj-lt"/>
              <a:buAutoNum type="arabicPeriod"/>
            </a:pPr>
            <a:r>
              <a:rPr lang="en-US" sz="2600" dirty="0" smtClean="0"/>
              <a:t>Delinquency</a:t>
            </a:r>
            <a:endParaRPr lang="en-US" sz="2600" dirty="0"/>
          </a:p>
          <a:p>
            <a:pPr marL="514350" indent="-401638">
              <a:lnSpc>
                <a:spcPct val="80000"/>
              </a:lnSpc>
              <a:spcBef>
                <a:spcPts val="1200"/>
              </a:spcBef>
              <a:buFont typeface="+mj-lt"/>
              <a:buAutoNum type="arabicPeriod"/>
            </a:pPr>
            <a:r>
              <a:rPr lang="en-US" sz="2600" dirty="0"/>
              <a:t>Foreclosure suit filed (in state court)</a:t>
            </a:r>
          </a:p>
          <a:p>
            <a:pPr marL="1027113" lvl="1" indent="-344488">
              <a:lnSpc>
                <a:spcPct val="80000"/>
              </a:lnSpc>
            </a:pPr>
            <a:r>
              <a:rPr lang="en-US" sz="2200" dirty="0"/>
              <a:t>Notice of default</a:t>
            </a:r>
          </a:p>
          <a:p>
            <a:pPr marL="1027113" lvl="1" indent="-344488">
              <a:lnSpc>
                <a:spcPct val="80000"/>
              </a:lnSpc>
            </a:pPr>
            <a:r>
              <a:rPr lang="en-US" sz="2200" dirty="0"/>
              <a:t>Complaint</a:t>
            </a:r>
          </a:p>
          <a:p>
            <a:pPr marL="1027113" lvl="1" indent="-344488">
              <a:lnSpc>
                <a:spcPct val="80000"/>
              </a:lnSpc>
            </a:pPr>
            <a:r>
              <a:rPr lang="en-US" sz="2200" dirty="0"/>
              <a:t>Court hearing</a:t>
            </a:r>
          </a:p>
          <a:p>
            <a:pPr marL="1027113" lvl="1" indent="-344488">
              <a:lnSpc>
                <a:spcPct val="80000"/>
              </a:lnSpc>
            </a:pPr>
            <a:r>
              <a:rPr lang="en-US" sz="2200" dirty="0"/>
              <a:t>Court decision</a:t>
            </a:r>
          </a:p>
          <a:p>
            <a:pPr marL="514350" indent="-401638">
              <a:lnSpc>
                <a:spcPct val="80000"/>
              </a:lnSpc>
              <a:spcBef>
                <a:spcPts val="1200"/>
              </a:spcBef>
              <a:buFont typeface="+mj-lt"/>
              <a:buAutoNum type="arabicPeriod"/>
            </a:pPr>
            <a:r>
              <a:rPr lang="en-US" sz="2600" dirty="0"/>
              <a:t>Period of equity redemption</a:t>
            </a:r>
          </a:p>
          <a:p>
            <a:pPr marL="514350" indent="-401638">
              <a:lnSpc>
                <a:spcPct val="80000"/>
              </a:lnSpc>
              <a:spcBef>
                <a:spcPts val="1200"/>
              </a:spcBef>
              <a:buFont typeface="+mj-lt"/>
              <a:buAutoNum type="arabicPeriod"/>
            </a:pPr>
            <a:r>
              <a:rPr lang="en-US" sz="2600" dirty="0"/>
              <a:t>Foreclosure sale</a:t>
            </a:r>
          </a:p>
          <a:p>
            <a:pPr marL="514350" indent="-401638">
              <a:lnSpc>
                <a:spcPct val="80000"/>
              </a:lnSpc>
              <a:spcBef>
                <a:spcPts val="1200"/>
              </a:spcBef>
              <a:buFont typeface="+mj-lt"/>
              <a:buAutoNum type="arabicPeriod"/>
            </a:pPr>
            <a:r>
              <a:rPr lang="en-US" sz="2600" dirty="0"/>
              <a:t>Period of statutory redemption</a:t>
            </a:r>
          </a:p>
          <a:p>
            <a:pPr marL="1023938" lvl="1" indent="-334963">
              <a:lnSpc>
                <a:spcPct val="80000"/>
              </a:lnSpc>
            </a:pPr>
            <a:r>
              <a:rPr lang="en-US" sz="2200" dirty="0"/>
              <a:t>6 months to one year after foreclosure sale (not in all states</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25</a:t>
            </a:fld>
            <a:endParaRPr lang="en-US"/>
          </a:p>
        </p:txBody>
      </p:sp>
    </p:spTree>
    <p:extLst>
      <p:ext uri="{BB962C8B-B14F-4D97-AF65-F5344CB8AC3E}">
        <p14:creationId xmlns:p14="http://schemas.microsoft.com/office/powerpoint/2010/main" val="2046241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Foreclosure Sale</a:t>
            </a:r>
          </a:p>
        </p:txBody>
      </p:sp>
      <p:sp>
        <p:nvSpPr>
          <p:cNvPr id="3" name="Content Placeholder 2"/>
          <p:cNvSpPr>
            <a:spLocks noGrp="1"/>
          </p:cNvSpPr>
          <p:nvPr>
            <p:ph idx="1"/>
          </p:nvPr>
        </p:nvSpPr>
        <p:spPr>
          <a:xfrm>
            <a:off x="838201" y="1678898"/>
            <a:ext cx="10515599" cy="4781863"/>
          </a:xfrm>
        </p:spPr>
        <p:txBody>
          <a:bodyPr>
            <a:normAutofit/>
          </a:bodyPr>
          <a:lstStyle/>
          <a:p>
            <a:pPr>
              <a:defRPr/>
            </a:pPr>
            <a:r>
              <a:rPr lang="en-US" dirty="0"/>
              <a:t>Judicial foreclosure states</a:t>
            </a:r>
          </a:p>
          <a:p>
            <a:pPr marL="860425" lvl="1" indent="-290513">
              <a:spcBef>
                <a:spcPts val="300"/>
              </a:spcBef>
              <a:defRPr/>
            </a:pPr>
            <a:r>
              <a:rPr lang="en-US" sz="2200" dirty="0"/>
              <a:t>A mortgagee (lender) must obtain a state </a:t>
            </a:r>
            <a:r>
              <a:rPr lang="en-US" sz="2200" b="1" i="1" dirty="0"/>
              <a:t>court order </a:t>
            </a:r>
            <a:r>
              <a:rPr lang="en-US" sz="2200" dirty="0"/>
              <a:t>and the borrower be given opportunities to contest the foreclosure in the court</a:t>
            </a:r>
          </a:p>
          <a:p>
            <a:pPr marL="860425" lvl="1" indent="-290513">
              <a:spcBef>
                <a:spcPts val="300"/>
              </a:spcBef>
              <a:defRPr/>
            </a:pPr>
            <a:r>
              <a:rPr lang="en-US" sz="2200" b="1" i="1" dirty="0"/>
              <a:t>Lengthy and costly </a:t>
            </a:r>
            <a:r>
              <a:rPr lang="en-US" sz="2200" dirty="0"/>
              <a:t>for the lender</a:t>
            </a:r>
          </a:p>
          <a:p>
            <a:pPr>
              <a:defRPr/>
            </a:pPr>
            <a:r>
              <a:rPr lang="en-US" dirty="0"/>
              <a:t>Non-judicial (power of sale) foreclosure states</a:t>
            </a:r>
          </a:p>
          <a:p>
            <a:pPr marL="860425" lvl="1" indent="-290513">
              <a:spcBef>
                <a:spcPts val="300"/>
              </a:spcBef>
              <a:defRPr/>
            </a:pPr>
            <a:r>
              <a:rPr lang="en-US" sz="2200" b="1" i="1" dirty="0"/>
              <a:t>No court action required </a:t>
            </a:r>
            <a:r>
              <a:rPr lang="en-US" sz="2200" dirty="0"/>
              <a:t>for the sale of property by the mortgagee</a:t>
            </a:r>
          </a:p>
          <a:p>
            <a:pPr marL="860425" lvl="1" indent="-290513">
              <a:spcBef>
                <a:spcPts val="300"/>
              </a:spcBef>
              <a:defRPr/>
            </a:pPr>
            <a:r>
              <a:rPr lang="en-US" sz="2200" dirty="0"/>
              <a:t>The borrower still has the </a:t>
            </a:r>
            <a:r>
              <a:rPr lang="en-US" sz="2200" b="1" i="1" dirty="0"/>
              <a:t>right to challenge the foreclosure </a:t>
            </a:r>
            <a:r>
              <a:rPr lang="en-US" sz="2200" dirty="0"/>
              <a:t>in a court, but he/she needs to obtain a (temporary) injunction from the court in order to stall the foreclosure process.</a:t>
            </a:r>
          </a:p>
          <a:p>
            <a:pPr marL="341313" indent="-284163">
              <a:defRPr/>
            </a:pPr>
            <a:r>
              <a:rPr lang="en-US" dirty="0"/>
              <a:t>Some states allow both (e.g., WI), but judicial foreclosure is usually the default if not included in loan contract</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26</a:t>
            </a:fld>
            <a:endParaRPr lang="en-US"/>
          </a:p>
        </p:txBody>
      </p:sp>
    </p:spTree>
    <p:extLst>
      <p:ext uri="{BB962C8B-B14F-4D97-AF65-F5344CB8AC3E}">
        <p14:creationId xmlns:p14="http://schemas.microsoft.com/office/powerpoint/2010/main" val="2663475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Foreclosure Sale</a:t>
            </a:r>
          </a:p>
        </p:txBody>
      </p:sp>
      <p:sp>
        <p:nvSpPr>
          <p:cNvPr id="3" name="Content Placeholder 2"/>
          <p:cNvSpPr>
            <a:spLocks noGrp="1"/>
          </p:cNvSpPr>
          <p:nvPr>
            <p:ph idx="1"/>
          </p:nvPr>
        </p:nvSpPr>
        <p:spPr>
          <a:xfrm>
            <a:off x="838201" y="1678898"/>
            <a:ext cx="10515599" cy="4781863"/>
          </a:xfrm>
        </p:spPr>
        <p:txBody>
          <a:bodyPr>
            <a:normAutofit/>
          </a:bodyPr>
          <a:lstStyle/>
          <a:p>
            <a:r>
              <a:rPr lang="en-US" sz="2800" dirty="0"/>
              <a:t>In </a:t>
            </a:r>
            <a:r>
              <a:rPr lang="en-US" sz="2800" b="1" i="1" dirty="0" smtClean="0"/>
              <a:t>non-judicial </a:t>
            </a:r>
            <a:r>
              <a:rPr lang="en-US" sz="2800" b="1" i="1" dirty="0"/>
              <a:t>foreclosure</a:t>
            </a:r>
            <a:r>
              <a:rPr lang="en-US" sz="2800" dirty="0"/>
              <a:t> </a:t>
            </a:r>
            <a:r>
              <a:rPr lang="en-US" sz="2800" dirty="0" smtClean="0"/>
              <a:t>states, </a:t>
            </a:r>
            <a:r>
              <a:rPr lang="en-US" sz="2800" dirty="0"/>
              <a:t>foreclosures </a:t>
            </a:r>
            <a:r>
              <a:rPr lang="en-US" sz="2800" dirty="0" smtClean="0"/>
              <a:t>typically take a</a:t>
            </a:r>
            <a:r>
              <a:rPr lang="en-US" sz="2800" dirty="0" smtClean="0"/>
              <a:t>bout  </a:t>
            </a:r>
            <a:r>
              <a:rPr lang="en-US" sz="2800" b="1" i="1" dirty="0" smtClean="0"/>
              <a:t>4 months</a:t>
            </a:r>
            <a:r>
              <a:rPr lang="en-US" sz="2800" dirty="0" smtClean="0"/>
              <a:t>, </a:t>
            </a:r>
            <a:r>
              <a:rPr lang="en-US" sz="2800" dirty="0"/>
              <a:t>while the typical foreclosure </a:t>
            </a:r>
            <a:r>
              <a:rPr lang="en-US" sz="2800" dirty="0" smtClean="0"/>
              <a:t>in </a:t>
            </a:r>
            <a:r>
              <a:rPr lang="en-US" sz="2800" b="1" dirty="0" smtClean="0"/>
              <a:t>judicial </a:t>
            </a:r>
            <a:r>
              <a:rPr lang="en-US" sz="2800" b="1" i="1" dirty="0"/>
              <a:t>foreclosure</a:t>
            </a:r>
            <a:r>
              <a:rPr lang="en-US" sz="2800" dirty="0"/>
              <a:t> </a:t>
            </a:r>
            <a:r>
              <a:rPr lang="en-US" sz="2800" dirty="0" smtClean="0"/>
              <a:t>states can take </a:t>
            </a:r>
            <a:r>
              <a:rPr lang="en-US" sz="2800" b="1" i="1" dirty="0" smtClean="0"/>
              <a:t>8 months </a:t>
            </a:r>
            <a:r>
              <a:rPr lang="en-US" sz="2800" i="1" dirty="0" smtClean="0"/>
              <a:t>or more even more</a:t>
            </a:r>
            <a:r>
              <a:rPr lang="en-US" sz="2800" dirty="0" smtClean="0"/>
              <a:t>.</a:t>
            </a:r>
            <a:endParaRPr lang="en-US" sz="2800" dirty="0"/>
          </a:p>
          <a:p>
            <a:pPr marL="860425" lvl="1" indent="-403225"/>
            <a:r>
              <a:rPr lang="en-US" sz="2400" dirty="0"/>
              <a:t>Effect of foreclosure law on mortgage rates?</a:t>
            </a:r>
          </a:p>
          <a:p>
            <a:pPr>
              <a:spcBef>
                <a:spcPts val="1800"/>
              </a:spcBef>
            </a:pPr>
            <a:r>
              <a:rPr lang="en-US" sz="2800" b="1" dirty="0"/>
              <a:t>Deficiency Judgment</a:t>
            </a:r>
          </a:p>
          <a:p>
            <a:pPr marL="860425" lvl="1" indent="-403225"/>
            <a:r>
              <a:rPr lang="en-US" sz="2400" dirty="0"/>
              <a:t>Right for the lender to go after the borrower’s other assets for any shortfall</a:t>
            </a:r>
          </a:p>
          <a:p>
            <a:pPr marL="860425" lvl="1" indent="-403225"/>
            <a:r>
              <a:rPr lang="en-US" sz="2400" dirty="0"/>
              <a:t>Effect of deficiency judgment on mortgage rates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27</a:t>
            </a:fld>
            <a:endParaRPr lang="en-US"/>
          </a:p>
        </p:txBody>
      </p:sp>
    </p:spTree>
    <p:extLst>
      <p:ext uri="{BB962C8B-B14F-4D97-AF65-F5344CB8AC3E}">
        <p14:creationId xmlns:p14="http://schemas.microsoft.com/office/powerpoint/2010/main" val="246764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Alternatives to Foreclosure</a:t>
            </a:r>
          </a:p>
        </p:txBody>
      </p:sp>
      <p:sp>
        <p:nvSpPr>
          <p:cNvPr id="3" name="Content Placeholder 2"/>
          <p:cNvSpPr>
            <a:spLocks noGrp="1"/>
          </p:cNvSpPr>
          <p:nvPr>
            <p:ph idx="1"/>
          </p:nvPr>
        </p:nvSpPr>
        <p:spPr/>
        <p:txBody>
          <a:bodyPr>
            <a:normAutofit lnSpcReduction="10000"/>
          </a:bodyPr>
          <a:lstStyle/>
          <a:p>
            <a:pPr>
              <a:lnSpc>
                <a:spcPct val="80000"/>
              </a:lnSpc>
              <a:spcBef>
                <a:spcPts val="1200"/>
              </a:spcBef>
            </a:pPr>
            <a:r>
              <a:rPr lang="en-US" sz="2600" dirty="0"/>
              <a:t>In practice, most mortgagees are not anxious to take property from mortgagors because the foreclosure process is quite expensive</a:t>
            </a:r>
          </a:p>
          <a:p>
            <a:pPr>
              <a:lnSpc>
                <a:spcPct val="80000"/>
              </a:lnSpc>
              <a:spcBef>
                <a:spcPts val="1800"/>
              </a:spcBef>
            </a:pPr>
            <a:r>
              <a:rPr lang="en-US" sz="2600" dirty="0"/>
              <a:t>Alternatives to foreclosure:</a:t>
            </a:r>
          </a:p>
          <a:p>
            <a:pPr marL="914400" lvl="1" indent="-457200">
              <a:lnSpc>
                <a:spcPct val="80000"/>
              </a:lnSpc>
            </a:pPr>
            <a:r>
              <a:rPr lang="en-US" sz="2400" b="1" i="1" dirty="0"/>
              <a:t>Restructuring/recasting</a:t>
            </a:r>
            <a:r>
              <a:rPr lang="en-US" sz="2400" dirty="0"/>
              <a:t> the loan (commonly referred to as mortgage modification or renegotiation)</a:t>
            </a:r>
          </a:p>
          <a:p>
            <a:pPr marL="914400" lvl="1" indent="-457200">
              <a:lnSpc>
                <a:spcPct val="80000"/>
              </a:lnSpc>
            </a:pPr>
            <a:r>
              <a:rPr lang="en-US" sz="2400" b="1" i="1" dirty="0"/>
              <a:t>Transfer of the mortgage </a:t>
            </a:r>
            <a:r>
              <a:rPr lang="en-US" sz="2400" dirty="0"/>
              <a:t>to a new owner</a:t>
            </a:r>
          </a:p>
          <a:p>
            <a:pPr marL="914400" lvl="1" indent="-457200">
              <a:lnSpc>
                <a:spcPct val="80000"/>
              </a:lnSpc>
            </a:pPr>
            <a:r>
              <a:rPr lang="en-US" sz="2400" b="1" i="1" dirty="0"/>
              <a:t>Voluntary conveyance </a:t>
            </a:r>
            <a:r>
              <a:rPr lang="en-US" sz="2400" dirty="0"/>
              <a:t>of the title to the mortgagee (deed in lieu of sale)</a:t>
            </a:r>
          </a:p>
          <a:p>
            <a:pPr marL="914400" lvl="1" indent="-457200">
              <a:lnSpc>
                <a:spcPct val="80000"/>
              </a:lnSpc>
            </a:pPr>
            <a:r>
              <a:rPr lang="en-US" sz="2400" dirty="0"/>
              <a:t>Friendly foreclosure</a:t>
            </a:r>
          </a:p>
          <a:p>
            <a:pPr marL="914400" lvl="1" indent="-457200">
              <a:lnSpc>
                <a:spcPct val="80000"/>
              </a:lnSpc>
            </a:pPr>
            <a:r>
              <a:rPr lang="en-US" sz="2400" dirty="0"/>
              <a:t>Prepackage bankruptcy</a:t>
            </a:r>
          </a:p>
          <a:p>
            <a:pPr marL="914400" lvl="1" indent="-457200">
              <a:lnSpc>
                <a:spcPct val="80000"/>
              </a:lnSpc>
            </a:pPr>
            <a:r>
              <a:rPr lang="en-US" sz="2400" dirty="0"/>
              <a:t>Short sale</a:t>
            </a:r>
          </a:p>
        </p:txBody>
      </p:sp>
      <p:sp>
        <p:nvSpPr>
          <p:cNvPr id="4" name="Slide Number Placeholder 3"/>
          <p:cNvSpPr>
            <a:spLocks noGrp="1"/>
          </p:cNvSpPr>
          <p:nvPr>
            <p:ph type="sldNum" sz="quarter" idx="12"/>
          </p:nvPr>
        </p:nvSpPr>
        <p:spPr/>
        <p:txBody>
          <a:bodyPr/>
          <a:lstStyle/>
          <a:p>
            <a:fld id="{9860EDB8-5305-433F-BE41-D7A86D811DB3}" type="slidenum">
              <a:rPr lang="en-US" smtClean="0"/>
              <a:t>28</a:t>
            </a:fld>
            <a:endParaRPr lang="en-US"/>
          </a:p>
        </p:txBody>
      </p:sp>
    </p:spTree>
    <p:extLst>
      <p:ext uri="{BB962C8B-B14F-4D97-AF65-F5344CB8AC3E}">
        <p14:creationId xmlns:p14="http://schemas.microsoft.com/office/powerpoint/2010/main" val="7406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a:t>
            </a:r>
            <a:r>
              <a:rPr lang="en-US" dirty="0" smtClean="0"/>
              <a:t>Renegotiation</a:t>
            </a:r>
            <a:endParaRPr lang="en-US" dirty="0"/>
          </a:p>
        </p:txBody>
      </p:sp>
      <p:sp>
        <p:nvSpPr>
          <p:cNvPr id="3" name="Content Placeholder 2"/>
          <p:cNvSpPr>
            <a:spLocks noGrp="1"/>
          </p:cNvSpPr>
          <p:nvPr>
            <p:ph idx="1"/>
          </p:nvPr>
        </p:nvSpPr>
        <p:spPr>
          <a:xfrm>
            <a:off x="838201" y="1825624"/>
            <a:ext cx="10515599" cy="4635137"/>
          </a:xfrm>
        </p:spPr>
        <p:txBody>
          <a:bodyPr>
            <a:noAutofit/>
          </a:bodyPr>
          <a:lstStyle/>
          <a:p>
            <a:pPr marL="0" indent="0">
              <a:lnSpc>
                <a:spcPct val="80000"/>
              </a:lnSpc>
              <a:buSzPct val="75000"/>
              <a:buNone/>
            </a:pPr>
            <a:r>
              <a:rPr lang="en-US" sz="2800" dirty="0"/>
              <a:t>The purpose of mortgage restructuring is to make the mortgage </a:t>
            </a:r>
            <a:r>
              <a:rPr lang="en-US" sz="2800" dirty="0" smtClean="0"/>
              <a:t>affordable </a:t>
            </a:r>
            <a:r>
              <a:rPr lang="en-US" sz="2800" dirty="0"/>
              <a:t>again to the borrower. This may be achieved by</a:t>
            </a:r>
          </a:p>
          <a:p>
            <a:pPr lvl="1">
              <a:lnSpc>
                <a:spcPct val="80000"/>
              </a:lnSpc>
              <a:buSzPct val="75000"/>
            </a:pPr>
            <a:r>
              <a:rPr lang="en-US" sz="2400" dirty="0"/>
              <a:t>Lowering interest rates</a:t>
            </a:r>
          </a:p>
          <a:p>
            <a:pPr lvl="1">
              <a:lnSpc>
                <a:spcPct val="80000"/>
              </a:lnSpc>
              <a:buSzPct val="75000"/>
            </a:pPr>
            <a:r>
              <a:rPr lang="en-US" sz="2400" dirty="0"/>
              <a:t>Extending the maturity date</a:t>
            </a:r>
          </a:p>
          <a:p>
            <a:pPr lvl="1">
              <a:lnSpc>
                <a:spcPct val="80000"/>
              </a:lnSpc>
              <a:buSzPct val="75000"/>
            </a:pPr>
            <a:r>
              <a:rPr lang="en-US" sz="2400" dirty="0"/>
              <a:t>Reducing the principal</a:t>
            </a:r>
          </a:p>
          <a:p>
            <a:pPr lvl="1">
              <a:lnSpc>
                <a:spcPct val="80000"/>
              </a:lnSpc>
              <a:buSzPct val="75000"/>
            </a:pPr>
            <a:r>
              <a:rPr lang="en-US" sz="2400" dirty="0"/>
              <a:t>A combination of all these</a:t>
            </a:r>
          </a:p>
          <a:p>
            <a:pPr>
              <a:lnSpc>
                <a:spcPct val="80000"/>
              </a:lnSpc>
              <a:buSzPct val="75000"/>
            </a:pPr>
            <a:r>
              <a:rPr lang="en-US" sz="2800" b="1" dirty="0"/>
              <a:t>Advantages:</a:t>
            </a:r>
          </a:p>
          <a:p>
            <a:pPr lvl="1">
              <a:lnSpc>
                <a:spcPct val="80000"/>
              </a:lnSpc>
              <a:buSzPct val="75000"/>
            </a:pPr>
            <a:r>
              <a:rPr lang="en-US" sz="2400" dirty="0"/>
              <a:t>Less costly to the lenders, mortgage more affordable to borrower</a:t>
            </a:r>
          </a:p>
          <a:p>
            <a:pPr>
              <a:lnSpc>
                <a:spcPct val="80000"/>
              </a:lnSpc>
              <a:buSzPct val="75000"/>
            </a:pPr>
            <a:r>
              <a:rPr lang="en-US" sz="2800" b="1" dirty="0"/>
              <a:t>Disadvantages:</a:t>
            </a:r>
          </a:p>
          <a:p>
            <a:pPr lvl="1">
              <a:lnSpc>
                <a:spcPct val="80000"/>
              </a:lnSpc>
              <a:buSzPct val="75000"/>
            </a:pPr>
            <a:r>
              <a:rPr lang="en-US" sz="2400" dirty="0"/>
              <a:t>Moral hazard, re-default risk, default cure rate?</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29</a:t>
            </a:fld>
            <a:endParaRPr lang="en-US"/>
          </a:p>
        </p:txBody>
      </p:sp>
    </p:spTree>
    <p:extLst>
      <p:ext uri="{BB962C8B-B14F-4D97-AF65-F5344CB8AC3E}">
        <p14:creationId xmlns:p14="http://schemas.microsoft.com/office/powerpoint/2010/main" val="1061995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a Mortgage Loan?</a:t>
            </a:r>
          </a:p>
        </p:txBody>
      </p:sp>
      <p:sp>
        <p:nvSpPr>
          <p:cNvPr id="3" name="Content Placeholder 2"/>
          <p:cNvSpPr>
            <a:spLocks noGrp="1"/>
          </p:cNvSpPr>
          <p:nvPr>
            <p:ph idx="1"/>
          </p:nvPr>
        </p:nvSpPr>
        <p:spPr/>
        <p:txBody>
          <a:bodyPr/>
          <a:lstStyle/>
          <a:p>
            <a:pPr>
              <a:buSzPct val="110000"/>
              <a:buFont typeface="Arial" panose="020B0604020202020204" pitchFamily="34" charset="0"/>
              <a:buChar char="•"/>
            </a:pPr>
            <a:r>
              <a:rPr lang="en-US" sz="2800" dirty="0">
                <a:cs typeface="Times New Roman" pitchFamily="18" charset="0"/>
              </a:rPr>
              <a:t>A mortgage loan is a </a:t>
            </a:r>
            <a:r>
              <a:rPr lang="en-US" sz="2800" b="1" i="1" dirty="0">
                <a:cs typeface="Times New Roman" pitchFamily="18" charset="0"/>
              </a:rPr>
              <a:t>debt</a:t>
            </a:r>
            <a:r>
              <a:rPr lang="en-US" sz="2800" dirty="0">
                <a:cs typeface="Times New Roman" pitchFamily="18" charset="0"/>
              </a:rPr>
              <a:t> that </a:t>
            </a:r>
            <a:r>
              <a:rPr lang="en-US" sz="2800" dirty="0"/>
              <a:t>involves </a:t>
            </a:r>
            <a:r>
              <a:rPr lang="en-US" sz="2800" b="1" i="1" dirty="0"/>
              <a:t>real estate as collateral security</a:t>
            </a:r>
            <a:r>
              <a:rPr lang="en-US" sz="2800" dirty="0"/>
              <a:t>.</a:t>
            </a:r>
          </a:p>
          <a:p>
            <a:pPr>
              <a:spcBef>
                <a:spcPts val="1200"/>
              </a:spcBef>
              <a:buSzPct val="110000"/>
              <a:buFont typeface="Arial" panose="020B0604020202020204" pitchFamily="34" charset="0"/>
              <a:buChar char="•"/>
            </a:pPr>
            <a:r>
              <a:rPr lang="en-US" sz="2800" dirty="0">
                <a:cs typeface="Times New Roman" pitchFamily="18" charset="0"/>
              </a:rPr>
              <a:t>It is a contractual agreement between the </a:t>
            </a:r>
            <a:r>
              <a:rPr lang="en-US" sz="2800" b="1" i="1" dirty="0">
                <a:cs typeface="Times New Roman" pitchFamily="18" charset="0"/>
              </a:rPr>
              <a:t>mortgagor</a:t>
            </a:r>
            <a:r>
              <a:rPr lang="en-US" sz="2800" dirty="0">
                <a:cs typeface="Times New Roman" pitchFamily="18" charset="0"/>
              </a:rPr>
              <a:t> (borrower giving the lender a mortgage on the property as security) and the </a:t>
            </a:r>
            <a:r>
              <a:rPr lang="en-US" sz="2800" b="1" i="1" dirty="0">
                <a:cs typeface="Times New Roman" pitchFamily="18" charset="0"/>
              </a:rPr>
              <a:t>mortgagee</a:t>
            </a:r>
            <a:r>
              <a:rPr lang="en-US" sz="2800" dirty="0">
                <a:cs typeface="Times New Roman" pitchFamily="18" charset="0"/>
              </a:rPr>
              <a:t> (lender receiving the mortgage).</a:t>
            </a:r>
          </a:p>
          <a:p>
            <a:pPr>
              <a:spcBef>
                <a:spcPts val="1200"/>
              </a:spcBef>
              <a:buSzPct val="110000"/>
              <a:buFont typeface="Arial" panose="020B0604020202020204" pitchFamily="34" charset="0"/>
              <a:buChar char="•"/>
            </a:pPr>
            <a:r>
              <a:rPr lang="en-US" sz="2800" dirty="0">
                <a:cs typeface="Times New Roman" pitchFamily="18" charset="0"/>
              </a:rPr>
              <a:t>A mortgage loan includes two separate legal documents:</a:t>
            </a:r>
            <a:endParaRPr lang="en-US" sz="2800" dirty="0"/>
          </a:p>
          <a:p>
            <a:pPr marL="1025525" lvl="1" indent="-334963">
              <a:buSzPct val="110000"/>
              <a:buFont typeface="Arial" panose="020B0604020202020204" pitchFamily="34" charset="0"/>
              <a:buChar char="–"/>
            </a:pPr>
            <a:r>
              <a:rPr lang="en-US" sz="2200" dirty="0"/>
              <a:t>A promissory note (</a:t>
            </a:r>
            <a:r>
              <a:rPr lang="en-US" sz="2200" dirty="0" err="1"/>
              <a:t>pronote</a:t>
            </a:r>
            <a:r>
              <a:rPr lang="en-US" sz="2200" dirty="0"/>
              <a:t>)</a:t>
            </a:r>
          </a:p>
          <a:p>
            <a:pPr marL="1025525" lvl="1" indent="-334963">
              <a:buSzPct val="110000"/>
              <a:buFont typeface="Arial" panose="020B0604020202020204" pitchFamily="34" charset="0"/>
              <a:buChar char="–"/>
            </a:pPr>
            <a:r>
              <a:rPr lang="en-US" sz="2200" dirty="0">
                <a:cs typeface="Times New Roman" pitchFamily="18" charset="0"/>
              </a:rPr>
              <a:t>A mortgage</a:t>
            </a:r>
            <a:endParaRPr lang="en-US" sz="2200" u="sng" dirty="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a:t>
            </a:fld>
            <a:endParaRPr lang="en-US"/>
          </a:p>
        </p:txBody>
      </p:sp>
    </p:spTree>
    <p:extLst>
      <p:ext uri="{BB962C8B-B14F-4D97-AF65-F5344CB8AC3E}">
        <p14:creationId xmlns:p14="http://schemas.microsoft.com/office/powerpoint/2010/main" val="15261021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Securitization in </a:t>
            </a:r>
            <a:r>
              <a:rPr lang="en-US" dirty="0" smtClean="0"/>
              <a:t>Renegotiation</a:t>
            </a:r>
            <a:endParaRPr lang="en-US" dirty="0"/>
          </a:p>
        </p:txBody>
      </p:sp>
      <p:sp>
        <p:nvSpPr>
          <p:cNvPr id="3" name="Content Placeholder 2"/>
          <p:cNvSpPr>
            <a:spLocks noGrp="1"/>
          </p:cNvSpPr>
          <p:nvPr>
            <p:ph idx="1"/>
          </p:nvPr>
        </p:nvSpPr>
        <p:spPr>
          <a:xfrm>
            <a:off x="838201" y="1825624"/>
            <a:ext cx="10515599" cy="4605156"/>
          </a:xfrm>
        </p:spPr>
        <p:txBody>
          <a:bodyPr>
            <a:normAutofit fontScale="92500" lnSpcReduction="10000"/>
          </a:bodyPr>
          <a:lstStyle/>
          <a:p>
            <a:pPr marL="0" indent="0" algn="ctr">
              <a:spcAft>
                <a:spcPts val="1200"/>
              </a:spcAft>
              <a:buNone/>
            </a:pPr>
            <a:r>
              <a:rPr lang="en-US" sz="2200" dirty="0" smtClean="0">
                <a:solidFill>
                  <a:schemeClr val="tx1"/>
                </a:solidFill>
              </a:rPr>
              <a:t>“</a:t>
            </a:r>
            <a:r>
              <a:rPr lang="en-US" sz="2200" i="1" dirty="0" smtClean="0">
                <a:solidFill>
                  <a:schemeClr val="tx1"/>
                </a:solidFill>
              </a:rPr>
              <a:t>Role of Securitization in Mortgage </a:t>
            </a:r>
            <a:r>
              <a:rPr lang="en-US" sz="2200" i="1" dirty="0" err="1" smtClean="0">
                <a:solidFill>
                  <a:schemeClr val="tx1"/>
                </a:solidFill>
              </a:rPr>
              <a:t>Renegotiatioin</a:t>
            </a:r>
            <a:r>
              <a:rPr lang="en-US" sz="2200" dirty="0" smtClean="0">
                <a:solidFill>
                  <a:schemeClr val="tx1"/>
                </a:solidFill>
              </a:rPr>
              <a:t>” by Agarwal, </a:t>
            </a:r>
            <a:r>
              <a:rPr lang="en-US" sz="2200" dirty="0" err="1">
                <a:solidFill>
                  <a:schemeClr val="tx1"/>
                </a:solidFill>
              </a:rPr>
              <a:t>Amromin</a:t>
            </a:r>
            <a:r>
              <a:rPr lang="en-US" sz="2200" dirty="0">
                <a:solidFill>
                  <a:schemeClr val="tx1"/>
                </a:solidFill>
              </a:rPr>
              <a:t>, </a:t>
            </a:r>
            <a:r>
              <a:rPr lang="en-US" sz="2200" dirty="0" smtClean="0">
                <a:solidFill>
                  <a:schemeClr val="tx1"/>
                </a:solidFill>
              </a:rPr>
              <a:t>Ben-David</a:t>
            </a:r>
            <a:r>
              <a:rPr lang="en-US" sz="2200" dirty="0">
                <a:solidFill>
                  <a:schemeClr val="tx1"/>
                </a:solidFill>
              </a:rPr>
              <a:t>, </a:t>
            </a:r>
            <a:r>
              <a:rPr lang="en-US" sz="2200" dirty="0" err="1" smtClean="0">
                <a:solidFill>
                  <a:schemeClr val="tx1"/>
                </a:solidFill>
              </a:rPr>
              <a:t>Chomsisengphet</a:t>
            </a:r>
            <a:r>
              <a:rPr lang="en-US" sz="2200" dirty="0">
                <a:solidFill>
                  <a:schemeClr val="tx1"/>
                </a:solidFill>
              </a:rPr>
              <a:t>, </a:t>
            </a:r>
            <a:r>
              <a:rPr lang="en-US" sz="2200" dirty="0" err="1" smtClean="0">
                <a:solidFill>
                  <a:schemeClr val="tx1"/>
                </a:solidFill>
              </a:rPr>
              <a:t>Evanoff</a:t>
            </a:r>
            <a:r>
              <a:rPr lang="en-US" sz="2200" dirty="0" smtClean="0">
                <a:solidFill>
                  <a:schemeClr val="tx1"/>
                </a:solidFill>
              </a:rPr>
              <a:t> (JFE 2011)</a:t>
            </a:r>
            <a:endParaRPr lang="en-US" sz="2200" dirty="0" smtClean="0"/>
          </a:p>
          <a:p>
            <a:r>
              <a:rPr lang="en-US" sz="2800" dirty="0" smtClean="0"/>
              <a:t>This </a:t>
            </a:r>
            <a:r>
              <a:rPr lang="en-US" sz="2800" dirty="0"/>
              <a:t>study employs data that directly observe lender renegotiation actions and cover more than 60% of the U.S. mortgage market</a:t>
            </a:r>
          </a:p>
          <a:p>
            <a:pPr>
              <a:spcBef>
                <a:spcPts val="1200"/>
              </a:spcBef>
            </a:pPr>
            <a:r>
              <a:rPr lang="en-US" sz="2800" dirty="0"/>
              <a:t>Frictions introduced by </a:t>
            </a:r>
            <a:r>
              <a:rPr lang="en-US" sz="2800" b="1" i="1" dirty="0"/>
              <a:t>securitization create a significant challenge to effective renegotiation </a:t>
            </a:r>
            <a:r>
              <a:rPr lang="en-US" sz="2800" dirty="0"/>
              <a:t>of residential loans</a:t>
            </a:r>
          </a:p>
          <a:p>
            <a:pPr marL="854075" lvl="1" indent="-284163"/>
            <a:r>
              <a:rPr lang="en-US" sz="2600" dirty="0"/>
              <a:t>Bank-held loans are 26–36% more likely to be renegotiated than comparable securitized mortgages</a:t>
            </a:r>
          </a:p>
          <a:p>
            <a:pPr marL="854075" lvl="1" indent="-284163"/>
            <a:r>
              <a:rPr lang="en-US" sz="2600" dirty="0"/>
              <a:t>Modifications of bank-held loans are more efficient: conditional on a modification, bank-held loans have 9% lower post-modification default rates </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30</a:t>
            </a:fld>
            <a:endParaRPr lang="en-US"/>
          </a:p>
        </p:txBody>
      </p:sp>
    </p:spTree>
    <p:extLst>
      <p:ext uri="{BB962C8B-B14F-4D97-AF65-F5344CB8AC3E}">
        <p14:creationId xmlns:p14="http://schemas.microsoft.com/office/powerpoint/2010/main" val="1896977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Alternatives to Foreclosure</a:t>
            </a:r>
          </a:p>
        </p:txBody>
      </p:sp>
      <p:sp>
        <p:nvSpPr>
          <p:cNvPr id="3" name="Content Placeholder 2"/>
          <p:cNvSpPr>
            <a:spLocks noGrp="1"/>
          </p:cNvSpPr>
          <p:nvPr>
            <p:ph idx="1"/>
          </p:nvPr>
        </p:nvSpPr>
        <p:spPr/>
        <p:txBody>
          <a:bodyPr/>
          <a:lstStyle/>
          <a:p>
            <a:pPr marL="514350" indent="-457200">
              <a:lnSpc>
                <a:spcPct val="80000"/>
              </a:lnSpc>
              <a:spcBef>
                <a:spcPts val="1200"/>
              </a:spcBef>
            </a:pPr>
            <a:r>
              <a:rPr lang="en-US" sz="2800" dirty="0"/>
              <a:t>Transfer of the mortgage to a new owner</a:t>
            </a:r>
          </a:p>
          <a:p>
            <a:pPr marL="1252538" lvl="1" indent="-395288">
              <a:lnSpc>
                <a:spcPct val="80000"/>
              </a:lnSpc>
              <a:spcBef>
                <a:spcPts val="1200"/>
              </a:spcBef>
            </a:pPr>
            <a:r>
              <a:rPr lang="en-US" sz="2400" dirty="0"/>
              <a:t>By assumption of the mortgage or transfer of title “subject to” the existing mortgage</a:t>
            </a:r>
          </a:p>
          <a:p>
            <a:pPr marL="1252538" lvl="1" indent="-395288">
              <a:lnSpc>
                <a:spcPct val="80000"/>
              </a:lnSpc>
              <a:spcBef>
                <a:spcPts val="1200"/>
              </a:spcBef>
            </a:pPr>
            <a:r>
              <a:rPr lang="en-US" sz="2400" dirty="0"/>
              <a:t>Advantages and disadvantages</a:t>
            </a:r>
          </a:p>
          <a:p>
            <a:pPr marL="514350" indent="-457200">
              <a:lnSpc>
                <a:spcPct val="80000"/>
              </a:lnSpc>
              <a:spcBef>
                <a:spcPts val="1200"/>
              </a:spcBef>
            </a:pPr>
            <a:r>
              <a:rPr lang="en-US" sz="2800" dirty="0"/>
              <a:t>Voluntary conveyance of the title to the mortgagee</a:t>
            </a:r>
          </a:p>
          <a:p>
            <a:pPr marL="1252538" lvl="1" indent="-395288">
              <a:lnSpc>
                <a:spcPct val="80000"/>
              </a:lnSpc>
              <a:spcBef>
                <a:spcPts val="1200"/>
              </a:spcBef>
            </a:pPr>
            <a:r>
              <a:rPr lang="en-US" sz="2400" dirty="0"/>
              <a:t>Deed in lieu of foreclosure</a:t>
            </a:r>
          </a:p>
          <a:p>
            <a:pPr marL="1252538" lvl="1" indent="-395288">
              <a:lnSpc>
                <a:spcPct val="80000"/>
              </a:lnSpc>
              <a:spcBef>
                <a:spcPts val="1200"/>
              </a:spcBef>
            </a:pPr>
            <a:r>
              <a:rPr lang="en-US" sz="2400" dirty="0"/>
              <a:t>Quiet, quick and cheap</a:t>
            </a:r>
          </a:p>
          <a:p>
            <a:pPr marL="1252538" lvl="1" indent="-395288">
              <a:lnSpc>
                <a:spcPct val="80000"/>
              </a:lnSpc>
              <a:spcBef>
                <a:spcPts val="1200"/>
              </a:spcBef>
            </a:pPr>
            <a:r>
              <a:rPr lang="en-US" sz="2400" dirty="0"/>
              <a:t>But other liens remain</a:t>
            </a:r>
          </a:p>
          <a:p>
            <a:pPr marL="0" indent="0">
              <a:spcBef>
                <a:spcPts val="1200"/>
              </a:spcBef>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31</a:t>
            </a:fld>
            <a:endParaRPr lang="en-US"/>
          </a:p>
        </p:txBody>
      </p:sp>
    </p:spTree>
    <p:extLst>
      <p:ext uri="{BB962C8B-B14F-4D97-AF65-F5344CB8AC3E}">
        <p14:creationId xmlns:p14="http://schemas.microsoft.com/office/powerpoint/2010/main" val="14004600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Alternatives to Foreclosure</a:t>
            </a:r>
          </a:p>
        </p:txBody>
      </p:sp>
      <p:sp>
        <p:nvSpPr>
          <p:cNvPr id="3" name="Content Placeholder 2"/>
          <p:cNvSpPr>
            <a:spLocks noGrp="1"/>
          </p:cNvSpPr>
          <p:nvPr>
            <p:ph idx="1"/>
          </p:nvPr>
        </p:nvSpPr>
        <p:spPr/>
        <p:txBody>
          <a:bodyPr/>
          <a:lstStyle/>
          <a:p>
            <a:pPr marL="514350" indent="-457200">
              <a:lnSpc>
                <a:spcPct val="80000"/>
              </a:lnSpc>
              <a:spcBef>
                <a:spcPts val="1200"/>
              </a:spcBef>
            </a:pPr>
            <a:r>
              <a:rPr lang="en-US" sz="2800" dirty="0"/>
              <a:t>Friendly foreclosure</a:t>
            </a:r>
          </a:p>
          <a:p>
            <a:pPr marL="1252538" lvl="1" indent="-338138">
              <a:lnSpc>
                <a:spcPct val="80000"/>
              </a:lnSpc>
              <a:spcBef>
                <a:spcPts val="1200"/>
              </a:spcBef>
            </a:pPr>
            <a:r>
              <a:rPr lang="en-US" sz="2400" dirty="0"/>
              <a:t>Borrower waives any rights</a:t>
            </a:r>
          </a:p>
          <a:p>
            <a:pPr marL="1252538" lvl="1" indent="-338138">
              <a:lnSpc>
                <a:spcPct val="80000"/>
              </a:lnSpc>
              <a:spcBef>
                <a:spcPts val="1200"/>
              </a:spcBef>
            </a:pPr>
            <a:r>
              <a:rPr lang="en-US" sz="2400" dirty="0"/>
              <a:t>Takes more time than voluntary conveyance</a:t>
            </a:r>
          </a:p>
          <a:p>
            <a:pPr marL="1252538" lvl="1" indent="-338138">
              <a:lnSpc>
                <a:spcPct val="80000"/>
              </a:lnSpc>
              <a:spcBef>
                <a:spcPts val="1200"/>
              </a:spcBef>
            </a:pPr>
            <a:r>
              <a:rPr lang="en-US" sz="2400" dirty="0"/>
              <a:t>Is shorter and less expensive than normal foreclosure </a:t>
            </a:r>
          </a:p>
          <a:p>
            <a:pPr marL="514350" indent="-457200">
              <a:lnSpc>
                <a:spcPct val="80000"/>
              </a:lnSpc>
              <a:spcBef>
                <a:spcPts val="1200"/>
              </a:spcBef>
            </a:pPr>
            <a:r>
              <a:rPr lang="en-US" sz="2800" dirty="0"/>
              <a:t>Prepackage bankruptcy</a:t>
            </a:r>
          </a:p>
          <a:p>
            <a:pPr marL="1252538" lvl="1" indent="-338138">
              <a:lnSpc>
                <a:spcPct val="80000"/>
              </a:lnSpc>
              <a:spcBef>
                <a:spcPts val="1200"/>
              </a:spcBef>
            </a:pPr>
            <a:r>
              <a:rPr lang="en-US" sz="2400" dirty="0"/>
              <a:t>Borrower turns the property to the lender (and any other lienholder) in exchange for a discharge of liabilities</a:t>
            </a:r>
          </a:p>
          <a:p>
            <a:pPr marL="1252538" lvl="1" indent="-338138">
              <a:lnSpc>
                <a:spcPct val="80000"/>
              </a:lnSpc>
              <a:spcBef>
                <a:spcPts val="1200"/>
              </a:spcBef>
            </a:pPr>
            <a:r>
              <a:rPr lang="en-US" sz="2400" dirty="0"/>
              <a:t>Lender may be worst off if borrower files for normal bankruptcy</a:t>
            </a:r>
          </a:p>
          <a:p>
            <a:pPr marL="0" indent="0">
              <a:spcBef>
                <a:spcPts val="1200"/>
              </a:spcBef>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32</a:t>
            </a:fld>
            <a:endParaRPr lang="en-US"/>
          </a:p>
        </p:txBody>
      </p:sp>
    </p:spTree>
    <p:extLst>
      <p:ext uri="{BB962C8B-B14F-4D97-AF65-F5344CB8AC3E}">
        <p14:creationId xmlns:p14="http://schemas.microsoft.com/office/powerpoint/2010/main" val="19239724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Sale in Lieu of Foreclosure</a:t>
            </a:r>
          </a:p>
        </p:txBody>
      </p:sp>
      <p:sp>
        <p:nvSpPr>
          <p:cNvPr id="3" name="Content Placeholder 2"/>
          <p:cNvSpPr>
            <a:spLocks noGrp="1"/>
          </p:cNvSpPr>
          <p:nvPr>
            <p:ph idx="1"/>
          </p:nvPr>
        </p:nvSpPr>
        <p:spPr>
          <a:xfrm>
            <a:off x="838201" y="1708879"/>
            <a:ext cx="10515599" cy="4736891"/>
          </a:xfrm>
        </p:spPr>
        <p:txBody>
          <a:bodyPr>
            <a:normAutofit lnSpcReduction="10000"/>
          </a:bodyPr>
          <a:lstStyle/>
          <a:p>
            <a:pPr marL="231775" indent="-231775">
              <a:spcBef>
                <a:spcPts val="1200"/>
              </a:spcBef>
            </a:pPr>
            <a:r>
              <a:rPr lang="en-US" dirty="0"/>
              <a:t>Short sale is a sale of real estate in which the sale proceeds fall short of the balance owed on the loan. </a:t>
            </a:r>
          </a:p>
          <a:p>
            <a:pPr marL="231775" indent="-231775">
              <a:spcBef>
                <a:spcPts val="1200"/>
              </a:spcBef>
            </a:pPr>
            <a:r>
              <a:rPr lang="en-US" dirty="0"/>
              <a:t>Typically, the </a:t>
            </a:r>
            <a:r>
              <a:rPr lang="en-US" b="1" i="1" dirty="0"/>
              <a:t>owner negotiates the sale of property with someone and approaches the bank </a:t>
            </a:r>
            <a:r>
              <a:rPr lang="en-US" dirty="0"/>
              <a:t>for approval</a:t>
            </a:r>
          </a:p>
          <a:p>
            <a:pPr marL="231775" indent="-231775">
              <a:spcBef>
                <a:spcPts val="1200"/>
              </a:spcBef>
            </a:pPr>
            <a:r>
              <a:rPr lang="en-US" dirty="0"/>
              <a:t>Gives borrower more time to move out of her home and damage her credit rating less than a foreclosure. </a:t>
            </a:r>
          </a:p>
          <a:p>
            <a:pPr marL="231775" indent="-231775">
              <a:spcBef>
                <a:spcPts val="1200"/>
              </a:spcBef>
            </a:pPr>
            <a:r>
              <a:rPr lang="en-US" b="1" i="1" dirty="0"/>
              <a:t>Quicker and less costly </a:t>
            </a:r>
            <a:r>
              <a:rPr lang="en-US" dirty="0"/>
              <a:t>for the bank</a:t>
            </a:r>
          </a:p>
          <a:p>
            <a:pPr marL="231775" indent="-231775">
              <a:spcBef>
                <a:spcPts val="1200"/>
              </a:spcBef>
            </a:pPr>
            <a:r>
              <a:rPr lang="en-US" dirty="0"/>
              <a:t>This agreement, however, </a:t>
            </a:r>
            <a:r>
              <a:rPr lang="en-US" b="1" i="1" dirty="0"/>
              <a:t>does not necessarily release the borrower f</a:t>
            </a:r>
            <a:r>
              <a:rPr lang="en-US" dirty="0"/>
              <a:t>rom the obligation to pay the remaining balance of the loan, known as the </a:t>
            </a:r>
            <a:r>
              <a:rPr lang="en-US" i="1" dirty="0"/>
              <a:t>deficiency</a:t>
            </a:r>
            <a:r>
              <a:rPr lang="en-US" dirty="0"/>
              <a:t>. State laws are critical. Further, while lenders sometimes forgive the remaining loan balance, other lien-holders likely will not</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33</a:t>
            </a:fld>
            <a:endParaRPr lang="en-US"/>
          </a:p>
        </p:txBody>
      </p:sp>
    </p:spTree>
    <p:extLst>
      <p:ext uri="{BB962C8B-B14F-4D97-AF65-F5344CB8AC3E}">
        <p14:creationId xmlns:p14="http://schemas.microsoft.com/office/powerpoint/2010/main" val="20589053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Sale in Lieu of Foreclosure</a:t>
            </a:r>
          </a:p>
        </p:txBody>
      </p:sp>
      <p:sp>
        <p:nvSpPr>
          <p:cNvPr id="3" name="Content Placeholder 2"/>
          <p:cNvSpPr>
            <a:spLocks noGrp="1"/>
          </p:cNvSpPr>
          <p:nvPr>
            <p:ph idx="1"/>
          </p:nvPr>
        </p:nvSpPr>
        <p:spPr>
          <a:xfrm>
            <a:off x="838201" y="1648918"/>
            <a:ext cx="10515599" cy="4826833"/>
          </a:xfrm>
        </p:spPr>
        <p:txBody>
          <a:bodyPr>
            <a:normAutofit lnSpcReduction="10000"/>
          </a:bodyPr>
          <a:lstStyle/>
          <a:p>
            <a:pPr marL="231775" indent="-231775"/>
            <a:r>
              <a:rPr lang="en-US" sz="2200" dirty="0"/>
              <a:t>The borrower’s credit  often will restore within 18 months or so, and depending upon other credit information,  she can obtain another mortgage 1–3 years after a short sale.</a:t>
            </a:r>
          </a:p>
          <a:p>
            <a:pPr marL="231775" indent="-231775"/>
            <a:r>
              <a:rPr lang="en-US" sz="2200" b="1" i="1" dirty="0"/>
              <a:t>Banks are careful and somehow reluctant </a:t>
            </a:r>
            <a:r>
              <a:rPr lang="en-US" sz="2200" dirty="0"/>
              <a:t>about short sales. </a:t>
            </a:r>
          </a:p>
          <a:p>
            <a:pPr lvl="1"/>
            <a:r>
              <a:rPr lang="en-US" sz="1800" b="1" i="1" dirty="0"/>
              <a:t>Concerns about fraud </a:t>
            </a:r>
            <a:r>
              <a:rPr lang="en-US" sz="1800" dirty="0"/>
              <a:t>are one of the reasons: Sometimes well-off homeowners portray their finances as dire and try to cut their losses on a property (get rid of an underwater mortgage). </a:t>
            </a:r>
          </a:p>
          <a:p>
            <a:pPr lvl="1"/>
            <a:r>
              <a:rPr lang="en-US" sz="1800" dirty="0"/>
              <a:t>In other instances, distressed homeowners try to make a short sale to a relative, who would then sell it back to them (a practice that is illegal). </a:t>
            </a:r>
          </a:p>
          <a:p>
            <a:pPr marL="231775" indent="-231775"/>
            <a:r>
              <a:rPr lang="en-US" sz="2200" dirty="0"/>
              <a:t>Because of such concerns,  banks require homeowners to be delinquent and apply for a modification first, even if chances of approval are slim. </a:t>
            </a:r>
          </a:p>
          <a:p>
            <a:pPr marL="231775" indent="-231775"/>
            <a:r>
              <a:rPr lang="en-US" sz="2200" dirty="0"/>
              <a:t>The aversion to short sales also leads banks to take many months to process applications, and some lenders set unrealistically high sales prices, which discourage borrowers to apply for a short sale</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34</a:t>
            </a:fld>
            <a:endParaRPr lang="en-US"/>
          </a:p>
        </p:txBody>
      </p:sp>
    </p:spTree>
    <p:extLst>
      <p:ext uri="{BB962C8B-B14F-4D97-AF65-F5344CB8AC3E}">
        <p14:creationId xmlns:p14="http://schemas.microsoft.com/office/powerpoint/2010/main" val="24764133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Next:</a:t>
            </a:r>
            <a:endParaRPr lang="fr-FR" sz="4400" dirty="0"/>
          </a:p>
        </p:txBody>
      </p:sp>
      <p:sp>
        <p:nvSpPr>
          <p:cNvPr id="3" name="Text Placeholder 2"/>
          <p:cNvSpPr>
            <a:spLocks noGrp="1"/>
          </p:cNvSpPr>
          <p:nvPr>
            <p:ph type="body" idx="1"/>
          </p:nvPr>
        </p:nvSpPr>
        <p:spPr>
          <a:xfrm>
            <a:off x="6108192" y="2402237"/>
            <a:ext cx="5687568" cy="2187226"/>
          </a:xfrm>
        </p:spPr>
        <p:txBody>
          <a:bodyPr>
            <a:normAutofit/>
          </a:bodyPr>
          <a:lstStyle/>
          <a:p>
            <a:pPr>
              <a:lnSpc>
                <a:spcPct val="100000"/>
              </a:lnSpc>
              <a:spcBef>
                <a:spcPts val="0"/>
              </a:spcBef>
            </a:pPr>
            <a:r>
              <a:rPr lang="en-US" sz="4400" dirty="0" smtClean="0"/>
              <a:t>Fixed Rate Mortgages</a:t>
            </a:r>
            <a:endParaRPr lang="fr-FR" sz="4400" dirty="0"/>
          </a:p>
        </p:txBody>
      </p:sp>
      <p:sp>
        <p:nvSpPr>
          <p:cNvPr id="4" name="Slide Number Placeholder 3"/>
          <p:cNvSpPr>
            <a:spLocks noGrp="1"/>
          </p:cNvSpPr>
          <p:nvPr>
            <p:ph type="sldNum" sz="quarter" idx="12"/>
          </p:nvPr>
        </p:nvSpPr>
        <p:spPr/>
        <p:txBody>
          <a:bodyPr/>
          <a:lstStyle/>
          <a:p>
            <a:fld id="{9860EDB8-5305-433F-BE41-D7A86D811DB3}" type="slidenum">
              <a:rPr lang="en-US" smtClean="0"/>
              <a:t>35</a:t>
            </a:fld>
            <a:endParaRPr lang="en-US" dirty="0"/>
          </a:p>
        </p:txBody>
      </p:sp>
    </p:spTree>
    <p:extLst>
      <p:ext uri="{BB962C8B-B14F-4D97-AF65-F5344CB8AC3E}">
        <p14:creationId xmlns:p14="http://schemas.microsoft.com/office/powerpoint/2010/main" val="3472363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Promissory Note</a:t>
            </a:r>
          </a:p>
        </p:txBody>
      </p:sp>
      <p:sp>
        <p:nvSpPr>
          <p:cNvPr id="3" name="Content Placeholder 2"/>
          <p:cNvSpPr>
            <a:spLocks noGrp="1"/>
          </p:cNvSpPr>
          <p:nvPr>
            <p:ph idx="1"/>
          </p:nvPr>
        </p:nvSpPr>
        <p:spPr/>
        <p:txBody>
          <a:bodyPr>
            <a:normAutofit lnSpcReduction="10000"/>
          </a:bodyPr>
          <a:lstStyle/>
          <a:p>
            <a:pPr>
              <a:spcBef>
                <a:spcPts val="1200"/>
              </a:spcBef>
              <a:buSzPct val="110000"/>
              <a:buFont typeface="Arial" panose="020B0604020202020204" pitchFamily="34" charset="0"/>
              <a:buChar char="•"/>
            </a:pPr>
            <a:r>
              <a:rPr lang="en-US" sz="2800" dirty="0">
                <a:cs typeface="Times New Roman" pitchFamily="18" charset="0"/>
              </a:rPr>
              <a:t>Written</a:t>
            </a:r>
            <a:r>
              <a:rPr lang="en-US" sz="2800" b="1" i="1" dirty="0">
                <a:cs typeface="Times New Roman" pitchFamily="18" charset="0"/>
              </a:rPr>
              <a:t> loan agreement </a:t>
            </a:r>
            <a:r>
              <a:rPr lang="en-US" sz="2800" dirty="0">
                <a:cs typeface="Times New Roman" pitchFamily="18" charset="0"/>
              </a:rPr>
              <a:t>containing the contract terms between the borrower and the lender.</a:t>
            </a:r>
          </a:p>
          <a:p>
            <a:pPr>
              <a:spcBef>
                <a:spcPts val="1200"/>
              </a:spcBef>
              <a:buSzPct val="110000"/>
              <a:buFont typeface="Arial" panose="020B0604020202020204" pitchFamily="34" charset="0"/>
              <a:buChar char="•"/>
            </a:pPr>
            <a:r>
              <a:rPr lang="en-US" sz="2800" dirty="0">
                <a:cs typeface="Times New Roman" pitchFamily="18" charset="0"/>
              </a:rPr>
              <a:t>It contains the specific financial and legal terms of the loan.</a:t>
            </a:r>
          </a:p>
          <a:p>
            <a:pPr>
              <a:spcBef>
                <a:spcPts val="1200"/>
              </a:spcBef>
              <a:buSzPct val="110000"/>
              <a:buFont typeface="Arial" panose="020B0604020202020204" pitchFamily="34" charset="0"/>
              <a:buChar char="•"/>
            </a:pPr>
            <a:r>
              <a:rPr lang="en-US" sz="2800" dirty="0">
                <a:cs typeface="Times New Roman" pitchFamily="18" charset="0"/>
              </a:rPr>
              <a:t>Legally, the </a:t>
            </a:r>
            <a:r>
              <a:rPr lang="en-US" sz="2800" dirty="0" err="1">
                <a:cs typeface="Times New Roman" pitchFamily="18" charset="0"/>
              </a:rPr>
              <a:t>pronote</a:t>
            </a:r>
            <a:r>
              <a:rPr lang="en-US" sz="2800" dirty="0">
                <a:cs typeface="Times New Roman" pitchFamily="18" charset="0"/>
              </a:rPr>
              <a:t> </a:t>
            </a:r>
            <a:r>
              <a:rPr lang="en-US" sz="2800" b="1" i="1" dirty="0">
                <a:cs typeface="Times New Roman" pitchFamily="18" charset="0"/>
              </a:rPr>
              <a:t>provides evidence of the debt</a:t>
            </a:r>
            <a:r>
              <a:rPr lang="en-US" sz="2800" dirty="0">
                <a:solidFill>
                  <a:schemeClr val="accent6"/>
                </a:solidFill>
                <a:cs typeface="Times New Roman" pitchFamily="18" charset="0"/>
              </a:rPr>
              <a:t> </a:t>
            </a:r>
            <a:r>
              <a:rPr lang="en-US" sz="2800" dirty="0">
                <a:cs typeface="Times New Roman" pitchFamily="18" charset="0"/>
              </a:rPr>
              <a:t>between borrower and lender.</a:t>
            </a:r>
          </a:p>
          <a:p>
            <a:pPr marL="800100" lvl="1" indent="-342900">
              <a:buSzPct val="110000"/>
              <a:buFont typeface="Arial" panose="020B0604020202020204" pitchFamily="34" charset="0"/>
              <a:buChar char="–"/>
            </a:pPr>
            <a:r>
              <a:rPr lang="en-US" sz="2400" dirty="0">
                <a:cs typeface="Times New Roman" pitchFamily="18" charset="0"/>
              </a:rPr>
              <a:t>Without the </a:t>
            </a:r>
            <a:r>
              <a:rPr lang="en-US" sz="2400" dirty="0" err="1">
                <a:cs typeface="Times New Roman" pitchFamily="18" charset="0"/>
              </a:rPr>
              <a:t>pronote</a:t>
            </a:r>
            <a:r>
              <a:rPr lang="en-US" sz="2400" dirty="0">
                <a:cs typeface="Times New Roman" pitchFamily="18" charset="0"/>
              </a:rPr>
              <a:t>, the lender cannot technically foreclose on the property</a:t>
            </a:r>
          </a:p>
          <a:p>
            <a:pPr marL="800100" lvl="1" indent="-342900">
              <a:buSzPct val="110000"/>
              <a:buFont typeface="Arial" panose="020B0604020202020204" pitchFamily="34" charset="0"/>
              <a:buChar char="–"/>
            </a:pPr>
            <a:r>
              <a:rPr lang="en-US" sz="2400" dirty="0">
                <a:cs typeface="Times New Roman" pitchFamily="18" charset="0"/>
              </a:rPr>
              <a:t>A mortgage cannot be enforced unless the mortgagor owes a debt to the mortgagee</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a:t>
            </a:fld>
            <a:endParaRPr lang="en-US"/>
          </a:p>
        </p:txBody>
      </p:sp>
    </p:spTree>
    <p:extLst>
      <p:ext uri="{BB962C8B-B14F-4D97-AF65-F5344CB8AC3E}">
        <p14:creationId xmlns:p14="http://schemas.microsoft.com/office/powerpoint/2010/main" val="175400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a:t>
            </a:r>
            <a:endParaRPr lang="en-US" dirty="0"/>
          </a:p>
        </p:txBody>
      </p:sp>
      <p:sp>
        <p:nvSpPr>
          <p:cNvPr id="3" name="Content Placeholder 2"/>
          <p:cNvSpPr>
            <a:spLocks noGrp="1"/>
          </p:cNvSpPr>
          <p:nvPr>
            <p:ph idx="1"/>
          </p:nvPr>
        </p:nvSpPr>
        <p:spPr/>
        <p:txBody>
          <a:bodyPr>
            <a:normAutofit lnSpcReduction="10000"/>
          </a:bodyPr>
          <a:lstStyle/>
          <a:p>
            <a:pPr marL="457200" lvl="1" indent="-396875">
              <a:spcBef>
                <a:spcPts val="1200"/>
              </a:spcBef>
              <a:buSzPct val="110000"/>
            </a:pPr>
            <a:r>
              <a:rPr lang="en-US" sz="2800" dirty="0"/>
              <a:t>A temporary, conditional </a:t>
            </a:r>
            <a:r>
              <a:rPr lang="en-US" sz="2800" b="1" i="1" dirty="0"/>
              <a:t>pledge of property </a:t>
            </a:r>
            <a:r>
              <a:rPr lang="en-US" sz="2800" dirty="0"/>
              <a:t>to a creditor </a:t>
            </a:r>
            <a:r>
              <a:rPr lang="en-US" sz="2800" b="1" i="1" dirty="0"/>
              <a:t>as security </a:t>
            </a:r>
            <a:r>
              <a:rPr lang="en-US" sz="2800" dirty="0"/>
              <a:t>for repayment of a debt or performance of an obligation.</a:t>
            </a:r>
            <a:endParaRPr lang="en-US" sz="2800" dirty="0">
              <a:cs typeface="Times New Roman" pitchFamily="18" charset="0"/>
            </a:endParaRPr>
          </a:p>
          <a:p>
            <a:pPr marL="457200" lvl="1" indent="-396875">
              <a:spcBef>
                <a:spcPts val="1200"/>
              </a:spcBef>
              <a:buSzPct val="110000"/>
            </a:pPr>
            <a:r>
              <a:rPr lang="en-US" sz="2800" dirty="0">
                <a:cs typeface="Times New Roman" pitchFamily="18" charset="0"/>
              </a:rPr>
              <a:t>A written legal instrument (required by the Statute of Frauds) that </a:t>
            </a:r>
            <a:r>
              <a:rPr lang="en-US" sz="2800" b="1" i="1" dirty="0">
                <a:cs typeface="Times New Roman" pitchFamily="18" charset="0"/>
              </a:rPr>
              <a:t>ties the property to the loan </a:t>
            </a:r>
            <a:r>
              <a:rPr lang="en-US" sz="2800" dirty="0">
                <a:cs typeface="Times New Roman" pitchFamily="18" charset="0"/>
              </a:rPr>
              <a:t>as collateral security for the debt</a:t>
            </a:r>
            <a:r>
              <a:rPr lang="en-US" sz="2800" dirty="0"/>
              <a:t>.</a:t>
            </a:r>
          </a:p>
          <a:p>
            <a:pPr indent="-396875">
              <a:spcBef>
                <a:spcPts val="1200"/>
              </a:spcBef>
              <a:buSzPct val="110000"/>
              <a:buFont typeface="Arial" panose="020B0604020202020204" pitchFamily="34" charset="0"/>
              <a:buChar char="•"/>
            </a:pPr>
            <a:r>
              <a:rPr lang="en-US" sz="2800" dirty="0">
                <a:cs typeface="Times New Roman" pitchFamily="18" charset="0"/>
              </a:rPr>
              <a:t>Elements essential to the existence of a mortgage:</a:t>
            </a:r>
          </a:p>
          <a:p>
            <a:pPr marL="1035050" lvl="1" indent="-349250">
              <a:buSzPct val="110000"/>
              <a:buFont typeface="Arial" panose="020B0604020202020204" pitchFamily="34" charset="0"/>
              <a:buChar char="–"/>
            </a:pPr>
            <a:r>
              <a:rPr lang="en-US" sz="2400" b="1" i="1" dirty="0">
                <a:cs typeface="Times New Roman" pitchFamily="18" charset="0"/>
              </a:rPr>
              <a:t>Consideration</a:t>
            </a:r>
          </a:p>
          <a:p>
            <a:pPr marL="1035050" lvl="1" indent="-349250">
              <a:buSzPct val="110000"/>
              <a:buFont typeface="Arial" panose="020B0604020202020204" pitchFamily="34" charset="0"/>
              <a:buChar char="–"/>
            </a:pPr>
            <a:r>
              <a:rPr lang="en-US" sz="2400" dirty="0">
                <a:cs typeface="Times New Roman" pitchFamily="18" charset="0"/>
              </a:rPr>
              <a:t>A pledge of property as security for that obligation</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a:t>
            </a:fld>
            <a:endParaRPr lang="en-US"/>
          </a:p>
        </p:txBody>
      </p:sp>
    </p:spTree>
    <p:extLst>
      <p:ext uri="{BB962C8B-B14F-4D97-AF65-F5344CB8AC3E}">
        <p14:creationId xmlns:p14="http://schemas.microsoft.com/office/powerpoint/2010/main" val="152875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 vs. </a:t>
            </a:r>
            <a:r>
              <a:rPr lang="en-US" dirty="0" err="1" smtClean="0"/>
              <a:t>Pronote</a:t>
            </a:r>
            <a:endParaRPr lang="en-US" dirty="0"/>
          </a:p>
        </p:txBody>
      </p:sp>
      <p:sp>
        <p:nvSpPr>
          <p:cNvPr id="3" name="Content Placeholder 2"/>
          <p:cNvSpPr>
            <a:spLocks noGrp="1"/>
          </p:cNvSpPr>
          <p:nvPr>
            <p:ph idx="1"/>
          </p:nvPr>
        </p:nvSpPr>
        <p:spPr/>
        <p:txBody>
          <a:bodyPr/>
          <a:lstStyle/>
          <a:p>
            <a:pPr>
              <a:spcBef>
                <a:spcPts val="1200"/>
              </a:spcBef>
            </a:pPr>
            <a:r>
              <a:rPr lang="en-US" sz="2800" dirty="0"/>
              <a:t>The </a:t>
            </a:r>
            <a:r>
              <a:rPr lang="en-US" sz="2800" b="1" i="1" dirty="0" err="1"/>
              <a:t>pronote</a:t>
            </a:r>
            <a:r>
              <a:rPr lang="en-US" sz="2800" b="1" i="1" dirty="0"/>
              <a:t> creates the obligation </a:t>
            </a:r>
            <a:r>
              <a:rPr lang="en-US" sz="2800" dirty="0"/>
              <a:t>to repay the loan in accordance with its terms. It admits the debt and generally makes the borrower personally liable for the obligation.</a:t>
            </a:r>
          </a:p>
          <a:p>
            <a:pPr>
              <a:spcBef>
                <a:spcPts val="1200"/>
              </a:spcBef>
            </a:pPr>
            <a:r>
              <a:rPr lang="en-US" sz="2800" dirty="0"/>
              <a:t>The </a:t>
            </a:r>
            <a:r>
              <a:rPr lang="en-US" sz="2800" b="1" i="1" dirty="0"/>
              <a:t>mortgage ties the real estate </a:t>
            </a:r>
            <a:r>
              <a:rPr lang="en-US" sz="2800" dirty="0"/>
              <a:t>being financed </a:t>
            </a:r>
            <a:r>
              <a:rPr lang="en-US" sz="2800" b="1" i="1" dirty="0"/>
              <a:t>to the loan </a:t>
            </a:r>
            <a:r>
              <a:rPr lang="en-US" sz="2800" dirty="0"/>
              <a:t>used to pay for the real estate.</a:t>
            </a:r>
          </a:p>
          <a:p>
            <a:pPr>
              <a:spcBef>
                <a:spcPts val="1200"/>
              </a:spcBef>
            </a:pPr>
            <a:r>
              <a:rPr lang="en-US" sz="2800" dirty="0"/>
              <a:t>In case of default the </a:t>
            </a:r>
            <a:r>
              <a:rPr lang="en-US" sz="2800" b="1" i="1" dirty="0"/>
              <a:t>mortgagee</a:t>
            </a:r>
            <a:r>
              <a:rPr lang="en-US" sz="2800" dirty="0"/>
              <a:t> (the lender) </a:t>
            </a:r>
            <a:r>
              <a:rPr lang="en-US" sz="2800" b="1" i="1" dirty="0"/>
              <a:t>may elect to disregard</a:t>
            </a:r>
            <a:r>
              <a:rPr lang="en-US" sz="2800" dirty="0"/>
              <a:t> the </a:t>
            </a:r>
            <a:r>
              <a:rPr lang="en-US" sz="2800" b="1" i="1" dirty="0"/>
              <a:t>mortgage</a:t>
            </a:r>
            <a:r>
              <a:rPr lang="en-US" sz="2800" dirty="0"/>
              <a:t> and sue on the note alone!</a:t>
            </a:r>
          </a:p>
          <a:p>
            <a:pPr marL="1035050" lvl="1" indent="-349250"/>
            <a:r>
              <a:rPr lang="en-US" sz="2400" dirty="0"/>
              <a:t>When is this likely to happen?</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6</a:t>
            </a:fld>
            <a:endParaRPr lang="en-US"/>
          </a:p>
        </p:txBody>
      </p:sp>
    </p:spTree>
    <p:extLst>
      <p:ext uri="{BB962C8B-B14F-4D97-AF65-F5344CB8AC3E}">
        <p14:creationId xmlns:p14="http://schemas.microsoft.com/office/powerpoint/2010/main" val="2330792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Pronote</a:t>
            </a:r>
            <a:r>
              <a:rPr lang="en-US" dirty="0" smtClean="0"/>
              <a:t> Clauses</a:t>
            </a:r>
            <a:endParaRPr lang="en-US" dirty="0"/>
          </a:p>
        </p:txBody>
      </p:sp>
      <p:sp>
        <p:nvSpPr>
          <p:cNvPr id="5" name="Content Placeholder 4"/>
          <p:cNvSpPr>
            <a:spLocks noGrp="1"/>
          </p:cNvSpPr>
          <p:nvPr>
            <p:ph sz="half" idx="1"/>
          </p:nvPr>
        </p:nvSpPr>
        <p:spPr/>
        <p:txBody>
          <a:bodyPr>
            <a:normAutofit lnSpcReduction="10000"/>
          </a:bodyPr>
          <a:lstStyle/>
          <a:p>
            <a:pPr marL="346075" indent="-346075">
              <a:spcBef>
                <a:spcPts val="1200"/>
              </a:spcBef>
              <a:spcAft>
                <a:spcPts val="600"/>
              </a:spcAft>
              <a:buFont typeface="Segoe UI" panose="020B0502040204020203" pitchFamily="34" charset="0"/>
              <a:buChar char="−"/>
            </a:pPr>
            <a:r>
              <a:rPr lang="en-US" sz="2800" dirty="0"/>
              <a:t>Loan terms (amount, interest rate, repayment, etc.)</a:t>
            </a:r>
          </a:p>
          <a:p>
            <a:pPr marL="346075" indent="-346075">
              <a:spcBef>
                <a:spcPts val="1200"/>
              </a:spcBef>
              <a:spcAft>
                <a:spcPts val="600"/>
              </a:spcAft>
              <a:buFont typeface="Segoe UI" panose="020B0502040204020203" pitchFamily="34" charset="0"/>
              <a:buChar char="−"/>
            </a:pPr>
            <a:r>
              <a:rPr lang="en-US" sz="2800" kern="0" dirty="0"/>
              <a:t>Escrow for property taxes and insurance</a:t>
            </a:r>
          </a:p>
          <a:p>
            <a:pPr marL="346075" indent="-346075">
              <a:spcBef>
                <a:spcPts val="1200"/>
              </a:spcBef>
              <a:spcAft>
                <a:spcPts val="600"/>
              </a:spcAft>
              <a:buFont typeface="Segoe UI" panose="020B0502040204020203" pitchFamily="34" charset="0"/>
              <a:buChar char="−"/>
            </a:pPr>
            <a:r>
              <a:rPr lang="en-US" sz="2800" dirty="0" smtClean="0"/>
              <a:t>Late </a:t>
            </a:r>
            <a:r>
              <a:rPr lang="en-US" sz="2800" dirty="0"/>
              <a:t>payment provisions</a:t>
            </a:r>
          </a:p>
          <a:p>
            <a:pPr marL="346075" indent="-346075">
              <a:spcBef>
                <a:spcPts val="1200"/>
              </a:spcBef>
              <a:spcAft>
                <a:spcPts val="600"/>
              </a:spcAft>
              <a:buFont typeface="Segoe UI" panose="020B0502040204020203" pitchFamily="34" charset="0"/>
              <a:buChar char="−"/>
            </a:pPr>
            <a:r>
              <a:rPr lang="en-US" sz="2800" dirty="0"/>
              <a:t>Events of default</a:t>
            </a:r>
          </a:p>
          <a:p>
            <a:pPr marL="346075" indent="-346075">
              <a:spcBef>
                <a:spcPts val="1200"/>
              </a:spcBef>
              <a:spcAft>
                <a:spcPts val="600"/>
              </a:spcAft>
              <a:buFont typeface="Segoe UI" panose="020B0502040204020203" pitchFamily="34" charset="0"/>
              <a:buChar char="−"/>
            </a:pPr>
            <a:r>
              <a:rPr lang="en-US" sz="2800" dirty="0"/>
              <a:t>Acceleration clause</a:t>
            </a:r>
          </a:p>
          <a:p>
            <a:pPr marL="346075" indent="-346075">
              <a:spcBef>
                <a:spcPts val="1200"/>
              </a:spcBef>
              <a:spcAft>
                <a:spcPts val="600"/>
              </a:spcAft>
              <a:buFont typeface="Segoe UI" panose="020B0502040204020203" pitchFamily="34" charset="0"/>
              <a:buChar char="−"/>
            </a:pPr>
            <a:r>
              <a:rPr lang="en-US" sz="2800" dirty="0" smtClean="0"/>
              <a:t>Prepayment </a:t>
            </a:r>
            <a:r>
              <a:rPr lang="en-US" sz="2800" dirty="0"/>
              <a:t>provisions</a:t>
            </a:r>
          </a:p>
          <a:p>
            <a:pPr marL="0" indent="0">
              <a:spcBef>
                <a:spcPts val="1200"/>
              </a:spcBef>
              <a:spcAft>
                <a:spcPts val="600"/>
              </a:spcAft>
              <a:buNone/>
            </a:pPr>
            <a:endParaRPr lang="en-US" sz="2800" dirty="0"/>
          </a:p>
        </p:txBody>
      </p:sp>
      <p:sp>
        <p:nvSpPr>
          <p:cNvPr id="6" name="Content Placeholder 5"/>
          <p:cNvSpPr>
            <a:spLocks noGrp="1"/>
          </p:cNvSpPr>
          <p:nvPr>
            <p:ph sz="half" idx="2"/>
          </p:nvPr>
        </p:nvSpPr>
        <p:spPr/>
        <p:txBody>
          <a:bodyPr>
            <a:normAutofit lnSpcReduction="10000"/>
          </a:bodyPr>
          <a:lstStyle/>
          <a:p>
            <a:pPr marL="400050" indent="-400050">
              <a:spcBef>
                <a:spcPts val="1200"/>
              </a:spcBef>
              <a:spcAft>
                <a:spcPts val="600"/>
              </a:spcAft>
              <a:buFont typeface="Segoe UI" panose="020B0502040204020203" pitchFamily="34" charset="0"/>
              <a:buChar char="−"/>
            </a:pPr>
            <a:r>
              <a:rPr lang="en-US" sz="2800" kern="0" dirty="0"/>
              <a:t>Due on sale clause</a:t>
            </a:r>
          </a:p>
          <a:p>
            <a:pPr marL="400050" indent="-400050">
              <a:spcBef>
                <a:spcPts val="1200"/>
              </a:spcBef>
              <a:spcAft>
                <a:spcPts val="600"/>
              </a:spcAft>
              <a:buFont typeface="Segoe UI" panose="020B0502040204020203" pitchFamily="34" charset="0"/>
              <a:buChar char="−"/>
            </a:pPr>
            <a:r>
              <a:rPr lang="en-US" sz="2800" kern="0" dirty="0"/>
              <a:t>Assumption clause</a:t>
            </a:r>
          </a:p>
          <a:p>
            <a:pPr marL="400050" indent="-400050">
              <a:spcBef>
                <a:spcPts val="1200"/>
              </a:spcBef>
              <a:spcAft>
                <a:spcPts val="600"/>
              </a:spcAft>
              <a:buFont typeface="Segoe UI" panose="020B0502040204020203" pitchFamily="34" charset="0"/>
              <a:buChar char="−"/>
            </a:pPr>
            <a:r>
              <a:rPr lang="en-US" sz="2800" dirty="0"/>
              <a:t>Lender-in-possession clause</a:t>
            </a:r>
          </a:p>
          <a:p>
            <a:pPr marL="400050" indent="-400050">
              <a:spcBef>
                <a:spcPts val="1200"/>
              </a:spcBef>
              <a:spcAft>
                <a:spcPts val="600"/>
              </a:spcAft>
              <a:buFont typeface="Segoe UI" panose="020B0502040204020203" pitchFamily="34" charset="0"/>
              <a:buChar char="−"/>
            </a:pPr>
            <a:r>
              <a:rPr lang="en-US" sz="2800" kern="0" dirty="0" smtClean="0"/>
              <a:t>Preservation </a:t>
            </a:r>
            <a:r>
              <a:rPr lang="en-US" sz="2800" kern="0" dirty="0"/>
              <a:t>and maintenance (bad-boy clause)</a:t>
            </a:r>
          </a:p>
          <a:p>
            <a:pPr marL="400050" indent="-400050">
              <a:spcBef>
                <a:spcPts val="1200"/>
              </a:spcBef>
              <a:spcAft>
                <a:spcPts val="600"/>
              </a:spcAft>
              <a:buFont typeface="Segoe UI" panose="020B0502040204020203" pitchFamily="34" charset="0"/>
              <a:buChar char="−"/>
            </a:pPr>
            <a:r>
              <a:rPr lang="en-US" sz="2800" kern="0" dirty="0"/>
              <a:t>Additional guarantees </a:t>
            </a:r>
          </a:p>
          <a:p>
            <a:pPr marL="746125" lvl="1" indent="-231775">
              <a:spcBef>
                <a:spcPts val="600"/>
              </a:spcBef>
              <a:spcAft>
                <a:spcPts val="0"/>
              </a:spcAft>
            </a:pPr>
            <a:r>
              <a:rPr lang="en-US" sz="2400" kern="0" dirty="0"/>
              <a:t>E. g., recourse, credit enhancements, etc.</a:t>
            </a:r>
          </a:p>
          <a:p>
            <a:pPr>
              <a:buFont typeface="Segoe UI" panose="020B0502040204020203" pitchFamily="34" charset="0"/>
              <a:buChar char="−"/>
            </a:pPr>
            <a:endParaRPr lang="en-US" sz="1800" dirty="0"/>
          </a:p>
        </p:txBody>
      </p:sp>
      <p:sp>
        <p:nvSpPr>
          <p:cNvPr id="4" name="Slide Number Placeholder 3"/>
          <p:cNvSpPr>
            <a:spLocks noGrp="1"/>
          </p:cNvSpPr>
          <p:nvPr>
            <p:ph type="sldNum" sz="quarter" idx="12"/>
          </p:nvPr>
        </p:nvSpPr>
        <p:spPr/>
        <p:txBody>
          <a:bodyPr/>
          <a:lstStyle/>
          <a:p>
            <a:fld id="{9860EDB8-5305-433F-BE41-D7A86D811DB3}" type="slidenum">
              <a:rPr lang="en-US" smtClean="0"/>
              <a:t>7</a:t>
            </a:fld>
            <a:endParaRPr lang="en-US"/>
          </a:p>
        </p:txBody>
      </p:sp>
    </p:spTree>
    <p:extLst>
      <p:ext uri="{BB962C8B-B14F-4D97-AF65-F5344CB8AC3E}">
        <p14:creationId xmlns:p14="http://schemas.microsoft.com/office/powerpoint/2010/main" val="365477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Clauses</a:t>
            </a:r>
            <a:endParaRPr lang="en-US" dirty="0"/>
          </a:p>
        </p:txBody>
      </p:sp>
      <p:sp>
        <p:nvSpPr>
          <p:cNvPr id="3" name="Content Placeholder 2"/>
          <p:cNvSpPr>
            <a:spLocks noGrp="1"/>
          </p:cNvSpPr>
          <p:nvPr>
            <p:ph idx="1"/>
          </p:nvPr>
        </p:nvSpPr>
        <p:spPr/>
        <p:txBody>
          <a:bodyPr>
            <a:normAutofit fontScale="92500" lnSpcReduction="10000"/>
          </a:bodyPr>
          <a:lstStyle/>
          <a:p>
            <a:r>
              <a:rPr lang="en-US" sz="2600" b="1" dirty="0"/>
              <a:t>Acceleration/Remedies Clause</a:t>
            </a:r>
          </a:p>
          <a:p>
            <a:pPr lvl="1">
              <a:spcAft>
                <a:spcPts val="0"/>
              </a:spcAft>
            </a:pPr>
            <a:r>
              <a:rPr lang="en-US" sz="2200" dirty="0"/>
              <a:t>This clause allows the mortgagee to</a:t>
            </a:r>
            <a:r>
              <a:rPr lang="en-US" sz="2200" dirty="0">
                <a:solidFill>
                  <a:schemeClr val="accent6"/>
                </a:solidFill>
              </a:rPr>
              <a:t> </a:t>
            </a:r>
            <a:r>
              <a:rPr lang="en-US" sz="2200" b="1" i="1" dirty="0"/>
              <a:t>accelerate repayment </a:t>
            </a:r>
            <a:r>
              <a:rPr lang="en-US" sz="2200" dirty="0"/>
              <a:t>of the debt in the case of a default.</a:t>
            </a:r>
          </a:p>
          <a:p>
            <a:pPr lvl="1">
              <a:spcAft>
                <a:spcPts val="0"/>
              </a:spcAft>
            </a:pPr>
            <a:r>
              <a:rPr lang="en-US" sz="2200" dirty="0"/>
              <a:t>Without this clause, a mortgagee can only sue a delinquent mortgagor for payments then in default.</a:t>
            </a:r>
          </a:p>
          <a:p>
            <a:pPr lvl="1">
              <a:spcAft>
                <a:spcPts val="0"/>
              </a:spcAft>
            </a:pPr>
            <a:r>
              <a:rPr lang="en-US" sz="2200" dirty="0"/>
              <a:t>But borrower may be given </a:t>
            </a:r>
            <a:r>
              <a:rPr lang="en-US" sz="2200" b="1" i="1" dirty="0"/>
              <a:t>rights to reinstate </a:t>
            </a:r>
            <a:r>
              <a:rPr lang="en-US" sz="2200" dirty="0"/>
              <a:t>the original terms after the mortgagee has caused an acceleration.</a:t>
            </a:r>
          </a:p>
          <a:p>
            <a:pPr>
              <a:spcBef>
                <a:spcPts val="1800"/>
              </a:spcBef>
            </a:pPr>
            <a:r>
              <a:rPr lang="en-US" sz="2600" b="1" dirty="0"/>
              <a:t>Lender-in-Possession Clause</a:t>
            </a:r>
          </a:p>
          <a:p>
            <a:pPr lvl="1">
              <a:spcAft>
                <a:spcPts val="0"/>
              </a:spcAft>
            </a:pPr>
            <a:r>
              <a:rPr lang="en-US" sz="2200" dirty="0"/>
              <a:t>Upon acceleration of the debt, the mortgagee may enter the property and collect rents until the mortgage is foreclosed. </a:t>
            </a:r>
          </a:p>
          <a:p>
            <a:pPr lvl="1">
              <a:spcAft>
                <a:spcPts val="0"/>
              </a:spcAft>
            </a:pPr>
            <a:r>
              <a:rPr lang="en-US" sz="2200" dirty="0"/>
              <a:t>Rents collected must be applied first to the costs of managing and operating the property, and then to the mortgage debt</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8</a:t>
            </a:fld>
            <a:endParaRPr lang="en-US"/>
          </a:p>
        </p:txBody>
      </p:sp>
    </p:spTree>
    <p:extLst>
      <p:ext uri="{BB962C8B-B14F-4D97-AF65-F5344CB8AC3E}">
        <p14:creationId xmlns:p14="http://schemas.microsoft.com/office/powerpoint/2010/main" val="379993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600" b="1" dirty="0"/>
              <a:t>Due-on-Sale Clause</a:t>
            </a:r>
            <a:endParaRPr lang="en-US" sz="2600" dirty="0"/>
          </a:p>
          <a:p>
            <a:pPr lvl="1"/>
            <a:r>
              <a:rPr lang="en-US" sz="2200" dirty="0"/>
              <a:t>Allows the lender to accelerate the debt when the property is sold or transferred to someone else.</a:t>
            </a:r>
          </a:p>
          <a:p>
            <a:pPr>
              <a:spcBef>
                <a:spcPts val="1200"/>
              </a:spcBef>
            </a:pPr>
            <a:r>
              <a:rPr lang="en-US" sz="2600" b="1" dirty="0"/>
              <a:t>Prepayment Clause</a:t>
            </a:r>
          </a:p>
          <a:p>
            <a:pPr lvl="1"/>
            <a:r>
              <a:rPr lang="en-US" sz="2200" dirty="0"/>
              <a:t>The lender is not required to accept advance payments unless there is a prepayment clause.  </a:t>
            </a:r>
          </a:p>
          <a:p>
            <a:pPr lvl="1"/>
            <a:r>
              <a:rPr lang="en-US" sz="2200" dirty="0"/>
              <a:t>It may include a prepayment penalty that the lender, at his option, may choose to charge.</a:t>
            </a:r>
          </a:p>
          <a:p>
            <a:pPr lvl="2"/>
            <a:r>
              <a:rPr lang="en-US" sz="2000" dirty="0"/>
              <a:t>Most conforming residential mortgages allow prepayments without penalty since it one of the conditions required by Fannie and Freddie (GSEs) to purchase the loan.</a:t>
            </a:r>
          </a:p>
          <a:p>
            <a:pPr lvl="2"/>
            <a:r>
              <a:rPr lang="en-US" sz="2000" dirty="0"/>
              <a:t>On the other hand, commercial mortgages rarely do.</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9</a:t>
            </a:fld>
            <a:endParaRPr lang="en-US"/>
          </a:p>
        </p:txBody>
      </p:sp>
      <p:sp>
        <p:nvSpPr>
          <p:cNvPr id="5" name="Title 4"/>
          <p:cNvSpPr>
            <a:spLocks noGrp="1"/>
          </p:cNvSpPr>
          <p:nvPr>
            <p:ph type="title"/>
          </p:nvPr>
        </p:nvSpPr>
        <p:spPr/>
        <p:txBody>
          <a:bodyPr/>
          <a:lstStyle/>
          <a:p>
            <a:r>
              <a:rPr lang="en-US" dirty="0"/>
              <a:t>Common Clauses</a:t>
            </a:r>
          </a:p>
        </p:txBody>
      </p:sp>
    </p:spTree>
    <p:extLst>
      <p:ext uri="{BB962C8B-B14F-4D97-AF65-F5344CB8AC3E}">
        <p14:creationId xmlns:p14="http://schemas.microsoft.com/office/powerpoint/2010/main" val="375772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BC4796A-9872-4AA6-868A-E1A52DAE5C9B}" vid="{226865FD-68E7-4897-9C2B-9A00B6BC8C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4849AD-65CA-4CDD-87B0-7F56EA6DF7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2334</Words>
  <Application>Microsoft Office PowerPoint</Application>
  <PresentationFormat>Widescreen</PresentationFormat>
  <Paragraphs>278</Paragraphs>
  <Slides>35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Segoe UI</vt:lpstr>
      <vt:lpstr>Segoe UI Light</vt:lpstr>
      <vt:lpstr>Times New Roman</vt:lpstr>
      <vt:lpstr>WelcomeDoc</vt:lpstr>
      <vt:lpstr>Worksheet</vt:lpstr>
      <vt:lpstr>REAL ESTATE 410  Mortgage Documentation and Foreclosure</vt:lpstr>
      <vt:lpstr>Topics</vt:lpstr>
      <vt:lpstr>What’s a Mortgage Loan?</vt:lpstr>
      <vt:lpstr>Promissory Note</vt:lpstr>
      <vt:lpstr>Mortgage</vt:lpstr>
      <vt:lpstr>Mortgage vs. Pronote</vt:lpstr>
      <vt:lpstr>Pronote Clauses</vt:lpstr>
      <vt:lpstr>Common Clauses</vt:lpstr>
      <vt:lpstr>Common Clauses</vt:lpstr>
      <vt:lpstr>Prepayment as an Option</vt:lpstr>
      <vt:lpstr>Common Clauses</vt:lpstr>
      <vt:lpstr>Common Clauses</vt:lpstr>
      <vt:lpstr>Mortgage Default</vt:lpstr>
      <vt:lpstr>Average Monthly Default Rates</vt:lpstr>
      <vt:lpstr>Default Probability</vt:lpstr>
      <vt:lpstr>Factors Affecting Default</vt:lpstr>
      <vt:lpstr>Exogenous vs. Endogenous Factors</vt:lpstr>
      <vt:lpstr>How common is Strategic Default?</vt:lpstr>
      <vt:lpstr>Life-Changing Events and Defaults</vt:lpstr>
      <vt:lpstr>Reasons for Delinquency</vt:lpstr>
      <vt:lpstr>Default on Prime Mortgages</vt:lpstr>
      <vt:lpstr>Default on Subprime Mortgages</vt:lpstr>
      <vt:lpstr>Loss Severity &amp; Recovery Rate</vt:lpstr>
      <vt:lpstr>Default Is Costly!</vt:lpstr>
      <vt:lpstr>Foreclosure Process</vt:lpstr>
      <vt:lpstr>Foreclosure Sale</vt:lpstr>
      <vt:lpstr>Foreclosure Sale</vt:lpstr>
      <vt:lpstr>Alternatives to Foreclosure</vt:lpstr>
      <vt:lpstr>Mortgage Renegotiation</vt:lpstr>
      <vt:lpstr>Role of Securitization in Renegotiation</vt:lpstr>
      <vt:lpstr>Alternatives to Foreclosure</vt:lpstr>
      <vt:lpstr>Alternatives to Foreclosure</vt:lpstr>
      <vt:lpstr>Short Sale in Lieu of Foreclosure</vt:lpstr>
      <vt:lpstr>Short Sale in Lieu of Foreclosure</vt:lpstr>
      <vt:lpstr>Next: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2014-12-02T22:51:08Z</dcterms:created>
  <dcterms:modified xsi:type="dcterms:W3CDTF">2017-01-19T02:39:50Z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