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2"/>
  </p:notesMasterIdLst>
  <p:sldIdLst>
    <p:sldId id="258" r:id="rId3"/>
    <p:sldId id="261" r:id="rId4"/>
    <p:sldId id="292" r:id="rId5"/>
    <p:sldId id="293" r:id="rId6"/>
    <p:sldId id="294" r:id="rId7"/>
    <p:sldId id="295" r:id="rId8"/>
    <p:sldId id="296" r:id="rId9"/>
    <p:sldId id="298" r:id="rId10"/>
    <p:sldId id="299" r:id="rId11"/>
    <p:sldId id="300" r:id="rId12"/>
    <p:sldId id="301" r:id="rId13"/>
    <p:sldId id="302" r:id="rId14"/>
    <p:sldId id="304" r:id="rId15"/>
    <p:sldId id="291" r:id="rId16"/>
    <p:sldId id="276" r:id="rId17"/>
    <p:sldId id="297" r:id="rId18"/>
    <p:sldId id="278" r:id="rId19"/>
    <p:sldId id="289" r:id="rId20"/>
    <p:sldId id="30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280" autoAdjust="0"/>
  </p:normalViewPr>
  <p:slideViewPr>
    <p:cSldViewPr snapToGrid="0">
      <p:cViewPr varScale="1">
        <p:scale>
          <a:sx n="109" d="100"/>
          <a:sy n="109" d="100"/>
        </p:scale>
        <p:origin x="108" y="6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gxiao\Desktop\RE410\index.xm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35576684989846E-2"/>
          <c:y val="2.8645833333333332E-2"/>
          <c:w val="0.86420653196652308"/>
          <c:h val="0.79922531167979005"/>
        </c:manualLayout>
      </c:layout>
      <c:lineChart>
        <c:grouping val="standar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Houseshold nonprofit org</c:v>
                </c:pt>
              </c:strCache>
            </c:strRef>
          </c:tx>
          <c:marker>
            <c:symbol val="none"/>
          </c:marker>
          <c:cat>
            <c:strRef>
              <c:f>Sheet2!$A$2:$A$12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2010Q1</c:v>
                </c:pt>
                <c:pt idx="5">
                  <c:v>2010Q2</c:v>
                </c:pt>
                <c:pt idx="6">
                  <c:v>2010Q3</c:v>
                </c:pt>
                <c:pt idx="7">
                  <c:v>2010Q4</c:v>
                </c:pt>
                <c:pt idx="8">
                  <c:v>2011Q1</c:v>
                </c:pt>
                <c:pt idx="9">
                  <c:v>2011Q2</c:v>
                </c:pt>
                <c:pt idx="10">
                  <c:v>2011Q3</c:v>
                </c:pt>
              </c:strCache>
            </c:strRef>
          </c:cat>
          <c:val>
            <c:numRef>
              <c:f>Sheet2!$B$2:$B$12</c:f>
              <c:numCache>
                <c:formatCode>General</c:formatCode>
                <c:ptCount val="11"/>
                <c:pt idx="0">
                  <c:v>25</c:v>
                </c:pt>
                <c:pt idx="1">
                  <c:v>23</c:v>
                </c:pt>
                <c:pt idx="2">
                  <c:v>19.600000000000001</c:v>
                </c:pt>
                <c:pt idx="3">
                  <c:v>18.8</c:v>
                </c:pt>
                <c:pt idx="4">
                  <c:v>19</c:v>
                </c:pt>
                <c:pt idx="5">
                  <c:v>19</c:v>
                </c:pt>
                <c:pt idx="6">
                  <c:v>18.5</c:v>
                </c:pt>
                <c:pt idx="7">
                  <c:v>18.3</c:v>
                </c:pt>
                <c:pt idx="8">
                  <c:v>18.2</c:v>
                </c:pt>
                <c:pt idx="9">
                  <c:v>18.2</c:v>
                </c:pt>
                <c:pt idx="10">
                  <c:v>18.3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Big firms </c:v>
                </c:pt>
              </c:strCache>
            </c:strRef>
          </c:tx>
          <c:marker>
            <c:symbol val="none"/>
          </c:marker>
          <c:cat>
            <c:strRef>
              <c:f>Sheet2!$A$2:$A$12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2010Q1</c:v>
                </c:pt>
                <c:pt idx="5">
                  <c:v>2010Q2</c:v>
                </c:pt>
                <c:pt idx="6">
                  <c:v>2010Q3</c:v>
                </c:pt>
                <c:pt idx="7">
                  <c:v>2010Q4</c:v>
                </c:pt>
                <c:pt idx="8">
                  <c:v>2011Q1</c:v>
                </c:pt>
                <c:pt idx="9">
                  <c:v>2011Q2</c:v>
                </c:pt>
                <c:pt idx="10">
                  <c:v>2011Q3</c:v>
                </c:pt>
              </c:strCache>
            </c:strRef>
          </c:cat>
          <c:val>
            <c:numRef>
              <c:f>Sheet2!$C$2:$C$12</c:f>
              <c:numCache>
                <c:formatCode>General</c:formatCode>
                <c:ptCount val="11"/>
                <c:pt idx="0">
                  <c:v>8.7000000000000011</c:v>
                </c:pt>
                <c:pt idx="1">
                  <c:v>9.1</c:v>
                </c:pt>
                <c:pt idx="2">
                  <c:v>7.9</c:v>
                </c:pt>
                <c:pt idx="3">
                  <c:v>6.5</c:v>
                </c:pt>
                <c:pt idx="4">
                  <c:v>6.7</c:v>
                </c:pt>
                <c:pt idx="5">
                  <c:v>7.4</c:v>
                </c:pt>
                <c:pt idx="6">
                  <c:v>6.9</c:v>
                </c:pt>
                <c:pt idx="7">
                  <c:v>7.7</c:v>
                </c:pt>
                <c:pt idx="8">
                  <c:v>7.8</c:v>
                </c:pt>
                <c:pt idx="9">
                  <c:v>7.6</c:v>
                </c:pt>
                <c:pt idx="10">
                  <c:v>8.4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Small firms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Sheet2!$A$2:$A$12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2010Q1</c:v>
                </c:pt>
                <c:pt idx="5">
                  <c:v>2010Q2</c:v>
                </c:pt>
                <c:pt idx="6">
                  <c:v>2010Q3</c:v>
                </c:pt>
                <c:pt idx="7">
                  <c:v>2010Q4</c:v>
                </c:pt>
                <c:pt idx="8">
                  <c:v>2011Q1</c:v>
                </c:pt>
                <c:pt idx="9">
                  <c:v>2011Q2</c:v>
                </c:pt>
                <c:pt idx="10">
                  <c:v>2011Q3</c:v>
                </c:pt>
              </c:strCache>
            </c:strRef>
          </c:cat>
          <c:val>
            <c:numRef>
              <c:f>Sheet2!$D$2:$D$12</c:f>
              <c:numCache>
                <c:formatCode>General</c:formatCode>
                <c:ptCount val="11"/>
                <c:pt idx="0">
                  <c:v>8.4</c:v>
                </c:pt>
                <c:pt idx="1">
                  <c:v>8.2000000000000011</c:v>
                </c:pt>
                <c:pt idx="2">
                  <c:v>7</c:v>
                </c:pt>
                <c:pt idx="3">
                  <c:v>6.2</c:v>
                </c:pt>
                <c:pt idx="4">
                  <c:v>6.3</c:v>
                </c:pt>
                <c:pt idx="5">
                  <c:v>6.6</c:v>
                </c:pt>
                <c:pt idx="6">
                  <c:v>6.3</c:v>
                </c:pt>
                <c:pt idx="7">
                  <c:v>6.7</c:v>
                </c:pt>
                <c:pt idx="8">
                  <c:v>6.7</c:v>
                </c:pt>
                <c:pt idx="9">
                  <c:v>6.6</c:v>
                </c:pt>
                <c:pt idx="10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817504"/>
        <c:axId val="175818680"/>
      </c:lineChart>
      <c:catAx>
        <c:axId val="175817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 i="1"/>
                </a:pPr>
                <a:r>
                  <a:rPr lang="en-US" altLang="en-US" sz="1100" b="0" i="1" dirty="0" smtClean="0"/>
                  <a:t>Source: Federal Reserve Flows </a:t>
                </a:r>
                <a:r>
                  <a:rPr lang="en-US" altLang="en-US" sz="1100" b="0" i="1" dirty="0"/>
                  <a:t>of Funds Account</a:t>
                </a:r>
              </a:p>
            </c:rich>
          </c:tx>
          <c:layout>
            <c:manualLayout>
              <c:xMode val="edge"/>
              <c:yMode val="edge"/>
              <c:x val="0.21795053766421132"/>
              <c:y val="0.95245098312244281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2700000"/>
          <a:lstStyle/>
          <a:p>
            <a:pPr>
              <a:defRPr/>
            </a:pPr>
            <a:endParaRPr lang="fr-FR"/>
          </a:p>
        </c:txPr>
        <c:crossAx val="175818680"/>
        <c:crosses val="autoZero"/>
        <c:auto val="1"/>
        <c:lblAlgn val="ctr"/>
        <c:lblOffset val="100"/>
        <c:noMultiLvlLbl val="0"/>
      </c:catAx>
      <c:valAx>
        <c:axId val="175818680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175817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75471698113208"/>
          <c:y val="7.9179995078740198E-2"/>
          <c:w val="0.22125786163522013"/>
          <c:h val="0.2374731381233595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487916283191874"/>
          <c:y val="4.3199424145800969E-2"/>
          <c:w val="0.86022906227630636"/>
          <c:h val="0.80587283732390591"/>
        </c:manualLayout>
      </c:layout>
      <c:areaChart>
        <c:grouping val="stacked"/>
        <c:varyColors val="0"/>
        <c:ser>
          <c:idx val="1"/>
          <c:order val="1"/>
          <c:tx>
            <c:strRef>
              <c:f>Sheet1!$A$2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rgbClr val="A92026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numRef>
              <c:f>Sheet1!$B$1:$Y$1</c:f>
              <c:numCache>
                <c:formatCode>General</c:formatCod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0"/>
                <c:pt idx="0">
                  <c:v>8425.1</c:v>
                </c:pt>
                <c:pt idx="1">
                  <c:v>8843.4</c:v>
                </c:pt>
                <c:pt idx="2">
                  <c:v>9501.7000000000007</c:v>
                </c:pt>
                <c:pt idx="3">
                  <c:v>10263.799999999999</c:v>
                </c:pt>
                <c:pt idx="4">
                  <c:v>11391.4</c:v>
                </c:pt>
                <c:pt idx="5">
                  <c:v>12497.5</c:v>
                </c:pt>
                <c:pt idx="6">
                  <c:v>13586.6</c:v>
                </c:pt>
                <c:pt idx="7">
                  <c:v>14845.1</c:v>
                </c:pt>
                <c:pt idx="8">
                  <c:v>17595.599999999999</c:v>
                </c:pt>
                <c:pt idx="9">
                  <c:v>20199.8</c:v>
                </c:pt>
                <c:pt idx="10">
                  <c:v>23184.7</c:v>
                </c:pt>
                <c:pt idx="11">
                  <c:v>23952.9</c:v>
                </c:pt>
                <c:pt idx="12">
                  <c:v>23485.8</c:v>
                </c:pt>
                <c:pt idx="13">
                  <c:v>19952.2</c:v>
                </c:pt>
                <c:pt idx="14">
                  <c:v>18888.3</c:v>
                </c:pt>
                <c:pt idx="15">
                  <c:v>18561.099999999999</c:v>
                </c:pt>
                <c:pt idx="16">
                  <c:v>18319.3</c:v>
                </c:pt>
                <c:pt idx="17">
                  <c:v>19877</c:v>
                </c:pt>
                <c:pt idx="18">
                  <c:v>22332.5</c:v>
                </c:pt>
                <c:pt idx="19">
                  <c:v>23666.5</c:v>
                </c:pt>
              </c:numCache>
            </c:numRef>
          </c:val>
        </c:ser>
        <c:ser>
          <c:idx val="3"/>
          <c:order val="3"/>
          <c:tx>
            <c:strRef>
              <c:f>Sheet1!$A$4</c:f>
              <c:strCache>
                <c:ptCount val="1"/>
                <c:pt idx="0">
                  <c:v>Corporate Equities</c:v>
                </c:pt>
              </c:strCache>
            </c:strRef>
          </c:tx>
          <c:spPr>
            <a:solidFill>
              <a:srgbClr val="C19A25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numRef>
              <c:f>Sheet1!$B$1:$Y$1</c:f>
              <c:numCache>
                <c:formatCode>General</c:formatCod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numCache>
            </c:numRef>
          </c:cat>
          <c:val>
            <c:numRef>
              <c:f>Sheet1!$B$4:$Y$4</c:f>
              <c:numCache>
                <c:formatCode>General</c:formatCode>
                <c:ptCount val="20"/>
                <c:pt idx="0">
                  <c:v>4081.5</c:v>
                </c:pt>
                <c:pt idx="1">
                  <c:v>4717.8</c:v>
                </c:pt>
                <c:pt idx="2">
                  <c:v>5794.8</c:v>
                </c:pt>
                <c:pt idx="3">
                  <c:v>6495.5</c:v>
                </c:pt>
                <c:pt idx="4">
                  <c:v>9168.1</c:v>
                </c:pt>
                <c:pt idx="5">
                  <c:v>7803.6</c:v>
                </c:pt>
                <c:pt idx="6">
                  <c:v>6601.9</c:v>
                </c:pt>
                <c:pt idx="7">
                  <c:v>5045.2</c:v>
                </c:pt>
                <c:pt idx="8">
                  <c:v>6787.7</c:v>
                </c:pt>
                <c:pt idx="9">
                  <c:v>7495.9</c:v>
                </c:pt>
                <c:pt idx="10">
                  <c:v>8007</c:v>
                </c:pt>
                <c:pt idx="11">
                  <c:v>9275.4</c:v>
                </c:pt>
                <c:pt idx="12">
                  <c:v>9631.4</c:v>
                </c:pt>
                <c:pt idx="13">
                  <c:v>5764.8</c:v>
                </c:pt>
                <c:pt idx="14">
                  <c:v>7434.9</c:v>
                </c:pt>
                <c:pt idx="15">
                  <c:v>8737.7000000000007</c:v>
                </c:pt>
                <c:pt idx="16">
                  <c:v>8070</c:v>
                </c:pt>
                <c:pt idx="17">
                  <c:v>9401.7999999999993</c:v>
                </c:pt>
                <c:pt idx="18">
                  <c:v>12545.9</c:v>
                </c:pt>
                <c:pt idx="19">
                  <c:v>13871.1</c:v>
                </c:pt>
              </c:numCache>
            </c:numRef>
          </c:val>
        </c:ser>
        <c:ser>
          <c:idx val="4"/>
          <c:order val="4"/>
          <c:tx>
            <c:strRef>
              <c:f>Sheet1!$A$5</c:f>
              <c:strCache>
                <c:ptCount val="1"/>
                <c:pt idx="0">
                  <c:v>Mutual Funds</c:v>
                </c:pt>
              </c:strCache>
            </c:strRef>
          </c:tx>
          <c:spPr>
            <a:solidFill>
              <a:srgbClr val="6666FF"/>
            </a:solidFill>
            <a:ln>
              <a:noFill/>
            </a:ln>
            <a:effectLst/>
          </c:spPr>
          <c:cat>
            <c:numRef>
              <c:f>Sheet1!$B$1:$Y$1</c:f>
              <c:numCache>
                <c:formatCode>General</c:formatCod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numCache>
            </c:numRef>
          </c:cat>
          <c:val>
            <c:numRef>
              <c:f>Sheet1!$B$5:$Y$5</c:f>
              <c:numCache>
                <c:formatCode>General</c:formatCode>
                <c:ptCount val="20"/>
                <c:pt idx="0">
                  <c:v>1170.0999999999999</c:v>
                </c:pt>
                <c:pt idx="1">
                  <c:v>1493.1</c:v>
                </c:pt>
                <c:pt idx="2">
                  <c:v>1927.4</c:v>
                </c:pt>
                <c:pt idx="3">
                  <c:v>2362.8000000000002</c:v>
                </c:pt>
                <c:pt idx="4">
                  <c:v>2987.4</c:v>
                </c:pt>
                <c:pt idx="5">
                  <c:v>2832.8</c:v>
                </c:pt>
                <c:pt idx="6">
                  <c:v>2665.6</c:v>
                </c:pt>
                <c:pt idx="7">
                  <c:v>2326.3000000000002</c:v>
                </c:pt>
                <c:pt idx="8">
                  <c:v>2904.3</c:v>
                </c:pt>
                <c:pt idx="9">
                  <c:v>3417.4</c:v>
                </c:pt>
                <c:pt idx="10">
                  <c:v>3839.3</c:v>
                </c:pt>
                <c:pt idx="11">
                  <c:v>4465.1000000000004</c:v>
                </c:pt>
                <c:pt idx="12">
                  <c:v>4605.3</c:v>
                </c:pt>
                <c:pt idx="13">
                  <c:v>3342.7</c:v>
                </c:pt>
                <c:pt idx="14">
                  <c:v>4161.1000000000004</c:v>
                </c:pt>
                <c:pt idx="15">
                  <c:v>4605.7</c:v>
                </c:pt>
                <c:pt idx="16">
                  <c:v>4628.1000000000004</c:v>
                </c:pt>
                <c:pt idx="17">
                  <c:v>5633.5</c:v>
                </c:pt>
                <c:pt idx="18">
                  <c:v>7104.1</c:v>
                </c:pt>
                <c:pt idx="19">
                  <c:v>7804.3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5819464"/>
        <c:axId val="175819856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Sheet1!$B$1:$Y$1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1995</c:v>
                      </c:pt>
                      <c:pt idx="1">
                        <c:v>1996</c:v>
                      </c:pt>
                      <c:pt idx="2">
                        <c:v>1997</c:v>
                      </c:pt>
                      <c:pt idx="3">
                        <c:v>1998</c:v>
                      </c:pt>
                      <c:pt idx="4">
                        <c:v>1999</c:v>
                      </c:pt>
                      <c:pt idx="5">
                        <c:v>2000</c:v>
                      </c:pt>
                      <c:pt idx="6">
                        <c:v>2001</c:v>
                      </c:pt>
                      <c:pt idx="7">
                        <c:v>2002</c:v>
                      </c:pt>
                      <c:pt idx="8">
                        <c:v>2003</c:v>
                      </c:pt>
                      <c:pt idx="9">
                        <c:v>2004</c:v>
                      </c:pt>
                      <c:pt idx="10">
                        <c:v>2005</c:v>
                      </c:pt>
                      <c:pt idx="11">
                        <c:v>2006</c:v>
                      </c:pt>
                      <c:pt idx="12">
                        <c:v>2007</c:v>
                      </c:pt>
                      <c:pt idx="13">
                        <c:v>2008</c:v>
                      </c:pt>
                      <c:pt idx="14">
                        <c:v>2009</c:v>
                      </c:pt>
                      <c:pt idx="15">
                        <c:v>2010</c:v>
                      </c:pt>
                      <c:pt idx="16">
                        <c:v>2011</c:v>
                      </c:pt>
                      <c:pt idx="17">
                        <c:v>2012</c:v>
                      </c:pt>
                      <c:pt idx="18">
                        <c:v>2013</c:v>
                      </c:pt>
                      <c:pt idx="19">
                        <c:v>2014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Sheet1!$B$1:$Y$1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1995</c:v>
                      </c:pt>
                      <c:pt idx="1">
                        <c:v>1996</c:v>
                      </c:pt>
                      <c:pt idx="2">
                        <c:v>1997</c:v>
                      </c:pt>
                      <c:pt idx="3">
                        <c:v>1998</c:v>
                      </c:pt>
                      <c:pt idx="4">
                        <c:v>1999</c:v>
                      </c:pt>
                      <c:pt idx="5">
                        <c:v>2000</c:v>
                      </c:pt>
                      <c:pt idx="6">
                        <c:v>2001</c:v>
                      </c:pt>
                      <c:pt idx="7">
                        <c:v>2002</c:v>
                      </c:pt>
                      <c:pt idx="8">
                        <c:v>2003</c:v>
                      </c:pt>
                      <c:pt idx="9">
                        <c:v>2004</c:v>
                      </c:pt>
                      <c:pt idx="10">
                        <c:v>2005</c:v>
                      </c:pt>
                      <c:pt idx="11">
                        <c:v>2006</c:v>
                      </c:pt>
                      <c:pt idx="12">
                        <c:v>2007</c:v>
                      </c:pt>
                      <c:pt idx="13">
                        <c:v>2008</c:v>
                      </c:pt>
                      <c:pt idx="14">
                        <c:v>2009</c:v>
                      </c:pt>
                      <c:pt idx="15">
                        <c:v>2010</c:v>
                      </c:pt>
                      <c:pt idx="16">
                        <c:v>2011</c:v>
                      </c:pt>
                      <c:pt idx="17">
                        <c:v>2012</c:v>
                      </c:pt>
                      <c:pt idx="18">
                        <c:v>2013</c:v>
                      </c:pt>
                      <c:pt idx="19">
                        <c:v>2014</c:v>
                      </c:pt>
                    </c:numCache>
                  </c:numRef>
                </c:val>
              </c15:ser>
            </c15:filteredAreaSeries>
            <c15:filteredArea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</c15:sqref>
                        </c15:formulaRef>
                      </c:ext>
                    </c:extLst>
                    <c:strCache>
                      <c:ptCount val="1"/>
                      <c:pt idx="0">
                        <c:v>Real Estate Household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Sheet1!$B$1:$Y$1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1995</c:v>
                      </c:pt>
                      <c:pt idx="1">
                        <c:v>1996</c:v>
                      </c:pt>
                      <c:pt idx="2">
                        <c:v>1997</c:v>
                      </c:pt>
                      <c:pt idx="3">
                        <c:v>1998</c:v>
                      </c:pt>
                      <c:pt idx="4">
                        <c:v>1999</c:v>
                      </c:pt>
                      <c:pt idx="5">
                        <c:v>2000</c:v>
                      </c:pt>
                      <c:pt idx="6">
                        <c:v>2001</c:v>
                      </c:pt>
                      <c:pt idx="7">
                        <c:v>2002</c:v>
                      </c:pt>
                      <c:pt idx="8">
                        <c:v>2003</c:v>
                      </c:pt>
                      <c:pt idx="9">
                        <c:v>2004</c:v>
                      </c:pt>
                      <c:pt idx="10">
                        <c:v>2005</c:v>
                      </c:pt>
                      <c:pt idx="11">
                        <c:v>2006</c:v>
                      </c:pt>
                      <c:pt idx="12">
                        <c:v>2007</c:v>
                      </c:pt>
                      <c:pt idx="13">
                        <c:v>2008</c:v>
                      </c:pt>
                      <c:pt idx="14">
                        <c:v>2009</c:v>
                      </c:pt>
                      <c:pt idx="15">
                        <c:v>2010</c:v>
                      </c:pt>
                      <c:pt idx="16">
                        <c:v>2011</c:v>
                      </c:pt>
                      <c:pt idx="17">
                        <c:v>2012</c:v>
                      </c:pt>
                      <c:pt idx="18">
                        <c:v>2013</c:v>
                      </c:pt>
                      <c:pt idx="19">
                        <c:v>2014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Sheet1!$B$3:$Y$3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7630</c:v>
                      </c:pt>
                      <c:pt idx="1">
                        <c:v>8008.7</c:v>
                      </c:pt>
                      <c:pt idx="2">
                        <c:v>8561.6</c:v>
                      </c:pt>
                      <c:pt idx="3">
                        <c:v>9207.6</c:v>
                      </c:pt>
                      <c:pt idx="4">
                        <c:v>10254.200000000001</c:v>
                      </c:pt>
                      <c:pt idx="5">
                        <c:v>11264.5</c:v>
                      </c:pt>
                      <c:pt idx="6">
                        <c:v>12353.2</c:v>
                      </c:pt>
                      <c:pt idx="7">
                        <c:v>13550.2</c:v>
                      </c:pt>
                      <c:pt idx="8">
                        <c:v>16174</c:v>
                      </c:pt>
                      <c:pt idx="9">
                        <c:v>18616.900000000001</c:v>
                      </c:pt>
                      <c:pt idx="10">
                        <c:v>21368.1</c:v>
                      </c:pt>
                      <c:pt idx="11">
                        <c:v>21890.6</c:v>
                      </c:pt>
                      <c:pt idx="12">
                        <c:v>20823</c:v>
                      </c:pt>
                      <c:pt idx="13">
                        <c:v>17560</c:v>
                      </c:pt>
                      <c:pt idx="14">
                        <c:v>17151.3</c:v>
                      </c:pt>
                      <c:pt idx="15">
                        <c:v>16603.099999999999</c:v>
                      </c:pt>
                      <c:pt idx="16">
                        <c:v>16158</c:v>
                      </c:pt>
                      <c:pt idx="17">
                        <c:v>17570.900000000001</c:v>
                      </c:pt>
                      <c:pt idx="18">
                        <c:v>19664.5</c:v>
                      </c:pt>
                      <c:pt idx="19">
                        <c:v>20735.599999999999</c:v>
                      </c:pt>
                    </c:numCache>
                  </c:numRef>
                </c:val>
              </c15:ser>
            </c15:filteredAreaSeries>
            <c15:filteredArea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Sheet1!$A$6</c15:sqref>
                        </c15:formulaRef>
                      </c:ext>
                    </c:extLst>
                    <c:strCache>
                      <c:ptCount val="1"/>
                      <c:pt idx="0">
                        <c:v>Stocks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Sheet1!$B$1:$Y$1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1995</c:v>
                      </c:pt>
                      <c:pt idx="1">
                        <c:v>1996</c:v>
                      </c:pt>
                      <c:pt idx="2">
                        <c:v>1997</c:v>
                      </c:pt>
                      <c:pt idx="3">
                        <c:v>1998</c:v>
                      </c:pt>
                      <c:pt idx="4">
                        <c:v>1999</c:v>
                      </c:pt>
                      <c:pt idx="5">
                        <c:v>2000</c:v>
                      </c:pt>
                      <c:pt idx="6">
                        <c:v>2001</c:v>
                      </c:pt>
                      <c:pt idx="7">
                        <c:v>2002</c:v>
                      </c:pt>
                      <c:pt idx="8">
                        <c:v>2003</c:v>
                      </c:pt>
                      <c:pt idx="9">
                        <c:v>2004</c:v>
                      </c:pt>
                      <c:pt idx="10">
                        <c:v>2005</c:v>
                      </c:pt>
                      <c:pt idx="11">
                        <c:v>2006</c:v>
                      </c:pt>
                      <c:pt idx="12">
                        <c:v>2007</c:v>
                      </c:pt>
                      <c:pt idx="13">
                        <c:v>2008</c:v>
                      </c:pt>
                      <c:pt idx="14">
                        <c:v>2009</c:v>
                      </c:pt>
                      <c:pt idx="15">
                        <c:v>2010</c:v>
                      </c:pt>
                      <c:pt idx="16">
                        <c:v>2011</c:v>
                      </c:pt>
                      <c:pt idx="17">
                        <c:v>2012</c:v>
                      </c:pt>
                      <c:pt idx="18">
                        <c:v>2013</c:v>
                      </c:pt>
                      <c:pt idx="19">
                        <c:v>2014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Sheet1!$B$6:$Y$6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5251.6</c:v>
                      </c:pt>
                      <c:pt idx="1">
                        <c:v>6210.9</c:v>
                      </c:pt>
                      <c:pt idx="2">
                        <c:v>7722.2000000000007</c:v>
                      </c:pt>
                      <c:pt idx="3">
                        <c:v>8858.2999999999993</c:v>
                      </c:pt>
                      <c:pt idx="4">
                        <c:v>12155.5</c:v>
                      </c:pt>
                      <c:pt idx="5">
                        <c:v>10636.400000000001</c:v>
                      </c:pt>
                      <c:pt idx="6">
                        <c:v>9267.5</c:v>
                      </c:pt>
                      <c:pt idx="7">
                        <c:v>7371.5</c:v>
                      </c:pt>
                      <c:pt idx="8">
                        <c:v>9692</c:v>
                      </c:pt>
                      <c:pt idx="9">
                        <c:v>10913.3</c:v>
                      </c:pt>
                      <c:pt idx="10">
                        <c:v>11846.3</c:v>
                      </c:pt>
                      <c:pt idx="11">
                        <c:v>13740.5</c:v>
                      </c:pt>
                      <c:pt idx="12">
                        <c:v>14236.7</c:v>
                      </c:pt>
                      <c:pt idx="13">
                        <c:v>9107.5</c:v>
                      </c:pt>
                      <c:pt idx="14">
                        <c:v>11596</c:v>
                      </c:pt>
                      <c:pt idx="15">
                        <c:v>13343.400000000001</c:v>
                      </c:pt>
                      <c:pt idx="16">
                        <c:v>12698.1</c:v>
                      </c:pt>
                      <c:pt idx="17">
                        <c:v>15035.3</c:v>
                      </c:pt>
                      <c:pt idx="18">
                        <c:v>19650</c:v>
                      </c:pt>
                      <c:pt idx="19">
                        <c:v>21675.4</c:v>
                      </c:pt>
                    </c:numCache>
                  </c:numRef>
                </c:val>
              </c15:ser>
            </c15:filteredAreaSeries>
            <c15:filteredArea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Sheet1!$A$7</c15:sqref>
                        </c15:formulaRef>
                      </c:ext>
                    </c:extLst>
                    <c:strCache>
                      <c:ptCount val="1"/>
                      <c:pt idx="0">
                        <c:v>Home Mortgages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Sheet1!$B$1:$Y$1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1995</c:v>
                      </c:pt>
                      <c:pt idx="1">
                        <c:v>1996</c:v>
                      </c:pt>
                      <c:pt idx="2">
                        <c:v>1997</c:v>
                      </c:pt>
                      <c:pt idx="3">
                        <c:v>1998</c:v>
                      </c:pt>
                      <c:pt idx="4">
                        <c:v>1999</c:v>
                      </c:pt>
                      <c:pt idx="5">
                        <c:v>2000</c:v>
                      </c:pt>
                      <c:pt idx="6">
                        <c:v>2001</c:v>
                      </c:pt>
                      <c:pt idx="7">
                        <c:v>2002</c:v>
                      </c:pt>
                      <c:pt idx="8">
                        <c:v>2003</c:v>
                      </c:pt>
                      <c:pt idx="9">
                        <c:v>2004</c:v>
                      </c:pt>
                      <c:pt idx="10">
                        <c:v>2005</c:v>
                      </c:pt>
                      <c:pt idx="11">
                        <c:v>2006</c:v>
                      </c:pt>
                      <c:pt idx="12">
                        <c:v>2007</c:v>
                      </c:pt>
                      <c:pt idx="13">
                        <c:v>2008</c:v>
                      </c:pt>
                      <c:pt idx="14">
                        <c:v>2009</c:v>
                      </c:pt>
                      <c:pt idx="15">
                        <c:v>2010</c:v>
                      </c:pt>
                      <c:pt idx="16">
                        <c:v>2011</c:v>
                      </c:pt>
                      <c:pt idx="17">
                        <c:v>2012</c:v>
                      </c:pt>
                      <c:pt idx="18">
                        <c:v>2013</c:v>
                      </c:pt>
                      <c:pt idx="19">
                        <c:v>2014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Sheet1!$B$7:$Y$7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3367.5</c:v>
                      </c:pt>
                      <c:pt idx="1">
                        <c:v>3578.9</c:v>
                      </c:pt>
                      <c:pt idx="2">
                        <c:v>3828.7</c:v>
                      </c:pt>
                      <c:pt idx="3">
                        <c:v>4204.7</c:v>
                      </c:pt>
                      <c:pt idx="4">
                        <c:v>4459.5</c:v>
                      </c:pt>
                      <c:pt idx="5">
                        <c:v>4828.8999999999996</c:v>
                      </c:pt>
                      <c:pt idx="6">
                        <c:v>5295.7</c:v>
                      </c:pt>
                      <c:pt idx="7">
                        <c:v>5923.3</c:v>
                      </c:pt>
                      <c:pt idx="8">
                        <c:v>6886</c:v>
                      </c:pt>
                      <c:pt idx="9">
                        <c:v>7835.6</c:v>
                      </c:pt>
                      <c:pt idx="10">
                        <c:v>8872.5</c:v>
                      </c:pt>
                      <c:pt idx="11">
                        <c:v>9865.7999999999993</c:v>
                      </c:pt>
                      <c:pt idx="12">
                        <c:v>10567.4</c:v>
                      </c:pt>
                      <c:pt idx="13">
                        <c:v>10509.1</c:v>
                      </c:pt>
                      <c:pt idx="14">
                        <c:v>10360.9</c:v>
                      </c:pt>
                      <c:pt idx="15">
                        <c:v>9941.9</c:v>
                      </c:pt>
                      <c:pt idx="16">
                        <c:v>9695.7999999999993</c:v>
                      </c:pt>
                      <c:pt idx="17">
                        <c:v>9486.1</c:v>
                      </c:pt>
                      <c:pt idx="18">
                        <c:v>9398</c:v>
                      </c:pt>
                      <c:pt idx="19">
                        <c:v>9397.4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175819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5819856"/>
        <c:crosses val="autoZero"/>
        <c:auto val="1"/>
        <c:lblAlgn val="ctr"/>
        <c:lblOffset val="100"/>
        <c:noMultiLvlLbl val="0"/>
      </c:catAx>
      <c:valAx>
        <c:axId val="17581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58194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01066954726753"/>
          <c:y val="3.7654323427907366E-2"/>
          <c:w val="0.74963619094959866"/>
          <c:h val="0.80874436832319474"/>
        </c:manualLayout>
      </c:layout>
      <c:lineChart>
        <c:grouping val="standard"/>
        <c:varyColors val="0"/>
        <c:ser>
          <c:idx val="0"/>
          <c:order val="0"/>
          <c:tx>
            <c:strRef>
              <c:f>'WRDS Data'!$D$1</c:f>
              <c:strCache>
                <c:ptCount val="1"/>
                <c:pt idx="0">
                  <c:v>S&amp;P500</c:v>
                </c:pt>
              </c:strCache>
            </c:strRef>
          </c:tx>
          <c:spPr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'WRDS Data'!$A$2:$A$302</c:f>
              <c:numCache>
                <c:formatCode>mmmm\ yyyy</c:formatCode>
                <c:ptCount val="301"/>
                <c:pt idx="0">
                  <c:v>31778</c:v>
                </c:pt>
                <c:pt idx="1">
                  <c:v>31809</c:v>
                </c:pt>
                <c:pt idx="2">
                  <c:v>31837</c:v>
                </c:pt>
                <c:pt idx="3">
                  <c:v>31868</c:v>
                </c:pt>
                <c:pt idx="4">
                  <c:v>31898</c:v>
                </c:pt>
                <c:pt idx="5">
                  <c:v>31929</c:v>
                </c:pt>
                <c:pt idx="6">
                  <c:v>31959</c:v>
                </c:pt>
                <c:pt idx="7">
                  <c:v>31990</c:v>
                </c:pt>
                <c:pt idx="8">
                  <c:v>32021</c:v>
                </c:pt>
                <c:pt idx="9">
                  <c:v>32051</c:v>
                </c:pt>
                <c:pt idx="10">
                  <c:v>32082</c:v>
                </c:pt>
                <c:pt idx="11">
                  <c:v>32112</c:v>
                </c:pt>
                <c:pt idx="12">
                  <c:v>32143</c:v>
                </c:pt>
                <c:pt idx="13">
                  <c:v>32174</c:v>
                </c:pt>
                <c:pt idx="14">
                  <c:v>32203</c:v>
                </c:pt>
                <c:pt idx="15">
                  <c:v>32234</c:v>
                </c:pt>
                <c:pt idx="16">
                  <c:v>32264</c:v>
                </c:pt>
                <c:pt idx="17">
                  <c:v>32295</c:v>
                </c:pt>
                <c:pt idx="18">
                  <c:v>32325</c:v>
                </c:pt>
                <c:pt idx="19">
                  <c:v>32356</c:v>
                </c:pt>
                <c:pt idx="20">
                  <c:v>32387</c:v>
                </c:pt>
                <c:pt idx="21">
                  <c:v>32417</c:v>
                </c:pt>
                <c:pt idx="22">
                  <c:v>32448</c:v>
                </c:pt>
                <c:pt idx="23">
                  <c:v>32478</c:v>
                </c:pt>
                <c:pt idx="24">
                  <c:v>32509</c:v>
                </c:pt>
                <c:pt idx="25">
                  <c:v>32540</c:v>
                </c:pt>
                <c:pt idx="26">
                  <c:v>32568</c:v>
                </c:pt>
                <c:pt idx="27">
                  <c:v>32599</c:v>
                </c:pt>
                <c:pt idx="28">
                  <c:v>32629</c:v>
                </c:pt>
                <c:pt idx="29">
                  <c:v>32660</c:v>
                </c:pt>
                <c:pt idx="30">
                  <c:v>32690</c:v>
                </c:pt>
                <c:pt idx="31">
                  <c:v>32721</c:v>
                </c:pt>
                <c:pt idx="32">
                  <c:v>32752</c:v>
                </c:pt>
                <c:pt idx="33">
                  <c:v>32782</c:v>
                </c:pt>
                <c:pt idx="34">
                  <c:v>32813</c:v>
                </c:pt>
                <c:pt idx="35">
                  <c:v>32843</c:v>
                </c:pt>
                <c:pt idx="36">
                  <c:v>32874</c:v>
                </c:pt>
                <c:pt idx="37">
                  <c:v>32905</c:v>
                </c:pt>
                <c:pt idx="38">
                  <c:v>32933</c:v>
                </c:pt>
                <c:pt idx="39">
                  <c:v>32964</c:v>
                </c:pt>
                <c:pt idx="40">
                  <c:v>32994</c:v>
                </c:pt>
                <c:pt idx="41">
                  <c:v>33025</c:v>
                </c:pt>
                <c:pt idx="42">
                  <c:v>33055</c:v>
                </c:pt>
                <c:pt idx="43">
                  <c:v>33086</c:v>
                </c:pt>
                <c:pt idx="44">
                  <c:v>33117</c:v>
                </c:pt>
                <c:pt idx="45">
                  <c:v>33147</c:v>
                </c:pt>
                <c:pt idx="46">
                  <c:v>33178</c:v>
                </c:pt>
                <c:pt idx="47">
                  <c:v>33208</c:v>
                </c:pt>
                <c:pt idx="48">
                  <c:v>33239</c:v>
                </c:pt>
                <c:pt idx="49">
                  <c:v>33270</c:v>
                </c:pt>
                <c:pt idx="50">
                  <c:v>33298</c:v>
                </c:pt>
                <c:pt idx="51">
                  <c:v>33329</c:v>
                </c:pt>
                <c:pt idx="52">
                  <c:v>33359</c:v>
                </c:pt>
                <c:pt idx="53">
                  <c:v>33390</c:v>
                </c:pt>
                <c:pt idx="54">
                  <c:v>33420</c:v>
                </c:pt>
                <c:pt idx="55">
                  <c:v>33451</c:v>
                </c:pt>
                <c:pt idx="56">
                  <c:v>33482</c:v>
                </c:pt>
                <c:pt idx="57">
                  <c:v>33512</c:v>
                </c:pt>
                <c:pt idx="58">
                  <c:v>33543</c:v>
                </c:pt>
                <c:pt idx="59">
                  <c:v>33573</c:v>
                </c:pt>
                <c:pt idx="60">
                  <c:v>33604</c:v>
                </c:pt>
                <c:pt idx="61">
                  <c:v>33635</c:v>
                </c:pt>
                <c:pt idx="62">
                  <c:v>33664</c:v>
                </c:pt>
                <c:pt idx="63">
                  <c:v>33695</c:v>
                </c:pt>
                <c:pt idx="64">
                  <c:v>33725</c:v>
                </c:pt>
                <c:pt idx="65">
                  <c:v>33756</c:v>
                </c:pt>
                <c:pt idx="66">
                  <c:v>33786</c:v>
                </c:pt>
                <c:pt idx="67">
                  <c:v>33817</c:v>
                </c:pt>
                <c:pt idx="68">
                  <c:v>33848</c:v>
                </c:pt>
                <c:pt idx="69">
                  <c:v>33878</c:v>
                </c:pt>
                <c:pt idx="70">
                  <c:v>33909</c:v>
                </c:pt>
                <c:pt idx="71">
                  <c:v>33939</c:v>
                </c:pt>
                <c:pt idx="72">
                  <c:v>33970</c:v>
                </c:pt>
                <c:pt idx="73">
                  <c:v>34001</c:v>
                </c:pt>
                <c:pt idx="74">
                  <c:v>34029</c:v>
                </c:pt>
                <c:pt idx="75">
                  <c:v>34060</c:v>
                </c:pt>
                <c:pt idx="76">
                  <c:v>34090</c:v>
                </c:pt>
                <c:pt idx="77">
                  <c:v>34121</c:v>
                </c:pt>
                <c:pt idx="78">
                  <c:v>34151</c:v>
                </c:pt>
                <c:pt idx="79">
                  <c:v>34182</c:v>
                </c:pt>
                <c:pt idx="80">
                  <c:v>34213</c:v>
                </c:pt>
                <c:pt idx="81">
                  <c:v>34243</c:v>
                </c:pt>
                <c:pt idx="82">
                  <c:v>34274</c:v>
                </c:pt>
                <c:pt idx="83">
                  <c:v>34304</c:v>
                </c:pt>
                <c:pt idx="84">
                  <c:v>34335</c:v>
                </c:pt>
                <c:pt idx="85">
                  <c:v>34366</c:v>
                </c:pt>
                <c:pt idx="86">
                  <c:v>34394</c:v>
                </c:pt>
                <c:pt idx="87">
                  <c:v>34425</c:v>
                </c:pt>
                <c:pt idx="88">
                  <c:v>34455</c:v>
                </c:pt>
                <c:pt idx="89">
                  <c:v>34486</c:v>
                </c:pt>
                <c:pt idx="90">
                  <c:v>34516</c:v>
                </c:pt>
                <c:pt idx="91">
                  <c:v>34547</c:v>
                </c:pt>
                <c:pt idx="92">
                  <c:v>34578</c:v>
                </c:pt>
                <c:pt idx="93">
                  <c:v>34608</c:v>
                </c:pt>
                <c:pt idx="94">
                  <c:v>34639</c:v>
                </c:pt>
                <c:pt idx="95">
                  <c:v>34669</c:v>
                </c:pt>
                <c:pt idx="96">
                  <c:v>34700</c:v>
                </c:pt>
                <c:pt idx="97">
                  <c:v>34731</c:v>
                </c:pt>
                <c:pt idx="98">
                  <c:v>34759</c:v>
                </c:pt>
                <c:pt idx="99">
                  <c:v>34790</c:v>
                </c:pt>
                <c:pt idx="100">
                  <c:v>34820</c:v>
                </c:pt>
                <c:pt idx="101">
                  <c:v>34851</c:v>
                </c:pt>
                <c:pt idx="102">
                  <c:v>34881</c:v>
                </c:pt>
                <c:pt idx="103">
                  <c:v>34912</c:v>
                </c:pt>
                <c:pt idx="104">
                  <c:v>34943</c:v>
                </c:pt>
                <c:pt idx="105">
                  <c:v>34973</c:v>
                </c:pt>
                <c:pt idx="106">
                  <c:v>35004</c:v>
                </c:pt>
                <c:pt idx="107">
                  <c:v>35034</c:v>
                </c:pt>
                <c:pt idx="108">
                  <c:v>35065</c:v>
                </c:pt>
                <c:pt idx="109">
                  <c:v>35096</c:v>
                </c:pt>
                <c:pt idx="110">
                  <c:v>35125</c:v>
                </c:pt>
                <c:pt idx="111">
                  <c:v>35156</c:v>
                </c:pt>
                <c:pt idx="112">
                  <c:v>35186</c:v>
                </c:pt>
                <c:pt idx="113">
                  <c:v>35217</c:v>
                </c:pt>
                <c:pt idx="114">
                  <c:v>35247</c:v>
                </c:pt>
                <c:pt idx="115">
                  <c:v>35278</c:v>
                </c:pt>
                <c:pt idx="116">
                  <c:v>35309</c:v>
                </c:pt>
                <c:pt idx="117">
                  <c:v>35339</c:v>
                </c:pt>
                <c:pt idx="118">
                  <c:v>35370</c:v>
                </c:pt>
                <c:pt idx="119">
                  <c:v>35400</c:v>
                </c:pt>
                <c:pt idx="120">
                  <c:v>35431</c:v>
                </c:pt>
                <c:pt idx="121">
                  <c:v>35462</c:v>
                </c:pt>
                <c:pt idx="122">
                  <c:v>35490</c:v>
                </c:pt>
                <c:pt idx="123">
                  <c:v>35521</c:v>
                </c:pt>
                <c:pt idx="124">
                  <c:v>35551</c:v>
                </c:pt>
                <c:pt idx="125">
                  <c:v>35582</c:v>
                </c:pt>
                <c:pt idx="126">
                  <c:v>35612</c:v>
                </c:pt>
                <c:pt idx="127">
                  <c:v>35643</c:v>
                </c:pt>
                <c:pt idx="128">
                  <c:v>35674</c:v>
                </c:pt>
                <c:pt idx="129">
                  <c:v>35704</c:v>
                </c:pt>
                <c:pt idx="130">
                  <c:v>35735</c:v>
                </c:pt>
                <c:pt idx="131">
                  <c:v>35765</c:v>
                </c:pt>
                <c:pt idx="132">
                  <c:v>35796</c:v>
                </c:pt>
                <c:pt idx="133">
                  <c:v>35827</c:v>
                </c:pt>
                <c:pt idx="134">
                  <c:v>35855</c:v>
                </c:pt>
                <c:pt idx="135">
                  <c:v>35886</c:v>
                </c:pt>
                <c:pt idx="136">
                  <c:v>35916</c:v>
                </c:pt>
                <c:pt idx="137">
                  <c:v>35947</c:v>
                </c:pt>
                <c:pt idx="138">
                  <c:v>35977</c:v>
                </c:pt>
                <c:pt idx="139">
                  <c:v>36008</c:v>
                </c:pt>
                <c:pt idx="140">
                  <c:v>36039</c:v>
                </c:pt>
                <c:pt idx="141">
                  <c:v>36069</c:v>
                </c:pt>
                <c:pt idx="142">
                  <c:v>36100</c:v>
                </c:pt>
                <c:pt idx="143">
                  <c:v>36130</c:v>
                </c:pt>
                <c:pt idx="144">
                  <c:v>36161</c:v>
                </c:pt>
                <c:pt idx="145">
                  <c:v>36192</c:v>
                </c:pt>
                <c:pt idx="146">
                  <c:v>36220</c:v>
                </c:pt>
                <c:pt idx="147">
                  <c:v>36251</c:v>
                </c:pt>
                <c:pt idx="148">
                  <c:v>36281</c:v>
                </c:pt>
                <c:pt idx="149">
                  <c:v>36312</c:v>
                </c:pt>
                <c:pt idx="150">
                  <c:v>36342</c:v>
                </c:pt>
                <c:pt idx="151">
                  <c:v>36373</c:v>
                </c:pt>
                <c:pt idx="152">
                  <c:v>36404</c:v>
                </c:pt>
                <c:pt idx="153">
                  <c:v>36434</c:v>
                </c:pt>
                <c:pt idx="154">
                  <c:v>36465</c:v>
                </c:pt>
                <c:pt idx="155">
                  <c:v>36495</c:v>
                </c:pt>
                <c:pt idx="156">
                  <c:v>36526</c:v>
                </c:pt>
                <c:pt idx="157">
                  <c:v>36557</c:v>
                </c:pt>
                <c:pt idx="158">
                  <c:v>36586</c:v>
                </c:pt>
                <c:pt idx="159">
                  <c:v>36617</c:v>
                </c:pt>
                <c:pt idx="160">
                  <c:v>36647</c:v>
                </c:pt>
                <c:pt idx="161">
                  <c:v>36678</c:v>
                </c:pt>
                <c:pt idx="162">
                  <c:v>36708</c:v>
                </c:pt>
                <c:pt idx="163">
                  <c:v>36739</c:v>
                </c:pt>
                <c:pt idx="164">
                  <c:v>36770</c:v>
                </c:pt>
                <c:pt idx="165">
                  <c:v>36800</c:v>
                </c:pt>
                <c:pt idx="166">
                  <c:v>36831</c:v>
                </c:pt>
                <c:pt idx="167">
                  <c:v>36861</c:v>
                </c:pt>
                <c:pt idx="168">
                  <c:v>36892</c:v>
                </c:pt>
                <c:pt idx="169">
                  <c:v>36923</c:v>
                </c:pt>
                <c:pt idx="170">
                  <c:v>36951</c:v>
                </c:pt>
                <c:pt idx="171">
                  <c:v>36982</c:v>
                </c:pt>
                <c:pt idx="172">
                  <c:v>37012</c:v>
                </c:pt>
                <c:pt idx="173">
                  <c:v>37043</c:v>
                </c:pt>
                <c:pt idx="174">
                  <c:v>37073</c:v>
                </c:pt>
                <c:pt idx="175">
                  <c:v>37104</c:v>
                </c:pt>
                <c:pt idx="176">
                  <c:v>37135</c:v>
                </c:pt>
                <c:pt idx="177">
                  <c:v>37165</c:v>
                </c:pt>
                <c:pt idx="178">
                  <c:v>37196</c:v>
                </c:pt>
                <c:pt idx="179">
                  <c:v>37226</c:v>
                </c:pt>
                <c:pt idx="180">
                  <c:v>37257</c:v>
                </c:pt>
                <c:pt idx="181">
                  <c:v>37288</c:v>
                </c:pt>
                <c:pt idx="182">
                  <c:v>37316</c:v>
                </c:pt>
                <c:pt idx="183">
                  <c:v>37347</c:v>
                </c:pt>
                <c:pt idx="184">
                  <c:v>37377</c:v>
                </c:pt>
                <c:pt idx="185">
                  <c:v>37408</c:v>
                </c:pt>
                <c:pt idx="186">
                  <c:v>37438</c:v>
                </c:pt>
                <c:pt idx="187">
                  <c:v>37469</c:v>
                </c:pt>
                <c:pt idx="188">
                  <c:v>37500</c:v>
                </c:pt>
                <c:pt idx="189">
                  <c:v>37530</c:v>
                </c:pt>
                <c:pt idx="190">
                  <c:v>37561</c:v>
                </c:pt>
                <c:pt idx="191">
                  <c:v>37591</c:v>
                </c:pt>
                <c:pt idx="192">
                  <c:v>37622</c:v>
                </c:pt>
                <c:pt idx="193">
                  <c:v>37653</c:v>
                </c:pt>
                <c:pt idx="194">
                  <c:v>37681</c:v>
                </c:pt>
                <c:pt idx="195">
                  <c:v>37712</c:v>
                </c:pt>
                <c:pt idx="196">
                  <c:v>37742</c:v>
                </c:pt>
                <c:pt idx="197">
                  <c:v>37773</c:v>
                </c:pt>
                <c:pt idx="198">
                  <c:v>37803</c:v>
                </c:pt>
                <c:pt idx="199">
                  <c:v>37834</c:v>
                </c:pt>
                <c:pt idx="200">
                  <c:v>37865</c:v>
                </c:pt>
                <c:pt idx="201">
                  <c:v>37895</c:v>
                </c:pt>
                <c:pt idx="202">
                  <c:v>37926</c:v>
                </c:pt>
                <c:pt idx="203">
                  <c:v>37956</c:v>
                </c:pt>
                <c:pt idx="204">
                  <c:v>37987</c:v>
                </c:pt>
                <c:pt idx="205">
                  <c:v>38018</c:v>
                </c:pt>
                <c:pt idx="206">
                  <c:v>38047</c:v>
                </c:pt>
                <c:pt idx="207">
                  <c:v>38078</c:v>
                </c:pt>
                <c:pt idx="208">
                  <c:v>38108</c:v>
                </c:pt>
                <c:pt idx="209">
                  <c:v>38139</c:v>
                </c:pt>
                <c:pt idx="210">
                  <c:v>38169</c:v>
                </c:pt>
                <c:pt idx="211">
                  <c:v>38200</c:v>
                </c:pt>
                <c:pt idx="212">
                  <c:v>38231</c:v>
                </c:pt>
                <c:pt idx="213">
                  <c:v>38261</c:v>
                </c:pt>
                <c:pt idx="214">
                  <c:v>38292</c:v>
                </c:pt>
                <c:pt idx="215">
                  <c:v>38322</c:v>
                </c:pt>
                <c:pt idx="216">
                  <c:v>38353</c:v>
                </c:pt>
                <c:pt idx="217">
                  <c:v>38384</c:v>
                </c:pt>
                <c:pt idx="218">
                  <c:v>38412</c:v>
                </c:pt>
                <c:pt idx="219">
                  <c:v>38443</c:v>
                </c:pt>
                <c:pt idx="220">
                  <c:v>38473</c:v>
                </c:pt>
                <c:pt idx="221">
                  <c:v>38504</c:v>
                </c:pt>
                <c:pt idx="222">
                  <c:v>38534</c:v>
                </c:pt>
                <c:pt idx="223">
                  <c:v>38565</c:v>
                </c:pt>
                <c:pt idx="224">
                  <c:v>38596</c:v>
                </c:pt>
                <c:pt idx="225">
                  <c:v>38626</c:v>
                </c:pt>
                <c:pt idx="226">
                  <c:v>38657</c:v>
                </c:pt>
                <c:pt idx="227">
                  <c:v>38687</c:v>
                </c:pt>
                <c:pt idx="228">
                  <c:v>38718</c:v>
                </c:pt>
                <c:pt idx="229">
                  <c:v>38749</c:v>
                </c:pt>
                <c:pt idx="230">
                  <c:v>38777</c:v>
                </c:pt>
                <c:pt idx="231">
                  <c:v>38808</c:v>
                </c:pt>
                <c:pt idx="232">
                  <c:v>38838</c:v>
                </c:pt>
                <c:pt idx="233">
                  <c:v>38869</c:v>
                </c:pt>
                <c:pt idx="234">
                  <c:v>38899</c:v>
                </c:pt>
                <c:pt idx="235">
                  <c:v>38930</c:v>
                </c:pt>
                <c:pt idx="236">
                  <c:v>38961</c:v>
                </c:pt>
                <c:pt idx="237">
                  <c:v>38991</c:v>
                </c:pt>
                <c:pt idx="238">
                  <c:v>39022</c:v>
                </c:pt>
                <c:pt idx="239">
                  <c:v>39052</c:v>
                </c:pt>
                <c:pt idx="240">
                  <c:v>39083</c:v>
                </c:pt>
                <c:pt idx="241">
                  <c:v>39114</c:v>
                </c:pt>
                <c:pt idx="242">
                  <c:v>39142</c:v>
                </c:pt>
                <c:pt idx="243">
                  <c:v>39173</c:v>
                </c:pt>
                <c:pt idx="244">
                  <c:v>39203</c:v>
                </c:pt>
                <c:pt idx="245">
                  <c:v>39234</c:v>
                </c:pt>
                <c:pt idx="246">
                  <c:v>39265</c:v>
                </c:pt>
                <c:pt idx="247">
                  <c:v>39295</c:v>
                </c:pt>
                <c:pt idx="248">
                  <c:v>39326</c:v>
                </c:pt>
                <c:pt idx="249">
                  <c:v>39356</c:v>
                </c:pt>
                <c:pt idx="250">
                  <c:v>39387</c:v>
                </c:pt>
                <c:pt idx="251">
                  <c:v>39417</c:v>
                </c:pt>
                <c:pt idx="252">
                  <c:v>39448</c:v>
                </c:pt>
                <c:pt idx="253">
                  <c:v>39479</c:v>
                </c:pt>
                <c:pt idx="254">
                  <c:v>39508</c:v>
                </c:pt>
                <c:pt idx="255">
                  <c:v>39539</c:v>
                </c:pt>
                <c:pt idx="256">
                  <c:v>39569</c:v>
                </c:pt>
                <c:pt idx="257">
                  <c:v>39600</c:v>
                </c:pt>
                <c:pt idx="258">
                  <c:v>39630</c:v>
                </c:pt>
                <c:pt idx="259">
                  <c:v>39661</c:v>
                </c:pt>
                <c:pt idx="260">
                  <c:v>39692</c:v>
                </c:pt>
                <c:pt idx="261">
                  <c:v>39722</c:v>
                </c:pt>
                <c:pt idx="262">
                  <c:v>39753</c:v>
                </c:pt>
                <c:pt idx="263">
                  <c:v>39783</c:v>
                </c:pt>
                <c:pt idx="264">
                  <c:v>39814</c:v>
                </c:pt>
                <c:pt idx="265">
                  <c:v>39845</c:v>
                </c:pt>
                <c:pt idx="266">
                  <c:v>39873</c:v>
                </c:pt>
                <c:pt idx="267">
                  <c:v>39904</c:v>
                </c:pt>
                <c:pt idx="268">
                  <c:v>39934</c:v>
                </c:pt>
                <c:pt idx="269">
                  <c:v>39965</c:v>
                </c:pt>
                <c:pt idx="270">
                  <c:v>39995</c:v>
                </c:pt>
                <c:pt idx="271">
                  <c:v>40026</c:v>
                </c:pt>
                <c:pt idx="272">
                  <c:v>40057</c:v>
                </c:pt>
                <c:pt idx="273">
                  <c:v>40087</c:v>
                </c:pt>
                <c:pt idx="274">
                  <c:v>40118</c:v>
                </c:pt>
                <c:pt idx="275">
                  <c:v>40148</c:v>
                </c:pt>
                <c:pt idx="276">
                  <c:v>40179</c:v>
                </c:pt>
                <c:pt idx="277">
                  <c:v>40210</c:v>
                </c:pt>
                <c:pt idx="278">
                  <c:v>40238</c:v>
                </c:pt>
                <c:pt idx="279">
                  <c:v>40269</c:v>
                </c:pt>
                <c:pt idx="280">
                  <c:v>40299</c:v>
                </c:pt>
                <c:pt idx="281">
                  <c:v>40330</c:v>
                </c:pt>
                <c:pt idx="282">
                  <c:v>40360</c:v>
                </c:pt>
                <c:pt idx="283">
                  <c:v>40391</c:v>
                </c:pt>
                <c:pt idx="284">
                  <c:v>40422</c:v>
                </c:pt>
                <c:pt idx="285">
                  <c:v>40452</c:v>
                </c:pt>
                <c:pt idx="286">
                  <c:v>40483</c:v>
                </c:pt>
                <c:pt idx="287">
                  <c:v>40513</c:v>
                </c:pt>
              </c:numCache>
            </c:numRef>
          </c:cat>
          <c:val>
            <c:numRef>
              <c:f>'WRDS Data'!$D$2:$D$302</c:f>
              <c:numCache>
                <c:formatCode>0.00</c:formatCode>
                <c:ptCount val="301"/>
                <c:pt idx="0">
                  <c:v>100</c:v>
                </c:pt>
                <c:pt idx="1">
                  <c:v>103.69235259778152</c:v>
                </c:pt>
                <c:pt idx="2">
                  <c:v>106.42877991827204</c:v>
                </c:pt>
                <c:pt idx="3">
                  <c:v>105.21015761821371</c:v>
                </c:pt>
                <c:pt idx="4">
                  <c:v>105.84500875656737</c:v>
                </c:pt>
                <c:pt idx="5">
                  <c:v>110.91652072387632</c:v>
                </c:pt>
                <c:pt idx="6">
                  <c:v>116.26532399299477</c:v>
                </c:pt>
                <c:pt idx="7">
                  <c:v>120.32983070636305</c:v>
                </c:pt>
                <c:pt idx="8">
                  <c:v>117.42192060712208</c:v>
                </c:pt>
                <c:pt idx="9">
                  <c:v>91.867338003502525</c:v>
                </c:pt>
                <c:pt idx="10">
                  <c:v>84.026561587857572</c:v>
                </c:pt>
                <c:pt idx="11">
                  <c:v>90.148861646234678</c:v>
                </c:pt>
                <c:pt idx="12">
                  <c:v>93.793782837127765</c:v>
                </c:pt>
                <c:pt idx="13">
                  <c:v>97.715995329830704</c:v>
                </c:pt>
                <c:pt idx="14">
                  <c:v>94.45782253356677</c:v>
                </c:pt>
                <c:pt idx="15">
                  <c:v>95.34807355516638</c:v>
                </c:pt>
                <c:pt idx="16">
                  <c:v>95.650904845300673</c:v>
                </c:pt>
                <c:pt idx="17">
                  <c:v>99.788382953881978</c:v>
                </c:pt>
                <c:pt idx="18">
                  <c:v>99.248394629305409</c:v>
                </c:pt>
                <c:pt idx="19">
                  <c:v>95.417396380618797</c:v>
                </c:pt>
                <c:pt idx="20">
                  <c:v>99.208260361938216</c:v>
                </c:pt>
                <c:pt idx="21">
                  <c:v>101.78415061295971</c:v>
                </c:pt>
                <c:pt idx="22">
                  <c:v>99.861354349095166</c:v>
                </c:pt>
                <c:pt idx="23">
                  <c:v>101.32807939287794</c:v>
                </c:pt>
                <c:pt idx="24">
                  <c:v>108.53400467016932</c:v>
                </c:pt>
                <c:pt idx="25">
                  <c:v>105.3925861062463</c:v>
                </c:pt>
                <c:pt idx="26">
                  <c:v>107.58537653239915</c:v>
                </c:pt>
                <c:pt idx="27">
                  <c:v>112.97431406888502</c:v>
                </c:pt>
                <c:pt idx="28">
                  <c:v>116.94395796847643</c:v>
                </c:pt>
                <c:pt idx="29">
                  <c:v>116.01722124927042</c:v>
                </c:pt>
                <c:pt idx="30">
                  <c:v>126.26970227670751</c:v>
                </c:pt>
                <c:pt idx="31">
                  <c:v>128.2289842381785</c:v>
                </c:pt>
                <c:pt idx="32">
                  <c:v>127.38981319322825</c:v>
                </c:pt>
                <c:pt idx="33">
                  <c:v>124.18272037361346</c:v>
                </c:pt>
                <c:pt idx="34">
                  <c:v>126.23686514886165</c:v>
                </c:pt>
                <c:pt idx="35">
                  <c:v>128.94045534150612</c:v>
                </c:pt>
                <c:pt idx="36">
                  <c:v>120.06713368359608</c:v>
                </c:pt>
                <c:pt idx="37">
                  <c:v>121.0923817863397</c:v>
                </c:pt>
                <c:pt idx="38">
                  <c:v>124.02948044366605</c:v>
                </c:pt>
                <c:pt idx="39">
                  <c:v>120.69468768242851</c:v>
                </c:pt>
                <c:pt idx="40">
                  <c:v>131.79728546409797</c:v>
                </c:pt>
                <c:pt idx="41">
                  <c:v>130.62609457092819</c:v>
                </c:pt>
                <c:pt idx="42">
                  <c:v>129.94381202568593</c:v>
                </c:pt>
                <c:pt idx="43">
                  <c:v>117.68826619964968</c:v>
                </c:pt>
                <c:pt idx="44">
                  <c:v>111.66447752481028</c:v>
                </c:pt>
                <c:pt idx="45">
                  <c:v>110.91652072387632</c:v>
                </c:pt>
                <c:pt idx="46">
                  <c:v>117.56421482778752</c:v>
                </c:pt>
                <c:pt idx="47">
                  <c:v>120.48307063631059</c:v>
                </c:pt>
                <c:pt idx="48">
                  <c:v>125.48525977816696</c:v>
                </c:pt>
                <c:pt idx="49">
                  <c:v>133.9280502043199</c:v>
                </c:pt>
                <c:pt idx="50">
                  <c:v>136.90163455925278</c:v>
                </c:pt>
                <c:pt idx="51">
                  <c:v>136.94906596614098</c:v>
                </c:pt>
                <c:pt idx="52">
                  <c:v>142.23219497956788</c:v>
                </c:pt>
                <c:pt idx="53">
                  <c:v>135.42031523642734</c:v>
                </c:pt>
                <c:pt idx="54">
                  <c:v>141.49518388791606</c:v>
                </c:pt>
                <c:pt idx="55">
                  <c:v>144.27539404553414</c:v>
                </c:pt>
                <c:pt idx="56">
                  <c:v>141.51342673671923</c:v>
                </c:pt>
                <c:pt idx="57">
                  <c:v>143.19176882662001</c:v>
                </c:pt>
                <c:pt idx="58">
                  <c:v>136.90163455925278</c:v>
                </c:pt>
                <c:pt idx="59">
                  <c:v>152.17819614711041</c:v>
                </c:pt>
                <c:pt idx="60">
                  <c:v>149.14988324576746</c:v>
                </c:pt>
                <c:pt idx="61">
                  <c:v>150.57647402218331</c:v>
                </c:pt>
                <c:pt idx="62">
                  <c:v>147.28911266783422</c:v>
                </c:pt>
                <c:pt idx="63">
                  <c:v>151.39740221833054</c:v>
                </c:pt>
                <c:pt idx="64">
                  <c:v>151.54334500875655</c:v>
                </c:pt>
                <c:pt idx="65">
                  <c:v>148.91272621132521</c:v>
                </c:pt>
                <c:pt idx="66">
                  <c:v>154.77597781669584</c:v>
                </c:pt>
                <c:pt idx="67">
                  <c:v>151.06173380035025</c:v>
                </c:pt>
                <c:pt idx="68">
                  <c:v>152.43724460011677</c:v>
                </c:pt>
                <c:pt idx="69">
                  <c:v>152.75831873905429</c:v>
                </c:pt>
                <c:pt idx="70">
                  <c:v>157.3810566258027</c:v>
                </c:pt>
                <c:pt idx="71">
                  <c:v>158.97183304144775</c:v>
                </c:pt>
                <c:pt idx="72">
                  <c:v>160.0919439579686</c:v>
                </c:pt>
                <c:pt idx="73">
                  <c:v>161.77028604786926</c:v>
                </c:pt>
                <c:pt idx="74">
                  <c:v>164.79495037945117</c:v>
                </c:pt>
                <c:pt idx="75">
                  <c:v>160.60639229422054</c:v>
                </c:pt>
                <c:pt idx="76">
                  <c:v>164.25496205487437</c:v>
                </c:pt>
                <c:pt idx="77">
                  <c:v>164.37901342673672</c:v>
                </c:pt>
                <c:pt idx="78">
                  <c:v>163.50335668417978</c:v>
                </c:pt>
                <c:pt idx="79">
                  <c:v>169.13309982486842</c:v>
                </c:pt>
                <c:pt idx="80">
                  <c:v>167.44381202568596</c:v>
                </c:pt>
                <c:pt idx="81">
                  <c:v>170.69103911266794</c:v>
                </c:pt>
                <c:pt idx="82">
                  <c:v>168.48730297723318</c:v>
                </c:pt>
                <c:pt idx="83">
                  <c:v>170.18753648569785</c:v>
                </c:pt>
                <c:pt idx="84">
                  <c:v>175.7187682428486</c:v>
                </c:pt>
                <c:pt idx="85">
                  <c:v>170.43928779918255</c:v>
                </c:pt>
                <c:pt idx="86">
                  <c:v>162.64229422066538</c:v>
                </c:pt>
                <c:pt idx="87">
                  <c:v>164.51765907764158</c:v>
                </c:pt>
                <c:pt idx="88">
                  <c:v>166.5608581436077</c:v>
                </c:pt>
                <c:pt idx="89">
                  <c:v>162.09500875656738</c:v>
                </c:pt>
                <c:pt idx="90">
                  <c:v>167.19570928196137</c:v>
                </c:pt>
                <c:pt idx="91">
                  <c:v>173.48949211908945</c:v>
                </c:pt>
                <c:pt idx="92">
                  <c:v>168.82297139521327</c:v>
                </c:pt>
                <c:pt idx="93">
                  <c:v>172.34019264448341</c:v>
                </c:pt>
                <c:pt idx="94">
                  <c:v>165.53196147110333</c:v>
                </c:pt>
                <c:pt idx="95">
                  <c:v>167.56786339754805</c:v>
                </c:pt>
                <c:pt idx="96">
                  <c:v>171.63601868067721</c:v>
                </c:pt>
                <c:pt idx="97">
                  <c:v>177.82764156450673</c:v>
                </c:pt>
                <c:pt idx="98">
                  <c:v>182.68753648569782</c:v>
                </c:pt>
                <c:pt idx="99">
                  <c:v>187.79553415061298</c:v>
                </c:pt>
                <c:pt idx="100">
                  <c:v>194.61471103327492</c:v>
                </c:pt>
                <c:pt idx="101">
                  <c:v>198.75583771161706</c:v>
                </c:pt>
                <c:pt idx="102">
                  <c:v>205.07151196730871</c:v>
                </c:pt>
                <c:pt idx="103">
                  <c:v>205.00583771161706</c:v>
                </c:pt>
                <c:pt idx="104">
                  <c:v>213.22606538237011</c:v>
                </c:pt>
                <c:pt idx="105">
                  <c:v>212.16433158201997</c:v>
                </c:pt>
                <c:pt idx="106">
                  <c:v>220.87346760070054</c:v>
                </c:pt>
                <c:pt idx="107">
                  <c:v>224.72635726795093</c:v>
                </c:pt>
                <c:pt idx="108">
                  <c:v>232.05633391710467</c:v>
                </c:pt>
                <c:pt idx="109">
                  <c:v>233.66535318155263</c:v>
                </c:pt>
                <c:pt idx="110">
                  <c:v>235.51517805020441</c:v>
                </c:pt>
                <c:pt idx="111">
                  <c:v>238.67848803269132</c:v>
                </c:pt>
                <c:pt idx="112">
                  <c:v>244.13309982486842</c:v>
                </c:pt>
                <c:pt idx="113">
                  <c:v>244.68403385872747</c:v>
                </c:pt>
                <c:pt idx="114">
                  <c:v>233.49022183304146</c:v>
                </c:pt>
                <c:pt idx="115">
                  <c:v>237.88309982486854</c:v>
                </c:pt>
                <c:pt idx="116">
                  <c:v>250.76984821949796</c:v>
                </c:pt>
                <c:pt idx="117">
                  <c:v>257.32267950963222</c:v>
                </c:pt>
                <c:pt idx="118">
                  <c:v>276.20402802101574</c:v>
                </c:pt>
                <c:pt idx="119">
                  <c:v>270.26415645067095</c:v>
                </c:pt>
                <c:pt idx="120">
                  <c:v>286.83596030356136</c:v>
                </c:pt>
                <c:pt idx="121">
                  <c:v>288.53619381202543</c:v>
                </c:pt>
                <c:pt idx="122">
                  <c:v>276.24051371862197</c:v>
                </c:pt>
                <c:pt idx="123">
                  <c:v>292.37448920023371</c:v>
                </c:pt>
                <c:pt idx="124">
                  <c:v>309.50087565674272</c:v>
                </c:pt>
                <c:pt idx="125">
                  <c:v>322.94950379451257</c:v>
                </c:pt>
                <c:pt idx="126">
                  <c:v>348.17936368943413</c:v>
                </c:pt>
                <c:pt idx="127">
                  <c:v>328.17790426152953</c:v>
                </c:pt>
                <c:pt idx="128">
                  <c:v>345.62171628721507</c:v>
                </c:pt>
                <c:pt idx="129">
                  <c:v>333.70548744891977</c:v>
                </c:pt>
                <c:pt idx="130">
                  <c:v>348.58435493286635</c:v>
                </c:pt>
                <c:pt idx="131">
                  <c:v>354.06815528312899</c:v>
                </c:pt>
                <c:pt idx="132">
                  <c:v>357.6619964973728</c:v>
                </c:pt>
                <c:pt idx="133">
                  <c:v>382.85901926444831</c:v>
                </c:pt>
                <c:pt idx="134">
                  <c:v>401.98117338003465</c:v>
                </c:pt>
                <c:pt idx="135">
                  <c:v>405.62974314068884</c:v>
                </c:pt>
                <c:pt idx="136">
                  <c:v>397.99328663164039</c:v>
                </c:pt>
                <c:pt idx="137">
                  <c:v>413.68943374197289</c:v>
                </c:pt>
                <c:pt idx="138">
                  <c:v>408.88426736719214</c:v>
                </c:pt>
                <c:pt idx="139">
                  <c:v>349.27028604786921</c:v>
                </c:pt>
                <c:pt idx="140">
                  <c:v>371.06319322825425</c:v>
                </c:pt>
                <c:pt idx="141">
                  <c:v>400.8574138937542</c:v>
                </c:pt>
                <c:pt idx="142">
                  <c:v>424.55852305896099</c:v>
                </c:pt>
                <c:pt idx="143">
                  <c:v>448.49314068884979</c:v>
                </c:pt>
                <c:pt idx="144">
                  <c:v>466.88558085230596</c:v>
                </c:pt>
                <c:pt idx="145">
                  <c:v>451.81333917104473</c:v>
                </c:pt>
                <c:pt idx="146">
                  <c:v>469.3410683012259</c:v>
                </c:pt>
                <c:pt idx="147">
                  <c:v>487.14973730297726</c:v>
                </c:pt>
                <c:pt idx="148">
                  <c:v>474.98540572095726</c:v>
                </c:pt>
                <c:pt idx="149">
                  <c:v>500.84281961471157</c:v>
                </c:pt>
                <c:pt idx="150">
                  <c:v>484.79276123759473</c:v>
                </c:pt>
                <c:pt idx="151">
                  <c:v>481.76079976649135</c:v>
                </c:pt>
                <c:pt idx="152">
                  <c:v>468.00569176882675</c:v>
                </c:pt>
                <c:pt idx="153">
                  <c:v>497.27451838879165</c:v>
                </c:pt>
                <c:pt idx="154">
                  <c:v>506.75350262697026</c:v>
                </c:pt>
                <c:pt idx="155">
                  <c:v>536.0661120840623</c:v>
                </c:pt>
                <c:pt idx="156">
                  <c:v>508.77845884413313</c:v>
                </c:pt>
                <c:pt idx="157">
                  <c:v>498.54786923525978</c:v>
                </c:pt>
                <c:pt idx="158">
                  <c:v>546.76736719206019</c:v>
                </c:pt>
                <c:pt idx="159">
                  <c:v>529.92921774664342</c:v>
                </c:pt>
                <c:pt idx="160">
                  <c:v>518.31582019848179</c:v>
                </c:pt>
                <c:pt idx="161">
                  <c:v>530.72095738470477</c:v>
                </c:pt>
                <c:pt idx="162">
                  <c:v>522.04830706363168</c:v>
                </c:pt>
                <c:pt idx="163">
                  <c:v>553.7361354349091</c:v>
                </c:pt>
                <c:pt idx="164">
                  <c:v>524.12069468768254</c:v>
                </c:pt>
                <c:pt idx="165">
                  <c:v>521.5265615878576</c:v>
                </c:pt>
                <c:pt idx="166">
                  <c:v>479.76868067717459</c:v>
                </c:pt>
                <c:pt idx="167">
                  <c:v>481.71336835960284</c:v>
                </c:pt>
                <c:pt idx="168">
                  <c:v>498.39827787507278</c:v>
                </c:pt>
                <c:pt idx="169">
                  <c:v>452.40075890250984</c:v>
                </c:pt>
                <c:pt idx="170">
                  <c:v>423.35449503794541</c:v>
                </c:pt>
                <c:pt idx="171">
                  <c:v>455.87419731465275</c:v>
                </c:pt>
                <c:pt idx="172">
                  <c:v>458.19468768242882</c:v>
                </c:pt>
                <c:pt idx="173">
                  <c:v>446.73817863397534</c:v>
                </c:pt>
                <c:pt idx="174">
                  <c:v>441.92571511967293</c:v>
                </c:pt>
                <c:pt idx="175">
                  <c:v>413.59457092819594</c:v>
                </c:pt>
                <c:pt idx="176">
                  <c:v>379.79422066549915</c:v>
                </c:pt>
                <c:pt idx="177">
                  <c:v>386.66812609457094</c:v>
                </c:pt>
                <c:pt idx="178">
                  <c:v>415.73628137769958</c:v>
                </c:pt>
                <c:pt idx="179">
                  <c:v>418.88499708114421</c:v>
                </c:pt>
                <c:pt idx="180">
                  <c:v>412.36135434909494</c:v>
                </c:pt>
                <c:pt idx="181">
                  <c:v>403.79816112084075</c:v>
                </c:pt>
                <c:pt idx="182">
                  <c:v>418.63324576765899</c:v>
                </c:pt>
                <c:pt idx="183">
                  <c:v>392.92177466433162</c:v>
                </c:pt>
                <c:pt idx="184">
                  <c:v>389.35347343841221</c:v>
                </c:pt>
                <c:pt idx="185">
                  <c:v>361.13908347927611</c:v>
                </c:pt>
                <c:pt idx="186">
                  <c:v>332.610916520724</c:v>
                </c:pt>
                <c:pt idx="187">
                  <c:v>334.23453006421454</c:v>
                </c:pt>
                <c:pt idx="188">
                  <c:v>297.46424401634584</c:v>
                </c:pt>
                <c:pt idx="189">
                  <c:v>323.1757151196731</c:v>
                </c:pt>
                <c:pt idx="190">
                  <c:v>341.61923525977818</c:v>
                </c:pt>
                <c:pt idx="191">
                  <c:v>321.00846468184471</c:v>
                </c:pt>
                <c:pt idx="192">
                  <c:v>312.20811441914736</c:v>
                </c:pt>
                <c:pt idx="193">
                  <c:v>306.89944541739635</c:v>
                </c:pt>
                <c:pt idx="194">
                  <c:v>309.46438995913599</c:v>
                </c:pt>
                <c:pt idx="195">
                  <c:v>334.54465849387066</c:v>
                </c:pt>
                <c:pt idx="196">
                  <c:v>351.5725335668418</c:v>
                </c:pt>
                <c:pt idx="197">
                  <c:v>355.55312317571531</c:v>
                </c:pt>
                <c:pt idx="198">
                  <c:v>361.32151196730848</c:v>
                </c:pt>
                <c:pt idx="199">
                  <c:v>367.77948044366633</c:v>
                </c:pt>
                <c:pt idx="200">
                  <c:v>363.38660245183883</c:v>
                </c:pt>
                <c:pt idx="201">
                  <c:v>383.35887332165817</c:v>
                </c:pt>
                <c:pt idx="202">
                  <c:v>386.09165207238743</c:v>
                </c:pt>
                <c:pt idx="203">
                  <c:v>405.69176882661975</c:v>
                </c:pt>
                <c:pt idx="204">
                  <c:v>412.70067133683642</c:v>
                </c:pt>
                <c:pt idx="205">
                  <c:v>417.73934617629868</c:v>
                </c:pt>
                <c:pt idx="206">
                  <c:v>410.90557501459404</c:v>
                </c:pt>
                <c:pt idx="207">
                  <c:v>404.00612959719746</c:v>
                </c:pt>
                <c:pt idx="208">
                  <c:v>408.88791593695265</c:v>
                </c:pt>
                <c:pt idx="209">
                  <c:v>416.24343257443081</c:v>
                </c:pt>
                <c:pt idx="210">
                  <c:v>401.97022767075333</c:v>
                </c:pt>
                <c:pt idx="211">
                  <c:v>402.88966725043787</c:v>
                </c:pt>
                <c:pt idx="212">
                  <c:v>406.66228838295422</c:v>
                </c:pt>
                <c:pt idx="213">
                  <c:v>412.36135434909494</c:v>
                </c:pt>
                <c:pt idx="214">
                  <c:v>428.27641564506695</c:v>
                </c:pt>
                <c:pt idx="215">
                  <c:v>442.17746643315866</c:v>
                </c:pt>
                <c:pt idx="216">
                  <c:v>430.99460011675438</c:v>
                </c:pt>
                <c:pt idx="217">
                  <c:v>439.14185639229419</c:v>
                </c:pt>
                <c:pt idx="218">
                  <c:v>430.7464973730298</c:v>
                </c:pt>
                <c:pt idx="219">
                  <c:v>422.0847927612374</c:v>
                </c:pt>
                <c:pt idx="220">
                  <c:v>434.72708698190303</c:v>
                </c:pt>
                <c:pt idx="221">
                  <c:v>434.66506129597201</c:v>
                </c:pt>
                <c:pt idx="222">
                  <c:v>450.29918272037366</c:v>
                </c:pt>
                <c:pt idx="223">
                  <c:v>445.24591360186832</c:v>
                </c:pt>
                <c:pt idx="224">
                  <c:v>448.33990075890227</c:v>
                </c:pt>
                <c:pt idx="225">
                  <c:v>440.38601868067684</c:v>
                </c:pt>
                <c:pt idx="226">
                  <c:v>455.88149445417366</c:v>
                </c:pt>
                <c:pt idx="227">
                  <c:v>455.44731465265613</c:v>
                </c:pt>
                <c:pt idx="228">
                  <c:v>467.04611792177423</c:v>
                </c:pt>
                <c:pt idx="229">
                  <c:v>467.25773496789236</c:v>
                </c:pt>
                <c:pt idx="230">
                  <c:v>472.42775831873894</c:v>
                </c:pt>
                <c:pt idx="231">
                  <c:v>478.18520140105079</c:v>
                </c:pt>
                <c:pt idx="232">
                  <c:v>463.40119673088122</c:v>
                </c:pt>
                <c:pt idx="233">
                  <c:v>463.44133099824836</c:v>
                </c:pt>
                <c:pt idx="234">
                  <c:v>465.79830706363083</c:v>
                </c:pt>
                <c:pt idx="235">
                  <c:v>475.70782253356725</c:v>
                </c:pt>
                <c:pt idx="236">
                  <c:v>487.39419147694105</c:v>
                </c:pt>
                <c:pt idx="237">
                  <c:v>502.75102159953326</c:v>
                </c:pt>
                <c:pt idx="238">
                  <c:v>511.02962638645687</c:v>
                </c:pt>
                <c:pt idx="239">
                  <c:v>517.47664915353187</c:v>
                </c:pt>
                <c:pt idx="240">
                  <c:v>524.75189725627604</c:v>
                </c:pt>
                <c:pt idx="241">
                  <c:v>513.28809106830226</c:v>
                </c:pt>
                <c:pt idx="242">
                  <c:v>518.41068301225869</c:v>
                </c:pt>
                <c:pt idx="243">
                  <c:v>540.85303561004082</c:v>
                </c:pt>
                <c:pt idx="244">
                  <c:v>558.45738470519541</c:v>
                </c:pt>
                <c:pt idx="245">
                  <c:v>548.50773496789338</c:v>
                </c:pt>
                <c:pt idx="246">
                  <c:v>530.96541155866953</c:v>
                </c:pt>
                <c:pt idx="247">
                  <c:v>537.79553415061355</c:v>
                </c:pt>
                <c:pt idx="248">
                  <c:v>557.04538820782295</c:v>
                </c:pt>
                <c:pt idx="249">
                  <c:v>565.30210157618285</c:v>
                </c:pt>
                <c:pt idx="250">
                  <c:v>540.40426152948044</c:v>
                </c:pt>
                <c:pt idx="251">
                  <c:v>535.74138937536532</c:v>
                </c:pt>
                <c:pt idx="252">
                  <c:v>502.97358435493283</c:v>
                </c:pt>
                <c:pt idx="253">
                  <c:v>485.48963806187948</c:v>
                </c:pt>
                <c:pt idx="254">
                  <c:v>482.59632224168075</c:v>
                </c:pt>
                <c:pt idx="255">
                  <c:v>505.54217746643315</c:v>
                </c:pt>
                <c:pt idx="256">
                  <c:v>510.93841214244003</c:v>
                </c:pt>
                <c:pt idx="257">
                  <c:v>467.01692936368914</c:v>
                </c:pt>
                <c:pt idx="258">
                  <c:v>462.41243432574441</c:v>
                </c:pt>
                <c:pt idx="259">
                  <c:v>468.04947460595463</c:v>
                </c:pt>
                <c:pt idx="260">
                  <c:v>425.55458260361962</c:v>
                </c:pt>
                <c:pt idx="261">
                  <c:v>353.4551955633392</c:v>
                </c:pt>
                <c:pt idx="262">
                  <c:v>326.99941622883824</c:v>
                </c:pt>
                <c:pt idx="263">
                  <c:v>329.55706363105708</c:v>
                </c:pt>
                <c:pt idx="264">
                  <c:v>301.32807939287778</c:v>
                </c:pt>
                <c:pt idx="265">
                  <c:v>268.20271453590198</c:v>
                </c:pt>
                <c:pt idx="266">
                  <c:v>291.10843549328666</c:v>
                </c:pt>
                <c:pt idx="267">
                  <c:v>318.45081727962634</c:v>
                </c:pt>
                <c:pt idx="268">
                  <c:v>335.35464098073595</c:v>
                </c:pt>
                <c:pt idx="269">
                  <c:v>335.42031523642709</c:v>
                </c:pt>
                <c:pt idx="270">
                  <c:v>360.28896672504385</c:v>
                </c:pt>
                <c:pt idx="271">
                  <c:v>372.3803269118506</c:v>
                </c:pt>
                <c:pt idx="272">
                  <c:v>385.68301225919407</c:v>
                </c:pt>
                <c:pt idx="273">
                  <c:v>378.06115002918835</c:v>
                </c:pt>
                <c:pt idx="274">
                  <c:v>399.74824868651496</c:v>
                </c:pt>
                <c:pt idx="275">
                  <c:v>406.8520140105079</c:v>
                </c:pt>
                <c:pt idx="276">
                  <c:v>391.80896088733232</c:v>
                </c:pt>
                <c:pt idx="277">
                  <c:v>402.98088149445431</c:v>
                </c:pt>
                <c:pt idx="278">
                  <c:v>426.67469352014041</c:v>
                </c:pt>
                <c:pt idx="279">
                  <c:v>432.97212492702863</c:v>
                </c:pt>
                <c:pt idx="280">
                  <c:v>397.47883829538824</c:v>
                </c:pt>
                <c:pt idx="281">
                  <c:v>376.06173380035028</c:v>
                </c:pt>
                <c:pt idx="282">
                  <c:v>401.92644483362528</c:v>
                </c:pt>
                <c:pt idx="283">
                  <c:v>382.85537069468768</c:v>
                </c:pt>
                <c:pt idx="284">
                  <c:v>416.37478108581462</c:v>
                </c:pt>
                <c:pt idx="285">
                  <c:v>431.72066549912427</c:v>
                </c:pt>
                <c:pt idx="286">
                  <c:v>430.73190309398694</c:v>
                </c:pt>
                <c:pt idx="287">
                  <c:v>458.85872737886757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'WRDS Data'!$E$1</c:f>
              <c:strCache>
                <c:ptCount val="1"/>
                <c:pt idx="0">
                  <c:v>Housing</c:v>
                </c:pt>
              </c:strCache>
            </c:strRef>
          </c:tx>
          <c:marker>
            <c:symbol val="none"/>
          </c:marker>
          <c:cat>
            <c:numRef>
              <c:f>'WRDS Data'!$A$2:$A$302</c:f>
              <c:numCache>
                <c:formatCode>mmmm\ yyyy</c:formatCode>
                <c:ptCount val="301"/>
                <c:pt idx="0">
                  <c:v>31778</c:v>
                </c:pt>
                <c:pt idx="1">
                  <c:v>31809</c:v>
                </c:pt>
                <c:pt idx="2">
                  <c:v>31837</c:v>
                </c:pt>
                <c:pt idx="3">
                  <c:v>31868</c:v>
                </c:pt>
                <c:pt idx="4">
                  <c:v>31898</c:v>
                </c:pt>
                <c:pt idx="5">
                  <c:v>31929</c:v>
                </c:pt>
                <c:pt idx="6">
                  <c:v>31959</c:v>
                </c:pt>
                <c:pt idx="7">
                  <c:v>31990</c:v>
                </c:pt>
                <c:pt idx="8">
                  <c:v>32021</c:v>
                </c:pt>
                <c:pt idx="9">
                  <c:v>32051</c:v>
                </c:pt>
                <c:pt idx="10">
                  <c:v>32082</c:v>
                </c:pt>
                <c:pt idx="11">
                  <c:v>32112</c:v>
                </c:pt>
                <c:pt idx="12">
                  <c:v>32143</c:v>
                </c:pt>
                <c:pt idx="13">
                  <c:v>32174</c:v>
                </c:pt>
                <c:pt idx="14">
                  <c:v>32203</c:v>
                </c:pt>
                <c:pt idx="15">
                  <c:v>32234</c:v>
                </c:pt>
                <c:pt idx="16">
                  <c:v>32264</c:v>
                </c:pt>
                <c:pt idx="17">
                  <c:v>32295</c:v>
                </c:pt>
                <c:pt idx="18">
                  <c:v>32325</c:v>
                </c:pt>
                <c:pt idx="19">
                  <c:v>32356</c:v>
                </c:pt>
                <c:pt idx="20">
                  <c:v>32387</c:v>
                </c:pt>
                <c:pt idx="21">
                  <c:v>32417</c:v>
                </c:pt>
                <c:pt idx="22">
                  <c:v>32448</c:v>
                </c:pt>
                <c:pt idx="23">
                  <c:v>32478</c:v>
                </c:pt>
                <c:pt idx="24">
                  <c:v>32509</c:v>
                </c:pt>
                <c:pt idx="25">
                  <c:v>32540</c:v>
                </c:pt>
                <c:pt idx="26">
                  <c:v>32568</c:v>
                </c:pt>
                <c:pt idx="27">
                  <c:v>32599</c:v>
                </c:pt>
                <c:pt idx="28">
                  <c:v>32629</c:v>
                </c:pt>
                <c:pt idx="29">
                  <c:v>32660</c:v>
                </c:pt>
                <c:pt idx="30">
                  <c:v>32690</c:v>
                </c:pt>
                <c:pt idx="31">
                  <c:v>32721</c:v>
                </c:pt>
                <c:pt idx="32">
                  <c:v>32752</c:v>
                </c:pt>
                <c:pt idx="33">
                  <c:v>32782</c:v>
                </c:pt>
                <c:pt idx="34">
                  <c:v>32813</c:v>
                </c:pt>
                <c:pt idx="35">
                  <c:v>32843</c:v>
                </c:pt>
                <c:pt idx="36">
                  <c:v>32874</c:v>
                </c:pt>
                <c:pt idx="37">
                  <c:v>32905</c:v>
                </c:pt>
                <c:pt idx="38">
                  <c:v>32933</c:v>
                </c:pt>
                <c:pt idx="39">
                  <c:v>32964</c:v>
                </c:pt>
                <c:pt idx="40">
                  <c:v>32994</c:v>
                </c:pt>
                <c:pt idx="41">
                  <c:v>33025</c:v>
                </c:pt>
                <c:pt idx="42">
                  <c:v>33055</c:v>
                </c:pt>
                <c:pt idx="43">
                  <c:v>33086</c:v>
                </c:pt>
                <c:pt idx="44">
                  <c:v>33117</c:v>
                </c:pt>
                <c:pt idx="45">
                  <c:v>33147</c:v>
                </c:pt>
                <c:pt idx="46">
                  <c:v>33178</c:v>
                </c:pt>
                <c:pt idx="47">
                  <c:v>33208</c:v>
                </c:pt>
                <c:pt idx="48">
                  <c:v>33239</c:v>
                </c:pt>
                <c:pt idx="49">
                  <c:v>33270</c:v>
                </c:pt>
                <c:pt idx="50">
                  <c:v>33298</c:v>
                </c:pt>
                <c:pt idx="51">
                  <c:v>33329</c:v>
                </c:pt>
                <c:pt idx="52">
                  <c:v>33359</c:v>
                </c:pt>
                <c:pt idx="53">
                  <c:v>33390</c:v>
                </c:pt>
                <c:pt idx="54">
                  <c:v>33420</c:v>
                </c:pt>
                <c:pt idx="55">
                  <c:v>33451</c:v>
                </c:pt>
                <c:pt idx="56">
                  <c:v>33482</c:v>
                </c:pt>
                <c:pt idx="57">
                  <c:v>33512</c:v>
                </c:pt>
                <c:pt idx="58">
                  <c:v>33543</c:v>
                </c:pt>
                <c:pt idx="59">
                  <c:v>33573</c:v>
                </c:pt>
                <c:pt idx="60">
                  <c:v>33604</c:v>
                </c:pt>
                <c:pt idx="61">
                  <c:v>33635</c:v>
                </c:pt>
                <c:pt idx="62">
                  <c:v>33664</c:v>
                </c:pt>
                <c:pt idx="63">
                  <c:v>33695</c:v>
                </c:pt>
                <c:pt idx="64">
                  <c:v>33725</c:v>
                </c:pt>
                <c:pt idx="65">
                  <c:v>33756</c:v>
                </c:pt>
                <c:pt idx="66">
                  <c:v>33786</c:v>
                </c:pt>
                <c:pt idx="67">
                  <c:v>33817</c:v>
                </c:pt>
                <c:pt idx="68">
                  <c:v>33848</c:v>
                </c:pt>
                <c:pt idx="69">
                  <c:v>33878</c:v>
                </c:pt>
                <c:pt idx="70">
                  <c:v>33909</c:v>
                </c:pt>
                <c:pt idx="71">
                  <c:v>33939</c:v>
                </c:pt>
                <c:pt idx="72">
                  <c:v>33970</c:v>
                </c:pt>
                <c:pt idx="73">
                  <c:v>34001</c:v>
                </c:pt>
                <c:pt idx="74">
                  <c:v>34029</c:v>
                </c:pt>
                <c:pt idx="75">
                  <c:v>34060</c:v>
                </c:pt>
                <c:pt idx="76">
                  <c:v>34090</c:v>
                </c:pt>
                <c:pt idx="77">
                  <c:v>34121</c:v>
                </c:pt>
                <c:pt idx="78">
                  <c:v>34151</c:v>
                </c:pt>
                <c:pt idx="79">
                  <c:v>34182</c:v>
                </c:pt>
                <c:pt idx="80">
                  <c:v>34213</c:v>
                </c:pt>
                <c:pt idx="81">
                  <c:v>34243</c:v>
                </c:pt>
                <c:pt idx="82">
                  <c:v>34274</c:v>
                </c:pt>
                <c:pt idx="83">
                  <c:v>34304</c:v>
                </c:pt>
                <c:pt idx="84">
                  <c:v>34335</c:v>
                </c:pt>
                <c:pt idx="85">
                  <c:v>34366</c:v>
                </c:pt>
                <c:pt idx="86">
                  <c:v>34394</c:v>
                </c:pt>
                <c:pt idx="87">
                  <c:v>34425</c:v>
                </c:pt>
                <c:pt idx="88">
                  <c:v>34455</c:v>
                </c:pt>
                <c:pt idx="89">
                  <c:v>34486</c:v>
                </c:pt>
                <c:pt idx="90">
                  <c:v>34516</c:v>
                </c:pt>
                <c:pt idx="91">
                  <c:v>34547</c:v>
                </c:pt>
                <c:pt idx="92">
                  <c:v>34578</c:v>
                </c:pt>
                <c:pt idx="93">
                  <c:v>34608</c:v>
                </c:pt>
                <c:pt idx="94">
                  <c:v>34639</c:v>
                </c:pt>
                <c:pt idx="95">
                  <c:v>34669</c:v>
                </c:pt>
                <c:pt idx="96">
                  <c:v>34700</c:v>
                </c:pt>
                <c:pt idx="97">
                  <c:v>34731</c:v>
                </c:pt>
                <c:pt idx="98">
                  <c:v>34759</c:v>
                </c:pt>
                <c:pt idx="99">
                  <c:v>34790</c:v>
                </c:pt>
                <c:pt idx="100">
                  <c:v>34820</c:v>
                </c:pt>
                <c:pt idx="101">
                  <c:v>34851</c:v>
                </c:pt>
                <c:pt idx="102">
                  <c:v>34881</c:v>
                </c:pt>
                <c:pt idx="103">
                  <c:v>34912</c:v>
                </c:pt>
                <c:pt idx="104">
                  <c:v>34943</c:v>
                </c:pt>
                <c:pt idx="105">
                  <c:v>34973</c:v>
                </c:pt>
                <c:pt idx="106">
                  <c:v>35004</c:v>
                </c:pt>
                <c:pt idx="107">
                  <c:v>35034</c:v>
                </c:pt>
                <c:pt idx="108">
                  <c:v>35065</c:v>
                </c:pt>
                <c:pt idx="109">
                  <c:v>35096</c:v>
                </c:pt>
                <c:pt idx="110">
                  <c:v>35125</c:v>
                </c:pt>
                <c:pt idx="111">
                  <c:v>35156</c:v>
                </c:pt>
                <c:pt idx="112">
                  <c:v>35186</c:v>
                </c:pt>
                <c:pt idx="113">
                  <c:v>35217</c:v>
                </c:pt>
                <c:pt idx="114">
                  <c:v>35247</c:v>
                </c:pt>
                <c:pt idx="115">
                  <c:v>35278</c:v>
                </c:pt>
                <c:pt idx="116">
                  <c:v>35309</c:v>
                </c:pt>
                <c:pt idx="117">
                  <c:v>35339</c:v>
                </c:pt>
                <c:pt idx="118">
                  <c:v>35370</c:v>
                </c:pt>
                <c:pt idx="119">
                  <c:v>35400</c:v>
                </c:pt>
                <c:pt idx="120">
                  <c:v>35431</c:v>
                </c:pt>
                <c:pt idx="121">
                  <c:v>35462</c:v>
                </c:pt>
                <c:pt idx="122">
                  <c:v>35490</c:v>
                </c:pt>
                <c:pt idx="123">
                  <c:v>35521</c:v>
                </c:pt>
                <c:pt idx="124">
                  <c:v>35551</c:v>
                </c:pt>
                <c:pt idx="125">
                  <c:v>35582</c:v>
                </c:pt>
                <c:pt idx="126">
                  <c:v>35612</c:v>
                </c:pt>
                <c:pt idx="127">
                  <c:v>35643</c:v>
                </c:pt>
                <c:pt idx="128">
                  <c:v>35674</c:v>
                </c:pt>
                <c:pt idx="129">
                  <c:v>35704</c:v>
                </c:pt>
                <c:pt idx="130">
                  <c:v>35735</c:v>
                </c:pt>
                <c:pt idx="131">
                  <c:v>35765</c:v>
                </c:pt>
                <c:pt idx="132">
                  <c:v>35796</c:v>
                </c:pt>
                <c:pt idx="133">
                  <c:v>35827</c:v>
                </c:pt>
                <c:pt idx="134">
                  <c:v>35855</c:v>
                </c:pt>
                <c:pt idx="135">
                  <c:v>35886</c:v>
                </c:pt>
                <c:pt idx="136">
                  <c:v>35916</c:v>
                </c:pt>
                <c:pt idx="137">
                  <c:v>35947</c:v>
                </c:pt>
                <c:pt idx="138">
                  <c:v>35977</c:v>
                </c:pt>
                <c:pt idx="139">
                  <c:v>36008</c:v>
                </c:pt>
                <c:pt idx="140">
                  <c:v>36039</c:v>
                </c:pt>
                <c:pt idx="141">
                  <c:v>36069</c:v>
                </c:pt>
                <c:pt idx="142">
                  <c:v>36100</c:v>
                </c:pt>
                <c:pt idx="143">
                  <c:v>36130</c:v>
                </c:pt>
                <c:pt idx="144">
                  <c:v>36161</c:v>
                </c:pt>
                <c:pt idx="145">
                  <c:v>36192</c:v>
                </c:pt>
                <c:pt idx="146">
                  <c:v>36220</c:v>
                </c:pt>
                <c:pt idx="147">
                  <c:v>36251</c:v>
                </c:pt>
                <c:pt idx="148">
                  <c:v>36281</c:v>
                </c:pt>
                <c:pt idx="149">
                  <c:v>36312</c:v>
                </c:pt>
                <c:pt idx="150">
                  <c:v>36342</c:v>
                </c:pt>
                <c:pt idx="151">
                  <c:v>36373</c:v>
                </c:pt>
                <c:pt idx="152">
                  <c:v>36404</c:v>
                </c:pt>
                <c:pt idx="153">
                  <c:v>36434</c:v>
                </c:pt>
                <c:pt idx="154">
                  <c:v>36465</c:v>
                </c:pt>
                <c:pt idx="155">
                  <c:v>36495</c:v>
                </c:pt>
                <c:pt idx="156">
                  <c:v>36526</c:v>
                </c:pt>
                <c:pt idx="157">
                  <c:v>36557</c:v>
                </c:pt>
                <c:pt idx="158">
                  <c:v>36586</c:v>
                </c:pt>
                <c:pt idx="159">
                  <c:v>36617</c:v>
                </c:pt>
                <c:pt idx="160">
                  <c:v>36647</c:v>
                </c:pt>
                <c:pt idx="161">
                  <c:v>36678</c:v>
                </c:pt>
                <c:pt idx="162">
                  <c:v>36708</c:v>
                </c:pt>
                <c:pt idx="163">
                  <c:v>36739</c:v>
                </c:pt>
                <c:pt idx="164">
                  <c:v>36770</c:v>
                </c:pt>
                <c:pt idx="165">
                  <c:v>36800</c:v>
                </c:pt>
                <c:pt idx="166">
                  <c:v>36831</c:v>
                </c:pt>
                <c:pt idx="167">
                  <c:v>36861</c:v>
                </c:pt>
                <c:pt idx="168">
                  <c:v>36892</c:v>
                </c:pt>
                <c:pt idx="169">
                  <c:v>36923</c:v>
                </c:pt>
                <c:pt idx="170">
                  <c:v>36951</c:v>
                </c:pt>
                <c:pt idx="171">
                  <c:v>36982</c:v>
                </c:pt>
                <c:pt idx="172">
                  <c:v>37012</c:v>
                </c:pt>
                <c:pt idx="173">
                  <c:v>37043</c:v>
                </c:pt>
                <c:pt idx="174">
                  <c:v>37073</c:v>
                </c:pt>
                <c:pt idx="175">
                  <c:v>37104</c:v>
                </c:pt>
                <c:pt idx="176">
                  <c:v>37135</c:v>
                </c:pt>
                <c:pt idx="177">
                  <c:v>37165</c:v>
                </c:pt>
                <c:pt idx="178">
                  <c:v>37196</c:v>
                </c:pt>
                <c:pt idx="179">
                  <c:v>37226</c:v>
                </c:pt>
                <c:pt idx="180">
                  <c:v>37257</c:v>
                </c:pt>
                <c:pt idx="181">
                  <c:v>37288</c:v>
                </c:pt>
                <c:pt idx="182">
                  <c:v>37316</c:v>
                </c:pt>
                <c:pt idx="183">
                  <c:v>37347</c:v>
                </c:pt>
                <c:pt idx="184">
                  <c:v>37377</c:v>
                </c:pt>
                <c:pt idx="185">
                  <c:v>37408</c:v>
                </c:pt>
                <c:pt idx="186">
                  <c:v>37438</c:v>
                </c:pt>
                <c:pt idx="187">
                  <c:v>37469</c:v>
                </c:pt>
                <c:pt idx="188">
                  <c:v>37500</c:v>
                </c:pt>
                <c:pt idx="189">
                  <c:v>37530</c:v>
                </c:pt>
                <c:pt idx="190">
                  <c:v>37561</c:v>
                </c:pt>
                <c:pt idx="191">
                  <c:v>37591</c:v>
                </c:pt>
                <c:pt idx="192">
                  <c:v>37622</c:v>
                </c:pt>
                <c:pt idx="193">
                  <c:v>37653</c:v>
                </c:pt>
                <c:pt idx="194">
                  <c:v>37681</c:v>
                </c:pt>
                <c:pt idx="195">
                  <c:v>37712</c:v>
                </c:pt>
                <c:pt idx="196">
                  <c:v>37742</c:v>
                </c:pt>
                <c:pt idx="197">
                  <c:v>37773</c:v>
                </c:pt>
                <c:pt idx="198">
                  <c:v>37803</c:v>
                </c:pt>
                <c:pt idx="199">
                  <c:v>37834</c:v>
                </c:pt>
                <c:pt idx="200">
                  <c:v>37865</c:v>
                </c:pt>
                <c:pt idx="201">
                  <c:v>37895</c:v>
                </c:pt>
                <c:pt idx="202">
                  <c:v>37926</c:v>
                </c:pt>
                <c:pt idx="203">
                  <c:v>37956</c:v>
                </c:pt>
                <c:pt idx="204">
                  <c:v>37987</c:v>
                </c:pt>
                <c:pt idx="205">
                  <c:v>38018</c:v>
                </c:pt>
                <c:pt idx="206">
                  <c:v>38047</c:v>
                </c:pt>
                <c:pt idx="207">
                  <c:v>38078</c:v>
                </c:pt>
                <c:pt idx="208">
                  <c:v>38108</c:v>
                </c:pt>
                <c:pt idx="209">
                  <c:v>38139</c:v>
                </c:pt>
                <c:pt idx="210">
                  <c:v>38169</c:v>
                </c:pt>
                <c:pt idx="211">
                  <c:v>38200</c:v>
                </c:pt>
                <c:pt idx="212">
                  <c:v>38231</c:v>
                </c:pt>
                <c:pt idx="213">
                  <c:v>38261</c:v>
                </c:pt>
                <c:pt idx="214">
                  <c:v>38292</c:v>
                </c:pt>
                <c:pt idx="215">
                  <c:v>38322</c:v>
                </c:pt>
                <c:pt idx="216">
                  <c:v>38353</c:v>
                </c:pt>
                <c:pt idx="217">
                  <c:v>38384</c:v>
                </c:pt>
                <c:pt idx="218">
                  <c:v>38412</c:v>
                </c:pt>
                <c:pt idx="219">
                  <c:v>38443</c:v>
                </c:pt>
                <c:pt idx="220">
                  <c:v>38473</c:v>
                </c:pt>
                <c:pt idx="221">
                  <c:v>38504</c:v>
                </c:pt>
                <c:pt idx="222">
                  <c:v>38534</c:v>
                </c:pt>
                <c:pt idx="223">
                  <c:v>38565</c:v>
                </c:pt>
                <c:pt idx="224">
                  <c:v>38596</c:v>
                </c:pt>
                <c:pt idx="225">
                  <c:v>38626</c:v>
                </c:pt>
                <c:pt idx="226">
                  <c:v>38657</c:v>
                </c:pt>
                <c:pt idx="227">
                  <c:v>38687</c:v>
                </c:pt>
                <c:pt idx="228">
                  <c:v>38718</c:v>
                </c:pt>
                <c:pt idx="229">
                  <c:v>38749</c:v>
                </c:pt>
                <c:pt idx="230">
                  <c:v>38777</c:v>
                </c:pt>
                <c:pt idx="231">
                  <c:v>38808</c:v>
                </c:pt>
                <c:pt idx="232">
                  <c:v>38838</c:v>
                </c:pt>
                <c:pt idx="233">
                  <c:v>38869</c:v>
                </c:pt>
                <c:pt idx="234">
                  <c:v>38899</c:v>
                </c:pt>
                <c:pt idx="235">
                  <c:v>38930</c:v>
                </c:pt>
                <c:pt idx="236">
                  <c:v>38961</c:v>
                </c:pt>
                <c:pt idx="237">
                  <c:v>38991</c:v>
                </c:pt>
                <c:pt idx="238">
                  <c:v>39022</c:v>
                </c:pt>
                <c:pt idx="239">
                  <c:v>39052</c:v>
                </c:pt>
                <c:pt idx="240">
                  <c:v>39083</c:v>
                </c:pt>
                <c:pt idx="241">
                  <c:v>39114</c:v>
                </c:pt>
                <c:pt idx="242">
                  <c:v>39142</c:v>
                </c:pt>
                <c:pt idx="243">
                  <c:v>39173</c:v>
                </c:pt>
                <c:pt idx="244">
                  <c:v>39203</c:v>
                </c:pt>
                <c:pt idx="245">
                  <c:v>39234</c:v>
                </c:pt>
                <c:pt idx="246">
                  <c:v>39265</c:v>
                </c:pt>
                <c:pt idx="247">
                  <c:v>39295</c:v>
                </c:pt>
                <c:pt idx="248">
                  <c:v>39326</c:v>
                </c:pt>
                <c:pt idx="249">
                  <c:v>39356</c:v>
                </c:pt>
                <c:pt idx="250">
                  <c:v>39387</c:v>
                </c:pt>
                <c:pt idx="251">
                  <c:v>39417</c:v>
                </c:pt>
                <c:pt idx="252">
                  <c:v>39448</c:v>
                </c:pt>
                <c:pt idx="253">
                  <c:v>39479</c:v>
                </c:pt>
                <c:pt idx="254">
                  <c:v>39508</c:v>
                </c:pt>
                <c:pt idx="255">
                  <c:v>39539</c:v>
                </c:pt>
                <c:pt idx="256">
                  <c:v>39569</c:v>
                </c:pt>
                <c:pt idx="257">
                  <c:v>39600</c:v>
                </c:pt>
                <c:pt idx="258">
                  <c:v>39630</c:v>
                </c:pt>
                <c:pt idx="259">
                  <c:v>39661</c:v>
                </c:pt>
                <c:pt idx="260">
                  <c:v>39692</c:v>
                </c:pt>
                <c:pt idx="261">
                  <c:v>39722</c:v>
                </c:pt>
                <c:pt idx="262">
                  <c:v>39753</c:v>
                </c:pt>
                <c:pt idx="263">
                  <c:v>39783</c:v>
                </c:pt>
                <c:pt idx="264">
                  <c:v>39814</c:v>
                </c:pt>
                <c:pt idx="265">
                  <c:v>39845</c:v>
                </c:pt>
                <c:pt idx="266">
                  <c:v>39873</c:v>
                </c:pt>
                <c:pt idx="267">
                  <c:v>39904</c:v>
                </c:pt>
                <c:pt idx="268">
                  <c:v>39934</c:v>
                </c:pt>
                <c:pt idx="269">
                  <c:v>39965</c:v>
                </c:pt>
                <c:pt idx="270">
                  <c:v>39995</c:v>
                </c:pt>
                <c:pt idx="271">
                  <c:v>40026</c:v>
                </c:pt>
                <c:pt idx="272">
                  <c:v>40057</c:v>
                </c:pt>
                <c:pt idx="273">
                  <c:v>40087</c:v>
                </c:pt>
                <c:pt idx="274">
                  <c:v>40118</c:v>
                </c:pt>
                <c:pt idx="275">
                  <c:v>40148</c:v>
                </c:pt>
                <c:pt idx="276">
                  <c:v>40179</c:v>
                </c:pt>
                <c:pt idx="277">
                  <c:v>40210</c:v>
                </c:pt>
                <c:pt idx="278">
                  <c:v>40238</c:v>
                </c:pt>
                <c:pt idx="279">
                  <c:v>40269</c:v>
                </c:pt>
                <c:pt idx="280">
                  <c:v>40299</c:v>
                </c:pt>
                <c:pt idx="281">
                  <c:v>40330</c:v>
                </c:pt>
                <c:pt idx="282">
                  <c:v>40360</c:v>
                </c:pt>
                <c:pt idx="283">
                  <c:v>40391</c:v>
                </c:pt>
                <c:pt idx="284">
                  <c:v>40422</c:v>
                </c:pt>
                <c:pt idx="285">
                  <c:v>40452</c:v>
                </c:pt>
                <c:pt idx="286">
                  <c:v>40483</c:v>
                </c:pt>
                <c:pt idx="287">
                  <c:v>40513</c:v>
                </c:pt>
              </c:numCache>
            </c:numRef>
          </c:cat>
          <c:val>
            <c:numRef>
              <c:f>'WRDS Data'!$E$2:$E$302</c:f>
              <c:numCache>
                <c:formatCode>0.00</c:formatCode>
                <c:ptCount val="301"/>
                <c:pt idx="0">
                  <c:v>100</c:v>
                </c:pt>
                <c:pt idx="1">
                  <c:v>101.10935023771788</c:v>
                </c:pt>
                <c:pt idx="2">
                  <c:v>102.10776545166401</c:v>
                </c:pt>
                <c:pt idx="3">
                  <c:v>103.10618066561021</c:v>
                </c:pt>
                <c:pt idx="4">
                  <c:v>104.31061806656101</c:v>
                </c:pt>
                <c:pt idx="5">
                  <c:v>105.3565768621235</c:v>
                </c:pt>
                <c:pt idx="6">
                  <c:v>106.37083993660846</c:v>
                </c:pt>
                <c:pt idx="7">
                  <c:v>107.30586370839936</c:v>
                </c:pt>
                <c:pt idx="8">
                  <c:v>108.32012678288424</c:v>
                </c:pt>
                <c:pt idx="9">
                  <c:v>109.33438985736925</c:v>
                </c:pt>
                <c:pt idx="10">
                  <c:v>110.25356576862121</c:v>
                </c:pt>
                <c:pt idx="11">
                  <c:v>111.42630744849438</c:v>
                </c:pt>
                <c:pt idx="12">
                  <c:v>112.13946117274158</c:v>
                </c:pt>
                <c:pt idx="13">
                  <c:v>112.90015847860539</c:v>
                </c:pt>
                <c:pt idx="14">
                  <c:v>113.69255150554667</c:v>
                </c:pt>
                <c:pt idx="15">
                  <c:v>114.42155309033291</c:v>
                </c:pt>
                <c:pt idx="16">
                  <c:v>115.30903328050719</c:v>
                </c:pt>
                <c:pt idx="17">
                  <c:v>116.48177496038036</c:v>
                </c:pt>
                <c:pt idx="18">
                  <c:v>117.81299524564184</c:v>
                </c:pt>
                <c:pt idx="19">
                  <c:v>119.0015847860539</c:v>
                </c:pt>
                <c:pt idx="20">
                  <c:v>120.15847860538821</c:v>
                </c:pt>
                <c:pt idx="21">
                  <c:v>121.12519809825665</c:v>
                </c:pt>
                <c:pt idx="22">
                  <c:v>122.1553090332804</c:v>
                </c:pt>
                <c:pt idx="23">
                  <c:v>123.1061806656102</c:v>
                </c:pt>
                <c:pt idx="24">
                  <c:v>124.13629160063391</c:v>
                </c:pt>
                <c:pt idx="25">
                  <c:v>125.03961965134722</c:v>
                </c:pt>
                <c:pt idx="26">
                  <c:v>126.49762282091923</c:v>
                </c:pt>
                <c:pt idx="27">
                  <c:v>127.48019017432645</c:v>
                </c:pt>
                <c:pt idx="28">
                  <c:v>128.09825673534073</c:v>
                </c:pt>
                <c:pt idx="29">
                  <c:v>128.47860538827257</c:v>
                </c:pt>
                <c:pt idx="30">
                  <c:v>128.58954041204441</c:v>
                </c:pt>
                <c:pt idx="31">
                  <c:v>129.00158478605377</c:v>
                </c:pt>
                <c:pt idx="32">
                  <c:v>129.35023771790824</c:v>
                </c:pt>
                <c:pt idx="33">
                  <c:v>129.85736925515064</c:v>
                </c:pt>
                <c:pt idx="34">
                  <c:v>130.31695721077654</c:v>
                </c:pt>
                <c:pt idx="35">
                  <c:v>130.69730586370838</c:v>
                </c:pt>
                <c:pt idx="36">
                  <c:v>130.98256735340746</c:v>
                </c:pt>
                <c:pt idx="37">
                  <c:v>131.10935023771779</c:v>
                </c:pt>
                <c:pt idx="38">
                  <c:v>131.15689381933441</c:v>
                </c:pt>
                <c:pt idx="39">
                  <c:v>131.03011093502388</c:v>
                </c:pt>
                <c:pt idx="40">
                  <c:v>130.4754358161648</c:v>
                </c:pt>
                <c:pt idx="41">
                  <c:v>129.93660855784469</c:v>
                </c:pt>
                <c:pt idx="42">
                  <c:v>129.27099841521402</c:v>
                </c:pt>
                <c:pt idx="43">
                  <c:v>128.63708399366078</c:v>
                </c:pt>
                <c:pt idx="44">
                  <c:v>128.00316957210765</c:v>
                </c:pt>
                <c:pt idx="45">
                  <c:v>127.35340729001585</c:v>
                </c:pt>
                <c:pt idx="46">
                  <c:v>126.64025356576869</c:v>
                </c:pt>
                <c:pt idx="47">
                  <c:v>126.02218700475423</c:v>
                </c:pt>
                <c:pt idx="48">
                  <c:v>124.9920760697306</c:v>
                </c:pt>
                <c:pt idx="49">
                  <c:v>124.15213946117279</c:v>
                </c:pt>
                <c:pt idx="50">
                  <c:v>123.15372424722661</c:v>
                </c:pt>
                <c:pt idx="51">
                  <c:v>122.74167987321721</c:v>
                </c:pt>
                <c:pt idx="52">
                  <c:v>122.97939778129951</c:v>
                </c:pt>
                <c:pt idx="53">
                  <c:v>123.3122028526148</c:v>
                </c:pt>
                <c:pt idx="54">
                  <c:v>123.75594294770207</c:v>
                </c:pt>
                <c:pt idx="55">
                  <c:v>124.00950871632324</c:v>
                </c:pt>
                <c:pt idx="56">
                  <c:v>124.04120443740096</c:v>
                </c:pt>
                <c:pt idx="57">
                  <c:v>123.99366085578446</c:v>
                </c:pt>
                <c:pt idx="58">
                  <c:v>123.85103011093496</c:v>
                </c:pt>
                <c:pt idx="59">
                  <c:v>123.85103011093496</c:v>
                </c:pt>
                <c:pt idx="60">
                  <c:v>123.72424722662433</c:v>
                </c:pt>
                <c:pt idx="61">
                  <c:v>123.7400950871633</c:v>
                </c:pt>
                <c:pt idx="62">
                  <c:v>123.62916006339144</c:v>
                </c:pt>
                <c:pt idx="63">
                  <c:v>123.53407290015848</c:v>
                </c:pt>
                <c:pt idx="64">
                  <c:v>123.43898573692546</c:v>
                </c:pt>
                <c:pt idx="65">
                  <c:v>123.13787638668772</c:v>
                </c:pt>
                <c:pt idx="66">
                  <c:v>122.70998415213941</c:v>
                </c:pt>
                <c:pt idx="67">
                  <c:v>122.51980982567356</c:v>
                </c:pt>
                <c:pt idx="68">
                  <c:v>122.2662440570523</c:v>
                </c:pt>
                <c:pt idx="69">
                  <c:v>122.07606973058633</c:v>
                </c:pt>
                <c:pt idx="70">
                  <c:v>121.96513470681455</c:v>
                </c:pt>
                <c:pt idx="71">
                  <c:v>121.80665610142626</c:v>
                </c:pt>
                <c:pt idx="72">
                  <c:v>121.85419968304288</c:v>
                </c:pt>
                <c:pt idx="73">
                  <c:v>121.79080824088746</c:v>
                </c:pt>
                <c:pt idx="74">
                  <c:v>121.39461172741679</c:v>
                </c:pt>
                <c:pt idx="75">
                  <c:v>121.07765451664025</c:v>
                </c:pt>
                <c:pt idx="76">
                  <c:v>120.87163232963545</c:v>
                </c:pt>
                <c:pt idx="77">
                  <c:v>120.85578446909668</c:v>
                </c:pt>
                <c:pt idx="78">
                  <c:v>120.58637083993652</c:v>
                </c:pt>
                <c:pt idx="79">
                  <c:v>120.28526148969895</c:v>
                </c:pt>
                <c:pt idx="80">
                  <c:v>120.23771790808242</c:v>
                </c:pt>
                <c:pt idx="81">
                  <c:v>120.14263074484946</c:v>
                </c:pt>
                <c:pt idx="82">
                  <c:v>120.28526148969895</c:v>
                </c:pt>
                <c:pt idx="83">
                  <c:v>120.30110935023772</c:v>
                </c:pt>
                <c:pt idx="84">
                  <c:v>120.53882725832013</c:v>
                </c:pt>
                <c:pt idx="85">
                  <c:v>120.80824088748014</c:v>
                </c:pt>
                <c:pt idx="86">
                  <c:v>121.09350237717905</c:v>
                </c:pt>
                <c:pt idx="87">
                  <c:v>121.36291600633911</c:v>
                </c:pt>
                <c:pt idx="88">
                  <c:v>121.53724247226623</c:v>
                </c:pt>
                <c:pt idx="89">
                  <c:v>121.6640253565768</c:v>
                </c:pt>
                <c:pt idx="90">
                  <c:v>121.8225039619652</c:v>
                </c:pt>
                <c:pt idx="91">
                  <c:v>121.93343898573691</c:v>
                </c:pt>
                <c:pt idx="92">
                  <c:v>121.98098256735341</c:v>
                </c:pt>
                <c:pt idx="93">
                  <c:v>122.18700475435816</c:v>
                </c:pt>
                <c:pt idx="94">
                  <c:v>122.23454833597461</c:v>
                </c:pt>
                <c:pt idx="95">
                  <c:v>122.36133122028525</c:v>
                </c:pt>
                <c:pt idx="96">
                  <c:v>122.34548335974644</c:v>
                </c:pt>
                <c:pt idx="97">
                  <c:v>122.47226624405711</c:v>
                </c:pt>
                <c:pt idx="98">
                  <c:v>122.12361331220285</c:v>
                </c:pt>
                <c:pt idx="99">
                  <c:v>121.83835182250382</c:v>
                </c:pt>
                <c:pt idx="100">
                  <c:v>121.6640253565768</c:v>
                </c:pt>
                <c:pt idx="101">
                  <c:v>121.48969889064975</c:v>
                </c:pt>
                <c:pt idx="102">
                  <c:v>121.55309033280503</c:v>
                </c:pt>
                <c:pt idx="103">
                  <c:v>121.63232963549918</c:v>
                </c:pt>
                <c:pt idx="104">
                  <c:v>121.74326465927112</c:v>
                </c:pt>
                <c:pt idx="105">
                  <c:v>121.80665610142626</c:v>
                </c:pt>
                <c:pt idx="106">
                  <c:v>121.83835182250382</c:v>
                </c:pt>
                <c:pt idx="107">
                  <c:v>121.90174326465927</c:v>
                </c:pt>
                <c:pt idx="108">
                  <c:v>122.01267828843105</c:v>
                </c:pt>
                <c:pt idx="109">
                  <c:v>122.21870047543581</c:v>
                </c:pt>
                <c:pt idx="110">
                  <c:v>122.29793977812994</c:v>
                </c:pt>
                <c:pt idx="111">
                  <c:v>122.56735340729007</c:v>
                </c:pt>
                <c:pt idx="112">
                  <c:v>122.77337559429469</c:v>
                </c:pt>
                <c:pt idx="113">
                  <c:v>122.77337559429469</c:v>
                </c:pt>
                <c:pt idx="114">
                  <c:v>122.83676703644997</c:v>
                </c:pt>
                <c:pt idx="115">
                  <c:v>122.99524564183847</c:v>
                </c:pt>
                <c:pt idx="116">
                  <c:v>123.21711568938208</c:v>
                </c:pt>
                <c:pt idx="117">
                  <c:v>123.53407290015848</c:v>
                </c:pt>
                <c:pt idx="118">
                  <c:v>123.89857369255144</c:v>
                </c:pt>
                <c:pt idx="119">
                  <c:v>124.21553090332804</c:v>
                </c:pt>
                <c:pt idx="120">
                  <c:v>124.51664025356575</c:v>
                </c:pt>
                <c:pt idx="121">
                  <c:v>124.75435816164817</c:v>
                </c:pt>
                <c:pt idx="122">
                  <c:v>125.18225039619644</c:v>
                </c:pt>
                <c:pt idx="123">
                  <c:v>125.59429477020612</c:v>
                </c:pt>
                <c:pt idx="124">
                  <c:v>126.03803486529318</c:v>
                </c:pt>
                <c:pt idx="125">
                  <c:v>126.64025356576869</c:v>
                </c:pt>
                <c:pt idx="126">
                  <c:v>127.13153724247225</c:v>
                </c:pt>
                <c:pt idx="127">
                  <c:v>127.74960380348651</c:v>
                </c:pt>
                <c:pt idx="128">
                  <c:v>128.22503961965134</c:v>
                </c:pt>
                <c:pt idx="129">
                  <c:v>129.03328050713154</c:v>
                </c:pt>
                <c:pt idx="130">
                  <c:v>129.88906497622818</c:v>
                </c:pt>
                <c:pt idx="131">
                  <c:v>130.88748019017441</c:v>
                </c:pt>
                <c:pt idx="132">
                  <c:v>131.94928684627581</c:v>
                </c:pt>
                <c:pt idx="133">
                  <c:v>133.07448494453237</c:v>
                </c:pt>
                <c:pt idx="134">
                  <c:v>134.10459587955603</c:v>
                </c:pt>
                <c:pt idx="135">
                  <c:v>135.00792393026941</c:v>
                </c:pt>
                <c:pt idx="136">
                  <c:v>136.06973058637078</c:v>
                </c:pt>
                <c:pt idx="137">
                  <c:v>137.29001584786053</c:v>
                </c:pt>
                <c:pt idx="138">
                  <c:v>138.55784469096673</c:v>
                </c:pt>
                <c:pt idx="139">
                  <c:v>139.68304278922346</c:v>
                </c:pt>
                <c:pt idx="140">
                  <c:v>140.80824088748054</c:v>
                </c:pt>
                <c:pt idx="141">
                  <c:v>141.60063391442154</c:v>
                </c:pt>
                <c:pt idx="142">
                  <c:v>142.20285261489687</c:v>
                </c:pt>
                <c:pt idx="143">
                  <c:v>142.85261489698891</c:v>
                </c:pt>
                <c:pt idx="144">
                  <c:v>143.75594294770204</c:v>
                </c:pt>
                <c:pt idx="145">
                  <c:v>144.91283676703654</c:v>
                </c:pt>
                <c:pt idx="146">
                  <c:v>146.00633914421564</c:v>
                </c:pt>
                <c:pt idx="147">
                  <c:v>147.46434231378774</c:v>
                </c:pt>
                <c:pt idx="148">
                  <c:v>148.57369255150539</c:v>
                </c:pt>
                <c:pt idx="149">
                  <c:v>150</c:v>
                </c:pt>
                <c:pt idx="150">
                  <c:v>151.34706814580034</c:v>
                </c:pt>
                <c:pt idx="151">
                  <c:v>152.74167987321698</c:v>
                </c:pt>
                <c:pt idx="152">
                  <c:v>154.04120443740101</c:v>
                </c:pt>
                <c:pt idx="153">
                  <c:v>155.27733755942964</c:v>
                </c:pt>
                <c:pt idx="154">
                  <c:v>156.71949286846265</c:v>
                </c:pt>
                <c:pt idx="155">
                  <c:v>158.27258320126759</c:v>
                </c:pt>
                <c:pt idx="156">
                  <c:v>159.66719492868461</c:v>
                </c:pt>
                <c:pt idx="157">
                  <c:v>161.47385103011078</c:v>
                </c:pt>
                <c:pt idx="158">
                  <c:v>163.47068145800321</c:v>
                </c:pt>
                <c:pt idx="159">
                  <c:v>165.65768621236131</c:v>
                </c:pt>
                <c:pt idx="160">
                  <c:v>168.00316957210765</c:v>
                </c:pt>
                <c:pt idx="161">
                  <c:v>170.11093502377167</c:v>
                </c:pt>
                <c:pt idx="162">
                  <c:v>171.42630744849473</c:v>
                </c:pt>
                <c:pt idx="163">
                  <c:v>172.85261489698888</c:v>
                </c:pt>
                <c:pt idx="164">
                  <c:v>174.37400950871634</c:v>
                </c:pt>
                <c:pt idx="165">
                  <c:v>176.1806656101424</c:v>
                </c:pt>
                <c:pt idx="166">
                  <c:v>178.28843106180665</c:v>
                </c:pt>
                <c:pt idx="167">
                  <c:v>180.55467511885874</c:v>
                </c:pt>
                <c:pt idx="168">
                  <c:v>182.93185419968302</c:v>
                </c:pt>
                <c:pt idx="169">
                  <c:v>184.92868462757528</c:v>
                </c:pt>
                <c:pt idx="170">
                  <c:v>186.56101426307438</c:v>
                </c:pt>
                <c:pt idx="171">
                  <c:v>187.79714738510322</c:v>
                </c:pt>
                <c:pt idx="172">
                  <c:v>188.51030110935011</c:v>
                </c:pt>
                <c:pt idx="173">
                  <c:v>189.3819334389859</c:v>
                </c:pt>
                <c:pt idx="174">
                  <c:v>190.33280507131536</c:v>
                </c:pt>
                <c:pt idx="175">
                  <c:v>191.69572107765461</c:v>
                </c:pt>
                <c:pt idx="176">
                  <c:v>193.26465927099824</c:v>
                </c:pt>
                <c:pt idx="177">
                  <c:v>194.62757527733746</c:v>
                </c:pt>
                <c:pt idx="178">
                  <c:v>195.91125198098257</c:v>
                </c:pt>
                <c:pt idx="179">
                  <c:v>196.54516640253564</c:v>
                </c:pt>
                <c:pt idx="180">
                  <c:v>197.82884310618064</c:v>
                </c:pt>
                <c:pt idx="181">
                  <c:v>199.30269413629159</c:v>
                </c:pt>
                <c:pt idx="182">
                  <c:v>201.31537242472254</c:v>
                </c:pt>
                <c:pt idx="183">
                  <c:v>203.70839936608564</c:v>
                </c:pt>
                <c:pt idx="184">
                  <c:v>206.5610142630745</c:v>
                </c:pt>
                <c:pt idx="185">
                  <c:v>209.54041204437402</c:v>
                </c:pt>
                <c:pt idx="186">
                  <c:v>212.5198098256736</c:v>
                </c:pt>
                <c:pt idx="187">
                  <c:v>215.48335974643427</c:v>
                </c:pt>
                <c:pt idx="188">
                  <c:v>218.08240887480201</c:v>
                </c:pt>
                <c:pt idx="189">
                  <c:v>220.87163232963562</c:v>
                </c:pt>
                <c:pt idx="190">
                  <c:v>223.45483359746441</c:v>
                </c:pt>
                <c:pt idx="191">
                  <c:v>225.92709984152151</c:v>
                </c:pt>
                <c:pt idx="192">
                  <c:v>227.98732171156897</c:v>
                </c:pt>
                <c:pt idx="193">
                  <c:v>229.85736925515064</c:v>
                </c:pt>
                <c:pt idx="194">
                  <c:v>231.58478605388271</c:v>
                </c:pt>
                <c:pt idx="195">
                  <c:v>233.2012678288431</c:v>
                </c:pt>
                <c:pt idx="196">
                  <c:v>234.84944532488115</c:v>
                </c:pt>
                <c:pt idx="197">
                  <c:v>236.33914421553089</c:v>
                </c:pt>
                <c:pt idx="198">
                  <c:v>238.7321711568938</c:v>
                </c:pt>
                <c:pt idx="199">
                  <c:v>241.64817749603799</c:v>
                </c:pt>
                <c:pt idx="200">
                  <c:v>245.10301109350218</c:v>
                </c:pt>
                <c:pt idx="201">
                  <c:v>248.51030110935011</c:v>
                </c:pt>
                <c:pt idx="202">
                  <c:v>252.25039619651346</c:v>
                </c:pt>
                <c:pt idx="203">
                  <c:v>256.1648177496038</c:v>
                </c:pt>
                <c:pt idx="204">
                  <c:v>259.90491283676727</c:v>
                </c:pt>
                <c:pt idx="205">
                  <c:v>263.72424722662424</c:v>
                </c:pt>
                <c:pt idx="206">
                  <c:v>268.55784469096722</c:v>
                </c:pt>
                <c:pt idx="207">
                  <c:v>273.37559429477022</c:v>
                </c:pt>
                <c:pt idx="208">
                  <c:v>278.17749603803486</c:v>
                </c:pt>
                <c:pt idx="209">
                  <c:v>283.40729001584788</c:v>
                </c:pt>
                <c:pt idx="210">
                  <c:v>287.6703645007924</c:v>
                </c:pt>
                <c:pt idx="211">
                  <c:v>290.99841521394609</c:v>
                </c:pt>
                <c:pt idx="212">
                  <c:v>293.99366085578424</c:v>
                </c:pt>
                <c:pt idx="213">
                  <c:v>297.05229793977833</c:v>
                </c:pt>
                <c:pt idx="214">
                  <c:v>300.30110935023737</c:v>
                </c:pt>
                <c:pt idx="215">
                  <c:v>303.88272583201268</c:v>
                </c:pt>
                <c:pt idx="216">
                  <c:v>308.36767036450107</c:v>
                </c:pt>
                <c:pt idx="217">
                  <c:v>313.40729001584782</c:v>
                </c:pt>
                <c:pt idx="218">
                  <c:v>318.90649762282089</c:v>
                </c:pt>
                <c:pt idx="219">
                  <c:v>323.05863708399374</c:v>
                </c:pt>
                <c:pt idx="220">
                  <c:v>326.59270998415195</c:v>
                </c:pt>
                <c:pt idx="221">
                  <c:v>329.98415213946146</c:v>
                </c:pt>
                <c:pt idx="222">
                  <c:v>333.23296354992073</c:v>
                </c:pt>
                <c:pt idx="223">
                  <c:v>336.70364500792391</c:v>
                </c:pt>
                <c:pt idx="224">
                  <c:v>340.68145800316955</c:v>
                </c:pt>
                <c:pt idx="225">
                  <c:v>344.61172741679866</c:v>
                </c:pt>
                <c:pt idx="226">
                  <c:v>348.54199683042788</c:v>
                </c:pt>
                <c:pt idx="227">
                  <c:v>352.07606973058625</c:v>
                </c:pt>
                <c:pt idx="228">
                  <c:v>354.70681458003168</c:v>
                </c:pt>
                <c:pt idx="229">
                  <c:v>357.52773375594268</c:v>
                </c:pt>
                <c:pt idx="230">
                  <c:v>358.74801901743263</c:v>
                </c:pt>
                <c:pt idx="231">
                  <c:v>359.61965134706833</c:v>
                </c:pt>
                <c:pt idx="232">
                  <c:v>359.22345483359743</c:v>
                </c:pt>
                <c:pt idx="233">
                  <c:v>357.68621236133117</c:v>
                </c:pt>
                <c:pt idx="234">
                  <c:v>355.91125198098217</c:v>
                </c:pt>
                <c:pt idx="235">
                  <c:v>354.19968304278922</c:v>
                </c:pt>
                <c:pt idx="236">
                  <c:v>353.18541996830396</c:v>
                </c:pt>
                <c:pt idx="237">
                  <c:v>353.05863708399374</c:v>
                </c:pt>
                <c:pt idx="238">
                  <c:v>353.16957210776582</c:v>
                </c:pt>
                <c:pt idx="239">
                  <c:v>352.59904912836771</c:v>
                </c:pt>
                <c:pt idx="240">
                  <c:v>352.80507131537246</c:v>
                </c:pt>
                <c:pt idx="241">
                  <c:v>353.2171156893819</c:v>
                </c:pt>
                <c:pt idx="242">
                  <c:v>352.94770206022184</c:v>
                </c:pt>
                <c:pt idx="243">
                  <c:v>350.8874801901743</c:v>
                </c:pt>
                <c:pt idx="244">
                  <c:v>347.63866877971475</c:v>
                </c:pt>
                <c:pt idx="245">
                  <c:v>343.69255150554676</c:v>
                </c:pt>
                <c:pt idx="246">
                  <c:v>340.01584786053888</c:v>
                </c:pt>
                <c:pt idx="247">
                  <c:v>336.40253565768597</c:v>
                </c:pt>
                <c:pt idx="248">
                  <c:v>333.07448494453246</c:v>
                </c:pt>
                <c:pt idx="249">
                  <c:v>329.08082408874827</c:v>
                </c:pt>
                <c:pt idx="250">
                  <c:v>323.40729001584782</c:v>
                </c:pt>
                <c:pt idx="251">
                  <c:v>317.97147385102977</c:v>
                </c:pt>
                <c:pt idx="252">
                  <c:v>312.61489698890648</c:v>
                </c:pt>
                <c:pt idx="253">
                  <c:v>305.81616481774961</c:v>
                </c:pt>
                <c:pt idx="254">
                  <c:v>299.68304278922341</c:v>
                </c:pt>
                <c:pt idx="255">
                  <c:v>294.70681458003168</c:v>
                </c:pt>
                <c:pt idx="256">
                  <c:v>289.55625990491262</c:v>
                </c:pt>
                <c:pt idx="257">
                  <c:v>285.48335974643368</c:v>
                </c:pt>
                <c:pt idx="258">
                  <c:v>280.44374009508715</c:v>
                </c:pt>
                <c:pt idx="259">
                  <c:v>276.35499207606972</c:v>
                </c:pt>
                <c:pt idx="260">
                  <c:v>270.80824088748017</c:v>
                </c:pt>
                <c:pt idx="261">
                  <c:v>265.89540412044397</c:v>
                </c:pt>
                <c:pt idx="262">
                  <c:v>261.31537242472268</c:v>
                </c:pt>
                <c:pt idx="263">
                  <c:v>256.71949286846274</c:v>
                </c:pt>
                <c:pt idx="264">
                  <c:v>251.88589540412045</c:v>
                </c:pt>
                <c:pt idx="265">
                  <c:v>248.47860538827257</c:v>
                </c:pt>
                <c:pt idx="266">
                  <c:v>244.37400950871631</c:v>
                </c:pt>
                <c:pt idx="267">
                  <c:v>242.40887480190176</c:v>
                </c:pt>
                <c:pt idx="268">
                  <c:v>241.44215530903327</c:v>
                </c:pt>
                <c:pt idx="269">
                  <c:v>242.5198098256736</c:v>
                </c:pt>
                <c:pt idx="270">
                  <c:v>244.42155309033265</c:v>
                </c:pt>
                <c:pt idx="271">
                  <c:v>246.70364500792391</c:v>
                </c:pt>
                <c:pt idx="272">
                  <c:v>247.57527733755941</c:v>
                </c:pt>
                <c:pt idx="273">
                  <c:v>248.51030110935011</c:v>
                </c:pt>
                <c:pt idx="274">
                  <c:v>249.22345483359732</c:v>
                </c:pt>
                <c:pt idx="275">
                  <c:v>250.44374009508715</c:v>
                </c:pt>
                <c:pt idx="276">
                  <c:v>251.83835182250405</c:v>
                </c:pt>
                <c:pt idx="277">
                  <c:v>252.36133122028536</c:v>
                </c:pt>
                <c:pt idx="278">
                  <c:v>252.3454833597464</c:v>
                </c:pt>
                <c:pt idx="279">
                  <c:v>254.0095087163233</c:v>
                </c:pt>
                <c:pt idx="280">
                  <c:v>254.77020602218698</c:v>
                </c:pt>
                <c:pt idx="281">
                  <c:v>254.69096671949291</c:v>
                </c:pt>
                <c:pt idx="282">
                  <c:v>253.97781299524559</c:v>
                </c:pt>
                <c:pt idx="283">
                  <c:v>252.50396196513472</c:v>
                </c:pt>
                <c:pt idx="284">
                  <c:v>250.76069730586369</c:v>
                </c:pt>
                <c:pt idx="285">
                  <c:v>248.79556259904888</c:v>
                </c:pt>
                <c:pt idx="286">
                  <c:v>247.92393026941363</c:v>
                </c:pt>
                <c:pt idx="287">
                  <c:v>247.08399366085561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820640"/>
        <c:axId val="175821032"/>
      </c:lineChart>
      <c:dateAx>
        <c:axId val="175820640"/>
        <c:scaling>
          <c:orientation val="minMax"/>
        </c:scaling>
        <c:delete val="0"/>
        <c:axPos val="b"/>
        <c:numFmt formatCode="mmmm\ yyyy" sourceLinked="1"/>
        <c:majorTickMark val="out"/>
        <c:minorTickMark val="none"/>
        <c:tickLblPos val="nextTo"/>
        <c:txPr>
          <a:bodyPr rot="1500000"/>
          <a:lstStyle/>
          <a:p>
            <a:pPr>
              <a:defRPr/>
            </a:pPr>
            <a:endParaRPr lang="fr-FR"/>
          </a:p>
        </c:txPr>
        <c:crossAx val="175821032"/>
        <c:crosses val="autoZero"/>
        <c:auto val="1"/>
        <c:lblOffset val="100"/>
        <c:baseTimeUnit val="months"/>
        <c:minorUnit val="1"/>
        <c:minorTimeUnit val="years"/>
      </c:dateAx>
      <c:valAx>
        <c:axId val="175821032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numFmt formatCode="0.00" sourceLinked="1"/>
        <c:majorTickMark val="out"/>
        <c:minorTickMark val="none"/>
        <c:tickLblPos val="nextTo"/>
        <c:crossAx val="175820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21120812868688"/>
          <c:y val="0.69624039182602171"/>
          <c:w val="0.11458762886597938"/>
          <c:h val="0.1015668353955755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1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Cap</a:t>
            </a:r>
            <a:r>
              <a:rPr lang="en-US" baseline="0" dirty="0" smtClean="0"/>
              <a:t> rates reflect opportunity cost of capital, rent growth expectations, and risk.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25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0513" indent="-290513"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Commercial banks are clearly the most important source of commercial property  loans.</a:t>
            </a:r>
          </a:p>
          <a:p>
            <a:pPr marL="290513" indent="-290513">
              <a:spcBef>
                <a:spcPts val="6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dirty="0" smtClean="0">
                <a:latin typeface="Arial Black" pitchFamily="34" charset="0"/>
                <a:cs typeface="Times New Roman" pitchFamily="18" charset="0"/>
              </a:rPr>
              <a:t>Commercial mortgage backed securities (CMBS)       have become the second most important source followed by life insurance companies.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4DEF4-E4A2-42C6-9E3A-0F7701BDC5E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F26B-1D00-4DD4-BA80-9FBABA3E3DBA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10515599" cy="4406741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ABF5-7727-4277-8D63-EFB8DD7570EB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7483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9269-3DE9-416E-AE18-A06FEB996AEF}" type="datetime1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2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618F-F17E-443E-BD4A-E43FD83AA814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lang="en-US" sz="11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lang="en-US"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lang="en-US" sz="11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lang="en-US"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E887-7BF5-43D7-B503-65A40790DC75}" type="datetime1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C70C1-0A36-47EE-BB23-330DC6955568}" type="datetime1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8169-68B9-4FED-8D7D-61043D29A8A5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423" y="6311898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3" r:id="rId3"/>
    <p:sldLayoutId id="2147483663" r:id="rId4"/>
    <p:sldLayoutId id="2147483664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2" y="1201197"/>
            <a:ext cx="10515600" cy="2387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REAL ESTATE 410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Spring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8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Real Estate Different?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07776"/>
            <a:ext cx="10515599" cy="4524589"/>
          </a:xfrm>
        </p:spPr>
        <p:txBody>
          <a:bodyPr>
            <a:noAutofit/>
          </a:bodyPr>
          <a:lstStyle/>
          <a:p>
            <a:r>
              <a:rPr lang="en-US" dirty="0"/>
              <a:t>Social </a:t>
            </a:r>
            <a:r>
              <a:rPr lang="en-US" dirty="0" smtClean="0"/>
              <a:t>consideration</a:t>
            </a:r>
            <a:endParaRPr lang="en-US" dirty="0"/>
          </a:p>
          <a:p>
            <a:pPr marL="914400" lvl="1" indent="-336550">
              <a:spcBef>
                <a:spcPts val="300"/>
              </a:spcBef>
            </a:pPr>
            <a:r>
              <a:rPr lang="en-US" dirty="0"/>
              <a:t>Each society sees real estate differently</a:t>
            </a:r>
          </a:p>
          <a:p>
            <a:r>
              <a:rPr lang="en-US" dirty="0"/>
              <a:t>Location</a:t>
            </a:r>
          </a:p>
          <a:p>
            <a:pPr marL="914400" lvl="1" indent="-336550">
              <a:spcBef>
                <a:spcPts val="300"/>
              </a:spcBef>
            </a:pPr>
            <a:r>
              <a:rPr lang="en-US" dirty="0"/>
              <a:t>Real estate not fungible</a:t>
            </a:r>
          </a:p>
          <a:p>
            <a:pPr marL="914400" lvl="1" indent="-336550">
              <a:spcBef>
                <a:spcPts val="300"/>
              </a:spcBef>
            </a:pPr>
            <a:r>
              <a:rPr lang="en-US" dirty="0"/>
              <a:t>Locational aspects key drivers of value</a:t>
            </a:r>
          </a:p>
          <a:p>
            <a:pPr marL="914400" lvl="1" indent="-336550">
              <a:spcBef>
                <a:spcPts val="300"/>
              </a:spcBef>
            </a:pPr>
            <a:r>
              <a:rPr lang="en-US" dirty="0"/>
              <a:t>Externality a key consideration</a:t>
            </a:r>
          </a:p>
          <a:p>
            <a:r>
              <a:rPr lang="en-US" dirty="0"/>
              <a:t>Legal environment</a:t>
            </a:r>
          </a:p>
          <a:p>
            <a:pPr marL="914400" lvl="1" indent="-336550">
              <a:spcBef>
                <a:spcPts val="300"/>
              </a:spcBef>
            </a:pPr>
            <a:r>
              <a:rPr lang="en-US" dirty="0"/>
              <a:t>Property laws different from commercial laws</a:t>
            </a:r>
          </a:p>
          <a:p>
            <a:r>
              <a:rPr lang="en-US" dirty="0"/>
              <a:t>Market </a:t>
            </a:r>
            <a:r>
              <a:rPr lang="en-US" dirty="0" smtClean="0"/>
              <a:t>structure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4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Estate </a:t>
            </a:r>
            <a:r>
              <a:rPr lang="en-US" sz="4000" dirty="0"/>
              <a:t>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 markets</a:t>
            </a:r>
          </a:p>
          <a:p>
            <a:pPr marL="968375" lvl="1" indent="-390525"/>
            <a:r>
              <a:rPr lang="en-US" sz="2400" i="1" dirty="0"/>
              <a:t>Space  markets</a:t>
            </a:r>
          </a:p>
          <a:p>
            <a:pPr marL="968375" lvl="1" indent="-390525"/>
            <a:r>
              <a:rPr lang="en-US" sz="2400" i="1" dirty="0"/>
              <a:t>Asset (e.g., property) markets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Space market</a:t>
            </a:r>
            <a:r>
              <a:rPr lang="en-US" sz="2800" b="1" dirty="0"/>
              <a:t>s</a:t>
            </a:r>
            <a:r>
              <a:rPr lang="en-US" sz="2800" dirty="0"/>
              <a:t>:</a:t>
            </a:r>
          </a:p>
          <a:p>
            <a:pPr marL="968375" lvl="1" indent="-390525"/>
            <a:r>
              <a:rPr lang="en-US" sz="2400" dirty="0"/>
              <a:t>Rental markets </a:t>
            </a:r>
          </a:p>
          <a:p>
            <a:pPr marL="968375" lvl="1" indent="-390525"/>
            <a:r>
              <a:rPr lang="en-US" sz="2400" dirty="0"/>
              <a:t>Rent set by supply and demand </a:t>
            </a:r>
          </a:p>
          <a:p>
            <a:pPr marL="968375" lvl="1" indent="-390525"/>
            <a:r>
              <a:rPr lang="en-US" sz="2400" dirty="0"/>
              <a:t>Segmented markets</a:t>
            </a:r>
          </a:p>
          <a:p>
            <a:pPr marL="968375" lvl="1" indent="-390525"/>
            <a:r>
              <a:rPr lang="en-US" sz="2400" b="1" i="1" dirty="0" smtClean="0"/>
              <a:t>Real estate rental (space) </a:t>
            </a:r>
            <a:r>
              <a:rPr lang="en-US" sz="2400" b="1" i="1" dirty="0"/>
              <a:t>markets tend to be local</a:t>
            </a:r>
            <a:r>
              <a:rPr lang="en-US" sz="2400" b="1" i="1" dirty="0" smtClean="0"/>
              <a:t>!</a:t>
            </a:r>
            <a:endParaRPr lang="en-US" sz="2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7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Estate </a:t>
            </a:r>
            <a:r>
              <a:rPr lang="en-US" sz="4000" dirty="0"/>
              <a:t>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Asset (capital) markets:</a:t>
            </a:r>
          </a:p>
          <a:p>
            <a:pPr marL="801688" lvl="1" indent="-344488"/>
            <a:r>
              <a:rPr lang="en-US" sz="2400" dirty="0"/>
              <a:t>Public vs. private  markets</a:t>
            </a:r>
          </a:p>
          <a:p>
            <a:pPr marL="801688" lvl="2" indent="-344488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i="1" dirty="0"/>
              <a:t>	</a:t>
            </a:r>
            <a:r>
              <a:rPr lang="en-US" sz="2200" dirty="0"/>
              <a:t>Public markets: liquidity, securitized assets, informational efficiency</a:t>
            </a:r>
          </a:p>
          <a:p>
            <a:pPr marL="801688" lvl="2" indent="-344488">
              <a:spcBef>
                <a:spcPts val="300"/>
              </a:spcBef>
              <a:buNone/>
            </a:pPr>
            <a:r>
              <a:rPr lang="en-US" sz="2200" dirty="0"/>
              <a:t>	Private markets: less liquid, whole assets</a:t>
            </a:r>
          </a:p>
          <a:p>
            <a:pPr marL="801688" lvl="1" indent="-344488"/>
            <a:r>
              <a:rPr lang="en-US" sz="2400" dirty="0"/>
              <a:t>Equity vs. debt markets</a:t>
            </a:r>
          </a:p>
          <a:p>
            <a:pPr marL="801688" lvl="1" indent="-344488">
              <a:spcBef>
                <a:spcPts val="1200"/>
              </a:spcBef>
            </a:pPr>
            <a:r>
              <a:rPr lang="en-US" sz="2400" dirty="0"/>
              <a:t>Primary vs. secondary markets</a:t>
            </a:r>
          </a:p>
          <a:p>
            <a:pPr marL="801688" lvl="1" indent="-344488">
              <a:spcBef>
                <a:spcPts val="1200"/>
              </a:spcBef>
            </a:pPr>
            <a:r>
              <a:rPr lang="en-US" sz="2400" dirty="0"/>
              <a:t>Is the asset market as segmented as the space market?</a:t>
            </a:r>
          </a:p>
          <a:p>
            <a:pPr marL="1263650" lvl="2" indent="-349250"/>
            <a:r>
              <a:rPr lang="en-US" sz="2200" b="1" i="1" dirty="0"/>
              <a:t>NO! Investment return is the key driver in this market</a:t>
            </a:r>
            <a:endParaRPr lang="en-US" sz="2200" i="1" dirty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Pricing of Real Estate Assets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Like with any asset, RE prices depend on:</a:t>
            </a:r>
          </a:p>
          <a:p>
            <a:pPr marL="914400" lvl="1" indent="-342900"/>
            <a:r>
              <a:rPr lang="en-US" dirty="0"/>
              <a:t>Amount of cash flows generated by the asset</a:t>
            </a:r>
          </a:p>
          <a:p>
            <a:pPr marL="914400" lvl="1" indent="-342900"/>
            <a:r>
              <a:rPr lang="en-US" dirty="0"/>
              <a:t>Riskiness of those cash flows</a:t>
            </a:r>
          </a:p>
          <a:p>
            <a:pPr marL="914400" lvl="1" indent="-342900"/>
            <a:r>
              <a:rPr lang="en-US" dirty="0"/>
              <a:t>Market risk appetite</a:t>
            </a:r>
          </a:p>
          <a:p>
            <a:pPr>
              <a:spcBef>
                <a:spcPts val="1800"/>
              </a:spcBef>
            </a:pPr>
            <a:r>
              <a:rPr lang="en-US" sz="3000" dirty="0"/>
              <a:t>RE space markets determine cash flows, not asset prices</a:t>
            </a:r>
          </a:p>
          <a:p>
            <a:pPr marL="914400" lvl="1" indent="-342900"/>
            <a:r>
              <a:rPr lang="en-US" dirty="0" smtClean="0"/>
              <a:t>But not all real estate assets generate income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sz="3000" dirty="0"/>
              <a:t>RE prices reflect alternative investment opportunities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759106"/>
              </p:ext>
            </p:extLst>
          </p:nvPr>
        </p:nvGraphicFramePr>
        <p:xfrm>
          <a:off x="2449417" y="2167624"/>
          <a:ext cx="7293165" cy="31137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9425"/>
                <a:gridCol w="2737709"/>
                <a:gridCol w="2516031"/>
              </a:tblGrid>
              <a:tr h="697168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 smtClean="0"/>
                    </a:p>
                    <a:p>
                      <a:pPr algn="ctr"/>
                      <a:r>
                        <a:rPr lang="en-US" sz="2000" dirty="0" smtClean="0"/>
                        <a:t>Private Markets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 smtClean="0"/>
                    </a:p>
                    <a:p>
                      <a:pPr algn="ctr"/>
                      <a:r>
                        <a:rPr lang="en-US" sz="2000" dirty="0" smtClean="0"/>
                        <a:t>Public</a:t>
                      </a:r>
                      <a:r>
                        <a:rPr lang="en-US" sz="2000" baseline="0" dirty="0" smtClean="0"/>
                        <a:t> Markets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89415">
                <a:tc>
                  <a:txBody>
                    <a:bodyPr/>
                    <a:lstStyle/>
                    <a:p>
                      <a:r>
                        <a:rPr lang="en-US" sz="2000" b="1" smtClean="0"/>
                        <a:t>Equity</a:t>
                      </a:r>
                      <a:r>
                        <a:rPr lang="en-US" sz="2000" b="1" baseline="0" smtClean="0"/>
                        <a:t> </a:t>
                      </a:r>
                      <a:r>
                        <a:rPr lang="en-US" sz="2000" b="1" baseline="0" dirty="0" smtClean="0"/>
                        <a:t>Assets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Private</a:t>
                      </a:r>
                      <a:r>
                        <a:rPr lang="en-US" sz="2000" baseline="0" dirty="0" smtClean="0"/>
                        <a:t> equity</a:t>
                      </a:r>
                    </a:p>
                    <a:p>
                      <a:pPr algn="ctr"/>
                      <a:r>
                        <a:rPr lang="en-US" sz="2000" dirty="0" smtClean="0"/>
                        <a:t>RE</a:t>
                      </a:r>
                      <a:r>
                        <a:rPr lang="en-US" sz="2000" baseline="0" dirty="0" smtClean="0"/>
                        <a:t> Partnerships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Hedge Funds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REITs</a:t>
                      </a:r>
                      <a:r>
                        <a:rPr lang="en-US" sz="2000" baseline="0" dirty="0" smtClean="0"/>
                        <a:t> / REOCs</a:t>
                      </a:r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RE Mutual funds</a:t>
                      </a:r>
                    </a:p>
                    <a:p>
                      <a:pPr algn="ctr"/>
                      <a:r>
                        <a:rPr lang="en-US" sz="2000" dirty="0" smtClean="0"/>
                        <a:t>ETFs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7185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Debt Assets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Bank loans</a:t>
                      </a:r>
                    </a:p>
                    <a:p>
                      <a:pPr algn="ctr"/>
                      <a:r>
                        <a:rPr lang="en-US" sz="2000" dirty="0" smtClean="0"/>
                        <a:t>Whole</a:t>
                      </a:r>
                      <a:r>
                        <a:rPr lang="en-US" sz="2000" baseline="0" dirty="0" smtClean="0"/>
                        <a:t> mortgages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Hedge Funds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MBS</a:t>
                      </a:r>
                    </a:p>
                    <a:p>
                      <a:pPr algn="ctr"/>
                      <a:r>
                        <a:rPr lang="en-US" sz="2000" dirty="0" smtClean="0"/>
                        <a:t>Mortgage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Bonds</a:t>
                      </a:r>
                    </a:p>
                    <a:p>
                      <a:pPr algn="ctr"/>
                      <a:r>
                        <a:rPr lang="en-US" sz="2000" dirty="0" smtClean="0"/>
                        <a:t>RE</a:t>
                      </a:r>
                      <a:r>
                        <a:rPr lang="en-US" sz="2000" baseline="0" dirty="0" smtClean="0"/>
                        <a:t> derivatives</a:t>
                      </a:r>
                      <a:endParaRPr lang="en-US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Estate Asset Markets</a:t>
            </a:r>
          </a:p>
        </p:txBody>
      </p:sp>
    </p:spTree>
    <p:extLst>
      <p:ext uri="{BB962C8B-B14F-4D97-AF65-F5344CB8AC3E}">
        <p14:creationId xmlns:p14="http://schemas.microsoft.com/office/powerpoint/2010/main" val="350522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824395"/>
              </p:ext>
            </p:extLst>
          </p:nvPr>
        </p:nvGraphicFramePr>
        <p:xfrm>
          <a:off x="3371347" y="2129966"/>
          <a:ext cx="5284076" cy="326083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210910"/>
                <a:gridCol w="2073166"/>
              </a:tblGrid>
              <a:tr h="555825">
                <a:tc>
                  <a:txBody>
                    <a:bodyPr/>
                    <a:lstStyle/>
                    <a:p>
                      <a:pPr algn="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2015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5821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1-to 4</a:t>
                      </a:r>
                      <a:r>
                        <a:rPr lang="en-US" sz="1800" b="0" baseline="0" dirty="0" smtClean="0"/>
                        <a:t> units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0" dirty="0" smtClean="0"/>
                        <a:t>10,042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461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Multifamily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0" dirty="0" smtClean="0"/>
                        <a:t>1,088,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824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Nonfarm,</a:t>
                      </a:r>
                      <a:r>
                        <a:rPr lang="en-US" sz="1800" b="0" baseline="0" dirty="0" smtClean="0"/>
                        <a:t> nonresidentia</a:t>
                      </a:r>
                      <a:r>
                        <a:rPr lang="en-US" sz="1800" b="0" dirty="0" smtClean="0"/>
                        <a:t>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0" dirty="0" smtClean="0"/>
                        <a:t>2,508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824">
                <a:tc>
                  <a:txBody>
                    <a:bodyPr/>
                    <a:lstStyle/>
                    <a:p>
                      <a:r>
                        <a:rPr lang="en-US" sz="1800" b="0" dirty="0"/>
                        <a:t>Farm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210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07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Total</a:t>
                      </a:r>
                      <a:endParaRPr lang="en-US" b="1" i="1" dirty="0"/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dirty="0" smtClean="0"/>
                        <a:t>13,848</a:t>
                      </a:r>
                      <a:endParaRPr lang="en-US" sz="1800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1145" marR="41145" marT="20573" marB="205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8EEC-0F65-4AB5-AC6A-D573071F06A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01227" y="5390799"/>
            <a:ext cx="27895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/>
              <a:t>Figures in $ </a:t>
            </a:r>
            <a:r>
              <a:rPr lang="en-US" sz="1050" i="1" dirty="0" smtClean="0"/>
              <a:t>billions (Source</a:t>
            </a:r>
            <a:r>
              <a:rPr lang="en-US" sz="1050" i="1" dirty="0"/>
              <a:t>: Federal Reserve)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Mortgages Outstanding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1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Postwar Debt as a Fraction of GDP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229537" y="1613646"/>
            <a:ext cx="7732926" cy="4753023"/>
            <a:chOff x="705537" y="1257301"/>
            <a:chExt cx="7732926" cy="5029200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5537" y="1257301"/>
              <a:ext cx="7732926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 bwMode="auto">
            <a:xfrm>
              <a:off x="1840527" y="1400582"/>
              <a:ext cx="5424971" cy="35820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52800" y="6032585"/>
              <a:ext cx="237917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/>
                <a:t>Source: Federal Reserve Flow of Funds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38200" y="6032585"/>
              <a:ext cx="2133600" cy="21581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61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748588"/>
              </p:ext>
            </p:extLst>
          </p:nvPr>
        </p:nvGraphicFramePr>
        <p:xfrm>
          <a:off x="2461220" y="2287576"/>
          <a:ext cx="7010400" cy="3429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608688"/>
                <a:gridCol w="1233312"/>
                <a:gridCol w="1168400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latin typeface="+mn-lt"/>
                        </a:rPr>
                        <a:t>Lender Type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latin typeface="+mn-lt"/>
                        </a:rPr>
                        <a:t>$ Billions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latin typeface="+mn-lt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latin typeface="+mn-lt"/>
                        </a:rPr>
                        <a:t>Commercial Banks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latin typeface="+mn-lt"/>
                        </a:rPr>
                        <a:t>1,100.0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latin typeface="+mn-lt"/>
                        </a:rPr>
                        <a:t>Saving Institutions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115.8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latin typeface="+mn-lt"/>
                        </a:rPr>
                        <a:t>Life Insurance companies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260.6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latin typeface="+mn-lt"/>
                        </a:rPr>
                        <a:t>Foreign investors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29.1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latin typeface="+mn-lt"/>
                        </a:rPr>
                        <a:t>Mortgage Pools and </a:t>
                      </a:r>
                      <a:r>
                        <a:rPr lang="en-US" sz="1800" u="none" strike="noStrike" dirty="0" smtClean="0">
                          <a:latin typeface="+mn-lt"/>
                        </a:rPr>
                        <a:t>Conduits</a:t>
                      </a:r>
                      <a:r>
                        <a:rPr lang="en-US" sz="1800" u="none" strike="noStrike" baseline="0" dirty="0" smtClean="0">
                          <a:latin typeface="+mn-lt"/>
                        </a:rPr>
                        <a:t> (</a:t>
                      </a:r>
                      <a:r>
                        <a:rPr lang="en-US" sz="1800" u="none" strike="noStrike" dirty="0" smtClean="0">
                          <a:latin typeface="+mn-lt"/>
                        </a:rPr>
                        <a:t>CMBS)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512.4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latin typeface="+mn-lt"/>
                        </a:rPr>
                        <a:t>Pension Funds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9.5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latin typeface="+mn-lt"/>
                        </a:rPr>
                        <a:t>Individuals and others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latin typeface="+mn-lt"/>
                        </a:rPr>
                        <a:t>32.2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latin typeface="+mn-lt"/>
                        </a:rPr>
                        <a:t>REITs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latin typeface="+mn-lt"/>
                        </a:rPr>
                        <a:t>32.4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latin typeface="+mn-lt"/>
                        </a:rPr>
                        <a:t>Total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 smtClean="0">
                          <a:latin typeface="+mn-lt"/>
                        </a:rPr>
                        <a:t>2,092.8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247199"/>
            <a:ext cx="2133600" cy="583514"/>
          </a:xfrm>
        </p:spPr>
        <p:txBody>
          <a:bodyPr/>
          <a:lstStyle/>
          <a:p>
            <a:fld id="{DADC8EEC-0F65-4AB5-AC6A-D573071F06AF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89894" y="5847420"/>
            <a:ext cx="27590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/>
              <a:t>Source: Federal Reserve Bulletin L.220, 2011 </a:t>
            </a:r>
            <a:endParaRPr lang="en-US" sz="1050" i="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1831" y="1822044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2011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</a:t>
            </a:r>
            <a:r>
              <a:rPr lang="en-US" dirty="0" smtClean="0"/>
              <a:t>Mortgage Lending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0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PWC Real Estate Investor Surveys</a:t>
            </a:r>
          </a:p>
          <a:p>
            <a:r>
              <a:rPr lang="en-US" dirty="0" smtClean="0"/>
              <a:t>PWC Emerging Trends</a:t>
            </a:r>
          </a:p>
          <a:p>
            <a:r>
              <a:rPr lang="en-US" dirty="0" smtClean="0"/>
              <a:t>PREA Reports</a:t>
            </a:r>
          </a:p>
          <a:p>
            <a:r>
              <a:rPr lang="en-US" dirty="0" smtClean="0"/>
              <a:t>RERC Real Estate Reports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 Market Intelligence</a:t>
            </a:r>
          </a:p>
        </p:txBody>
      </p:sp>
    </p:spTree>
    <p:extLst>
      <p:ext uri="{BB962C8B-B14F-4D97-AF65-F5344CB8AC3E}">
        <p14:creationId xmlns:p14="http://schemas.microsoft.com/office/powerpoint/2010/main" val="40473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Next:</a:t>
            </a:r>
            <a:endParaRPr lang="fr-F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8192" y="2402237"/>
            <a:ext cx="5687568" cy="21872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Mortgage Documentation</a:t>
            </a:r>
            <a:endParaRPr lang="fr-F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8175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 smtClean="0"/>
              <a:t>How important is real estate?</a:t>
            </a:r>
          </a:p>
          <a:p>
            <a:pPr marL="638175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 smtClean="0"/>
              <a:t>Why is real estate different?</a:t>
            </a:r>
          </a:p>
          <a:p>
            <a:pPr marL="638175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 smtClean="0"/>
              <a:t>What is the size of the mortgage market?</a:t>
            </a:r>
          </a:p>
          <a:p>
            <a:pPr marL="638175" indent="-514350">
              <a:spcBef>
                <a:spcPts val="1800"/>
              </a:spcBef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05775" y="6016968"/>
            <a:ext cx="2133600" cy="583514"/>
          </a:xfrm>
        </p:spPr>
        <p:txBody>
          <a:bodyPr/>
          <a:lstStyle/>
          <a:p>
            <a:pPr algn="r"/>
            <a:fld id="{DADC8EEC-0F65-4AB5-AC6A-D573071F06AF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5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Real Estate Important?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516097"/>
              </p:ext>
            </p:extLst>
          </p:nvPr>
        </p:nvGraphicFramePr>
        <p:xfrm>
          <a:off x="2759969" y="2969341"/>
          <a:ext cx="6652972" cy="2113098"/>
        </p:xfrm>
        <a:graphic>
          <a:graphicData uri="http://schemas.openxmlformats.org/drawingml/2006/table">
            <a:tbl>
              <a:tblPr/>
              <a:tblGrid>
                <a:gridCol w="2758889"/>
                <a:gridCol w="1363717"/>
                <a:gridCol w="1316649"/>
                <a:gridCol w="1213717"/>
              </a:tblGrid>
              <a:tr h="23877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fr-FR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Assets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  </a:t>
                      </a:r>
                      <a:r>
                        <a:rPr lang="fr-FR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Assets</a:t>
                      </a:r>
                      <a:endParaRPr lang="fr-F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 Worth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53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Households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and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Nonprofits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2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Households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63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Nonprofits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56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Nonfinancial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corporations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1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nonfinancial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businesses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6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Content Placeholder 2"/>
          <p:cNvSpPr txBox="1">
            <a:spLocks/>
          </p:cNvSpPr>
          <p:nvPr/>
        </p:nvSpPr>
        <p:spPr>
          <a:xfrm>
            <a:off x="838201" y="1825625"/>
            <a:ext cx="10515599" cy="945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8175" indent="-514350">
              <a:spcBef>
                <a:spcPts val="1800"/>
              </a:spcBef>
            </a:pPr>
            <a:r>
              <a:rPr lang="en-US" dirty="0" smtClean="0"/>
              <a:t>Total real estate assets valued at $49 trillion in 2015, representing roughly </a:t>
            </a:r>
            <a:r>
              <a:rPr lang="en-US" b="1" i="1" dirty="0" smtClean="0"/>
              <a:t>31% </a:t>
            </a:r>
            <a:r>
              <a:rPr lang="en-US" b="1" i="1" dirty="0"/>
              <a:t>of total </a:t>
            </a:r>
            <a:r>
              <a:rPr lang="en-US" b="1" i="1" dirty="0" smtClean="0"/>
              <a:t>assets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1" y="5632015"/>
            <a:ext cx="10515599" cy="945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8175" indent="-514350">
              <a:spcBef>
                <a:spcPts val="1800"/>
              </a:spcBef>
            </a:pPr>
            <a:r>
              <a:rPr lang="en-US" dirty="0" smtClean="0"/>
              <a:t>What sector is missing from this table?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31858" y="5141799"/>
            <a:ext cx="3328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In trillion dollars (Source: Federal Reserve Bank)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20950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 Ownership: Recent Trends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内容占位符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05290"/>
              </p:ext>
            </p:extLst>
          </p:nvPr>
        </p:nvGraphicFramePr>
        <p:xfrm>
          <a:off x="3139126" y="1989055"/>
          <a:ext cx="6303729" cy="4062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46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Real Estate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Home </a:t>
            </a:r>
            <a:r>
              <a:rPr lang="en-US" b="1" i="1" dirty="0"/>
              <a:t>equity </a:t>
            </a:r>
            <a:r>
              <a:rPr lang="en-US" dirty="0" smtClean="0"/>
              <a:t>represents a significant portion of household wealth</a:t>
            </a:r>
            <a:endParaRPr lang="en-US" dirty="0"/>
          </a:p>
          <a:p>
            <a:pPr marL="914400" lvl="1" indent="-342900">
              <a:spcAft>
                <a:spcPts val="0"/>
              </a:spcAft>
              <a:buSzPct val="75000"/>
              <a:buFont typeface="Arial" panose="020B0604020202020204" pitchFamily="34" charset="0"/>
              <a:buChar char="―"/>
              <a:defRPr/>
            </a:pPr>
            <a:r>
              <a:rPr lang="en-US" sz="2200" dirty="0" smtClean="0"/>
              <a:t>The amount of equity in the real estate owned by households and nonprofits was $15.6 trillion in 2015</a:t>
            </a:r>
            <a:endParaRPr lang="en-US" sz="2200" dirty="0"/>
          </a:p>
          <a:p>
            <a:pPr marL="914400" lvl="1" indent="-342900">
              <a:spcBef>
                <a:spcPts val="1200"/>
              </a:spcBef>
              <a:spcAft>
                <a:spcPts val="0"/>
              </a:spcAft>
              <a:buSzPct val="75000"/>
              <a:buFont typeface="Arial" panose="020B0604020202020204" pitchFamily="34" charset="0"/>
              <a:buChar char="―"/>
              <a:defRPr/>
            </a:pPr>
            <a:r>
              <a:rPr lang="en-US" sz="2200" i="1" dirty="0"/>
              <a:t>Why is home equity </a:t>
            </a:r>
            <a:r>
              <a:rPr lang="en-US" sz="2200" i="1" dirty="0" smtClean="0"/>
              <a:t>important?</a:t>
            </a:r>
          </a:p>
          <a:p>
            <a:pPr marL="914400" lvl="2" indent="0">
              <a:spcAft>
                <a:spcPts val="0"/>
              </a:spcAft>
              <a:buSzPct val="75000"/>
              <a:buNone/>
              <a:defRPr/>
            </a:pPr>
            <a:r>
              <a:rPr lang="en-US" sz="2000" dirty="0" smtClean="0"/>
              <a:t>Because home </a:t>
            </a:r>
            <a:r>
              <a:rPr lang="en-US" sz="2000" dirty="0"/>
              <a:t>equity is a key driver of consumption, </a:t>
            </a:r>
            <a:r>
              <a:rPr lang="en-US" sz="2000" dirty="0" smtClean="0"/>
              <a:t>which generally </a:t>
            </a:r>
            <a:r>
              <a:rPr lang="en-US" sz="2000" dirty="0"/>
              <a:t>represents </a:t>
            </a:r>
            <a:r>
              <a:rPr lang="en-US" sz="2000" dirty="0" smtClean="0"/>
              <a:t>70% </a:t>
            </a:r>
            <a:r>
              <a:rPr lang="en-US" sz="2000" dirty="0"/>
              <a:t>of </a:t>
            </a:r>
            <a:r>
              <a:rPr lang="en-US" sz="2000" dirty="0" smtClean="0"/>
              <a:t>GDP</a:t>
            </a:r>
            <a:endParaRPr lang="en-US" sz="2000" dirty="0"/>
          </a:p>
          <a:p>
            <a:r>
              <a:rPr lang="en-US" dirty="0" smtClean="0"/>
              <a:t>Residential real estate </a:t>
            </a:r>
            <a:r>
              <a:rPr lang="en-US" b="1" i="1" dirty="0" smtClean="0"/>
              <a:t>construction</a:t>
            </a:r>
            <a:r>
              <a:rPr lang="en-US" dirty="0" smtClean="0"/>
              <a:t> generally accounts for about 3% of GDP and 6% of employment</a:t>
            </a:r>
            <a:endParaRPr lang="en-US" sz="2800" b="1" i="1" dirty="0" smtClean="0"/>
          </a:p>
          <a:p>
            <a:r>
              <a:rPr lang="en-US" b="1" i="1" dirty="0" smtClean="0"/>
              <a:t>Housing services </a:t>
            </a:r>
            <a:r>
              <a:rPr lang="en-US" dirty="0" smtClean="0"/>
              <a:t>(rent, imputed rent, utilities, etc.) on average contribute </a:t>
            </a:r>
            <a:r>
              <a:rPr lang="en-US" i="1" dirty="0" smtClean="0"/>
              <a:t>13% to GDP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9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Table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751093"/>
              </p:ext>
            </p:extLst>
          </p:nvPr>
        </p:nvGraphicFramePr>
        <p:xfrm>
          <a:off x="2645187" y="2878255"/>
          <a:ext cx="7162802" cy="28956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228036"/>
                <a:gridCol w="1967383"/>
                <a:gridCol w="1967383"/>
              </a:tblGrid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$ millions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Gross Domestic Product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$15,684,764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smtClean="0">
                          <a:effectLst/>
                        </a:rPr>
                        <a:t>100.0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Real Estate</a:t>
                      </a:r>
                      <a:endParaRPr lang="en-US" sz="2000" b="1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$2,484,997</a:t>
                      </a:r>
                      <a:endParaRPr lang="en-US" sz="2000" b="1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15.8</a:t>
                      </a:r>
                      <a:endParaRPr lang="en-US" sz="2000" b="1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Finance and Insurance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$1,242,322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smtClean="0">
                          <a:effectLst/>
                        </a:rPr>
                        <a:t>7.9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Manufacturing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$1,866,699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smtClean="0">
                          <a:effectLst/>
                        </a:rPr>
                        <a:t>11.9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07395" y="1966048"/>
            <a:ext cx="3238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Contribution to GDP </a:t>
            </a:r>
          </a:p>
          <a:p>
            <a:pPr algn="ctr"/>
            <a:r>
              <a:rPr lang="en-US" sz="2400" dirty="0" smtClean="0"/>
              <a:t>(2012 Figures)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926809" y="5855065"/>
            <a:ext cx="2599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Source: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27175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196887"/>
              </p:ext>
            </p:extLst>
          </p:nvPr>
        </p:nvGraphicFramePr>
        <p:xfrm>
          <a:off x="2645187" y="2878255"/>
          <a:ext cx="7162802" cy="28956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228036"/>
                <a:gridCol w="1967383"/>
                <a:gridCol w="1967383"/>
              </a:tblGrid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000s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Gross Domestic Product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138,002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Real Estate</a:t>
                      </a:r>
                      <a:endParaRPr lang="en-US" sz="2000" b="1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7,782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5.6</a:t>
                      </a:r>
                      <a:endParaRPr lang="en-US" sz="2000" b="1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Finance and Insurance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5,790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 dirty="0">
                          <a:effectLst/>
                        </a:rPr>
                        <a:t>Manufacturing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11,743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68639" y="1966048"/>
            <a:ext cx="47159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Full and Part-time Employment</a:t>
            </a:r>
          </a:p>
          <a:p>
            <a:pPr algn="ctr"/>
            <a:r>
              <a:rPr lang="en-US" sz="2400" dirty="0" smtClean="0"/>
              <a:t>(2011 Figures)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79338" y="5855065"/>
            <a:ext cx="2599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Source: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15496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Household Portfolio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191422" y="1645505"/>
            <a:ext cx="7543800" cy="101123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Households still own more real estate than stocks and other financial investments </a:t>
            </a:r>
            <a:r>
              <a:rPr lang="en-US" sz="2400" dirty="0" smtClean="0"/>
              <a:t>(Figures </a:t>
            </a:r>
            <a:r>
              <a:rPr lang="en-US" sz="2400" dirty="0"/>
              <a:t>in $ billions).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589010"/>
              </p:ext>
            </p:extLst>
          </p:nvPr>
        </p:nvGraphicFramePr>
        <p:xfrm>
          <a:off x="3045417" y="2584992"/>
          <a:ext cx="5867400" cy="3378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73733" y="5963625"/>
            <a:ext cx="23791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/>
              <a:t>Source: Federal Reserve Flow of Funds</a:t>
            </a:r>
          </a:p>
        </p:txBody>
      </p:sp>
    </p:spTree>
    <p:extLst>
      <p:ext uri="{BB962C8B-B14F-4D97-AF65-F5344CB8AC3E}">
        <p14:creationId xmlns:p14="http://schemas.microsoft.com/office/powerpoint/2010/main" val="11829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 and Housing Prices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内容占位符 4"/>
          <p:cNvGraphicFramePr>
            <a:graphicFrameLocks/>
          </p:cNvGraphicFramePr>
          <p:nvPr>
            <p:extLst/>
          </p:nvPr>
        </p:nvGraphicFramePr>
        <p:xfrm>
          <a:off x="1981200" y="1849438"/>
          <a:ext cx="7696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2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C4796A-9872-4AA6-868A-E1A52DAE5C9B}" vid="{226865FD-68E7-4897-9C2B-9A00B6BC8C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A4849AD-65CA-4CDD-87B0-7F56EA6DF7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700</Words>
  <Application>Microsoft Office PowerPoint</Application>
  <PresentationFormat>Widescreen</PresentationFormat>
  <Paragraphs>226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Segoe UI</vt:lpstr>
      <vt:lpstr>Segoe UI Light</vt:lpstr>
      <vt:lpstr>Times New Roman</vt:lpstr>
      <vt:lpstr>WelcomeDoc</vt:lpstr>
      <vt:lpstr>REAL ESTATE 410  Introduction</vt:lpstr>
      <vt:lpstr>Questions</vt:lpstr>
      <vt:lpstr>Why Is Real Estate Important?</vt:lpstr>
      <vt:lpstr>RE Ownership: Recent Trends</vt:lpstr>
      <vt:lpstr>Why Is Real Estate Important?</vt:lpstr>
      <vt:lpstr>Industry Comparison</vt:lpstr>
      <vt:lpstr>Industry Comparison</vt:lpstr>
      <vt:lpstr>Household Portfolio</vt:lpstr>
      <vt:lpstr>Stock and Housing Prices</vt:lpstr>
      <vt:lpstr>Why is Real Estate Different?</vt:lpstr>
      <vt:lpstr>Real Estate Markets</vt:lpstr>
      <vt:lpstr>Real Estate Markets</vt:lpstr>
      <vt:lpstr>Pricing of Real Estate Assets</vt:lpstr>
      <vt:lpstr>Real Estate Asset Markets</vt:lpstr>
      <vt:lpstr>Mortgages Outstanding</vt:lpstr>
      <vt:lpstr>Postwar Debt as a Fraction of GDP</vt:lpstr>
      <vt:lpstr>Commercial Mortgage Lending</vt:lpstr>
      <vt:lpstr>CRE Market Intelligence</vt:lpstr>
      <vt:lpstr>Next: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2014-12-02T22:51:08Z</dcterms:created>
  <dcterms:modified xsi:type="dcterms:W3CDTF">2017-01-17T14:50:46Z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