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8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7.bin" ContentType="application/vnd.openxmlformats-officedocument.oleObject"/>
  <Override PartName="/ppt/notesSlides/notesSlide11.xml" ContentType="application/vnd.openxmlformats-officedocument.presentationml.notesSlide+xml"/>
  <Override PartName="/ppt/embeddings/oleObject18.bin" ContentType="application/vnd.openxmlformats-officedocument.oleObject"/>
  <Override PartName="/ppt/notesSlides/notesSlide12.xml" ContentType="application/vnd.openxmlformats-officedocument.presentationml.notesSlide+xml"/>
  <Override PartName="/ppt/embeddings/oleObject19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  <p:sldMasterId id="2147483672" r:id="rId4"/>
  </p:sldMasterIdLst>
  <p:notesMasterIdLst>
    <p:notesMasterId r:id="rId49"/>
  </p:notesMasterIdLst>
  <p:sldIdLst>
    <p:sldId id="258" r:id="rId5"/>
    <p:sldId id="257" r:id="rId6"/>
    <p:sldId id="308" r:id="rId7"/>
    <p:sldId id="305" r:id="rId8"/>
    <p:sldId id="306" r:id="rId9"/>
    <p:sldId id="307" r:id="rId10"/>
    <p:sldId id="309" r:id="rId11"/>
    <p:sldId id="311" r:id="rId12"/>
    <p:sldId id="310" r:id="rId13"/>
    <p:sldId id="312" r:id="rId14"/>
    <p:sldId id="313" r:id="rId15"/>
    <p:sldId id="328" r:id="rId16"/>
    <p:sldId id="329" r:id="rId17"/>
    <p:sldId id="331" r:id="rId18"/>
    <p:sldId id="332" r:id="rId19"/>
    <p:sldId id="333" r:id="rId20"/>
    <p:sldId id="334" r:id="rId21"/>
    <p:sldId id="335" r:id="rId22"/>
    <p:sldId id="339" r:id="rId23"/>
    <p:sldId id="340" r:id="rId24"/>
    <p:sldId id="341" r:id="rId25"/>
    <p:sldId id="337" r:id="rId26"/>
    <p:sldId id="338" r:id="rId27"/>
    <p:sldId id="336" r:id="rId28"/>
    <p:sldId id="317" r:id="rId29"/>
    <p:sldId id="318" r:id="rId30"/>
    <p:sldId id="320" r:id="rId31"/>
    <p:sldId id="323" r:id="rId32"/>
    <p:sldId id="322" r:id="rId33"/>
    <p:sldId id="325" r:id="rId34"/>
    <p:sldId id="324" r:id="rId35"/>
    <p:sldId id="326" r:id="rId36"/>
    <p:sldId id="327" r:id="rId37"/>
    <p:sldId id="330" r:id="rId38"/>
    <p:sldId id="286" r:id="rId39"/>
    <p:sldId id="287" r:id="rId40"/>
    <p:sldId id="288" r:id="rId41"/>
    <p:sldId id="302" r:id="rId42"/>
    <p:sldId id="303" r:id="rId43"/>
    <p:sldId id="290" r:id="rId44"/>
    <p:sldId id="291" r:id="rId45"/>
    <p:sldId id="293" r:id="rId46"/>
    <p:sldId id="294" r:id="rId47"/>
    <p:sldId id="29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WGHTFCT I" id="{1D743A5A-2E14-7646-A6F7-2A5269986A73}">
          <p14:sldIdLst>
            <p14:sldId id="258"/>
            <p14:sldId id="257"/>
          </p14:sldIdLst>
        </p14:section>
        <p14:section name="RAIN SOLAR" id="{6C9E5EBC-9A15-AA42-BB7B-EE0CC3F1E006}">
          <p14:sldIdLst>
            <p14:sldId id="308"/>
            <p14:sldId id="305"/>
            <p14:sldId id="306"/>
            <p14:sldId id="307"/>
          </p14:sldIdLst>
        </p14:section>
        <p14:section name="RAIN INFRARED" id="{2C65770B-138D-D642-911E-C47751893809}">
          <p14:sldIdLst>
            <p14:sldId id="309"/>
            <p14:sldId id="311"/>
            <p14:sldId id="310"/>
            <p14:sldId id="312"/>
          </p14:sldIdLst>
        </p14:section>
        <p14:section name="Microwave" id="{0EE82952-DCAA-7A48-9692-25D03B310D85}">
          <p14:sldIdLst>
            <p14:sldId id="313"/>
            <p14:sldId id="328"/>
            <p14:sldId id="329"/>
          </p14:sldIdLst>
        </p14:section>
        <p14:section name="Radar" id="{06B0C47F-04BE-2644-8DB8-CABB2359C6A4}">
          <p14:sldIdLst>
            <p14:sldId id="331"/>
            <p14:sldId id="332"/>
            <p14:sldId id="333"/>
            <p14:sldId id="334"/>
            <p14:sldId id="335"/>
            <p14:sldId id="339"/>
            <p14:sldId id="340"/>
            <p14:sldId id="341"/>
            <p14:sldId id="337"/>
            <p14:sldId id="338"/>
            <p14:sldId id="336"/>
          </p14:sldIdLst>
        </p14:section>
        <p14:section name="Let's build our own retrieval" id="{91B4DD62-1F3A-184F-81A2-6C4A9AC7C686}">
          <p14:sldIdLst>
            <p14:sldId id="317"/>
            <p14:sldId id="318"/>
            <p14:sldId id="320"/>
            <p14:sldId id="323"/>
            <p14:sldId id="322"/>
            <p14:sldId id="325"/>
            <p14:sldId id="324"/>
            <p14:sldId id="326"/>
            <p14:sldId id="327"/>
          </p14:sldIdLst>
        </p14:section>
        <p14:section name="Recap" id="{1F1ACBE7-AC8D-5C47-BAB0-53BDE0E77F49}">
          <p14:sldIdLst>
            <p14:sldId id="330"/>
          </p14:sldIdLst>
        </p14:section>
        <p14:section name="Warm Rain" id="{8C7E0E2A-39C5-554D-937C-79626C34B636}">
          <p14:sldIdLst>
            <p14:sldId id="286"/>
            <p14:sldId id="287"/>
            <p14:sldId id="288"/>
            <p14:sldId id="302"/>
            <p14:sldId id="303"/>
            <p14:sldId id="290"/>
            <p14:sldId id="291"/>
            <p14:sldId id="293"/>
            <p14:sldId id="294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6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065" autoAdjust="0"/>
  </p:normalViewPr>
  <p:slideViewPr>
    <p:cSldViewPr snapToGrid="0" snapToObjects="1">
      <p:cViewPr>
        <p:scale>
          <a:sx n="100" d="100"/>
          <a:sy n="100" d="100"/>
        </p:scale>
        <p:origin x="-8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8.emf"/><Relationship Id="rId1" Type="http://schemas.openxmlformats.org/officeDocument/2006/relationships/image" Target="../media/image24.emf"/><Relationship Id="rId2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1D2D-E14A-F747-889C-9F4E3446D618}" type="datetimeFigureOut">
              <a:rPr lang="en-US" smtClean="0"/>
              <a:t>9/22/11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6F6-B573-4B4A-A41E-6398BC4E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2148216D-661C-8D4B-BC9C-98F9CAF2EEA4}" type="slidenum">
              <a:rPr lang="en-US" sz="1200" b="0">
                <a:solidFill>
                  <a:schemeClr val="tx1"/>
                </a:solidFill>
              </a:rPr>
              <a:pPr/>
              <a:t>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85EABAC5-7692-FB45-BDBA-742AC3BF158F}" type="slidenum">
              <a:rPr lang="en-US" sz="1200" b="0">
                <a:solidFill>
                  <a:schemeClr val="tx1"/>
                </a:solidFill>
              </a:rPr>
              <a:pPr/>
              <a:t>31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85EABAC5-7692-FB45-BDBA-742AC3BF158F}" type="slidenum">
              <a:rPr lang="en-US" sz="1200" b="0">
                <a:solidFill>
                  <a:schemeClr val="tx1"/>
                </a:solidFill>
              </a:rPr>
              <a:pPr/>
              <a:t>32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85EABAC5-7692-FB45-BDBA-742AC3BF158F}" type="slidenum">
              <a:rPr lang="en-US" sz="1200" b="0">
                <a:solidFill>
                  <a:schemeClr val="tx1"/>
                </a:solidFill>
              </a:rPr>
              <a:pPr/>
              <a:t>33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85EABAC5-7692-FB45-BDBA-742AC3BF158F}" type="slidenum">
              <a:rPr lang="en-US" sz="1200" b="0">
                <a:solidFill>
                  <a:schemeClr val="tx1"/>
                </a:solidFill>
              </a:rPr>
              <a:pPr/>
              <a:t>35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78C565CA-5F16-384C-88FD-ED67CEA2D72B}" type="slidenum">
              <a:rPr lang="en-US" sz="1200" b="0">
                <a:solidFill>
                  <a:schemeClr val="tx1"/>
                </a:solidFill>
              </a:rPr>
              <a:pPr/>
              <a:t>36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0C7ECCF5-BD55-0247-98CC-15AAAAE6FB5B}" type="slidenum">
              <a:rPr lang="en-US" sz="1200" b="0">
                <a:solidFill>
                  <a:schemeClr val="tx1"/>
                </a:solidFill>
              </a:rPr>
              <a:pPr/>
              <a:t>37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2148216D-661C-8D4B-BC9C-98F9CAF2EEA4}" type="slidenum">
              <a:rPr lang="en-US" sz="1200" b="0">
                <a:solidFill>
                  <a:schemeClr val="tx1"/>
                </a:solidFill>
              </a:rPr>
              <a:pPr/>
              <a:t>38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DD1E541C-BDEA-C14E-BBE3-0E3F99857693}" type="slidenum">
              <a:rPr lang="en-US" sz="1200" b="0">
                <a:solidFill>
                  <a:schemeClr val="tx1"/>
                </a:solidFill>
              </a:rPr>
              <a:pPr/>
              <a:t>39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858665BF-53D1-A14E-BDF5-45B35C721853}" type="slidenum">
              <a:rPr lang="en-US" sz="1200" b="0">
                <a:solidFill>
                  <a:schemeClr val="tx1"/>
                </a:solidFill>
              </a:rPr>
              <a:pPr/>
              <a:t>40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88EBDB29-F843-744A-A7DB-5745099FB81F}" type="slidenum">
              <a:rPr lang="en-US" sz="1200" b="0">
                <a:solidFill>
                  <a:schemeClr val="tx1"/>
                </a:solidFill>
              </a:rPr>
              <a:pPr/>
              <a:t>41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9204A-B6F7-F249-A74B-3130B781C9B2}" type="slidenum">
              <a:rPr lang="en-US"/>
              <a:pPr/>
              <a:t>12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35572"/>
            <a:ext cx="5031278" cy="4509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1A936E1C-4750-CF4E-8516-C922067DC9BD}" type="slidenum">
              <a:rPr lang="en-US" sz="1200" b="0">
                <a:solidFill>
                  <a:schemeClr val="tx1"/>
                </a:solidFill>
              </a:rPr>
              <a:pPr/>
              <a:t>42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EEB4AF82-A600-6341-AEC3-A3AC0B75D3A1}" type="slidenum">
              <a:rPr lang="en-US" sz="1200" b="0">
                <a:solidFill>
                  <a:schemeClr val="tx1"/>
                </a:solidFill>
              </a:rPr>
              <a:pPr/>
              <a:t>43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F2C04114-080D-684B-A793-BF9660090797}" type="slidenum">
              <a:rPr lang="en-US" sz="1200" b="0">
                <a:solidFill>
                  <a:schemeClr val="tx1"/>
                </a:solidFill>
              </a:rPr>
              <a:pPr/>
              <a:t>44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B541F3-30A6-EC4B-91B4-45918AF40D7E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2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50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lIns="90004" tIns="45002" rIns="90004" bIns="45002" numCol="1" anchor="t" anchorCtr="0" compatLnSpc="1">
            <a:prstTxWarp prst="textNoShape">
              <a:avLst/>
            </a:prstTxWarp>
          </a:bodyPr>
          <a:lstStyle/>
          <a:p>
            <a:pPr defTabSz="900113" eaLnBrk="0" hangingPunct="0">
              <a:spcBef>
                <a:spcPct val="0"/>
              </a:spcBef>
            </a:pPr>
            <a:endParaRPr lang="de-DE" sz="24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9204A-B6F7-F249-A74B-3130B781C9B2}" type="slidenum">
              <a:rPr lang="en-US"/>
              <a:pPr/>
              <a:t>25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35572"/>
            <a:ext cx="5031278" cy="4509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F9204A-B6F7-F249-A74B-3130B781C9B2}" type="slidenum">
              <a:rPr lang="en-US"/>
              <a:pPr/>
              <a:t>26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35572"/>
            <a:ext cx="5031278" cy="4509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85EABAC5-7692-FB45-BDBA-742AC3BF158F}" type="slidenum">
              <a:rPr lang="en-US" sz="1200" b="0">
                <a:solidFill>
                  <a:schemeClr val="tx1"/>
                </a:solidFill>
              </a:rPr>
              <a:pPr/>
              <a:t>27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85EABAC5-7692-FB45-BDBA-742AC3BF158F}" type="slidenum">
              <a:rPr lang="en-US" sz="1200" b="0">
                <a:solidFill>
                  <a:schemeClr val="tx1"/>
                </a:solidFill>
              </a:rPr>
              <a:pPr/>
              <a:t>28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85EABAC5-7692-FB45-BDBA-742AC3BF158F}" type="slidenum">
              <a:rPr lang="en-US" sz="1200" b="0">
                <a:solidFill>
                  <a:schemeClr val="tx1"/>
                </a:solidFill>
              </a:rPr>
              <a:pPr/>
              <a:t>29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85EABAC5-7692-FB45-BDBA-742AC3BF158F}" type="slidenum">
              <a:rPr lang="en-US" sz="1200" b="0">
                <a:solidFill>
                  <a:schemeClr val="tx1"/>
                </a:solidFill>
              </a:rPr>
              <a:pPr/>
              <a:t>30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1024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51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3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09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7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69913"/>
            <a:ext cx="1890713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69913"/>
            <a:ext cx="55213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2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19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2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57ED3-9E63-F848-8843-7AB0B1722C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03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410EE-1EFB-104C-B5E8-27B08F06AE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2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C4EDF-11C2-1B43-BD60-B81F09B26B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34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1AC1-C6CF-5945-8790-D8B1DC3DA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81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E8A2-6480-2246-A8CF-A6168F8CD1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26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68D68-73B0-A748-A76F-5B027C8C6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37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C0A2B-F35C-3F45-BAD5-CB9147F9A8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8BE17-795D-4048-A670-E34CA9861D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04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D4B23-9B6E-7548-B2FC-027B974F5B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5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DCFF1-5345-714D-B779-0DC9BA1865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60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84C87-D4D2-8F4B-A297-B5DD89A497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9/22/11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44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6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6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5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/>
              <a:t>9/22/11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9" r:id="rId4"/>
    <p:sldLayoutId id="2147483670" r:id="rId5"/>
    <p:sldLayoutId id="214748367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6FBB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39875" y="6324600"/>
            <a:ext cx="4560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ts val="388"/>
              </a:spcBef>
              <a:spcAft>
                <a:spcPct val="0"/>
              </a:spcAft>
            </a:pPr>
            <a:endParaRPr lang="en-GB" sz="1600" smtClean="0">
              <a:solidFill>
                <a:srgbClr val="B2B2B2"/>
              </a:solidFill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9913"/>
            <a:ext cx="7564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34290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+mj-lt"/>
          <a:ea typeface="+mj-ea"/>
          <a:cs typeface="+mj-cs"/>
        </a:defRPr>
      </a:lvl1pPr>
      <a:lvl2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2pPr>
      <a:lvl3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3pPr>
      <a:lvl4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4pPr>
      <a:lvl5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5pPr>
      <a:lvl6pPr marL="8001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6pPr>
      <a:lvl7pPr marL="12573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7pPr>
      <a:lvl8pPr marL="17145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8pPr>
      <a:lvl9pPr marL="21717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9pPr>
    </p:titleStyle>
    <p:bodyStyle>
      <a:lvl1pPr marL="668338" indent="-5270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10000"/>
        <a:buFont typeface="Wingdings" charset="0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1335088" indent="-4762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00000"/>
        <a:buFont typeface="Wingdings" charset="0"/>
        <a:buChar char="§"/>
        <a:defRPr>
          <a:solidFill>
            <a:schemeClr val="bg1"/>
          </a:solidFill>
          <a:latin typeface="+mn-lt"/>
          <a:ea typeface="+mn-ea"/>
        </a:defRPr>
      </a:lvl2pPr>
      <a:lvl3pPr marL="1754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·"/>
        <a:defRPr>
          <a:solidFill>
            <a:srgbClr val="FFFFFF"/>
          </a:solidFill>
          <a:latin typeface="Helvetica" charset="0"/>
          <a:ea typeface="+mn-ea"/>
        </a:defRPr>
      </a:lvl3pPr>
      <a:lvl4pPr marL="21732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"/>
        <a:defRPr>
          <a:solidFill>
            <a:srgbClr val="FFFFFF"/>
          </a:solidFill>
          <a:latin typeface="Helvetica" charset="0"/>
          <a:ea typeface="+mn-ea"/>
        </a:defRPr>
      </a:lvl4pPr>
      <a:lvl5pPr marL="25923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5pPr>
      <a:lvl6pPr marL="30495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6pPr>
      <a:lvl7pPr marL="35067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7pPr>
      <a:lvl8pPr marL="39639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8pPr>
      <a:lvl9pPr marL="4421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9/22/11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66FF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FAC34D-60FD-AD44-A0BE-8C9809FC1FB3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6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0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2.wmf"/><Relationship Id="rId10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0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3.png"/><Relationship Id="rId1" Type="http://schemas.microsoft.com/office/2007/relationships/media" Target="file://localhost/Users/ralf/Documents/presentationen/talk_visnir_rain/REGENSCHAUER_200802.MPG" TargetMode="External"/><Relationship Id="rId2" Type="http://schemas.openxmlformats.org/officeDocument/2006/relationships/video" Target="file://localhost/Users/ralf/Documents/presentationen/talk_visnir_rain/REGENSCHAUER_200802.MP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1" Type="http://schemas.microsoft.com/office/2007/relationships/media" Target="file://localhost/Users/ralf/Documents/presentationen/talk_visnir_rain/REGENSCHAUER_200802.MPG" TargetMode="External"/><Relationship Id="rId2" Type="http://schemas.openxmlformats.org/officeDocument/2006/relationships/video" Target="file://localhost/Users/ralf/Documents/presentationen/talk_visnir_rain/REGENSCHAUER_200802.M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6006"/>
            <a:ext cx="8229600" cy="7115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Measuring Precipitation from Satellite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55438"/>
            <a:ext cx="9144000" cy="30963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Ralf Bennartz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Cooperative Institute for Meteorological Satellite Studies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University of Wisconsin – Madison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\\Berg\proj\saf\athoss\data\pc_examples\200009130643.germ.noaa15.ch345.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44303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3" descr="\\Berg\proj\saf\athoss\data\pc_examples\200009130643.germ.noaa15.apcg.thumbn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44303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\\Berg\proj\saf\athoss\data\pc_examples\germ_radar_20000913064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1419225"/>
            <a:ext cx="2414587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233613" y="469863"/>
            <a:ext cx="4905933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defRPr/>
            </a:pPr>
            <a:r>
              <a:rPr lang="en-GB" b="1" dirty="0">
                <a:solidFill>
                  <a:srgbClr val="16FBBF"/>
                </a:solidFill>
                <a:cs typeface="+mn-cs"/>
              </a:rPr>
              <a:t>NOAA15 overpass 13 September 2000, 06:43 UTC</a:t>
            </a:r>
          </a:p>
        </p:txBody>
      </p:sp>
      <p:grpSp>
        <p:nvGrpSpPr>
          <p:cNvPr id="29701" name="Group 6"/>
          <p:cNvGrpSpPr>
            <a:grpSpLocks/>
          </p:cNvGrpSpPr>
          <p:nvPr/>
        </p:nvGrpSpPr>
        <p:grpSpPr bwMode="auto">
          <a:xfrm>
            <a:off x="728663" y="3859214"/>
            <a:ext cx="7561262" cy="1401763"/>
            <a:chOff x="423" y="2275"/>
            <a:chExt cx="4763" cy="883"/>
          </a:xfrm>
        </p:grpSpPr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423" y="2323"/>
              <a:ext cx="140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defRPr/>
              </a:pPr>
              <a:r>
                <a:rPr lang="en-GB" sz="2000" dirty="0">
                  <a:solidFill>
                    <a:schemeClr val="bg1"/>
                  </a:solidFill>
                  <a:cs typeface="+mn-cs"/>
                </a:rPr>
                <a:t>RGB AVHRR ch3,4,5</a:t>
              </a:r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2067" y="2323"/>
              <a:ext cx="1535" cy="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defRPr/>
              </a:pPr>
              <a:r>
                <a:rPr lang="en-GB" sz="2000" dirty="0">
                  <a:solidFill>
                    <a:srgbClr val="FFFFFF"/>
                  </a:solidFill>
                  <a:cs typeface="+mn-cs"/>
                </a:rPr>
                <a:t>PC product RGB:</a:t>
              </a:r>
              <a:br>
                <a:rPr lang="en-GB" sz="2000" dirty="0">
                  <a:solidFill>
                    <a:srgbClr val="FFFFFF"/>
                  </a:solidFill>
                  <a:cs typeface="+mn-cs"/>
                </a:rPr>
              </a:br>
              <a:r>
                <a:rPr lang="en-GB" sz="2000" dirty="0">
                  <a:solidFill>
                    <a:srgbClr val="FFFFFF"/>
                  </a:solidFill>
                  <a:cs typeface="+mn-cs"/>
                </a:rPr>
                <a:t>red: very light</a:t>
              </a:r>
            </a:p>
            <a:p>
              <a:pPr eaLnBrk="0" hangingPunct="0">
                <a:defRPr/>
              </a:pPr>
              <a:r>
                <a:rPr lang="en-GB" sz="2000" dirty="0" err="1">
                  <a:solidFill>
                    <a:srgbClr val="FFFFFF"/>
                  </a:solidFill>
                  <a:cs typeface="+mn-cs"/>
                </a:rPr>
                <a:t>green:light</a:t>
              </a:r>
              <a:r>
                <a:rPr lang="en-GB" sz="2000" dirty="0">
                  <a:solidFill>
                    <a:srgbClr val="FFFFFF"/>
                  </a:solidFill>
                  <a:cs typeface="+mn-cs"/>
                </a:rPr>
                <a:t>/moderate</a:t>
              </a:r>
            </a:p>
            <a:p>
              <a:pPr eaLnBrk="0" hangingPunct="0">
                <a:defRPr/>
              </a:pPr>
              <a:r>
                <a:rPr lang="en-GB" sz="2000" dirty="0" err="1">
                  <a:solidFill>
                    <a:srgbClr val="FFFFFF"/>
                  </a:solidFill>
                  <a:cs typeface="+mn-cs"/>
                </a:rPr>
                <a:t>blue:intense</a:t>
              </a:r>
              <a:endParaRPr lang="en-GB" sz="200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3747" y="2275"/>
              <a:ext cx="1439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defRPr/>
              </a:pPr>
              <a:r>
                <a:rPr lang="en-GB" sz="2000" dirty="0">
                  <a:solidFill>
                    <a:srgbClr val="FFFFFF"/>
                  </a:solidFill>
                  <a:cs typeface="+mn-cs"/>
                </a:rPr>
                <a:t>Radar composite</a:t>
              </a:r>
            </a:p>
            <a:p>
              <a:pPr eaLnBrk="0" hangingPunct="0">
                <a:defRPr/>
              </a:pPr>
              <a:r>
                <a:rPr lang="en-GB" sz="2000" i="1" dirty="0">
                  <a:solidFill>
                    <a:srgbClr val="FFFFFF"/>
                  </a:solidFill>
                  <a:cs typeface="+mn-cs"/>
                </a:rPr>
                <a:t>different projection!</a:t>
              </a:r>
              <a:endParaRPr lang="en-GB" sz="2000" dirty="0">
                <a:solidFill>
                  <a:srgbClr val="FFFFFF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24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and water vapor absorption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95250" y="879475"/>
            <a:ext cx="9010650" cy="5264150"/>
            <a:chOff x="133350" y="879475"/>
            <a:chExt cx="9010650" cy="5264150"/>
          </a:xfrm>
        </p:grpSpPr>
        <p:sp>
          <p:nvSpPr>
            <p:cNvPr id="22" name="Rectangle 3"/>
            <p:cNvSpPr>
              <a:spLocks noChangeArrowheads="1"/>
            </p:cNvSpPr>
            <p:nvPr/>
          </p:nvSpPr>
          <p:spPr bwMode="auto">
            <a:xfrm>
              <a:off x="2732088" y="1103313"/>
              <a:ext cx="100012" cy="446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4" descr="mwave_tra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350" y="879475"/>
              <a:ext cx="9010650" cy="526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2514600" y="1127125"/>
              <a:ext cx="47625" cy="4438650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2762250" y="1139825"/>
              <a:ext cx="49213" cy="4438650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3911600" y="1127125"/>
              <a:ext cx="79375" cy="4438650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7600950" y="1139825"/>
              <a:ext cx="250825" cy="4438650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211388" y="2274888"/>
              <a:ext cx="635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09600" indent="-609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Dutch801 Rm BT" charset="0"/>
                </a:rPr>
                <a:t>19.4</a:t>
              </a:r>
            </a:p>
          </p:txBody>
        </p:sp>
        <p:sp>
          <p:nvSpPr>
            <p:cNvPr id="29" name="Text Box 10"/>
            <p:cNvSpPr txBox="1">
              <a:spLocks noChangeArrowheads="1"/>
            </p:cNvSpPr>
            <p:nvPr/>
          </p:nvSpPr>
          <p:spPr bwMode="auto">
            <a:xfrm>
              <a:off x="2605088" y="2732088"/>
              <a:ext cx="635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09600" indent="-609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Dutch801 Rm BT" charset="0"/>
                </a:rPr>
                <a:t>22.2</a:t>
              </a:r>
            </a:p>
          </p:txBody>
        </p:sp>
        <p:sp>
          <p:nvSpPr>
            <p:cNvPr id="30" name="Text Box 11"/>
            <p:cNvSpPr txBox="1">
              <a:spLocks noChangeArrowheads="1"/>
            </p:cNvSpPr>
            <p:nvPr/>
          </p:nvSpPr>
          <p:spPr bwMode="auto">
            <a:xfrm>
              <a:off x="3570288" y="2782888"/>
              <a:ext cx="6350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09600" indent="-609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Dutch801 Rm BT" charset="0"/>
                </a:rPr>
                <a:t>37.0</a:t>
              </a: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7721600" y="3073400"/>
              <a:ext cx="635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609600" indent="-609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 b="0">
                  <a:solidFill>
                    <a:srgbClr val="FF0000"/>
                  </a:solidFill>
                  <a:latin typeface="Dutch801 Rm BT" charset="0"/>
                </a:rPr>
                <a:t>85.5</a:t>
              </a:r>
            </a:p>
          </p:txBody>
        </p:sp>
      </p:grpSp>
      <p:sp>
        <p:nvSpPr>
          <p:cNvPr id="32" name="Oval Callout 31"/>
          <p:cNvSpPr/>
          <p:nvPr/>
        </p:nvSpPr>
        <p:spPr>
          <a:xfrm>
            <a:off x="3952875" y="3135313"/>
            <a:ext cx="2362200" cy="788988"/>
          </a:xfrm>
          <a:prstGeom prst="wedgeEllipseCallout">
            <a:avLst>
              <a:gd name="adj1" fmla="val -57524"/>
              <a:gd name="adj2" fmla="val -278747"/>
            </a:avLst>
          </a:prstGeom>
          <a:solidFill>
            <a:schemeClr val="bg1"/>
          </a:solidFill>
          <a:ln w="539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Water Vapor Absorption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5956300" y="3848895"/>
            <a:ext cx="2362200" cy="788988"/>
          </a:xfrm>
          <a:prstGeom prst="wedgeEllipseCallout">
            <a:avLst>
              <a:gd name="adj1" fmla="val -41934"/>
              <a:gd name="adj2" fmla="val -314160"/>
            </a:avLst>
          </a:prstGeom>
          <a:solidFill>
            <a:schemeClr val="bg1"/>
          </a:solidFill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Liquid Water Absorption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1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03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4" name="Object 4"/>
          <p:cNvGraphicFramePr>
            <a:graphicFrameLocks noChangeAspect="1"/>
          </p:cNvGraphicFramePr>
          <p:nvPr/>
        </p:nvGraphicFramePr>
        <p:xfrm>
          <a:off x="2820988" y="3292475"/>
          <a:ext cx="38100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Dokument" r:id="rId6" imgW="3819240" imgH="1252800" progId="Word.Document.8">
                  <p:embed/>
                </p:oleObj>
              </mc:Choice>
              <mc:Fallback>
                <p:oleObj name="Dokument" r:id="rId6" imgW="3819240" imgH="1252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292475"/>
                        <a:ext cx="381000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5" name="Object 5"/>
          <p:cNvGraphicFramePr>
            <a:graphicFrameLocks noChangeAspect="1"/>
          </p:cNvGraphicFramePr>
          <p:nvPr/>
        </p:nvGraphicFramePr>
        <p:xfrm>
          <a:off x="4527550" y="3365500"/>
          <a:ext cx="87313" cy="12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8" imgW="88560" imgH="126720" progId="Equation.DSMT4">
                  <p:embed/>
                </p:oleObj>
              </mc:Choice>
              <mc:Fallback>
                <p:oleObj name="Equation" r:id="rId8" imgW="8856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65500"/>
                        <a:ext cx="87313" cy="12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06" name="Picture 6" descr="scat_emi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279525"/>
            <a:ext cx="52324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7" name="Text Box 7"/>
          <p:cNvSpPr txBox="1">
            <a:spLocks noChangeArrowheads="1"/>
          </p:cNvSpPr>
          <p:nvPr/>
        </p:nvSpPr>
        <p:spPr bwMode="auto">
          <a:xfrm>
            <a:off x="730250" y="4359275"/>
            <a:ext cx="35131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Most directly linked to surface precipitation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Over cold (water) surfaces only</a:t>
            </a:r>
          </a:p>
        </p:txBody>
      </p:sp>
      <p:sp>
        <p:nvSpPr>
          <p:cNvPr id="460808" name="Text Box 8"/>
          <p:cNvSpPr txBox="1">
            <a:spLocks noChangeArrowheads="1"/>
          </p:cNvSpPr>
          <p:nvPr/>
        </p:nvSpPr>
        <p:spPr bwMode="auto">
          <a:xfrm>
            <a:off x="4835525" y="4430713"/>
            <a:ext cx="3413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All types of surfaces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More indirect</a:t>
            </a:r>
          </a:p>
          <a:p>
            <a:pPr>
              <a:buFontTx/>
              <a:buChar char="•"/>
            </a:pPr>
            <a:endParaRPr lang="en-US" sz="2000" b="0">
              <a:latin typeface="Arial" charset="0"/>
            </a:endParaRPr>
          </a:p>
        </p:txBody>
      </p:sp>
      <p:sp>
        <p:nvSpPr>
          <p:cNvPr id="460809" name="Line 9"/>
          <p:cNvSpPr>
            <a:spLocks noChangeShapeType="1"/>
          </p:cNvSpPr>
          <p:nvPr/>
        </p:nvSpPr>
        <p:spPr bwMode="auto">
          <a:xfrm flipH="1" flipV="1">
            <a:off x="5880100" y="3251200"/>
            <a:ext cx="457200" cy="66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60810" name="Line 10"/>
          <p:cNvSpPr>
            <a:spLocks noChangeShapeType="1"/>
          </p:cNvSpPr>
          <p:nvPr/>
        </p:nvSpPr>
        <p:spPr bwMode="auto">
          <a:xfrm flipH="1">
            <a:off x="5207000" y="3251200"/>
            <a:ext cx="6604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build our own rain retrieval!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0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sensor</a:t>
            </a:r>
          </a:p>
          <a:p>
            <a:r>
              <a:rPr lang="en-US" dirty="0" smtClean="0"/>
              <a:t>Sends out energy and measures how much is scattered back </a:t>
            </a:r>
          </a:p>
          <a:p>
            <a:r>
              <a:rPr lang="en-US" dirty="0" smtClean="0"/>
              <a:t>Allows to slice the atmosphere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540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6" descr="radar_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6861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219200" y="3048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Weather radar tower</a:t>
            </a:r>
          </a:p>
        </p:txBody>
      </p:sp>
    </p:spTree>
    <p:extLst>
      <p:ext uri="{BB962C8B-B14F-4D97-AF65-F5344CB8AC3E}">
        <p14:creationId xmlns:p14="http://schemas.microsoft.com/office/powerpoint/2010/main" val="227059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nat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5905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NEXRAD radar sites</a:t>
            </a:r>
          </a:p>
        </p:txBody>
      </p:sp>
    </p:spTree>
    <p:extLst>
      <p:ext uri="{BB962C8B-B14F-4D97-AF65-F5344CB8AC3E}">
        <p14:creationId xmlns:p14="http://schemas.microsoft.com/office/powerpoint/2010/main" val="166753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 descr="mr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9300"/>
            <a:ext cx="68580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Inexpensive vertically looking ground radar</a:t>
            </a:r>
          </a:p>
        </p:txBody>
      </p:sp>
    </p:spTree>
    <p:extLst>
      <p:ext uri="{BB962C8B-B14F-4D97-AF65-F5344CB8AC3E}">
        <p14:creationId xmlns:p14="http://schemas.microsoft.com/office/powerpoint/2010/main" val="223539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 descr="p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09650"/>
            <a:ext cx="64008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19200" y="304800"/>
            <a:ext cx="731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cs typeface="+mn-cs"/>
              </a:rPr>
              <a:t>Spaceborne precipitation radar</a:t>
            </a:r>
          </a:p>
        </p:txBody>
      </p:sp>
    </p:spTree>
    <p:extLst>
      <p:ext uri="{BB962C8B-B14F-4D97-AF65-F5344CB8AC3E}">
        <p14:creationId xmlns:p14="http://schemas.microsoft.com/office/powerpoint/2010/main" val="2659189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texas_1may04_30dbz_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31800"/>
            <a:ext cx="77216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21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er2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4278313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06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is the impact of precipitation on radiation observed in the:</a:t>
            </a:r>
          </a:p>
          <a:p>
            <a:pPr lvl="1"/>
            <a:r>
              <a:rPr lang="en-US" dirty="0"/>
              <a:t>Solar spectral </a:t>
            </a:r>
            <a:r>
              <a:rPr lang="en-US" dirty="0" smtClean="0"/>
              <a:t>range…</a:t>
            </a:r>
            <a:endParaRPr lang="en-US" dirty="0"/>
          </a:p>
          <a:p>
            <a:pPr lvl="1"/>
            <a:r>
              <a:rPr lang="en-US" dirty="0"/>
              <a:t>Infrared spectral </a:t>
            </a:r>
            <a:r>
              <a:rPr lang="en-US" dirty="0" smtClean="0"/>
              <a:t>range…</a:t>
            </a:r>
            <a:endParaRPr lang="en-US" dirty="0"/>
          </a:p>
          <a:p>
            <a:pPr lvl="1"/>
            <a:r>
              <a:rPr lang="en-US" dirty="0"/>
              <a:t>Microwave spectral </a:t>
            </a:r>
            <a:r>
              <a:rPr lang="en-US" dirty="0" smtClean="0"/>
              <a:t>range…</a:t>
            </a:r>
            <a:endParaRPr lang="en-US" dirty="0"/>
          </a:p>
          <a:p>
            <a:r>
              <a:rPr lang="en-US" dirty="0"/>
              <a:t>Active versus passive</a:t>
            </a:r>
          </a:p>
          <a:p>
            <a:r>
              <a:rPr lang="en-US" dirty="0" smtClean="0"/>
              <a:t>Build your own rain retrieval</a:t>
            </a:r>
          </a:p>
          <a:p>
            <a:r>
              <a:rPr lang="en-US" dirty="0" smtClean="0"/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>
                <a:latin typeface="Arial" charset="0"/>
                <a:ea typeface="ＭＳ Ｐゴシック" charset="0"/>
              </a:rPr>
              <a:t>ER-2 EDOP Doppler Radar</a:t>
            </a:r>
          </a:p>
          <a:p>
            <a:pPr eaLnBrk="1" hangingPunct="1">
              <a:buFontTx/>
              <a:buNone/>
              <a:defRPr/>
            </a:pPr>
            <a:endParaRPr lang="en-US" smtClean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  <a:defRPr/>
            </a:pPr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097" name="Group 25"/>
          <p:cNvGraphicFramePr>
            <a:graphicFrameLocks noGrp="1"/>
          </p:cNvGraphicFramePr>
          <p:nvPr/>
        </p:nvGraphicFramePr>
        <p:xfrm>
          <a:off x="533400" y="1397000"/>
          <a:ext cx="8394700" cy="3444876"/>
        </p:xfrm>
        <a:graphic>
          <a:graphicData uri="http://schemas.openxmlformats.org/drawingml/2006/table">
            <a:tbl>
              <a:tblPr/>
              <a:tblGrid>
                <a:gridCol w="4151313"/>
                <a:gridCol w="4243387"/>
              </a:tblGrid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Frequency / Wavelength: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9.72 GHz / 3.07 cm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Peak Transmit Power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 kW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Pulse Repetition Frequency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2.2 of 4.4 kHz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Pulse Widths/Range Resolution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0.25, 1.0 micro-sec / 37.5, 150 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Antenna Beam Widths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2E2E2E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2.9 deg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34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122873main_Emily_aqua_071905_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455613"/>
            <a:ext cx="4625975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18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hur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85800"/>
            <a:ext cx="49355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1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122781main_er2-emily-491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9342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4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81000" indent="-381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862013" indent="-2905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525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66FF66"/>
                </a:solidFill>
                <a:latin typeface="Arial" charset="0"/>
                <a:cs typeface="+mn-cs"/>
              </a:rPr>
              <a:t>Z-R conversion radar</a:t>
            </a:r>
            <a:endParaRPr lang="en-US" smtClean="0">
              <a:solidFill>
                <a:srgbClr val="66FF66"/>
              </a:solidFill>
              <a:cs typeface="+mn-cs"/>
            </a:endParaRPr>
          </a:p>
        </p:txBody>
      </p:sp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2108200" y="1019175"/>
            <a:ext cx="5080000" cy="3810000"/>
            <a:chOff x="1328" y="816"/>
            <a:chExt cx="3200" cy="2400"/>
          </a:xfrm>
        </p:grpSpPr>
        <p:pic>
          <p:nvPicPr>
            <p:cNvPr id="11273" name="Picture 4" descr="D:\Eigene Dateien\Ralf\KANSAS\battan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" y="816"/>
              <a:ext cx="3200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 flipV="1">
              <a:off x="1904" y="1056"/>
              <a:ext cx="2352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117725" y="5068888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498725" y="4884738"/>
            <a:ext cx="46990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cs typeface="+mn-cs"/>
              </a:rPr>
              <a:t>Marshall-Palmer (1948): Z=200 R</a:t>
            </a:r>
            <a:r>
              <a:rPr lang="en-US" baseline="30000" dirty="0">
                <a:solidFill>
                  <a:schemeClr val="bg1"/>
                </a:solidFill>
                <a:cs typeface="+mn-cs"/>
              </a:rPr>
              <a:t>1.6</a:t>
            </a:r>
            <a:r>
              <a:rPr lang="en-US" dirty="0">
                <a:solidFill>
                  <a:schemeClr val="bg1"/>
                </a:solidFill>
                <a:cs typeface="+mn-cs"/>
              </a:rPr>
              <a:t> 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181600" y="5672138"/>
            <a:ext cx="2384284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en-US" sz="1600" dirty="0">
                <a:solidFill>
                  <a:srgbClr val="FFFFFF"/>
                </a:solidFill>
                <a:cs typeface="+mn-cs"/>
              </a:rPr>
              <a:t>(Figure from </a:t>
            </a:r>
            <a:r>
              <a:rPr lang="en-US" sz="1600" dirty="0" err="1">
                <a:solidFill>
                  <a:srgbClr val="FFFFFF"/>
                </a:solidFill>
                <a:cs typeface="+mn-cs"/>
              </a:rPr>
              <a:t>Battan</a:t>
            </a:r>
            <a:r>
              <a:rPr lang="en-US" sz="1600" dirty="0">
                <a:solidFill>
                  <a:srgbClr val="FFFFFF"/>
                </a:solidFill>
                <a:cs typeface="+mn-cs"/>
              </a:rPr>
              <a:t>, 1981)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108200" y="5402263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489200" y="5218113"/>
            <a:ext cx="561498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 err="1">
                <a:solidFill>
                  <a:srgbClr val="FFFFFF"/>
                </a:solidFill>
                <a:cs typeface="+mn-cs"/>
              </a:rPr>
              <a:t>Sekhon-Srivastava</a:t>
            </a:r>
            <a:r>
              <a:rPr lang="en-US" dirty="0">
                <a:solidFill>
                  <a:srgbClr val="FFFFFF"/>
                </a:solidFill>
                <a:cs typeface="+mn-cs"/>
              </a:rPr>
              <a:t> (1970): Z=2000 R</a:t>
            </a:r>
            <a:r>
              <a:rPr lang="en-US" baseline="30000" dirty="0">
                <a:solidFill>
                  <a:srgbClr val="FFFFFF"/>
                </a:solidFill>
                <a:cs typeface="+mn-cs"/>
              </a:rPr>
              <a:t>2.0</a:t>
            </a: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3159125" y="2163763"/>
            <a:ext cx="3638550" cy="22653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24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03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4" name="Object 4"/>
          <p:cNvGraphicFramePr>
            <a:graphicFrameLocks noChangeAspect="1"/>
          </p:cNvGraphicFramePr>
          <p:nvPr/>
        </p:nvGraphicFramePr>
        <p:xfrm>
          <a:off x="2820988" y="3292475"/>
          <a:ext cx="38100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kument" r:id="rId6" imgW="3819240" imgH="1252800" progId="Word.Document.8">
                  <p:embed/>
                </p:oleObj>
              </mc:Choice>
              <mc:Fallback>
                <p:oleObj name="Dokument" r:id="rId6" imgW="3819240" imgH="1252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292475"/>
                        <a:ext cx="381000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5" name="Object 5"/>
          <p:cNvGraphicFramePr>
            <a:graphicFrameLocks noChangeAspect="1"/>
          </p:cNvGraphicFramePr>
          <p:nvPr/>
        </p:nvGraphicFramePr>
        <p:xfrm>
          <a:off x="4527550" y="3365500"/>
          <a:ext cx="87313" cy="12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8" imgW="88560" imgH="126720" progId="Equation.DSMT4">
                  <p:embed/>
                </p:oleObj>
              </mc:Choice>
              <mc:Fallback>
                <p:oleObj name="Equation" r:id="rId8" imgW="8856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65500"/>
                        <a:ext cx="87313" cy="12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06" name="Picture 6" descr="scat_emi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279525"/>
            <a:ext cx="52324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7" name="Text Box 7"/>
          <p:cNvSpPr txBox="1">
            <a:spLocks noChangeArrowheads="1"/>
          </p:cNvSpPr>
          <p:nvPr/>
        </p:nvSpPr>
        <p:spPr bwMode="auto">
          <a:xfrm>
            <a:off x="730250" y="4359275"/>
            <a:ext cx="35131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Most directly linked to surface precipitation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Over cold (water) surfaces only</a:t>
            </a:r>
          </a:p>
        </p:txBody>
      </p:sp>
      <p:sp>
        <p:nvSpPr>
          <p:cNvPr id="460808" name="Text Box 8"/>
          <p:cNvSpPr txBox="1">
            <a:spLocks noChangeArrowheads="1"/>
          </p:cNvSpPr>
          <p:nvPr/>
        </p:nvSpPr>
        <p:spPr bwMode="auto">
          <a:xfrm>
            <a:off x="4835525" y="4430713"/>
            <a:ext cx="3413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All types of surfaces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More indirect</a:t>
            </a:r>
          </a:p>
          <a:p>
            <a:pPr>
              <a:buFontTx/>
              <a:buChar char="•"/>
            </a:pPr>
            <a:endParaRPr lang="en-US" sz="2000" b="0">
              <a:latin typeface="Arial" charset="0"/>
            </a:endParaRPr>
          </a:p>
        </p:txBody>
      </p:sp>
      <p:sp>
        <p:nvSpPr>
          <p:cNvPr id="460809" name="Line 9"/>
          <p:cNvSpPr>
            <a:spLocks noChangeShapeType="1"/>
          </p:cNvSpPr>
          <p:nvPr/>
        </p:nvSpPr>
        <p:spPr bwMode="auto">
          <a:xfrm flipH="1" flipV="1">
            <a:off x="5880100" y="3251200"/>
            <a:ext cx="457200" cy="66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60810" name="Line 10"/>
          <p:cNvSpPr>
            <a:spLocks noChangeShapeType="1"/>
          </p:cNvSpPr>
          <p:nvPr/>
        </p:nvSpPr>
        <p:spPr bwMode="auto">
          <a:xfrm flipH="1">
            <a:off x="5207000" y="3251200"/>
            <a:ext cx="6604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build our own rain retrieval!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1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03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Formel" r:id="rId4" imgW="114120" imgH="215640" progId="Equation.3">
                  <p:embed/>
                </p:oleObj>
              </mc:Choice>
              <mc:Fallback>
                <p:oleObj name="Formel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4" name="Object 4"/>
          <p:cNvGraphicFramePr>
            <a:graphicFrameLocks noChangeAspect="1"/>
          </p:cNvGraphicFramePr>
          <p:nvPr/>
        </p:nvGraphicFramePr>
        <p:xfrm>
          <a:off x="2820988" y="3292475"/>
          <a:ext cx="381000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Dokument" r:id="rId6" imgW="3819240" imgH="1252800" progId="Word.Document.8">
                  <p:embed/>
                </p:oleObj>
              </mc:Choice>
              <mc:Fallback>
                <p:oleObj name="Dokument" r:id="rId6" imgW="3819240" imgH="1252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292475"/>
                        <a:ext cx="3810000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5" name="Object 5"/>
          <p:cNvGraphicFramePr>
            <a:graphicFrameLocks noChangeAspect="1"/>
          </p:cNvGraphicFramePr>
          <p:nvPr/>
        </p:nvGraphicFramePr>
        <p:xfrm>
          <a:off x="4527550" y="3365500"/>
          <a:ext cx="87313" cy="12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8" imgW="88560" imgH="126720" progId="Equation.DSMT4">
                  <p:embed/>
                </p:oleObj>
              </mc:Choice>
              <mc:Fallback>
                <p:oleObj name="Equation" r:id="rId8" imgW="8856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3365500"/>
                        <a:ext cx="87313" cy="12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06" name="Picture 6" descr="scat_emi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279525"/>
            <a:ext cx="52324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7" name="Text Box 7"/>
          <p:cNvSpPr txBox="1">
            <a:spLocks noChangeArrowheads="1"/>
          </p:cNvSpPr>
          <p:nvPr/>
        </p:nvSpPr>
        <p:spPr bwMode="auto">
          <a:xfrm>
            <a:off x="730250" y="4359275"/>
            <a:ext cx="35131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Most directly linked to surface precipitation</a:t>
            </a:r>
          </a:p>
          <a:p>
            <a:pPr>
              <a:buFontTx/>
              <a:buChar char="•"/>
            </a:pPr>
            <a:r>
              <a:rPr lang="en-US" sz="2000" b="0">
                <a:solidFill>
                  <a:schemeClr val="bg1"/>
                </a:solidFill>
                <a:latin typeface="Arial" charset="0"/>
              </a:rPr>
              <a:t>Over cold (water) surfaces only</a:t>
            </a:r>
          </a:p>
        </p:txBody>
      </p:sp>
      <p:sp>
        <p:nvSpPr>
          <p:cNvPr id="460808" name="Text Box 8"/>
          <p:cNvSpPr txBox="1">
            <a:spLocks noChangeArrowheads="1"/>
          </p:cNvSpPr>
          <p:nvPr/>
        </p:nvSpPr>
        <p:spPr bwMode="auto">
          <a:xfrm>
            <a:off x="4835525" y="4430713"/>
            <a:ext cx="341312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93675" indent="-1936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Char char="•"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All types of surfaces</a:t>
            </a:r>
          </a:p>
          <a:p>
            <a:pPr>
              <a:buFontTx/>
              <a:buChar char="•"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More indirect</a:t>
            </a:r>
          </a:p>
          <a:p>
            <a:pPr>
              <a:buFontTx/>
              <a:buChar char="•"/>
            </a:pPr>
            <a:endParaRPr lang="en-US" sz="2000" b="0" dirty="0">
              <a:latin typeface="Arial" charset="0"/>
            </a:endParaRPr>
          </a:p>
        </p:txBody>
      </p:sp>
      <p:sp>
        <p:nvSpPr>
          <p:cNvPr id="460809" name="Line 9"/>
          <p:cNvSpPr>
            <a:spLocks noChangeShapeType="1"/>
          </p:cNvSpPr>
          <p:nvPr/>
        </p:nvSpPr>
        <p:spPr bwMode="auto">
          <a:xfrm flipH="1" flipV="1">
            <a:off x="5880100" y="3251200"/>
            <a:ext cx="457200" cy="660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460810" name="Line 10"/>
          <p:cNvSpPr>
            <a:spLocks noChangeShapeType="1"/>
          </p:cNvSpPr>
          <p:nvPr/>
        </p:nvSpPr>
        <p:spPr bwMode="auto">
          <a:xfrm flipH="1">
            <a:off x="5207000" y="3251200"/>
            <a:ext cx="660400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1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026"/>
          <p:cNvSpPr txBox="1">
            <a:spLocks noChangeArrowheads="1"/>
          </p:cNvSpPr>
          <p:nvPr/>
        </p:nvSpPr>
        <p:spPr bwMode="auto">
          <a:xfrm>
            <a:off x="838200" y="419100"/>
            <a:ext cx="7620000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 smtClean="0"/>
              <a:t>Rain retrieval</a:t>
            </a:r>
            <a:endParaRPr lang="en-US" sz="2800" b="0" dirty="0"/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r>
              <a:rPr lang="de-DE" sz="2000" b="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</p:txBody>
      </p:sp>
      <p:sp>
        <p:nvSpPr>
          <p:cNvPr id="101379" name="Rectangle 1027"/>
          <p:cNvSpPr>
            <a:spLocks noChangeArrowheads="1"/>
          </p:cNvSpPr>
          <p:nvPr/>
        </p:nvSpPr>
        <p:spPr bwMode="auto">
          <a:xfrm>
            <a:off x="1047750" y="1338263"/>
            <a:ext cx="7315200" cy="3614737"/>
          </a:xfrm>
          <a:prstGeom prst="rect">
            <a:avLst/>
          </a:prstGeom>
          <a:gradFill rotWithShape="1">
            <a:gsLst>
              <a:gs pos="0">
                <a:srgbClr val="002FBB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1028"/>
          <p:cNvSpPr>
            <a:spLocks noChangeArrowheads="1"/>
          </p:cNvSpPr>
          <p:nvPr/>
        </p:nvSpPr>
        <p:spPr bwMode="auto">
          <a:xfrm>
            <a:off x="1047750" y="4867275"/>
            <a:ext cx="7315200" cy="7715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19300" y="2940050"/>
            <a:ext cx="3108325" cy="1895475"/>
            <a:chOff x="5270500" y="2844800"/>
            <a:chExt cx="3108325" cy="1895475"/>
          </a:xfrm>
        </p:grpSpPr>
        <p:sp>
          <p:nvSpPr>
            <p:cNvPr id="1036296" name="Cloud"/>
            <p:cNvSpPr>
              <a:spLocks noChangeAspect="1" noEditPoints="1" noChangeArrowheads="1"/>
            </p:cNvSpPr>
            <p:nvPr/>
          </p:nvSpPr>
          <p:spPr bwMode="auto">
            <a:xfrm>
              <a:off x="5270500" y="2844800"/>
              <a:ext cx="3108325" cy="12287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5" name="Oval 1033"/>
            <p:cNvSpPr>
              <a:spLocks noChangeArrowheads="1"/>
            </p:cNvSpPr>
            <p:nvPr/>
          </p:nvSpPr>
          <p:spPr bwMode="auto">
            <a:xfrm>
              <a:off x="6318250" y="417512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6" name="Oval 1034"/>
            <p:cNvSpPr>
              <a:spLocks noChangeArrowheads="1"/>
            </p:cNvSpPr>
            <p:nvPr/>
          </p:nvSpPr>
          <p:spPr bwMode="auto">
            <a:xfrm>
              <a:off x="6962775" y="38512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7" name="Oval 1035"/>
            <p:cNvSpPr>
              <a:spLocks noChangeArrowheads="1"/>
            </p:cNvSpPr>
            <p:nvPr/>
          </p:nvSpPr>
          <p:spPr bwMode="auto">
            <a:xfrm>
              <a:off x="7162800" y="4495800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8" name="Oval 1036"/>
            <p:cNvSpPr>
              <a:spLocks noChangeArrowheads="1"/>
            </p:cNvSpPr>
            <p:nvPr/>
          </p:nvSpPr>
          <p:spPr bwMode="auto">
            <a:xfrm>
              <a:off x="7537450" y="42830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9" name="Oval 1037"/>
            <p:cNvSpPr>
              <a:spLocks noChangeArrowheads="1"/>
            </p:cNvSpPr>
            <p:nvPr/>
          </p:nvSpPr>
          <p:spPr bwMode="auto">
            <a:xfrm>
              <a:off x="6708775" y="44862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0" name="Oval 1038"/>
            <p:cNvSpPr>
              <a:spLocks noChangeArrowheads="1"/>
            </p:cNvSpPr>
            <p:nvPr/>
          </p:nvSpPr>
          <p:spPr bwMode="auto">
            <a:xfrm>
              <a:off x="6883400" y="40417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1" name="Oval 1039"/>
            <p:cNvSpPr>
              <a:spLocks noChangeArrowheads="1"/>
            </p:cNvSpPr>
            <p:nvPr/>
          </p:nvSpPr>
          <p:spPr bwMode="auto">
            <a:xfrm>
              <a:off x="6105525" y="4597400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2" name="Oval 1040"/>
            <p:cNvSpPr>
              <a:spLocks noChangeArrowheads="1"/>
            </p:cNvSpPr>
            <p:nvPr/>
          </p:nvSpPr>
          <p:spPr bwMode="auto">
            <a:xfrm>
              <a:off x="6359525" y="35337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8" name="Picture 3" descr="MCj028053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16" y="1512888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2355850" y="2198687"/>
            <a:ext cx="3775258" cy="2636838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628317"/>
              </p:ext>
            </p:extLst>
          </p:nvPr>
        </p:nvGraphicFramePr>
        <p:xfrm>
          <a:off x="1169031" y="1365250"/>
          <a:ext cx="4321742" cy="132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5" imgW="1612900" imgH="495300" progId="Equation.DSMT4">
                  <p:embed/>
                </p:oleObj>
              </mc:Choice>
              <mc:Fallback>
                <p:oleObj name="Equation" r:id="rId5" imgW="16129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9031" y="1365250"/>
                        <a:ext cx="4321742" cy="1327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10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026"/>
          <p:cNvSpPr txBox="1">
            <a:spLocks noChangeArrowheads="1"/>
          </p:cNvSpPr>
          <p:nvPr/>
        </p:nvSpPr>
        <p:spPr bwMode="auto">
          <a:xfrm>
            <a:off x="838200" y="419100"/>
            <a:ext cx="7620000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 smtClean="0"/>
              <a:t>Rain retrieval</a:t>
            </a:r>
            <a:endParaRPr lang="en-US" sz="2800" b="0" dirty="0"/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r>
              <a:rPr lang="de-DE" sz="2000" b="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</p:txBody>
      </p:sp>
      <p:sp>
        <p:nvSpPr>
          <p:cNvPr id="101379" name="Rectangle 1027"/>
          <p:cNvSpPr>
            <a:spLocks noChangeArrowheads="1"/>
          </p:cNvSpPr>
          <p:nvPr/>
        </p:nvSpPr>
        <p:spPr bwMode="auto">
          <a:xfrm>
            <a:off x="1047750" y="1338263"/>
            <a:ext cx="7315200" cy="3614737"/>
          </a:xfrm>
          <a:prstGeom prst="rect">
            <a:avLst/>
          </a:prstGeom>
          <a:gradFill rotWithShape="1">
            <a:gsLst>
              <a:gs pos="0">
                <a:srgbClr val="002FBB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1028"/>
          <p:cNvSpPr>
            <a:spLocks noChangeArrowheads="1"/>
          </p:cNvSpPr>
          <p:nvPr/>
        </p:nvSpPr>
        <p:spPr bwMode="auto">
          <a:xfrm>
            <a:off x="1047750" y="4867275"/>
            <a:ext cx="7315200" cy="7715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19300" y="2940050"/>
            <a:ext cx="3108325" cy="1895475"/>
            <a:chOff x="5270500" y="2844800"/>
            <a:chExt cx="3108325" cy="1895475"/>
          </a:xfrm>
        </p:grpSpPr>
        <p:sp>
          <p:nvSpPr>
            <p:cNvPr id="1036296" name="Cloud"/>
            <p:cNvSpPr>
              <a:spLocks noChangeAspect="1" noEditPoints="1" noChangeArrowheads="1"/>
            </p:cNvSpPr>
            <p:nvPr/>
          </p:nvSpPr>
          <p:spPr bwMode="auto">
            <a:xfrm>
              <a:off x="5270500" y="2844800"/>
              <a:ext cx="3108325" cy="12287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5" name="Oval 1033"/>
            <p:cNvSpPr>
              <a:spLocks noChangeArrowheads="1"/>
            </p:cNvSpPr>
            <p:nvPr/>
          </p:nvSpPr>
          <p:spPr bwMode="auto">
            <a:xfrm>
              <a:off x="6318250" y="417512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6" name="Oval 1034"/>
            <p:cNvSpPr>
              <a:spLocks noChangeArrowheads="1"/>
            </p:cNvSpPr>
            <p:nvPr/>
          </p:nvSpPr>
          <p:spPr bwMode="auto">
            <a:xfrm>
              <a:off x="6962775" y="38512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7" name="Oval 1035"/>
            <p:cNvSpPr>
              <a:spLocks noChangeArrowheads="1"/>
            </p:cNvSpPr>
            <p:nvPr/>
          </p:nvSpPr>
          <p:spPr bwMode="auto">
            <a:xfrm>
              <a:off x="7162800" y="4495800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8" name="Oval 1036"/>
            <p:cNvSpPr>
              <a:spLocks noChangeArrowheads="1"/>
            </p:cNvSpPr>
            <p:nvPr/>
          </p:nvSpPr>
          <p:spPr bwMode="auto">
            <a:xfrm>
              <a:off x="7537450" y="42830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9" name="Oval 1037"/>
            <p:cNvSpPr>
              <a:spLocks noChangeArrowheads="1"/>
            </p:cNvSpPr>
            <p:nvPr/>
          </p:nvSpPr>
          <p:spPr bwMode="auto">
            <a:xfrm>
              <a:off x="6708775" y="44862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0" name="Oval 1038"/>
            <p:cNvSpPr>
              <a:spLocks noChangeArrowheads="1"/>
            </p:cNvSpPr>
            <p:nvPr/>
          </p:nvSpPr>
          <p:spPr bwMode="auto">
            <a:xfrm>
              <a:off x="6883400" y="40417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1" name="Oval 1039"/>
            <p:cNvSpPr>
              <a:spLocks noChangeArrowheads="1"/>
            </p:cNvSpPr>
            <p:nvPr/>
          </p:nvSpPr>
          <p:spPr bwMode="auto">
            <a:xfrm>
              <a:off x="6105525" y="4597400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2" name="Oval 1040"/>
            <p:cNvSpPr>
              <a:spLocks noChangeArrowheads="1"/>
            </p:cNvSpPr>
            <p:nvPr/>
          </p:nvSpPr>
          <p:spPr bwMode="auto">
            <a:xfrm>
              <a:off x="6359525" y="35337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8" name="Picture 3" descr="MCj028053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16" y="1512888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2355850" y="2198687"/>
            <a:ext cx="3775258" cy="2636838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782992"/>
              </p:ext>
            </p:extLst>
          </p:nvPr>
        </p:nvGraphicFramePr>
        <p:xfrm>
          <a:off x="1169031" y="1365250"/>
          <a:ext cx="4321742" cy="132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5" imgW="1612900" imgH="495300" progId="Equation.DSMT4">
                  <p:embed/>
                </p:oleObj>
              </mc:Choice>
              <mc:Fallback>
                <p:oleObj name="Equation" r:id="rId5" imgW="16129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9031" y="1365250"/>
                        <a:ext cx="4321742" cy="1327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272006"/>
              </p:ext>
            </p:extLst>
          </p:nvPr>
        </p:nvGraphicFramePr>
        <p:xfrm>
          <a:off x="1143631" y="5022850"/>
          <a:ext cx="321279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7" imgW="1587500" imgH="266700" progId="Equation.DSMT4">
                  <p:embed/>
                </p:oleObj>
              </mc:Choice>
              <mc:Fallback>
                <p:oleObj name="Equation" r:id="rId7" imgW="1587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43631" y="5022850"/>
                        <a:ext cx="321279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361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026"/>
          <p:cNvSpPr txBox="1">
            <a:spLocks noChangeArrowheads="1"/>
          </p:cNvSpPr>
          <p:nvPr/>
        </p:nvSpPr>
        <p:spPr bwMode="auto">
          <a:xfrm>
            <a:off x="838200" y="419100"/>
            <a:ext cx="7620000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 smtClean="0"/>
              <a:t>Rain retrieval</a:t>
            </a:r>
            <a:endParaRPr lang="en-US" sz="2800" b="0" dirty="0"/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r>
              <a:rPr lang="de-DE" sz="2000" b="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</p:txBody>
      </p:sp>
      <p:sp>
        <p:nvSpPr>
          <p:cNvPr id="101379" name="Rectangle 1027"/>
          <p:cNvSpPr>
            <a:spLocks noChangeArrowheads="1"/>
          </p:cNvSpPr>
          <p:nvPr/>
        </p:nvSpPr>
        <p:spPr bwMode="auto">
          <a:xfrm>
            <a:off x="1047750" y="1338263"/>
            <a:ext cx="7315200" cy="3614737"/>
          </a:xfrm>
          <a:prstGeom prst="rect">
            <a:avLst/>
          </a:prstGeom>
          <a:gradFill rotWithShape="1">
            <a:gsLst>
              <a:gs pos="0">
                <a:srgbClr val="002FBB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1028"/>
          <p:cNvSpPr>
            <a:spLocks noChangeArrowheads="1"/>
          </p:cNvSpPr>
          <p:nvPr/>
        </p:nvSpPr>
        <p:spPr bwMode="auto">
          <a:xfrm>
            <a:off x="1047750" y="4867275"/>
            <a:ext cx="7315200" cy="7715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19300" y="2940050"/>
            <a:ext cx="3108325" cy="1895475"/>
            <a:chOff x="5270500" y="2844800"/>
            <a:chExt cx="3108325" cy="1895475"/>
          </a:xfrm>
        </p:grpSpPr>
        <p:sp>
          <p:nvSpPr>
            <p:cNvPr id="1036296" name="Cloud"/>
            <p:cNvSpPr>
              <a:spLocks noChangeAspect="1" noEditPoints="1" noChangeArrowheads="1"/>
            </p:cNvSpPr>
            <p:nvPr/>
          </p:nvSpPr>
          <p:spPr bwMode="auto">
            <a:xfrm>
              <a:off x="5270500" y="2844800"/>
              <a:ext cx="3108325" cy="12287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5" name="Oval 1033"/>
            <p:cNvSpPr>
              <a:spLocks noChangeArrowheads="1"/>
            </p:cNvSpPr>
            <p:nvPr/>
          </p:nvSpPr>
          <p:spPr bwMode="auto">
            <a:xfrm>
              <a:off x="6318250" y="417512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6" name="Oval 1034"/>
            <p:cNvSpPr>
              <a:spLocks noChangeArrowheads="1"/>
            </p:cNvSpPr>
            <p:nvPr/>
          </p:nvSpPr>
          <p:spPr bwMode="auto">
            <a:xfrm>
              <a:off x="6962775" y="38512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7" name="Oval 1035"/>
            <p:cNvSpPr>
              <a:spLocks noChangeArrowheads="1"/>
            </p:cNvSpPr>
            <p:nvPr/>
          </p:nvSpPr>
          <p:spPr bwMode="auto">
            <a:xfrm>
              <a:off x="7162800" y="4495800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8" name="Oval 1036"/>
            <p:cNvSpPr>
              <a:spLocks noChangeArrowheads="1"/>
            </p:cNvSpPr>
            <p:nvPr/>
          </p:nvSpPr>
          <p:spPr bwMode="auto">
            <a:xfrm>
              <a:off x="7537450" y="42830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9" name="Oval 1037"/>
            <p:cNvSpPr>
              <a:spLocks noChangeArrowheads="1"/>
            </p:cNvSpPr>
            <p:nvPr/>
          </p:nvSpPr>
          <p:spPr bwMode="auto">
            <a:xfrm>
              <a:off x="6708775" y="44862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0" name="Oval 1038"/>
            <p:cNvSpPr>
              <a:spLocks noChangeArrowheads="1"/>
            </p:cNvSpPr>
            <p:nvPr/>
          </p:nvSpPr>
          <p:spPr bwMode="auto">
            <a:xfrm>
              <a:off x="6883400" y="40417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1" name="Oval 1039"/>
            <p:cNvSpPr>
              <a:spLocks noChangeArrowheads="1"/>
            </p:cNvSpPr>
            <p:nvPr/>
          </p:nvSpPr>
          <p:spPr bwMode="auto">
            <a:xfrm>
              <a:off x="6105525" y="4597400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2" name="Oval 1040"/>
            <p:cNvSpPr>
              <a:spLocks noChangeArrowheads="1"/>
            </p:cNvSpPr>
            <p:nvPr/>
          </p:nvSpPr>
          <p:spPr bwMode="auto">
            <a:xfrm>
              <a:off x="6359525" y="35337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8" name="Picture 3" descr="MCj0280539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16" y="1512888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2355850" y="2198687"/>
            <a:ext cx="3775258" cy="2636838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329657"/>
              </p:ext>
            </p:extLst>
          </p:nvPr>
        </p:nvGraphicFramePr>
        <p:xfrm>
          <a:off x="1169031" y="1365250"/>
          <a:ext cx="4321742" cy="132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5" imgW="1612900" imgH="495300" progId="Equation.DSMT4">
                  <p:embed/>
                </p:oleObj>
              </mc:Choice>
              <mc:Fallback>
                <p:oleObj name="Equation" r:id="rId5" imgW="16129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9031" y="1365250"/>
                        <a:ext cx="4321742" cy="1327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5"/>
          <p:cNvSpPr>
            <a:spLocks noChangeShapeType="1"/>
          </p:cNvSpPr>
          <p:nvPr/>
        </p:nvSpPr>
        <p:spPr bwMode="auto">
          <a:xfrm flipH="1" flipV="1">
            <a:off x="6908800" y="2198684"/>
            <a:ext cx="368300" cy="2636839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082899"/>
              </p:ext>
            </p:extLst>
          </p:nvPr>
        </p:nvGraphicFramePr>
        <p:xfrm>
          <a:off x="4908550" y="3688556"/>
          <a:ext cx="3536950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7" imgW="1524000" imgH="800100" progId="Equation.DSMT4">
                  <p:embed/>
                </p:oleObj>
              </mc:Choice>
              <mc:Fallback>
                <p:oleObj name="Equation" r:id="rId7" imgW="1524000" imgH="80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8550" y="3688556"/>
                        <a:ext cx="3536950" cy="185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294764"/>
              </p:ext>
            </p:extLst>
          </p:nvPr>
        </p:nvGraphicFramePr>
        <p:xfrm>
          <a:off x="1143631" y="5022850"/>
          <a:ext cx="321279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9" imgW="1587500" imgH="266700" progId="Equation.DSMT4">
                  <p:embed/>
                </p:oleObj>
              </mc:Choice>
              <mc:Fallback>
                <p:oleObj name="Equation" r:id="rId9" imgW="1587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3631" y="5022850"/>
                        <a:ext cx="321279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524487"/>
              </p:ext>
            </p:extLst>
          </p:nvPr>
        </p:nvGraphicFramePr>
        <p:xfrm>
          <a:off x="2227263" y="5791200"/>
          <a:ext cx="45751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Equation" r:id="rId11" imgW="2260600" imgH="508000" progId="Equation.DSMT4">
                  <p:embed/>
                </p:oleObj>
              </mc:Choice>
              <mc:Fallback>
                <p:oleObj name="Equation" r:id="rId11" imgW="22606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27263" y="5791200"/>
                        <a:ext cx="4575175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34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spectral range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1277" r="-51277"/>
          <a:stretch>
            <a:fillRect/>
          </a:stretch>
        </p:blipFill>
        <p:spPr>
          <a:xfrm>
            <a:off x="-230581" y="837618"/>
            <a:ext cx="9520791" cy="5423482"/>
          </a:xfrm>
        </p:spPr>
      </p:pic>
    </p:spTree>
    <p:extLst>
      <p:ext uri="{BB962C8B-B14F-4D97-AF65-F5344CB8AC3E}">
        <p14:creationId xmlns:p14="http://schemas.microsoft.com/office/powerpoint/2010/main" val="246138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026"/>
          <p:cNvSpPr txBox="1">
            <a:spLocks noChangeArrowheads="1"/>
          </p:cNvSpPr>
          <p:nvPr/>
        </p:nvSpPr>
        <p:spPr bwMode="auto">
          <a:xfrm>
            <a:off x="838200" y="419100"/>
            <a:ext cx="7620000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 smtClean="0"/>
              <a:t>Rain retrieval</a:t>
            </a:r>
            <a:endParaRPr lang="en-US" sz="2800" b="0" dirty="0"/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r>
              <a:rPr lang="de-DE" sz="2000" b="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</p:txBody>
      </p:sp>
      <p:sp>
        <p:nvSpPr>
          <p:cNvPr id="101379" name="Rectangle 1027"/>
          <p:cNvSpPr>
            <a:spLocks noChangeArrowheads="1"/>
          </p:cNvSpPr>
          <p:nvPr/>
        </p:nvSpPr>
        <p:spPr bwMode="auto">
          <a:xfrm>
            <a:off x="1047750" y="1338263"/>
            <a:ext cx="7315200" cy="3614737"/>
          </a:xfrm>
          <a:prstGeom prst="rect">
            <a:avLst/>
          </a:prstGeom>
          <a:gradFill rotWithShape="1">
            <a:gsLst>
              <a:gs pos="0">
                <a:srgbClr val="002FBB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1380" name="Rectangle 1028"/>
          <p:cNvSpPr>
            <a:spLocks noChangeArrowheads="1"/>
          </p:cNvSpPr>
          <p:nvPr/>
        </p:nvSpPr>
        <p:spPr bwMode="auto">
          <a:xfrm>
            <a:off x="1047750" y="4867275"/>
            <a:ext cx="7315200" cy="7715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019300" y="2940050"/>
            <a:ext cx="3108325" cy="1895475"/>
            <a:chOff x="5270500" y="2844800"/>
            <a:chExt cx="3108325" cy="1895475"/>
          </a:xfrm>
        </p:grpSpPr>
        <p:sp>
          <p:nvSpPr>
            <p:cNvPr id="1036296" name="Cloud"/>
            <p:cNvSpPr>
              <a:spLocks noChangeAspect="1" noEditPoints="1" noChangeArrowheads="1"/>
            </p:cNvSpPr>
            <p:nvPr/>
          </p:nvSpPr>
          <p:spPr bwMode="auto">
            <a:xfrm>
              <a:off x="5270500" y="2844800"/>
              <a:ext cx="3108325" cy="122872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5" name="Oval 1033"/>
            <p:cNvSpPr>
              <a:spLocks noChangeArrowheads="1"/>
            </p:cNvSpPr>
            <p:nvPr/>
          </p:nvSpPr>
          <p:spPr bwMode="auto">
            <a:xfrm>
              <a:off x="6318250" y="417512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6" name="Oval 1034"/>
            <p:cNvSpPr>
              <a:spLocks noChangeArrowheads="1"/>
            </p:cNvSpPr>
            <p:nvPr/>
          </p:nvSpPr>
          <p:spPr bwMode="auto">
            <a:xfrm>
              <a:off x="6962775" y="38512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7" name="Oval 1035"/>
            <p:cNvSpPr>
              <a:spLocks noChangeArrowheads="1"/>
            </p:cNvSpPr>
            <p:nvPr/>
          </p:nvSpPr>
          <p:spPr bwMode="auto">
            <a:xfrm>
              <a:off x="7162800" y="4495800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8" name="Oval 1036"/>
            <p:cNvSpPr>
              <a:spLocks noChangeArrowheads="1"/>
            </p:cNvSpPr>
            <p:nvPr/>
          </p:nvSpPr>
          <p:spPr bwMode="auto">
            <a:xfrm>
              <a:off x="7537450" y="42830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9" name="Oval 1037"/>
            <p:cNvSpPr>
              <a:spLocks noChangeArrowheads="1"/>
            </p:cNvSpPr>
            <p:nvPr/>
          </p:nvSpPr>
          <p:spPr bwMode="auto">
            <a:xfrm>
              <a:off x="6708775" y="44862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0" name="Oval 1038"/>
            <p:cNvSpPr>
              <a:spLocks noChangeArrowheads="1"/>
            </p:cNvSpPr>
            <p:nvPr/>
          </p:nvSpPr>
          <p:spPr bwMode="auto">
            <a:xfrm>
              <a:off x="6883400" y="40417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1" name="Oval 1039"/>
            <p:cNvSpPr>
              <a:spLocks noChangeArrowheads="1"/>
            </p:cNvSpPr>
            <p:nvPr/>
          </p:nvSpPr>
          <p:spPr bwMode="auto">
            <a:xfrm>
              <a:off x="6105525" y="4597400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2" name="Oval 1040"/>
            <p:cNvSpPr>
              <a:spLocks noChangeArrowheads="1"/>
            </p:cNvSpPr>
            <p:nvPr/>
          </p:nvSpPr>
          <p:spPr bwMode="auto">
            <a:xfrm>
              <a:off x="6359525" y="3533775"/>
              <a:ext cx="111125" cy="142875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8" name="Picture 3" descr="MCj028053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16" y="1512888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2355850" y="2198687"/>
            <a:ext cx="3775258" cy="2636838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270500" y="3629025"/>
            <a:ext cx="1879600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59516" y="3799443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Freezing Level (Z</a:t>
            </a:r>
            <a:r>
              <a:rPr lang="en-US" baseline="-25000" dirty="0" smtClean="0"/>
              <a:t>F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65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026"/>
          <p:cNvSpPr txBox="1">
            <a:spLocks noChangeArrowheads="1"/>
          </p:cNvSpPr>
          <p:nvPr/>
        </p:nvSpPr>
        <p:spPr bwMode="auto">
          <a:xfrm>
            <a:off x="838200" y="419100"/>
            <a:ext cx="7620000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 smtClean="0"/>
              <a:t>Rain retrieval</a:t>
            </a:r>
            <a:endParaRPr lang="en-US" sz="2800" b="0" dirty="0"/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r>
              <a:rPr lang="de-DE" sz="2000" b="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212688"/>
              </p:ext>
            </p:extLst>
          </p:nvPr>
        </p:nvGraphicFramePr>
        <p:xfrm>
          <a:off x="996950" y="1199248"/>
          <a:ext cx="4625975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4" imgW="2286000" imgH="1600200" progId="Equation.DSMT4">
                  <p:embed/>
                </p:oleObj>
              </mc:Choice>
              <mc:Fallback>
                <p:oleObj name="Equation" r:id="rId4" imgW="228600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6950" y="1199248"/>
                        <a:ext cx="4625975" cy="323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0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026"/>
          <p:cNvSpPr txBox="1">
            <a:spLocks noChangeArrowheads="1"/>
          </p:cNvSpPr>
          <p:nvPr/>
        </p:nvSpPr>
        <p:spPr bwMode="auto">
          <a:xfrm>
            <a:off x="838200" y="419100"/>
            <a:ext cx="7620000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 smtClean="0"/>
              <a:t>Rain retrieval</a:t>
            </a:r>
            <a:endParaRPr lang="en-US" sz="2800" b="0" dirty="0"/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r>
              <a:rPr lang="de-DE" sz="2000" b="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577388"/>
              </p:ext>
            </p:extLst>
          </p:nvPr>
        </p:nvGraphicFramePr>
        <p:xfrm>
          <a:off x="996950" y="1147763"/>
          <a:ext cx="4625975" cy="333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4" imgW="2286000" imgH="1651000" progId="Equation.DSMT4">
                  <p:embed/>
                </p:oleObj>
              </mc:Choice>
              <mc:Fallback>
                <p:oleObj name="Equation" r:id="rId4" imgW="2286000" imgH="165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6950" y="1147763"/>
                        <a:ext cx="4625975" cy="333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026"/>
          <p:cNvSpPr txBox="1">
            <a:spLocks noChangeArrowheads="1"/>
          </p:cNvSpPr>
          <p:nvPr/>
        </p:nvSpPr>
        <p:spPr bwMode="auto">
          <a:xfrm>
            <a:off x="838200" y="419100"/>
            <a:ext cx="7620000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 smtClean="0"/>
              <a:t>Rain retrieval</a:t>
            </a:r>
            <a:endParaRPr lang="en-US" sz="2800" b="0" dirty="0"/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r>
              <a:rPr lang="de-DE" sz="2000" b="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90120"/>
              </p:ext>
            </p:extLst>
          </p:nvPr>
        </p:nvGraphicFramePr>
        <p:xfrm>
          <a:off x="996950" y="1152144"/>
          <a:ext cx="4625975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2286000" imgH="2108200" progId="Equation.DSMT4">
                  <p:embed/>
                </p:oleObj>
              </mc:Choice>
              <mc:Fallback>
                <p:oleObj name="Equation" r:id="rId4" imgW="2286000" imgH="210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6950" y="1152144"/>
                        <a:ext cx="4625975" cy="425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40200" y="2349500"/>
            <a:ext cx="454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NOTES: 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Real retrieval algorithms are a bit more complicated b/c they have to work everywhere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But, the basic principle is pretty much the same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7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10"/>
            <a:ext cx="8229600" cy="51713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6FBBF"/>
                </a:solidFill>
              </a:rPr>
              <a:t>Infrared</a:t>
            </a:r>
            <a:r>
              <a:rPr lang="en-US" dirty="0" smtClean="0"/>
              <a:t> sees cloud top. </a:t>
            </a:r>
            <a:r>
              <a:rPr lang="en-US" dirty="0" smtClean="0">
                <a:solidFill>
                  <a:srgbClr val="16FBBF"/>
                </a:solidFill>
              </a:rPr>
              <a:t>Solar</a:t>
            </a:r>
            <a:r>
              <a:rPr lang="en-US" dirty="0" smtClean="0"/>
              <a:t> sees cloud thickness, particle size. Both are </a:t>
            </a:r>
            <a:r>
              <a:rPr lang="en-US" dirty="0" smtClean="0">
                <a:solidFill>
                  <a:srgbClr val="16FBBF"/>
                </a:solidFill>
              </a:rPr>
              <a:t>correlated </a:t>
            </a:r>
            <a:r>
              <a:rPr lang="en-US" dirty="0" smtClean="0"/>
              <a:t>with rain </a:t>
            </a:r>
            <a:r>
              <a:rPr lang="en-US" dirty="0" smtClean="0">
                <a:solidFill>
                  <a:srgbClr val="16FBBF"/>
                </a:solidFill>
              </a:rPr>
              <a:t>but no direct signal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Direct signal of precipitation </a:t>
            </a:r>
            <a:r>
              <a:rPr lang="en-US" dirty="0">
                <a:solidFill>
                  <a:srgbClr val="16FBBF"/>
                </a:solidFill>
              </a:rPr>
              <a:t>only observed in the microwave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>
                <a:solidFill>
                  <a:srgbClr val="16FBBF"/>
                </a:solidFill>
              </a:rPr>
              <a:t>Radars</a:t>
            </a:r>
            <a:r>
              <a:rPr lang="en-US" dirty="0" smtClean="0"/>
              <a:t> allow to derive much more information about precipitation (but much more expensive and have their own problems as well).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9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026"/>
          <p:cNvSpPr txBox="1">
            <a:spLocks noChangeArrowheads="1"/>
          </p:cNvSpPr>
          <p:nvPr/>
        </p:nvSpPr>
        <p:spPr bwMode="auto">
          <a:xfrm>
            <a:off x="838200" y="419100"/>
            <a:ext cx="7620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/>
              <a:t>Precipitation processes</a:t>
            </a: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r>
              <a:rPr lang="de-DE" sz="2000" b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>
              <a:solidFill>
                <a:schemeClr val="bg1"/>
              </a:solidFill>
            </a:endParaRPr>
          </a:p>
        </p:txBody>
      </p:sp>
      <p:sp>
        <p:nvSpPr>
          <p:cNvPr id="101379" name="Rectangle 1027"/>
          <p:cNvSpPr>
            <a:spLocks noChangeArrowheads="1"/>
          </p:cNvSpPr>
          <p:nvPr/>
        </p:nvSpPr>
        <p:spPr bwMode="auto">
          <a:xfrm>
            <a:off x="1047750" y="1338263"/>
            <a:ext cx="7315200" cy="3614737"/>
          </a:xfrm>
          <a:prstGeom prst="rect">
            <a:avLst/>
          </a:prstGeom>
          <a:gradFill rotWithShape="1">
            <a:gsLst>
              <a:gs pos="0">
                <a:srgbClr val="002FBB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0" name="Rectangle 1028"/>
          <p:cNvSpPr>
            <a:spLocks noChangeArrowheads="1"/>
          </p:cNvSpPr>
          <p:nvPr/>
        </p:nvSpPr>
        <p:spPr bwMode="auto">
          <a:xfrm>
            <a:off x="1047750" y="4867275"/>
            <a:ext cx="7315200" cy="7715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1381" name="Group 1029"/>
          <p:cNvGrpSpPr>
            <a:grpSpLocks/>
          </p:cNvGrpSpPr>
          <p:nvPr/>
        </p:nvGrpSpPr>
        <p:grpSpPr bwMode="auto">
          <a:xfrm>
            <a:off x="996950" y="2844800"/>
            <a:ext cx="7381875" cy="1895475"/>
            <a:chOff x="628" y="1792"/>
            <a:chExt cx="4650" cy="1194"/>
          </a:xfrm>
        </p:grpSpPr>
        <p:sp>
          <p:nvSpPr>
            <p:cNvPr id="1036294" name="Cloud"/>
            <p:cNvSpPr>
              <a:spLocks noChangeAspect="1" noEditPoints="1" noChangeArrowheads="1"/>
            </p:cNvSpPr>
            <p:nvPr/>
          </p:nvSpPr>
          <p:spPr bwMode="auto">
            <a:xfrm>
              <a:off x="628" y="1940"/>
              <a:ext cx="2058" cy="5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95" name="Cloud"/>
            <p:cNvSpPr>
              <a:spLocks noChangeAspect="1" noEditPoints="1" noChangeArrowheads="1"/>
            </p:cNvSpPr>
            <p:nvPr/>
          </p:nvSpPr>
          <p:spPr bwMode="auto">
            <a:xfrm>
              <a:off x="1294" y="2156"/>
              <a:ext cx="1958" cy="43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296" name="Cloud"/>
            <p:cNvSpPr>
              <a:spLocks noChangeAspect="1" noEditPoints="1" noChangeArrowheads="1"/>
            </p:cNvSpPr>
            <p:nvPr/>
          </p:nvSpPr>
          <p:spPr bwMode="auto">
            <a:xfrm>
              <a:off x="3320" y="1792"/>
              <a:ext cx="1958" cy="77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5" name="Oval 1033"/>
            <p:cNvSpPr>
              <a:spLocks noChangeArrowheads="1"/>
            </p:cNvSpPr>
            <p:nvPr/>
          </p:nvSpPr>
          <p:spPr bwMode="auto">
            <a:xfrm>
              <a:off x="3980" y="2630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6" name="Oval 1034"/>
            <p:cNvSpPr>
              <a:spLocks noChangeArrowheads="1"/>
            </p:cNvSpPr>
            <p:nvPr/>
          </p:nvSpPr>
          <p:spPr bwMode="auto">
            <a:xfrm>
              <a:off x="4386" y="242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7" name="Oval 1035"/>
            <p:cNvSpPr>
              <a:spLocks noChangeArrowheads="1"/>
            </p:cNvSpPr>
            <p:nvPr/>
          </p:nvSpPr>
          <p:spPr bwMode="auto">
            <a:xfrm>
              <a:off x="4512" y="2832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8" name="Oval 1036"/>
            <p:cNvSpPr>
              <a:spLocks noChangeArrowheads="1"/>
            </p:cNvSpPr>
            <p:nvPr/>
          </p:nvSpPr>
          <p:spPr bwMode="auto">
            <a:xfrm>
              <a:off x="4748" y="2698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89" name="Oval 1037"/>
            <p:cNvSpPr>
              <a:spLocks noChangeArrowheads="1"/>
            </p:cNvSpPr>
            <p:nvPr/>
          </p:nvSpPr>
          <p:spPr bwMode="auto">
            <a:xfrm>
              <a:off x="4226" y="282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0" name="Oval 1038"/>
            <p:cNvSpPr>
              <a:spLocks noChangeArrowheads="1"/>
            </p:cNvSpPr>
            <p:nvPr/>
          </p:nvSpPr>
          <p:spPr bwMode="auto">
            <a:xfrm>
              <a:off x="4336" y="254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1" name="Oval 1039"/>
            <p:cNvSpPr>
              <a:spLocks noChangeArrowheads="1"/>
            </p:cNvSpPr>
            <p:nvPr/>
          </p:nvSpPr>
          <p:spPr bwMode="auto">
            <a:xfrm>
              <a:off x="3846" y="289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1392" name="Oval 1040"/>
            <p:cNvSpPr>
              <a:spLocks noChangeArrowheads="1"/>
            </p:cNvSpPr>
            <p:nvPr/>
          </p:nvSpPr>
          <p:spPr bwMode="auto">
            <a:xfrm>
              <a:off x="4006" y="222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521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026"/>
          <p:cNvSpPr txBox="1">
            <a:spLocks noChangeArrowheads="1"/>
          </p:cNvSpPr>
          <p:nvPr/>
        </p:nvSpPr>
        <p:spPr bwMode="auto">
          <a:xfrm>
            <a:off x="838200" y="419100"/>
            <a:ext cx="7620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/>
              <a:t>Precipitation processes</a:t>
            </a: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r>
              <a:rPr lang="de-DE" sz="2000" b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>
              <a:solidFill>
                <a:schemeClr val="bg1"/>
              </a:solidFill>
            </a:endParaRPr>
          </a:p>
        </p:txBody>
      </p:sp>
      <p:sp>
        <p:nvSpPr>
          <p:cNvPr id="103427" name="Rectangle 1027"/>
          <p:cNvSpPr>
            <a:spLocks noChangeArrowheads="1"/>
          </p:cNvSpPr>
          <p:nvPr/>
        </p:nvSpPr>
        <p:spPr bwMode="auto">
          <a:xfrm>
            <a:off x="1047750" y="1338263"/>
            <a:ext cx="7315200" cy="3614737"/>
          </a:xfrm>
          <a:prstGeom prst="rect">
            <a:avLst/>
          </a:prstGeom>
          <a:gradFill rotWithShape="1">
            <a:gsLst>
              <a:gs pos="0">
                <a:srgbClr val="002FBB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Rectangle 1028"/>
          <p:cNvSpPr>
            <a:spLocks noChangeArrowheads="1"/>
          </p:cNvSpPr>
          <p:nvPr/>
        </p:nvSpPr>
        <p:spPr bwMode="auto">
          <a:xfrm>
            <a:off x="1047750" y="4867275"/>
            <a:ext cx="7315200" cy="7715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429" name="Group 1029"/>
          <p:cNvGrpSpPr>
            <a:grpSpLocks/>
          </p:cNvGrpSpPr>
          <p:nvPr/>
        </p:nvGrpSpPr>
        <p:grpSpPr bwMode="auto">
          <a:xfrm>
            <a:off x="996950" y="2844800"/>
            <a:ext cx="7381875" cy="1895475"/>
            <a:chOff x="628" y="1792"/>
            <a:chExt cx="4650" cy="1194"/>
          </a:xfrm>
        </p:grpSpPr>
        <p:sp>
          <p:nvSpPr>
            <p:cNvPr id="1038342" name="Cloud"/>
            <p:cNvSpPr>
              <a:spLocks noChangeAspect="1" noEditPoints="1" noChangeArrowheads="1"/>
            </p:cNvSpPr>
            <p:nvPr/>
          </p:nvSpPr>
          <p:spPr bwMode="auto">
            <a:xfrm>
              <a:off x="628" y="1940"/>
              <a:ext cx="2058" cy="5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43" name="Cloud"/>
            <p:cNvSpPr>
              <a:spLocks noChangeAspect="1" noEditPoints="1" noChangeArrowheads="1"/>
            </p:cNvSpPr>
            <p:nvPr/>
          </p:nvSpPr>
          <p:spPr bwMode="auto">
            <a:xfrm>
              <a:off x="1294" y="2156"/>
              <a:ext cx="1958" cy="43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344" name="Cloud"/>
            <p:cNvSpPr>
              <a:spLocks noChangeAspect="1" noEditPoints="1" noChangeArrowheads="1"/>
            </p:cNvSpPr>
            <p:nvPr/>
          </p:nvSpPr>
          <p:spPr bwMode="auto">
            <a:xfrm>
              <a:off x="3320" y="1792"/>
              <a:ext cx="1958" cy="77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4" name="Oval 1033"/>
            <p:cNvSpPr>
              <a:spLocks noChangeArrowheads="1"/>
            </p:cNvSpPr>
            <p:nvPr/>
          </p:nvSpPr>
          <p:spPr bwMode="auto">
            <a:xfrm>
              <a:off x="3980" y="2630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3435" name="Oval 1034"/>
            <p:cNvSpPr>
              <a:spLocks noChangeArrowheads="1"/>
            </p:cNvSpPr>
            <p:nvPr/>
          </p:nvSpPr>
          <p:spPr bwMode="auto">
            <a:xfrm>
              <a:off x="4386" y="242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3436" name="Oval 1035"/>
            <p:cNvSpPr>
              <a:spLocks noChangeArrowheads="1"/>
            </p:cNvSpPr>
            <p:nvPr/>
          </p:nvSpPr>
          <p:spPr bwMode="auto">
            <a:xfrm>
              <a:off x="4512" y="2832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3437" name="Oval 1036"/>
            <p:cNvSpPr>
              <a:spLocks noChangeArrowheads="1"/>
            </p:cNvSpPr>
            <p:nvPr/>
          </p:nvSpPr>
          <p:spPr bwMode="auto">
            <a:xfrm>
              <a:off x="4748" y="2698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3438" name="Oval 1037"/>
            <p:cNvSpPr>
              <a:spLocks noChangeArrowheads="1"/>
            </p:cNvSpPr>
            <p:nvPr/>
          </p:nvSpPr>
          <p:spPr bwMode="auto">
            <a:xfrm>
              <a:off x="4226" y="282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3439" name="Oval 1038"/>
            <p:cNvSpPr>
              <a:spLocks noChangeArrowheads="1"/>
            </p:cNvSpPr>
            <p:nvPr/>
          </p:nvSpPr>
          <p:spPr bwMode="auto">
            <a:xfrm>
              <a:off x="4336" y="254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3440" name="Oval 1039"/>
            <p:cNvSpPr>
              <a:spLocks noChangeArrowheads="1"/>
            </p:cNvSpPr>
            <p:nvPr/>
          </p:nvSpPr>
          <p:spPr bwMode="auto">
            <a:xfrm>
              <a:off x="3846" y="289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3441" name="Oval 1040"/>
            <p:cNvSpPr>
              <a:spLocks noChangeArrowheads="1"/>
            </p:cNvSpPr>
            <p:nvPr/>
          </p:nvSpPr>
          <p:spPr bwMode="auto">
            <a:xfrm>
              <a:off x="4006" y="222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3430" name="Text Box 1041"/>
          <p:cNvSpPr txBox="1">
            <a:spLocks noChangeArrowheads="1"/>
          </p:cNvSpPr>
          <p:nvPr/>
        </p:nvSpPr>
        <p:spPr bwMode="auto">
          <a:xfrm>
            <a:off x="4243388" y="1438275"/>
            <a:ext cx="283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Autoconversion</a:t>
            </a:r>
          </a:p>
        </p:txBody>
      </p:sp>
    </p:spTree>
    <p:extLst>
      <p:ext uri="{BB962C8B-B14F-4D97-AF65-F5344CB8AC3E}">
        <p14:creationId xmlns:p14="http://schemas.microsoft.com/office/powerpoint/2010/main" val="20373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838200" y="419100"/>
            <a:ext cx="7620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/>
              <a:t>Precipitation processes</a:t>
            </a: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r>
              <a:rPr lang="de-DE" sz="2000" b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>
              <a:solidFill>
                <a:schemeClr val="bg1"/>
              </a:solidFill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047750" y="1338263"/>
            <a:ext cx="7315200" cy="3614737"/>
          </a:xfrm>
          <a:prstGeom prst="rect">
            <a:avLst/>
          </a:prstGeom>
          <a:gradFill rotWithShape="1">
            <a:gsLst>
              <a:gs pos="0">
                <a:srgbClr val="002FBB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1047750" y="4867275"/>
            <a:ext cx="7315200" cy="7715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77" name="Group 5"/>
          <p:cNvGrpSpPr>
            <a:grpSpLocks/>
          </p:cNvGrpSpPr>
          <p:nvPr/>
        </p:nvGrpSpPr>
        <p:grpSpPr bwMode="auto">
          <a:xfrm>
            <a:off x="996950" y="2844800"/>
            <a:ext cx="7381875" cy="1895475"/>
            <a:chOff x="628" y="1792"/>
            <a:chExt cx="4650" cy="1194"/>
          </a:xfrm>
        </p:grpSpPr>
        <p:sp>
          <p:nvSpPr>
            <p:cNvPr id="1040390" name="Cloud"/>
            <p:cNvSpPr>
              <a:spLocks noChangeAspect="1" noEditPoints="1" noChangeArrowheads="1"/>
            </p:cNvSpPr>
            <p:nvPr/>
          </p:nvSpPr>
          <p:spPr bwMode="auto">
            <a:xfrm>
              <a:off x="628" y="1940"/>
              <a:ext cx="2058" cy="56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391" name="Cloud"/>
            <p:cNvSpPr>
              <a:spLocks noChangeAspect="1" noEditPoints="1" noChangeArrowheads="1"/>
            </p:cNvSpPr>
            <p:nvPr/>
          </p:nvSpPr>
          <p:spPr bwMode="auto">
            <a:xfrm>
              <a:off x="1294" y="2156"/>
              <a:ext cx="1958" cy="43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392" name="Cloud"/>
            <p:cNvSpPr>
              <a:spLocks noChangeAspect="1" noEditPoints="1" noChangeArrowheads="1"/>
            </p:cNvSpPr>
            <p:nvPr/>
          </p:nvSpPr>
          <p:spPr bwMode="auto">
            <a:xfrm>
              <a:off x="3320" y="1792"/>
              <a:ext cx="1958" cy="77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Oval 9"/>
            <p:cNvSpPr>
              <a:spLocks noChangeArrowheads="1"/>
            </p:cNvSpPr>
            <p:nvPr/>
          </p:nvSpPr>
          <p:spPr bwMode="auto">
            <a:xfrm>
              <a:off x="3980" y="2630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5483" name="Oval 10"/>
            <p:cNvSpPr>
              <a:spLocks noChangeArrowheads="1"/>
            </p:cNvSpPr>
            <p:nvPr/>
          </p:nvSpPr>
          <p:spPr bwMode="auto">
            <a:xfrm>
              <a:off x="4386" y="242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5484" name="Oval 11"/>
            <p:cNvSpPr>
              <a:spLocks noChangeArrowheads="1"/>
            </p:cNvSpPr>
            <p:nvPr/>
          </p:nvSpPr>
          <p:spPr bwMode="auto">
            <a:xfrm>
              <a:off x="4512" y="2832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5485" name="Oval 12"/>
            <p:cNvSpPr>
              <a:spLocks noChangeArrowheads="1"/>
            </p:cNvSpPr>
            <p:nvPr/>
          </p:nvSpPr>
          <p:spPr bwMode="auto">
            <a:xfrm>
              <a:off x="4748" y="2698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5486" name="Oval 13"/>
            <p:cNvSpPr>
              <a:spLocks noChangeArrowheads="1"/>
            </p:cNvSpPr>
            <p:nvPr/>
          </p:nvSpPr>
          <p:spPr bwMode="auto">
            <a:xfrm>
              <a:off x="4226" y="282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5487" name="Oval 14"/>
            <p:cNvSpPr>
              <a:spLocks noChangeArrowheads="1"/>
            </p:cNvSpPr>
            <p:nvPr/>
          </p:nvSpPr>
          <p:spPr bwMode="auto">
            <a:xfrm>
              <a:off x="4336" y="254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5488" name="Oval 15"/>
            <p:cNvSpPr>
              <a:spLocks noChangeArrowheads="1"/>
            </p:cNvSpPr>
            <p:nvPr/>
          </p:nvSpPr>
          <p:spPr bwMode="auto">
            <a:xfrm>
              <a:off x="3846" y="289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5489" name="Oval 16"/>
            <p:cNvSpPr>
              <a:spLocks noChangeArrowheads="1"/>
            </p:cNvSpPr>
            <p:nvPr/>
          </p:nvSpPr>
          <p:spPr bwMode="auto">
            <a:xfrm>
              <a:off x="4006" y="2226"/>
              <a:ext cx="70" cy="90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5478" name="Text Box 17"/>
          <p:cNvSpPr txBox="1">
            <a:spLocks noChangeArrowheads="1"/>
          </p:cNvSpPr>
          <p:nvPr/>
        </p:nvSpPr>
        <p:spPr bwMode="auto">
          <a:xfrm>
            <a:off x="4243388" y="1438275"/>
            <a:ext cx="28384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Autoconversion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Accretion</a:t>
            </a:r>
          </a:p>
        </p:txBody>
      </p:sp>
    </p:spTree>
    <p:extLst>
      <p:ext uri="{BB962C8B-B14F-4D97-AF65-F5344CB8AC3E}">
        <p14:creationId xmlns:p14="http://schemas.microsoft.com/office/powerpoint/2010/main" val="466326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838200" y="419100"/>
            <a:ext cx="7620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/>
              <a:t>Warm rain</a:t>
            </a: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r>
              <a:rPr lang="de-DE" sz="2000" b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>
              <a:solidFill>
                <a:schemeClr val="bg1"/>
              </a:solidFill>
            </a:endParaRPr>
          </a:p>
        </p:txBody>
      </p:sp>
      <p:pic>
        <p:nvPicPr>
          <p:cNvPr id="123907" name="REGENSCHAUER_200802.MPG" descr="/Users/ralf/Documents/presentationen/talk_visnir_rain/REGENSCHAUER_200802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104900"/>
            <a:ext cx="64436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24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3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907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ext Box 2"/>
          <p:cNvSpPr txBox="1">
            <a:spLocks noChangeArrowheads="1"/>
          </p:cNvSpPr>
          <p:nvPr/>
        </p:nvSpPr>
        <p:spPr bwMode="auto">
          <a:xfrm>
            <a:off x="838200" y="419100"/>
            <a:ext cx="7620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/>
              <a:t>Warm rain</a:t>
            </a: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r>
              <a:rPr lang="de-DE" sz="2000" b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>
              <a:solidFill>
                <a:schemeClr val="bg1"/>
              </a:solidFill>
            </a:endParaRPr>
          </a:p>
        </p:txBody>
      </p:sp>
      <p:pic>
        <p:nvPicPr>
          <p:cNvPr id="125955" name="Picture 3" descr="lowen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935038"/>
            <a:ext cx="662781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708525" y="5895975"/>
            <a:ext cx="3916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0">
                <a:solidFill>
                  <a:schemeClr val="bg1"/>
                </a:solidFill>
              </a:rPr>
              <a:t>From Lowenstein et al., 2009, QJRMS</a:t>
            </a:r>
          </a:p>
        </p:txBody>
      </p:sp>
    </p:spTree>
    <p:extLst>
      <p:ext uri="{BB962C8B-B14F-4D97-AF65-F5344CB8AC3E}">
        <p14:creationId xmlns:p14="http://schemas.microsoft.com/office/powerpoint/2010/main" val="55912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spectral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Cloud thickness</a:t>
            </a:r>
          </a:p>
          <a:p>
            <a:r>
              <a:rPr lang="en-US" dirty="0" smtClean="0"/>
              <a:t>Cloud top effective radius</a:t>
            </a:r>
          </a:p>
          <a:p>
            <a:r>
              <a:rPr lang="en-US" dirty="0" smtClean="0"/>
              <a:t>Do we actually see the rain from satellite?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8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marL="0" indent="0"/>
            <a:endParaRPr lang="en-US">
              <a:latin typeface="Tahoma" charset="0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indent="141288"/>
            <a:endParaRPr lang="en-US">
              <a:latin typeface="Helvetica" charset="0"/>
            </a:endParaRPr>
          </a:p>
        </p:txBody>
      </p:sp>
      <p:pic>
        <p:nvPicPr>
          <p:cNvPr id="109572" name="Picture 4" descr="clou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35"/>
          <a:stretch>
            <a:fillRect/>
          </a:stretch>
        </p:blipFill>
        <p:spPr bwMode="auto">
          <a:xfrm>
            <a:off x="912813" y="912813"/>
            <a:ext cx="7569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3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marL="0" indent="0"/>
            <a:endParaRPr lang="en-US">
              <a:latin typeface="Tahoma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indent="141288"/>
            <a:endParaRPr lang="en-US">
              <a:latin typeface="Helvetica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838200" y="419100"/>
            <a:ext cx="7620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/>
              <a:t>Comparison with observations</a:t>
            </a: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r>
              <a:rPr lang="de-DE" sz="2000" b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>
              <a:solidFill>
                <a:schemeClr val="bg1"/>
              </a:solidFill>
            </a:endParaRPr>
          </a:p>
        </p:txBody>
      </p:sp>
      <p:pic>
        <p:nvPicPr>
          <p:cNvPr id="111621" name="Picture 5" descr="dycoms_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3" b="49580"/>
          <a:stretch>
            <a:fillRect/>
          </a:stretch>
        </p:blipFill>
        <p:spPr bwMode="auto">
          <a:xfrm>
            <a:off x="2243138" y="1055688"/>
            <a:ext cx="48101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238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naka_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646238"/>
            <a:ext cx="8181975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838200" y="419100"/>
            <a:ext cx="7620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/>
              <a:t>Nakajima-King retrieval</a:t>
            </a: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r>
              <a:rPr lang="de-DE" sz="2000" b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3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838200" y="419100"/>
            <a:ext cx="76200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/>
              <a:t>Adiabatic cloud</a:t>
            </a: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en-US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endParaRPr lang="de-DE" sz="2000" b="0">
              <a:solidFill>
                <a:schemeClr val="bg1"/>
              </a:solidFill>
            </a:endParaRPr>
          </a:p>
          <a:p>
            <a:pPr algn="ctr"/>
            <a:r>
              <a:rPr lang="de-DE" sz="2000" b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>
              <a:solidFill>
                <a:schemeClr val="bg1"/>
              </a:solidFill>
            </a:endParaRPr>
          </a:p>
        </p:txBody>
      </p:sp>
      <p:pic>
        <p:nvPicPr>
          <p:cNvPr id="117763" name="Picture 3" descr="sc_trajectory_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644650"/>
            <a:ext cx="8181975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9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838200" y="419100"/>
            <a:ext cx="7620000" cy="249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0" dirty="0"/>
              <a:t>Simulated </a:t>
            </a:r>
            <a:r>
              <a:rPr lang="en-US" sz="2800" b="0" dirty="0" err="1"/>
              <a:t>Sc</a:t>
            </a:r>
            <a:r>
              <a:rPr lang="en-US" sz="2800" b="0" dirty="0"/>
              <a:t> </a:t>
            </a:r>
            <a:r>
              <a:rPr lang="en-US" sz="2800" b="0" dirty="0" smtClean="0"/>
              <a:t>cloud with rain</a:t>
            </a:r>
            <a:endParaRPr lang="en-US" sz="2800" b="0" dirty="0"/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r>
              <a:rPr lang="de-DE" sz="2000" b="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</p:txBody>
      </p:sp>
      <p:pic>
        <p:nvPicPr>
          <p:cNvPr id="121859" name="Picture 3" descr="sc_traje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644650"/>
            <a:ext cx="8181975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21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838200" y="419100"/>
            <a:ext cx="7620000" cy="206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en-US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  <a:p>
            <a:pPr algn="ctr"/>
            <a:r>
              <a:rPr lang="de-DE" sz="2000" b="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de-DE" sz="2000" b="0" dirty="0">
              <a:solidFill>
                <a:schemeClr val="bg1"/>
              </a:solidFill>
            </a:endParaRPr>
          </a:p>
        </p:txBody>
      </p:sp>
      <p:pic>
        <p:nvPicPr>
          <p:cNvPr id="123907" name="REGENSCHAUER_200802.MPG" descr="/Users/ralf/Documents/presentationen/talk_visnir_rain/REGENSCHAUER_200802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1104900"/>
            <a:ext cx="64436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80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3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0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390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spectral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Cloud thickness</a:t>
            </a:r>
          </a:p>
          <a:p>
            <a:r>
              <a:rPr lang="en-US" dirty="0" smtClean="0"/>
              <a:t>Cloud top effective radius</a:t>
            </a:r>
          </a:p>
          <a:p>
            <a:r>
              <a:rPr lang="en-US" dirty="0" smtClean="0"/>
              <a:t>Do we actually see the rain from satellite?</a:t>
            </a:r>
          </a:p>
          <a:p>
            <a:r>
              <a:rPr lang="en-US" dirty="0" smtClean="0"/>
              <a:t>Rain is very optically thin compared to clouds. </a:t>
            </a:r>
          </a:p>
          <a:p>
            <a:r>
              <a:rPr lang="en-US" dirty="0" smtClean="0"/>
              <a:t>If it is underneath a cloud we cannot actually see it.  </a:t>
            </a:r>
          </a:p>
          <a:p>
            <a:r>
              <a:rPr lang="en-US" dirty="0" smtClean="0"/>
              <a:t>Thickness, particle size are correlated with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8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spectral range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47234" r="-47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86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spectral range</a:t>
            </a:r>
            <a:endParaRPr lang="en-US" dirty="0"/>
          </a:p>
        </p:txBody>
      </p:sp>
      <p:pic>
        <p:nvPicPr>
          <p:cNvPr id="7" name="Picture 6" descr="fig8-3cd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4"/>
          <a:stretch/>
        </p:blipFill>
        <p:spPr>
          <a:xfrm>
            <a:off x="583817" y="1231318"/>
            <a:ext cx="7401114" cy="49154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0705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Infrared spectral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see the cloud top temperature</a:t>
            </a:r>
          </a:p>
          <a:p>
            <a:r>
              <a:rPr lang="en-US" dirty="0" smtClean="0"/>
              <a:t>This information is correlated with precipitation (i.e. thick, cold clouds rain often).</a:t>
            </a:r>
          </a:p>
          <a:p>
            <a:r>
              <a:rPr lang="en-US" dirty="0" smtClean="0"/>
              <a:t>However, we do not see the rain. (E.g. we cannot discriminate a thick anvil cloud from the core of a thunderstorm.)</a:t>
            </a:r>
          </a:p>
        </p:txBody>
      </p:sp>
    </p:spTree>
    <p:extLst>
      <p:ext uri="{BB962C8B-B14F-4D97-AF65-F5344CB8AC3E}">
        <p14:creationId xmlns:p14="http://schemas.microsoft.com/office/powerpoint/2010/main" val="359258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nartz_montreal_07">
  <a:themeElements>
    <a:clrScheme name="bennartz_montreal_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nnartz_montreal_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nnartz_montreal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nartz_montreal_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ralfs_template_1.potx</Template>
  <TotalTime>627</TotalTime>
  <Words>569</Words>
  <Application>Microsoft Macintosh PowerPoint</Application>
  <PresentationFormat>On-screen Show (4:3)</PresentationFormat>
  <Paragraphs>225</Paragraphs>
  <Slides>44</Slides>
  <Notes>22</Notes>
  <HiddenSlides>0</HiddenSlides>
  <MMClips>2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ralfs_template_1</vt:lpstr>
      <vt:lpstr>bennartz_montreal_07</vt:lpstr>
      <vt:lpstr>1_ralfs_template_1</vt:lpstr>
      <vt:lpstr>Default Design</vt:lpstr>
      <vt:lpstr>Formel</vt:lpstr>
      <vt:lpstr>Dokument</vt:lpstr>
      <vt:lpstr>Equation</vt:lpstr>
      <vt:lpstr>Measuring Precipitation from Satellite</vt:lpstr>
      <vt:lpstr>Outline</vt:lpstr>
      <vt:lpstr>Solar spectral range</vt:lpstr>
      <vt:lpstr>Solar spectral range</vt:lpstr>
      <vt:lpstr>PowerPoint Presentation</vt:lpstr>
      <vt:lpstr>Solar spectral range</vt:lpstr>
      <vt:lpstr>Infrared spectral range</vt:lpstr>
      <vt:lpstr>Infrared spectral range</vt:lpstr>
      <vt:lpstr>Infrared spectral range</vt:lpstr>
      <vt:lpstr>PowerPoint Presentation</vt:lpstr>
      <vt:lpstr>Cloud and water vapor absorption</vt:lpstr>
      <vt:lpstr>Let’s build our own rain retrieval!</vt:lpstr>
      <vt:lpstr>Radar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build our own rain retrieval!</vt:lpstr>
      <vt:lpstr>Precipitation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Ralf Bennartz</cp:lastModifiedBy>
  <cp:revision>120</cp:revision>
  <cp:lastPrinted>2011-09-22T13:05:53Z</cp:lastPrinted>
  <dcterms:created xsi:type="dcterms:W3CDTF">2011-08-20T14:12:13Z</dcterms:created>
  <dcterms:modified xsi:type="dcterms:W3CDTF">2011-09-22T13:06:27Z</dcterms:modified>
</cp:coreProperties>
</file>