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3" r:id="rId2"/>
    <p:sldMasterId id="2147483665" r:id="rId3"/>
  </p:sldMasterIdLst>
  <p:notesMasterIdLst>
    <p:notesMasterId r:id="rId14"/>
  </p:notesMasterIdLst>
  <p:sldIdLst>
    <p:sldId id="258" r:id="rId4"/>
    <p:sldId id="257" r:id="rId5"/>
    <p:sldId id="285" r:id="rId6"/>
    <p:sldId id="286" r:id="rId7"/>
    <p:sldId id="287" r:id="rId8"/>
    <p:sldId id="288" r:id="rId9"/>
    <p:sldId id="289" r:id="rId10"/>
    <p:sldId id="290" r:id="rId11"/>
    <p:sldId id="291" r:id="rId12"/>
    <p:sldId id="292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 WGHTFCT I" id="{1D743A5A-2E14-7646-A6F7-2A5269986A73}">
          <p14:sldIdLst>
            <p14:sldId id="258"/>
            <p14:sldId id="257"/>
            <p14:sldId id="285"/>
            <p14:sldId id="286"/>
            <p14:sldId id="287"/>
            <p14:sldId id="288"/>
            <p14:sldId id="289"/>
            <p14:sldId id="290"/>
            <p14:sldId id="291"/>
            <p14:sldId id="292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6FB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7" autoAdjust="0"/>
    <p:restoredTop sz="94065" autoAdjust="0"/>
  </p:normalViewPr>
  <p:slideViewPr>
    <p:cSldViewPr snapToGrid="0" snapToObjects="1">
      <p:cViewPr>
        <p:scale>
          <a:sx n="100" d="100"/>
          <a:sy n="100" d="100"/>
        </p:scale>
        <p:origin x="-1264" y="-4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notesMaster" Target="notesMasters/notes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CB1D2D-E14A-F747-889C-9F4E3446D618}" type="datetimeFigureOut">
              <a:rPr lang="en-US" smtClean="0"/>
              <a:t>6/17/12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BCF6F6-B573-4B4A-A41E-6398BC4EF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55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imple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742950" indent="-285750">
              <a:buFont typeface="Arial"/>
              <a:buChar char="•"/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058EE-34D5-CA4F-B8B3-CD41996CF955}" type="datetimeFigureOut">
              <a:rPr lang="en-US" smtClean="0"/>
              <a:t>6/17/12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CF5F0-F0AE-D041-B286-B449A80C9D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299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302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84347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780963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030783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4452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8125" y="569913"/>
            <a:ext cx="1890713" cy="5600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569913"/>
            <a:ext cx="5521325" cy="5600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9475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imple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742950" indent="-285750">
              <a:buFont typeface="Arial"/>
              <a:buChar char="•"/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058EE-34D5-CA4F-B8B3-CD41996CF95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6/17/12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CF5F0-F0AE-D041-B286-B449A80C9D0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806244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/Autho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3506"/>
            <a:ext cx="8229600" cy="7115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70622"/>
            <a:ext cx="8229600" cy="3096356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058EE-34D5-CA4F-B8B3-CD41996CF95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6/17/12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CF5F0-F0AE-D041-B286-B449A80C9D0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931933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/ list t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19800" y="1229410"/>
            <a:ext cx="2667000" cy="4687960"/>
          </a:xfrm>
        </p:spPr>
        <p:txBody>
          <a:bodyPr>
            <a:normAutofit/>
          </a:bodyPr>
          <a:lstStyle>
            <a:lvl1pPr>
              <a:defRPr sz="2400"/>
            </a:lvl1pPr>
            <a:lvl2pPr marL="742950" indent="-285750">
              <a:buFont typeface="Arial"/>
              <a:buChar char="•"/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058EE-34D5-CA4F-B8B3-CD41996CF95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6/17/12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CF5F0-F0AE-D041-B286-B449A80C9D0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57200" y="1228725"/>
            <a:ext cx="5378450" cy="4687888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552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/Autho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3506"/>
            <a:ext cx="8229600" cy="7115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70622"/>
            <a:ext cx="8229600" cy="3096356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058EE-34D5-CA4F-B8B3-CD41996CF955}" type="datetimeFigureOut">
              <a:rPr lang="en-US" smtClean="0"/>
              <a:t>6/17/12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CF5F0-F0AE-D041-B286-B449A80C9D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810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/ list t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19800" y="1229410"/>
            <a:ext cx="2667000" cy="4687960"/>
          </a:xfrm>
        </p:spPr>
        <p:txBody>
          <a:bodyPr>
            <a:normAutofit/>
          </a:bodyPr>
          <a:lstStyle>
            <a:lvl1pPr>
              <a:defRPr sz="2400"/>
            </a:lvl1pPr>
            <a:lvl2pPr marL="742950" indent="-285750">
              <a:buFont typeface="Arial"/>
              <a:buChar char="•"/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058EE-34D5-CA4F-B8B3-CD41996CF955}" type="datetimeFigureOut">
              <a:rPr lang="en-US" smtClean="0"/>
              <a:t>6/17/12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CF5F0-F0AE-D041-B286-B449A80C9D0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57200" y="1228725"/>
            <a:ext cx="5378450" cy="4687888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901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backgroun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058EE-34D5-CA4F-B8B3-CD41996CF955}" type="datetimeFigureOut">
              <a:rPr lang="en-US" smtClean="0"/>
              <a:t>6/17/12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CF5F0-F0AE-D041-B286-B449A80C9D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853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865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07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07151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05000"/>
            <a:ext cx="1638300" cy="4265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05100" y="1905000"/>
            <a:ext cx="1638300" cy="4265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139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647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5.xml"/><Relationship Id="rId2" Type="http://schemas.openxmlformats.org/officeDocument/2006/relationships/slideLayout" Target="../slideLayouts/slideLayout6.xml"/><Relationship Id="rId3" Type="http://schemas.openxmlformats.org/officeDocument/2006/relationships/slideLayout" Target="../slideLayouts/slideLayout7.xml"/><Relationship Id="rId4" Type="http://schemas.openxmlformats.org/officeDocument/2006/relationships/slideLayout" Target="../slideLayouts/slideLayout8.xml"/><Relationship Id="rId5" Type="http://schemas.openxmlformats.org/officeDocument/2006/relationships/slideLayout" Target="../slideLayouts/slideLayout9.xml"/><Relationship Id="rId6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1.xml"/><Relationship Id="rId8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4" Type="http://schemas.openxmlformats.org/officeDocument/2006/relationships/theme" Target="../theme/theme3.xml"/><Relationship Id="rId1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3333CC"/>
            </a:gs>
            <a:gs pos="100000">
              <a:schemeClr val="tx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26028"/>
            <a:ext cx="8229600" cy="711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29410"/>
            <a:ext cx="8229600" cy="46879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F058EE-34D5-CA4F-B8B3-CD41996CF955}" type="datetimeFigureOut">
              <a:rPr lang="en-US" smtClean="0"/>
              <a:t>6/17/12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CF5F0-F0AE-D041-B286-B449A80C9D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029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69" r:id="rId4"/>
  </p:sldLayoutIdLst>
  <p:txStyles>
    <p:titleStyle>
      <a:lvl1pPr algn="ctr" defTabSz="457200" rtl="0" eaLnBrk="1" latinLnBrk="0" hangingPunct="1">
        <a:spcBef>
          <a:spcPct val="0"/>
        </a:spcBef>
        <a:buNone/>
        <a:defRPr sz="3600" kern="1200">
          <a:solidFill>
            <a:srgbClr val="16FBBF"/>
          </a:solidFill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  <a:latin typeface="Arial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1200"/>
        </a:spcAft>
        <a:buFont typeface="Arial"/>
        <a:buChar char="•"/>
        <a:defRPr sz="2800" kern="1200">
          <a:solidFill>
            <a:schemeClr val="bg1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latin typeface="Arial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1200"/>
        </a:spcAft>
        <a:buFont typeface="Arial"/>
        <a:buChar char="–"/>
        <a:defRPr sz="2800" kern="1200">
          <a:solidFill>
            <a:schemeClr val="bg1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latin typeface="Arial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1200"/>
        </a:spcAft>
        <a:buFont typeface="Arial"/>
        <a:buChar char="•"/>
        <a:defRPr sz="2400" kern="1200">
          <a:solidFill>
            <a:schemeClr val="bg1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latin typeface="Arial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1200"/>
        </a:spcAft>
        <a:buFont typeface="Arial"/>
        <a:buChar char="–"/>
        <a:defRPr sz="2000" kern="1200">
          <a:solidFill>
            <a:schemeClr val="bg1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latin typeface="Arial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1200"/>
        </a:spcAft>
        <a:buFont typeface="Arial"/>
        <a:buChar char="»"/>
        <a:defRPr sz="2000" kern="1200">
          <a:solidFill>
            <a:schemeClr val="bg1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latin typeface="Arial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/>
            </a:gs>
            <a:gs pos="100000">
              <a:schemeClr val="tx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1539875" y="6324600"/>
            <a:ext cx="4560888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46800" rIns="18000" bIns="46800"/>
          <a:lstStyle>
            <a:lvl1pPr>
              <a:tabLst>
                <a:tab pos="863600" algn="l"/>
                <a:tab pos="1728788" algn="l"/>
                <a:tab pos="2592388" algn="l"/>
                <a:tab pos="3455988" algn="l"/>
                <a:tab pos="4319588" algn="l"/>
                <a:tab pos="4343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863600" algn="l"/>
                <a:tab pos="1728788" algn="l"/>
                <a:tab pos="2592388" algn="l"/>
                <a:tab pos="3455988" algn="l"/>
                <a:tab pos="4319588" algn="l"/>
                <a:tab pos="4343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863600" algn="l"/>
                <a:tab pos="1728788" algn="l"/>
                <a:tab pos="2592388" algn="l"/>
                <a:tab pos="3455988" algn="l"/>
                <a:tab pos="4319588" algn="l"/>
                <a:tab pos="4343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863600" algn="l"/>
                <a:tab pos="1728788" algn="l"/>
                <a:tab pos="2592388" algn="l"/>
                <a:tab pos="3455988" algn="l"/>
                <a:tab pos="4319588" algn="l"/>
                <a:tab pos="4343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863600" algn="l"/>
                <a:tab pos="1728788" algn="l"/>
                <a:tab pos="2592388" algn="l"/>
                <a:tab pos="3455988" algn="l"/>
                <a:tab pos="4319588" algn="l"/>
                <a:tab pos="4343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  <a:tab pos="1728788" algn="l"/>
                <a:tab pos="2592388" algn="l"/>
                <a:tab pos="3455988" algn="l"/>
                <a:tab pos="4319588" algn="l"/>
                <a:tab pos="4343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  <a:tab pos="1728788" algn="l"/>
                <a:tab pos="2592388" algn="l"/>
                <a:tab pos="3455988" algn="l"/>
                <a:tab pos="4319588" algn="l"/>
                <a:tab pos="4343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  <a:tab pos="1728788" algn="l"/>
                <a:tab pos="2592388" algn="l"/>
                <a:tab pos="3455988" algn="l"/>
                <a:tab pos="4319588" algn="l"/>
                <a:tab pos="4343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  <a:tab pos="1728788" algn="l"/>
                <a:tab pos="2592388" algn="l"/>
                <a:tab pos="3455988" algn="l"/>
                <a:tab pos="4319588" algn="l"/>
                <a:tab pos="4343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0" fontAlgn="base" hangingPunct="0">
              <a:lnSpc>
                <a:spcPct val="85000"/>
              </a:lnSpc>
              <a:spcBef>
                <a:spcPts val="388"/>
              </a:spcBef>
              <a:spcAft>
                <a:spcPct val="0"/>
              </a:spcAft>
            </a:pPr>
            <a:endParaRPr lang="en-GB" sz="1600" smtClean="0">
              <a:solidFill>
                <a:srgbClr val="B2B2B2"/>
              </a:solidFill>
              <a:latin typeface="Helvetica" charset="0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569913"/>
            <a:ext cx="7564438" cy="57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Click to edit Master title style</a:t>
            </a:r>
            <a:endParaRPr lang="en-GB"/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05000"/>
            <a:ext cx="3429000" cy="426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Click to edit Master text styles</a:t>
            </a:r>
          </a:p>
          <a:p>
            <a:pPr lvl="1"/>
            <a:r>
              <a:rPr lang="de-DE"/>
              <a:t>Second level</a:t>
            </a:r>
          </a:p>
          <a:p>
            <a:pPr lvl="2"/>
            <a:r>
              <a:rPr lang="de-DE"/>
              <a:t>Third level</a:t>
            </a:r>
          </a:p>
          <a:p>
            <a:pPr lvl="3"/>
            <a:r>
              <a:rPr lang="de-DE"/>
              <a:t>Fourth level</a:t>
            </a:r>
          </a:p>
          <a:p>
            <a:pPr lvl="4"/>
            <a:r>
              <a:rPr lang="de-DE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4576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xStyles>
    <p:titleStyle>
      <a:lvl1pPr marL="342900" indent="-342900" algn="ctr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defRPr sz="2400">
          <a:solidFill>
            <a:srgbClr val="E3E216"/>
          </a:solidFill>
          <a:latin typeface="+mj-lt"/>
          <a:ea typeface="+mj-ea"/>
          <a:cs typeface="+mj-cs"/>
        </a:defRPr>
      </a:lvl1pPr>
      <a:lvl2pPr marL="342900" indent="-342900" algn="ctr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defRPr sz="2400">
          <a:solidFill>
            <a:srgbClr val="E3E216"/>
          </a:solidFill>
          <a:latin typeface="Arial" charset="0"/>
          <a:ea typeface="ＭＳ Ｐゴシック" charset="0"/>
        </a:defRPr>
      </a:lvl2pPr>
      <a:lvl3pPr marL="342900" indent="-342900" algn="ctr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defRPr sz="2400">
          <a:solidFill>
            <a:srgbClr val="E3E216"/>
          </a:solidFill>
          <a:latin typeface="Arial" charset="0"/>
          <a:ea typeface="ＭＳ Ｐゴシック" charset="0"/>
        </a:defRPr>
      </a:lvl3pPr>
      <a:lvl4pPr marL="342900" indent="-342900" algn="ctr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defRPr sz="2400">
          <a:solidFill>
            <a:srgbClr val="E3E216"/>
          </a:solidFill>
          <a:latin typeface="Arial" charset="0"/>
          <a:ea typeface="ＭＳ Ｐゴシック" charset="0"/>
        </a:defRPr>
      </a:lvl4pPr>
      <a:lvl5pPr marL="342900" indent="-342900" algn="ctr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defRPr sz="2400">
          <a:solidFill>
            <a:srgbClr val="E3E216"/>
          </a:solidFill>
          <a:latin typeface="Arial" charset="0"/>
          <a:ea typeface="ＭＳ Ｐゴシック" charset="0"/>
        </a:defRPr>
      </a:lvl5pPr>
      <a:lvl6pPr marL="800100" indent="-342900" algn="ctr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defRPr sz="2400">
          <a:solidFill>
            <a:srgbClr val="E3E216"/>
          </a:solidFill>
          <a:latin typeface="Arial" charset="0"/>
          <a:ea typeface="ＭＳ Ｐゴシック" charset="0"/>
        </a:defRPr>
      </a:lvl6pPr>
      <a:lvl7pPr marL="1257300" indent="-342900" algn="ctr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defRPr sz="2400">
          <a:solidFill>
            <a:srgbClr val="E3E216"/>
          </a:solidFill>
          <a:latin typeface="Arial" charset="0"/>
          <a:ea typeface="ＭＳ Ｐゴシック" charset="0"/>
        </a:defRPr>
      </a:lvl7pPr>
      <a:lvl8pPr marL="1714500" indent="-342900" algn="ctr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defRPr sz="2400">
          <a:solidFill>
            <a:srgbClr val="E3E216"/>
          </a:solidFill>
          <a:latin typeface="Arial" charset="0"/>
          <a:ea typeface="ＭＳ Ｐゴシック" charset="0"/>
        </a:defRPr>
      </a:lvl8pPr>
      <a:lvl9pPr marL="2171700" indent="-342900" algn="ctr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defRPr sz="2400">
          <a:solidFill>
            <a:srgbClr val="E3E216"/>
          </a:solidFill>
          <a:latin typeface="Arial" charset="0"/>
          <a:ea typeface="ＭＳ Ｐゴシック" charset="0"/>
        </a:defRPr>
      </a:lvl9pPr>
    </p:titleStyle>
    <p:bodyStyle>
      <a:lvl1pPr marL="668338" indent="-52705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chemeClr val="bg1"/>
        </a:buClr>
        <a:buSzPct val="110000"/>
        <a:buFont typeface="Wingdings" charset="0"/>
        <a:buChar char="§"/>
        <a:defRPr>
          <a:solidFill>
            <a:schemeClr val="bg1"/>
          </a:solidFill>
          <a:latin typeface="+mn-lt"/>
          <a:ea typeface="+mn-ea"/>
          <a:cs typeface="+mn-cs"/>
        </a:defRPr>
      </a:lvl1pPr>
      <a:lvl2pPr marL="1335088" indent="-47625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chemeClr val="bg1"/>
        </a:buClr>
        <a:buSzPct val="100000"/>
        <a:buFont typeface="Wingdings" charset="0"/>
        <a:buChar char="§"/>
        <a:defRPr>
          <a:solidFill>
            <a:schemeClr val="bg1"/>
          </a:solidFill>
          <a:latin typeface="+mn-lt"/>
          <a:ea typeface="+mn-ea"/>
        </a:defRPr>
      </a:lvl2pPr>
      <a:lvl3pPr marL="1754188" indent="-228600" algn="r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00"/>
        </a:buClr>
        <a:buSzPct val="100000"/>
        <a:buFont typeface="Times" charset="0"/>
        <a:buChar char="·"/>
        <a:defRPr>
          <a:solidFill>
            <a:srgbClr val="FFFFFF"/>
          </a:solidFill>
          <a:latin typeface="Helvetica" charset="0"/>
          <a:ea typeface="+mn-ea"/>
        </a:defRPr>
      </a:lvl3pPr>
      <a:lvl4pPr marL="2173288" indent="-228600" algn="r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00"/>
        </a:buClr>
        <a:buSzPct val="100000"/>
        <a:buFont typeface="Times" charset="0"/>
        <a:buChar char=""/>
        <a:defRPr>
          <a:solidFill>
            <a:srgbClr val="FFFFFF"/>
          </a:solidFill>
          <a:latin typeface="Helvetica" charset="0"/>
          <a:ea typeface="+mn-ea"/>
        </a:defRPr>
      </a:lvl4pPr>
      <a:lvl5pPr marL="2592388" indent="-228600" algn="r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00"/>
        </a:buClr>
        <a:buSzPct val="100000"/>
        <a:buFont typeface="Times" charset="0"/>
        <a:buChar char="»"/>
        <a:defRPr>
          <a:solidFill>
            <a:srgbClr val="FFFFFF"/>
          </a:solidFill>
          <a:latin typeface="Helvetica" charset="0"/>
          <a:ea typeface="+mn-ea"/>
        </a:defRPr>
      </a:lvl5pPr>
      <a:lvl6pPr marL="3049588" indent="-228600" algn="r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00"/>
        </a:buClr>
        <a:buSzPct val="100000"/>
        <a:buFont typeface="Times" charset="0"/>
        <a:buChar char="»"/>
        <a:defRPr>
          <a:solidFill>
            <a:srgbClr val="FFFFFF"/>
          </a:solidFill>
          <a:latin typeface="Helvetica" charset="0"/>
          <a:ea typeface="+mn-ea"/>
        </a:defRPr>
      </a:lvl6pPr>
      <a:lvl7pPr marL="3506788" indent="-228600" algn="r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00"/>
        </a:buClr>
        <a:buSzPct val="100000"/>
        <a:buFont typeface="Times" charset="0"/>
        <a:buChar char="»"/>
        <a:defRPr>
          <a:solidFill>
            <a:srgbClr val="FFFFFF"/>
          </a:solidFill>
          <a:latin typeface="Helvetica" charset="0"/>
          <a:ea typeface="+mn-ea"/>
        </a:defRPr>
      </a:lvl7pPr>
      <a:lvl8pPr marL="3963988" indent="-228600" algn="r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00"/>
        </a:buClr>
        <a:buSzPct val="100000"/>
        <a:buFont typeface="Times" charset="0"/>
        <a:buChar char="»"/>
        <a:defRPr>
          <a:solidFill>
            <a:srgbClr val="FFFFFF"/>
          </a:solidFill>
          <a:latin typeface="Helvetica" charset="0"/>
          <a:ea typeface="+mn-ea"/>
        </a:defRPr>
      </a:lvl8pPr>
      <a:lvl9pPr marL="4421188" indent="-228600" algn="r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00"/>
        </a:buClr>
        <a:buSzPct val="100000"/>
        <a:buFont typeface="Times" charset="0"/>
        <a:buChar char="»"/>
        <a:defRPr>
          <a:solidFill>
            <a:srgbClr val="FFFFFF"/>
          </a:solidFill>
          <a:latin typeface="Helvetica" charset="0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3333CC"/>
            </a:gs>
            <a:gs pos="100000">
              <a:schemeClr val="tx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26028"/>
            <a:ext cx="8229600" cy="711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29410"/>
            <a:ext cx="8229600" cy="46879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F058EE-34D5-CA4F-B8B3-CD41996CF95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6/17/12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CF5F0-F0AE-D041-B286-B449A80C9D0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05457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3600" kern="1200">
          <a:solidFill>
            <a:srgbClr val="66FF66"/>
          </a:solidFill>
          <a:latin typeface="Arial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1200"/>
        </a:spcAft>
        <a:buFont typeface="Arial"/>
        <a:buChar char="•"/>
        <a:defRPr sz="2800" kern="1200">
          <a:solidFill>
            <a:schemeClr val="bg1"/>
          </a:solidFill>
          <a:latin typeface="Arial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1200"/>
        </a:spcAft>
        <a:buFont typeface="Arial"/>
        <a:buChar char="–"/>
        <a:defRPr sz="2800" kern="1200">
          <a:solidFill>
            <a:schemeClr val="bg1"/>
          </a:solidFill>
          <a:latin typeface="Arial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1200"/>
        </a:spcAft>
        <a:buFont typeface="Arial"/>
        <a:buChar char="•"/>
        <a:defRPr sz="2400" kern="1200">
          <a:solidFill>
            <a:schemeClr val="bg1"/>
          </a:solidFill>
          <a:latin typeface="Arial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1200"/>
        </a:spcAft>
        <a:buFont typeface="Arial"/>
        <a:buChar char="–"/>
        <a:defRPr sz="2000" kern="1200">
          <a:solidFill>
            <a:schemeClr val="bg1"/>
          </a:solidFill>
          <a:latin typeface="Arial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1200"/>
        </a:spcAft>
        <a:buFont typeface="Arial"/>
        <a:buChar char="»"/>
        <a:defRPr sz="2000" kern="1200">
          <a:solidFill>
            <a:schemeClr val="bg1"/>
          </a:solidFill>
          <a:latin typeface="Arial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IMG_0112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985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290706"/>
            <a:ext cx="8229600" cy="711590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Suomi</a:t>
            </a:r>
            <a:r>
              <a:rPr lang="en-US" dirty="0" smtClean="0">
                <a:solidFill>
                  <a:schemeClr val="bg1"/>
                </a:solidFill>
              </a:rPr>
              <a:t> NPP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3500138"/>
            <a:ext cx="9144000" cy="3096356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 smtClean="0"/>
              <a:t>Ralf Bennartz	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 smtClean="0"/>
              <a:t>Cooperative Institute for Meteorological Satellite Studies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 smtClean="0"/>
              <a:t>University of Wisconsin – Madison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4151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1128"/>
            <a:ext cx="8229600" cy="71159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Cairo at night time from 870 km altitude on 22 days between Dec 2011 and June 2012 </a:t>
            </a:r>
            <a:endParaRPr lang="en-US" dirty="0"/>
          </a:p>
        </p:txBody>
      </p:sp>
      <p:pic>
        <p:nvPicPr>
          <p:cNvPr id="6" name="Picture 5" descr="cairo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536"/>
          <a:stretch/>
        </p:blipFill>
        <p:spPr>
          <a:xfrm>
            <a:off x="0" y="2120901"/>
            <a:ext cx="9144000" cy="322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9177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we want to know and why we need it?</a:t>
            </a:r>
          </a:p>
          <a:p>
            <a:r>
              <a:rPr lang="en-US" dirty="0" smtClean="0"/>
              <a:t>What does a satellite really observe (a.k.a. The radiative transfer equation)</a:t>
            </a:r>
          </a:p>
          <a:p>
            <a:r>
              <a:rPr lang="en-US" dirty="0" smtClean="0"/>
              <a:t>Weighting functions</a:t>
            </a:r>
          </a:p>
          <a:p>
            <a:r>
              <a:rPr lang="en-US" dirty="0" smtClean="0"/>
              <a:t>Recap: What is important?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5949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9596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29410"/>
            <a:ext cx="5207000" cy="4687960"/>
          </a:xfrm>
        </p:spPr>
        <p:txBody>
          <a:bodyPr>
            <a:normAutofit/>
          </a:bodyPr>
          <a:lstStyle/>
          <a:p>
            <a:r>
              <a:rPr lang="en-US" b="1" dirty="0" smtClean="0"/>
              <a:t>N</a:t>
            </a:r>
            <a:r>
              <a:rPr lang="en-US" dirty="0" smtClean="0"/>
              <a:t>ational </a:t>
            </a:r>
            <a:r>
              <a:rPr lang="en-US" b="1" dirty="0" smtClean="0"/>
              <a:t>P</a:t>
            </a:r>
            <a:r>
              <a:rPr lang="en-US" dirty="0" smtClean="0"/>
              <a:t>olar orbiting </a:t>
            </a:r>
            <a:r>
              <a:rPr lang="en-US" b="1" dirty="0" smtClean="0"/>
              <a:t>P</a:t>
            </a:r>
            <a:r>
              <a:rPr lang="en-US" dirty="0" smtClean="0"/>
              <a:t>artnership</a:t>
            </a:r>
          </a:p>
          <a:p>
            <a:r>
              <a:rPr lang="en-US" dirty="0" smtClean="0"/>
              <a:t>Named after </a:t>
            </a:r>
            <a:r>
              <a:rPr lang="en-US" dirty="0" err="1" smtClean="0"/>
              <a:t>Verner</a:t>
            </a:r>
            <a:r>
              <a:rPr lang="en-US" dirty="0" smtClean="0"/>
              <a:t> </a:t>
            </a:r>
            <a:r>
              <a:rPr lang="en-US" dirty="0" err="1" smtClean="0"/>
              <a:t>Suomi</a:t>
            </a:r>
            <a:r>
              <a:rPr lang="en-US" dirty="0" smtClean="0"/>
              <a:t>, Professor at UW-Madison, father of satellite meteorology.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9000" y="1409700"/>
            <a:ext cx="279400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8907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Blue Marble 2012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37774" r="-37774"/>
          <a:stretch>
            <a:fillRect/>
          </a:stretch>
        </p:blipFill>
        <p:spPr>
          <a:xfrm>
            <a:off x="457200" y="1419910"/>
            <a:ext cx="8229600" cy="4687960"/>
          </a:xfrm>
        </p:spPr>
      </p:pic>
    </p:spTree>
    <p:extLst>
      <p:ext uri="{BB962C8B-B14F-4D97-AF65-F5344CB8AC3E}">
        <p14:creationId xmlns:p14="http://schemas.microsoft.com/office/powerpoint/2010/main" val="20327013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Satellite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5 year design life with redundant architecture</a:t>
            </a:r>
          </a:p>
          <a:p>
            <a:r>
              <a:rPr lang="en-US" dirty="0"/>
              <a:t>Orbit: 824 km, sun-synch (</a:t>
            </a:r>
            <a:r>
              <a:rPr lang="en-US" dirty="0" err="1"/>
              <a:t>i</a:t>
            </a:r>
            <a:r>
              <a:rPr lang="en-US" dirty="0"/>
              <a:t>=98.7 </a:t>
            </a:r>
            <a:r>
              <a:rPr lang="en-US" dirty="0" err="1"/>
              <a:t>deg</a:t>
            </a:r>
            <a:r>
              <a:rPr lang="en-US" dirty="0"/>
              <a:t>), 1:30 pm Ascending Node</a:t>
            </a:r>
          </a:p>
          <a:p>
            <a:r>
              <a:rPr lang="en-US" dirty="0"/>
              <a:t>Observatory Mass - 2132.8 kg</a:t>
            </a:r>
          </a:p>
          <a:p>
            <a:r>
              <a:rPr lang="en-US" dirty="0" smtClean="0"/>
              <a:t>5 Instruments on board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34777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Instruments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 smtClean="0">
                <a:solidFill>
                  <a:srgbClr val="16FBBF"/>
                </a:solidFill>
              </a:rPr>
              <a:t>ATMS</a:t>
            </a:r>
            <a:r>
              <a:rPr lang="en-US" dirty="0" smtClean="0"/>
              <a:t> - Advanced Technology Microwave Sounder, a 22</a:t>
            </a:r>
            <a:r>
              <a:rPr lang="en-US" dirty="0"/>
              <a:t>-channel passive microwave radiometer, to </a:t>
            </a:r>
            <a:r>
              <a:rPr lang="en-US" dirty="0" smtClean="0"/>
              <a:t>create global temperature </a:t>
            </a:r>
            <a:r>
              <a:rPr lang="en-US" dirty="0"/>
              <a:t>and moisture </a:t>
            </a:r>
            <a:r>
              <a:rPr lang="en-US" dirty="0" smtClean="0"/>
              <a:t>profiles.</a:t>
            </a:r>
          </a:p>
          <a:p>
            <a:r>
              <a:rPr lang="en-US" b="1" dirty="0" err="1" smtClean="0">
                <a:solidFill>
                  <a:srgbClr val="16FBBF"/>
                </a:solidFill>
              </a:rPr>
              <a:t>CrIS</a:t>
            </a:r>
            <a:r>
              <a:rPr lang="en-US" dirty="0" smtClean="0">
                <a:solidFill>
                  <a:srgbClr val="16FBBF"/>
                </a:solidFill>
              </a:rPr>
              <a:t> </a:t>
            </a:r>
            <a:r>
              <a:rPr lang="en-US" dirty="0" smtClean="0"/>
              <a:t>- Cross-track Infrared Sounder an infrared instrument for temperature and pressure sounding.</a:t>
            </a:r>
          </a:p>
          <a:p>
            <a:r>
              <a:rPr lang="en-US" b="1" dirty="0" smtClean="0">
                <a:solidFill>
                  <a:srgbClr val="16FBBF"/>
                </a:solidFill>
              </a:rPr>
              <a:t>VIIRS</a:t>
            </a:r>
            <a:r>
              <a:rPr lang="en-US" dirty="0" smtClean="0"/>
              <a:t> – Visible </a:t>
            </a:r>
            <a:r>
              <a:rPr lang="en-US" dirty="0" err="1" smtClean="0"/>
              <a:t>Infared</a:t>
            </a:r>
            <a:r>
              <a:rPr lang="en-US" dirty="0" smtClean="0"/>
              <a:t> Imaging Radiometer Suite a </a:t>
            </a:r>
            <a:r>
              <a:rPr lang="en-US" dirty="0"/>
              <a:t>22-band radiometer similar to </a:t>
            </a:r>
            <a:r>
              <a:rPr lang="en-US" dirty="0" smtClean="0"/>
              <a:t>MODIS. </a:t>
            </a:r>
            <a:r>
              <a:rPr lang="en-US" dirty="0"/>
              <a:t>It will collect </a:t>
            </a:r>
            <a:r>
              <a:rPr lang="en-US" dirty="0" smtClean="0"/>
              <a:t>data of wildfires</a:t>
            </a:r>
            <a:r>
              <a:rPr lang="en-US" dirty="0"/>
              <a:t>, land changes, and ice </a:t>
            </a:r>
            <a:r>
              <a:rPr lang="en-US" dirty="0" smtClean="0"/>
              <a:t>movement and atmospheric </a:t>
            </a:r>
            <a:r>
              <a:rPr lang="en-US" dirty="0"/>
              <a:t>and oceanic properties, including clouds and sea surface temperature</a:t>
            </a:r>
            <a:r>
              <a:rPr lang="en-US" dirty="0" smtClean="0"/>
              <a:t>.</a:t>
            </a:r>
          </a:p>
          <a:p>
            <a:r>
              <a:rPr lang="en-US" b="1" dirty="0" smtClean="0">
                <a:solidFill>
                  <a:srgbClr val="16FBBF"/>
                </a:solidFill>
              </a:rPr>
              <a:t>OMPS</a:t>
            </a:r>
            <a:r>
              <a:rPr lang="en-US" dirty="0" smtClean="0">
                <a:solidFill>
                  <a:srgbClr val="16FBBF"/>
                </a:solidFill>
              </a:rPr>
              <a:t> </a:t>
            </a:r>
            <a:r>
              <a:rPr lang="en-US" dirty="0" smtClean="0">
                <a:solidFill>
                  <a:srgbClr val="F2F2F2"/>
                </a:solidFill>
              </a:rPr>
              <a:t>– Ozone Mapping and Profiler Suite</a:t>
            </a:r>
            <a:endParaRPr lang="en-US" dirty="0">
              <a:solidFill>
                <a:srgbClr val="F2F2F2"/>
              </a:solidFill>
            </a:endParaRPr>
          </a:p>
          <a:p>
            <a:r>
              <a:rPr lang="en-US" b="1" dirty="0" smtClean="0">
                <a:solidFill>
                  <a:srgbClr val="16FBBF"/>
                </a:solidFill>
              </a:rPr>
              <a:t>CERES</a:t>
            </a:r>
            <a:r>
              <a:rPr lang="en-US" dirty="0" smtClean="0">
                <a:solidFill>
                  <a:srgbClr val="F2F2F2"/>
                </a:solidFill>
              </a:rPr>
              <a:t> – Clouds and the Earth’s Radiation Budget. Broad-band instrument to measure radiative fluxes</a:t>
            </a:r>
            <a:endParaRPr lang="en-US" dirty="0">
              <a:solidFill>
                <a:srgbClr val="F2F2F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4770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VIIRS</a:t>
            </a:r>
            <a:endParaRPr lang="en-US" dirty="0"/>
          </a:p>
        </p:txBody>
      </p:sp>
      <p:pic>
        <p:nvPicPr>
          <p:cNvPr id="4" name="Content Placeholder 3" descr="viirs_channels.tif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623" r="-7623"/>
          <a:stretch>
            <a:fillRect/>
          </a:stretch>
        </p:blipFill>
        <p:spPr>
          <a:xfrm>
            <a:off x="457200" y="837618"/>
            <a:ext cx="8229600" cy="5791782"/>
          </a:xfrm>
        </p:spPr>
      </p:pic>
    </p:spTree>
    <p:extLst>
      <p:ext uri="{BB962C8B-B14F-4D97-AF65-F5344CB8AC3E}">
        <p14:creationId xmlns:p14="http://schemas.microsoft.com/office/powerpoint/2010/main" val="38194461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the bright stripes?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l="-22801" r="-2280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101744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the bright stripes?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l="-22801" r="-22801"/>
          <a:stretch>
            <a:fillRect/>
          </a:stretch>
        </p:blipFill>
        <p:spPr/>
      </p:pic>
      <p:sp>
        <p:nvSpPr>
          <p:cNvPr id="4" name="Title 1"/>
          <p:cNvSpPr txBox="1">
            <a:spLocks/>
          </p:cNvSpPr>
          <p:nvPr/>
        </p:nvSpPr>
        <p:spPr>
          <a:xfrm>
            <a:off x="317500" y="5980288"/>
            <a:ext cx="8229600" cy="711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16FBBF"/>
                </a:solidFill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ea typeface="+mj-ea"/>
                <a:cs typeface="+mj-cs"/>
              </a:defRPr>
            </a:lvl1pPr>
          </a:lstStyle>
          <a:p>
            <a:r>
              <a:rPr lang="en-US" dirty="0" smtClean="0"/>
              <a:t>Aurora Borealis in VIIRS D/N channel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3998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ralfs_template_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bennartz_montreal_07">
  <a:themeElements>
    <a:clrScheme name="bennartz_montreal_07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ennartz_montreal_07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ennartz_montreal_07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nartz_montreal_07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nartz_montreal_07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nartz_montreal_07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nartz_montreal_07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nartz_montreal_07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nartz_montreal_07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ralfs_template_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ralfs_template_1.potx</Template>
  <TotalTime>493</TotalTime>
  <Words>243</Words>
  <Application>Microsoft Macintosh PowerPoint</Application>
  <PresentationFormat>On-screen Show (4:3)</PresentationFormat>
  <Paragraphs>28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ralfs_template_1</vt:lpstr>
      <vt:lpstr>bennartz_montreal_07</vt:lpstr>
      <vt:lpstr>1_ralfs_template_1</vt:lpstr>
      <vt:lpstr>Suomi NPP</vt:lpstr>
      <vt:lpstr>PowerPoint Presentation</vt:lpstr>
      <vt:lpstr>Overview</vt:lpstr>
      <vt:lpstr>Blue Marble 2012</vt:lpstr>
      <vt:lpstr>Satellite</vt:lpstr>
      <vt:lpstr>Instruments</vt:lpstr>
      <vt:lpstr>VIIRS</vt:lpstr>
      <vt:lpstr>What are the bright stripes?</vt:lpstr>
      <vt:lpstr>What are the bright stripes?</vt:lpstr>
      <vt:lpstr>Cairo at night time from 870 km altitude on 22 days between Dec 2011 and June 2012 </vt:lpstr>
    </vt:vector>
  </TitlesOfParts>
  <Company>UW Madison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Ralf Bennartz</dc:creator>
  <cp:lastModifiedBy>Ralf Bennartz</cp:lastModifiedBy>
  <cp:revision>103</cp:revision>
  <dcterms:created xsi:type="dcterms:W3CDTF">2011-08-20T14:12:13Z</dcterms:created>
  <dcterms:modified xsi:type="dcterms:W3CDTF">2012-06-17T10:35:24Z</dcterms:modified>
</cp:coreProperties>
</file>