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26"/>
  </p:notesMasterIdLst>
  <p:sldIdLst>
    <p:sldId id="258" r:id="rId4"/>
    <p:sldId id="257" r:id="rId5"/>
    <p:sldId id="288" r:id="rId6"/>
    <p:sldId id="289" r:id="rId7"/>
    <p:sldId id="290" r:id="rId8"/>
    <p:sldId id="291" r:id="rId9"/>
    <p:sldId id="292" r:id="rId10"/>
    <p:sldId id="308" r:id="rId11"/>
    <p:sldId id="293" r:id="rId12"/>
    <p:sldId id="294" r:id="rId13"/>
    <p:sldId id="295" r:id="rId14"/>
    <p:sldId id="296" r:id="rId15"/>
    <p:sldId id="297" r:id="rId16"/>
    <p:sldId id="299" r:id="rId17"/>
    <p:sldId id="300" r:id="rId18"/>
    <p:sldId id="301" r:id="rId19"/>
    <p:sldId id="302" r:id="rId20"/>
    <p:sldId id="303" r:id="rId21"/>
    <p:sldId id="306" r:id="rId22"/>
    <p:sldId id="307" r:id="rId23"/>
    <p:sldId id="309" r:id="rId24"/>
    <p:sldId id="31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Satellites and Orbits" id="{1D743A5A-2E14-7646-A6F7-2A5269986A73}">
          <p14:sldIdLst>
            <p14:sldId id="258"/>
            <p14:sldId id="257"/>
          </p14:sldIdLst>
        </p14:section>
        <p14:section name="Orbits" id="{D28F24FC-C6AB-C64E-AEE2-E68D472DF208}">
          <p14:sldIdLst>
            <p14:sldId id="288"/>
            <p14:sldId id="289"/>
            <p14:sldId id="290"/>
            <p14:sldId id="291"/>
            <p14:sldId id="292"/>
          </p14:sldIdLst>
        </p14:section>
        <p14:section name="History of Satellite Remote Sensing" id="{99D7102B-F7AD-F641-B83E-21273ED62E4A}">
          <p14:sldIdLst>
            <p14:sldId id="308"/>
            <p14:sldId id="293"/>
            <p14:sldId id="294"/>
            <p14:sldId id="295"/>
            <p14:sldId id="296"/>
            <p14:sldId id="297"/>
            <p14:sldId id="299"/>
            <p14:sldId id="300"/>
            <p14:sldId id="301"/>
            <p14:sldId id="302"/>
            <p14:sldId id="303"/>
            <p14:sldId id="306"/>
            <p14:sldId id="307"/>
            <p14:sldId id="309"/>
          </p14:sldIdLst>
        </p14:section>
        <p14:section name="Instruments" id="{96847B82-BE3B-D246-8BB6-C24051600C83}">
          <p14:sldIdLst>
            <p14:sldId id="3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065" autoAdjust="0"/>
  </p:normalViewPr>
  <p:slideViewPr>
    <p:cSldViewPr snapToGrid="0" snapToObjects="1">
      <p:cViewPr>
        <p:scale>
          <a:sx n="75" d="100"/>
          <a:sy n="75" d="100"/>
        </p:scale>
        <p:origin x="-2496" y="-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B1D2D-E14A-F747-889C-9F4E3446D618}" type="datetimeFigureOut">
              <a:rPr lang="en-US" smtClean="0"/>
              <a:t>9/12/11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F6F6-B573-4B4A-A41E-6398BC4E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9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1638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5100" y="1905000"/>
            <a:ext cx="1638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3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4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02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434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096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07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4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569913"/>
            <a:ext cx="1890713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69913"/>
            <a:ext cx="5521325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47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624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19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10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5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9/12/11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13E87-03F2-844A-BC12-F1368B444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2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905EB-A87D-1341-8E55-0D475D593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5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6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15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9" r:id="rId4"/>
    <p:sldLayoutId id="2147483670" r:id="rId5"/>
    <p:sldLayoutId id="214748367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16FBBF"/>
          </a:solidFill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39875" y="6324600"/>
            <a:ext cx="45608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5000"/>
              </a:lnSpc>
              <a:spcBef>
                <a:spcPts val="388"/>
              </a:spcBef>
              <a:spcAft>
                <a:spcPct val="0"/>
              </a:spcAft>
            </a:pPr>
            <a:endParaRPr lang="en-GB" sz="1600" smtClean="0">
              <a:solidFill>
                <a:srgbClr val="B2B2B2"/>
              </a:solidFill>
              <a:latin typeface="Helvetica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69913"/>
            <a:ext cx="756443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3429000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+mj-lt"/>
          <a:ea typeface="+mj-ea"/>
          <a:cs typeface="+mj-cs"/>
        </a:defRPr>
      </a:lvl1pPr>
      <a:lvl2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2pPr>
      <a:lvl3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3pPr>
      <a:lvl4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4pPr>
      <a:lvl5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5pPr>
      <a:lvl6pPr marL="8001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6pPr>
      <a:lvl7pPr marL="12573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7pPr>
      <a:lvl8pPr marL="17145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8pPr>
      <a:lvl9pPr marL="21717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9pPr>
    </p:titleStyle>
    <p:bodyStyle>
      <a:lvl1pPr marL="668338" indent="-5270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SzPct val="110000"/>
        <a:buFont typeface="Wingdings" charset="0"/>
        <a:buChar char="§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1335088" indent="-4762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SzPct val="100000"/>
        <a:buFont typeface="Wingdings" charset="0"/>
        <a:buChar char="§"/>
        <a:defRPr>
          <a:solidFill>
            <a:schemeClr val="bg1"/>
          </a:solidFill>
          <a:latin typeface="+mn-lt"/>
          <a:ea typeface="+mn-ea"/>
        </a:defRPr>
      </a:lvl2pPr>
      <a:lvl3pPr marL="1754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·"/>
        <a:defRPr>
          <a:solidFill>
            <a:srgbClr val="FFFFFF"/>
          </a:solidFill>
          <a:latin typeface="Helvetica" charset="0"/>
          <a:ea typeface="+mn-ea"/>
        </a:defRPr>
      </a:lvl3pPr>
      <a:lvl4pPr marL="21732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"/>
        <a:defRPr>
          <a:solidFill>
            <a:srgbClr val="FFFFFF"/>
          </a:solidFill>
          <a:latin typeface="Helvetica" charset="0"/>
          <a:ea typeface="+mn-ea"/>
        </a:defRPr>
      </a:lvl4pPr>
      <a:lvl5pPr marL="25923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5pPr>
      <a:lvl6pPr marL="30495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6pPr>
      <a:lvl7pPr marL="35067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7pPr>
      <a:lvl8pPr marL="39639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8pPr>
      <a:lvl9pPr marL="4421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45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66FF66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743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000" y="3704641"/>
            <a:ext cx="8229600" cy="711590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Satellites and Orbits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rgbClr val="0000FF"/>
                </a:solidFill>
              </a:rPr>
              <a:t>Ralf </a:t>
            </a:r>
            <a:r>
              <a:rPr lang="en-US" sz="2700" dirty="0">
                <a:solidFill>
                  <a:srgbClr val="0000FF"/>
                </a:solidFill>
              </a:rPr>
              <a:t>Bennartz	</a:t>
            </a:r>
            <a:br>
              <a:rPr lang="en-US" sz="2700" dirty="0">
                <a:solidFill>
                  <a:srgbClr val="0000FF"/>
                </a:solidFill>
              </a:rPr>
            </a:br>
            <a:r>
              <a:rPr lang="en-US" sz="2700" dirty="0">
                <a:solidFill>
                  <a:srgbClr val="0000FF"/>
                </a:solidFill>
              </a:rPr>
              <a:t>Cooperative Institute for Meteorological Satellite Studies </a:t>
            </a:r>
            <a:br>
              <a:rPr lang="en-US" sz="2700" dirty="0">
                <a:solidFill>
                  <a:srgbClr val="0000FF"/>
                </a:solidFill>
              </a:rPr>
            </a:br>
            <a:r>
              <a:rPr lang="en-US" sz="2700" dirty="0">
                <a:solidFill>
                  <a:srgbClr val="0000FF"/>
                </a:solidFill>
              </a:rPr>
              <a:t>University of Wisconsin – Madison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1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charset="0"/>
              <a:cs typeface="+mn-cs"/>
            </a:endParaRPr>
          </a:p>
        </p:txBody>
      </p:sp>
      <p:pic>
        <p:nvPicPr>
          <p:cNvPr id="19459" name="Picture 4" descr="Explorer VI_Stroud's Ex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80975"/>
            <a:ext cx="6386512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31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7261225" cy="647700"/>
          </a:xfrm>
        </p:spPr>
        <p:txBody>
          <a:bodyPr/>
          <a:lstStyle/>
          <a:p>
            <a:r>
              <a:rPr lang="en-US" u="sng">
                <a:latin typeface="Calibri" charset="0"/>
              </a:rPr>
              <a:t>Preparing Explorer VII for Launch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charset="0"/>
              <a:cs typeface="+mn-cs"/>
            </a:endParaRPr>
          </a:p>
        </p:txBody>
      </p:sp>
      <p:pic>
        <p:nvPicPr>
          <p:cNvPr id="20483" name="Picture 4" descr="Explorer VII_In Prepa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701675"/>
            <a:ext cx="7623175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55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ctrTitle"/>
          </p:nvPr>
        </p:nvSpPr>
        <p:spPr>
          <a:xfrm>
            <a:off x="381000" y="285750"/>
            <a:ext cx="6781800" cy="993775"/>
          </a:xfrm>
        </p:spPr>
        <p:txBody>
          <a:bodyPr/>
          <a:lstStyle/>
          <a:p>
            <a:r>
              <a:rPr lang="en-US" sz="4800" u="sng">
                <a:latin typeface="Calibri" charset="0"/>
              </a:rPr>
              <a:t>When It All Began</a:t>
            </a:r>
          </a:p>
        </p:txBody>
      </p:sp>
      <p:pic>
        <p:nvPicPr>
          <p:cNvPr id="21506" name="Picture 3" descr="Post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813"/>
            <a:ext cx="9144000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23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Explorer VII Satellite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charset="0"/>
              <a:cs typeface="+mn-cs"/>
            </a:endParaRPr>
          </a:p>
        </p:txBody>
      </p:sp>
      <p:pic>
        <p:nvPicPr>
          <p:cNvPr id="22531" name="Picture 4" descr="Explorer V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104900"/>
            <a:ext cx="5676900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23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4578" name="Picture 3" descr="PA2617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"/>
            <a:ext cx="7700963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4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600075" y="255588"/>
            <a:ext cx="6899275" cy="666750"/>
          </a:xfrm>
        </p:spPr>
        <p:txBody>
          <a:bodyPr/>
          <a:lstStyle/>
          <a:p>
            <a:r>
              <a:rPr lang="en-US" u="sng">
                <a:latin typeface="Calibri" charset="0"/>
              </a:rPr>
              <a:t>Weinstein and Suomi, 1961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charset="0"/>
              <a:cs typeface="+mn-cs"/>
            </a:endParaRPr>
          </a:p>
        </p:txBody>
      </p:sp>
      <p:pic>
        <p:nvPicPr>
          <p:cNvPr id="25603" name="Picture 4" descr="Weinstein_Soumi Paper'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03313"/>
            <a:ext cx="82486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05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152400" y="0"/>
            <a:ext cx="7699375" cy="647700"/>
          </a:xfrm>
        </p:spPr>
        <p:txBody>
          <a:bodyPr/>
          <a:lstStyle/>
          <a:p>
            <a:r>
              <a:rPr lang="en-US" u="sng">
                <a:latin typeface="Calibri" charset="0"/>
              </a:rPr>
              <a:t>TIROS I Launch on April Fools Day, 1960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charset="0"/>
              <a:cs typeface="+mn-cs"/>
            </a:endParaRPr>
          </a:p>
        </p:txBody>
      </p:sp>
      <p:pic>
        <p:nvPicPr>
          <p:cNvPr id="26627" name="Picture 4" descr="TIROS I_NY Times_1Apr'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739775"/>
            <a:ext cx="5583238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94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7451725" cy="971550"/>
          </a:xfrm>
        </p:spPr>
        <p:txBody>
          <a:bodyPr/>
          <a:lstStyle/>
          <a:p>
            <a:r>
              <a:rPr lang="en-US" sz="2800">
                <a:latin typeface="Calibri" charset="0"/>
              </a:rPr>
              <a:t>TIROS Satellite Transition </a:t>
            </a:r>
            <a:br>
              <a:rPr lang="en-US" sz="2800">
                <a:latin typeface="Calibri" charset="0"/>
              </a:rPr>
            </a:br>
            <a:r>
              <a:rPr lang="en-US" sz="2800">
                <a:latin typeface="Calibri" charset="0"/>
              </a:rPr>
              <a:t>to ESSA Cart-Wheel Orientation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charset="0"/>
              <a:cs typeface="+mn-cs"/>
            </a:endParaRPr>
          </a:p>
        </p:txBody>
      </p:sp>
      <p:pic>
        <p:nvPicPr>
          <p:cNvPr id="27651" name="Picture 4" descr="Wheel Tran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031875"/>
            <a:ext cx="41703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66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ctrTitle"/>
          </p:nvPr>
        </p:nvSpPr>
        <p:spPr>
          <a:xfrm>
            <a:off x="171450" y="0"/>
            <a:ext cx="7562850" cy="765175"/>
          </a:xfrm>
        </p:spPr>
        <p:txBody>
          <a:bodyPr/>
          <a:lstStyle/>
          <a:p>
            <a:r>
              <a:rPr lang="en-US" sz="4400" u="sng">
                <a:latin typeface="Calibri" charset="0"/>
              </a:rPr>
              <a:t>Composite Cloud Image - NH</a:t>
            </a:r>
          </a:p>
        </p:txBody>
      </p:sp>
      <p:pic>
        <p:nvPicPr>
          <p:cNvPr id="28674" name="Picture 3" descr="NH 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742950"/>
            <a:ext cx="69437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07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0" y="255588"/>
            <a:ext cx="7747000" cy="704850"/>
          </a:xfrm>
        </p:spPr>
        <p:txBody>
          <a:bodyPr/>
          <a:lstStyle/>
          <a:p>
            <a:r>
              <a:rPr lang="en-US" sz="2800" u="sng">
                <a:latin typeface="Calibri" charset="0"/>
              </a:rPr>
              <a:t>TIROS Satellite Model with Suomi Radiometers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charset="0"/>
              <a:cs typeface="+mn-cs"/>
            </a:endParaRPr>
          </a:p>
        </p:txBody>
      </p:sp>
      <p:pic>
        <p:nvPicPr>
          <p:cNvPr id="31747" name="Picture 4" descr="TIROS Satell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009650"/>
            <a:ext cx="7489825" cy="542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12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Kepler’s</a:t>
            </a:r>
            <a:r>
              <a:rPr lang="en-US" dirty="0" smtClean="0"/>
              <a:t> Laws</a:t>
            </a:r>
          </a:p>
          <a:p>
            <a:r>
              <a:rPr lang="en-US" dirty="0" smtClean="0"/>
              <a:t>Meteorological Satellite Orbits</a:t>
            </a:r>
          </a:p>
          <a:p>
            <a:r>
              <a:rPr lang="en-US" dirty="0" smtClean="0"/>
              <a:t>A Brief History of Satellite Remote Sensing</a:t>
            </a:r>
          </a:p>
          <a:p>
            <a:r>
              <a:rPr lang="en-US" dirty="0" smtClean="0"/>
              <a:t>Instrumentation</a:t>
            </a:r>
          </a:p>
          <a:p>
            <a:r>
              <a:rPr lang="en-US" dirty="0" smtClean="0"/>
              <a:t>Recap: What is important?</a:t>
            </a:r>
          </a:p>
        </p:txBody>
      </p:sp>
    </p:spTree>
    <p:extLst>
      <p:ext uri="{BB962C8B-B14F-4D97-AF65-F5344CB8AC3E}">
        <p14:creationId xmlns:p14="http://schemas.microsoft.com/office/powerpoint/2010/main" val="332395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charset="0"/>
              <a:cs typeface="+mn-cs"/>
            </a:endParaRPr>
          </a:p>
        </p:txBody>
      </p:sp>
      <p:pic>
        <p:nvPicPr>
          <p:cNvPr id="32771" name="Picture 4" descr="ATS-III_10 Nov'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47650"/>
            <a:ext cx="6159500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4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Explorer VII </a:t>
            </a:r>
            <a:r>
              <a:rPr lang="en-US" dirty="0" err="1" smtClean="0">
                <a:latin typeface="Calibri" charset="0"/>
              </a:rPr>
              <a:t>vs</a:t>
            </a:r>
            <a:r>
              <a:rPr lang="en-US" dirty="0" smtClean="0">
                <a:latin typeface="Calibri" charset="0"/>
              </a:rPr>
              <a:t> ESA’s ENVISAT</a:t>
            </a:r>
            <a:endParaRPr lang="en-US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5" y="837618"/>
            <a:ext cx="4140200" cy="5829300"/>
          </a:xfrm>
          <a:prstGeom prst="rect">
            <a:avLst/>
          </a:prstGeom>
        </p:spPr>
      </p:pic>
      <p:pic>
        <p:nvPicPr>
          <p:cNvPr id="6" name="Picture 4" descr="Explorer V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1927" y="5689600"/>
            <a:ext cx="598648" cy="57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17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Remote Sensing Instruments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talk by HP </a:t>
            </a:r>
            <a:r>
              <a:rPr lang="en-US" dirty="0" err="1" smtClean="0"/>
              <a:t>Roesli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Kepler’s</a:t>
            </a:r>
            <a:r>
              <a:rPr lang="en-US" dirty="0" smtClean="0"/>
              <a:t> Laws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orbit of every planet is an ellipse with the sun at one of the two foci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line joining a planet and the sun sweeps out equal areas during equal interval times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square of the orbital period of a planet is directly proportional to the cube of the semi-major axis of its orbit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52166" b="-52166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0" y="6550223"/>
            <a:ext cx="41311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Image source: http</a:t>
            </a:r>
            <a:r>
              <a:rPr lang="en-US" sz="1400" dirty="0">
                <a:solidFill>
                  <a:srgbClr val="000090"/>
                </a:solidFill>
              </a:rPr>
              <a:t>://</a:t>
            </a:r>
            <a:r>
              <a:rPr lang="en-US" sz="1400" dirty="0" err="1">
                <a:solidFill>
                  <a:srgbClr val="000090"/>
                </a:solidFill>
              </a:rPr>
              <a:t>onlinephys.com</a:t>
            </a:r>
            <a:r>
              <a:rPr lang="en-US" sz="1400" dirty="0">
                <a:solidFill>
                  <a:srgbClr val="000090"/>
                </a:solidFill>
              </a:rPr>
              <a:t>/</a:t>
            </a:r>
            <a:r>
              <a:rPr lang="en-US" sz="1400" dirty="0" err="1">
                <a:solidFill>
                  <a:srgbClr val="000090"/>
                </a:solidFill>
              </a:rPr>
              <a:t>keplerlaws.html</a:t>
            </a:r>
            <a:endParaRPr lang="en-US" sz="1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0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1185" b="-1185"/>
          <a:stretch>
            <a:fillRect/>
          </a:stretch>
        </p:blipFill>
        <p:spPr>
          <a:xfrm>
            <a:off x="1473200" y="1228724"/>
            <a:ext cx="6299200" cy="5490419"/>
          </a:xfrm>
        </p:spPr>
      </p:pic>
    </p:spTree>
    <p:extLst>
      <p:ext uri="{BB962C8B-B14F-4D97-AF65-F5344CB8AC3E}">
        <p14:creationId xmlns:p14="http://schemas.microsoft.com/office/powerpoint/2010/main" val="52237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Inclination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Inclination 0 degrees : On equator</a:t>
            </a:r>
          </a:p>
          <a:p>
            <a:r>
              <a:rPr lang="en-US" dirty="0" smtClean="0"/>
              <a:t>Inclination 90 degrees: Directly over pole</a:t>
            </a:r>
          </a:p>
          <a:p>
            <a:r>
              <a:rPr lang="en-US" dirty="0" smtClean="0"/>
              <a:t>Inclination &lt; 90 degrees </a:t>
            </a:r>
            <a:r>
              <a:rPr lang="en-US" dirty="0" err="1" smtClean="0"/>
              <a:t>prograde</a:t>
            </a:r>
            <a:r>
              <a:rPr lang="en-US" dirty="0" smtClean="0"/>
              <a:t> orbit</a:t>
            </a:r>
          </a:p>
          <a:p>
            <a:r>
              <a:rPr lang="en-US" dirty="0" smtClean="0"/>
              <a:t>Inclination &gt; 90 degrees retrograde orbit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46440" b="-46440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6550223"/>
            <a:ext cx="4555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Image source</a:t>
            </a:r>
            <a:r>
              <a:rPr lang="en-US" sz="1400" dirty="0">
                <a:solidFill>
                  <a:srgbClr val="000090"/>
                </a:solidFill>
              </a:rPr>
              <a:t>: http://</a:t>
            </a:r>
            <a:r>
              <a:rPr lang="en-US" sz="1400" dirty="0" err="1">
                <a:solidFill>
                  <a:srgbClr val="000090"/>
                </a:solidFill>
              </a:rPr>
              <a:t>www.tpub.com</a:t>
            </a:r>
            <a:r>
              <a:rPr lang="en-US" sz="1400" dirty="0">
                <a:solidFill>
                  <a:srgbClr val="000090"/>
                </a:solidFill>
              </a:rPr>
              <a:t>/</a:t>
            </a:r>
            <a:r>
              <a:rPr lang="en-US" sz="1400" dirty="0" err="1">
                <a:solidFill>
                  <a:srgbClr val="000090"/>
                </a:solidFill>
              </a:rPr>
              <a:t>neets</a:t>
            </a:r>
            <a:r>
              <a:rPr lang="en-US" sz="1400" dirty="0">
                <a:solidFill>
                  <a:srgbClr val="000090"/>
                </a:solidFill>
              </a:rPr>
              <a:t>/book17/76.htm</a:t>
            </a:r>
          </a:p>
        </p:txBody>
      </p:sp>
    </p:spTree>
    <p:extLst>
      <p:ext uri="{BB962C8B-B14F-4D97-AF65-F5344CB8AC3E}">
        <p14:creationId xmlns:p14="http://schemas.microsoft.com/office/powerpoint/2010/main" val="104011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Geostationary Orbit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19800" y="1720467"/>
            <a:ext cx="2667000" cy="4687960"/>
          </a:xfrm>
        </p:spPr>
        <p:txBody>
          <a:bodyPr>
            <a:normAutofit/>
          </a:bodyPr>
          <a:lstStyle/>
          <a:p>
            <a:r>
              <a:rPr lang="en-US" dirty="0" smtClean="0"/>
              <a:t>Inclination 0 degrees : On equator</a:t>
            </a:r>
          </a:p>
          <a:p>
            <a:r>
              <a:rPr lang="en-US" dirty="0" smtClean="0"/>
              <a:t>Speed: 1 rotation/24 </a:t>
            </a:r>
            <a:r>
              <a:rPr lang="en-US" dirty="0" err="1" smtClean="0"/>
              <a:t>hrs</a:t>
            </a:r>
            <a:endParaRPr lang="en-US" dirty="0" smtClean="0"/>
          </a:p>
          <a:p>
            <a:r>
              <a:rPr lang="en-US" dirty="0" smtClean="0"/>
              <a:t>Distance to surface ~ 36000 km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50223"/>
            <a:ext cx="57670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Image source</a:t>
            </a:r>
            <a:r>
              <a:rPr lang="en-US" sz="1400" dirty="0">
                <a:solidFill>
                  <a:srgbClr val="000090"/>
                </a:solidFill>
              </a:rPr>
              <a:t>: http://</a:t>
            </a:r>
            <a:r>
              <a:rPr lang="en-US" sz="1400" dirty="0" err="1">
                <a:solidFill>
                  <a:srgbClr val="000090"/>
                </a:solidFill>
              </a:rPr>
              <a:t>www.daviddarling.info</a:t>
            </a:r>
            <a:r>
              <a:rPr lang="en-US" sz="1400" dirty="0">
                <a:solidFill>
                  <a:srgbClr val="000090"/>
                </a:solidFill>
              </a:rPr>
              <a:t>/images/</a:t>
            </a:r>
            <a:r>
              <a:rPr lang="en-US" sz="1400" dirty="0" err="1">
                <a:solidFill>
                  <a:srgbClr val="000090"/>
                </a:solidFill>
              </a:rPr>
              <a:t>geostationary_orbit.jpg</a:t>
            </a:r>
            <a:endParaRPr lang="en-US" sz="1400" dirty="0">
              <a:solidFill>
                <a:srgbClr val="000090"/>
              </a:solidFill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8107" b="-81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779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Sun-synchronous Orbit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19800" y="1720467"/>
            <a:ext cx="2667000" cy="4687960"/>
          </a:xfrm>
        </p:spPr>
        <p:txBody>
          <a:bodyPr>
            <a:normAutofit/>
          </a:bodyPr>
          <a:lstStyle/>
          <a:p>
            <a:r>
              <a:rPr lang="en-US" dirty="0" smtClean="0"/>
              <a:t>Inclination slightly retrograde</a:t>
            </a:r>
          </a:p>
          <a:p>
            <a:r>
              <a:rPr lang="en-US" dirty="0" smtClean="0"/>
              <a:t>Speed: One rotation per 90-100 </a:t>
            </a:r>
            <a:r>
              <a:rPr lang="en-US" dirty="0" err="1" smtClean="0"/>
              <a:t>mins</a:t>
            </a:r>
            <a:endParaRPr lang="en-US" dirty="0" smtClean="0"/>
          </a:p>
          <a:p>
            <a:r>
              <a:rPr lang="en-US" dirty="0" smtClean="0"/>
              <a:t>Distance to surface ~ 600-800  km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50223"/>
            <a:ext cx="52208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Image source</a:t>
            </a:r>
            <a:r>
              <a:rPr lang="en-US" sz="1400" dirty="0">
                <a:solidFill>
                  <a:srgbClr val="000090"/>
                </a:solidFill>
              </a:rPr>
              <a:t>: http://</a:t>
            </a:r>
            <a:r>
              <a:rPr lang="en-US" sz="1400" dirty="0" err="1">
                <a:solidFill>
                  <a:srgbClr val="000090"/>
                </a:solidFill>
              </a:rPr>
              <a:t>spaceyuga.com</a:t>
            </a:r>
            <a:r>
              <a:rPr lang="en-US" sz="1400" dirty="0">
                <a:solidFill>
                  <a:srgbClr val="000090"/>
                </a:solidFill>
              </a:rPr>
              <a:t>/files/2010/04/</a:t>
            </a:r>
            <a:r>
              <a:rPr lang="en-US" sz="1400" dirty="0" err="1">
                <a:solidFill>
                  <a:srgbClr val="000090"/>
                </a:solidFill>
              </a:rPr>
              <a:t>orbital_plane.jpg</a:t>
            </a:r>
            <a:endParaRPr lang="en-US" sz="1400" dirty="0">
              <a:solidFill>
                <a:srgbClr val="000090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3828" b="-38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087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Satellite Remote Sensing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29409"/>
            <a:ext cx="8229600" cy="508672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16FBBF"/>
                </a:solidFill>
              </a:rPr>
              <a:t>Menzel</a:t>
            </a:r>
            <a:r>
              <a:rPr lang="en-US" dirty="0" smtClean="0">
                <a:solidFill>
                  <a:srgbClr val="16FBBF"/>
                </a:solidFill>
              </a:rPr>
              <a:t> </a:t>
            </a:r>
            <a:r>
              <a:rPr lang="en-US" dirty="0">
                <a:solidFill>
                  <a:srgbClr val="16FBBF"/>
                </a:solidFill>
              </a:rPr>
              <a:t>et al., 2009, (BAMS)</a:t>
            </a:r>
            <a:r>
              <a:rPr lang="en-US" dirty="0" smtClean="0">
                <a:solidFill>
                  <a:srgbClr val="16FBBF"/>
                </a:solidFill>
              </a:rPr>
              <a:t>: 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>
                <a:solidFill>
                  <a:srgbClr val="16FBBF"/>
                </a:solidFill>
              </a:rPr>
              <a:t>first successful meteorological experiment </a:t>
            </a:r>
            <a:r>
              <a:rPr lang="en-US" dirty="0"/>
              <a:t>conducted from a satellite was </a:t>
            </a:r>
            <a:r>
              <a:rPr lang="en-US" dirty="0">
                <a:solidFill>
                  <a:srgbClr val="16FBBF"/>
                </a:solidFill>
              </a:rPr>
              <a:t>launched on Explorer VII on 13 October 1959</a:t>
            </a:r>
            <a:r>
              <a:rPr lang="en-US" dirty="0"/>
              <a:t>, 50 years ago this year. Explorer VII carried an early version of a radiometer designed to measure Earth's heat balance from a satellite. The thermal radiation experiment, </a:t>
            </a:r>
            <a:r>
              <a:rPr lang="en-US" dirty="0">
                <a:solidFill>
                  <a:srgbClr val="16FBBF"/>
                </a:solidFill>
              </a:rPr>
              <a:t>devised by </a:t>
            </a:r>
            <a:r>
              <a:rPr lang="en-US" dirty="0" err="1">
                <a:solidFill>
                  <a:srgbClr val="16FBBF"/>
                </a:solidFill>
              </a:rPr>
              <a:t>Verner</a:t>
            </a:r>
            <a:r>
              <a:rPr lang="en-US" dirty="0">
                <a:solidFill>
                  <a:srgbClr val="16FBBF"/>
                </a:solidFill>
              </a:rPr>
              <a:t> E. </a:t>
            </a:r>
            <a:r>
              <a:rPr lang="en-US" dirty="0" err="1">
                <a:solidFill>
                  <a:srgbClr val="16FBBF"/>
                </a:solidFill>
              </a:rPr>
              <a:t>Suomi</a:t>
            </a:r>
            <a:r>
              <a:rPr lang="en-US" dirty="0"/>
              <a:t>, along with </a:t>
            </a:r>
            <a:r>
              <a:rPr lang="en-US" dirty="0">
                <a:solidFill>
                  <a:srgbClr val="16FBBF"/>
                </a:solidFill>
              </a:rPr>
              <a:t>University of Wisconsin - Madison </a:t>
            </a:r>
            <a:r>
              <a:rPr lang="en-US" dirty="0"/>
              <a:t>engineering professor Robert J. Parent, established </a:t>
            </a:r>
            <a:r>
              <a:rPr lang="en-US" dirty="0" err="1"/>
              <a:t>Suomi</a:t>
            </a:r>
            <a:r>
              <a:rPr lang="en-US" dirty="0"/>
              <a:t> as the "father of satellite meteorology</a:t>
            </a:r>
            <a:r>
              <a:rPr lang="en-US" dirty="0" smtClean="0"/>
              <a:t>.”’</a:t>
            </a:r>
            <a:endParaRPr lang="en-US" dirty="0" smtClean="0">
              <a:solidFill>
                <a:srgbClr val="16FBBF"/>
              </a:solidFill>
            </a:endParaRPr>
          </a:p>
          <a:p>
            <a:r>
              <a:rPr lang="en-US" dirty="0" smtClean="0">
                <a:solidFill>
                  <a:srgbClr val="16FBBF"/>
                </a:solidFill>
              </a:rPr>
              <a:t>Next 12 slides courtesy of Prof. F. House</a:t>
            </a:r>
            <a:r>
              <a:rPr lang="en-US" dirty="0" smtClean="0"/>
              <a:t>, Dept. Physics, Drexel University, Philadelphia, PA, UW-Madison graduate 1965.</a:t>
            </a:r>
          </a:p>
        </p:txBody>
      </p:sp>
    </p:spTree>
    <p:extLst>
      <p:ext uri="{BB962C8B-B14F-4D97-AF65-F5344CB8AC3E}">
        <p14:creationId xmlns:p14="http://schemas.microsoft.com/office/powerpoint/2010/main" val="23161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247650" y="0"/>
            <a:ext cx="7432675" cy="857250"/>
          </a:xfrm>
        </p:spPr>
        <p:txBody>
          <a:bodyPr/>
          <a:lstStyle/>
          <a:p>
            <a:r>
              <a:rPr lang="en-US" u="sng">
                <a:latin typeface="Calibri" charset="0"/>
              </a:rPr>
              <a:t>Vanguard Satellite at Launch Pad 1958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charset="0"/>
              <a:cs typeface="+mn-cs"/>
            </a:endParaRPr>
          </a:p>
        </p:txBody>
      </p:sp>
      <p:pic>
        <p:nvPicPr>
          <p:cNvPr id="18435" name="Picture 4" descr="Vanguard Satellite_Launch 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823913"/>
            <a:ext cx="7075488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36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nartz_montreal_07">
  <a:themeElements>
    <a:clrScheme name="bennartz_montreal_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ennartz_montreal_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nnartz_montreal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nartz_montreal_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ralfs_template_1.potx</Template>
  <TotalTime>528</TotalTime>
  <Words>393</Words>
  <Application>Microsoft Macintosh PowerPoint</Application>
  <PresentationFormat>On-screen Show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ralfs_template_1</vt:lpstr>
      <vt:lpstr>bennartz_montreal_07</vt:lpstr>
      <vt:lpstr>1_ralfs_template_1</vt:lpstr>
      <vt:lpstr>Satellites and Orbits          Ralf Bennartz  Cooperative Institute for Meteorological Satellite Studies  University of Wisconsin – Madison </vt:lpstr>
      <vt:lpstr>Outline</vt:lpstr>
      <vt:lpstr>Kepler’s Laws</vt:lpstr>
      <vt:lpstr>Orbits</vt:lpstr>
      <vt:lpstr>Inclination</vt:lpstr>
      <vt:lpstr>Geostationary Orbit</vt:lpstr>
      <vt:lpstr>Sun-synchronous Orbit</vt:lpstr>
      <vt:lpstr>History of Satellite Remote Sensing</vt:lpstr>
      <vt:lpstr>Vanguard Satellite at Launch Pad 1958</vt:lpstr>
      <vt:lpstr>PowerPoint Presentation</vt:lpstr>
      <vt:lpstr>Preparing Explorer VII for Launch</vt:lpstr>
      <vt:lpstr>When It All Began</vt:lpstr>
      <vt:lpstr>Explorer VII Satellite</vt:lpstr>
      <vt:lpstr>PowerPoint Presentation</vt:lpstr>
      <vt:lpstr>Weinstein and Suomi, 1961</vt:lpstr>
      <vt:lpstr>TIROS I Launch on April Fools Day, 1960</vt:lpstr>
      <vt:lpstr>TIROS Satellite Transition  to ESSA Cart-Wheel Orientation</vt:lpstr>
      <vt:lpstr>Composite Cloud Image - NH</vt:lpstr>
      <vt:lpstr>TIROS Satellite Model with Suomi Radiometers</vt:lpstr>
      <vt:lpstr>PowerPoint Presentation</vt:lpstr>
      <vt:lpstr>Explorer VII vs ESA’s ENVISAT</vt:lpstr>
      <vt:lpstr>Remote Sensing Instruments</vt:lpstr>
    </vt:vector>
  </TitlesOfParts>
  <Company>UW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Ralf Bennartz</dc:creator>
  <cp:lastModifiedBy>Ralf Bennartz</cp:lastModifiedBy>
  <cp:revision>116</cp:revision>
  <dcterms:created xsi:type="dcterms:W3CDTF">2011-08-20T14:12:13Z</dcterms:created>
  <dcterms:modified xsi:type="dcterms:W3CDTF">2011-09-12T05:58:34Z</dcterms:modified>
</cp:coreProperties>
</file>