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3"/>
  </p:notesMasterIdLst>
  <p:sldIdLst>
    <p:sldId id="256" r:id="rId4"/>
    <p:sldId id="257" r:id="rId5"/>
    <p:sldId id="274" r:id="rId6"/>
    <p:sldId id="289" r:id="rId7"/>
    <p:sldId id="305" r:id="rId8"/>
    <p:sldId id="290" r:id="rId9"/>
    <p:sldId id="291" r:id="rId10"/>
    <p:sldId id="292" r:id="rId11"/>
    <p:sldId id="297" r:id="rId12"/>
    <p:sldId id="298" r:id="rId13"/>
    <p:sldId id="293" r:id="rId14"/>
    <p:sldId id="294" r:id="rId15"/>
    <p:sldId id="295" r:id="rId16"/>
    <p:sldId id="296" r:id="rId17"/>
    <p:sldId id="299" r:id="rId18"/>
    <p:sldId id="301" r:id="rId19"/>
    <p:sldId id="300" r:id="rId20"/>
    <p:sldId id="302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WGHTFCT I" id="{1D743A5A-2E14-7646-A6F7-2A5269986A73}">
          <p14:sldIdLst>
            <p14:sldId id="256"/>
            <p14:sldId id="257"/>
          </p14:sldIdLst>
        </p14:section>
        <p14:section name="Cloud and ice optical properties" id="{445CB541-C4FA-A54D-823A-1BC75983B5AF}">
          <p14:sldIdLst>
            <p14:sldId id="274"/>
            <p14:sldId id="289"/>
            <p14:sldId id="305"/>
            <p14:sldId id="290"/>
            <p14:sldId id="291"/>
            <p14:sldId id="292"/>
            <p14:sldId id="297"/>
            <p14:sldId id="298"/>
            <p14:sldId id="293"/>
            <p14:sldId id="294"/>
            <p14:sldId id="295"/>
            <p14:sldId id="296"/>
          </p14:sldIdLst>
        </p14:section>
        <p14:section name="Cloud Property Retrievals" id="{C06EDAF2-7EDA-0540-8327-581F17A844AF}">
          <p14:sldIdLst>
            <p14:sldId id="299"/>
            <p14:sldId id="301"/>
            <p14:sldId id="300"/>
            <p14:sldId id="302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9" autoAdjust="0"/>
    <p:restoredTop sz="94065" autoAdjust="0"/>
  </p:normalViewPr>
  <p:slideViewPr>
    <p:cSldViewPr snapToGrid="0" snapToObjects="1">
      <p:cViewPr>
        <p:scale>
          <a:sx n="66" d="100"/>
          <a:sy n="66" d="100"/>
        </p:scale>
        <p:origin x="-1624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1D2D-E14A-F747-889C-9F4E3446D618}" type="datetimeFigureOut">
              <a:rPr lang="en-US" smtClean="0"/>
              <a:t>9/18/11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6F6-B573-4B4A-A41E-6398BC4E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4D52-5A1A-8D45-B9F1-4B1CBAD42923}" type="slidenum">
              <a:rPr lang="en-US"/>
              <a:pPr/>
              <a:t>15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3DE88-02B4-684C-A201-E9E3B0AA6635}" type="slidenum">
              <a:rPr lang="en-US"/>
              <a:pPr/>
              <a:t>17</a:t>
            </a:fld>
            <a:endParaRPr lang="en-US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A9A05-6716-DE49-8567-C20B61482C7C}" type="slidenum">
              <a:rPr lang="en-US"/>
              <a:pPr/>
              <a:t>18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1" y="4343401"/>
            <a:ext cx="5031278" cy="22515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3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096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7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5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69913"/>
            <a:ext cx="1890713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69913"/>
            <a:ext cx="55213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24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19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9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6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5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51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9" r:id="rId4"/>
    <p:sldLayoutId id="214748367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6FBB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39875" y="6324600"/>
            <a:ext cx="4560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ts val="388"/>
              </a:spcBef>
              <a:spcAft>
                <a:spcPct val="0"/>
              </a:spcAft>
            </a:pPr>
            <a:endParaRPr lang="en-GB" sz="1600" smtClean="0">
              <a:solidFill>
                <a:srgbClr val="B2B2B2"/>
              </a:solidFill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9913"/>
            <a:ext cx="7564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34290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+mj-lt"/>
          <a:ea typeface="+mj-ea"/>
          <a:cs typeface="+mj-cs"/>
        </a:defRPr>
      </a:lvl1pPr>
      <a:lvl2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2pPr>
      <a:lvl3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3pPr>
      <a:lvl4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4pPr>
      <a:lvl5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5pPr>
      <a:lvl6pPr marL="8001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6pPr>
      <a:lvl7pPr marL="12573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7pPr>
      <a:lvl8pPr marL="17145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8pPr>
      <a:lvl9pPr marL="21717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9pPr>
    </p:titleStyle>
    <p:bodyStyle>
      <a:lvl1pPr marL="668338" indent="-5270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10000"/>
        <a:buFont typeface="Wingdings" charset="0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1335088" indent="-4762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00000"/>
        <a:buFont typeface="Wingdings" charset="0"/>
        <a:buChar char="§"/>
        <a:defRPr>
          <a:solidFill>
            <a:schemeClr val="bg1"/>
          </a:solidFill>
          <a:latin typeface="+mn-lt"/>
          <a:ea typeface="+mn-ea"/>
        </a:defRPr>
      </a:lvl2pPr>
      <a:lvl3pPr marL="1754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·"/>
        <a:defRPr>
          <a:solidFill>
            <a:srgbClr val="FFFFFF"/>
          </a:solidFill>
          <a:latin typeface="Helvetica" charset="0"/>
          <a:ea typeface="+mn-ea"/>
        </a:defRPr>
      </a:lvl3pPr>
      <a:lvl4pPr marL="21732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"/>
        <a:defRPr>
          <a:solidFill>
            <a:srgbClr val="FFFFFF"/>
          </a:solidFill>
          <a:latin typeface="Helvetica" charset="0"/>
          <a:ea typeface="+mn-ea"/>
        </a:defRPr>
      </a:lvl4pPr>
      <a:lvl5pPr marL="25923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5pPr>
      <a:lvl6pPr marL="30495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6pPr>
      <a:lvl7pPr marL="35067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7pPr>
      <a:lvl8pPr marL="39639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8pPr>
      <a:lvl9pPr marL="4421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9/18/11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66FF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5605406"/>
            <a:ext cx="8902700" cy="71159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Cloud optical properties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Ralf </a:t>
            </a:r>
            <a:r>
              <a:rPr lang="en-US" sz="2700" dirty="0">
                <a:solidFill>
                  <a:schemeClr val="bg1"/>
                </a:solidFill>
              </a:rPr>
              <a:t>Bennartz	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Cooperative Institute for Meteorological Satellite </a:t>
            </a:r>
            <a:r>
              <a:rPr lang="en-US" sz="2700" dirty="0" smtClean="0">
                <a:solidFill>
                  <a:schemeClr val="bg1"/>
                </a:solidFill>
              </a:rPr>
              <a:t>Studies University </a:t>
            </a:r>
            <a:r>
              <a:rPr lang="en-US" sz="2700" dirty="0">
                <a:solidFill>
                  <a:schemeClr val="bg1"/>
                </a:solidFill>
              </a:rPr>
              <a:t>of Wisconsin – Madison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4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optical properties at 1.6 microns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scatter albedo of liquid drops depends on radius</a:t>
            </a:r>
          </a:p>
          <a:p>
            <a:r>
              <a:rPr lang="en-US" dirty="0" smtClean="0"/>
              <a:t>Much lower for ice clouds</a:t>
            </a:r>
            <a:endParaRPr lang="en-US" dirty="0"/>
          </a:p>
        </p:txBody>
      </p:sp>
      <p:pic>
        <p:nvPicPr>
          <p:cNvPr id="3" name="Picture 2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720"/>
            <a:ext cx="5486400" cy="23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4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optical properties at 1.6 microns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scatter albedo of liquid drops depends on radius</a:t>
            </a:r>
          </a:p>
          <a:p>
            <a:r>
              <a:rPr lang="en-US" dirty="0" smtClean="0"/>
              <a:t>Much lower for ice clouds</a:t>
            </a:r>
          </a:p>
          <a:p>
            <a:r>
              <a:rPr lang="en-US" dirty="0" smtClean="0"/>
              <a:t>Albedo of thick cloud……</a:t>
            </a:r>
            <a:endParaRPr lang="en-US" dirty="0"/>
          </a:p>
        </p:txBody>
      </p:sp>
      <p:pic>
        <p:nvPicPr>
          <p:cNvPr id="3" name="Picture 2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720"/>
            <a:ext cx="5486400" cy="2378893"/>
          </a:xfrm>
          <a:prstGeom prst="rect">
            <a:avLst/>
          </a:prstGeom>
        </p:spPr>
      </p:pic>
      <p:pic>
        <p:nvPicPr>
          <p:cNvPr id="5" name="Picture 4" descr="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840480"/>
            <a:ext cx="5486400" cy="2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optical properties at 1.6 microns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scatter albedo of liquid drops depends on radius</a:t>
            </a:r>
          </a:p>
          <a:p>
            <a:r>
              <a:rPr lang="en-US" dirty="0" smtClean="0"/>
              <a:t>Much lower for ice clouds</a:t>
            </a:r>
          </a:p>
          <a:p>
            <a:r>
              <a:rPr lang="en-US" dirty="0" smtClean="0"/>
              <a:t>Albedo of thick cloud……</a:t>
            </a:r>
          </a:p>
          <a:p>
            <a:r>
              <a:rPr lang="en-US" dirty="0" smtClean="0"/>
              <a:t>Much lower for ice cloud</a:t>
            </a:r>
            <a:endParaRPr lang="en-US" dirty="0"/>
          </a:p>
        </p:txBody>
      </p:sp>
      <p:pic>
        <p:nvPicPr>
          <p:cNvPr id="3" name="Picture 2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720"/>
            <a:ext cx="5486400" cy="2378893"/>
          </a:xfrm>
          <a:prstGeom prst="rect">
            <a:avLst/>
          </a:prstGeom>
        </p:spPr>
      </p:pic>
      <p:pic>
        <p:nvPicPr>
          <p:cNvPr id="4" name="Picture 3" descr="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840479"/>
            <a:ext cx="5486400" cy="2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9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optical properties at 1.6 microns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3599" y="1229410"/>
            <a:ext cx="3200401" cy="46879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Typical range of liquid drop sizes</a:t>
            </a:r>
          </a:p>
          <a:p>
            <a:r>
              <a:rPr lang="en-US" dirty="0" smtClean="0"/>
              <a:t>Typical range of ice particle sizes</a:t>
            </a:r>
          </a:p>
          <a:p>
            <a:r>
              <a:rPr lang="en-US" dirty="0" smtClean="0"/>
              <a:t>So: If you plot the ratio 1.6/0.8 reflectance, ice clouds will have a very small ratio.</a:t>
            </a:r>
          </a:p>
          <a:p>
            <a:r>
              <a:rPr lang="en-US" dirty="0" smtClean="0"/>
              <a:t>For liquid cloud the ratio will become smaller as drop size increases</a:t>
            </a:r>
            <a:endParaRPr lang="en-US" dirty="0"/>
          </a:p>
        </p:txBody>
      </p:sp>
      <p:pic>
        <p:nvPicPr>
          <p:cNvPr id="3" name="Picture 2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720"/>
            <a:ext cx="5486400" cy="2378893"/>
          </a:xfrm>
          <a:prstGeom prst="rect">
            <a:avLst/>
          </a:prstGeom>
        </p:spPr>
      </p:pic>
      <p:pic>
        <p:nvPicPr>
          <p:cNvPr id="4" name="Picture 3" descr="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840479"/>
            <a:ext cx="5486400" cy="2414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0" y="1188720"/>
            <a:ext cx="749300" cy="5066281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7300" y="1188720"/>
            <a:ext cx="3136900" cy="5066281"/>
          </a:xfrm>
          <a:prstGeom prst="rect">
            <a:avLst/>
          </a:prstGeom>
          <a:solidFill>
            <a:srgbClr val="0000FF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3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can we not simply use cloud top temperature (11 micron Tb)?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650" y="1229410"/>
            <a:ext cx="3143250" cy="4687960"/>
          </a:xfrm>
        </p:spPr>
        <p:txBody>
          <a:bodyPr/>
          <a:lstStyle/>
          <a:p>
            <a:r>
              <a:rPr lang="en-US" dirty="0" smtClean="0"/>
              <a:t>Just see, if temperature is below, say, 273 K?</a:t>
            </a:r>
          </a:p>
          <a:p>
            <a:r>
              <a:rPr lang="en-US" dirty="0" smtClean="0"/>
              <a:t>Well, there might be </a:t>
            </a:r>
            <a:r>
              <a:rPr lang="en-US" dirty="0" err="1" smtClean="0"/>
              <a:t>supercooled</a:t>
            </a:r>
            <a:r>
              <a:rPr lang="en-US" dirty="0" smtClean="0"/>
              <a:t> clouds….</a:t>
            </a:r>
          </a:p>
          <a:p>
            <a:r>
              <a:rPr lang="en-US" dirty="0" smtClean="0"/>
              <a:t>Actually many of them</a:t>
            </a:r>
          </a:p>
          <a:p>
            <a:r>
              <a:rPr lang="en-US" dirty="0" smtClean="0"/>
              <a:t>Those are important…..</a:t>
            </a:r>
            <a:endParaRPr lang="en-US" dirty="0"/>
          </a:p>
        </p:txBody>
      </p:sp>
      <p:pic>
        <p:nvPicPr>
          <p:cNvPr id="5" name="Picture Placeholder 4" descr="asd.tif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6" b="-181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511800" y="6413500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Figure from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Naud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(2006)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1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156" name="Picture 4" descr="naka_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646238"/>
            <a:ext cx="8181975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Nakajima-King retrieval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7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764" r="2235" b="3830"/>
          <a:stretch>
            <a:fillRect/>
          </a:stretch>
        </p:blipFill>
        <p:spPr bwMode="auto">
          <a:xfrm>
            <a:off x="446485" y="1426617"/>
            <a:ext cx="823317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/>
          </p:cNvSpPr>
          <p:nvPr/>
        </p:nvSpPr>
        <p:spPr bwMode="auto">
          <a:xfrm>
            <a:off x="446485" y="455414"/>
            <a:ext cx="5759648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cs typeface="Gill Sans" charset="0"/>
              </a:rPr>
              <a:t>Qualitative description of BL clouds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Adiabatic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180" name="Picture 4" descr="sc_trajectory_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644650"/>
            <a:ext cx="8181975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Nakajima-King retrieval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7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066" name="Picture 2" descr="a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34706" r="15198" b="33414"/>
          <a:stretch>
            <a:fillRect/>
          </a:stretch>
        </p:blipFill>
        <p:spPr bwMode="auto">
          <a:xfrm>
            <a:off x="457200" y="1819275"/>
            <a:ext cx="7970028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28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Effective Radius Retrieval from MODIS using N-K scheme (liquid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2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10"/>
            <a:ext cx="8229600" cy="5171390"/>
          </a:xfrm>
        </p:spPr>
        <p:txBody>
          <a:bodyPr>
            <a:normAutofit/>
          </a:bodyPr>
          <a:lstStyle/>
          <a:p>
            <a:r>
              <a:rPr lang="en-US" dirty="0" smtClean="0"/>
              <a:t>Liquid droplets and cloud ice have different optical properties in the </a:t>
            </a:r>
            <a:r>
              <a:rPr lang="en-US" dirty="0"/>
              <a:t>v</a:t>
            </a:r>
            <a:r>
              <a:rPr lang="en-US" dirty="0" smtClean="0"/>
              <a:t>isible/near infrared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Ice absorbs more strongly than liquid</a:t>
            </a:r>
          </a:p>
          <a:p>
            <a:r>
              <a:rPr lang="en-US" dirty="0" smtClean="0"/>
              <a:t>This allows to </a:t>
            </a:r>
            <a:r>
              <a:rPr lang="en-US" dirty="0" smtClean="0">
                <a:solidFill>
                  <a:srgbClr val="16FBBF"/>
                </a:solidFill>
              </a:rPr>
              <a:t>distinguish ice from liquid phase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Also </a:t>
            </a:r>
            <a:r>
              <a:rPr lang="en-US" dirty="0" smtClean="0">
                <a:solidFill>
                  <a:srgbClr val="16FBBF"/>
                </a:solidFill>
              </a:rPr>
              <a:t>estimate particle radius </a:t>
            </a:r>
            <a:r>
              <a:rPr lang="en-US" dirty="0" smtClean="0"/>
              <a:t>using Nakajima-King technique</a:t>
            </a:r>
          </a:p>
          <a:p>
            <a:r>
              <a:rPr lang="en-US" dirty="0" smtClean="0"/>
              <a:t>Infrared cloud top temperature is not such a good indicator for cloud ice, b/c of super cooled liquid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cloud droplets and ice interact with radiation in the visible and near-</a:t>
            </a:r>
            <a:r>
              <a:rPr lang="en-US" dirty="0" err="1" smtClean="0"/>
              <a:t>infared</a:t>
            </a:r>
            <a:r>
              <a:rPr lang="en-US" dirty="0" smtClean="0"/>
              <a:t>?.</a:t>
            </a:r>
          </a:p>
          <a:p>
            <a:r>
              <a:rPr lang="en-US" dirty="0" smtClean="0"/>
              <a:t>How can we distinguish ice from liquid?.</a:t>
            </a:r>
          </a:p>
          <a:p>
            <a:r>
              <a:rPr lang="en-US" dirty="0"/>
              <a:t>How can we retrieve cloud optical depth and droplet radius</a:t>
            </a:r>
          </a:p>
          <a:p>
            <a:r>
              <a:rPr lang="en-US" dirty="0" smtClean="0"/>
              <a:t>Recap: What is important?</a:t>
            </a:r>
          </a:p>
        </p:txBody>
      </p:sp>
    </p:spTree>
    <p:extLst>
      <p:ext uri="{BB962C8B-B14F-4D97-AF65-F5344CB8AC3E}">
        <p14:creationId xmlns:p14="http://schemas.microsoft.com/office/powerpoint/2010/main" val="33239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1066800" y="381000"/>
            <a:ext cx="7315200" cy="5486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59107" name="Picture 3" descr="MCj02805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09" name="Line 5"/>
          <p:cNvSpPr>
            <a:spLocks noChangeShapeType="1"/>
          </p:cNvSpPr>
          <p:nvPr/>
        </p:nvSpPr>
        <p:spPr bwMode="auto">
          <a:xfrm flipV="1">
            <a:off x="3547400" y="1524000"/>
            <a:ext cx="2942391" cy="425767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1066800" y="5781675"/>
            <a:ext cx="7315200" cy="77152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AutoShape 8"/>
          <p:cNvSpPr>
            <a:spLocks noChangeArrowheads="1"/>
          </p:cNvSpPr>
          <p:nvPr/>
        </p:nvSpPr>
        <p:spPr bwMode="auto">
          <a:xfrm rot="10800000">
            <a:off x="2743200" y="5781675"/>
            <a:ext cx="4495800" cy="752475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7162800" y="5781675"/>
            <a:ext cx="12192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Cloud"/>
          <p:cNvSpPr>
            <a:spLocks noChangeAspect="1" noEditPoints="1" noChangeArrowheads="1"/>
          </p:cNvSpPr>
          <p:nvPr/>
        </p:nvSpPr>
        <p:spPr bwMode="auto">
          <a:xfrm>
            <a:off x="5410200" y="3505200"/>
            <a:ext cx="2819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1162050" y="6858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Scattering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47400" y="2768600"/>
            <a:ext cx="0" cy="301307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47400" y="3640667"/>
            <a:ext cx="1160067" cy="4233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729649" y="4182531"/>
            <a:ext cx="588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θ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14850" y="1689100"/>
            <a:ext cx="781050" cy="1536700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816600" y="1562100"/>
            <a:ext cx="749391" cy="1943100"/>
            <a:chOff x="5816600" y="1562100"/>
            <a:chExt cx="749391" cy="194310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5816600" y="2616200"/>
              <a:ext cx="673192" cy="889000"/>
            </a:xfrm>
            <a:prstGeom prst="line">
              <a:avLst/>
            </a:prstGeom>
            <a:ln w="5715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816600" y="1562100"/>
              <a:ext cx="749391" cy="1092200"/>
            </a:xfrm>
            <a:prstGeom prst="straightConnector1">
              <a:avLst/>
            </a:prstGeom>
            <a:ln w="5715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Callout 23"/>
          <p:cNvSpPr/>
          <p:nvPr/>
        </p:nvSpPr>
        <p:spPr>
          <a:xfrm>
            <a:off x="635000" y="1689100"/>
            <a:ext cx="3390900" cy="1054100"/>
          </a:xfrm>
          <a:prstGeom prst="wedgeEllipseCallout">
            <a:avLst>
              <a:gd name="adj1" fmla="val 77198"/>
              <a:gd name="adj2" fmla="val 34394"/>
            </a:avLst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Scattering out of line of sight: SINK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2209800" y="241300"/>
            <a:ext cx="3606800" cy="1054100"/>
          </a:xfrm>
          <a:prstGeom prst="wedgeEllipseCallout">
            <a:avLst>
              <a:gd name="adj1" fmla="val 55475"/>
              <a:gd name="adj2" fmla="val 144032"/>
            </a:avLst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Scattering into line of sight: SOURCE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Scattering/absorption by cloud droplets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19716" y="1229410"/>
            <a:ext cx="3359184" cy="4687960"/>
          </a:xfrm>
        </p:spPr>
        <p:txBody>
          <a:bodyPr>
            <a:normAutofit/>
          </a:bodyPr>
          <a:lstStyle/>
          <a:p>
            <a:r>
              <a:rPr lang="en-US" dirty="0" smtClean="0"/>
              <a:t>Wavelength range 0.5-3.5 micron</a:t>
            </a:r>
          </a:p>
          <a:p>
            <a:r>
              <a:rPr lang="en-US" dirty="0" smtClean="0"/>
              <a:t>Size maybe 10 – 100 microns</a:t>
            </a:r>
          </a:p>
          <a:p>
            <a:r>
              <a:rPr lang="en-US" dirty="0" smtClean="0"/>
              <a:t>Mie Scattering</a:t>
            </a:r>
            <a:endParaRPr lang="en-US" dirty="0"/>
          </a:p>
        </p:txBody>
      </p:sp>
      <p:pic>
        <p:nvPicPr>
          <p:cNvPr id="8" name="Picture Placeholder 5" descr="fig12-1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5" t="10904" r="-2875"/>
          <a:stretch/>
        </p:blipFill>
        <p:spPr>
          <a:xfrm>
            <a:off x="165099" y="1102410"/>
            <a:ext cx="5454617" cy="4955490"/>
          </a:xfrm>
          <a:solidFill>
            <a:srgbClr val="FFFFFF"/>
          </a:solidFill>
        </p:spPr>
      </p:pic>
      <p:sp>
        <p:nvSpPr>
          <p:cNvPr id="9" name="TextBox 8"/>
          <p:cNvSpPr txBox="1"/>
          <p:nvPr/>
        </p:nvSpPr>
        <p:spPr>
          <a:xfrm>
            <a:off x="6515100" y="6413500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Figure from Petty (2006)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06500" y="3644900"/>
            <a:ext cx="3403600" cy="127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58900" y="2070100"/>
            <a:ext cx="889000" cy="3543300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Scattering/absorption by cloud droplets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19716" y="1229410"/>
            <a:ext cx="3359184" cy="4687960"/>
          </a:xfrm>
        </p:spPr>
        <p:txBody>
          <a:bodyPr>
            <a:normAutofit/>
          </a:bodyPr>
          <a:lstStyle/>
          <a:p>
            <a:r>
              <a:rPr lang="en-US" dirty="0" smtClean="0"/>
              <a:t>Wavelength range 0.5-3.5 micron</a:t>
            </a:r>
          </a:p>
          <a:p>
            <a:r>
              <a:rPr lang="en-US" dirty="0" smtClean="0"/>
              <a:t>Size maybe 10 – 100 microns</a:t>
            </a:r>
          </a:p>
          <a:p>
            <a:r>
              <a:rPr lang="en-US" dirty="0" smtClean="0"/>
              <a:t>Mie Scattering</a:t>
            </a:r>
            <a:endParaRPr lang="en-US" dirty="0"/>
          </a:p>
        </p:txBody>
      </p:sp>
      <p:pic>
        <p:nvPicPr>
          <p:cNvPr id="8" name="Picture Placeholder 5" descr="fig12-1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5" t="10904" r="-2875"/>
          <a:stretch/>
        </p:blipFill>
        <p:spPr>
          <a:xfrm>
            <a:off x="165099" y="1102410"/>
            <a:ext cx="5454617" cy="4955490"/>
          </a:xfrm>
          <a:solidFill>
            <a:srgbClr val="FFFFFF"/>
          </a:solidFill>
        </p:spPr>
      </p:pic>
      <p:sp>
        <p:nvSpPr>
          <p:cNvPr id="9" name="TextBox 8"/>
          <p:cNvSpPr txBox="1"/>
          <p:nvPr/>
        </p:nvSpPr>
        <p:spPr>
          <a:xfrm>
            <a:off x="6515100" y="6413500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Figure from Petty (2006)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06500" y="3644900"/>
            <a:ext cx="3403600" cy="127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58900" y="2070100"/>
            <a:ext cx="889000" cy="3543300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3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determines whether droplets scatter and/or absorb?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19716" y="1229410"/>
            <a:ext cx="3359184" cy="46879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Complex index of refraction</a:t>
            </a:r>
          </a:p>
          <a:p>
            <a:r>
              <a:rPr lang="en-US" dirty="0" smtClean="0"/>
              <a:t>Imaginary part determines absorption</a:t>
            </a:r>
          </a:p>
          <a:p>
            <a:r>
              <a:rPr lang="en-US" dirty="0" smtClean="0"/>
              <a:t>See relation with radiation penetration depth in water</a:t>
            </a:r>
          </a:p>
          <a:p>
            <a:r>
              <a:rPr lang="en-US" dirty="0" smtClean="0"/>
              <a:t>Slight difference between ice and water e.g. at 1.6 micron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5100" y="6413500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Figure from Petty (2006)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Placeholder 11" descr="fig4-1.pd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5" r="-1995"/>
          <a:stretch>
            <a:fillRect/>
          </a:stretch>
        </p:blipFill>
        <p:spPr>
          <a:xfrm>
            <a:off x="457200" y="1228725"/>
            <a:ext cx="5016500" cy="4687888"/>
          </a:xfrm>
          <a:solidFill>
            <a:schemeClr val="bg1"/>
          </a:solidFill>
        </p:spPr>
      </p:pic>
      <p:pic>
        <p:nvPicPr>
          <p:cNvPr id="13" name="Picture 12" descr="fig4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7300"/>
            <a:ext cx="4864100" cy="231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39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35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optical properties at 1.6 microns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scatter albedo of liquid drops depends on radius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 descr="fig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720"/>
            <a:ext cx="5486400" cy="23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optical properties at 1.6 microns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scatter albedo of liquid drops depends on radius</a:t>
            </a:r>
          </a:p>
          <a:p>
            <a:r>
              <a:rPr lang="en-US" dirty="0" smtClean="0"/>
              <a:t>Much lower for ice clouds</a:t>
            </a:r>
            <a:endParaRPr lang="en-US" dirty="0"/>
          </a:p>
        </p:txBody>
      </p:sp>
      <p:pic>
        <p:nvPicPr>
          <p:cNvPr id="3" name="Picture 2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720"/>
            <a:ext cx="5486400" cy="23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the single scatter albedo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800" y="1229410"/>
            <a:ext cx="4229100" cy="46879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Without absorption photons might get scattered 10s -100s of times before leaving the cloud </a:t>
            </a:r>
          </a:p>
          <a:p>
            <a:r>
              <a:rPr lang="en-US" dirty="0" smtClean="0"/>
              <a:t>As the single scatter albedo increases, the likelihood of photons to get absorbed increases</a:t>
            </a:r>
          </a:p>
          <a:p>
            <a:r>
              <a:rPr lang="en-US" dirty="0" smtClean="0"/>
              <a:t>Say, if N=20 scattering events occur and </a:t>
            </a:r>
            <a:r>
              <a:rPr lang="en-US" dirty="0" err="1" smtClean="0"/>
              <a:t>ssa</a:t>
            </a:r>
            <a:r>
              <a:rPr lang="en-US" dirty="0" smtClean="0"/>
              <a:t>=0.9 then the likelihood for a photon to ‘survive’ is 0.9</a:t>
            </a:r>
            <a:r>
              <a:rPr lang="en-US" baseline="30000" dirty="0"/>
              <a:t>2</a:t>
            </a:r>
            <a:r>
              <a:rPr lang="en-US" baseline="30000" dirty="0" smtClean="0"/>
              <a:t>0</a:t>
            </a:r>
            <a:r>
              <a:rPr lang="en-US" dirty="0" smtClean="0"/>
              <a:t>= 0.12</a:t>
            </a:r>
            <a:endParaRPr lang="en-US" dirty="0"/>
          </a:p>
        </p:txBody>
      </p:sp>
      <p:pic>
        <p:nvPicPr>
          <p:cNvPr id="7" name="Picture 6" descr="fig13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016000"/>
            <a:ext cx="4079266" cy="56640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6515100" y="6413500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Figure from Petty (2006)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0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nartz_montreal_07">
  <a:themeElements>
    <a:clrScheme name="bennartz_montreal_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nnartz_montreal_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nnartz_montreal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nartz_montreal_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545</Words>
  <Application>Microsoft Macintosh PowerPoint</Application>
  <PresentationFormat>On-screen Show (4:3)</PresentationFormat>
  <Paragraphs>73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ralfs_template_1</vt:lpstr>
      <vt:lpstr>bennartz_montreal_07</vt:lpstr>
      <vt:lpstr>1_ralfs_template_1</vt:lpstr>
      <vt:lpstr>Cloud optical properties  Ralf Bennartz  Cooperative Institute for Meteorological Satellite Studies University of Wisconsin – Madison </vt:lpstr>
      <vt:lpstr>Outline</vt:lpstr>
      <vt:lpstr>PowerPoint Presentation</vt:lpstr>
      <vt:lpstr>Scattering/absorption by cloud droplets</vt:lpstr>
      <vt:lpstr>Scattering/absorption by cloud droplets</vt:lpstr>
      <vt:lpstr>What determines whether droplets scatter and/or absorb?</vt:lpstr>
      <vt:lpstr>Cloud optical properties at 1.6 microns</vt:lpstr>
      <vt:lpstr>Cloud optical properties at 1.6 microns</vt:lpstr>
      <vt:lpstr>Why does the single scatter albedo matter?</vt:lpstr>
      <vt:lpstr>Cloud optical properties at 1.6 microns</vt:lpstr>
      <vt:lpstr>Cloud optical properties at 1.6 microns</vt:lpstr>
      <vt:lpstr>Cloud optical properties at 1.6 microns</vt:lpstr>
      <vt:lpstr>Cloud optical properties at 1.6 microns</vt:lpstr>
      <vt:lpstr>Why can we not simply use cloud top temperature (11 micron Tb)?</vt:lpstr>
      <vt:lpstr>Nakajima-King retrieval </vt:lpstr>
      <vt:lpstr>Example: Adiabatic Cloud</vt:lpstr>
      <vt:lpstr>Nakajima-King retrieval </vt:lpstr>
      <vt:lpstr>Global Effective Radius Retrieval from MODIS using N-K scheme (liquid only)</vt:lpstr>
      <vt:lpstr>Recap</vt:lpstr>
    </vt:vector>
  </TitlesOfParts>
  <Company>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Ralf Bennartz</cp:lastModifiedBy>
  <cp:revision>139</cp:revision>
  <dcterms:created xsi:type="dcterms:W3CDTF">2011-08-20T14:12:13Z</dcterms:created>
  <dcterms:modified xsi:type="dcterms:W3CDTF">2011-09-18T07:19:33Z</dcterms:modified>
</cp:coreProperties>
</file>