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2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3" r:id="rId2"/>
    <p:sldMasterId id="2147483665" r:id="rId3"/>
  </p:sldMasterIdLst>
  <p:notesMasterIdLst>
    <p:notesMasterId r:id="rId28"/>
  </p:notesMasterIdLst>
  <p:sldIdLst>
    <p:sldId id="256" r:id="rId4"/>
    <p:sldId id="257" r:id="rId5"/>
    <p:sldId id="318" r:id="rId6"/>
    <p:sldId id="319" r:id="rId7"/>
    <p:sldId id="313" r:id="rId8"/>
    <p:sldId id="315" r:id="rId9"/>
    <p:sldId id="291" r:id="rId10"/>
    <p:sldId id="298" r:id="rId11"/>
    <p:sldId id="293" r:id="rId12"/>
    <p:sldId id="294" r:id="rId13"/>
    <p:sldId id="295" r:id="rId14"/>
    <p:sldId id="316" r:id="rId15"/>
    <p:sldId id="311" r:id="rId16"/>
    <p:sldId id="299" r:id="rId17"/>
    <p:sldId id="301" r:id="rId18"/>
    <p:sldId id="300" r:id="rId19"/>
    <p:sldId id="302" r:id="rId20"/>
    <p:sldId id="306" r:id="rId21"/>
    <p:sldId id="317" r:id="rId22"/>
    <p:sldId id="307" r:id="rId23"/>
    <p:sldId id="308" r:id="rId24"/>
    <p:sldId id="309" r:id="rId25"/>
    <p:sldId id="310" r:id="rId26"/>
    <p:sldId id="285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 WGHTFCT I" id="{1D743A5A-2E14-7646-A6F7-2A5269986A73}">
          <p14:sldIdLst>
            <p14:sldId id="256"/>
            <p14:sldId id="257"/>
          </p14:sldIdLst>
        </p14:section>
        <p14:section name="Cloud and ice optical properties" id="{445CB541-C4FA-A54D-823A-1BC75983B5AF}">
          <p14:sldIdLst>
            <p14:sldId id="318"/>
            <p14:sldId id="319"/>
            <p14:sldId id="313"/>
            <p14:sldId id="315"/>
            <p14:sldId id="291"/>
            <p14:sldId id="298"/>
            <p14:sldId id="293"/>
            <p14:sldId id="294"/>
            <p14:sldId id="295"/>
            <p14:sldId id="316"/>
          </p14:sldIdLst>
        </p14:section>
        <p14:section name="Cloud Property Retrievals" id="{C06EDAF2-7EDA-0540-8327-581F17A844AF}">
          <p14:sldIdLst>
            <p14:sldId id="311"/>
            <p14:sldId id="299"/>
            <p14:sldId id="301"/>
            <p14:sldId id="300"/>
            <p14:sldId id="302"/>
            <p14:sldId id="306"/>
            <p14:sldId id="317"/>
            <p14:sldId id="307"/>
            <p14:sldId id="308"/>
            <p14:sldId id="309"/>
            <p14:sldId id="310"/>
            <p14:sldId id="28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FB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9" autoAdjust="0"/>
    <p:restoredTop sz="94065" autoAdjust="0"/>
  </p:normalViewPr>
  <p:slideViewPr>
    <p:cSldViewPr snapToGrid="0" snapToObjects="1">
      <p:cViewPr>
        <p:scale>
          <a:sx n="66" d="100"/>
          <a:sy n="66" d="100"/>
        </p:scale>
        <p:origin x="-808" y="-7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B1D2D-E14A-F747-889C-9F4E3446D618}" type="datetimeFigureOut">
              <a:rPr lang="en-US" smtClean="0"/>
              <a:t>9/23/11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CF6F6-B573-4B4A-A41E-6398BC4E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5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515E12-687C-2E47-8849-6EA864C32007}" type="slidenum">
              <a:rPr lang="en-US"/>
              <a:pPr/>
              <a:t>3</a:t>
            </a:fld>
            <a:endParaRPr lang="en-US"/>
          </a:p>
        </p:txBody>
      </p:sp>
      <p:sp>
        <p:nvSpPr>
          <p:cNvPr id="64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61" y="4335572"/>
            <a:ext cx="5031278" cy="450937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CE8FAF-EF56-084B-A800-3F0D9C0BBECC}" type="slidenum">
              <a:rPr lang="en-US"/>
              <a:pPr/>
              <a:t>19</a:t>
            </a:fld>
            <a:endParaRPr lang="en-US"/>
          </a:p>
        </p:txBody>
      </p:sp>
      <p:sp>
        <p:nvSpPr>
          <p:cNvPr id="1203202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3391" y="685800"/>
            <a:ext cx="4551218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0320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361" y="4343401"/>
            <a:ext cx="5031278" cy="225155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ED91A8-0E1F-494E-B143-EEA972A25570}" type="slidenum">
              <a:rPr lang="en-US"/>
              <a:pPr/>
              <a:t>20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61" y="4335572"/>
            <a:ext cx="5031278" cy="45093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ED91A8-0E1F-494E-B143-EEA972A25570}" type="slidenum">
              <a:rPr lang="en-US"/>
              <a:pPr/>
              <a:t>21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61" y="4335572"/>
            <a:ext cx="5031278" cy="45093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ED91A8-0E1F-494E-B143-EEA972A25570}" type="slidenum">
              <a:rPr lang="en-US"/>
              <a:pPr/>
              <a:t>22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61" y="4335572"/>
            <a:ext cx="5031278" cy="45093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ED91A8-0E1F-494E-B143-EEA972A25570}" type="slidenum">
              <a:rPr lang="en-US"/>
              <a:pPr/>
              <a:t>23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61" y="4335572"/>
            <a:ext cx="5031278" cy="45093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F2B16E-C0E2-BE40-A500-7ABDC4B279B1}" type="slidenum">
              <a:rPr lang="en-US"/>
              <a:pPr/>
              <a:t>4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55A79-167A-A742-BDA2-18AA8816E877}" type="slidenum">
              <a:rPr lang="en-US"/>
              <a:pPr/>
              <a:t>5</a:t>
            </a:fld>
            <a:endParaRPr lang="en-US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61" y="4335572"/>
            <a:ext cx="5031278" cy="450937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F2B16E-C0E2-BE40-A500-7ABDC4B279B1}" type="slidenum">
              <a:rPr lang="en-US"/>
              <a:pPr/>
              <a:t>6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0C4771-3C9B-8A41-9CB0-37AA4396A4C6}" type="slidenum">
              <a:rPr lang="en-US"/>
              <a:pPr/>
              <a:t>12</a:t>
            </a:fld>
            <a:endParaRPr lang="en-US"/>
          </a:p>
        </p:txBody>
      </p:sp>
      <p:sp>
        <p:nvSpPr>
          <p:cNvPr id="89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B4D52-5A1A-8D45-B9F1-4B1CBAD42923}" type="slidenum">
              <a:rPr lang="en-US"/>
              <a:pPr/>
              <a:t>14</a:t>
            </a:fld>
            <a:endParaRPr lang="en-US"/>
          </a:p>
        </p:txBody>
      </p:sp>
      <p:sp>
        <p:nvSpPr>
          <p:cNvPr id="133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F3DE88-02B4-684C-A201-E9E3B0AA6635}" type="slidenum">
              <a:rPr lang="en-US"/>
              <a:pPr/>
              <a:t>16</a:t>
            </a:fld>
            <a:endParaRPr lang="en-US"/>
          </a:p>
        </p:txBody>
      </p:sp>
      <p:sp>
        <p:nvSpPr>
          <p:cNvPr id="133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2A9A05-6716-DE49-8567-C20B61482C7C}" type="slidenum">
              <a:rPr lang="en-US"/>
              <a:pPr/>
              <a:t>17</a:t>
            </a:fld>
            <a:endParaRPr lang="en-US"/>
          </a:p>
        </p:txBody>
      </p:sp>
      <p:sp>
        <p:nvSpPr>
          <p:cNvPr id="14970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97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361" y="4343401"/>
            <a:ext cx="5031278" cy="225155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0C4771-3C9B-8A41-9CB0-37AA4396A4C6}" type="slidenum">
              <a:rPr lang="en-US"/>
              <a:pPr/>
              <a:t>18</a:t>
            </a:fld>
            <a:endParaRPr lang="en-US"/>
          </a:p>
        </p:txBody>
      </p:sp>
      <p:sp>
        <p:nvSpPr>
          <p:cNvPr id="89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Font typeface="Arial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58EE-34D5-CA4F-B8B3-CD41996CF955}" type="datetimeFigureOut">
              <a:rPr lang="en-US" smtClean="0"/>
              <a:t>9/23/11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F5F0-F0AE-D041-B286-B449A80C9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99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7151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05000"/>
            <a:ext cx="1638300" cy="4265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05100" y="1905000"/>
            <a:ext cx="1638300" cy="4265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39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47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02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8434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8096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3078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45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8125" y="569913"/>
            <a:ext cx="1890713" cy="5600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69913"/>
            <a:ext cx="5521325" cy="5600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475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Font typeface="Arial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58EE-34D5-CA4F-B8B3-CD41996CF95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F5F0-F0AE-D041-B286-B449A80C9D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0624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/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3506"/>
            <a:ext cx="8229600" cy="7115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0622"/>
            <a:ext cx="8229600" cy="3096356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58EE-34D5-CA4F-B8B3-CD41996CF955}" type="datetimeFigureOut">
              <a:rPr lang="en-US" smtClean="0"/>
              <a:t>9/23/11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F5F0-F0AE-D041-B286-B449A80C9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10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/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3506"/>
            <a:ext cx="8229600" cy="7115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0622"/>
            <a:ext cx="8229600" cy="3096356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58EE-34D5-CA4F-B8B3-CD41996CF95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F5F0-F0AE-D041-B286-B449A80C9D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3193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/ list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1229410"/>
            <a:ext cx="2667000" cy="4687960"/>
          </a:xfrm>
        </p:spPr>
        <p:txBody>
          <a:bodyPr>
            <a:normAutofit/>
          </a:bodyPr>
          <a:lstStyle>
            <a:lvl1pPr>
              <a:defRPr sz="2400"/>
            </a:lvl1pPr>
            <a:lvl2pPr marL="742950" indent="-285750">
              <a:buFont typeface="Arial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58EE-34D5-CA4F-B8B3-CD41996CF95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F5F0-F0AE-D041-B286-B449A80C9D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0" y="1228725"/>
            <a:ext cx="5378450" cy="4687888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552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/ list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1229410"/>
            <a:ext cx="2667000" cy="4687960"/>
          </a:xfrm>
        </p:spPr>
        <p:txBody>
          <a:bodyPr>
            <a:normAutofit/>
          </a:bodyPr>
          <a:lstStyle>
            <a:lvl1pPr>
              <a:defRPr sz="2400"/>
            </a:lvl1pPr>
            <a:lvl2pPr marL="742950" indent="-285750">
              <a:buFont typeface="Arial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58EE-34D5-CA4F-B8B3-CD41996CF955}" type="datetimeFigureOut">
              <a:rPr lang="en-US" smtClean="0"/>
              <a:t>9/23/11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F5F0-F0AE-D041-B286-B449A80C9D0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0" y="1228725"/>
            <a:ext cx="5378450" cy="4687888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01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58EE-34D5-CA4F-B8B3-CD41996CF955}" type="datetimeFigureOut">
              <a:rPr lang="en-US" smtClean="0"/>
              <a:t>9/23/11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F5F0-F0AE-D041-B286-B449A80C9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5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97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3275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37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65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7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4" Type="http://schemas.openxmlformats.org/officeDocument/2006/relationships/theme" Target="../theme/theme3.xml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33CC"/>
            </a:gs>
            <a:gs pos="100000">
              <a:schemeClr val="tx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6028"/>
            <a:ext cx="8229600" cy="711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29410"/>
            <a:ext cx="8229600" cy="4687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058EE-34D5-CA4F-B8B3-CD41996CF955}" type="datetimeFigureOut">
              <a:rPr lang="en-US" smtClean="0"/>
              <a:t>9/23/11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CF5F0-F0AE-D041-B286-B449A80C9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69" r:id="rId4"/>
    <p:sldLayoutId id="2147483670" r:id="rId5"/>
    <p:sldLayoutId id="2147483671" r:id="rId6"/>
    <p:sldLayoutId id="2147483672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16FBBF"/>
          </a:solidFill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•"/>
        <a:defRPr sz="28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–"/>
        <a:defRPr sz="28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•"/>
        <a:defRPr sz="24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–"/>
        <a:defRPr sz="20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»"/>
        <a:defRPr sz="20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539875" y="6324600"/>
            <a:ext cx="4560888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lnSpc>
                <a:spcPct val="85000"/>
              </a:lnSpc>
              <a:spcBef>
                <a:spcPts val="388"/>
              </a:spcBef>
              <a:spcAft>
                <a:spcPct val="0"/>
              </a:spcAft>
            </a:pPr>
            <a:endParaRPr lang="en-GB" sz="1600" smtClean="0">
              <a:solidFill>
                <a:srgbClr val="B2B2B2"/>
              </a:solidFill>
              <a:latin typeface="Helvetica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69913"/>
            <a:ext cx="7564438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title style</a:t>
            </a:r>
            <a:endParaRPr lang="en-GB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05000"/>
            <a:ext cx="3429000" cy="426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57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marL="3429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+mj-lt"/>
          <a:ea typeface="+mj-ea"/>
          <a:cs typeface="+mj-cs"/>
        </a:defRPr>
      </a:lvl1pPr>
      <a:lvl2pPr marL="3429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2pPr>
      <a:lvl3pPr marL="3429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3pPr>
      <a:lvl4pPr marL="3429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4pPr>
      <a:lvl5pPr marL="3429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5pPr>
      <a:lvl6pPr marL="8001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6pPr>
      <a:lvl7pPr marL="12573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7pPr>
      <a:lvl8pPr marL="17145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8pPr>
      <a:lvl9pPr marL="21717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9pPr>
    </p:titleStyle>
    <p:bodyStyle>
      <a:lvl1pPr marL="668338" indent="-5270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bg1"/>
        </a:buClr>
        <a:buSzPct val="110000"/>
        <a:buFont typeface="Wingdings" charset="0"/>
        <a:buChar char="§"/>
        <a:defRPr>
          <a:solidFill>
            <a:schemeClr val="bg1"/>
          </a:solidFill>
          <a:latin typeface="+mn-lt"/>
          <a:ea typeface="+mn-ea"/>
          <a:cs typeface="+mn-cs"/>
        </a:defRPr>
      </a:lvl1pPr>
      <a:lvl2pPr marL="1335088" indent="-4762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bg1"/>
        </a:buClr>
        <a:buSzPct val="100000"/>
        <a:buFont typeface="Wingdings" charset="0"/>
        <a:buChar char="§"/>
        <a:defRPr>
          <a:solidFill>
            <a:schemeClr val="bg1"/>
          </a:solidFill>
          <a:latin typeface="+mn-lt"/>
          <a:ea typeface="+mn-ea"/>
        </a:defRPr>
      </a:lvl2pPr>
      <a:lvl3pPr marL="17541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·"/>
        <a:defRPr>
          <a:solidFill>
            <a:srgbClr val="FFFFFF"/>
          </a:solidFill>
          <a:latin typeface="Helvetica" charset="0"/>
          <a:ea typeface="+mn-ea"/>
        </a:defRPr>
      </a:lvl3pPr>
      <a:lvl4pPr marL="21732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"/>
        <a:defRPr>
          <a:solidFill>
            <a:srgbClr val="FFFFFF"/>
          </a:solidFill>
          <a:latin typeface="Helvetica" charset="0"/>
          <a:ea typeface="+mn-ea"/>
        </a:defRPr>
      </a:lvl4pPr>
      <a:lvl5pPr marL="25923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>
          <a:solidFill>
            <a:srgbClr val="FFFFFF"/>
          </a:solidFill>
          <a:latin typeface="Helvetica" charset="0"/>
          <a:ea typeface="+mn-ea"/>
        </a:defRPr>
      </a:lvl5pPr>
      <a:lvl6pPr marL="30495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>
          <a:solidFill>
            <a:srgbClr val="FFFFFF"/>
          </a:solidFill>
          <a:latin typeface="Helvetica" charset="0"/>
          <a:ea typeface="+mn-ea"/>
        </a:defRPr>
      </a:lvl6pPr>
      <a:lvl7pPr marL="35067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>
          <a:solidFill>
            <a:srgbClr val="FFFFFF"/>
          </a:solidFill>
          <a:latin typeface="Helvetica" charset="0"/>
          <a:ea typeface="+mn-ea"/>
        </a:defRPr>
      </a:lvl7pPr>
      <a:lvl8pPr marL="39639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>
          <a:solidFill>
            <a:srgbClr val="FFFFFF"/>
          </a:solidFill>
          <a:latin typeface="Helvetica" charset="0"/>
          <a:ea typeface="+mn-ea"/>
        </a:defRPr>
      </a:lvl8pPr>
      <a:lvl9pPr marL="44211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>
          <a:solidFill>
            <a:srgbClr val="FFFFFF"/>
          </a:solidFill>
          <a:latin typeface="Helvetica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33CC"/>
            </a:gs>
            <a:gs pos="100000">
              <a:schemeClr val="tx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6028"/>
            <a:ext cx="8229600" cy="711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29410"/>
            <a:ext cx="8229600" cy="4687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058EE-34D5-CA4F-B8B3-CD41996CF95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9/23/11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CF5F0-F0AE-D041-B286-B449A80C9D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545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66FF66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•"/>
        <a:defRPr sz="2800" kern="1200">
          <a:solidFill>
            <a:schemeClr val="bg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0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0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0" y="5605406"/>
            <a:ext cx="8902700" cy="711590"/>
          </a:xfrm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Aerosols, Clouds, and Climate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700" dirty="0" smtClean="0">
                <a:solidFill>
                  <a:schemeClr val="bg1"/>
                </a:solidFill>
              </a:rPr>
              <a:t>Ralf </a:t>
            </a:r>
            <a:r>
              <a:rPr lang="en-US" sz="2700" dirty="0">
                <a:solidFill>
                  <a:schemeClr val="bg1"/>
                </a:solidFill>
              </a:rPr>
              <a:t>Bennartz	</a:t>
            </a:r>
            <a:br>
              <a:rPr lang="en-US" sz="2700" dirty="0">
                <a:solidFill>
                  <a:schemeClr val="bg1"/>
                </a:solidFill>
              </a:rPr>
            </a:br>
            <a:r>
              <a:rPr lang="en-US" sz="2700" dirty="0">
                <a:solidFill>
                  <a:schemeClr val="bg1"/>
                </a:solidFill>
              </a:rPr>
              <a:t>Cooperative Institute for Meteorological Satellite </a:t>
            </a:r>
            <a:r>
              <a:rPr lang="en-US" sz="2700" dirty="0" smtClean="0">
                <a:solidFill>
                  <a:schemeClr val="bg1"/>
                </a:solidFill>
              </a:rPr>
              <a:t>Studies University </a:t>
            </a:r>
            <a:r>
              <a:rPr lang="en-US" sz="2700" dirty="0">
                <a:solidFill>
                  <a:schemeClr val="bg1"/>
                </a:solidFill>
              </a:rPr>
              <a:t>of Wisconsin – Madison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444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optical properties at 1.6 microns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scatter albedo of liquid drops depends on radius</a:t>
            </a:r>
          </a:p>
          <a:p>
            <a:r>
              <a:rPr lang="en-US" dirty="0" smtClean="0"/>
              <a:t>Much lower for ice clouds</a:t>
            </a:r>
          </a:p>
          <a:p>
            <a:r>
              <a:rPr lang="en-US" dirty="0" smtClean="0"/>
              <a:t>Albedo of thick cloud……</a:t>
            </a:r>
          </a:p>
          <a:p>
            <a:r>
              <a:rPr lang="en-US" dirty="0" smtClean="0"/>
              <a:t>Much lower for ice cloud</a:t>
            </a:r>
            <a:endParaRPr lang="en-US" dirty="0"/>
          </a:p>
        </p:txBody>
      </p:sp>
      <p:pic>
        <p:nvPicPr>
          <p:cNvPr id="3" name="Picture 2" descr="fig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88720"/>
            <a:ext cx="5486400" cy="2378893"/>
          </a:xfrm>
          <a:prstGeom prst="rect">
            <a:avLst/>
          </a:prstGeom>
        </p:spPr>
      </p:pic>
      <p:pic>
        <p:nvPicPr>
          <p:cNvPr id="4" name="Picture 3" descr="fig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840479"/>
            <a:ext cx="5486400" cy="241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91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optical properties at 1.6 microns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943599" y="1229410"/>
            <a:ext cx="3200401" cy="4687960"/>
          </a:xfrm>
        </p:spPr>
        <p:txBody>
          <a:bodyPr>
            <a:normAutofit/>
          </a:bodyPr>
          <a:lstStyle/>
          <a:p>
            <a:r>
              <a:rPr lang="en-US" dirty="0" smtClean="0"/>
              <a:t>Typical range of liquid drop sizes</a:t>
            </a:r>
          </a:p>
          <a:p>
            <a:r>
              <a:rPr lang="en-US" dirty="0" smtClean="0"/>
              <a:t>For liquid cloud the ratio will become smaller as drop size increases</a:t>
            </a:r>
            <a:endParaRPr lang="en-US" dirty="0"/>
          </a:p>
        </p:txBody>
      </p:sp>
      <p:pic>
        <p:nvPicPr>
          <p:cNvPr id="3" name="Picture 2" descr="fig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88720"/>
            <a:ext cx="5486400" cy="2378893"/>
          </a:xfrm>
          <a:prstGeom prst="rect">
            <a:avLst/>
          </a:prstGeom>
        </p:spPr>
      </p:pic>
      <p:pic>
        <p:nvPicPr>
          <p:cNvPr id="4" name="Picture 3" descr="fig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840479"/>
            <a:ext cx="5486400" cy="24145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70000" y="1188720"/>
            <a:ext cx="749300" cy="5066281"/>
          </a:xfrm>
          <a:prstGeom prst="rect">
            <a:avLst/>
          </a:prstGeom>
          <a:solidFill>
            <a:srgbClr val="FF0000">
              <a:alpha val="3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38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Text Box 2"/>
          <p:cNvSpPr txBox="1">
            <a:spLocks noChangeArrowheads="1"/>
          </p:cNvSpPr>
          <p:nvPr/>
        </p:nvSpPr>
        <p:spPr bwMode="auto">
          <a:xfrm>
            <a:off x="423863" y="190500"/>
            <a:ext cx="84042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0" dirty="0">
                <a:solidFill>
                  <a:srgbClr val="16FBBF"/>
                </a:solidFill>
              </a:rPr>
              <a:t>Cloud albedo</a:t>
            </a:r>
          </a:p>
        </p:txBody>
      </p:sp>
      <p:sp>
        <p:nvSpPr>
          <p:cNvPr id="875524" name="Rectangle 4"/>
          <p:cNvSpPr>
            <a:spLocks noChangeArrowheads="1"/>
          </p:cNvSpPr>
          <p:nvPr/>
        </p:nvSpPr>
        <p:spPr bwMode="auto">
          <a:xfrm>
            <a:off x="3514725" y="1050925"/>
            <a:ext cx="5008563" cy="20669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</a:rPr>
              <a:t>Values for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α</a:t>
            </a:r>
            <a:r>
              <a:rPr lang="en-US" b="0" dirty="0" smtClean="0">
                <a:solidFill>
                  <a:schemeClr val="tx1"/>
                </a:solidFill>
              </a:rPr>
              <a:t>, </a:t>
            </a:r>
            <a:r>
              <a:rPr lang="en-US" b="0" dirty="0" err="1" smtClean="0">
                <a:solidFill>
                  <a:schemeClr val="tx1"/>
                </a:solidFill>
              </a:rPr>
              <a:t>β</a:t>
            </a:r>
            <a:r>
              <a:rPr lang="en-US" b="0" dirty="0" smtClean="0">
                <a:solidFill>
                  <a:schemeClr val="tx1"/>
                </a:solidFill>
                <a:sym typeface="Symbol" charset="2"/>
              </a:rPr>
              <a:t> </a:t>
            </a:r>
            <a:r>
              <a:rPr lang="en-US" b="0" dirty="0">
                <a:solidFill>
                  <a:schemeClr val="tx1"/>
                </a:solidFill>
                <a:sym typeface="Symbol" charset="2"/>
              </a:rPr>
              <a:t>derived from </a:t>
            </a:r>
          </a:p>
          <a:p>
            <a:pPr algn="ctr"/>
            <a:r>
              <a:rPr lang="en-US" b="0" dirty="0">
                <a:solidFill>
                  <a:schemeClr val="tx1"/>
                </a:solidFill>
                <a:sym typeface="Symbol" charset="2"/>
              </a:rPr>
              <a:t>a large set of full radiative </a:t>
            </a:r>
          </a:p>
          <a:p>
            <a:pPr algn="ctr"/>
            <a:r>
              <a:rPr lang="en-US" b="0" dirty="0">
                <a:solidFill>
                  <a:schemeClr val="tx1"/>
                </a:solidFill>
                <a:sym typeface="Symbol" charset="2"/>
              </a:rPr>
              <a:t>transfer simulations using 1D</a:t>
            </a:r>
          </a:p>
          <a:p>
            <a:pPr algn="ctr"/>
            <a:r>
              <a:rPr lang="en-US" b="0" dirty="0">
                <a:solidFill>
                  <a:schemeClr val="tx1"/>
                </a:solidFill>
                <a:sym typeface="Symbol" charset="2"/>
              </a:rPr>
              <a:t>adiabatic clouds</a:t>
            </a:r>
          </a:p>
        </p:txBody>
      </p:sp>
      <p:pic>
        <p:nvPicPr>
          <p:cNvPr id="875526" name="Picture 6" descr="a_fct_lwp"/>
          <p:cNvPicPr>
            <a:picLocks noChangeArrowheads="1"/>
          </p:cNvPicPr>
          <p:nvPr/>
        </p:nvPicPr>
        <p:blipFill>
          <a:blip r:embed="rId4"/>
          <a:srcRect b="81396"/>
          <a:stretch>
            <a:fillRect/>
          </a:stretch>
        </p:blipFill>
        <p:spPr bwMode="auto">
          <a:xfrm>
            <a:off x="882650" y="3006725"/>
            <a:ext cx="7639050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75525" name="Object 5"/>
          <p:cNvGraphicFramePr>
            <a:graphicFrameLocks noChangeAspect="1"/>
          </p:cNvGraphicFramePr>
          <p:nvPr/>
        </p:nvGraphicFramePr>
        <p:xfrm>
          <a:off x="884238" y="1050925"/>
          <a:ext cx="2646362" cy="204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5" imgW="1168400" imgH="1130300" progId="Equation.DSMT4">
                  <p:embed/>
                </p:oleObj>
              </mc:Choice>
              <mc:Fallback>
                <p:oleObj name="Equation" r:id="rId5" imgW="1168400" imgH="1130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238" y="1050925"/>
                        <a:ext cx="2646362" cy="2044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1846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" t="764" r="2235" b="3830"/>
          <a:stretch>
            <a:fillRect/>
          </a:stretch>
        </p:blipFill>
        <p:spPr bwMode="auto">
          <a:xfrm>
            <a:off x="446485" y="1426617"/>
            <a:ext cx="8233172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/>
          </p:cNvSpPr>
          <p:nvPr/>
        </p:nvSpPr>
        <p:spPr bwMode="auto">
          <a:xfrm>
            <a:off x="446485" y="455414"/>
            <a:ext cx="5759648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>
                <a:solidFill>
                  <a:schemeClr val="tx1"/>
                </a:solidFill>
                <a:cs typeface="Gill Sans" charset="0"/>
              </a:rPr>
              <a:t>Qualitative description of BL clouds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Adiabatic Cloud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55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9156" name="Picture 4" descr="naka_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646238"/>
            <a:ext cx="8181975" cy="365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Nakajima-King retrieval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071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" t="764" r="2235" b="3830"/>
          <a:stretch>
            <a:fillRect/>
          </a:stretch>
        </p:blipFill>
        <p:spPr bwMode="auto">
          <a:xfrm>
            <a:off x="446485" y="1426617"/>
            <a:ext cx="8233172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/>
          </p:cNvSpPr>
          <p:nvPr/>
        </p:nvSpPr>
        <p:spPr bwMode="auto">
          <a:xfrm>
            <a:off x="446485" y="455414"/>
            <a:ext cx="5759648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>
                <a:solidFill>
                  <a:schemeClr val="tx1"/>
                </a:solidFill>
                <a:cs typeface="Gill Sans" charset="0"/>
              </a:rPr>
              <a:t>Qualitative description of BL clouds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Adiabatic Cloud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27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0180" name="Picture 4" descr="sc_trajectory_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644650"/>
            <a:ext cx="8181975" cy="365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Nakajima-King retrieval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879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6066" name="Picture 2" descr="as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" t="34706" r="15198" b="33414"/>
          <a:stretch>
            <a:fillRect/>
          </a:stretch>
        </p:blipFill>
        <p:spPr bwMode="auto">
          <a:xfrm>
            <a:off x="457200" y="1819275"/>
            <a:ext cx="7970028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528"/>
            <a:ext cx="8229600" cy="7115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Global Effective Radius Retrieval from MODIS using N-K scheme (liquid only)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725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Text Box 2"/>
          <p:cNvSpPr txBox="1">
            <a:spLocks noChangeArrowheads="1"/>
          </p:cNvSpPr>
          <p:nvPr/>
        </p:nvSpPr>
        <p:spPr bwMode="auto">
          <a:xfrm>
            <a:off x="423863" y="190500"/>
            <a:ext cx="84042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0" dirty="0">
                <a:solidFill>
                  <a:srgbClr val="16FBBF"/>
                </a:solidFill>
              </a:rPr>
              <a:t>Cloud albedo</a:t>
            </a:r>
          </a:p>
        </p:txBody>
      </p:sp>
      <p:sp>
        <p:nvSpPr>
          <p:cNvPr id="875524" name="Rectangle 4"/>
          <p:cNvSpPr>
            <a:spLocks noChangeArrowheads="1"/>
          </p:cNvSpPr>
          <p:nvPr/>
        </p:nvSpPr>
        <p:spPr bwMode="auto">
          <a:xfrm>
            <a:off x="3514725" y="1050925"/>
            <a:ext cx="5008563" cy="20669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solidFill>
                  <a:schemeClr val="tx1"/>
                </a:solidFill>
              </a:rPr>
              <a:t>Values for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α</a:t>
            </a:r>
            <a:r>
              <a:rPr lang="en-US" b="0" dirty="0" smtClean="0">
                <a:solidFill>
                  <a:schemeClr val="tx1"/>
                </a:solidFill>
              </a:rPr>
              <a:t>, </a:t>
            </a:r>
            <a:r>
              <a:rPr lang="en-US" b="0" dirty="0" err="1" smtClean="0">
                <a:solidFill>
                  <a:schemeClr val="tx1"/>
                </a:solidFill>
              </a:rPr>
              <a:t>β</a:t>
            </a:r>
            <a:r>
              <a:rPr lang="en-US" b="0" dirty="0" smtClean="0">
                <a:solidFill>
                  <a:schemeClr val="tx1"/>
                </a:solidFill>
                <a:sym typeface="Symbol" charset="2"/>
              </a:rPr>
              <a:t> </a:t>
            </a:r>
            <a:r>
              <a:rPr lang="en-US" b="0" dirty="0">
                <a:solidFill>
                  <a:schemeClr val="tx1"/>
                </a:solidFill>
                <a:sym typeface="Symbol" charset="2"/>
              </a:rPr>
              <a:t>derived from </a:t>
            </a:r>
          </a:p>
          <a:p>
            <a:pPr algn="ctr"/>
            <a:r>
              <a:rPr lang="en-US" b="0" dirty="0">
                <a:solidFill>
                  <a:schemeClr val="tx1"/>
                </a:solidFill>
                <a:sym typeface="Symbol" charset="2"/>
              </a:rPr>
              <a:t>a large set of full radiative </a:t>
            </a:r>
          </a:p>
          <a:p>
            <a:pPr algn="ctr"/>
            <a:r>
              <a:rPr lang="en-US" b="0" dirty="0">
                <a:solidFill>
                  <a:schemeClr val="tx1"/>
                </a:solidFill>
                <a:sym typeface="Symbol" charset="2"/>
              </a:rPr>
              <a:t>transfer simulations using 1D</a:t>
            </a:r>
          </a:p>
          <a:p>
            <a:pPr algn="ctr"/>
            <a:r>
              <a:rPr lang="en-US" b="0" dirty="0">
                <a:solidFill>
                  <a:schemeClr val="tx1"/>
                </a:solidFill>
                <a:sym typeface="Symbol" charset="2"/>
              </a:rPr>
              <a:t>adiabatic clouds</a:t>
            </a:r>
          </a:p>
        </p:txBody>
      </p:sp>
      <p:pic>
        <p:nvPicPr>
          <p:cNvPr id="875526" name="Picture 6" descr="a_fct_lwp"/>
          <p:cNvPicPr>
            <a:picLocks noChangeArrowheads="1"/>
          </p:cNvPicPr>
          <p:nvPr/>
        </p:nvPicPr>
        <p:blipFill>
          <a:blip r:embed="rId4"/>
          <a:srcRect b="81396"/>
          <a:stretch>
            <a:fillRect/>
          </a:stretch>
        </p:blipFill>
        <p:spPr bwMode="auto">
          <a:xfrm>
            <a:off x="882650" y="3006725"/>
            <a:ext cx="7639050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75525" name="Object 5"/>
          <p:cNvGraphicFramePr>
            <a:graphicFrameLocks noChangeAspect="1"/>
          </p:cNvGraphicFramePr>
          <p:nvPr/>
        </p:nvGraphicFramePr>
        <p:xfrm>
          <a:off x="884238" y="1050925"/>
          <a:ext cx="2646362" cy="204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5" imgW="1168400" imgH="1130300" progId="Equation.DSMT4">
                  <p:embed/>
                </p:oleObj>
              </mc:Choice>
              <mc:Fallback>
                <p:oleObj name="Equation" r:id="rId5" imgW="1168400" imgH="1130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238" y="1050925"/>
                        <a:ext cx="2646362" cy="2044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2574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2178" name="Picture 1026" descr="polluted_cloud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" t="771" r="2237" b="3851"/>
          <a:stretch>
            <a:fillRect/>
          </a:stretch>
        </p:blipFill>
        <p:spPr bwMode="auto">
          <a:xfrm>
            <a:off x="1022350" y="1268413"/>
            <a:ext cx="7351713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2180" name="Text Box 1028"/>
          <p:cNvSpPr txBox="1">
            <a:spLocks noChangeArrowheads="1"/>
          </p:cNvSpPr>
          <p:nvPr/>
        </p:nvSpPr>
        <p:spPr bwMode="auto">
          <a:xfrm>
            <a:off x="4075113" y="5953125"/>
            <a:ext cx="4241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0"/>
              <a:t>Figure from L. Schueller</a:t>
            </a:r>
          </a:p>
        </p:txBody>
      </p:sp>
      <p:sp>
        <p:nvSpPr>
          <p:cNvPr id="1202181" name="Text Box 1029"/>
          <p:cNvSpPr txBox="1">
            <a:spLocks noChangeArrowheads="1"/>
          </p:cNvSpPr>
          <p:nvPr/>
        </p:nvSpPr>
        <p:spPr bwMode="auto">
          <a:xfrm>
            <a:off x="827088" y="290513"/>
            <a:ext cx="7620000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81000" indent="-381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862013" indent="-2905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25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66FF66"/>
                </a:solidFill>
                <a:latin typeface="Arial" charset="0"/>
              </a:rPr>
              <a:t>Cloud droplet number concentration</a:t>
            </a:r>
            <a:endParaRPr lang="en-US" sz="2000">
              <a:solidFill>
                <a:schemeClr val="bg1"/>
              </a:solidFill>
              <a:latin typeface="Arial" charset="0"/>
            </a:endParaRPr>
          </a:p>
          <a:p>
            <a:pPr>
              <a:buFont typeface="Wingdings" charset="0"/>
              <a:buNone/>
            </a:pPr>
            <a:endParaRPr lang="en-US" sz="2000" b="0">
              <a:solidFill>
                <a:schemeClr val="bg1"/>
              </a:solidFill>
              <a:latin typeface="Arial" charset="0"/>
            </a:endParaRPr>
          </a:p>
          <a:p>
            <a:pPr>
              <a:buFont typeface="Wingdings" charset="0"/>
              <a:buNone/>
            </a:pPr>
            <a:endParaRPr lang="en-US" sz="2000" b="0">
              <a:solidFill>
                <a:schemeClr val="bg1"/>
              </a:solidFill>
              <a:latin typeface="Arial" charset="0"/>
            </a:endParaRPr>
          </a:p>
          <a:p>
            <a:pPr>
              <a:buFont typeface="Wingdings" charset="0"/>
              <a:buChar char="Ø"/>
            </a:pPr>
            <a:endParaRPr lang="en-US" sz="2000" b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lvl="1">
              <a:buFont typeface="Wingdings" charset="0"/>
              <a:buNone/>
            </a:pPr>
            <a:endParaRPr lang="en-US" sz="2000" b="0">
              <a:solidFill>
                <a:schemeClr val="bg1"/>
              </a:solidFill>
              <a:latin typeface="Arial" charset="0"/>
            </a:endParaRPr>
          </a:p>
          <a:p>
            <a:pPr>
              <a:buFont typeface="Wingdings" charset="0"/>
              <a:buChar char="Ø"/>
            </a:pPr>
            <a:endParaRPr lang="en-US" sz="2000" b="0">
              <a:solidFill>
                <a:schemeClr val="bg1"/>
              </a:solidFill>
              <a:latin typeface="Arial" charset="0"/>
            </a:endParaRPr>
          </a:p>
          <a:p>
            <a:endParaRPr lang="en-US" sz="1800" b="0"/>
          </a:p>
        </p:txBody>
      </p:sp>
    </p:spTree>
    <p:extLst>
      <p:ext uri="{BB962C8B-B14F-4D97-AF65-F5344CB8AC3E}">
        <p14:creationId xmlns:p14="http://schemas.microsoft.com/office/powerpoint/2010/main" val="2951961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clouds again interact with radiation?</a:t>
            </a:r>
          </a:p>
          <a:p>
            <a:r>
              <a:rPr lang="en-US" dirty="0" smtClean="0"/>
              <a:t>How do clouds modify the climate?</a:t>
            </a:r>
          </a:p>
          <a:p>
            <a:r>
              <a:rPr lang="en-US" dirty="0" smtClean="0"/>
              <a:t>How does human activity modify clouds?</a:t>
            </a:r>
          </a:p>
          <a:p>
            <a:r>
              <a:rPr lang="en-US" dirty="0" smtClean="0"/>
              <a:t>Recap: What is important?</a:t>
            </a:r>
          </a:p>
        </p:txBody>
      </p:sp>
    </p:spTree>
    <p:extLst>
      <p:ext uri="{BB962C8B-B14F-4D97-AF65-F5344CB8AC3E}">
        <p14:creationId xmlns:p14="http://schemas.microsoft.com/office/powerpoint/2010/main" val="3323959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2228" name="Picture 5" descr="asd"/>
          <p:cNvPicPr>
            <a:picLocks noChangeAspect="1" noChangeArrowheads="1"/>
          </p:cNvPicPr>
          <p:nvPr/>
        </p:nvPicPr>
        <p:blipFill>
          <a:blip r:embed="rId3"/>
          <a:srcRect l="4558" t="4161" r="14464" b="64395"/>
          <a:stretch>
            <a:fillRect/>
          </a:stretch>
        </p:blipFill>
        <p:spPr bwMode="auto">
          <a:xfrm>
            <a:off x="655638" y="1773238"/>
            <a:ext cx="7715250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27088" y="290513"/>
            <a:ext cx="7620000" cy="234128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marL="381000" indent="-381000" algn="ctr">
              <a:spcBef>
                <a:spcPct val="50000"/>
              </a:spcBef>
            </a:pPr>
            <a:r>
              <a:rPr lang="en-US" sz="2800" b="0" dirty="0">
                <a:solidFill>
                  <a:srgbClr val="16FBBF"/>
                </a:solidFill>
              </a:rPr>
              <a:t>Cloud droplet number concentration</a:t>
            </a:r>
            <a:endParaRPr lang="en-US" sz="2800" dirty="0">
              <a:solidFill>
                <a:srgbClr val="16FBBF"/>
              </a:solidFill>
            </a:endParaRPr>
          </a:p>
          <a:p>
            <a:pPr marL="381000" indent="-381000">
              <a:buFont typeface="Wingdings" charset="2"/>
              <a:buNone/>
            </a:pPr>
            <a:endParaRPr lang="en-US" sz="2000" b="0" dirty="0">
              <a:solidFill>
                <a:schemeClr val="bg1"/>
              </a:solidFill>
            </a:endParaRPr>
          </a:p>
          <a:p>
            <a:pPr marL="381000" indent="-381000">
              <a:buFont typeface="Wingdings" charset="2"/>
              <a:buNone/>
            </a:pPr>
            <a:endParaRPr lang="en-US" sz="2000" b="0" dirty="0">
              <a:solidFill>
                <a:schemeClr val="bg1"/>
              </a:solidFill>
            </a:endParaRPr>
          </a:p>
          <a:p>
            <a:pPr marL="381000" indent="-381000">
              <a:buFont typeface="Wingdings" charset="2"/>
              <a:buChar char="Ø"/>
            </a:pPr>
            <a:endParaRPr lang="en-US" sz="2000" b="0" dirty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marL="862013" lvl="1" indent="-290513">
              <a:buFont typeface="Wingdings" charset="2"/>
              <a:buNone/>
            </a:pPr>
            <a:endParaRPr lang="en-US" sz="2000" b="0" dirty="0">
              <a:solidFill>
                <a:schemeClr val="bg1"/>
              </a:solidFill>
            </a:endParaRPr>
          </a:p>
          <a:p>
            <a:pPr marL="381000" indent="-381000">
              <a:buFont typeface="Wingdings" charset="2"/>
              <a:buChar char="Ø"/>
            </a:pPr>
            <a:endParaRPr lang="en-US" sz="2000" b="0" dirty="0">
              <a:solidFill>
                <a:schemeClr val="bg1"/>
              </a:solidFill>
            </a:endParaRPr>
          </a:p>
          <a:p>
            <a:pPr marL="381000" indent="-381000"/>
            <a:endParaRPr lang="en-US" sz="1800" b="0" dirty="0">
              <a:solidFill>
                <a:schemeClr val="tx1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835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827088" y="290513"/>
            <a:ext cx="7620000" cy="22558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marL="381000" indent="-381000" algn="ctr">
              <a:spcBef>
                <a:spcPct val="50000"/>
              </a:spcBef>
            </a:pPr>
            <a:r>
              <a:rPr lang="en-US" b="0"/>
              <a:t>Cloud droplet number concentration</a:t>
            </a:r>
            <a:endParaRPr lang="en-US" sz="2000">
              <a:solidFill>
                <a:schemeClr val="bg1"/>
              </a:solidFill>
            </a:endParaRPr>
          </a:p>
          <a:p>
            <a:pPr marL="381000" indent="-381000">
              <a:buFont typeface="Wingdings" charset="2"/>
              <a:buNone/>
            </a:pPr>
            <a:endParaRPr lang="en-US" sz="2000" b="0">
              <a:solidFill>
                <a:schemeClr val="bg1"/>
              </a:solidFill>
            </a:endParaRPr>
          </a:p>
          <a:p>
            <a:pPr marL="381000" indent="-381000">
              <a:buFont typeface="Wingdings" charset="2"/>
              <a:buNone/>
            </a:pPr>
            <a:endParaRPr lang="en-US" sz="2000" b="0">
              <a:solidFill>
                <a:schemeClr val="bg1"/>
              </a:solidFill>
            </a:endParaRPr>
          </a:p>
          <a:p>
            <a:pPr marL="381000" indent="-381000">
              <a:buFont typeface="Wingdings" charset="2"/>
              <a:buChar char="Ø"/>
            </a:pPr>
            <a:endParaRPr lang="en-US" sz="2000" b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marL="862013" lvl="1" indent="-290513">
              <a:buFont typeface="Wingdings" charset="2"/>
              <a:buNone/>
            </a:pPr>
            <a:endParaRPr lang="en-US" sz="2000" b="0">
              <a:solidFill>
                <a:schemeClr val="bg1"/>
              </a:solidFill>
            </a:endParaRPr>
          </a:p>
          <a:p>
            <a:pPr marL="381000" indent="-381000">
              <a:buFont typeface="Wingdings" charset="2"/>
              <a:buChar char="Ø"/>
            </a:pPr>
            <a:endParaRPr lang="en-US" sz="2000" b="0">
              <a:solidFill>
                <a:schemeClr val="bg1"/>
              </a:solidFill>
            </a:endParaRPr>
          </a:p>
          <a:p>
            <a:pPr marL="381000" indent="-381000"/>
            <a:endParaRPr lang="en-US" sz="1800" b="0">
              <a:solidFill>
                <a:schemeClr val="tx1"/>
              </a:solidFill>
              <a:latin typeface="Times New Roman" charset="0"/>
            </a:endParaRPr>
          </a:p>
        </p:txBody>
      </p:sp>
      <p:pic>
        <p:nvPicPr>
          <p:cNvPr id="52228" name="Picture 5" descr="asd"/>
          <p:cNvPicPr>
            <a:picLocks noChangeAspect="1" noChangeArrowheads="1"/>
          </p:cNvPicPr>
          <p:nvPr/>
        </p:nvPicPr>
        <p:blipFill>
          <a:blip r:embed="rId3"/>
          <a:srcRect l="4558" t="4161" r="14464" b="64395"/>
          <a:stretch>
            <a:fillRect/>
          </a:stretch>
        </p:blipFill>
        <p:spPr bwMode="auto">
          <a:xfrm>
            <a:off x="655638" y="1773238"/>
            <a:ext cx="7715250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718300" y="2697162"/>
            <a:ext cx="5334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27088" y="290513"/>
            <a:ext cx="7620000" cy="234128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marL="381000" indent="-381000" algn="ctr">
              <a:spcBef>
                <a:spcPct val="50000"/>
              </a:spcBef>
            </a:pPr>
            <a:r>
              <a:rPr lang="en-US" sz="2800" b="0" dirty="0">
                <a:solidFill>
                  <a:srgbClr val="16FBBF"/>
                </a:solidFill>
              </a:rPr>
              <a:t>Cloud droplet number concentration</a:t>
            </a:r>
            <a:endParaRPr lang="en-US" sz="2800" dirty="0">
              <a:solidFill>
                <a:srgbClr val="16FBBF"/>
              </a:solidFill>
            </a:endParaRPr>
          </a:p>
          <a:p>
            <a:pPr marL="381000" indent="-381000">
              <a:buFont typeface="Wingdings" charset="2"/>
              <a:buNone/>
            </a:pPr>
            <a:endParaRPr lang="en-US" sz="2000" b="0" dirty="0">
              <a:solidFill>
                <a:schemeClr val="bg1"/>
              </a:solidFill>
            </a:endParaRPr>
          </a:p>
          <a:p>
            <a:pPr marL="381000" indent="-381000">
              <a:buFont typeface="Wingdings" charset="2"/>
              <a:buNone/>
            </a:pPr>
            <a:endParaRPr lang="en-US" sz="2000" b="0" dirty="0">
              <a:solidFill>
                <a:schemeClr val="bg1"/>
              </a:solidFill>
            </a:endParaRPr>
          </a:p>
          <a:p>
            <a:pPr marL="381000" indent="-381000">
              <a:buFont typeface="Wingdings" charset="2"/>
              <a:buChar char="Ø"/>
            </a:pPr>
            <a:endParaRPr lang="en-US" sz="2000" b="0" dirty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marL="862013" lvl="1" indent="-290513">
              <a:buFont typeface="Wingdings" charset="2"/>
              <a:buNone/>
            </a:pPr>
            <a:endParaRPr lang="en-US" sz="2000" b="0" dirty="0">
              <a:solidFill>
                <a:schemeClr val="bg1"/>
              </a:solidFill>
            </a:endParaRPr>
          </a:p>
          <a:p>
            <a:pPr marL="381000" indent="-381000">
              <a:buFont typeface="Wingdings" charset="2"/>
              <a:buChar char="Ø"/>
            </a:pPr>
            <a:endParaRPr lang="en-US" sz="2000" b="0" dirty="0">
              <a:solidFill>
                <a:schemeClr val="bg1"/>
              </a:solidFill>
            </a:endParaRPr>
          </a:p>
          <a:p>
            <a:pPr marL="381000" indent="-381000"/>
            <a:endParaRPr lang="en-US" sz="1800" b="0" dirty="0">
              <a:solidFill>
                <a:schemeClr val="tx1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739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827088" y="290513"/>
            <a:ext cx="7620000" cy="234128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marL="381000" indent="-381000" algn="ctr">
              <a:spcBef>
                <a:spcPct val="50000"/>
              </a:spcBef>
            </a:pPr>
            <a:r>
              <a:rPr lang="en-US" sz="2800" b="0" dirty="0">
                <a:solidFill>
                  <a:srgbClr val="16FBBF"/>
                </a:solidFill>
              </a:rPr>
              <a:t>Cloud droplet number concentration</a:t>
            </a:r>
            <a:endParaRPr lang="en-US" sz="2800" dirty="0">
              <a:solidFill>
                <a:srgbClr val="16FBBF"/>
              </a:solidFill>
            </a:endParaRPr>
          </a:p>
          <a:p>
            <a:pPr marL="381000" indent="-381000">
              <a:buFont typeface="Wingdings" charset="2"/>
              <a:buNone/>
            </a:pPr>
            <a:endParaRPr lang="en-US" sz="2000" b="0" dirty="0">
              <a:solidFill>
                <a:schemeClr val="bg1"/>
              </a:solidFill>
            </a:endParaRPr>
          </a:p>
          <a:p>
            <a:pPr marL="381000" indent="-381000">
              <a:buFont typeface="Wingdings" charset="2"/>
              <a:buNone/>
            </a:pPr>
            <a:endParaRPr lang="en-US" sz="2000" b="0" dirty="0">
              <a:solidFill>
                <a:schemeClr val="bg1"/>
              </a:solidFill>
            </a:endParaRPr>
          </a:p>
          <a:p>
            <a:pPr marL="381000" indent="-381000">
              <a:buFont typeface="Wingdings" charset="2"/>
              <a:buChar char="Ø"/>
            </a:pPr>
            <a:endParaRPr lang="en-US" sz="2000" b="0" dirty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marL="862013" lvl="1" indent="-290513">
              <a:buFont typeface="Wingdings" charset="2"/>
              <a:buNone/>
            </a:pPr>
            <a:endParaRPr lang="en-US" sz="2000" b="0" dirty="0">
              <a:solidFill>
                <a:schemeClr val="bg1"/>
              </a:solidFill>
            </a:endParaRPr>
          </a:p>
          <a:p>
            <a:pPr marL="381000" indent="-381000">
              <a:buFont typeface="Wingdings" charset="2"/>
              <a:buChar char="Ø"/>
            </a:pPr>
            <a:endParaRPr lang="en-US" sz="2000" b="0" dirty="0">
              <a:solidFill>
                <a:schemeClr val="bg1"/>
              </a:solidFill>
            </a:endParaRPr>
          </a:p>
          <a:p>
            <a:pPr marL="381000" indent="-381000"/>
            <a:endParaRPr lang="en-US" sz="1800" b="0" dirty="0">
              <a:solidFill>
                <a:schemeClr val="tx1"/>
              </a:solidFill>
              <a:latin typeface="Times New Roman" charset="0"/>
            </a:endParaRPr>
          </a:p>
        </p:txBody>
      </p:sp>
      <p:pic>
        <p:nvPicPr>
          <p:cNvPr id="7" name="Picture 6" descr="figure_1.png"/>
          <p:cNvPicPr>
            <a:picLocks noChangeAspect="1"/>
          </p:cNvPicPr>
          <p:nvPr/>
        </p:nvPicPr>
        <p:blipFill>
          <a:blip r:embed="rId3"/>
          <a:srcRect b="32222"/>
          <a:stretch>
            <a:fillRect/>
          </a:stretch>
        </p:blipFill>
        <p:spPr>
          <a:xfrm>
            <a:off x="493713" y="901700"/>
            <a:ext cx="4117975" cy="4648200"/>
          </a:xfrm>
          <a:prstGeom prst="rect">
            <a:avLst/>
          </a:prstGeom>
        </p:spPr>
      </p:pic>
      <p:pic>
        <p:nvPicPr>
          <p:cNvPr id="8" name="Picture 7" descr="figure_1.png"/>
          <p:cNvPicPr>
            <a:picLocks noChangeAspect="1"/>
          </p:cNvPicPr>
          <p:nvPr/>
        </p:nvPicPr>
        <p:blipFill>
          <a:blip r:embed="rId3"/>
          <a:srcRect t="67222"/>
          <a:stretch>
            <a:fillRect/>
          </a:stretch>
        </p:blipFill>
        <p:spPr>
          <a:xfrm>
            <a:off x="4735513" y="2082800"/>
            <a:ext cx="411797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28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827088" y="290513"/>
            <a:ext cx="7620000" cy="22558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marL="381000" indent="-381000" algn="ctr">
              <a:spcBef>
                <a:spcPct val="50000"/>
              </a:spcBef>
            </a:pPr>
            <a:r>
              <a:rPr lang="en-US" b="0"/>
              <a:t>Cloud droplet number concentration</a:t>
            </a:r>
            <a:endParaRPr lang="en-US" sz="2000">
              <a:solidFill>
                <a:schemeClr val="bg1"/>
              </a:solidFill>
            </a:endParaRPr>
          </a:p>
          <a:p>
            <a:pPr marL="381000" indent="-381000">
              <a:buFont typeface="Wingdings" charset="2"/>
              <a:buNone/>
            </a:pPr>
            <a:endParaRPr lang="en-US" sz="2000" b="0">
              <a:solidFill>
                <a:schemeClr val="bg1"/>
              </a:solidFill>
            </a:endParaRPr>
          </a:p>
          <a:p>
            <a:pPr marL="381000" indent="-381000">
              <a:buFont typeface="Wingdings" charset="2"/>
              <a:buNone/>
            </a:pPr>
            <a:endParaRPr lang="en-US" sz="2000" b="0">
              <a:solidFill>
                <a:schemeClr val="bg1"/>
              </a:solidFill>
            </a:endParaRPr>
          </a:p>
          <a:p>
            <a:pPr marL="381000" indent="-381000">
              <a:buFont typeface="Wingdings" charset="2"/>
              <a:buChar char="Ø"/>
            </a:pPr>
            <a:endParaRPr lang="en-US" sz="2000" b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marL="862013" lvl="1" indent="-290513">
              <a:buFont typeface="Wingdings" charset="2"/>
              <a:buNone/>
            </a:pPr>
            <a:endParaRPr lang="en-US" sz="2000" b="0">
              <a:solidFill>
                <a:schemeClr val="bg1"/>
              </a:solidFill>
            </a:endParaRPr>
          </a:p>
          <a:p>
            <a:pPr marL="381000" indent="-381000">
              <a:buFont typeface="Wingdings" charset="2"/>
              <a:buChar char="Ø"/>
            </a:pPr>
            <a:endParaRPr lang="en-US" sz="2000" b="0">
              <a:solidFill>
                <a:schemeClr val="bg1"/>
              </a:solidFill>
            </a:endParaRPr>
          </a:p>
          <a:p>
            <a:pPr marL="381000" indent="-381000"/>
            <a:endParaRPr lang="en-US" sz="1800" b="0">
              <a:solidFill>
                <a:schemeClr val="tx1"/>
              </a:solidFill>
              <a:latin typeface="Times New Roman" charset="0"/>
            </a:endParaRPr>
          </a:p>
        </p:txBody>
      </p:sp>
      <p:pic>
        <p:nvPicPr>
          <p:cNvPr id="5" name="Picture 4" descr="source_regions"/>
          <p:cNvPicPr/>
          <p:nvPr/>
        </p:nvPicPr>
        <p:blipFill>
          <a:blip r:embed="rId3"/>
          <a:srcRect b="24832"/>
          <a:stretch>
            <a:fillRect/>
          </a:stretch>
        </p:blipFill>
        <p:spPr bwMode="auto">
          <a:xfrm>
            <a:off x="1223644" y="916622"/>
            <a:ext cx="7018655" cy="505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27088" y="290513"/>
            <a:ext cx="7620000" cy="234128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marL="381000" indent="-381000" algn="ctr">
              <a:spcBef>
                <a:spcPct val="50000"/>
              </a:spcBef>
            </a:pPr>
            <a:r>
              <a:rPr lang="en-US" sz="2800" b="0" dirty="0">
                <a:solidFill>
                  <a:srgbClr val="16FBBF"/>
                </a:solidFill>
              </a:rPr>
              <a:t>Cloud droplet number concentration</a:t>
            </a:r>
            <a:endParaRPr lang="en-US" sz="2800" dirty="0">
              <a:solidFill>
                <a:srgbClr val="16FBBF"/>
              </a:solidFill>
            </a:endParaRPr>
          </a:p>
          <a:p>
            <a:pPr marL="381000" indent="-381000">
              <a:buFont typeface="Wingdings" charset="2"/>
              <a:buNone/>
            </a:pPr>
            <a:endParaRPr lang="en-US" sz="2000" b="0" dirty="0">
              <a:solidFill>
                <a:schemeClr val="bg1"/>
              </a:solidFill>
            </a:endParaRPr>
          </a:p>
          <a:p>
            <a:pPr marL="381000" indent="-381000">
              <a:buFont typeface="Wingdings" charset="2"/>
              <a:buNone/>
            </a:pPr>
            <a:endParaRPr lang="en-US" sz="2000" b="0" dirty="0">
              <a:solidFill>
                <a:schemeClr val="bg1"/>
              </a:solidFill>
            </a:endParaRPr>
          </a:p>
          <a:p>
            <a:pPr marL="381000" indent="-381000">
              <a:buFont typeface="Wingdings" charset="2"/>
              <a:buChar char="Ø"/>
            </a:pPr>
            <a:endParaRPr lang="en-US" sz="2000" b="0" dirty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marL="862013" lvl="1" indent="-290513">
              <a:buFont typeface="Wingdings" charset="2"/>
              <a:buNone/>
            </a:pPr>
            <a:endParaRPr lang="en-US" sz="2000" b="0" dirty="0">
              <a:solidFill>
                <a:schemeClr val="bg1"/>
              </a:solidFill>
            </a:endParaRPr>
          </a:p>
          <a:p>
            <a:pPr marL="381000" indent="-381000">
              <a:buFont typeface="Wingdings" charset="2"/>
              <a:buChar char="Ø"/>
            </a:pPr>
            <a:endParaRPr lang="en-US" sz="2000" b="0" dirty="0">
              <a:solidFill>
                <a:schemeClr val="bg1"/>
              </a:solidFill>
            </a:endParaRPr>
          </a:p>
          <a:p>
            <a:pPr marL="381000" indent="-381000"/>
            <a:endParaRPr lang="en-US" sz="1800" b="0" dirty="0">
              <a:solidFill>
                <a:schemeClr val="tx1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740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9410"/>
            <a:ext cx="8229600" cy="5171390"/>
          </a:xfrm>
        </p:spPr>
        <p:txBody>
          <a:bodyPr>
            <a:normAutofit/>
          </a:bodyPr>
          <a:lstStyle/>
          <a:p>
            <a:r>
              <a:rPr lang="en-US" dirty="0" smtClean="0"/>
              <a:t>Clouds modulate climate </a:t>
            </a:r>
            <a:r>
              <a:rPr lang="en-US" smtClean="0"/>
              <a:t>very strongly.</a:t>
            </a:r>
          </a:p>
          <a:p>
            <a:r>
              <a:rPr lang="en-US" dirty="0" smtClean="0"/>
              <a:t>Clouds </a:t>
            </a:r>
            <a:r>
              <a:rPr lang="en-US" dirty="0" smtClean="0"/>
              <a:t>are affected by aerosol in many ways</a:t>
            </a:r>
            <a:r>
              <a:rPr lang="en-US" dirty="0" smtClean="0"/>
              <a:t>. This changes their albedo, but also potentially their lifetime, precipitation efficiency, etc….</a:t>
            </a:r>
            <a:endParaRPr lang="en-US" dirty="0" smtClean="0"/>
          </a:p>
          <a:p>
            <a:r>
              <a:rPr lang="en-US" dirty="0" smtClean="0"/>
              <a:t>For many effects we do not know how important they are for climate change.</a:t>
            </a:r>
          </a:p>
          <a:p>
            <a:r>
              <a:rPr lang="en-US" dirty="0" smtClean="0"/>
              <a:t>They constitute a large uncertainty in our predictions of future climate</a:t>
            </a:r>
          </a:p>
          <a:p>
            <a:r>
              <a:rPr lang="en-US" dirty="0" err="1" smtClean="0"/>
              <a:t>Jochen</a:t>
            </a:r>
            <a:r>
              <a:rPr lang="en-US" dirty="0" smtClean="0"/>
              <a:t> </a:t>
            </a:r>
            <a:r>
              <a:rPr lang="en-US" dirty="0" err="1" smtClean="0"/>
              <a:t>Kerkmann</a:t>
            </a:r>
            <a:r>
              <a:rPr lang="en-US" dirty="0" smtClean="0"/>
              <a:t> lab…….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890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196" name="Picture 4" descr="ipcc_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539750"/>
            <a:ext cx="7750175" cy="514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8197" name="Text Box 5"/>
          <p:cNvSpPr txBox="1">
            <a:spLocks noChangeArrowheads="1"/>
          </p:cNvSpPr>
          <p:nvPr/>
        </p:nvSpPr>
        <p:spPr bwMode="auto">
          <a:xfrm>
            <a:off x="4754563" y="5807075"/>
            <a:ext cx="375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IPCC 2007</a:t>
            </a:r>
          </a:p>
        </p:txBody>
      </p:sp>
      <p:sp>
        <p:nvSpPr>
          <p:cNvPr id="648198" name="Oval 6"/>
          <p:cNvSpPr>
            <a:spLocks noChangeArrowheads="1"/>
          </p:cNvSpPr>
          <p:nvPr/>
        </p:nvSpPr>
        <p:spPr bwMode="auto">
          <a:xfrm>
            <a:off x="479425" y="3511550"/>
            <a:ext cx="7764463" cy="623888"/>
          </a:xfrm>
          <a:prstGeom prst="ellips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45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1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038"/>
          <p:cNvSpPr txBox="1">
            <a:spLocks noChangeArrowheads="1"/>
          </p:cNvSpPr>
          <p:nvPr/>
        </p:nvSpPr>
        <p:spPr bwMode="auto">
          <a:xfrm>
            <a:off x="398463" y="447675"/>
            <a:ext cx="84042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0" dirty="0">
                <a:solidFill>
                  <a:srgbClr val="16FBBF"/>
                </a:solidFill>
              </a:rPr>
              <a:t>Clouds</a:t>
            </a:r>
            <a:r>
              <a:rPr lang="en-US" sz="2800" b="0" dirty="0" smtClean="0">
                <a:solidFill>
                  <a:srgbClr val="16FBBF"/>
                </a:solidFill>
              </a:rPr>
              <a:t> are the single-most important factor modulating </a:t>
            </a:r>
            <a:r>
              <a:rPr lang="en-US" sz="2800" b="0" dirty="0">
                <a:solidFill>
                  <a:srgbClr val="16FBBF"/>
                </a:solidFill>
              </a:rPr>
              <a:t>climate </a:t>
            </a:r>
            <a:r>
              <a:rPr lang="en-US" sz="2800" b="0" dirty="0" smtClean="0">
                <a:solidFill>
                  <a:srgbClr val="16FBBF"/>
                </a:solidFill>
              </a:rPr>
              <a:t>sensitivity…..</a:t>
            </a:r>
          </a:p>
        </p:txBody>
      </p:sp>
      <p:sp>
        <p:nvSpPr>
          <p:cNvPr id="4" name="Text Box 1038"/>
          <p:cNvSpPr txBox="1">
            <a:spLocks noChangeArrowheads="1"/>
          </p:cNvSpPr>
          <p:nvPr/>
        </p:nvSpPr>
        <p:spPr bwMode="auto">
          <a:xfrm>
            <a:off x="398463" y="1298575"/>
            <a:ext cx="84042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0" dirty="0" smtClean="0">
                <a:solidFill>
                  <a:srgbClr val="16FBBF"/>
                </a:solidFill>
              </a:rPr>
              <a:t>… and we know very little about forcings and feedbacks</a:t>
            </a:r>
          </a:p>
        </p:txBody>
      </p:sp>
    </p:spTree>
    <p:extLst>
      <p:ext uri="{BB962C8B-B14F-4D97-AF65-F5344CB8AC3E}">
        <p14:creationId xmlns:p14="http://schemas.microsoft.com/office/powerpoint/2010/main" val="1116801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7" name="Text Box 3"/>
          <p:cNvSpPr txBox="1">
            <a:spLocks noChangeArrowheads="1"/>
          </p:cNvSpPr>
          <p:nvPr/>
        </p:nvSpPr>
        <p:spPr bwMode="auto">
          <a:xfrm>
            <a:off x="4551363" y="5908675"/>
            <a:ext cx="3759200" cy="3407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b="0" dirty="0">
                <a:solidFill>
                  <a:schemeClr val="bg1"/>
                </a:solidFill>
              </a:rPr>
              <a:t>IPCC 2007</a:t>
            </a:r>
          </a:p>
        </p:txBody>
      </p:sp>
      <p:pic>
        <p:nvPicPr>
          <p:cNvPr id="707589" name="Picture 5" descr="ar4_ch1_fig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6138" y="1778000"/>
            <a:ext cx="5300662" cy="2940050"/>
          </a:xfrm>
          <a:prstGeom prst="rect">
            <a:avLst/>
          </a:prstGeom>
          <a:noFill/>
        </p:spPr>
      </p:pic>
      <p:sp>
        <p:nvSpPr>
          <p:cNvPr id="707590" name="Rectangle 6"/>
          <p:cNvSpPr>
            <a:spLocks noChangeArrowheads="1"/>
          </p:cNvSpPr>
          <p:nvPr/>
        </p:nvSpPr>
        <p:spPr bwMode="auto">
          <a:xfrm>
            <a:off x="1155700" y="384175"/>
            <a:ext cx="7145338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algn="ctr">
              <a:lnSpc>
                <a:spcPct val="85000"/>
              </a:lnSpc>
              <a:spcBef>
                <a:spcPct val="20000"/>
              </a:spcBef>
            </a:pPr>
            <a:r>
              <a:rPr lang="en-US" sz="2800" b="0" dirty="0" smtClean="0">
                <a:solidFill>
                  <a:srgbClr val="16FBBF"/>
                </a:solidFill>
              </a:rPr>
              <a:t>21 climate models- one scenario</a:t>
            </a:r>
            <a:endParaRPr lang="en-US" sz="2800" b="0" dirty="0">
              <a:solidFill>
                <a:srgbClr val="16FB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389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038"/>
          <p:cNvSpPr txBox="1">
            <a:spLocks noChangeArrowheads="1"/>
          </p:cNvSpPr>
          <p:nvPr/>
        </p:nvSpPr>
        <p:spPr bwMode="auto">
          <a:xfrm>
            <a:off x="398463" y="447675"/>
            <a:ext cx="84042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0" dirty="0">
                <a:solidFill>
                  <a:srgbClr val="16FBBF"/>
                </a:solidFill>
              </a:rPr>
              <a:t>Clouds</a:t>
            </a:r>
            <a:r>
              <a:rPr lang="en-US" sz="2800" b="0" dirty="0" smtClean="0">
                <a:solidFill>
                  <a:srgbClr val="16FBBF"/>
                </a:solidFill>
              </a:rPr>
              <a:t> are the single-most important factor modulating </a:t>
            </a:r>
            <a:r>
              <a:rPr lang="en-US" sz="2800" b="0" dirty="0">
                <a:solidFill>
                  <a:srgbClr val="16FBBF"/>
                </a:solidFill>
              </a:rPr>
              <a:t>climate </a:t>
            </a:r>
            <a:r>
              <a:rPr lang="en-US" sz="2800" b="0" dirty="0" smtClean="0">
                <a:solidFill>
                  <a:srgbClr val="16FBBF"/>
                </a:solidFill>
              </a:rPr>
              <a:t>sensitivity…..</a:t>
            </a:r>
          </a:p>
        </p:txBody>
      </p:sp>
      <p:pic>
        <p:nvPicPr>
          <p:cNvPr id="29699" name="Picture 20" descr="IPCC_2.10small.bmp"/>
          <p:cNvPicPr>
            <a:picLocks noChangeAspect="1"/>
          </p:cNvPicPr>
          <p:nvPr/>
        </p:nvPicPr>
        <p:blipFill>
          <a:blip r:embed="rId3"/>
          <a:srcRect b="20578"/>
          <a:stretch>
            <a:fillRect/>
          </a:stretch>
        </p:blipFill>
        <p:spPr bwMode="auto">
          <a:xfrm>
            <a:off x="177800" y="2093913"/>
            <a:ext cx="879475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038"/>
          <p:cNvSpPr txBox="1">
            <a:spLocks noChangeArrowheads="1"/>
          </p:cNvSpPr>
          <p:nvPr/>
        </p:nvSpPr>
        <p:spPr bwMode="auto">
          <a:xfrm>
            <a:off x="398463" y="1298575"/>
            <a:ext cx="84042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0" dirty="0" smtClean="0">
                <a:solidFill>
                  <a:srgbClr val="16FBBF"/>
                </a:solidFill>
              </a:rPr>
              <a:t>… and we know very little about forcings and feedbacks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551363" y="5908675"/>
            <a:ext cx="3759200" cy="3407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b="0" dirty="0">
                <a:solidFill>
                  <a:schemeClr val="bg1"/>
                </a:solidFill>
              </a:rPr>
              <a:t>IPCC 2007</a:t>
            </a:r>
          </a:p>
        </p:txBody>
      </p:sp>
    </p:spTree>
    <p:extLst>
      <p:ext uri="{BB962C8B-B14F-4D97-AF65-F5344CB8AC3E}">
        <p14:creationId xmlns:p14="http://schemas.microsoft.com/office/powerpoint/2010/main" val="106356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optical properties at 1.6 microns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scatter albedo of liquid drops depends on radius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icture 5" descr="fig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88720"/>
            <a:ext cx="5486400" cy="23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656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optical properties at 1.6 microns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scatter albedo of liquid drops depends on radius</a:t>
            </a:r>
          </a:p>
          <a:p>
            <a:r>
              <a:rPr lang="en-US" dirty="0" smtClean="0"/>
              <a:t>Much lower for ice clouds</a:t>
            </a:r>
            <a:endParaRPr lang="en-US" dirty="0"/>
          </a:p>
        </p:txBody>
      </p:sp>
      <p:pic>
        <p:nvPicPr>
          <p:cNvPr id="3" name="Picture 2" descr="fig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88720"/>
            <a:ext cx="5486400" cy="23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647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optical properties at 1.6 microns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scatter albedo of liquid drops depends on radius</a:t>
            </a:r>
          </a:p>
          <a:p>
            <a:r>
              <a:rPr lang="en-US" dirty="0" smtClean="0"/>
              <a:t>Much lower for ice clouds</a:t>
            </a:r>
          </a:p>
          <a:p>
            <a:r>
              <a:rPr lang="en-US" dirty="0" smtClean="0"/>
              <a:t>Albedo of thick cloud……</a:t>
            </a:r>
            <a:endParaRPr lang="en-US" dirty="0"/>
          </a:p>
        </p:txBody>
      </p:sp>
      <p:pic>
        <p:nvPicPr>
          <p:cNvPr id="3" name="Picture 2" descr="fig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88720"/>
            <a:ext cx="5486400" cy="2378893"/>
          </a:xfrm>
          <a:prstGeom prst="rect">
            <a:avLst/>
          </a:prstGeom>
        </p:spPr>
      </p:pic>
      <p:pic>
        <p:nvPicPr>
          <p:cNvPr id="5" name="Picture 4" descr="fig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840480"/>
            <a:ext cx="5486400" cy="241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70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alfs_template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ennartz_montreal_07">
  <a:themeElements>
    <a:clrScheme name="bennartz_montreal_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ennartz_montreal_07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ennartz_montreal_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nartz_montreal_0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nartz_montreal_0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nartz_montreal_0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nartz_montreal_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nartz_montreal_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nartz_montreal_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ralfs_template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</TotalTime>
  <Words>406</Words>
  <Application>Microsoft Macintosh PowerPoint</Application>
  <PresentationFormat>On-screen Show (4:3)</PresentationFormat>
  <Paragraphs>104</Paragraphs>
  <Slides>24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ralfs_template_1</vt:lpstr>
      <vt:lpstr>bennartz_montreal_07</vt:lpstr>
      <vt:lpstr>1_ralfs_template_1</vt:lpstr>
      <vt:lpstr>Equation</vt:lpstr>
      <vt:lpstr>Aerosols, Clouds, and Climate Ralf Bennartz  Cooperative Institute for Meteorological Satellite Studies University of Wisconsin – Madison </vt:lpstr>
      <vt:lpstr>Outline</vt:lpstr>
      <vt:lpstr>PowerPoint Presentation</vt:lpstr>
      <vt:lpstr>PowerPoint Presentation</vt:lpstr>
      <vt:lpstr>PowerPoint Presentation</vt:lpstr>
      <vt:lpstr>PowerPoint Presentation</vt:lpstr>
      <vt:lpstr>Cloud optical properties at 1.6 microns</vt:lpstr>
      <vt:lpstr>Cloud optical properties at 1.6 microns</vt:lpstr>
      <vt:lpstr>Cloud optical properties at 1.6 microns</vt:lpstr>
      <vt:lpstr>Cloud optical properties at 1.6 microns</vt:lpstr>
      <vt:lpstr>Cloud optical properties at 1.6 microns</vt:lpstr>
      <vt:lpstr>PowerPoint Presentation</vt:lpstr>
      <vt:lpstr>Example: Adiabatic Cloud</vt:lpstr>
      <vt:lpstr>Nakajima-King retrieval </vt:lpstr>
      <vt:lpstr>Example: Adiabatic Cloud</vt:lpstr>
      <vt:lpstr>Nakajima-King retrieval </vt:lpstr>
      <vt:lpstr>Global Effective Radius Retrieval from MODIS using N-K scheme (liquid only)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Recap</vt:lpstr>
    </vt:vector>
  </TitlesOfParts>
  <Company>UW Madison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Ralf Bennartz</dc:creator>
  <cp:lastModifiedBy>Ralf Bennartz</cp:lastModifiedBy>
  <cp:revision>147</cp:revision>
  <dcterms:created xsi:type="dcterms:W3CDTF">2011-08-20T14:12:13Z</dcterms:created>
  <dcterms:modified xsi:type="dcterms:W3CDTF">2011-09-23T06:34:45Z</dcterms:modified>
</cp:coreProperties>
</file>