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tiff" ContentType="image/tif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20"/>
  </p:notesMasterIdLst>
  <p:sldIdLst>
    <p:sldId id="258" r:id="rId4"/>
    <p:sldId id="259" r:id="rId5"/>
    <p:sldId id="273" r:id="rId6"/>
    <p:sldId id="260" r:id="rId7"/>
    <p:sldId id="261" r:id="rId8"/>
    <p:sldId id="262" r:id="rId9"/>
    <p:sldId id="272" r:id="rId10"/>
    <p:sldId id="27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Sea Ice" id="{1D743A5A-2E14-7646-A6F7-2A5269986A73}">
          <p14:sldIdLst>
            <p14:sldId id="258"/>
            <p14:sldId id="259"/>
            <p14:sldId id="273"/>
            <p14:sldId id="260"/>
            <p14:sldId id="261"/>
            <p14:sldId id="262"/>
            <p14:sldId id="272"/>
            <p14:sldId id="270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F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065" autoAdjust="0"/>
  </p:normalViewPr>
  <p:slideViewPr>
    <p:cSldViewPr snapToGrid="0" snapToObjects="1">
      <p:cViewPr>
        <p:scale>
          <a:sx n="100" d="100"/>
          <a:sy n="100" d="100"/>
        </p:scale>
        <p:origin x="-936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B1D2D-E14A-F747-889C-9F4E3446D618}" type="datetimeFigureOut">
              <a:rPr lang="en-US" smtClean="0"/>
              <a:t>6/18/12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6F6-B573-4B4A-A41E-6398BC4E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695397-3627-FE4A-A6C0-1FEF32A2707F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D91D99-B87B-1F4D-8E39-186095EE061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27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307B0-266E-AE45-80DB-1F89888BD78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27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28F1C4-05A5-5B47-AA1E-BA4F7A5E4D92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27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BBA241-B8C9-FA48-B059-6A95C4A0AB6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27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BBA241-B8C9-FA48-B059-6A95C4A0AB6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27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695397-3627-FE4A-A6C0-1FEF32A2707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688A60-34EC-2F45-9180-4D9924F43022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77DBDB-4B70-5F4A-B229-BFB830F7984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6F2053-8A94-AD41-8149-FD19B82A87C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6F2053-8A94-AD41-8149-FD19B82A87C4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D32572-4E89-AF4D-A75D-1FA8BF6FDCA9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1897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marL="287338" indent="-287338" eaLnBrk="1" hangingPunct="1">
              <a:spcBef>
                <a:spcPct val="0"/>
              </a:spcBef>
              <a:buFontTx/>
              <a:buChar char="•"/>
            </a:pPr>
            <a:r>
              <a:rPr lang="en-US" sz="1600"/>
              <a:t>1.6% increase in global precipitation in the last 140 years</a:t>
            </a:r>
          </a:p>
          <a:p>
            <a:pPr marL="287338" indent="-287338" eaLnBrk="1" hangingPunct="1">
              <a:spcBef>
                <a:spcPct val="0"/>
              </a:spcBef>
              <a:buFontTx/>
              <a:buChar char="•"/>
            </a:pPr>
            <a:r>
              <a:rPr lang="en-US" sz="1600"/>
              <a:t>from rain gages that cover about 30% of land surfaces globally</a:t>
            </a:r>
          </a:p>
          <a:p>
            <a:pPr marL="287338" indent="-287338" eaLnBrk="1" hangingPunct="1">
              <a:spcBef>
                <a:spcPct val="0"/>
              </a:spcBef>
              <a:buFontTx/>
              <a:buChar char="•"/>
            </a:pPr>
            <a:endParaRPr lang="en-US" sz="2400">
              <a:latin typeface="Times New Roman" charset="0"/>
            </a:endParaRPr>
          </a:p>
          <a:p>
            <a:pPr marL="287338" indent="-287338" eaLnBrk="1" hangingPunct="1">
              <a:spcBef>
                <a:spcPct val="0"/>
              </a:spcBef>
              <a:buFontTx/>
              <a:buChar char="•"/>
            </a:pPr>
            <a:r>
              <a:rPr lang="en-US" sz="1600" b="1"/>
              <a:t>Obvious need for remote sensing for both applications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08C73B-AABA-2D40-A8D9-69F5CFB87645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50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>
              <a:spcBef>
                <a:spcPct val="0"/>
              </a:spcBef>
            </a:pPr>
            <a:endParaRPr lang="de-DE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B4FF2D-B20C-4D4C-B842-DCBED8FE2F8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50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>
              <a:spcBef>
                <a:spcPct val="0"/>
              </a:spcBef>
            </a:pPr>
            <a:endParaRPr lang="de-DE" sz="24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Font typeface="Arial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15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1638300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5100" y="1905000"/>
            <a:ext cx="1638300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3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4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02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434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096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07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4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569913"/>
            <a:ext cx="1890713" cy="5600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69913"/>
            <a:ext cx="5521325" cy="5600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47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62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/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506"/>
            <a:ext cx="8229600" cy="711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0622"/>
            <a:ext cx="8229600" cy="3096356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1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/Auth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506"/>
            <a:ext cx="8229600" cy="711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0622"/>
            <a:ext cx="8229600" cy="3096356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193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lis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229410"/>
            <a:ext cx="2667000" cy="4687960"/>
          </a:xfrm>
        </p:spPr>
        <p:txBody>
          <a:bodyPr>
            <a:normAutofit/>
          </a:bodyPr>
          <a:lstStyle>
            <a:lvl1pPr>
              <a:defRPr sz="2400"/>
            </a:lvl1pPr>
            <a:lvl2pPr marL="742950" indent="-285750"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1228725"/>
            <a:ext cx="5378450" cy="4687888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5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lis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229410"/>
            <a:ext cx="2667000" cy="4687960"/>
          </a:xfrm>
        </p:spPr>
        <p:txBody>
          <a:bodyPr>
            <a:normAutofit/>
          </a:bodyPr>
          <a:lstStyle>
            <a:lvl1pPr>
              <a:defRPr sz="2400"/>
            </a:lvl1pPr>
            <a:lvl2pPr marL="742950" indent="-285750">
              <a:buFont typeface="Arial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1228725"/>
            <a:ext cx="5378450" cy="4687888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58EE-34D5-CA4F-B8B3-CD41996CF955}" type="datetimeFigureOut">
              <a:rPr lang="en-US" smtClean="0"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F5F0-F0AE-D041-B286-B449A80C9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5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455E4-4DE3-834F-A105-465D0997C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9D033-5D68-6041-A3FB-E8FBB2EB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59357-385E-A94D-98DC-5DB66A48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6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3CC"/>
            </a:gs>
            <a:gs pos="10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71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9410"/>
            <a:ext cx="8229600" cy="46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058EE-34D5-CA4F-B8B3-CD41996CF955}" type="datetimeFigureOut">
              <a:rPr lang="en-US" smtClean="0"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CF5F0-F0AE-D041-B286-B449A80C9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6FBBF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800" kern="120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800" kern="120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400" kern="120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000" kern="120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»"/>
        <a:defRPr sz="2000" kern="120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39875" y="6324600"/>
            <a:ext cx="45608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46800" rIns="18000" bIns="46800"/>
          <a:lstStyle>
            <a:lvl1pPr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63600" algn="l"/>
                <a:tab pos="1728788" algn="l"/>
                <a:tab pos="2592388" algn="l"/>
                <a:tab pos="3455988" algn="l"/>
                <a:tab pos="4319588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lnSpc>
                <a:spcPct val="85000"/>
              </a:lnSpc>
              <a:spcBef>
                <a:spcPts val="388"/>
              </a:spcBef>
              <a:spcAft>
                <a:spcPct val="0"/>
              </a:spcAft>
            </a:pPr>
            <a:endParaRPr lang="en-GB" sz="1600" smtClean="0">
              <a:solidFill>
                <a:srgbClr val="B2B2B2"/>
              </a:solidFill>
              <a:latin typeface="Helvetica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69913"/>
            <a:ext cx="7564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GB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3429000" cy="426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5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marL="3429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+mj-lt"/>
          <a:ea typeface="+mj-ea"/>
          <a:cs typeface="+mj-cs"/>
        </a:defRPr>
      </a:lvl1pPr>
      <a:lvl2pPr marL="3429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2pPr>
      <a:lvl3pPr marL="3429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3pPr>
      <a:lvl4pPr marL="3429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4pPr>
      <a:lvl5pPr marL="3429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5pPr>
      <a:lvl6pPr marL="8001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6pPr>
      <a:lvl7pPr marL="12573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7pPr>
      <a:lvl8pPr marL="17145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8pPr>
      <a:lvl9pPr marL="2171700" indent="-342900" algn="ct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>
          <a:solidFill>
            <a:srgbClr val="E3E216"/>
          </a:solidFill>
          <a:latin typeface="Arial" charset="0"/>
          <a:ea typeface="ＭＳ Ｐゴシック" charset="0"/>
        </a:defRPr>
      </a:lvl9pPr>
    </p:titleStyle>
    <p:bodyStyle>
      <a:lvl1pPr marL="668338" indent="-5270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SzPct val="110000"/>
        <a:buFont typeface="Wingdings" charset="0"/>
        <a:buChar char="§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1335088" indent="-4762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SzPct val="100000"/>
        <a:buFont typeface="Wingdings" charset="0"/>
        <a:buChar char="§"/>
        <a:defRPr>
          <a:solidFill>
            <a:schemeClr val="bg1"/>
          </a:solidFill>
          <a:latin typeface="+mn-lt"/>
          <a:ea typeface="+mn-ea"/>
        </a:defRPr>
      </a:lvl2pPr>
      <a:lvl3pPr marL="17541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·"/>
        <a:defRPr>
          <a:solidFill>
            <a:srgbClr val="FFFFFF"/>
          </a:solidFill>
          <a:latin typeface="Helvetica" charset="0"/>
          <a:ea typeface="+mn-ea"/>
        </a:defRPr>
      </a:lvl3pPr>
      <a:lvl4pPr marL="21732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"/>
        <a:defRPr>
          <a:solidFill>
            <a:srgbClr val="FFFFFF"/>
          </a:solidFill>
          <a:latin typeface="Helvetica" charset="0"/>
          <a:ea typeface="+mn-ea"/>
        </a:defRPr>
      </a:lvl4pPr>
      <a:lvl5pPr marL="25923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>
          <a:solidFill>
            <a:srgbClr val="FFFFFF"/>
          </a:solidFill>
          <a:latin typeface="Helvetica" charset="0"/>
          <a:ea typeface="+mn-ea"/>
        </a:defRPr>
      </a:lvl5pPr>
      <a:lvl6pPr marL="30495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>
          <a:solidFill>
            <a:srgbClr val="FFFFFF"/>
          </a:solidFill>
          <a:latin typeface="Helvetica" charset="0"/>
          <a:ea typeface="+mn-ea"/>
        </a:defRPr>
      </a:lvl6pPr>
      <a:lvl7pPr marL="35067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>
          <a:solidFill>
            <a:srgbClr val="FFFFFF"/>
          </a:solidFill>
          <a:latin typeface="Helvetica" charset="0"/>
          <a:ea typeface="+mn-ea"/>
        </a:defRPr>
      </a:lvl7pPr>
      <a:lvl8pPr marL="39639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>
          <a:solidFill>
            <a:srgbClr val="FFFFFF"/>
          </a:solidFill>
          <a:latin typeface="Helvetica" charset="0"/>
          <a:ea typeface="+mn-ea"/>
        </a:defRPr>
      </a:lvl8pPr>
      <a:lvl9pPr marL="4421188" indent="-228600" algn="r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Times" charset="0"/>
        <a:buChar char="»"/>
        <a:defRPr>
          <a:solidFill>
            <a:srgbClr val="FFFFFF"/>
          </a:solidFill>
          <a:latin typeface="Helvetica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3CC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71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9410"/>
            <a:ext cx="8229600" cy="46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058EE-34D5-CA4F-B8B3-CD41996CF9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6/18/12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CF5F0-F0AE-D041-B286-B449A80C9D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45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66FF66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8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Iceber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>
            <a:fillRect/>
          </a:stretch>
        </p:blipFill>
        <p:spPr bwMode="auto">
          <a:xfrm>
            <a:off x="-21167" y="-50800"/>
            <a:ext cx="9874286" cy="70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5238"/>
            <a:ext cx="8229600" cy="711590"/>
          </a:xfrm>
        </p:spPr>
        <p:txBody>
          <a:bodyPr>
            <a:normAutofit fontScale="90000"/>
          </a:bodyPr>
          <a:lstStyle/>
          <a:p>
            <a:pPr lvl="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Monitoring Arctic Sea Ice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US" sz="16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23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Ralf Bennartz</a:t>
            </a:r>
            <a:br>
              <a:rPr lang="en-US" sz="23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Cooperative </a:t>
            </a: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Institute for Meteorological Satellite Studies </a:t>
            </a:r>
            <a:b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University of Wisconsin – Madison</a:t>
            </a:r>
            <a:b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838200" y="51435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mtClean="0"/>
              <a:t>AMSR channels</a:t>
            </a:r>
            <a:endParaRPr lang="en-US" smtClean="0">
              <a:latin typeface="Times New Roman" charset="0"/>
            </a:endParaRPr>
          </a:p>
        </p:txBody>
      </p:sp>
      <p:pic>
        <p:nvPicPr>
          <p:cNvPr id="13314" name="Picture 3" descr="a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304925"/>
            <a:ext cx="57912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2886075" y="3190875"/>
            <a:ext cx="0" cy="425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6737350" y="1087438"/>
            <a:ext cx="0" cy="425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3829050" y="1525588"/>
            <a:ext cx="0" cy="425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2662238" y="2859088"/>
            <a:ext cx="466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accent2"/>
                </a:solidFill>
              </a:rPr>
              <a:t>H</a:t>
            </a:r>
            <a:r>
              <a:rPr lang="en-US" sz="1200" b="1" baseline="-25000">
                <a:solidFill>
                  <a:schemeClr val="accent2"/>
                </a:solidFill>
              </a:rPr>
              <a:t>2</a:t>
            </a:r>
            <a:r>
              <a:rPr lang="en-US" sz="1200" b="1">
                <a:solidFill>
                  <a:schemeClr val="accent2"/>
                </a:solidFill>
              </a:rPr>
              <a:t>O</a:t>
            </a:r>
            <a:endParaRPr lang="en-US" sz="2000" b="1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6264275" y="1298575"/>
            <a:ext cx="46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accent2"/>
                </a:solidFill>
              </a:rPr>
              <a:t>H</a:t>
            </a:r>
            <a:r>
              <a:rPr lang="en-US" sz="1200" b="1" baseline="-25000">
                <a:solidFill>
                  <a:schemeClr val="accent2"/>
                </a:solidFill>
              </a:rPr>
              <a:t>2</a:t>
            </a:r>
            <a:r>
              <a:rPr lang="en-US" sz="1200" b="1">
                <a:solidFill>
                  <a:schemeClr val="accent2"/>
                </a:solidFill>
              </a:rPr>
              <a:t>O</a:t>
            </a:r>
            <a:endParaRPr lang="en-US" sz="2000" b="1"/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3646488" y="1257300"/>
            <a:ext cx="46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0000"/>
                </a:solidFill>
              </a:rPr>
              <a:t>O</a:t>
            </a:r>
            <a:r>
              <a:rPr lang="en-US" sz="1200" b="1" baseline="-25000">
                <a:solidFill>
                  <a:srgbClr val="FF0000"/>
                </a:solidFill>
              </a:rPr>
              <a:t>2</a:t>
            </a:r>
            <a:endParaRPr lang="en-US" sz="2000" b="1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5200650" y="2328863"/>
            <a:ext cx="0" cy="425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018088" y="2058988"/>
            <a:ext cx="466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0000"/>
                </a:solidFill>
              </a:rPr>
              <a:t>O</a:t>
            </a:r>
            <a:r>
              <a:rPr lang="en-US" sz="1200" b="1" baseline="-25000">
                <a:solidFill>
                  <a:srgbClr val="FF0000"/>
                </a:solidFill>
              </a:rPr>
              <a:t>2</a:t>
            </a:r>
            <a:endParaRPr lang="en-US" sz="2000" b="1"/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5495925" y="1554163"/>
            <a:ext cx="803275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4305300" y="1543050"/>
            <a:ext cx="438150" cy="3830638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3136900" y="1554163"/>
            <a:ext cx="204788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506663" y="1563688"/>
            <a:ext cx="276225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838200" y="51435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mtClean="0"/>
              <a:t>AMSR channels</a:t>
            </a:r>
            <a:endParaRPr lang="en-US" smtClean="0">
              <a:latin typeface="Times New Roman" charset="0"/>
            </a:endParaRPr>
          </a:p>
        </p:txBody>
      </p:sp>
      <p:pic>
        <p:nvPicPr>
          <p:cNvPr id="15362" name="Picture 3" descr="a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304925"/>
            <a:ext cx="57912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2886075" y="3190875"/>
            <a:ext cx="0" cy="425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6737350" y="1087438"/>
            <a:ext cx="0" cy="425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3829050" y="1525588"/>
            <a:ext cx="0" cy="425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662238" y="2859088"/>
            <a:ext cx="466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accent2"/>
                </a:solidFill>
              </a:rPr>
              <a:t>H</a:t>
            </a:r>
            <a:r>
              <a:rPr lang="en-US" sz="1200" b="1" baseline="-25000">
                <a:solidFill>
                  <a:schemeClr val="accent2"/>
                </a:solidFill>
              </a:rPr>
              <a:t>2</a:t>
            </a:r>
            <a:r>
              <a:rPr lang="en-US" sz="1200" b="1">
                <a:solidFill>
                  <a:schemeClr val="accent2"/>
                </a:solidFill>
              </a:rPr>
              <a:t>O</a:t>
            </a:r>
            <a:endParaRPr lang="en-US" sz="2000" b="1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6264275" y="1298575"/>
            <a:ext cx="46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accent2"/>
                </a:solidFill>
              </a:rPr>
              <a:t>H</a:t>
            </a:r>
            <a:r>
              <a:rPr lang="en-US" sz="1200" b="1" baseline="-25000">
                <a:solidFill>
                  <a:schemeClr val="accent2"/>
                </a:solidFill>
              </a:rPr>
              <a:t>2</a:t>
            </a:r>
            <a:r>
              <a:rPr lang="en-US" sz="1200" b="1">
                <a:solidFill>
                  <a:schemeClr val="accent2"/>
                </a:solidFill>
              </a:rPr>
              <a:t>O</a:t>
            </a:r>
            <a:endParaRPr lang="en-US" sz="2000" b="1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646488" y="1257300"/>
            <a:ext cx="46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0000"/>
                </a:solidFill>
              </a:rPr>
              <a:t>O</a:t>
            </a:r>
            <a:r>
              <a:rPr lang="en-US" sz="1200" b="1" baseline="-25000">
                <a:solidFill>
                  <a:srgbClr val="FF0000"/>
                </a:solidFill>
              </a:rPr>
              <a:t>2</a:t>
            </a:r>
            <a:endParaRPr lang="en-US" sz="2000" b="1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5200650" y="2328863"/>
            <a:ext cx="0" cy="425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5018088" y="2058988"/>
            <a:ext cx="466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FF0000"/>
                </a:solidFill>
              </a:rPr>
              <a:t>O</a:t>
            </a:r>
            <a:r>
              <a:rPr lang="en-US" sz="1200" b="1" baseline="-25000">
                <a:solidFill>
                  <a:srgbClr val="FF0000"/>
                </a:solidFill>
              </a:rPr>
              <a:t>2</a:t>
            </a:r>
            <a:endParaRPr lang="en-US" sz="2000" b="1"/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5495925" y="1554163"/>
            <a:ext cx="803275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4305300" y="1543050"/>
            <a:ext cx="438150" cy="3830638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3136900" y="1554163"/>
            <a:ext cx="204788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2506663" y="1563688"/>
            <a:ext cx="276225" cy="3830637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V="1">
            <a:off x="30226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 flipV="1">
            <a:off x="25527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 flipV="1">
            <a:off x="26543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7" name="Line 19"/>
          <p:cNvSpPr>
            <a:spLocks noChangeShapeType="1"/>
          </p:cNvSpPr>
          <p:nvPr/>
        </p:nvSpPr>
        <p:spPr bwMode="auto">
          <a:xfrm flipV="1">
            <a:off x="28067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 flipV="1">
            <a:off x="32131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 flipV="1">
            <a:off x="4483100" y="1320800"/>
            <a:ext cx="12700" cy="4622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23900" y="4699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smtClean="0"/>
              <a:t>Microwave surface emissivity over land and ice </a:t>
            </a:r>
            <a:br>
              <a:rPr lang="en-US" sz="2800" smtClean="0"/>
            </a:br>
            <a:r>
              <a:rPr lang="en-US" sz="2800" smtClean="0"/>
              <a:t>(Source C. Prigent)</a:t>
            </a:r>
            <a:endParaRPr lang="en-US" sz="2800" smtClean="0">
              <a:latin typeface="Times New Roman" charset="0"/>
            </a:endParaRPr>
          </a:p>
        </p:txBody>
      </p:sp>
      <p:pic>
        <p:nvPicPr>
          <p:cNvPr id="17410" name="Picture 6" descr="emis_19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9215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723900" y="4699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smtClean="0"/>
              <a:t>Microwave surface emissivity over water </a:t>
            </a:r>
            <a:br>
              <a:rPr lang="en-US" sz="2800" smtClean="0"/>
            </a:br>
            <a:endParaRPr lang="en-US" sz="2800" smtClean="0">
              <a:latin typeface="Times New Roman" charset="0"/>
            </a:endParaRPr>
          </a:p>
        </p:txBody>
      </p:sp>
      <p:pic>
        <p:nvPicPr>
          <p:cNvPr id="19458" name="Picture 5" descr="fig4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4650"/>
            <a:ext cx="73152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lsm_amsua"/>
          <p:cNvPicPr>
            <a:picLocks noChangeAspect="1" noChangeArrowheads="1"/>
          </p:cNvPicPr>
          <p:nvPr/>
        </p:nvPicPr>
        <p:blipFill>
          <a:blip r:embed="rId3">
            <a:lum bright="-4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>
            <a:fillRect/>
          </a:stretch>
        </p:blipFill>
        <p:spPr bwMode="auto">
          <a:xfrm>
            <a:off x="2209800" y="1828800"/>
            <a:ext cx="411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723900" y="469900"/>
            <a:ext cx="76200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dirty="0" smtClean="0">
                <a:solidFill>
                  <a:srgbClr val="16FBBF"/>
                </a:solidFill>
              </a:rPr>
              <a:t>Linear dependence of brightness temperature on fraction of ice (or land) within field of view</a:t>
            </a:r>
            <a:endParaRPr lang="en-US" sz="2800" dirty="0" smtClean="0">
              <a:solidFill>
                <a:srgbClr val="16FBBF"/>
              </a:solidFill>
              <a:latin typeface="Times New Roman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038600" y="4876800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de-DE" sz="1400"/>
              <a:t>Ice Fraction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lsm_amsua"/>
          <p:cNvPicPr>
            <a:picLocks noChangeAspect="1" noChangeArrowheads="1"/>
          </p:cNvPicPr>
          <p:nvPr/>
        </p:nvPicPr>
        <p:blipFill>
          <a:blip r:embed="rId3">
            <a:lum bright="-4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>
            <a:fillRect/>
          </a:stretch>
        </p:blipFill>
        <p:spPr bwMode="auto">
          <a:xfrm>
            <a:off x="2209800" y="1828800"/>
            <a:ext cx="411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23900" y="469900"/>
            <a:ext cx="76200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dirty="0" smtClean="0">
                <a:solidFill>
                  <a:srgbClr val="16FBBF"/>
                </a:solidFill>
              </a:rPr>
              <a:t>Linear dependence of brightness temperature on fraction of ice (or land) within field of view</a:t>
            </a:r>
            <a:endParaRPr lang="en-US" sz="2800" dirty="0" smtClean="0">
              <a:solidFill>
                <a:srgbClr val="16FBBF"/>
              </a:solidFill>
              <a:latin typeface="Times New Roman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038600" y="4876800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de-DE" sz="1400"/>
              <a:t>Ice Fraction</a:t>
            </a:r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 flipV="1">
            <a:off x="2971800" y="2895600"/>
            <a:ext cx="3048000" cy="2209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2895600" y="3810000"/>
            <a:ext cx="1905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V="1">
            <a:off x="4800600" y="3810000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0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 descr="nyt_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4935" r="18309"/>
          <a:stretch>
            <a:fillRect/>
          </a:stretch>
        </p:blipFill>
        <p:spPr bwMode="auto">
          <a:xfrm>
            <a:off x="2590800" y="1219200"/>
            <a:ext cx="406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711590"/>
          </a:xfrm>
        </p:spPr>
        <p:txBody>
          <a:bodyPr/>
          <a:lstStyle/>
          <a:p>
            <a:r>
              <a:rPr lang="en-US" dirty="0" smtClean="0"/>
              <a:t>New York Times October 2007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711590"/>
          </a:xfrm>
        </p:spPr>
        <p:txBody>
          <a:bodyPr/>
          <a:lstStyle/>
          <a:p>
            <a:r>
              <a:rPr lang="en-US" dirty="0" smtClean="0"/>
              <a:t>September 2011</a:t>
            </a:r>
            <a:endParaRPr lang="en-US" dirty="0"/>
          </a:p>
        </p:txBody>
      </p:sp>
      <p:pic>
        <p:nvPicPr>
          <p:cNvPr id="3" name="Picture 2" descr="as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380766"/>
            <a:ext cx="6362700" cy="5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3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87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Source: National and Ice Data Center</a:t>
            </a:r>
            <a:endParaRPr lang="en-US" dirty="0"/>
          </a:p>
        </p:txBody>
      </p:sp>
      <p:pic>
        <p:nvPicPr>
          <p:cNvPr id="8" name="Picture 4" descr="20070904_times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4" y="2565400"/>
            <a:ext cx="4000500" cy="307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00" b="-17500"/>
          <a:stretch>
            <a:fillRect/>
          </a:stretch>
        </p:blipFill>
        <p:spPr bwMode="auto">
          <a:xfrm>
            <a:off x="4648200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16FBBF"/>
                </a:solidFill>
              </a:rPr>
              <a:t>Movie: Source </a:t>
            </a:r>
            <a:r>
              <a:rPr lang="en-US" dirty="0">
                <a:solidFill>
                  <a:srgbClr val="16FBBF"/>
                </a:solidFill>
              </a:rPr>
              <a:t>NASA Goddard</a:t>
            </a:r>
          </a:p>
        </p:txBody>
      </p:sp>
      <p:pic>
        <p:nvPicPr>
          <p:cNvPr id="3" name="a003464_512x288.m1v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1143000"/>
            <a:ext cx="7969956" cy="448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c_bennartz_2009_fig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6987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Ice Extend in the Baltic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29300" y="64516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16FBBF"/>
                </a:solidFill>
              </a:rPr>
              <a:t>Bennartz et al., 2009</a:t>
            </a:r>
            <a:endParaRPr lang="en-US" dirty="0">
              <a:solidFill>
                <a:srgbClr val="16FBB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7328"/>
            <a:ext cx="9144000" cy="7115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Microwave Tb example</a:t>
            </a:r>
            <a:br>
              <a:rPr lang="en-US" dirty="0" smtClean="0"/>
            </a:br>
            <a:r>
              <a:rPr lang="en-US" sz="2700" dirty="0" smtClean="0">
                <a:solidFill>
                  <a:schemeClr val="bg1"/>
                </a:solidFill>
              </a:rPr>
              <a:t>(Just scaled linearly between lowest and highest Tb in image)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baltic_sea_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50" y="1454150"/>
            <a:ext cx="4337050" cy="48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3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Ice Extend in the Baltic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29300" y="64516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16FBBF"/>
                </a:solidFill>
              </a:rPr>
              <a:t>Bennartz et al., 2009</a:t>
            </a:r>
            <a:endParaRPr lang="en-US" dirty="0">
              <a:solidFill>
                <a:srgbClr val="16FBBF"/>
              </a:solidFill>
            </a:endParaRPr>
          </a:p>
        </p:txBody>
      </p:sp>
      <p:pic>
        <p:nvPicPr>
          <p:cNvPr id="4" name="Picture 3" descr="tac_bennartz_2009_fi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066800" y="177800"/>
            <a:ext cx="6934200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290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25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16FBBF"/>
                </a:solidFill>
              </a:rPr>
              <a:t>Microwave imaging instrument on AQUA</a:t>
            </a:r>
          </a:p>
          <a:p>
            <a:pPr algn="ctr">
              <a:defRPr/>
            </a:pPr>
            <a:endParaRPr lang="en-US" sz="1800" dirty="0" smtClean="0">
              <a:solidFill>
                <a:srgbClr val="16FBBF"/>
              </a:solidFill>
            </a:endParaRPr>
          </a:p>
          <a:p>
            <a:pPr lvl="1">
              <a:buFontTx/>
              <a:buChar char="•"/>
              <a:defRPr/>
            </a:pPr>
            <a:endParaRPr lang="en-US" sz="1800" dirty="0" smtClean="0">
              <a:solidFill>
                <a:srgbClr val="16FBBF"/>
              </a:solidFill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Advanced Microwave Scanning Radiometer (AMSR)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Conical scan geometry 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Main dedication is integrated atmospheric properties, soil moisture, sea surface temperature, sea ice, and wind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6, 10, 18, 23, 37, 89 GHz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All channels dual polarization 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Spatial resolution varies with frequency between 6 x 9 km and 70 x 50 km</a:t>
            </a:r>
          </a:p>
          <a:p>
            <a:pPr lvl="1">
              <a:buFontTx/>
              <a:buChar char="•"/>
              <a:defRPr/>
            </a:pPr>
            <a:endParaRPr lang="en-US" sz="1800" dirty="0" smtClean="0"/>
          </a:p>
          <a:p>
            <a:pPr lvl="1">
              <a:buFontTx/>
              <a:buChar char="•"/>
              <a:defRPr/>
            </a:pPr>
            <a:endParaRPr lang="en-US" sz="1800" dirty="0" smtClean="0"/>
          </a:p>
          <a:p>
            <a:pPr>
              <a:buFontTx/>
              <a:buChar char="•"/>
              <a:defRPr/>
            </a:pPr>
            <a:endParaRPr lang="en-US" sz="2000" dirty="0" smtClean="0"/>
          </a:p>
          <a:p>
            <a:pPr>
              <a:buFontTx/>
              <a:buChar char="•"/>
              <a:defRPr/>
            </a:pPr>
            <a:endParaRPr lang="en-US" dirty="0" smtClean="0">
              <a:latin typeface="Times New Roman" charset="0"/>
            </a:endParaRPr>
          </a:p>
        </p:txBody>
      </p:sp>
      <p:pic>
        <p:nvPicPr>
          <p:cNvPr id="11266" name="Picture 3" descr="ra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40052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lfs_templat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nartz_montreal_07">
  <a:themeElements>
    <a:clrScheme name="bennartz_montreal_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ennartz_montreal_07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nnartz_montreal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nartz_montreal_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nartz_montreal_0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nartz_montreal_0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nartz_montreal_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nartz_montreal_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nartz_montreal_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alfs_templat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ralfs_template_1.potx</Template>
  <TotalTime>576</TotalTime>
  <Words>224</Words>
  <Application>Microsoft Macintosh PowerPoint</Application>
  <PresentationFormat>On-screen Show (4:3)</PresentationFormat>
  <Paragraphs>55</Paragraphs>
  <Slides>16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ralfs_template_1</vt:lpstr>
      <vt:lpstr>bennartz_montreal_07</vt:lpstr>
      <vt:lpstr>1_ralfs_template_1</vt:lpstr>
      <vt:lpstr>Monitoring Arctic Sea Ice  Ralf Bennartz Cooperative Institute for Meteorological Satellite Studies  University of Wisconsin – Madison </vt:lpstr>
      <vt:lpstr>New York Times October 2007</vt:lpstr>
      <vt:lpstr>September 2011</vt:lpstr>
      <vt:lpstr>Source: National and Ice Data Center</vt:lpstr>
      <vt:lpstr>PowerPoint Presentation</vt:lpstr>
      <vt:lpstr>Sea Ice Extend in the Baltic Area</vt:lpstr>
      <vt:lpstr>Microwave Tb example (Just scaled linearly between lowest and highest Tb in image)</vt:lpstr>
      <vt:lpstr>Sea Ice Extend in the Baltic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 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Ralf Bennartz</dc:creator>
  <cp:lastModifiedBy>Ralf Bennartz</cp:lastModifiedBy>
  <cp:revision>111</cp:revision>
  <dcterms:created xsi:type="dcterms:W3CDTF">2011-08-20T14:12:13Z</dcterms:created>
  <dcterms:modified xsi:type="dcterms:W3CDTF">2012-06-18T12:31:56Z</dcterms:modified>
</cp:coreProperties>
</file>