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2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05CA8-0CED-D74A-8855-9C2F0CCEDFDB}" type="datetimeFigureOut">
              <a:rPr lang="en-US" smtClean="0"/>
              <a:t>6/12/12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AB93A-EEE5-8946-9AC5-8430C0885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3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36197" indent="-3688617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00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0004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5006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000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fld id="{754167CA-266D-1641-A56E-A1884BBDA19D}" type="slidenum">
              <a:rPr lang="en-US" sz="1200" b="0">
                <a:solidFill>
                  <a:prstClr val="black"/>
                </a:solidFill>
              </a:rPr>
              <a:pPr/>
              <a:t>1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61" y="4343400"/>
            <a:ext cx="5031278" cy="27087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de-DE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36197" indent="-3688617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00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0004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5006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000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fld id="{CBB78EA4-001A-0C46-A403-72CED83ABAFC}" type="slidenum">
              <a:rPr lang="en-US" sz="1200" b="0">
                <a:solidFill>
                  <a:prstClr val="black"/>
                </a:solidFill>
              </a:rPr>
              <a:pPr/>
              <a:t>2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61" y="4343400"/>
            <a:ext cx="5031278" cy="27087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de-DE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36197" indent="-3688617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00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0004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5006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000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fld id="{514E76DD-B62D-0544-B3FE-6C1D98AD8E8F}" type="slidenum">
              <a:rPr lang="en-US" sz="1200" b="0">
                <a:solidFill>
                  <a:prstClr val="black"/>
                </a:solidFill>
              </a:rPr>
              <a:pPr/>
              <a:t>3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61" y="4343400"/>
            <a:ext cx="5031278" cy="27087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de-DE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36197" indent="-3688617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0022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00044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5006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000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fld id="{A1B124A6-7102-234B-BA0A-C5A654791EC7}" type="slidenum">
              <a:rPr lang="en-US" sz="1200" b="0">
                <a:solidFill>
                  <a:prstClr val="black"/>
                </a:solidFill>
              </a:rPr>
              <a:pPr/>
              <a:t>4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61" y="4343400"/>
            <a:ext cx="5031278" cy="27087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de-DE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8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6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569913"/>
            <a:ext cx="1890713" cy="5600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69913"/>
            <a:ext cx="5521325" cy="5600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0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88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05000"/>
            <a:ext cx="3694113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905000"/>
            <a:ext cx="3695700" cy="4265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4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8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4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70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212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06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Line 3"/>
          <p:cNvSpPr>
            <a:spLocks noChangeShapeType="1"/>
          </p:cNvSpPr>
          <p:nvPr/>
        </p:nvSpPr>
        <p:spPr bwMode="auto">
          <a:xfrm>
            <a:off x="1219200" y="6248400"/>
            <a:ext cx="7010400" cy="0"/>
          </a:xfrm>
          <a:prstGeom prst="line">
            <a:avLst/>
          </a:prstGeom>
          <a:noFill/>
          <a:ln w="5724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66FF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539875" y="6324600"/>
            <a:ext cx="456088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46800" rIns="18000" bIns="46800"/>
          <a:lstStyle>
            <a:lvl1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  <a:tab pos="1728788" algn="l"/>
                <a:tab pos="2592388" algn="l"/>
                <a:tab pos="3455988" algn="l"/>
                <a:tab pos="4319588" algn="l"/>
                <a:tab pos="4343400" algn="l"/>
              </a:tabLs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lnSpc>
                <a:spcPct val="85000"/>
              </a:lnSpc>
              <a:spcBef>
                <a:spcPts val="388"/>
              </a:spcBef>
              <a:spcAft>
                <a:spcPct val="0"/>
              </a:spcAft>
            </a:pPr>
            <a:endParaRPr lang="en-GB" sz="1600" b="0" smtClean="0">
              <a:solidFill>
                <a:srgbClr val="B2B2B2"/>
              </a:solidFill>
              <a:latin typeface="Helvetica" charset="0"/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69913"/>
            <a:ext cx="756443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05000"/>
            <a:ext cx="7542213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90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+mj-lt"/>
          <a:ea typeface="ＭＳ Ｐゴシック" charset="-128"/>
          <a:cs typeface="ＭＳ Ｐゴシック" charset="-128"/>
        </a:defRPr>
      </a:lvl1pPr>
      <a:lvl2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  <a:ea typeface="ＭＳ Ｐゴシック" charset="-128"/>
          <a:cs typeface="ＭＳ Ｐゴシック" charset="-128"/>
        </a:defRPr>
      </a:lvl2pPr>
      <a:lvl3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  <a:ea typeface="ＭＳ Ｐゴシック" charset="-128"/>
          <a:cs typeface="ＭＳ Ｐゴシック" charset="-128"/>
        </a:defRPr>
      </a:lvl3pPr>
      <a:lvl4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  <a:ea typeface="ＭＳ Ｐゴシック" charset="-128"/>
          <a:cs typeface="ＭＳ Ｐゴシック" charset="-128"/>
        </a:defRPr>
      </a:lvl4pPr>
      <a:lvl5pPr marL="3429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  <a:ea typeface="ＭＳ Ｐゴシック" charset="-128"/>
          <a:cs typeface="ＭＳ Ｐゴシック" charset="-128"/>
        </a:defRPr>
      </a:lvl5pPr>
      <a:lvl6pPr marL="8001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</a:defRPr>
      </a:lvl6pPr>
      <a:lvl7pPr marL="12573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</a:defRPr>
      </a:lvl7pPr>
      <a:lvl8pPr marL="17145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</a:defRPr>
      </a:lvl8pPr>
      <a:lvl9pPr marL="2171700" indent="-342900" algn="ct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defRPr sz="4000" i="1">
          <a:solidFill>
            <a:srgbClr val="66FF66"/>
          </a:solidFill>
          <a:latin typeface="Tahoma" charset="0"/>
        </a:defRPr>
      </a:lvl9pPr>
    </p:titleStyle>
    <p:bodyStyle>
      <a:lvl1pPr marL="668338" indent="-5270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99FF66"/>
        </a:buClr>
        <a:buSzPct val="110000"/>
        <a:buFont typeface="Monotype Sorts" charset="0"/>
        <a:buChar char="z"/>
        <a:defRPr sz="32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1335088" indent="-4762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99FF66"/>
        </a:buClr>
        <a:buSzPct val="100000"/>
        <a:buFont typeface="Monotype Sorts" charset="0"/>
        <a:buChar char="y"/>
        <a:defRPr sz="2800">
          <a:solidFill>
            <a:schemeClr val="bg1"/>
          </a:solidFill>
          <a:latin typeface="+mn-lt"/>
          <a:ea typeface="ＭＳ Ｐゴシック" charset="-128"/>
        </a:defRPr>
      </a:lvl2pPr>
      <a:lvl3pPr marL="17541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·"/>
        <a:defRPr sz="2400">
          <a:solidFill>
            <a:srgbClr val="FFFFFF"/>
          </a:solidFill>
          <a:latin typeface="+mn-lt"/>
          <a:ea typeface="ＭＳ Ｐゴシック" charset="-128"/>
        </a:defRPr>
      </a:lvl3pPr>
      <a:lvl4pPr marL="21732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"/>
        <a:defRPr sz="2000">
          <a:solidFill>
            <a:srgbClr val="FFFFFF"/>
          </a:solidFill>
          <a:latin typeface="+mn-lt"/>
          <a:ea typeface="ＭＳ Ｐゴシック" charset="-128"/>
        </a:defRPr>
      </a:lvl4pPr>
      <a:lvl5pPr marL="25923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rgbClr val="FFFFFF"/>
          </a:solidFill>
          <a:latin typeface="+mn-lt"/>
          <a:ea typeface="ＭＳ Ｐゴシック" charset="-128"/>
        </a:defRPr>
      </a:lvl5pPr>
      <a:lvl6pPr marL="30495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rgbClr val="FFFFFF"/>
          </a:solidFill>
          <a:latin typeface="+mn-lt"/>
          <a:ea typeface="ＭＳ Ｐゴシック" charset="-128"/>
        </a:defRPr>
      </a:lvl6pPr>
      <a:lvl7pPr marL="35067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rgbClr val="FFFFFF"/>
          </a:solidFill>
          <a:latin typeface="+mn-lt"/>
          <a:ea typeface="ＭＳ Ｐゴシック" charset="-128"/>
        </a:defRPr>
      </a:lvl7pPr>
      <a:lvl8pPr marL="39639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rgbClr val="FFFFFF"/>
          </a:solidFill>
          <a:latin typeface="+mn-lt"/>
          <a:ea typeface="ＭＳ Ｐゴシック" charset="-128"/>
        </a:defRPr>
      </a:lvl8pPr>
      <a:lvl9pPr marL="4421188" indent="-228600" algn="r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rgbClr val="FFFF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4.xml"/><Relationship Id="rId5" Type="http://schemas.openxmlformats.org/officeDocument/2006/relationships/image" Target="../media/image5.png"/><Relationship Id="rId1" Type="http://schemas.microsoft.com/office/2007/relationships/media" Target="file://localhost/Users/ralf/Music/johnny_cash/johnny_cash_-_american_iv_the_man_comes_around/01_The_Man_Comes_Around.wav" TargetMode="External"/><Relationship Id="rId2" Type="http://schemas.openxmlformats.org/officeDocument/2006/relationships/audio" Target="file://localhost/Users/ralf/Music/johnny_cash/johnny_cash_-_american_iv_the_man_comes_around/01_The_Man_Comes_Around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Text Box 2"/>
          <p:cNvSpPr txBox="1">
            <a:spLocks noChangeArrowheads="1"/>
          </p:cNvSpPr>
          <p:nvPr/>
        </p:nvSpPr>
        <p:spPr bwMode="auto">
          <a:xfrm>
            <a:off x="53975" y="319088"/>
            <a:ext cx="8461375" cy="39925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0" smtClean="0"/>
              <a:t>Example: Atmospheric InfraRed Sounder (AIRS)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0" baseline="3000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b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0100" y="698500"/>
            <a:ext cx="8178800" cy="71104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01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  <a:cs typeface="ＭＳ Ｐゴシック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Provides data since mid 2002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Temperature and water vapor profiles available globally about once every 12hours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Spatial resolution about 15 km horizontally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Accuracy T : ±1K @ dz=1km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Accuracy RH : ±10% @ dz=1km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Other, similar instruments out there. Data continuity high priority for NOAA and EUMETSAT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2945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Text Box 2"/>
          <p:cNvSpPr txBox="1">
            <a:spLocks noChangeArrowheads="1"/>
          </p:cNvSpPr>
          <p:nvPr/>
        </p:nvSpPr>
        <p:spPr bwMode="auto">
          <a:xfrm>
            <a:off x="53975" y="319088"/>
            <a:ext cx="8461375" cy="39925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0" smtClean="0"/>
              <a:t>Example: Atmospheric InfraRed Sounder (AIRS)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0" baseline="3000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b="0" smtClean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9156" name="Picture 4" descr="airs_sca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1304925"/>
            <a:ext cx="549275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5" descr="polar_orbi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990600"/>
            <a:ext cx="29210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77800" y="4356100"/>
            <a:ext cx="4216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2378 channels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3.7-15.4 micron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b="0" smtClean="0">
                <a:solidFill>
                  <a:srgbClr val="FFFFFF"/>
                </a:solidFill>
              </a:rPr>
              <a:t>dL/L=1200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b="0" smtClean="0">
              <a:solidFill>
                <a:srgbClr val="FFFFFF"/>
              </a:solidFill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4127500" y="3340100"/>
          <a:ext cx="889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6" imgW="889000" imgH="177800" progId="Equation.DSMT4">
                  <p:embed/>
                </p:oleObj>
              </mc:Choice>
              <mc:Fallback>
                <p:oleObj name="Equation" r:id="rId6" imgW="8890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3340100"/>
                        <a:ext cx="8890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0313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Text Box 2"/>
          <p:cNvSpPr txBox="1">
            <a:spLocks noChangeArrowheads="1"/>
          </p:cNvSpPr>
          <p:nvPr/>
        </p:nvSpPr>
        <p:spPr bwMode="auto">
          <a:xfrm>
            <a:off x="53975" y="319088"/>
            <a:ext cx="8461375" cy="39925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0" smtClean="0"/>
              <a:t>Example: Atmospheric InfraRed Sounder (AIRS)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0" baseline="3000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b="0" smtClean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1203" name="Picture 6" descr="ABS_GOES8S_GIFTS_IASI_COVE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50900"/>
            <a:ext cx="7620000" cy="580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98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Text Box 2"/>
          <p:cNvSpPr txBox="1">
            <a:spLocks noChangeArrowheads="1"/>
          </p:cNvSpPr>
          <p:nvPr/>
        </p:nvSpPr>
        <p:spPr bwMode="auto">
          <a:xfrm>
            <a:off x="53975" y="319088"/>
            <a:ext cx="8461375" cy="39925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>
            <a:spAutoFit/>
          </a:bodyPr>
          <a:lstStyle>
            <a:lvl1pPr marL="342900" indent="-342900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66FF66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0" smtClean="0"/>
              <a:t>Example: Atmospheric InfraRed Sounder (AIRS)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0" baseline="3000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 b="0" smtClean="0">
              <a:solidFill>
                <a:srgbClr val="FFFFFF"/>
              </a:solidFill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b="0" smtClean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3251" name="AIRS_Longwave_all_20Jul02_1920z.avi" descr="/Users/ralf/Music/johnny_cash/johnny_cash_-_american_iv_the_man_comes_around/01_The_Man_Comes_Around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1041400"/>
            <a:ext cx="5765800" cy="47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368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32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325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atch">
  <a:themeElements>
    <a:clrScheme name="mat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tch">
      <a:majorFont>
        <a:latin typeface="Tahom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66FF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rgbClr val="66FF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c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c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c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</TotalTime>
  <Words>107</Words>
  <Application>Microsoft Macintosh PowerPoint</Application>
  <PresentationFormat>On-screen Show (4:3)</PresentationFormat>
  <Paragraphs>72</Paragraphs>
  <Slides>4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match</vt:lpstr>
      <vt:lpstr>MathType 6.0 Equation</vt:lpstr>
      <vt:lpstr>PowerPoint Presentation</vt:lpstr>
      <vt:lpstr>PowerPoint Presentation</vt:lpstr>
      <vt:lpstr>PowerPoint Presentation</vt:lpstr>
      <vt:lpstr>PowerPoint Presentation</vt:lpstr>
    </vt:vector>
  </TitlesOfParts>
  <Company>UW Madison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Ralf Bennartz</dc:creator>
  <cp:lastModifiedBy>Ralf Bennartz</cp:lastModifiedBy>
  <cp:revision>3</cp:revision>
  <dcterms:created xsi:type="dcterms:W3CDTF">2012-06-12T09:19:36Z</dcterms:created>
  <dcterms:modified xsi:type="dcterms:W3CDTF">2012-06-12T09:21:35Z</dcterms:modified>
</cp:coreProperties>
</file>