
<file path=[Content_Types].xml><?xml version="1.0" encoding="utf-8"?>
<Types xmlns="http://schemas.openxmlformats.org/package/2006/content-types">
  <Default Extension="png" ContentType="image/png"/>
  <Default Extension="jpeg" ContentType="image/jpeg"/>
  <Default Extension="emf" ContentType="image/x-emf"/>
  <Default Extension="mov"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789" r:id="rId2"/>
  </p:sldMasterIdLst>
  <p:notesMasterIdLst>
    <p:notesMasterId r:id="rId24"/>
  </p:notesMasterIdLst>
  <p:handoutMasterIdLst>
    <p:handoutMasterId r:id="rId25"/>
  </p:handoutMasterIdLst>
  <p:sldIdLst>
    <p:sldId id="335" r:id="rId3"/>
    <p:sldId id="276" r:id="rId4"/>
    <p:sldId id="369" r:id="rId5"/>
    <p:sldId id="361" r:id="rId6"/>
    <p:sldId id="363" r:id="rId7"/>
    <p:sldId id="336" r:id="rId8"/>
    <p:sldId id="362" r:id="rId9"/>
    <p:sldId id="355" r:id="rId10"/>
    <p:sldId id="357" r:id="rId11"/>
    <p:sldId id="358" r:id="rId12"/>
    <p:sldId id="353" r:id="rId13"/>
    <p:sldId id="359" r:id="rId14"/>
    <p:sldId id="360" r:id="rId15"/>
    <p:sldId id="354" r:id="rId16"/>
    <p:sldId id="368" r:id="rId17"/>
    <p:sldId id="367" r:id="rId18"/>
    <p:sldId id="352" r:id="rId19"/>
    <p:sldId id="337" r:id="rId20"/>
    <p:sldId id="356" r:id="rId21"/>
    <p:sldId id="365" r:id="rId22"/>
    <p:sldId id="364"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58" autoAdjust="0"/>
  </p:normalViewPr>
  <p:slideViewPr>
    <p:cSldViewPr snapToGrid="0">
      <p:cViewPr varScale="1">
        <p:scale>
          <a:sx n="82" d="100"/>
          <a:sy n="82" d="100"/>
        </p:scale>
        <p:origin x="-7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273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E558755-3EEF-43C6-A943-A6A4852109B9}" type="datetime1">
              <a:rPr lang="en-US"/>
              <a:pPr/>
              <a:t>7/16/2013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B5A71B-87F2-4F8B-AB36-E8455F1DD1E5}" type="slidenum">
              <a:rPr lang="en-US"/>
              <a:pPr/>
              <a:t>‹#›</a:t>
            </a:fld>
            <a:endParaRPr lang="en-US"/>
          </a:p>
        </p:txBody>
      </p:sp>
    </p:spTree>
    <p:extLst>
      <p:ext uri="{BB962C8B-B14F-4D97-AF65-F5344CB8AC3E}">
        <p14:creationId xmlns:p14="http://schemas.microsoft.com/office/powerpoint/2010/main" val="3696786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6E976AC-FC0C-4314-B48F-C9C24450912F}" type="datetime1">
              <a:rPr lang="en-US"/>
              <a:pPr/>
              <a:t>7/16/2013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459F125-C4D5-4607-A7AA-AFC8615AA574}" type="slidenum">
              <a:rPr lang="en-US"/>
              <a:pPr/>
              <a:t>‹#›</a:t>
            </a:fld>
            <a:endParaRPr lang="en-US"/>
          </a:p>
        </p:txBody>
      </p:sp>
    </p:spTree>
    <p:extLst>
      <p:ext uri="{BB962C8B-B14F-4D97-AF65-F5344CB8AC3E}">
        <p14:creationId xmlns:p14="http://schemas.microsoft.com/office/powerpoint/2010/main" val="157596493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59F125-C4D5-4607-A7AA-AFC8615AA574}" type="slidenum">
              <a:rPr lang="en-US" smtClean="0"/>
              <a:pPr/>
              <a:t>1</a:t>
            </a:fld>
            <a:endParaRPr lang="en-US"/>
          </a:p>
        </p:txBody>
      </p:sp>
    </p:spTree>
    <p:extLst>
      <p:ext uri="{BB962C8B-B14F-4D97-AF65-F5344CB8AC3E}">
        <p14:creationId xmlns:p14="http://schemas.microsoft.com/office/powerpoint/2010/main" val="355157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59F125-C4D5-4607-A7AA-AFC8615AA574}" type="slidenum">
              <a:rPr lang="en-US" smtClean="0"/>
              <a:pPr/>
              <a:t>8</a:t>
            </a:fld>
            <a:endParaRPr lang="en-US"/>
          </a:p>
        </p:txBody>
      </p:sp>
    </p:spTree>
    <p:extLst>
      <p:ext uri="{BB962C8B-B14F-4D97-AF65-F5344CB8AC3E}">
        <p14:creationId xmlns:p14="http://schemas.microsoft.com/office/powerpoint/2010/main" val="315723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59F125-C4D5-4607-A7AA-AFC8615AA574}" type="slidenum">
              <a:rPr lang="en-US" smtClean="0"/>
              <a:pPr/>
              <a:t>9</a:t>
            </a:fld>
            <a:endParaRPr lang="en-US"/>
          </a:p>
        </p:txBody>
      </p:sp>
    </p:spTree>
    <p:extLst>
      <p:ext uri="{BB962C8B-B14F-4D97-AF65-F5344CB8AC3E}">
        <p14:creationId xmlns:p14="http://schemas.microsoft.com/office/powerpoint/2010/main" val="315723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MODIS Vegetation Indices</a:t>
            </a:r>
          </a:p>
          <a:p>
            <a:r>
              <a:rPr lang="en-US" dirty="0" smtClean="0"/>
              <a:t>Alfredo </a:t>
            </a:r>
            <a:r>
              <a:rPr lang="en-US" dirty="0" err="1" smtClean="0"/>
              <a:t>Huete</a:t>
            </a:r>
            <a:r>
              <a:rPr lang="en-US" dirty="0" smtClean="0"/>
              <a:t>, </a:t>
            </a:r>
            <a:r>
              <a:rPr lang="en-US" dirty="0" err="1" smtClean="0"/>
              <a:t>Kamel</a:t>
            </a:r>
            <a:r>
              <a:rPr lang="en-US" dirty="0" smtClean="0"/>
              <a:t> </a:t>
            </a:r>
            <a:r>
              <a:rPr lang="en-US" dirty="0" err="1" smtClean="0"/>
              <a:t>Didan</a:t>
            </a:r>
            <a:r>
              <a:rPr lang="en-US" dirty="0" smtClean="0"/>
              <a:t>, Willem van </a:t>
            </a:r>
            <a:r>
              <a:rPr lang="en-US" dirty="0" err="1" smtClean="0"/>
              <a:t>Leeuwen</a:t>
            </a:r>
            <a:r>
              <a:rPr lang="en-US" dirty="0" smtClean="0"/>
              <a:t>, </a:t>
            </a:r>
            <a:r>
              <a:rPr lang="en-US" dirty="0" err="1" smtClean="0"/>
              <a:t>Tomoaki</a:t>
            </a:r>
            <a:r>
              <a:rPr lang="en-US" dirty="0" smtClean="0"/>
              <a:t> Miura, and Ed Glenn</a:t>
            </a:r>
            <a:endParaRPr lang="en-US" dirty="0"/>
          </a:p>
        </p:txBody>
      </p:sp>
      <p:sp>
        <p:nvSpPr>
          <p:cNvPr id="4" name="Slide Number Placeholder 3"/>
          <p:cNvSpPr>
            <a:spLocks noGrp="1"/>
          </p:cNvSpPr>
          <p:nvPr>
            <p:ph type="sldNum" sz="quarter" idx="10"/>
          </p:nvPr>
        </p:nvSpPr>
        <p:spPr/>
        <p:txBody>
          <a:bodyPr/>
          <a:lstStyle/>
          <a:p>
            <a:fld id="{F459F125-C4D5-4607-A7AA-AFC8615AA574}" type="slidenum">
              <a:rPr lang="en-US" smtClean="0"/>
              <a:pPr/>
              <a:t>14</a:t>
            </a:fld>
            <a:endParaRPr lang="en-US"/>
          </a:p>
        </p:txBody>
      </p:sp>
    </p:spTree>
    <p:extLst>
      <p:ext uri="{BB962C8B-B14F-4D97-AF65-F5344CB8AC3E}">
        <p14:creationId xmlns:p14="http://schemas.microsoft.com/office/powerpoint/2010/main" val="312536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http://publiclab.org/notes/cfastie/3-24-2012/grassroots-ndvi-time-series</a:t>
            </a:r>
            <a:endParaRPr lang="en-US" dirty="0"/>
          </a:p>
        </p:txBody>
      </p:sp>
      <p:sp>
        <p:nvSpPr>
          <p:cNvPr id="4" name="Slide Number Placeholder 3"/>
          <p:cNvSpPr>
            <a:spLocks noGrp="1"/>
          </p:cNvSpPr>
          <p:nvPr>
            <p:ph type="sldNum" sz="quarter" idx="10"/>
          </p:nvPr>
        </p:nvSpPr>
        <p:spPr/>
        <p:txBody>
          <a:bodyPr/>
          <a:lstStyle/>
          <a:p>
            <a:fld id="{F459F125-C4D5-4607-A7AA-AFC8615AA574}" type="slidenum">
              <a:rPr lang="en-US" smtClean="0"/>
              <a:pPr/>
              <a:t>16</a:t>
            </a:fld>
            <a:endParaRPr lang="en-US"/>
          </a:p>
        </p:txBody>
      </p:sp>
    </p:spTree>
    <p:extLst>
      <p:ext uri="{BB962C8B-B14F-4D97-AF65-F5344CB8AC3E}">
        <p14:creationId xmlns:p14="http://schemas.microsoft.com/office/powerpoint/2010/main" val="303087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5" name="Rectangle 4"/>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6" name="Rectangle 5"/>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7" name="Rectangle 6"/>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sp>
        <p:nvSpPr>
          <p:cNvPr id="8" name="Title 7"/>
          <p:cNvSpPr>
            <a:spLocks noGrp="1"/>
          </p:cNvSpPr>
          <p:nvPr>
            <p:ph type="ctrTitle"/>
          </p:nvPr>
        </p:nvSpPr>
        <p:spPr>
          <a:xfrm>
            <a:off x="685800" y="1295400"/>
            <a:ext cx="7772400" cy="1447800"/>
          </a:xfrm>
        </p:spPr>
        <p:txBody>
          <a:bodyPr/>
          <a:lstStyle>
            <a:lvl1pPr marR="9144" algn="ctr">
              <a:defRPr sz="4000" b="1" cap="all" spc="0" baseline="0">
                <a:effectLst>
                  <a:reflection blurRad="12700" stA="34000" endA="740" endPos="53000" dir="5400000" sy="-100000" algn="bl" rotWithShape="0"/>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2819400"/>
            <a:ext cx="7772400" cy="1219200"/>
          </a:xfrm>
        </p:spPr>
        <p:txBody>
          <a:bodyPr lIns="100584" anchor="b"/>
          <a:lstStyle>
            <a:lvl1pPr marL="0" indent="0" algn="ct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99592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5AC60C-09E5-4180-BB35-09A10A271FA9}" type="datetime1">
              <a:rPr lang="en-US"/>
              <a:pPr/>
              <a:t>7/16/2013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E2BF9A-A6FA-4454-AF2F-875566FE6BB4}" type="slidenum">
              <a:rPr lang="en-US"/>
              <a:pPr/>
              <a:t>‹#›</a:t>
            </a:fld>
            <a:endParaRPr lang="en-US"/>
          </a:p>
        </p:txBody>
      </p:sp>
    </p:spTree>
    <p:extLst>
      <p:ext uri="{BB962C8B-B14F-4D97-AF65-F5344CB8AC3E}">
        <p14:creationId xmlns:p14="http://schemas.microsoft.com/office/powerpoint/2010/main" val="334946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3417DA-0D89-4E5D-B008-A556A3A333EA}" type="datetime1">
              <a:rPr lang="en-US"/>
              <a:pPr/>
              <a:t>7/16/2013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95A91B-D5C8-4F5C-9E1D-21C293A60C19}" type="slidenum">
              <a:rPr lang="en-US"/>
              <a:pPr/>
              <a:t>‹#›</a:t>
            </a:fld>
            <a:endParaRPr lang="en-US"/>
          </a:p>
        </p:txBody>
      </p:sp>
    </p:spTree>
    <p:extLst>
      <p:ext uri="{BB962C8B-B14F-4D97-AF65-F5344CB8AC3E}">
        <p14:creationId xmlns:p14="http://schemas.microsoft.com/office/powerpoint/2010/main" val="418747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BFD2CA6-ED60-4293-85E4-BBCCEDF3CCBC}" type="datetime1">
              <a:rPr lang="en-US"/>
              <a:pPr/>
              <a:t>7/16/2013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13DE98-0CBE-48A9-97B3-A8CF2215D183}" type="slidenum">
              <a:rPr lang="en-US"/>
              <a:pPr/>
              <a:t>‹#›</a:t>
            </a:fld>
            <a:endParaRPr lang="en-US"/>
          </a:p>
        </p:txBody>
      </p:sp>
    </p:spTree>
    <p:extLst>
      <p:ext uri="{BB962C8B-B14F-4D97-AF65-F5344CB8AC3E}">
        <p14:creationId xmlns:p14="http://schemas.microsoft.com/office/powerpoint/2010/main" val="276602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A6361D2-B506-47F9-9D48-F4BB9B9E3062}" type="datetime1">
              <a:rPr lang="en-US"/>
              <a:pPr/>
              <a:t>7/16/2013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B0B73D-AFE1-4400-8E85-D01A434FC56A}" type="slidenum">
              <a:rPr lang="en-US"/>
              <a:pPr/>
              <a:t>‹#›</a:t>
            </a:fld>
            <a:endParaRPr lang="en-US"/>
          </a:p>
        </p:txBody>
      </p:sp>
    </p:spTree>
    <p:extLst>
      <p:ext uri="{BB962C8B-B14F-4D97-AF65-F5344CB8AC3E}">
        <p14:creationId xmlns:p14="http://schemas.microsoft.com/office/powerpoint/2010/main" val="2831239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0EE6581-F165-4692-87D6-CC0DDF2C6979}" type="datetime1">
              <a:rPr lang="en-US"/>
              <a:pPr/>
              <a:t>7/16/2013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C2F655E-9D96-4D68-89B6-3598C522B6CE}" type="slidenum">
              <a:rPr lang="en-US"/>
              <a:pPr/>
              <a:t>‹#›</a:t>
            </a:fld>
            <a:endParaRPr lang="en-US"/>
          </a:p>
        </p:txBody>
      </p:sp>
    </p:spTree>
    <p:extLst>
      <p:ext uri="{BB962C8B-B14F-4D97-AF65-F5344CB8AC3E}">
        <p14:creationId xmlns:p14="http://schemas.microsoft.com/office/powerpoint/2010/main" val="310126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7C57908-36BB-490E-BDC8-1FCF48515950}" type="datetime1">
              <a:rPr lang="en-US"/>
              <a:pPr/>
              <a:t>7/16/2013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214FFBE-A4BD-404C-A61F-1F26DDD6D221}" type="slidenum">
              <a:rPr lang="en-US"/>
              <a:pPr/>
              <a:t>‹#›</a:t>
            </a:fld>
            <a:endParaRPr lang="en-US"/>
          </a:p>
        </p:txBody>
      </p:sp>
    </p:spTree>
    <p:extLst>
      <p:ext uri="{BB962C8B-B14F-4D97-AF65-F5344CB8AC3E}">
        <p14:creationId xmlns:p14="http://schemas.microsoft.com/office/powerpoint/2010/main" val="295949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AF191FA-F75A-4BA9-9186-9F114FC26F82}" type="datetime1">
              <a:rPr lang="en-US"/>
              <a:pPr/>
              <a:t>7/16/2013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CFF94B-61A3-4F09-9DAC-7E9EB4FC7ECC}" type="slidenum">
              <a:rPr lang="en-US"/>
              <a:pPr/>
              <a:t>‹#›</a:t>
            </a:fld>
            <a:endParaRPr lang="en-US"/>
          </a:p>
        </p:txBody>
      </p:sp>
    </p:spTree>
    <p:extLst>
      <p:ext uri="{BB962C8B-B14F-4D97-AF65-F5344CB8AC3E}">
        <p14:creationId xmlns:p14="http://schemas.microsoft.com/office/powerpoint/2010/main" val="94211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9EE6C47-7327-4016-AEE2-2C2B6AA577BB}" type="datetime1">
              <a:rPr lang="en-US"/>
              <a:pPr/>
              <a:t>7/16/2013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54DB8A-610B-414C-8186-0F2FDE4D6A97}" type="slidenum">
              <a:rPr lang="en-US"/>
              <a:pPr/>
              <a:t>‹#›</a:t>
            </a:fld>
            <a:endParaRPr lang="en-US"/>
          </a:p>
        </p:txBody>
      </p:sp>
    </p:spTree>
    <p:extLst>
      <p:ext uri="{BB962C8B-B14F-4D97-AF65-F5344CB8AC3E}">
        <p14:creationId xmlns:p14="http://schemas.microsoft.com/office/powerpoint/2010/main" val="87051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A6D013-4C80-4C6F-BB54-0D638EA3731F}" type="datetime1">
              <a:rPr lang="en-US"/>
              <a:pPr/>
              <a:t>7/16/2013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3A6EE9-CA68-498C-BDB3-540C74844AEC}" type="slidenum">
              <a:rPr lang="en-US"/>
              <a:pPr/>
              <a:t>‹#›</a:t>
            </a:fld>
            <a:endParaRPr lang="en-US"/>
          </a:p>
        </p:txBody>
      </p:sp>
    </p:spTree>
    <p:extLst>
      <p:ext uri="{BB962C8B-B14F-4D97-AF65-F5344CB8AC3E}">
        <p14:creationId xmlns:p14="http://schemas.microsoft.com/office/powerpoint/2010/main" val="392545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CCEEC9A-8100-4BC8-9C58-925DA347351A}" type="datetime1">
              <a:rPr lang="en-US"/>
              <a:pPr/>
              <a:t>7/16/2013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A24255-1C70-4E68-AFB8-0DB4D8F8825F}" type="slidenum">
              <a:rPr lang="en-US"/>
              <a:pPr/>
              <a:t>‹#›</a:t>
            </a:fld>
            <a:endParaRPr lang="en-US"/>
          </a:p>
        </p:txBody>
      </p:sp>
    </p:spTree>
    <p:extLst>
      <p:ext uri="{BB962C8B-B14F-4D97-AF65-F5344CB8AC3E}">
        <p14:creationId xmlns:p14="http://schemas.microsoft.com/office/powerpoint/2010/main" val="137845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914400" y="1783561"/>
            <a:ext cx="7772400" cy="4312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623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FCB5AC2-9DC2-4D36-B45B-BE1429C83F97}" type="datetime1">
              <a:rPr lang="en-US"/>
              <a:pPr/>
              <a:t>7/16/2013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060297-1434-4FB8-8FFE-5A24BEF83AD9}" type="slidenum">
              <a:rPr lang="en-US"/>
              <a:pPr/>
              <a:t>‹#›</a:t>
            </a:fld>
            <a:endParaRPr lang="en-US"/>
          </a:p>
        </p:txBody>
      </p:sp>
    </p:spTree>
    <p:extLst>
      <p:ext uri="{BB962C8B-B14F-4D97-AF65-F5344CB8AC3E}">
        <p14:creationId xmlns:p14="http://schemas.microsoft.com/office/powerpoint/2010/main" val="383197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Tree>
    <p:extLst>
      <p:ext uri="{BB962C8B-B14F-4D97-AF65-F5344CB8AC3E}">
        <p14:creationId xmlns:p14="http://schemas.microsoft.com/office/powerpoint/2010/main" val="409951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111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tx2"/>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456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Tree>
    <p:extLst>
      <p:ext uri="{BB962C8B-B14F-4D97-AF65-F5344CB8AC3E}">
        <p14:creationId xmlns:p14="http://schemas.microsoft.com/office/powerpoint/2010/main" val="2426098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43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3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1"/>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49943" y="1300307"/>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71549" y="1405048"/>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30864"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6"/>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49943" y="1300307"/>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71549" y="1405048"/>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30864"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2"/>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49943" y="1300308"/>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71548" y="1405047"/>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3086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Slide Number Placeholder 6"/>
          <p:cNvSpPr>
            <a:spLocks noGrp="1"/>
          </p:cNvSpPr>
          <p:nvPr>
            <p:ph type="sldNum" sz="quarter" idx="10"/>
          </p:nvPr>
        </p:nvSpPr>
        <p:spPr>
          <a:xfrm>
            <a:off x="8610600" y="55563"/>
            <a:ext cx="457200" cy="365125"/>
          </a:xfrm>
        </p:spPr>
        <p:txBody>
          <a:bodyPr/>
          <a:lstStyle>
            <a:lvl1pPr>
              <a:defRPr>
                <a:latin typeface="Corbel" pitchFamily="34" charset="0"/>
              </a:defRPr>
            </a:lvl1pPr>
          </a:lstStyle>
          <a:p>
            <a:fld id="{DF431106-893B-41A8-A566-610F06663C33}" type="slidenum">
              <a:rPr lang="en-US"/>
              <a:pPr/>
              <a:t>‹#›</a:t>
            </a:fld>
            <a:endParaRPr lang="en-US"/>
          </a:p>
        </p:txBody>
      </p:sp>
    </p:spTree>
    <p:extLst>
      <p:ext uri="{BB962C8B-B14F-4D97-AF65-F5344CB8AC3E}">
        <p14:creationId xmlns:p14="http://schemas.microsoft.com/office/powerpoint/2010/main" val="389197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pic>
        <p:nvPicPr>
          <p:cNvPr id="1026" name="Picture 25" descr="star_fade_bg.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18288" y="0"/>
            <a:ext cx="2525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4" descr="star_fade_bg.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0"/>
            <a:ext cx="252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3" descr="star_fade_bg.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0"/>
            <a:ext cx="252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0" descr="star_fade_bg.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52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Placeholder 21"/>
          <p:cNvSpPr>
            <a:spLocks noGrp="1"/>
          </p:cNvSpPr>
          <p:nvPr>
            <p:ph type="title"/>
          </p:nvPr>
        </p:nvSpPr>
        <p:spPr>
          <a:xfrm>
            <a:off x="914400" y="512763"/>
            <a:ext cx="7772400" cy="914400"/>
          </a:xfrm>
          <a:prstGeom prst="rect">
            <a:avLst/>
          </a:prstGeom>
        </p:spPr>
        <p:txBody>
          <a:bodyPr vert="horz" wrap="square" lIns="91440" tIns="45720" rIns="91440" bIns="45720" numCol="1" anchor="t" anchorCtr="0" compatLnSpc="1">
            <a:prstTxWarp prst="textNoShape">
              <a:avLst/>
            </a:prstTxWarp>
            <a:noAutofit/>
          </a:bodyPr>
          <a:lstStyle/>
          <a:p>
            <a:pPr lvl="0"/>
            <a:r>
              <a:rPr lang="en-US" smtClean="0"/>
              <a:t>Click to edit Master title style</a:t>
            </a:r>
          </a:p>
        </p:txBody>
      </p:sp>
      <p:sp>
        <p:nvSpPr>
          <p:cNvPr id="1031"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29" descr="cimss_logo.t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12725" y="6019800"/>
            <a:ext cx="85248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50925" y="6283325"/>
            <a:ext cx="3810000" cy="369888"/>
          </a:xfrm>
          <a:prstGeom prst="rect">
            <a:avLst/>
          </a:prstGeom>
          <a:noFill/>
        </p:spPr>
        <p:txBody>
          <a:bodyPr>
            <a:spAutoFit/>
          </a:bodyPr>
          <a:lstStyle>
            <a:lvl1pPr eaLnBrk="0" hangingPunct="0">
              <a:defRPr sz="2400">
                <a:solidFill>
                  <a:schemeClr val="tx1"/>
                </a:solidFill>
                <a:latin typeface="Arial" charset="0"/>
                <a:ea typeface="ＭＳ Ｐゴシック" pitchFamily="-112" charset="-128"/>
              </a:defRPr>
            </a:lvl1pPr>
            <a:lvl2pPr marL="37931725" indent="-37474525" eaLnBrk="0" hangingPunct="0">
              <a:defRPr sz="2400">
                <a:solidFill>
                  <a:schemeClr val="tx1"/>
                </a:solidFill>
                <a:latin typeface="Arial" charset="0"/>
                <a:ea typeface="ＭＳ Ｐゴシック" pitchFamily="-112" charset="-128"/>
              </a:defRPr>
            </a:lvl2pPr>
            <a:lvl3pPr eaLnBrk="0" hangingPunct="0">
              <a:defRPr sz="2400">
                <a:solidFill>
                  <a:schemeClr val="tx1"/>
                </a:solidFill>
                <a:latin typeface="Arial" charset="0"/>
                <a:ea typeface="ＭＳ Ｐゴシック" pitchFamily="-112" charset="-128"/>
              </a:defRPr>
            </a:lvl3pPr>
            <a:lvl4pPr eaLnBrk="0" hangingPunct="0">
              <a:defRPr sz="2400">
                <a:solidFill>
                  <a:schemeClr val="tx1"/>
                </a:solidFill>
                <a:latin typeface="Arial" charset="0"/>
                <a:ea typeface="ＭＳ Ｐゴシック" pitchFamily="-112" charset="-128"/>
              </a:defRPr>
            </a:lvl4pPr>
            <a:lvl5pPr eaLnBrk="0" hangingPunct="0">
              <a:defRPr sz="2400">
                <a:solidFill>
                  <a:schemeClr val="tx1"/>
                </a:solidFill>
                <a:latin typeface="Arial" charset="0"/>
                <a:ea typeface="ＭＳ Ｐゴシック" pitchFamily="-112" charset="-128"/>
              </a:defRPr>
            </a:lvl5pPr>
            <a:lvl6pPr marL="457200" eaLnBrk="0" fontAlgn="base" hangingPunct="0">
              <a:spcBef>
                <a:spcPct val="0"/>
              </a:spcBef>
              <a:spcAft>
                <a:spcPct val="0"/>
              </a:spcAft>
              <a:defRPr sz="2400">
                <a:solidFill>
                  <a:schemeClr val="tx1"/>
                </a:solidFill>
                <a:latin typeface="Arial" charset="0"/>
                <a:ea typeface="ＭＳ Ｐゴシック" pitchFamily="-112" charset="-128"/>
              </a:defRPr>
            </a:lvl6pPr>
            <a:lvl7pPr marL="914400" eaLnBrk="0" fontAlgn="base" hangingPunct="0">
              <a:spcBef>
                <a:spcPct val="0"/>
              </a:spcBef>
              <a:spcAft>
                <a:spcPct val="0"/>
              </a:spcAft>
              <a:defRPr sz="2400">
                <a:solidFill>
                  <a:schemeClr val="tx1"/>
                </a:solidFill>
                <a:latin typeface="Arial" charset="0"/>
                <a:ea typeface="ＭＳ Ｐゴシック" pitchFamily="-112" charset="-128"/>
              </a:defRPr>
            </a:lvl7pPr>
            <a:lvl8pPr marL="1371600" eaLnBrk="0" fontAlgn="base" hangingPunct="0">
              <a:spcBef>
                <a:spcPct val="0"/>
              </a:spcBef>
              <a:spcAft>
                <a:spcPct val="0"/>
              </a:spcAft>
              <a:defRPr sz="2400">
                <a:solidFill>
                  <a:schemeClr val="tx1"/>
                </a:solidFill>
                <a:latin typeface="Arial" charset="0"/>
                <a:ea typeface="ＭＳ Ｐゴシック" pitchFamily="-112" charset="-128"/>
              </a:defRPr>
            </a:lvl8pPr>
            <a:lvl9pPr marL="18288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900">
                <a:solidFill>
                  <a:srgbClr val="FFF1CE"/>
                </a:solidFill>
                <a:latin typeface="Corbel" pitchFamily="34" charset="0"/>
              </a:rPr>
              <a:t>Cooperative Institute for Meteorological Satellite Studies</a:t>
            </a:r>
          </a:p>
          <a:p>
            <a:pPr eaLnBrk="1" hangingPunct="1"/>
            <a:r>
              <a:rPr lang="en-US" sz="900">
                <a:latin typeface="Corbel" pitchFamily="34" charset="0"/>
              </a:rPr>
              <a:t>University of Wisconsin - Madison</a:t>
            </a:r>
          </a:p>
        </p:txBody>
      </p:sp>
      <p:sp>
        <p:nvSpPr>
          <p:cNvPr id="11" name="Slide Number Placeholder 10"/>
          <p:cNvSpPr>
            <a:spLocks noGrp="1"/>
          </p:cNvSpPr>
          <p:nvPr>
            <p:ph type="sldNum" sz="quarter" idx="4"/>
          </p:nvPr>
        </p:nvSpPr>
        <p:spPr>
          <a:xfrm>
            <a:off x="8250238" y="6413500"/>
            <a:ext cx="457200"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1CE"/>
                </a:solidFill>
              </a:defRPr>
            </a:lvl1pPr>
          </a:lstStyle>
          <a:p>
            <a:fld id="{C35E1F46-254F-477F-AB67-023AA3641BC2}"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spc="-100">
          <a:solidFill>
            <a:srgbClr val="C1EEFF"/>
          </a:solidFill>
          <a:latin typeface="Arial" pitchFamily="4" charset="0"/>
          <a:ea typeface="ＭＳ Ｐゴシック" pitchFamily="4" charset="-128"/>
          <a:cs typeface="ＭＳ Ｐゴシック" pitchFamily="4" charset="-128"/>
        </a:defRPr>
      </a:lvl1pPr>
      <a:lvl2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2pPr>
      <a:lvl3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3pPr>
      <a:lvl4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4pPr>
      <a:lvl5pPr algn="l" rtl="0" eaLnBrk="0" fontAlgn="base" hangingPunct="0">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5pPr>
      <a:lvl6pPr marL="457200" algn="l" rtl="0" fontAlgn="base">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fontAlgn="base">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fontAlgn="base">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fontAlgn="base">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0" fontAlgn="base" hangingPunct="0">
        <a:spcBef>
          <a:spcPts val="700"/>
        </a:spcBef>
        <a:spcAft>
          <a:spcPct val="0"/>
        </a:spcAft>
        <a:buClr>
          <a:srgbClr val="A7D6FF"/>
        </a:buClr>
        <a:buSzPct val="95000"/>
        <a:buFont typeface="Wingdings" pitchFamily="2" charset="2"/>
        <a:buChar char=""/>
        <a:defRPr sz="3000" kern="1200">
          <a:solidFill>
            <a:schemeClr val="tx1"/>
          </a:solidFill>
          <a:latin typeface="+mn-lt"/>
          <a:ea typeface="ＭＳ Ｐゴシック" pitchFamily="4" charset="-128"/>
          <a:cs typeface="ＭＳ Ｐゴシック" pitchFamily="4" charset="-128"/>
        </a:defRPr>
      </a:lvl1pPr>
      <a:lvl2pPr marL="739775" indent="-285750" algn="l" rtl="0" eaLnBrk="0" fontAlgn="base" hangingPunct="0">
        <a:spcBef>
          <a:spcPct val="20000"/>
        </a:spcBef>
        <a:spcAft>
          <a:spcPct val="0"/>
        </a:spcAft>
        <a:buClr>
          <a:srgbClr val="A7D6FF"/>
        </a:buClr>
        <a:buSzPct val="90000"/>
        <a:buFont typeface="Wingdings" pitchFamily="2" charset="2"/>
        <a:buChar char=""/>
        <a:defRPr sz="2600" kern="1200">
          <a:solidFill>
            <a:schemeClr val="tx1"/>
          </a:solidFill>
          <a:latin typeface="+mn-lt"/>
          <a:ea typeface="ＭＳ Ｐゴシック" pitchFamily="4" charset="-128"/>
          <a:cs typeface="+mn-cs"/>
        </a:defRPr>
      </a:lvl2pPr>
      <a:lvl3pPr marL="995363" indent="-228600" algn="l" rtl="0" eaLnBrk="0" fontAlgn="base" hangingPunct="0">
        <a:spcBef>
          <a:spcPct val="20000"/>
        </a:spcBef>
        <a:spcAft>
          <a:spcPct val="0"/>
        </a:spcAft>
        <a:buClr>
          <a:srgbClr val="A7D6FF"/>
        </a:buClr>
        <a:buFont typeface="Wingdings 2" pitchFamily="18" charset="2"/>
        <a:buChar char=""/>
        <a:defRPr sz="2400" kern="1200">
          <a:solidFill>
            <a:schemeClr val="tx1"/>
          </a:solidFill>
          <a:latin typeface="+mn-lt"/>
          <a:ea typeface="ＭＳ Ｐゴシック" pitchFamily="4" charset="-128"/>
          <a:cs typeface="+mn-cs"/>
        </a:defRPr>
      </a:lvl3pPr>
      <a:lvl4pPr marL="1260475" indent="-228600" algn="l" rtl="0" eaLnBrk="0" fontAlgn="base" hangingPunct="0">
        <a:spcBef>
          <a:spcPct val="20000"/>
        </a:spcBef>
        <a:spcAft>
          <a:spcPct val="0"/>
        </a:spcAft>
        <a:buClr>
          <a:srgbClr val="A7D6FF"/>
        </a:buClr>
        <a:buSzPct val="80000"/>
        <a:buFont typeface="Arial" charset="0"/>
        <a:buChar char="•"/>
        <a:defRPr sz="2200" kern="1200">
          <a:solidFill>
            <a:schemeClr val="tx1"/>
          </a:solidFill>
          <a:latin typeface="+mn-lt"/>
          <a:ea typeface="ＭＳ Ｐゴシック" pitchFamily="4" charset="-128"/>
          <a:cs typeface="+mn-cs"/>
        </a:defRPr>
      </a:lvl4pPr>
      <a:lvl5pPr marL="1481138" indent="-209550" algn="l" rtl="0" eaLnBrk="0" fontAlgn="base" hangingPunct="0">
        <a:spcBef>
          <a:spcPct val="20000"/>
        </a:spcBef>
        <a:spcAft>
          <a:spcPct val="0"/>
        </a:spcAft>
        <a:buClr>
          <a:srgbClr val="A7D6FF"/>
        </a:buClr>
        <a:buSzPct val="80000"/>
        <a:buFont typeface="Wingdings 2" pitchFamily="18" charset="2"/>
        <a:buChar char=""/>
        <a:defRPr sz="2000" kern="1200">
          <a:solidFill>
            <a:schemeClr val="tx1"/>
          </a:solidFill>
          <a:latin typeface="+mn-lt"/>
          <a:ea typeface="ＭＳ Ｐゴシック" pitchFamily="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15F1505-CE2C-49B6-B9F0-3FD0E9D3B6AA}" type="datetime1">
              <a:rPr lang="en-US"/>
              <a:pPr/>
              <a:t>7/16/2013</a:t>
            </a:fld>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0D24FE9-541C-42A2-9DC5-5955C678354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bwMode="auto"/>
        <p:txBody>
          <a:bodyPr/>
          <a:lstStyle/>
          <a:p>
            <a:pPr marR="0"/>
            <a:r>
              <a:rPr lang="en-US" sz="3600" cap="none" dirty="0" smtClean="0">
                <a:effectLst/>
                <a:latin typeface="Arial" charset="0"/>
                <a:ea typeface="ＭＳ Ｐゴシック" pitchFamily="-112" charset="-128"/>
              </a:rPr>
              <a:t>Monitoring Vegetation and </a:t>
            </a:r>
            <a:r>
              <a:rPr lang="en-US" sz="3600" cap="none" dirty="0">
                <a:effectLst/>
                <a:latin typeface="Arial" charset="0"/>
                <a:ea typeface="ＭＳ Ｐゴシック" pitchFamily="-112" charset="-128"/>
              </a:rPr>
              <a:t>L</a:t>
            </a:r>
            <a:r>
              <a:rPr lang="en-US" sz="3600" cap="none" dirty="0" smtClean="0">
                <a:effectLst/>
                <a:latin typeface="Arial" charset="0"/>
                <a:ea typeface="ＭＳ Ｐゴシック" pitchFamily="-112" charset="-128"/>
              </a:rPr>
              <a:t>and Features</a:t>
            </a:r>
            <a:endParaRPr lang="en-US" sz="3600" b="0" cap="none" dirty="0" smtClean="0">
              <a:effectLst/>
              <a:latin typeface="Arial" charset="0"/>
              <a:ea typeface="ＭＳ Ｐゴシック" pitchFamily="-112" charset="-128"/>
            </a:endParaRPr>
          </a:p>
        </p:txBody>
      </p:sp>
      <p:sp>
        <p:nvSpPr>
          <p:cNvPr id="2" name="Subtitle 1"/>
          <p:cNvSpPr>
            <a:spLocks noGrp="1"/>
          </p:cNvSpPr>
          <p:nvPr>
            <p:ph type="subTitle" idx="1"/>
          </p:nvPr>
        </p:nvSpPr>
        <p:spPr>
          <a:xfrm>
            <a:off x="662354" y="3757246"/>
            <a:ext cx="7772400" cy="1219200"/>
          </a:xfrm>
        </p:spPr>
        <p:txBody>
          <a:bodyPr/>
          <a:lstStyle/>
          <a:p>
            <a:r>
              <a:rPr lang="en-US" sz="4000" dirty="0" smtClean="0"/>
              <a:t>Steve Ackerman</a:t>
            </a:r>
          </a:p>
          <a:p>
            <a:endParaRPr lang="en-US" sz="4000" dirty="0"/>
          </a:p>
          <a:p>
            <a:r>
              <a:rPr lang="en-US" sz="4000" dirty="0" smtClean="0"/>
              <a:t>Director </a:t>
            </a:r>
            <a:r>
              <a:rPr lang="en-US" sz="4000" dirty="0" smtClean="0"/>
              <a:t>CIMSS</a:t>
            </a:r>
          </a:p>
          <a:p>
            <a:r>
              <a:rPr lang="en-US" sz="4000" dirty="0" smtClean="0"/>
              <a:t>Prof. AOS</a:t>
            </a:r>
            <a:endParaRPr lang="en-US" sz="4000" dirty="0"/>
          </a:p>
        </p:txBody>
      </p:sp>
    </p:spTree>
    <p:extLst>
      <p:ext uri="{BB962C8B-B14F-4D97-AF65-F5344CB8AC3E}">
        <p14:creationId xmlns:p14="http://schemas.microsoft.com/office/powerpoint/2010/main" val="308687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720" y="345155"/>
            <a:ext cx="6641387" cy="688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633046" y="1078523"/>
            <a:ext cx="791674" cy="1641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715108" y="1254369"/>
            <a:ext cx="791674" cy="1641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785448" y="1594337"/>
            <a:ext cx="791674" cy="1641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785448" y="1934305"/>
            <a:ext cx="791674" cy="1641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4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928"/>
            <a:ext cx="8229600" cy="711590"/>
          </a:xfrm>
        </p:spPr>
        <p:txBody>
          <a:bodyPr>
            <a:normAutofit/>
          </a:bodyPr>
          <a:lstStyle/>
          <a:p>
            <a:r>
              <a:rPr lang="en-US" dirty="0" smtClean="0"/>
              <a:t>Vegetation Index</a:t>
            </a:r>
            <a:endParaRPr lang="en-US" dirty="0"/>
          </a:p>
        </p:txBody>
      </p:sp>
      <p:sp>
        <p:nvSpPr>
          <p:cNvPr id="5" name="Content Placeholder 4"/>
          <p:cNvSpPr>
            <a:spLocks noGrp="1"/>
          </p:cNvSpPr>
          <p:nvPr>
            <p:ph idx="1"/>
          </p:nvPr>
        </p:nvSpPr>
        <p:spPr>
          <a:xfrm>
            <a:off x="457200" y="1406770"/>
            <a:ext cx="8686800" cy="5137154"/>
          </a:xfrm>
        </p:spPr>
        <p:txBody>
          <a:bodyPr>
            <a:normAutofit/>
          </a:bodyPr>
          <a:lstStyle/>
          <a:p>
            <a:pPr marL="0" indent="0">
              <a:buNone/>
            </a:pPr>
            <a:endParaRPr lang="en-US" dirty="0" smtClean="0"/>
          </a:p>
          <a:p>
            <a:pPr marL="0" indent="0">
              <a:buNone/>
            </a:pPr>
            <a:endParaRPr lang="en-US" dirty="0"/>
          </a:p>
        </p:txBody>
      </p:sp>
      <p:sp>
        <p:nvSpPr>
          <p:cNvPr id="3" name="TextBox 2"/>
          <p:cNvSpPr txBox="1"/>
          <p:nvPr/>
        </p:nvSpPr>
        <p:spPr>
          <a:xfrm>
            <a:off x="492368" y="1359877"/>
            <a:ext cx="8440617" cy="3477875"/>
          </a:xfrm>
          <a:prstGeom prst="rect">
            <a:avLst/>
          </a:prstGeom>
          <a:noFill/>
        </p:spPr>
        <p:txBody>
          <a:bodyPr wrap="square" rtlCol="0">
            <a:spAutoFit/>
          </a:bodyPr>
          <a:lstStyle/>
          <a:p>
            <a:endParaRPr lang="en-US" sz="2400" dirty="0"/>
          </a:p>
          <a:p>
            <a:r>
              <a:rPr lang="en-US" sz="2800" dirty="0"/>
              <a:t>Vegetation indices are optical measures of </a:t>
            </a:r>
            <a:r>
              <a:rPr lang="en-US" sz="2800" dirty="0" smtClean="0"/>
              <a:t>vegetation </a:t>
            </a:r>
            <a:r>
              <a:rPr lang="en-US" sz="2800" dirty="0"/>
              <a:t>canopy “greenness,” </a:t>
            </a:r>
            <a:r>
              <a:rPr lang="en-US" sz="2800" dirty="0" smtClean="0"/>
              <a:t>a composite property </a:t>
            </a:r>
            <a:r>
              <a:rPr lang="en-US" sz="2800" dirty="0"/>
              <a:t>of leaf chlorophyll, leaf area, canopy cover, and structure. </a:t>
            </a:r>
            <a:r>
              <a:rPr lang="en-US" sz="2800" dirty="0" smtClean="0"/>
              <a:t>VIs are </a:t>
            </a:r>
            <a:r>
              <a:rPr lang="en-US" sz="2800" dirty="0"/>
              <a:t>not “intrinsic physical quantities” but are widely used as proxies to </a:t>
            </a:r>
            <a:r>
              <a:rPr lang="en-US" sz="2800" dirty="0" smtClean="0"/>
              <a:t>assess canopy biophysical/biochemical variables have </a:t>
            </a:r>
            <a:r>
              <a:rPr lang="en-US" sz="2800" dirty="0"/>
              <a:t>improved in recent years, they still have limitations.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59" y="5473944"/>
            <a:ext cx="71151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376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928"/>
            <a:ext cx="8229600" cy="711590"/>
          </a:xfrm>
        </p:spPr>
        <p:txBody>
          <a:bodyPr>
            <a:normAutofit/>
          </a:bodyPr>
          <a:lstStyle/>
          <a:p>
            <a:r>
              <a:rPr lang="en-US" dirty="0" smtClean="0"/>
              <a:t>NDVI</a:t>
            </a:r>
            <a:endParaRPr lang="en-US" dirty="0"/>
          </a:p>
        </p:txBody>
      </p:sp>
      <p:sp>
        <p:nvSpPr>
          <p:cNvPr id="5" name="Content Placeholder 4"/>
          <p:cNvSpPr>
            <a:spLocks noGrp="1"/>
          </p:cNvSpPr>
          <p:nvPr>
            <p:ph idx="1"/>
          </p:nvPr>
        </p:nvSpPr>
        <p:spPr>
          <a:xfrm>
            <a:off x="457200" y="1406770"/>
            <a:ext cx="8686800" cy="5137154"/>
          </a:xfrm>
        </p:spPr>
        <p:txBody>
          <a:bodyPr>
            <a:normAutofit/>
          </a:bodyPr>
          <a:lstStyle/>
          <a:p>
            <a:pPr marL="0" indent="0">
              <a:buNone/>
            </a:pPr>
            <a:endParaRPr lang="en-US" dirty="0" smtClean="0"/>
          </a:p>
          <a:p>
            <a:pPr marL="0" indent="0">
              <a:buNone/>
            </a:pPr>
            <a:endParaRPr lang="en-US" dirty="0"/>
          </a:p>
        </p:txBody>
      </p:sp>
      <p:sp>
        <p:nvSpPr>
          <p:cNvPr id="3" name="TextBox 2"/>
          <p:cNvSpPr txBox="1"/>
          <p:nvPr/>
        </p:nvSpPr>
        <p:spPr>
          <a:xfrm>
            <a:off x="492368" y="844062"/>
            <a:ext cx="8065478" cy="3046988"/>
          </a:xfrm>
          <a:prstGeom prst="rect">
            <a:avLst/>
          </a:prstGeom>
          <a:noFill/>
        </p:spPr>
        <p:txBody>
          <a:bodyPr wrap="square" rtlCol="0">
            <a:spAutoFit/>
          </a:bodyPr>
          <a:lstStyle/>
          <a:p>
            <a:endParaRPr lang="en-US" sz="2400" dirty="0"/>
          </a:p>
          <a:p>
            <a:r>
              <a:rPr lang="en-US" sz="2800" dirty="0" smtClean="0"/>
              <a:t>The NOAA </a:t>
            </a:r>
            <a:r>
              <a:rPr lang="en-US" sz="2800" dirty="0"/>
              <a:t>Advanced Very High Resolution </a:t>
            </a:r>
            <a:r>
              <a:rPr lang="en-US" sz="2800" dirty="0" smtClean="0"/>
              <a:t>Radiometer (</a:t>
            </a:r>
            <a:r>
              <a:rPr lang="en-US" sz="2800" dirty="0"/>
              <a:t>AVHRR)-derived consistent global normalized difference vegetation index (NDVI</a:t>
            </a:r>
            <a:r>
              <a:rPr lang="en-US" sz="2800" dirty="0" smtClean="0"/>
              <a:t>) land </a:t>
            </a:r>
            <a:r>
              <a:rPr lang="en-US" sz="2800" dirty="0"/>
              <a:t>record exists, which has contributed significantly to global biome, ecosystem</a:t>
            </a:r>
            <a:r>
              <a:rPr lang="en-US" sz="2800" dirty="0" smtClean="0"/>
              <a:t>, and </a:t>
            </a:r>
            <a:r>
              <a:rPr lang="en-US" sz="2800" dirty="0"/>
              <a:t>agricultural studies</a:t>
            </a:r>
            <a:r>
              <a:rPr lang="en-US" sz="2800" dirty="0" smtClean="0"/>
              <a:t>. </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52" y="4067175"/>
            <a:ext cx="71151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51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928"/>
            <a:ext cx="8229600" cy="711590"/>
          </a:xfrm>
        </p:spPr>
        <p:txBody>
          <a:bodyPr>
            <a:normAutofit/>
          </a:bodyPr>
          <a:lstStyle/>
          <a:p>
            <a:r>
              <a:rPr lang="en-US" dirty="0" smtClean="0"/>
              <a:t>NDVI</a:t>
            </a:r>
            <a:endParaRPr lang="en-US" dirty="0"/>
          </a:p>
        </p:txBody>
      </p:sp>
      <p:sp>
        <p:nvSpPr>
          <p:cNvPr id="5" name="Content Placeholder 4"/>
          <p:cNvSpPr>
            <a:spLocks noGrp="1"/>
          </p:cNvSpPr>
          <p:nvPr>
            <p:ph idx="1"/>
          </p:nvPr>
        </p:nvSpPr>
        <p:spPr>
          <a:xfrm>
            <a:off x="457200" y="1406770"/>
            <a:ext cx="8686800" cy="5137154"/>
          </a:xfrm>
        </p:spPr>
        <p:txBody>
          <a:bodyPr>
            <a:normAutofit/>
          </a:bodyPr>
          <a:lstStyle/>
          <a:p>
            <a:pPr marL="0" indent="0">
              <a:buNone/>
            </a:pPr>
            <a:endParaRPr lang="en-US" dirty="0" smtClean="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52" y="1394313"/>
            <a:ext cx="71151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7892" y="2414954"/>
            <a:ext cx="8399954" cy="3970318"/>
          </a:xfrm>
          <a:prstGeom prst="rect">
            <a:avLst/>
          </a:prstGeom>
          <a:noFill/>
        </p:spPr>
        <p:txBody>
          <a:bodyPr wrap="square" rtlCol="0">
            <a:spAutoFit/>
          </a:bodyPr>
          <a:lstStyle/>
          <a:p>
            <a:r>
              <a:rPr lang="en-US" sz="2800" dirty="0"/>
              <a:t>An </a:t>
            </a:r>
            <a:r>
              <a:rPr lang="en-US" sz="2800" dirty="0" smtClean="0"/>
              <a:t>advantage of </a:t>
            </a:r>
            <a:r>
              <a:rPr lang="en-US" sz="2800" dirty="0"/>
              <a:t>the NDVI as a ratio, is its ability to normalize and produce </a:t>
            </a:r>
            <a:r>
              <a:rPr lang="en-US" sz="2800" dirty="0" smtClean="0"/>
              <a:t>stable values </a:t>
            </a:r>
            <a:r>
              <a:rPr lang="en-US" sz="2800" dirty="0"/>
              <a:t>across large variations in incoming direct/diffuse irradiances. However, </a:t>
            </a:r>
            <a:r>
              <a:rPr lang="en-US" sz="2800" dirty="0" smtClean="0"/>
              <a:t>this also </a:t>
            </a:r>
            <a:r>
              <a:rPr lang="en-US" sz="2800" dirty="0"/>
              <a:t>results in some disadvantages including the nonlinear nature of ratios, </a:t>
            </a:r>
            <a:r>
              <a:rPr lang="en-US" sz="2800" dirty="0" smtClean="0"/>
              <a:t>sensitivity to </a:t>
            </a:r>
            <a:r>
              <a:rPr lang="en-US" sz="2800" dirty="0"/>
              <a:t>soil background, and saturation at moderate-to-high vegetation </a:t>
            </a:r>
            <a:r>
              <a:rPr lang="en-US" sz="2800" dirty="0" smtClean="0"/>
              <a:t>densities.</a:t>
            </a:r>
          </a:p>
          <a:p>
            <a:endParaRPr lang="en-US" sz="2800" dirty="0"/>
          </a:p>
          <a:p>
            <a:r>
              <a:rPr lang="en-US" sz="2800" dirty="0" smtClean="0"/>
              <a:t>Should atmosphere correct the radiances.</a:t>
            </a:r>
            <a:endParaRPr lang="en-US" sz="2800" dirty="0"/>
          </a:p>
        </p:txBody>
      </p:sp>
    </p:spTree>
    <p:extLst>
      <p:ext uri="{BB962C8B-B14F-4D97-AF65-F5344CB8AC3E}">
        <p14:creationId xmlns:p14="http://schemas.microsoft.com/office/powerpoint/2010/main" val="3359057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NDVI</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59" y="1148130"/>
            <a:ext cx="7874610" cy="364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7221" y="5974006"/>
            <a:ext cx="490537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6769" y="5181600"/>
            <a:ext cx="6541477" cy="369332"/>
          </a:xfrm>
          <a:prstGeom prst="rect">
            <a:avLst/>
          </a:prstGeom>
          <a:noFill/>
        </p:spPr>
        <p:txBody>
          <a:bodyPr wrap="square" rtlCol="0">
            <a:spAutoFit/>
          </a:bodyPr>
          <a:lstStyle/>
          <a:p>
            <a:r>
              <a:rPr lang="en-US" dirty="0" smtClean="0"/>
              <a:t>2004 – January - December</a:t>
            </a:r>
            <a:endParaRPr lang="en-US" dirty="0"/>
          </a:p>
        </p:txBody>
      </p:sp>
    </p:spTree>
    <p:extLst>
      <p:ext uri="{BB962C8B-B14F-4D97-AF65-F5344CB8AC3E}">
        <p14:creationId xmlns:p14="http://schemas.microsoft.com/office/powerpoint/2010/main" val="2092372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NDVI </a:t>
            </a:r>
            <a:endParaRPr lang="en-US" dirty="0"/>
          </a:p>
        </p:txBody>
      </p:sp>
      <p:pic>
        <p:nvPicPr>
          <p:cNvPr id="3" name="Mozilla Firefox.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47446" y="1404087"/>
            <a:ext cx="6482862" cy="4340221"/>
          </a:xfrm>
          <a:prstGeom prst="rect">
            <a:avLst/>
          </a:prstGeom>
        </p:spPr>
      </p:pic>
    </p:spTree>
    <p:extLst>
      <p:ext uri="{BB962C8B-B14F-4D97-AF65-F5344CB8AC3E}">
        <p14:creationId xmlns:p14="http://schemas.microsoft.com/office/powerpoint/2010/main" val="3341823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04" y="0"/>
            <a:ext cx="7772400" cy="914400"/>
          </a:xfrm>
        </p:spPr>
        <p:txBody>
          <a:bodyPr/>
          <a:lstStyle/>
          <a:p>
            <a:r>
              <a:rPr lang="en-US" dirty="0" smtClean="0"/>
              <a:t>NDVI – long term</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08" y="942242"/>
            <a:ext cx="8414995" cy="549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64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NDVI</a:t>
            </a:r>
            <a:endParaRPr lang="en-US" dirty="0"/>
          </a:p>
        </p:txBody>
      </p:sp>
      <p:sp>
        <p:nvSpPr>
          <p:cNvPr id="4" name="TextBox 3"/>
          <p:cNvSpPr txBox="1"/>
          <p:nvPr/>
        </p:nvSpPr>
        <p:spPr>
          <a:xfrm>
            <a:off x="422031" y="1735014"/>
            <a:ext cx="8182708" cy="4524315"/>
          </a:xfrm>
          <a:prstGeom prst="rect">
            <a:avLst/>
          </a:prstGeom>
          <a:noFill/>
        </p:spPr>
        <p:txBody>
          <a:bodyPr wrap="square" rtlCol="0">
            <a:spAutoFit/>
          </a:bodyPr>
          <a:lstStyle/>
          <a:p>
            <a:r>
              <a:rPr lang="en-US" sz="3200" dirty="0"/>
              <a:t>Negative values of NDVI (values approaching -1) correspond to water. Values close to zero (-0.1 to 0.1) generally correspond to barren areas of rock, sand, or snow. Lastly, low, positive values represent shrub and grassland (approximately 0.2 to 0.4), while high values indicate temperate and tropical rainforests (values approaching 1)</a:t>
            </a:r>
          </a:p>
        </p:txBody>
      </p:sp>
    </p:spTree>
    <p:extLst>
      <p:ext uri="{BB962C8B-B14F-4D97-AF65-F5344CB8AC3E}">
        <p14:creationId xmlns:p14="http://schemas.microsoft.com/office/powerpoint/2010/main" val="2640896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Enhanced Vegetation Index (EVI)</a:t>
            </a:r>
            <a:endParaRPr lang="en-US" dirty="0"/>
          </a:p>
        </p:txBody>
      </p:sp>
      <p:sp>
        <p:nvSpPr>
          <p:cNvPr id="4" name="TextBox 3"/>
          <p:cNvSpPr txBox="1"/>
          <p:nvPr/>
        </p:nvSpPr>
        <p:spPr>
          <a:xfrm>
            <a:off x="562708" y="2786080"/>
            <a:ext cx="8135816" cy="4278094"/>
          </a:xfrm>
          <a:prstGeom prst="rect">
            <a:avLst/>
          </a:prstGeom>
          <a:noFill/>
        </p:spPr>
        <p:txBody>
          <a:bodyPr wrap="square" rtlCol="0">
            <a:spAutoFit/>
          </a:bodyPr>
          <a:lstStyle/>
          <a:p>
            <a:r>
              <a:rPr lang="en-US" sz="2800" dirty="0"/>
              <a:t>The blue band in the EVI is primarily used to stabilize aerosol influences in the</a:t>
            </a:r>
          </a:p>
          <a:p>
            <a:r>
              <a:rPr lang="en-US" sz="2800" dirty="0"/>
              <a:t>red band resulting from residual and aerosol </a:t>
            </a:r>
            <a:r>
              <a:rPr lang="en-US" sz="2800" dirty="0" err="1"/>
              <a:t>miscorrection</a:t>
            </a:r>
            <a:r>
              <a:rPr lang="en-US" sz="2800" dirty="0" smtClean="0"/>
              <a:t>.</a:t>
            </a:r>
          </a:p>
          <a:p>
            <a:endParaRPr lang="en-US" sz="2800" dirty="0"/>
          </a:p>
          <a:p>
            <a:r>
              <a:rPr lang="en-US" sz="2800" dirty="0"/>
              <a:t>T</a:t>
            </a:r>
            <a:r>
              <a:rPr lang="en-US" sz="2800" dirty="0" smtClean="0"/>
              <a:t>he </a:t>
            </a:r>
            <a:r>
              <a:rPr lang="en-US" sz="2800" dirty="0"/>
              <a:t>EVI </a:t>
            </a:r>
            <a:r>
              <a:rPr lang="en-US" sz="2800" dirty="0" smtClean="0"/>
              <a:t>better </a:t>
            </a:r>
            <a:r>
              <a:rPr lang="en-US" sz="2800" dirty="0"/>
              <a:t>depict biophysical canopy structural variations</a:t>
            </a:r>
            <a:r>
              <a:rPr lang="en-US" sz="2800" dirty="0" smtClean="0"/>
              <a:t>, and </a:t>
            </a:r>
            <a:r>
              <a:rPr lang="en-US" sz="2800" dirty="0"/>
              <a:t>is less prone to saturate in high biomass </a:t>
            </a:r>
            <a:r>
              <a:rPr lang="en-US" sz="2800" dirty="0" smtClean="0"/>
              <a:t>areas. </a:t>
            </a:r>
            <a:endParaRPr lang="en-US" sz="2800" dirty="0"/>
          </a:p>
          <a:p>
            <a:endParaRPr lang="en-US" sz="2800" dirty="0"/>
          </a:p>
          <a:p>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197" y="1847149"/>
            <a:ext cx="58959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843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t>
            </a:r>
            <a:endParaRPr lang="en-US" dirty="0"/>
          </a:p>
        </p:txBody>
      </p:sp>
      <p:sp>
        <p:nvSpPr>
          <p:cNvPr id="3" name="Content Placeholder 2"/>
          <p:cNvSpPr>
            <a:spLocks noGrp="1"/>
          </p:cNvSpPr>
          <p:nvPr>
            <p:ph idx="1"/>
          </p:nvPr>
        </p:nvSpPr>
        <p:spPr>
          <a:xfrm>
            <a:off x="457200" y="1229410"/>
            <a:ext cx="8229600" cy="5171390"/>
          </a:xfrm>
        </p:spPr>
        <p:txBody>
          <a:bodyPr>
            <a:normAutofit/>
          </a:bodyPr>
          <a:lstStyle/>
          <a:p>
            <a:r>
              <a:rPr lang="en-US" sz="3200" dirty="0" smtClean="0"/>
              <a:t>Vegetation indices are good to monitor the variations of vegetation. Need to remove clouds and correct for scattering by the atmosphere and aerosols. </a:t>
            </a:r>
          </a:p>
          <a:p>
            <a:r>
              <a:rPr lang="en-US" sz="3200" dirty="0" smtClean="0"/>
              <a:t>NDVI and EVI are two popular indices.. </a:t>
            </a:r>
          </a:p>
          <a:p>
            <a:endParaRPr lang="en-US" dirty="0" smtClean="0"/>
          </a:p>
          <a:p>
            <a:endParaRPr lang="en-US" dirty="0"/>
          </a:p>
        </p:txBody>
      </p:sp>
    </p:spTree>
    <p:extLst>
      <p:ext uri="{BB962C8B-B14F-4D97-AF65-F5344CB8AC3E}">
        <p14:creationId xmlns:p14="http://schemas.microsoft.com/office/powerpoint/2010/main" val="1285378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Objectives</a:t>
            </a:r>
            <a:endParaRPr lang="en-US" dirty="0"/>
          </a:p>
        </p:txBody>
      </p:sp>
      <p:sp>
        <p:nvSpPr>
          <p:cNvPr id="3" name="Subtitle 2"/>
          <p:cNvSpPr>
            <a:spLocks noGrp="1"/>
          </p:cNvSpPr>
          <p:nvPr>
            <p:ph type="subTitle" idx="1"/>
          </p:nvPr>
        </p:nvSpPr>
        <p:spPr>
          <a:xfrm>
            <a:off x="257907" y="2039815"/>
            <a:ext cx="8675078" cy="3810002"/>
          </a:xfrm>
        </p:spPr>
        <p:txBody>
          <a:bodyPr>
            <a:noAutofit/>
          </a:bodyPr>
          <a:lstStyle/>
          <a:p>
            <a:pPr algn="l"/>
            <a:r>
              <a:rPr lang="en-US" sz="3200" dirty="0"/>
              <a:t>Describe the capabilities, benefits, and limitations of </a:t>
            </a:r>
            <a:r>
              <a:rPr lang="en-US" sz="3200" dirty="0" smtClean="0"/>
              <a:t>land remote sensing</a:t>
            </a:r>
          </a:p>
          <a:p>
            <a:pPr algn="l"/>
            <a:endParaRPr lang="en-US" sz="3200" dirty="0"/>
          </a:p>
          <a:p>
            <a:pPr algn="l"/>
            <a:r>
              <a:rPr lang="en-US" sz="3200" dirty="0" smtClean="0"/>
              <a:t>Define NDVI and NDSI</a:t>
            </a:r>
          </a:p>
          <a:p>
            <a:pPr algn="l"/>
            <a:endParaRPr lang="en-US" sz="3200" dirty="0"/>
          </a:p>
          <a:p>
            <a:pPr algn="l"/>
            <a:r>
              <a:rPr lang="en-US" sz="3200" dirty="0" smtClean="0"/>
              <a:t>Describe </a:t>
            </a:r>
            <a:r>
              <a:rPr lang="en-US" sz="3200" dirty="0"/>
              <a:t>applications that benefit from </a:t>
            </a:r>
            <a:r>
              <a:rPr lang="en-US" sz="3200" dirty="0" smtClean="0"/>
              <a:t>vegetation indices</a:t>
            </a:r>
          </a:p>
          <a:p>
            <a:pPr algn="l"/>
            <a:endParaRPr lang="en-US" sz="3200" dirty="0"/>
          </a:p>
          <a:p>
            <a:pPr algn="l"/>
            <a:r>
              <a:rPr lang="en-US" sz="3200" dirty="0"/>
              <a:t>Interpret features in </a:t>
            </a:r>
            <a:r>
              <a:rPr lang="en-US" sz="3200" dirty="0" smtClean="0"/>
              <a:t>NDVI and NSDI </a:t>
            </a:r>
            <a:r>
              <a:rPr lang="en-US" sz="3200" dirty="0"/>
              <a:t>imagery</a:t>
            </a:r>
          </a:p>
        </p:txBody>
      </p:sp>
    </p:spTree>
    <p:extLst>
      <p:ext uri="{BB962C8B-B14F-4D97-AF65-F5344CB8AC3E}">
        <p14:creationId xmlns:p14="http://schemas.microsoft.com/office/powerpoint/2010/main" val="2402553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Index?</a:t>
            </a:r>
            <a:endParaRPr lang="en-US" dirty="0"/>
          </a:p>
        </p:txBody>
      </p:sp>
    </p:spTree>
    <p:extLst>
      <p:ext uri="{BB962C8B-B14F-4D97-AF65-F5344CB8AC3E}">
        <p14:creationId xmlns:p14="http://schemas.microsoft.com/office/powerpoint/2010/main" val="2602783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Reflectance properties of surfaces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1246188"/>
            <a:ext cx="6485548" cy="572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2614" y="2883937"/>
            <a:ext cx="3446585" cy="1200329"/>
          </a:xfrm>
          <a:prstGeom prst="rect">
            <a:avLst/>
          </a:prstGeom>
          <a:noFill/>
        </p:spPr>
        <p:txBody>
          <a:bodyPr wrap="square" rtlCol="0">
            <a:spAutoFit/>
          </a:bodyPr>
          <a:lstStyle/>
          <a:p>
            <a:r>
              <a:rPr lang="en-US" sz="3600" dirty="0" smtClean="0"/>
              <a:t>Choose two wavelengths</a:t>
            </a:r>
            <a:endParaRPr lang="en-US" sz="3600" dirty="0"/>
          </a:p>
        </p:txBody>
      </p:sp>
    </p:spTree>
    <p:extLst>
      <p:ext uri="{BB962C8B-B14F-4D97-AF65-F5344CB8AC3E}">
        <p14:creationId xmlns:p14="http://schemas.microsoft.com/office/powerpoint/2010/main" val="185744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0"/>
            <a:ext cx="5334000" cy="646331"/>
          </a:xfrm>
          <a:prstGeom prst="rect">
            <a:avLst/>
          </a:prstGeom>
          <a:noFill/>
          <a:ln w="25400">
            <a:solidFill>
              <a:schemeClr val="accent1"/>
            </a:solidFill>
          </a:ln>
        </p:spPr>
        <p:txBody>
          <a:bodyPr wrap="square" rtlCol="0">
            <a:spAutoFit/>
          </a:bodyPr>
          <a:lstStyle/>
          <a:p>
            <a:pPr algn="ctr"/>
            <a:r>
              <a:rPr lang="en-US" dirty="0" smtClean="0"/>
              <a:t>Satellite Observation (radiance, reflectance, brightness temperature)</a:t>
            </a:r>
            <a:endParaRPr lang="en-US" dirty="0"/>
          </a:p>
        </p:txBody>
      </p:sp>
      <p:sp>
        <p:nvSpPr>
          <p:cNvPr id="3" name="TextBox 2"/>
          <p:cNvSpPr txBox="1"/>
          <p:nvPr/>
        </p:nvSpPr>
        <p:spPr>
          <a:xfrm>
            <a:off x="1540701" y="1752600"/>
            <a:ext cx="5961281" cy="369332"/>
          </a:xfrm>
          <a:prstGeom prst="rect">
            <a:avLst/>
          </a:prstGeom>
          <a:noFill/>
          <a:ln w="25400">
            <a:solidFill>
              <a:schemeClr val="accent1"/>
            </a:solidFill>
          </a:ln>
        </p:spPr>
        <p:txBody>
          <a:bodyPr wrap="square" rtlCol="0">
            <a:spAutoFit/>
          </a:bodyPr>
          <a:lstStyle/>
          <a:p>
            <a:r>
              <a:rPr lang="en-US" dirty="0" smtClean="0"/>
              <a:t>Atmosphere Reflectance, Transmittance and Emission</a:t>
            </a:r>
            <a:endParaRPr lang="en-US" dirty="0"/>
          </a:p>
        </p:txBody>
      </p:sp>
      <p:sp>
        <p:nvSpPr>
          <p:cNvPr id="4" name="TextBox 3"/>
          <p:cNvSpPr txBox="1"/>
          <p:nvPr/>
        </p:nvSpPr>
        <p:spPr>
          <a:xfrm>
            <a:off x="5715000" y="2362200"/>
            <a:ext cx="3200400" cy="646331"/>
          </a:xfrm>
          <a:prstGeom prst="rect">
            <a:avLst/>
          </a:prstGeom>
          <a:noFill/>
          <a:ln w="25400">
            <a:solidFill>
              <a:schemeClr val="accent1"/>
            </a:solidFill>
          </a:ln>
        </p:spPr>
        <p:txBody>
          <a:bodyPr wrap="square" rtlCol="0">
            <a:spAutoFit/>
          </a:bodyPr>
          <a:lstStyle/>
          <a:p>
            <a:r>
              <a:rPr lang="en-US" dirty="0" smtClean="0"/>
              <a:t>Atmosphere Temperature and gas distribution</a:t>
            </a:r>
            <a:endParaRPr lang="en-US" dirty="0"/>
          </a:p>
        </p:txBody>
      </p:sp>
      <p:sp>
        <p:nvSpPr>
          <p:cNvPr id="5" name="TextBox 4"/>
          <p:cNvSpPr txBox="1"/>
          <p:nvPr/>
        </p:nvSpPr>
        <p:spPr>
          <a:xfrm>
            <a:off x="2286000" y="3124200"/>
            <a:ext cx="3200400" cy="1477328"/>
          </a:xfrm>
          <a:prstGeom prst="rect">
            <a:avLst/>
          </a:prstGeom>
          <a:noFill/>
          <a:ln w="25400">
            <a:solidFill>
              <a:schemeClr val="accent1"/>
            </a:solidFill>
          </a:ln>
        </p:spPr>
        <p:txBody>
          <a:bodyPr wrap="square" rtlCol="0">
            <a:spAutoFit/>
          </a:bodyPr>
          <a:lstStyle/>
          <a:p>
            <a:pPr algn="ctr"/>
            <a:r>
              <a:rPr lang="en-US" dirty="0" smtClean="0"/>
              <a:t>Cloud aerosol optical depth (how much), single scattering albedo (absorption) and phase function (where does scattered energy go)</a:t>
            </a:r>
            <a:endParaRPr lang="en-US" dirty="0"/>
          </a:p>
        </p:txBody>
      </p:sp>
      <p:sp>
        <p:nvSpPr>
          <p:cNvPr id="6" name="TextBox 5"/>
          <p:cNvSpPr txBox="1"/>
          <p:nvPr/>
        </p:nvSpPr>
        <p:spPr>
          <a:xfrm>
            <a:off x="2250688" y="5181600"/>
            <a:ext cx="3200400" cy="646331"/>
          </a:xfrm>
          <a:prstGeom prst="rect">
            <a:avLst/>
          </a:prstGeom>
          <a:noFill/>
          <a:ln w="25400">
            <a:solidFill>
              <a:schemeClr val="accent1"/>
            </a:solidFill>
          </a:ln>
        </p:spPr>
        <p:txBody>
          <a:bodyPr wrap="square" rtlCol="0">
            <a:spAutoFit/>
          </a:bodyPr>
          <a:lstStyle/>
          <a:p>
            <a:pPr algn="ctr"/>
            <a:r>
              <a:rPr lang="en-US" dirty="0" smtClean="0"/>
              <a:t>Particle sizes, shapes and chemistry</a:t>
            </a:r>
            <a:endParaRPr lang="en-US" dirty="0"/>
          </a:p>
        </p:txBody>
      </p:sp>
      <p:cxnSp>
        <p:nvCxnSpPr>
          <p:cNvPr id="8" name="Straight Arrow Connector 7"/>
          <p:cNvCxnSpPr/>
          <p:nvPr/>
        </p:nvCxnSpPr>
        <p:spPr>
          <a:xfrm flipV="1">
            <a:off x="4114800" y="1143000"/>
            <a:ext cx="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114800" y="2286000"/>
            <a:ext cx="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05508" y="4601528"/>
            <a:ext cx="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648200" y="2685365"/>
            <a:ext cx="81218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01782" y="6062226"/>
            <a:ext cx="3200400" cy="369332"/>
          </a:xfrm>
          <a:prstGeom prst="rect">
            <a:avLst/>
          </a:prstGeom>
          <a:noFill/>
          <a:ln w="25400">
            <a:solidFill>
              <a:schemeClr val="accent1"/>
            </a:solidFill>
          </a:ln>
        </p:spPr>
        <p:txBody>
          <a:bodyPr wrap="square" rtlCol="0">
            <a:spAutoFit/>
          </a:bodyPr>
          <a:lstStyle/>
          <a:p>
            <a:pPr algn="ctr"/>
            <a:r>
              <a:rPr lang="en-US" dirty="0" smtClean="0"/>
              <a:t>Underlying surface</a:t>
            </a:r>
            <a:endParaRPr lang="en-US" dirty="0"/>
          </a:p>
        </p:txBody>
      </p:sp>
      <p:cxnSp>
        <p:nvCxnSpPr>
          <p:cNvPr id="13" name="Straight Arrow Connector 12"/>
          <p:cNvCxnSpPr/>
          <p:nvPr/>
        </p:nvCxnSpPr>
        <p:spPr>
          <a:xfrm flipH="1">
            <a:off x="4902818" y="6246892"/>
            <a:ext cx="81218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3047" y="5323562"/>
            <a:ext cx="1718153" cy="923330"/>
          </a:xfrm>
          <a:prstGeom prst="rect">
            <a:avLst/>
          </a:prstGeom>
          <a:noFill/>
        </p:spPr>
        <p:txBody>
          <a:bodyPr wrap="square" rtlCol="0">
            <a:spAutoFit/>
          </a:bodyPr>
          <a:lstStyle/>
          <a:p>
            <a:r>
              <a:rPr lang="en-US" dirty="0" smtClean="0"/>
              <a:t>Particle size is relative to the wavelength</a:t>
            </a:r>
            <a:endParaRPr lang="en-US" dirty="0"/>
          </a:p>
        </p:txBody>
      </p:sp>
    </p:spTree>
    <p:extLst>
      <p:ext uri="{BB962C8B-B14F-4D97-AF65-F5344CB8AC3E}">
        <p14:creationId xmlns:p14="http://schemas.microsoft.com/office/powerpoint/2010/main" val="3717425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Reflectance properties of surfaces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1246188"/>
            <a:ext cx="6485548" cy="572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10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ackrover-d\class\satblog\wgrsf_signa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4114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C:\ackrover-d\class\satblog\sandd_signatu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114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C:\ackrover-d\class\satblog\phayd1_signatur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4114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C:\ackrover-d\class\satblog\pcong2_spectr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4114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033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928"/>
            <a:ext cx="8229600" cy="711590"/>
          </a:xfrm>
        </p:spPr>
        <p:txBody>
          <a:bodyPr>
            <a:normAutofit/>
          </a:bodyPr>
          <a:lstStyle/>
          <a:p>
            <a:r>
              <a:rPr lang="en-US" dirty="0" smtClean="0"/>
              <a:t>Vegetation Indices</a:t>
            </a:r>
            <a:endParaRPr lang="en-US" dirty="0"/>
          </a:p>
        </p:txBody>
      </p:sp>
      <p:sp>
        <p:nvSpPr>
          <p:cNvPr id="5" name="Content Placeholder 4"/>
          <p:cNvSpPr>
            <a:spLocks noGrp="1"/>
          </p:cNvSpPr>
          <p:nvPr>
            <p:ph idx="1"/>
          </p:nvPr>
        </p:nvSpPr>
        <p:spPr>
          <a:xfrm>
            <a:off x="457200" y="1406770"/>
            <a:ext cx="8686800" cy="5137154"/>
          </a:xfrm>
        </p:spPr>
        <p:txBody>
          <a:bodyPr>
            <a:normAutofit/>
          </a:bodyPr>
          <a:lstStyle/>
          <a:p>
            <a:pPr marL="0" indent="0">
              <a:buNone/>
            </a:pPr>
            <a:endParaRPr lang="en-US" dirty="0" smtClean="0"/>
          </a:p>
          <a:p>
            <a:pPr marL="0" indent="0">
              <a:buNone/>
            </a:pPr>
            <a:endParaRPr lang="en-US" dirty="0"/>
          </a:p>
        </p:txBody>
      </p:sp>
      <p:sp>
        <p:nvSpPr>
          <p:cNvPr id="3" name="TextBox 2"/>
          <p:cNvSpPr txBox="1"/>
          <p:nvPr/>
        </p:nvSpPr>
        <p:spPr>
          <a:xfrm>
            <a:off x="492368" y="1359877"/>
            <a:ext cx="7995139" cy="4031873"/>
          </a:xfrm>
          <a:prstGeom prst="rect">
            <a:avLst/>
          </a:prstGeom>
          <a:noFill/>
        </p:spPr>
        <p:txBody>
          <a:bodyPr wrap="square" rtlCol="0">
            <a:spAutoFit/>
          </a:bodyPr>
          <a:lstStyle/>
          <a:p>
            <a:r>
              <a:rPr lang="en-US" sz="3200" dirty="0"/>
              <a:t>Global </a:t>
            </a:r>
            <a:r>
              <a:rPr lang="en-US" sz="3200" dirty="0" smtClean="0"/>
              <a:t>vegetation </a:t>
            </a:r>
            <a:r>
              <a:rPr lang="en-US" sz="3200" dirty="0"/>
              <a:t>indices are designed to provide consistent spatial and temporal comparisons of vegetation conditions. Blue, red, and near-infrared </a:t>
            </a:r>
            <a:r>
              <a:rPr lang="en-US" sz="3200" dirty="0" err="1"/>
              <a:t>reflectances</a:t>
            </a:r>
            <a:r>
              <a:rPr lang="en-US" sz="3200" dirty="0"/>
              <a:t>, centered at 469-nanometers, 645-nanometers, and 858-nanometers, respectively, are used to determine the </a:t>
            </a:r>
            <a:r>
              <a:rPr lang="en-US" sz="3200" dirty="0" smtClean="0"/>
              <a:t>daily </a:t>
            </a:r>
            <a:r>
              <a:rPr lang="en-US" sz="3200" dirty="0"/>
              <a:t>vegetation indices.</a:t>
            </a:r>
            <a:endParaRPr lang="en-US" sz="2800" dirty="0"/>
          </a:p>
        </p:txBody>
      </p:sp>
    </p:spTree>
    <p:extLst>
      <p:ext uri="{BB962C8B-B14F-4D97-AF65-F5344CB8AC3E}">
        <p14:creationId xmlns:p14="http://schemas.microsoft.com/office/powerpoint/2010/main" val="1138899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MODIS</a:t>
            </a:r>
            <a:endParaRPr lang="en-US" dirty="0"/>
          </a:p>
        </p:txBody>
      </p:sp>
      <p:sp>
        <p:nvSpPr>
          <p:cNvPr id="3" name="TextBox 2"/>
          <p:cNvSpPr txBox="1"/>
          <p:nvPr/>
        </p:nvSpPr>
        <p:spPr>
          <a:xfrm>
            <a:off x="187570" y="2016369"/>
            <a:ext cx="7948246" cy="3539430"/>
          </a:xfrm>
          <a:prstGeom prst="rect">
            <a:avLst/>
          </a:prstGeom>
          <a:noFill/>
        </p:spPr>
        <p:txBody>
          <a:bodyPr wrap="square" rtlCol="0">
            <a:spAutoFit/>
          </a:bodyPr>
          <a:lstStyle/>
          <a:p>
            <a:r>
              <a:rPr lang="en-US" sz="2800" dirty="0"/>
              <a:t>The Moderate Resolution Imaging </a:t>
            </a:r>
            <a:r>
              <a:rPr lang="en-US" sz="2800" dirty="0" smtClean="0"/>
              <a:t>Spectroradiometer (MODIS) measures </a:t>
            </a:r>
            <a:r>
              <a:rPr lang="en-US" sz="2800" dirty="0"/>
              <a:t>radiances at 36 </a:t>
            </a:r>
            <a:r>
              <a:rPr lang="en-US" sz="2800" dirty="0" smtClean="0"/>
              <a:t>wavelengths including </a:t>
            </a:r>
            <a:r>
              <a:rPr lang="en-US" sz="2800" dirty="0"/>
              <a:t>infrared and visible bands with </a:t>
            </a:r>
            <a:r>
              <a:rPr lang="en-US" sz="2800" dirty="0" smtClean="0"/>
              <a:t>spatial resolution </a:t>
            </a:r>
            <a:r>
              <a:rPr lang="en-US" sz="2800" dirty="0"/>
              <a:t>of 250 </a:t>
            </a:r>
            <a:r>
              <a:rPr lang="en-US" sz="2800" dirty="0" smtClean="0"/>
              <a:t>m , 500m and 1 </a:t>
            </a:r>
            <a:r>
              <a:rPr lang="en-US" sz="2800" dirty="0"/>
              <a:t>km</a:t>
            </a:r>
            <a:r>
              <a:rPr lang="en-US" sz="2800" dirty="0" smtClean="0"/>
              <a:t>.</a:t>
            </a:r>
          </a:p>
          <a:p>
            <a:endParaRPr lang="en-US" sz="2800" dirty="0"/>
          </a:p>
          <a:p>
            <a:r>
              <a:rPr lang="en-US" sz="2800" dirty="0" smtClean="0"/>
              <a:t>It is a scanning instrument  that yields ‘images’ at the different wavelengths. </a:t>
            </a:r>
            <a:endParaRPr lang="en-US" sz="2800" dirty="0"/>
          </a:p>
        </p:txBody>
      </p:sp>
    </p:spTree>
    <p:extLst>
      <p:ext uri="{BB962C8B-B14F-4D97-AF65-F5344CB8AC3E}">
        <p14:creationId xmlns:p14="http://schemas.microsoft.com/office/powerpoint/2010/main" val="2117237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MODIS Bands</a:t>
            </a:r>
            <a:endParaRPr lang="en-US" dirty="0"/>
          </a:p>
        </p:txBody>
      </p:sp>
      <p:sp>
        <p:nvSpPr>
          <p:cNvPr id="3" name="TextBox 2"/>
          <p:cNvSpPr txBox="1"/>
          <p:nvPr/>
        </p:nvSpPr>
        <p:spPr>
          <a:xfrm>
            <a:off x="0" y="1312985"/>
            <a:ext cx="9144000" cy="4524315"/>
          </a:xfrm>
          <a:prstGeom prst="rect">
            <a:avLst/>
          </a:prstGeom>
          <a:noFill/>
        </p:spPr>
        <p:txBody>
          <a:bodyPr wrap="square" rtlCol="0">
            <a:spAutoFit/>
          </a:bodyPr>
          <a:lstStyle/>
          <a:p>
            <a:pPr algn="ctr"/>
            <a:r>
              <a:rPr lang="en-US" sz="3200" b="1" dirty="0"/>
              <a:t>Reflective Bands</a:t>
            </a:r>
            <a:r>
              <a:rPr lang="en-US" sz="3200" dirty="0"/>
              <a:t>						</a:t>
            </a:r>
          </a:p>
          <a:p>
            <a:r>
              <a:rPr lang="en-US" sz="3200" dirty="0"/>
              <a:t>1,2	0.645, 0.865		</a:t>
            </a:r>
            <a:r>
              <a:rPr lang="en-US" sz="3200" dirty="0" smtClean="0"/>
              <a:t>    land/</a:t>
            </a:r>
            <a:r>
              <a:rPr lang="en-US" sz="3200" dirty="0" err="1" smtClean="0"/>
              <a:t>cld</a:t>
            </a:r>
            <a:r>
              <a:rPr lang="en-US" sz="3200" dirty="0" smtClean="0"/>
              <a:t> </a:t>
            </a:r>
            <a:r>
              <a:rPr lang="en-US" sz="3200" dirty="0"/>
              <a:t>boundaries	</a:t>
            </a:r>
          </a:p>
          <a:p>
            <a:r>
              <a:rPr lang="en-US" sz="3200" dirty="0"/>
              <a:t>3,4	0.470, 0.555		</a:t>
            </a:r>
            <a:r>
              <a:rPr lang="en-US" sz="3200" dirty="0" smtClean="0"/>
              <a:t>    land/</a:t>
            </a:r>
            <a:r>
              <a:rPr lang="en-US" sz="3200" dirty="0" err="1" smtClean="0"/>
              <a:t>cld</a:t>
            </a:r>
            <a:r>
              <a:rPr lang="en-US" sz="3200" dirty="0" smtClean="0"/>
              <a:t> </a:t>
            </a:r>
            <a:r>
              <a:rPr lang="en-US" sz="3200" dirty="0"/>
              <a:t>properties	</a:t>
            </a:r>
          </a:p>
          <a:p>
            <a:r>
              <a:rPr lang="en-US" sz="3200" dirty="0"/>
              <a:t>5-7	1.24, 1.64, 2.13		“			</a:t>
            </a:r>
          </a:p>
          <a:p>
            <a:r>
              <a:rPr lang="en-US" sz="3200" dirty="0"/>
              <a:t>8-10	0.415, 0.443, 0.490	</a:t>
            </a:r>
            <a:r>
              <a:rPr lang="en-US" sz="3200" dirty="0" smtClean="0"/>
              <a:t>  ocean color/chlorophyll</a:t>
            </a:r>
            <a:endParaRPr lang="en-US" sz="3200" dirty="0"/>
          </a:p>
          <a:p>
            <a:r>
              <a:rPr lang="en-US" sz="3200" dirty="0" smtClean="0"/>
              <a:t>11-13</a:t>
            </a:r>
            <a:r>
              <a:rPr lang="en-US" sz="3200" dirty="0"/>
              <a:t>	0.531, 0.565, 0.653	“			</a:t>
            </a:r>
          </a:p>
          <a:p>
            <a:r>
              <a:rPr lang="en-US" sz="3200" dirty="0"/>
              <a:t>14-16	0.681, 0.75, 0.865	“			</a:t>
            </a:r>
          </a:p>
          <a:p>
            <a:r>
              <a:rPr lang="en-US" sz="3200" dirty="0"/>
              <a:t>17-19	0.905, 0.936, 0.940	</a:t>
            </a:r>
            <a:r>
              <a:rPr lang="en-US" sz="3200" dirty="0" err="1"/>
              <a:t>atm</a:t>
            </a:r>
            <a:r>
              <a:rPr lang="en-US" sz="3200" dirty="0"/>
              <a:t> water vapor		</a:t>
            </a:r>
            <a:r>
              <a:rPr lang="en-US" sz="3200" dirty="0" smtClean="0"/>
              <a:t> </a:t>
            </a:r>
            <a:endParaRPr lang="en-US" sz="3200" dirty="0"/>
          </a:p>
          <a:p>
            <a:r>
              <a:rPr lang="en-US" sz="3200" dirty="0"/>
              <a:t>26	1.375			cirrus clouds	</a:t>
            </a:r>
            <a:r>
              <a:rPr lang="en-US" dirty="0"/>
              <a:t>	</a:t>
            </a:r>
          </a:p>
        </p:txBody>
      </p:sp>
    </p:spTree>
    <p:extLst>
      <p:ext uri="{BB962C8B-B14F-4D97-AF65-F5344CB8AC3E}">
        <p14:creationId xmlns:p14="http://schemas.microsoft.com/office/powerpoint/2010/main" val="62811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MODIS Bands</a:t>
            </a:r>
            <a:endParaRPr lang="en-US" dirty="0"/>
          </a:p>
        </p:txBody>
      </p:sp>
      <p:sp>
        <p:nvSpPr>
          <p:cNvPr id="3" name="TextBox 2"/>
          <p:cNvSpPr txBox="1"/>
          <p:nvPr/>
        </p:nvSpPr>
        <p:spPr>
          <a:xfrm>
            <a:off x="187570" y="1266092"/>
            <a:ext cx="8018584" cy="5016758"/>
          </a:xfrm>
          <a:prstGeom prst="rect">
            <a:avLst/>
          </a:prstGeom>
          <a:noFill/>
        </p:spPr>
        <p:txBody>
          <a:bodyPr wrap="square" rtlCol="0">
            <a:spAutoFit/>
          </a:bodyPr>
          <a:lstStyle/>
          <a:p>
            <a:pPr algn="ctr"/>
            <a:r>
              <a:rPr lang="en-US" sz="3200" b="1" dirty="0" smtClean="0"/>
              <a:t>Emissive </a:t>
            </a:r>
            <a:r>
              <a:rPr lang="en-US" sz="3200" b="1" dirty="0"/>
              <a:t>Bands</a:t>
            </a:r>
          </a:p>
          <a:p>
            <a:r>
              <a:rPr lang="en-US" sz="3200" dirty="0" smtClean="0"/>
              <a:t>20-23</a:t>
            </a:r>
            <a:r>
              <a:rPr lang="en-US" sz="3200" dirty="0"/>
              <a:t>	3.750(2), 3.959, 4.050	</a:t>
            </a:r>
            <a:r>
              <a:rPr lang="en-US" sz="3200" dirty="0" err="1"/>
              <a:t>sfc</a:t>
            </a:r>
            <a:r>
              <a:rPr lang="en-US" sz="3200" dirty="0"/>
              <a:t>/</a:t>
            </a:r>
            <a:r>
              <a:rPr lang="en-US" sz="3200" dirty="0" err="1"/>
              <a:t>cld</a:t>
            </a:r>
            <a:r>
              <a:rPr lang="en-US" sz="3200" dirty="0"/>
              <a:t> temp</a:t>
            </a:r>
          </a:p>
          <a:p>
            <a:r>
              <a:rPr lang="en-US" sz="3200" dirty="0" smtClean="0"/>
              <a:t>24,25</a:t>
            </a:r>
            <a:r>
              <a:rPr lang="en-US" sz="3200" dirty="0"/>
              <a:t>	4.465, 4.515		</a:t>
            </a:r>
            <a:r>
              <a:rPr lang="en-US" sz="3200" dirty="0" err="1"/>
              <a:t>atm</a:t>
            </a:r>
            <a:r>
              <a:rPr lang="en-US" sz="3200" dirty="0"/>
              <a:t> temperature</a:t>
            </a:r>
          </a:p>
          <a:p>
            <a:r>
              <a:rPr lang="en-US" sz="3200" dirty="0" smtClean="0"/>
              <a:t>27,28</a:t>
            </a:r>
            <a:r>
              <a:rPr lang="en-US" sz="3200" dirty="0"/>
              <a:t>	6.715, 7.325		water vapor</a:t>
            </a:r>
          </a:p>
          <a:p>
            <a:r>
              <a:rPr lang="en-US" sz="3200" dirty="0" smtClean="0"/>
              <a:t>29</a:t>
            </a:r>
            <a:r>
              <a:rPr lang="en-US" sz="3200" dirty="0"/>
              <a:t>	 </a:t>
            </a:r>
            <a:r>
              <a:rPr lang="en-US" sz="3200" dirty="0" smtClean="0"/>
              <a:t>       8.55</a:t>
            </a:r>
            <a:r>
              <a:rPr lang="en-US" sz="3200" dirty="0"/>
              <a:t>			</a:t>
            </a:r>
            <a:r>
              <a:rPr lang="en-US" sz="3200" dirty="0" smtClean="0"/>
              <a:t>        </a:t>
            </a:r>
            <a:r>
              <a:rPr lang="en-US" sz="3200" dirty="0" err="1" smtClean="0"/>
              <a:t>sfc</a:t>
            </a:r>
            <a:r>
              <a:rPr lang="en-US" sz="3200" dirty="0" smtClean="0"/>
              <a:t>/</a:t>
            </a:r>
            <a:r>
              <a:rPr lang="en-US" sz="3200" dirty="0" err="1" smtClean="0"/>
              <a:t>cld</a:t>
            </a:r>
            <a:r>
              <a:rPr lang="en-US" sz="3200" dirty="0" smtClean="0"/>
              <a:t> </a:t>
            </a:r>
            <a:r>
              <a:rPr lang="en-US" sz="3200" dirty="0"/>
              <a:t>temp</a:t>
            </a:r>
          </a:p>
          <a:p>
            <a:r>
              <a:rPr lang="en-US" sz="3200" dirty="0" smtClean="0"/>
              <a:t>30     </a:t>
            </a:r>
            <a:r>
              <a:rPr lang="en-US" sz="3200" dirty="0"/>
              <a:t>	9.73			</a:t>
            </a:r>
            <a:r>
              <a:rPr lang="en-US" sz="3200" dirty="0" smtClean="0"/>
              <a:t>         ozone</a:t>
            </a:r>
            <a:endParaRPr lang="en-US" sz="3200" dirty="0"/>
          </a:p>
          <a:p>
            <a:r>
              <a:rPr lang="en-US" sz="3200" dirty="0" smtClean="0"/>
              <a:t>31,32</a:t>
            </a:r>
            <a:r>
              <a:rPr lang="en-US" sz="3200" dirty="0"/>
              <a:t>	11.03, 12.02		</a:t>
            </a:r>
            <a:r>
              <a:rPr lang="en-US" sz="3200" dirty="0" err="1"/>
              <a:t>sfc</a:t>
            </a:r>
            <a:r>
              <a:rPr lang="en-US" sz="3200" dirty="0"/>
              <a:t>/</a:t>
            </a:r>
            <a:r>
              <a:rPr lang="en-US" sz="3200" dirty="0" err="1"/>
              <a:t>cld</a:t>
            </a:r>
            <a:r>
              <a:rPr lang="en-US" sz="3200" dirty="0"/>
              <a:t> temp</a:t>
            </a:r>
          </a:p>
          <a:p>
            <a:r>
              <a:rPr lang="en-US" sz="3200" dirty="0" smtClean="0"/>
              <a:t>33-34</a:t>
            </a:r>
            <a:r>
              <a:rPr lang="en-US" sz="3200" dirty="0"/>
              <a:t>	13.335, 13.635 		</a:t>
            </a:r>
            <a:r>
              <a:rPr lang="en-US" sz="3200" dirty="0" err="1"/>
              <a:t>cld</a:t>
            </a:r>
            <a:r>
              <a:rPr lang="en-US" sz="3200" dirty="0"/>
              <a:t> top properties </a:t>
            </a:r>
          </a:p>
          <a:p>
            <a:r>
              <a:rPr lang="en-US" sz="3200" dirty="0" smtClean="0"/>
              <a:t>35-36</a:t>
            </a:r>
            <a:r>
              <a:rPr lang="en-US" sz="3200" dirty="0"/>
              <a:t>	13.935, 14.235		</a:t>
            </a:r>
            <a:r>
              <a:rPr lang="en-US" sz="3200" dirty="0" err="1"/>
              <a:t>cld</a:t>
            </a:r>
            <a:r>
              <a:rPr lang="en-US" sz="3200" dirty="0"/>
              <a:t> top properties</a:t>
            </a:r>
          </a:p>
        </p:txBody>
      </p:sp>
    </p:spTree>
    <p:extLst>
      <p:ext uri="{BB962C8B-B14F-4D97-AF65-F5344CB8AC3E}">
        <p14:creationId xmlns:p14="http://schemas.microsoft.com/office/powerpoint/2010/main" val="2772554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MSS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CIMSSpresentation</Template>
  <TotalTime>4794</TotalTime>
  <Words>565</Words>
  <Application>Microsoft Office PowerPoint</Application>
  <PresentationFormat>On-screen Show (4:3)</PresentationFormat>
  <Paragraphs>82</Paragraphs>
  <Slides>21</Slides>
  <Notes>5</Notes>
  <HiddenSlides>0</HiddenSlides>
  <MMClips>1</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CIMSSpresentation</vt:lpstr>
      <vt:lpstr>Default Design</vt:lpstr>
      <vt:lpstr>Monitoring Vegetation and Land Features</vt:lpstr>
      <vt:lpstr>Objectives</vt:lpstr>
      <vt:lpstr>PowerPoint Presentation</vt:lpstr>
      <vt:lpstr>Reflectance properties of surfaces</vt:lpstr>
      <vt:lpstr>PowerPoint Presentation</vt:lpstr>
      <vt:lpstr>Vegetation Indices</vt:lpstr>
      <vt:lpstr>MODIS</vt:lpstr>
      <vt:lpstr>MODIS Bands</vt:lpstr>
      <vt:lpstr>MODIS Bands</vt:lpstr>
      <vt:lpstr>PowerPoint Presentation</vt:lpstr>
      <vt:lpstr>Vegetation Index</vt:lpstr>
      <vt:lpstr>NDVI</vt:lpstr>
      <vt:lpstr>NDVI</vt:lpstr>
      <vt:lpstr>NDVI</vt:lpstr>
      <vt:lpstr>Global NDVI </vt:lpstr>
      <vt:lpstr>NDVI – long term</vt:lpstr>
      <vt:lpstr>NDVI</vt:lpstr>
      <vt:lpstr>Enhanced Vegetation Index (EVI)</vt:lpstr>
      <vt:lpstr>Recap </vt:lpstr>
      <vt:lpstr>Snow Index?</vt:lpstr>
      <vt:lpstr>Reflectance properties of surfaces</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Ackerman</dc:creator>
  <cp:lastModifiedBy> SA</cp:lastModifiedBy>
  <cp:revision>133</cp:revision>
  <dcterms:created xsi:type="dcterms:W3CDTF">2008-09-17T17:09:36Z</dcterms:created>
  <dcterms:modified xsi:type="dcterms:W3CDTF">2013-07-16T13:57:02Z</dcterms:modified>
</cp:coreProperties>
</file>