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  <p:sldMasterId id="2147483789" r:id="rId2"/>
  </p:sldMasterIdLst>
  <p:notesMasterIdLst>
    <p:notesMasterId r:id="rId24"/>
  </p:notesMasterIdLst>
  <p:handoutMasterIdLst>
    <p:handoutMasterId r:id="rId25"/>
  </p:handoutMasterIdLst>
  <p:sldIdLst>
    <p:sldId id="256" r:id="rId3"/>
    <p:sldId id="276" r:id="rId4"/>
    <p:sldId id="323" r:id="rId5"/>
    <p:sldId id="334" r:id="rId6"/>
    <p:sldId id="335" r:id="rId7"/>
    <p:sldId id="277" r:id="rId8"/>
    <p:sldId id="269" r:id="rId9"/>
    <p:sldId id="272" r:id="rId10"/>
    <p:sldId id="345" r:id="rId11"/>
    <p:sldId id="337" r:id="rId12"/>
    <p:sldId id="336" r:id="rId13"/>
    <p:sldId id="333" r:id="rId14"/>
    <p:sldId id="340" r:id="rId15"/>
    <p:sldId id="344" r:id="rId16"/>
    <p:sldId id="343" r:id="rId17"/>
    <p:sldId id="341" r:id="rId18"/>
    <p:sldId id="342" r:id="rId19"/>
    <p:sldId id="338" r:id="rId20"/>
    <p:sldId id="339" r:id="rId21"/>
    <p:sldId id="283" r:id="rId22"/>
    <p:sldId id="278" r:id="rId23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458" autoAdjust="0"/>
  </p:normalViewPr>
  <p:slideViewPr>
    <p:cSldViewPr snapToGrid="0">
      <p:cViewPr varScale="1">
        <p:scale>
          <a:sx n="52" d="100"/>
          <a:sy n="52" d="100"/>
        </p:scale>
        <p:origin x="-91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96"/>
    </p:cViewPr>
  </p:sorterViewPr>
  <p:notesViewPr>
    <p:cSldViewPr snapToGrid="0">
      <p:cViewPr varScale="1">
        <p:scale>
          <a:sx n="68" d="100"/>
          <a:sy n="68" d="100"/>
        </p:scale>
        <p:origin x="-2730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E558755-3EEF-43C6-A943-A6A4852109B9}" type="datetime1">
              <a:rPr lang="en-US"/>
              <a:pPr/>
              <a:t>7/16/2013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3B5A71B-87F2-4F8B-AB36-E8455F1DD1E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78611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A6E976AC-FC0C-4314-B48F-C9C24450912F}" type="datetime1">
              <a:rPr lang="en-US"/>
              <a:pPr/>
              <a:t>7/16/2013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F459F125-C4D5-4607-A7AA-AFC8615AA57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96493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4" charset="-128"/>
        <a:cs typeface="ＭＳ Ｐゴシック" pitchFamily="4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E1E624-9B87-4AB1-B171-9A1441E05805}" type="slidenum">
              <a:rPr lang="en-US"/>
              <a:pPr/>
              <a:t>16</a:t>
            </a:fld>
            <a:endParaRPr lang="en-US"/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Quick overview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ＭＳ Ｐゴシック" pitchFamily="-112" charset="-12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ＭＳ Ｐゴシック" pitchFamily="-112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ＭＳ Ｐゴシック" pitchFamily="-112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ＭＳ Ｐゴシック" pitchFamily="-112" charset="-128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1295400"/>
            <a:ext cx="7772400" cy="1447800"/>
          </a:xfrm>
        </p:spPr>
        <p:txBody>
          <a:bodyPr/>
          <a:lstStyle>
            <a:lvl1pPr marR="9144" algn="ctr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  <a:latin typeface="Corbe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685800" y="2819400"/>
            <a:ext cx="7772400" cy="1219200"/>
          </a:xfrm>
        </p:spPr>
        <p:txBody>
          <a:bodyPr lIns="100584" anchor="b"/>
          <a:lstStyle>
            <a:lvl1pPr marL="0" indent="0" algn="ctr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5923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>
  <p:cSld name="Title,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sz="half" idx="1"/>
          </p:nvPr>
        </p:nvSpPr>
        <p:spPr>
          <a:xfrm>
            <a:off x="685800" y="1600200"/>
            <a:ext cx="3810000" cy="4495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38100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4008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9/24/2007</a:t>
            </a:r>
            <a:br>
              <a:rPr lang="en-US"/>
            </a:br>
            <a:r>
              <a:rPr lang="en-US"/>
              <a:t>EUMETSAT/AMS Conf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1E7CA03-4212-4B94-9BB4-534B208FEDE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008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65AC60C-09E5-4180-BB35-09A10A271FA9}" type="datetime1">
              <a:rPr lang="en-US"/>
              <a:pPr/>
              <a:t>7/16/2013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E2BF9A-A6FA-4454-AF2F-875566FE6BB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4642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B3417DA-0D89-4E5D-B008-A556A3A333EA}" type="datetime1">
              <a:rPr lang="en-US"/>
              <a:pPr/>
              <a:t>7/16/2013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95A91B-D5C8-4F5C-9E1D-21C293A60C1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4709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FD2CA6-ED60-4293-85E4-BBCCEDF3CCBC}" type="datetime1">
              <a:rPr lang="en-US"/>
              <a:pPr/>
              <a:t>7/16/2013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13DE98-0CBE-48A9-97B3-A8CF2215D18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0272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A6361D2-B506-47F9-9D48-F4BB9B9E3062}" type="datetime1">
              <a:rPr lang="en-US"/>
              <a:pPr/>
              <a:t>7/16/2013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B0B73D-AFE1-4400-8E85-D01A434FC56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2393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0EE6581-F165-4692-87D6-CC0DDF2C6979}" type="datetime1">
              <a:rPr lang="en-US"/>
              <a:pPr/>
              <a:t>7/16/2013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2F655E-9D96-4D68-89B6-3598C522B6C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2606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C57908-36BB-490E-BDC8-1FCF48515950}" type="datetime1">
              <a:rPr lang="en-US"/>
              <a:pPr/>
              <a:t>7/16/2013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14FFBE-A4BD-404C-A61F-1F26DDD6D22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4932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AF191FA-F75A-4BA9-9186-9F114FC26F82}" type="datetime1">
              <a:rPr lang="en-US"/>
              <a:pPr/>
              <a:t>7/16/2013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CFF94B-61A3-4F09-9DAC-7E9EB4FC7EC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114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EE6C47-7327-4016-AEE2-2C2B6AA577BB}" type="datetime1">
              <a:rPr lang="en-US"/>
              <a:pPr/>
              <a:t>7/16/2013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54DB8A-610B-414C-8186-0F2FDE4D6A9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5188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FA6D013-4C80-4C6F-BB54-0D638EA3731F}" type="datetime1">
              <a:rPr lang="en-US"/>
              <a:pPr/>
              <a:t>7/16/2013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3A6EE9-CA68-498C-BDB3-540C74844AE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45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83561"/>
            <a:ext cx="7772400" cy="43124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6238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CCEEC9A-8100-4BC8-9C58-925DA347351A}" type="datetime1">
              <a:rPr lang="en-US"/>
              <a:pPr/>
              <a:t>7/16/2013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A24255-1C70-4E68-AFB8-0DB4D8F8825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4500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FCB5AC2-9DC2-4D36-B45B-BE1429C83F97}" type="datetime1">
              <a:rPr lang="en-US"/>
              <a:pPr/>
              <a:t>7/16/2013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060297-1434-4FB8-8FFE-5A24BEF83AD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976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bIns="0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513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114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560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098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8431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39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68300" y="0"/>
            <a:ext cx="8777288" cy="187801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ＭＳ Ｐゴシック" pitchFamily="-112" charset="-128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363538" y="1884363"/>
            <a:ext cx="878205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11"/>
          <p:cNvGrpSpPr>
            <a:grpSpLocks/>
          </p:cNvGrpSpPr>
          <p:nvPr/>
        </p:nvGrpSpPr>
        <p:grpSpPr bwMode="auto">
          <a:xfrm rot="5400000">
            <a:off x="8515351" y="1219200"/>
            <a:ext cx="131762" cy="128587"/>
            <a:chOff x="6668087" y="1297746"/>
            <a:chExt cx="161840" cy="156602"/>
          </a:xfrm>
        </p:grpSpPr>
        <p:cxnSp>
          <p:nvCxnSpPr>
            <p:cNvPr id="8" name="Straight Connector 7"/>
            <p:cNvCxnSpPr/>
            <p:nvPr/>
          </p:nvCxnSpPr>
          <p:spPr>
            <a:xfrm rot="16200000">
              <a:off x="6649943" y="1300307"/>
              <a:ext cx="88935" cy="7994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V="1">
              <a:off x="6671549" y="1405048"/>
              <a:ext cx="125669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 flipH="1">
              <a:off x="6730864" y="1299332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6"/>
          <p:cNvGrpSpPr>
            <a:grpSpLocks/>
          </p:cNvGrpSpPr>
          <p:nvPr/>
        </p:nvGrpSpPr>
        <p:grpSpPr bwMode="auto">
          <a:xfrm rot="5400000">
            <a:off x="8667751" y="1371600"/>
            <a:ext cx="131762" cy="128587"/>
            <a:chOff x="6668087" y="1297746"/>
            <a:chExt cx="161840" cy="156602"/>
          </a:xfrm>
        </p:grpSpPr>
        <p:cxnSp>
          <p:nvCxnSpPr>
            <p:cNvPr id="12" name="Straight Connector 11"/>
            <p:cNvCxnSpPr/>
            <p:nvPr/>
          </p:nvCxnSpPr>
          <p:spPr>
            <a:xfrm rot="16200000">
              <a:off x="6649943" y="1300307"/>
              <a:ext cx="88935" cy="7994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V="1">
              <a:off x="6671549" y="1405048"/>
              <a:ext cx="125669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 flipH="1">
              <a:off x="6730864" y="1299332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22"/>
          <p:cNvGrpSpPr>
            <a:grpSpLocks/>
          </p:cNvGrpSpPr>
          <p:nvPr/>
        </p:nvGrpSpPr>
        <p:grpSpPr bwMode="auto">
          <a:xfrm rot="5400000">
            <a:off x="8320087" y="1474788"/>
            <a:ext cx="131763" cy="128588"/>
            <a:chOff x="6668087" y="1297746"/>
            <a:chExt cx="161840" cy="156602"/>
          </a:xfrm>
        </p:grpSpPr>
        <p:cxnSp>
          <p:nvCxnSpPr>
            <p:cNvPr id="16" name="Straight Connector 15"/>
            <p:cNvCxnSpPr/>
            <p:nvPr/>
          </p:nvCxnSpPr>
          <p:spPr>
            <a:xfrm rot="16200000">
              <a:off x="6649943" y="1300308"/>
              <a:ext cx="88934" cy="79944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V="1">
              <a:off x="6671548" y="1405047"/>
              <a:ext cx="125667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 flipH="1">
              <a:off x="6730862" y="1299332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8610600" y="55563"/>
            <a:ext cx="457200" cy="365125"/>
          </a:xfrm>
        </p:spPr>
        <p:txBody>
          <a:bodyPr/>
          <a:lstStyle>
            <a:lvl1pPr>
              <a:defRPr>
                <a:latin typeface="Corbel" pitchFamily="34" charset="0"/>
              </a:defRPr>
            </a:lvl1pPr>
          </a:lstStyle>
          <a:p>
            <a:fld id="{DF431106-893B-41A8-A566-610F06663C3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974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bg2">
                <a:tint val="88000"/>
                <a:satMod val="40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5" descr="star_fade_bg.jp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8288" y="0"/>
            <a:ext cx="25257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24" descr="star_fade_bg.jp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0"/>
            <a:ext cx="25257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23" descr="star_fade_bg.jp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0"/>
            <a:ext cx="25257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20" descr="star_fade_bg.jp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257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763"/>
            <a:ext cx="7772400" cy="9144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914400" y="1784350"/>
            <a:ext cx="7772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32" name="Picture 29" descr="cimss_logo.tif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25" y="6019800"/>
            <a:ext cx="852488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050925" y="6283325"/>
            <a:ext cx="3810000" cy="369888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9pPr>
          </a:lstStyle>
          <a:p>
            <a:pPr eaLnBrk="1" hangingPunct="1"/>
            <a:r>
              <a:rPr lang="en-US" sz="900">
                <a:solidFill>
                  <a:srgbClr val="FFF1CE"/>
                </a:solidFill>
                <a:latin typeface="Corbel" pitchFamily="34" charset="0"/>
              </a:rPr>
              <a:t>Cooperative Institute for Meteorological Satellite Studies</a:t>
            </a:r>
          </a:p>
          <a:p>
            <a:pPr eaLnBrk="1" hangingPunct="1"/>
            <a:r>
              <a:rPr lang="en-US" sz="900">
                <a:latin typeface="Corbel" pitchFamily="34" charset="0"/>
              </a:rPr>
              <a:t>University of Wisconsin - Madison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250238" y="6413500"/>
            <a:ext cx="457200" cy="2286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1CE"/>
                </a:solidFill>
              </a:defRPr>
            </a:lvl1pPr>
          </a:lstStyle>
          <a:p>
            <a:fld id="{C35E1F46-254F-477F-AB67-023AA3641BC2}" type="slidenum">
              <a:rPr lang="en-US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spc="-100">
          <a:solidFill>
            <a:srgbClr val="C1EEFF"/>
          </a:solidFill>
          <a:latin typeface="Arial" pitchFamily="4" charset="0"/>
          <a:ea typeface="ＭＳ Ｐゴシック" pitchFamily="4" charset="-128"/>
          <a:cs typeface="ＭＳ Ｐゴシック" pitchFamily="4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C1EEFF"/>
          </a:solidFill>
          <a:latin typeface="Arial" pitchFamily="4" charset="0"/>
          <a:ea typeface="ＭＳ Ｐゴシック" pitchFamily="4" charset="-128"/>
          <a:cs typeface="ＭＳ Ｐゴシック" pitchFamily="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C1EEFF"/>
          </a:solidFill>
          <a:latin typeface="Arial" pitchFamily="4" charset="0"/>
          <a:ea typeface="ＭＳ Ｐゴシック" pitchFamily="4" charset="-128"/>
          <a:cs typeface="ＭＳ Ｐゴシック" pitchFamily="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C1EEFF"/>
          </a:solidFill>
          <a:latin typeface="Arial" pitchFamily="4" charset="0"/>
          <a:ea typeface="ＭＳ Ｐゴシック" pitchFamily="4" charset="-128"/>
          <a:cs typeface="ＭＳ Ｐゴシック" pitchFamily="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C1EEFF"/>
          </a:solidFill>
          <a:latin typeface="Arial" pitchFamily="4" charset="0"/>
          <a:ea typeface="ＭＳ Ｐゴシック" pitchFamily="4" charset="-128"/>
          <a:cs typeface="ＭＳ Ｐゴシック" pitchFamily="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C1EEFF"/>
          </a:solidFill>
          <a:latin typeface="Arial" pitchFamily="4" charset="0"/>
          <a:ea typeface="ＭＳ Ｐゴシック" pitchFamily="4" charset="-128"/>
          <a:cs typeface="ＭＳ Ｐゴシック" pitchFamily="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C1EEFF"/>
          </a:solidFill>
          <a:latin typeface="Arial" pitchFamily="4" charset="0"/>
          <a:ea typeface="ＭＳ Ｐゴシック" pitchFamily="4" charset="-128"/>
          <a:cs typeface="ＭＳ Ｐゴシック" pitchFamily="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C1EEFF"/>
          </a:solidFill>
          <a:latin typeface="Arial" pitchFamily="4" charset="0"/>
          <a:ea typeface="ＭＳ Ｐゴシック" pitchFamily="4" charset="-128"/>
          <a:cs typeface="ＭＳ Ｐゴシック" pitchFamily="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C1EEFF"/>
          </a:solidFill>
          <a:latin typeface="Arial" pitchFamily="4" charset="0"/>
          <a:ea typeface="ＭＳ Ｐゴシック" pitchFamily="4" charset="-128"/>
          <a:cs typeface="ＭＳ Ｐゴシック" pitchFamily="4" charset="-128"/>
        </a:defRPr>
      </a:lvl9pPr>
    </p:titleStyle>
    <p:bodyStyle>
      <a:lvl1pPr marL="411163" indent="-342900" algn="l" rtl="0" eaLnBrk="0" fontAlgn="base" hangingPunct="0">
        <a:spcBef>
          <a:spcPts val="700"/>
        </a:spcBef>
        <a:spcAft>
          <a:spcPct val="0"/>
        </a:spcAft>
        <a:buClr>
          <a:srgbClr val="A7D6FF"/>
        </a:buClr>
        <a:buSzPct val="95000"/>
        <a:buFont typeface="Wingdings" pitchFamily="2" charset="2"/>
        <a:buChar char=""/>
        <a:defRPr sz="3000" kern="1200">
          <a:solidFill>
            <a:schemeClr val="tx1"/>
          </a:solidFill>
          <a:latin typeface="+mn-lt"/>
          <a:ea typeface="ＭＳ Ｐゴシック" pitchFamily="4" charset="-128"/>
          <a:cs typeface="ＭＳ Ｐゴシック" pitchFamily="4" charset="-128"/>
        </a:defRPr>
      </a:lvl1pPr>
      <a:lvl2pPr marL="739775" indent="-285750" algn="l" rtl="0" eaLnBrk="0" fontAlgn="base" hangingPunct="0">
        <a:spcBef>
          <a:spcPct val="20000"/>
        </a:spcBef>
        <a:spcAft>
          <a:spcPct val="0"/>
        </a:spcAft>
        <a:buClr>
          <a:srgbClr val="A7D6FF"/>
        </a:buClr>
        <a:buSzPct val="90000"/>
        <a:buFont typeface="Wingdings" pitchFamily="2" charset="2"/>
        <a:buChar char=""/>
        <a:defRPr sz="2600" kern="1200">
          <a:solidFill>
            <a:schemeClr val="tx1"/>
          </a:solidFill>
          <a:latin typeface="+mn-lt"/>
          <a:ea typeface="ＭＳ Ｐゴシック" pitchFamily="4" charset="-128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rgbClr val="A7D6FF"/>
        </a:buClr>
        <a:buFont typeface="Wingdings 2" pitchFamily="18" charset="2"/>
        <a:buChar char=""/>
        <a:defRPr sz="2400" kern="1200">
          <a:solidFill>
            <a:schemeClr val="tx1"/>
          </a:solidFill>
          <a:latin typeface="+mn-lt"/>
          <a:ea typeface="ＭＳ Ｐゴシック" pitchFamily="4" charset="-128"/>
          <a:cs typeface="+mn-cs"/>
        </a:defRPr>
      </a:lvl3pPr>
      <a:lvl4pPr marL="1260475" indent="-228600" algn="l" rtl="0" eaLnBrk="0" fontAlgn="base" hangingPunct="0">
        <a:spcBef>
          <a:spcPct val="20000"/>
        </a:spcBef>
        <a:spcAft>
          <a:spcPct val="0"/>
        </a:spcAft>
        <a:buClr>
          <a:srgbClr val="A7D6FF"/>
        </a:buClr>
        <a:buSzPct val="80000"/>
        <a:buFont typeface="Arial" charset="0"/>
        <a:buChar char="•"/>
        <a:defRPr sz="2200" kern="1200">
          <a:solidFill>
            <a:schemeClr val="tx1"/>
          </a:solidFill>
          <a:latin typeface="+mn-lt"/>
          <a:ea typeface="ＭＳ Ｐゴシック" pitchFamily="4" charset="-128"/>
          <a:cs typeface="+mn-cs"/>
        </a:defRPr>
      </a:lvl4pPr>
      <a:lvl5pPr marL="1481138" indent="-209550" algn="l" rtl="0" eaLnBrk="0" fontAlgn="base" hangingPunct="0">
        <a:spcBef>
          <a:spcPct val="20000"/>
        </a:spcBef>
        <a:spcAft>
          <a:spcPct val="0"/>
        </a:spcAft>
        <a:buClr>
          <a:srgbClr val="A7D6FF"/>
        </a:buClr>
        <a:buSzPct val="80000"/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ＭＳ Ｐゴシック" pitchFamily="4" charset="-128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715F1505-CE2C-49B6-B9F0-3FD0E9D3B6AA}" type="datetime1">
              <a:rPr lang="en-US"/>
              <a:pPr/>
              <a:t>7/16/2013</a:t>
            </a:fld>
            <a:endParaRPr lang="en-US"/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0D24FE9-541C-42A2-9DC5-5955C678354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8.wmf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7.wmf"/><Relationship Id="rId4" Type="http://schemas.openxmlformats.org/officeDocument/2006/relationships/oleObject" Target="../embeddings/oleObject1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9"/>
          <p:cNvSpPr>
            <a:spLocks noGrp="1"/>
          </p:cNvSpPr>
          <p:nvPr>
            <p:ph type="ctrTitle"/>
          </p:nvPr>
        </p:nvSpPr>
        <p:spPr bwMode="auto"/>
        <p:txBody>
          <a:bodyPr/>
          <a:lstStyle/>
          <a:p>
            <a:pPr marR="0"/>
            <a:r>
              <a:rPr lang="en-US" sz="3600" cap="none" dirty="0" smtClean="0">
                <a:effectLst/>
                <a:latin typeface="Arial" charset="0"/>
                <a:ea typeface="ＭＳ Ｐゴシック" pitchFamily="-112" charset="-128"/>
              </a:rPr>
              <a:t>Cloud: Detection Methods</a:t>
            </a:r>
            <a:endParaRPr lang="en-US" sz="3600" b="0" cap="none" dirty="0" smtClean="0"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13315" name="Subtitle 10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en-US" dirty="0" smtClean="0">
                <a:ea typeface="ＭＳ Ｐゴシック" pitchFamily="-112" charset="-128"/>
              </a:rPr>
              <a:t>Steve Ackerman</a:t>
            </a:r>
          </a:p>
          <a:p>
            <a:pPr>
              <a:spcBef>
                <a:spcPct val="0"/>
              </a:spcBef>
            </a:pPr>
            <a:r>
              <a:rPr lang="en-US" dirty="0" smtClean="0">
                <a:ea typeface="ＭＳ Ｐゴシック" pitchFamily="-112" charset="-128"/>
              </a:rPr>
              <a:t>Prof AOS, Director CIMSS</a:t>
            </a:r>
          </a:p>
          <a:p>
            <a:pPr>
              <a:spcBef>
                <a:spcPct val="0"/>
              </a:spcBef>
            </a:pPr>
            <a:endParaRPr lang="en-US" dirty="0">
              <a:ea typeface="ＭＳ Ｐゴシック" pitchFamily="-11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600" y="294323"/>
            <a:ext cx="7772400" cy="914400"/>
          </a:xfrm>
        </p:spPr>
        <p:txBody>
          <a:bodyPr/>
          <a:lstStyle/>
          <a:p>
            <a:r>
              <a:rPr lang="en-US" dirty="0" smtClean="0"/>
              <a:t>Global Cloud Cover from MODIS</a:t>
            </a:r>
            <a:endParaRPr lang="en-US" dirty="0"/>
          </a:p>
        </p:txBody>
      </p:sp>
      <p:pic>
        <p:nvPicPr>
          <p:cNvPr id="645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600" y="1028699"/>
            <a:ext cx="4122583" cy="546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09600" y="2057400"/>
            <a:ext cx="33655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Global Cloud cover from the two MODIS instruments.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03188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h_aug06nfeb07_e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1189125"/>
            <a:ext cx="7556500" cy="566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30200" y="254000"/>
            <a:ext cx="7683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2"/>
                </a:solidFill>
              </a:rPr>
              <a:t>Deciding if a pixel contains a cloud….</a:t>
            </a:r>
            <a:endParaRPr lang="en-US" sz="3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09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8065008" cy="914400"/>
          </a:xfrm>
        </p:spPr>
        <p:txBody>
          <a:bodyPr/>
          <a:lstStyle/>
          <a:p>
            <a:r>
              <a:rPr lang="en-US" dirty="0" smtClean="0"/>
              <a:t>The Lab 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Data and Lab Instructions are in a </a:t>
            </a:r>
            <a:r>
              <a:rPr lang="en-US" dirty="0" err="1" smtClean="0"/>
              <a:t>Lab_Cloud_detection</a:t>
            </a:r>
            <a:r>
              <a:rPr lang="en-US" dirty="0" smtClean="0"/>
              <a:t> </a:t>
            </a:r>
            <a:r>
              <a:rPr lang="en-US" dirty="0" err="1" smtClean="0"/>
              <a:t>pdf</a:t>
            </a:r>
            <a:r>
              <a:rPr lang="en-US" dirty="0" smtClean="0"/>
              <a:t> </a:t>
            </a:r>
            <a:r>
              <a:rPr lang="en-US" dirty="0" smtClean="0"/>
              <a:t>document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Objective is to design a automated cloud algorithm by first setting thresholds of clear vs. cloud contaminated pixel.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798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 </a:t>
            </a:r>
            <a:r>
              <a:rPr lang="en-US" dirty="0" smtClean="0"/>
              <a:t>– IF …  THEN CLEAR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4683025"/>
              </p:ext>
            </p:extLst>
          </p:nvPr>
        </p:nvGraphicFramePr>
        <p:xfrm>
          <a:off x="647700" y="1828800"/>
          <a:ext cx="8001000" cy="389889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33600"/>
                <a:gridCol w="3022600"/>
                <a:gridCol w="2844800"/>
              </a:tblGrid>
              <a:tr h="29991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Channel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Threshold for cloud over ocean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Threshold </a:t>
                      </a:r>
                      <a:r>
                        <a:rPr lang="en-US" sz="1400" dirty="0">
                          <a:effectLst/>
                        </a:rPr>
                        <a:t>for cloud over land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991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Reflectance .86 micron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6858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991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Reflectance .65 micron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6858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991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Reflectance .46 micron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6858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991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Reflectance .55 micron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6858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991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Reflectance 1.2 micron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6858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991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BT 11 micron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6858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991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BT 13.9 micron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6858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991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BT 12 micron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6858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991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BT 8.5 micron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6858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991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Your tests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6858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991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BT difference between 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6858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991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Solar ratio test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6858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2884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lab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591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you handle different test results?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1541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9/24/2007</a:t>
            </a:r>
            <a:br>
              <a:rPr lang="en-US"/>
            </a:br>
            <a:r>
              <a:rPr lang="en-US"/>
              <a:t>EUMETSAT/AMS Conf</a:t>
            </a:r>
          </a:p>
        </p:txBody>
      </p:sp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838200"/>
            <a:ext cx="7772400" cy="11430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algn="l"/>
            <a:r>
              <a:rPr lang="en-US"/>
              <a:t>Quality Flags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219200"/>
            <a:ext cx="4267200" cy="53340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>
              <a:lnSpc>
                <a:spcPct val="90000"/>
              </a:lnSpc>
              <a:buFont typeface="Wingdings" pitchFamily="2" charset="2"/>
              <a:buChar char="q"/>
            </a:pPr>
            <a:r>
              <a:rPr lang="en-US" sz="2800" dirty="0"/>
              <a:t>Each test returns a confidence (F</a:t>
            </a:r>
            <a:r>
              <a:rPr lang="en-US" sz="2800" baseline="-25000" dirty="0"/>
              <a:t> </a:t>
            </a:r>
            <a:r>
              <a:rPr lang="en-US" sz="2800" dirty="0"/>
              <a:t>) ranging from 0 to 1.</a:t>
            </a:r>
          </a:p>
          <a:p>
            <a:pPr>
              <a:lnSpc>
                <a:spcPct val="90000"/>
              </a:lnSpc>
              <a:buFont typeface="Wingdings" pitchFamily="2" charset="2"/>
              <a:buChar char="q"/>
            </a:pPr>
            <a:r>
              <a:rPr lang="en-US" sz="2800" dirty="0"/>
              <a:t>Similar tests are grouped and minimum confidence selected [min (F</a:t>
            </a:r>
            <a:r>
              <a:rPr lang="en-US" sz="2800" baseline="-25000" dirty="0"/>
              <a:t>i </a:t>
            </a:r>
            <a:r>
              <a:rPr lang="en-US" sz="2800" dirty="0"/>
              <a:t>) ]</a:t>
            </a:r>
          </a:p>
          <a:p>
            <a:pPr>
              <a:lnSpc>
                <a:spcPct val="90000"/>
              </a:lnSpc>
              <a:buFont typeface="Wingdings" pitchFamily="2" charset="2"/>
              <a:buChar char="q"/>
            </a:pPr>
            <a:r>
              <a:rPr lang="en-US" sz="2800" dirty="0"/>
              <a:t>Quality Flag is 							</a:t>
            </a:r>
          </a:p>
          <a:p>
            <a:pPr>
              <a:lnSpc>
                <a:spcPct val="90000"/>
              </a:lnSpc>
              <a:buFont typeface="Wingdings" pitchFamily="2" charset="2"/>
              <a:buChar char="q"/>
            </a:pPr>
            <a:r>
              <a:rPr lang="en-US" sz="2800" dirty="0"/>
              <a:t>Four values; 0, &gt;.66, &gt;.95 and &gt;.99</a:t>
            </a:r>
          </a:p>
        </p:txBody>
      </p:sp>
      <p:graphicFrame>
        <p:nvGraphicFramePr>
          <p:cNvPr id="54276" name="Object 4">
            <a:hlinkClick r:id="" action="ppaction://ole?verb=0"/>
          </p:cNvPr>
          <p:cNvGraphicFramePr>
            <a:graphicFrameLocks noGrp="1"/>
          </p:cNvGraphicFramePr>
          <p:nvPr>
            <p:ph type="chart" sz="half" idx="1"/>
            <p:extLst>
              <p:ext uri="{D42A27DB-BD31-4B8C-83A1-F6EECF244321}">
                <p14:modId xmlns:p14="http://schemas.microsoft.com/office/powerpoint/2010/main" val="1137367388"/>
              </p:ext>
            </p:extLst>
          </p:nvPr>
        </p:nvGraphicFramePr>
        <p:xfrm>
          <a:off x="228600" y="1765300"/>
          <a:ext cx="4330700" cy="478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STATISTICA Graph" r:id="rId4" imgW="3805200" imgH="4116240" progId="STATISTICAGraph">
                  <p:embed/>
                </p:oleObj>
              </mc:Choice>
              <mc:Fallback>
                <p:oleObj name="STATISTICA Graph" r:id="rId4" imgW="3805200" imgH="4116240" progId="STATISTICAGraph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765300"/>
                        <a:ext cx="4330700" cy="4787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77" name="Object 5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26900020"/>
              </p:ext>
            </p:extLst>
          </p:nvPr>
        </p:nvGraphicFramePr>
        <p:xfrm>
          <a:off x="5462588" y="4572000"/>
          <a:ext cx="1573212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Equation" r:id="rId6" imgW="1116000" imgH="457200" progId="Equation">
                  <p:embed/>
                </p:oleObj>
              </mc:Choice>
              <mc:Fallback>
                <p:oleObj name="Equation" r:id="rId6" imgW="1116000" imgH="457200" progId="Equation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2588" y="4572000"/>
                        <a:ext cx="1573212" cy="638175"/>
                      </a:xfrm>
                      <a:prstGeom prst="rect">
                        <a:avLst/>
                      </a:prstGeom>
                      <a:solidFill>
                        <a:schemeClr val="tx2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276624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2"/>
          <p:cNvSpPr>
            <a:spLocks noGrp="1"/>
          </p:cNvSpPr>
          <p:nvPr>
            <p:ph type="dt" sz="half" idx="4294967295"/>
          </p:nvPr>
        </p:nvSpPr>
        <p:spPr>
          <a:xfrm>
            <a:off x="0" y="6400800"/>
            <a:ext cx="2133600" cy="457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9/24/2007</a:t>
            </a:r>
            <a:br>
              <a:rPr lang="en-US"/>
            </a:br>
            <a:r>
              <a:rPr lang="en-US"/>
              <a:t>EUMETSAT/AMS Conf</a:t>
            </a:r>
          </a:p>
        </p:txBody>
      </p:sp>
      <p:pic>
        <p:nvPicPr>
          <p:cNvPr id="74762" name="Picture 10" descr="C:\ackrover-d\conferences\eumetsat\CFday_mean_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44075" cy="7310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MODIS cloud amount</a:t>
            </a:r>
          </a:p>
        </p:txBody>
      </p:sp>
      <p:sp>
        <p:nvSpPr>
          <p:cNvPr id="74756" name="Text Box 4"/>
          <p:cNvSpPr txBox="1">
            <a:spLocks noChangeArrowheads="1"/>
          </p:cNvSpPr>
          <p:nvPr/>
        </p:nvSpPr>
        <p:spPr bwMode="auto">
          <a:xfrm>
            <a:off x="0" y="1143000"/>
            <a:ext cx="381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3399"/>
                </a:solidFill>
              </a:rPr>
              <a:t>Terra – Annual Mean</a:t>
            </a:r>
          </a:p>
        </p:txBody>
      </p:sp>
      <p:grpSp>
        <p:nvGrpSpPr>
          <p:cNvPr id="74761" name="Group 9"/>
          <p:cNvGrpSpPr>
            <a:grpSpLocks/>
          </p:cNvGrpSpPr>
          <p:nvPr/>
        </p:nvGrpSpPr>
        <p:grpSpPr bwMode="auto">
          <a:xfrm>
            <a:off x="762000" y="5584825"/>
            <a:ext cx="8382000" cy="1273175"/>
            <a:chOff x="480" y="3518"/>
            <a:chExt cx="5280" cy="802"/>
          </a:xfrm>
        </p:grpSpPr>
        <p:pic>
          <p:nvPicPr>
            <p:cNvPr id="74757" name="Picture 5" descr="C:\ackrover-d\conferences\eumetsat\Cbar_cf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6" y="3518"/>
              <a:ext cx="5124" cy="8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4758" name="Text Box 6"/>
            <p:cNvSpPr txBox="1">
              <a:spLocks noChangeArrowheads="1"/>
            </p:cNvSpPr>
            <p:nvPr/>
          </p:nvSpPr>
          <p:spPr bwMode="auto">
            <a:xfrm>
              <a:off x="1296" y="4032"/>
              <a:ext cx="340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/>
                <a:t>Cloud fraction</a:t>
              </a:r>
            </a:p>
          </p:txBody>
        </p:sp>
        <p:sp>
          <p:nvSpPr>
            <p:cNvPr id="74759" name="Text Box 7"/>
            <p:cNvSpPr txBox="1">
              <a:spLocks noChangeArrowheads="1"/>
            </p:cNvSpPr>
            <p:nvPr/>
          </p:nvSpPr>
          <p:spPr bwMode="auto">
            <a:xfrm>
              <a:off x="480" y="4032"/>
              <a:ext cx="57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74760" name="Text Box 8"/>
            <p:cNvSpPr txBox="1">
              <a:spLocks noChangeArrowheads="1"/>
            </p:cNvSpPr>
            <p:nvPr/>
          </p:nvSpPr>
          <p:spPr bwMode="auto">
            <a:xfrm>
              <a:off x="5184" y="4032"/>
              <a:ext cx="57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35783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Validation…. Assume a truth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</p:spPr>
        <p:txBody>
          <a:bodyPr/>
          <a:lstStyle/>
          <a:p>
            <a:fld id="{E203BF8C-68C8-47B6-8C1F-CE0F7356E247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977900" y="3822700"/>
            <a:ext cx="71247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Compare with visual observations, </a:t>
            </a:r>
            <a:r>
              <a:rPr lang="en-US" sz="3200" dirty="0" err="1" smtClean="0"/>
              <a:t>lidar</a:t>
            </a:r>
            <a:r>
              <a:rPr lang="en-US" sz="3200" dirty="0" smtClean="0"/>
              <a:t> ground based observations, CALIOP, other satellites.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711200" y="1727200"/>
            <a:ext cx="6985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How do we validate our cloud detection algorithm?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2058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2524" y="297711"/>
            <a:ext cx="634497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80653" y="5045448"/>
            <a:ext cx="78294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global fractional agreement of cloud detection between MODIS and CALIOP for August 2006 and February 2007. The results are separated by CALIOP averaging amount, with the 5 km averaging results in parenthesis, as well as day, night and surface type. From </a:t>
            </a:r>
            <a:r>
              <a:rPr lang="en-US" dirty="0" err="1"/>
              <a:t>Holz</a:t>
            </a:r>
            <a:r>
              <a:rPr lang="en-US" dirty="0"/>
              <a:t> et al 2008.</a:t>
            </a:r>
          </a:p>
        </p:txBody>
      </p:sp>
      <p:sp>
        <p:nvSpPr>
          <p:cNvPr id="3" name="Oval 2"/>
          <p:cNvSpPr/>
          <p:nvPr/>
        </p:nvSpPr>
        <p:spPr>
          <a:xfrm>
            <a:off x="4622800" y="3302000"/>
            <a:ext cx="952500" cy="571500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6807200" y="3752850"/>
            <a:ext cx="952500" cy="5715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54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1470025"/>
          </a:xfrm>
        </p:spPr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9900" y="1765300"/>
            <a:ext cx="7467600" cy="2253640"/>
          </a:xfrm>
        </p:spPr>
        <p:txBody>
          <a:bodyPr>
            <a:noAutofit/>
          </a:bodyPr>
          <a:lstStyle/>
          <a:p>
            <a:pPr algn="l"/>
            <a:r>
              <a:rPr lang="en-US" sz="3200" dirty="0" smtClean="0"/>
              <a:t>Identification of clouds in satellite images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sz="3200" dirty="0" smtClean="0"/>
              <a:t>Underlying physical principles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sz="3200" dirty="0" smtClean="0"/>
              <a:t>Developing a cloud detection method  using solar and infrared channels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02553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106" name="Text Box 2"/>
          <p:cNvSpPr txBox="1">
            <a:spLocks noChangeArrowheads="1"/>
          </p:cNvSpPr>
          <p:nvPr/>
        </p:nvSpPr>
        <p:spPr bwMode="auto">
          <a:xfrm>
            <a:off x="684213" y="1196975"/>
            <a:ext cx="8356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81000" indent="-381000" defTabSz="762000">
              <a:buFontTx/>
              <a:buChar char="•"/>
              <a:defRPr/>
            </a:pPr>
            <a:r>
              <a:rPr lang="en-GB" sz="2000" b="1" dirty="0" smtClean="0"/>
              <a:t>?</a:t>
            </a:r>
            <a:endParaRPr lang="en-GB" sz="2000" b="1" dirty="0"/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0" y="115888"/>
            <a:ext cx="9144000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762000"/>
            <a:r>
              <a:rPr lang="en-GB" sz="3200" b="1" dirty="0" smtClean="0">
                <a:solidFill>
                  <a:schemeClr val="tx2"/>
                </a:solidFill>
                <a:latin typeface="Arial" pitchFamily="34" charset="0"/>
              </a:rPr>
              <a:t>Recap: Cloud Detection  </a:t>
            </a:r>
            <a:endParaRPr lang="en-GB" sz="3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5872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b="1" smtClean="0"/>
              <a:t>Typical Shortwave Reflectivity Spectra</a:t>
            </a:r>
          </a:p>
        </p:txBody>
      </p:sp>
      <p:pic>
        <p:nvPicPr>
          <p:cNvPr id="14339" name="Picture 11" descr="fig5-2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600" y="1967827"/>
            <a:ext cx="7435850" cy="3551237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943844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are clouds important to detect and quantify?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2466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Different Perspectives on Satellite Observations of Clouds</a:t>
            </a:r>
          </a:p>
        </p:txBody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209800"/>
            <a:ext cx="8343900" cy="4114800"/>
          </a:xfrm>
        </p:spPr>
        <p:txBody>
          <a:bodyPr/>
          <a:lstStyle/>
          <a:p>
            <a:r>
              <a:rPr lang="en-US" i="1" dirty="0">
                <a:latin typeface="CMTI10" charset="0"/>
              </a:rPr>
              <a:t>Observations improve global-scale data base.</a:t>
            </a:r>
            <a:endParaRPr lang="en-US" dirty="0">
              <a:latin typeface="CMTI10" charset="0"/>
            </a:endParaRPr>
          </a:p>
          <a:p>
            <a:r>
              <a:rPr lang="en-US" i="1" dirty="0">
                <a:latin typeface="CMTI10" charset="0"/>
              </a:rPr>
              <a:t>Observations improve the representation of clouds in </a:t>
            </a:r>
            <a:r>
              <a:rPr lang="en-US" i="1" dirty="0" smtClean="0">
                <a:latin typeface="CMTI10" charset="0"/>
              </a:rPr>
              <a:t>models, both weather and climate.</a:t>
            </a:r>
            <a:endParaRPr lang="en-US" dirty="0">
              <a:latin typeface="CMTI10" charset="0"/>
            </a:endParaRPr>
          </a:p>
          <a:p>
            <a:pPr marL="68263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8262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cloud?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226126" y="1974273"/>
            <a:ext cx="75776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Depends on detection objective….</a:t>
            </a:r>
            <a:endParaRPr lang="en-US" sz="4000" dirty="0"/>
          </a:p>
        </p:txBody>
      </p:sp>
      <p:sp>
        <p:nvSpPr>
          <p:cNvPr id="2" name="TextBox 1"/>
          <p:cNvSpPr txBox="1"/>
          <p:nvPr/>
        </p:nvSpPr>
        <p:spPr>
          <a:xfrm>
            <a:off x="812800" y="3987800"/>
            <a:ext cx="7670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What are three ways that we detect objects using our visual sensors (eyes and brain)?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62912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381000"/>
            <a:ext cx="5334000" cy="646331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Satellite Observation (radiance, reflectance, brightness temperature)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40701" y="1752600"/>
            <a:ext cx="5961281" cy="369332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Atmosphere Reflectance, Transmittance and Emission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715000" y="2362200"/>
            <a:ext cx="3200400" cy="646331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Atmosphere Temperature and gas distribution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0" y="3124200"/>
            <a:ext cx="3200400" cy="1477328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Cloud aerosol optical depth (how much), single scattering albedo (absorption) and phase function (where does scattered energy go)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50688" y="5181600"/>
            <a:ext cx="3200400" cy="646331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Particle sizes, shapes and chemistry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4114800" y="1143000"/>
            <a:ext cx="0" cy="5334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4114800" y="2286000"/>
            <a:ext cx="0" cy="5334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4105508" y="4601528"/>
            <a:ext cx="0" cy="5334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4648200" y="2685365"/>
            <a:ext cx="812181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901782" y="6062226"/>
            <a:ext cx="3200400" cy="369332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Underlying surface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4902818" y="6246892"/>
            <a:ext cx="812181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63047" y="5323562"/>
            <a:ext cx="17181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Particle size is relative to the wavelength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900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12" grpId="0" animBg="1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106" name="Rectangle 2"/>
          <p:cNvSpPr>
            <a:spLocks noChangeArrowheads="1"/>
          </p:cNvSpPr>
          <p:nvPr/>
        </p:nvSpPr>
        <p:spPr bwMode="auto">
          <a:xfrm>
            <a:off x="1066800" y="381000"/>
            <a:ext cx="7315200" cy="5486400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100000">
                <a:srgbClr val="4FAFD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9107" name="Picture 3" descr="MCj0280539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838200"/>
            <a:ext cx="1371600" cy="67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9111" name="Rectangle 7"/>
          <p:cNvSpPr>
            <a:spLocks noChangeArrowheads="1"/>
          </p:cNvSpPr>
          <p:nvPr/>
        </p:nvSpPr>
        <p:spPr bwMode="auto">
          <a:xfrm>
            <a:off x="1066800" y="5781675"/>
            <a:ext cx="7315200" cy="771525"/>
          </a:xfrm>
          <a:prstGeom prst="rect">
            <a:avLst/>
          </a:prstGeom>
          <a:solidFill>
            <a:srgbClr val="66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9112" name="AutoShape 8"/>
          <p:cNvSpPr>
            <a:spLocks noChangeArrowheads="1"/>
          </p:cNvSpPr>
          <p:nvPr/>
        </p:nvSpPr>
        <p:spPr bwMode="auto">
          <a:xfrm rot="10800000">
            <a:off x="2743200" y="5781675"/>
            <a:ext cx="4495800" cy="752475"/>
          </a:xfrm>
          <a:prstGeom prst="rtTriangle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9113" name="Rectangle 9"/>
          <p:cNvSpPr>
            <a:spLocks noChangeArrowheads="1"/>
          </p:cNvSpPr>
          <p:nvPr/>
        </p:nvSpPr>
        <p:spPr bwMode="auto">
          <a:xfrm>
            <a:off x="7162800" y="5781675"/>
            <a:ext cx="1219200" cy="762000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9114" name="Cloud"/>
          <p:cNvSpPr>
            <a:spLocks noChangeAspect="1" noEditPoints="1" noChangeArrowheads="1"/>
          </p:cNvSpPr>
          <p:nvPr/>
        </p:nvSpPr>
        <p:spPr bwMode="auto">
          <a:xfrm>
            <a:off x="5410200" y="3505200"/>
            <a:ext cx="2819400" cy="99060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-1" y="8613"/>
                  <a:pt x="-1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4" y="13940"/>
                  <a:pt x="474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299"/>
                  <a:pt x="6247" y="20299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6"/>
                  <a:pt x="11036" y="21596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6"/>
                  <a:pt x="15802" y="18946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-1"/>
                  <a:pt x="16758" y="-1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-1"/>
                  <a:pt x="13174" y="-1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49"/>
                  <a:pt x="9358" y="649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1"/>
                  <a:pt x="5288" y="1971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09"/>
                  <a:pt x="2172" y="13109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tx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559115" name="Text Box 11"/>
          <p:cNvSpPr txBox="1">
            <a:spLocks noChangeArrowheads="1"/>
          </p:cNvSpPr>
          <p:nvPr/>
        </p:nvSpPr>
        <p:spPr bwMode="auto">
          <a:xfrm>
            <a:off x="1188510" y="1116136"/>
            <a:ext cx="3649808" cy="4524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Arial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Detects </a:t>
            </a:r>
            <a:r>
              <a:rPr lang="en-US" dirty="0" smtClean="0">
                <a:solidFill>
                  <a:schemeClr val="accent2"/>
                </a:solidFill>
              </a:rPr>
              <a:t>number</a:t>
            </a:r>
            <a:r>
              <a:rPr lang="en-US" dirty="0" smtClean="0">
                <a:solidFill>
                  <a:schemeClr val="bg1"/>
                </a:solidFill>
              </a:rPr>
              <a:t> of photons </a:t>
            </a:r>
            <a:r>
              <a:rPr lang="en-US" dirty="0">
                <a:solidFill>
                  <a:schemeClr val="bg1"/>
                </a:solidFill>
              </a:rPr>
              <a:t>per exposure </a:t>
            </a:r>
            <a:r>
              <a:rPr lang="en-US" dirty="0" smtClean="0">
                <a:solidFill>
                  <a:schemeClr val="accent2"/>
                </a:solidFill>
              </a:rPr>
              <a:t>time</a:t>
            </a:r>
            <a:r>
              <a:rPr lang="en-US" dirty="0" smtClean="0">
                <a:solidFill>
                  <a:schemeClr val="bg1"/>
                </a:solidFill>
              </a:rPr>
              <a:t> at a given wavelength  (or </a:t>
            </a:r>
            <a:r>
              <a:rPr lang="en-US" dirty="0" err="1" smtClean="0">
                <a:solidFill>
                  <a:schemeClr val="bg1"/>
                </a:solidFill>
              </a:rPr>
              <a:t>wvl</a:t>
            </a:r>
            <a:r>
              <a:rPr lang="en-US" dirty="0" smtClean="0">
                <a:solidFill>
                  <a:schemeClr val="bg1"/>
                </a:solidFill>
              </a:rPr>
              <a:t> range) traveling from viewing </a:t>
            </a:r>
            <a:r>
              <a:rPr lang="en-US" dirty="0" smtClean="0">
                <a:solidFill>
                  <a:schemeClr val="accent2"/>
                </a:solidFill>
              </a:rPr>
              <a:t>direction</a:t>
            </a:r>
            <a:r>
              <a:rPr lang="en-US" dirty="0" smtClean="0">
                <a:solidFill>
                  <a:schemeClr val="bg1"/>
                </a:solidFill>
              </a:rPr>
              <a:t> into detector </a:t>
            </a:r>
          </a:p>
          <a:p>
            <a:pPr marL="285750" indent="-285750">
              <a:spcBef>
                <a:spcPct val="50000"/>
              </a:spcBef>
              <a:buFont typeface="Arial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No. of photons, direction, per time </a:t>
            </a:r>
            <a:r>
              <a:rPr lang="en-US" dirty="0" smtClean="0">
                <a:solidFill>
                  <a:schemeClr val="bg1"/>
                </a:solidFill>
                <a:sym typeface="Wingdings"/>
              </a:rPr>
              <a:t> </a:t>
            </a:r>
            <a:r>
              <a:rPr lang="en-US" dirty="0" smtClean="0">
                <a:solidFill>
                  <a:schemeClr val="accent2"/>
                </a:solidFill>
              </a:rPr>
              <a:t>RADIANCE</a:t>
            </a:r>
            <a:r>
              <a:rPr lang="en-US" dirty="0" smtClean="0">
                <a:solidFill>
                  <a:srgbClr val="16FBBF"/>
                </a:solidFill>
              </a:rPr>
              <a:t> </a:t>
            </a:r>
          </a:p>
          <a:p>
            <a:pPr marL="285750" indent="-285750" eaLnBrk="1" hangingPunct="1">
              <a:spcBef>
                <a:spcPct val="50000"/>
              </a:spcBef>
              <a:buFont typeface="Arial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We need to </a:t>
            </a:r>
            <a:r>
              <a:rPr lang="en-US" b="1" dirty="0" smtClean="0">
                <a:solidFill>
                  <a:schemeClr val="accent2"/>
                </a:solidFill>
              </a:rPr>
              <a:t>physically</a:t>
            </a:r>
            <a:r>
              <a:rPr lang="en-US" dirty="0" smtClean="0">
                <a:solidFill>
                  <a:srgbClr val="16FBBF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and </a:t>
            </a:r>
            <a:r>
              <a:rPr lang="en-US" b="1" dirty="0" smtClean="0">
                <a:solidFill>
                  <a:schemeClr val="accent2"/>
                </a:solidFill>
              </a:rPr>
              <a:t>quantitatively</a:t>
            </a:r>
            <a:r>
              <a:rPr lang="en-US" dirty="0" smtClean="0">
                <a:solidFill>
                  <a:srgbClr val="16FBBF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understand the relation between observed radiance and state of the atmosphere</a:t>
            </a:r>
          </a:p>
          <a:p>
            <a:pPr marL="285750" indent="-285750" eaLnBrk="1" hangingPunct="1">
              <a:spcBef>
                <a:spcPct val="50000"/>
              </a:spcBef>
              <a:buFont typeface="Arial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Radiative Transfer Equation</a:t>
            </a:r>
          </a:p>
          <a:p>
            <a:pPr marL="285750" indent="-285750" eaLnBrk="1" hangingPunct="1">
              <a:spcBef>
                <a:spcPct val="50000"/>
              </a:spcBef>
              <a:buFont typeface="Arial"/>
              <a:buChar char="•"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59116" name="Line 12"/>
          <p:cNvSpPr>
            <a:spLocks noChangeShapeType="1"/>
          </p:cNvSpPr>
          <p:nvPr/>
        </p:nvSpPr>
        <p:spPr bwMode="auto">
          <a:xfrm flipV="1">
            <a:off x="4693615" y="1534496"/>
            <a:ext cx="1809750" cy="2667000"/>
          </a:xfrm>
          <a:prstGeom prst="line">
            <a:avLst/>
          </a:prstGeom>
          <a:noFill/>
          <a:ln w="63500">
            <a:solidFill>
              <a:srgbClr val="FF3300"/>
            </a:solidFill>
            <a:round/>
            <a:headEnd type="triangle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457200" y="25205"/>
            <a:ext cx="8229600" cy="5008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16FBBF"/>
                </a:solidFill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tx2">
                    <a:lumMod val="90000"/>
                  </a:schemeClr>
                </a:solidFill>
              </a:rPr>
              <a:t>What does a satellite observe?</a:t>
            </a:r>
            <a:endParaRPr lang="en-US" dirty="0">
              <a:solidFill>
                <a:schemeClr val="tx2">
                  <a:lumMod val="90000"/>
                </a:schemeClr>
              </a:solidFill>
            </a:endParaRPr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 flipV="1">
            <a:off x="4723415" y="1482016"/>
            <a:ext cx="1809750" cy="2667000"/>
          </a:xfrm>
          <a:prstGeom prst="line">
            <a:avLst/>
          </a:prstGeom>
          <a:noFill/>
          <a:ln w="63500">
            <a:solidFill>
              <a:srgbClr val="FF3300"/>
            </a:solidFill>
            <a:round/>
            <a:headEnd type="none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923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9115" grpId="0" build="p"/>
      <p:bldP spid="559116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106" name="Rectangle 2"/>
          <p:cNvSpPr>
            <a:spLocks noChangeArrowheads="1"/>
          </p:cNvSpPr>
          <p:nvPr/>
        </p:nvSpPr>
        <p:spPr bwMode="auto">
          <a:xfrm>
            <a:off x="1049867" y="381000"/>
            <a:ext cx="7315200" cy="5486400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100000">
                <a:srgbClr val="4FAFD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559107" name="Picture 3" descr="MCj0280539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838200"/>
            <a:ext cx="1371600" cy="67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9109" name="Line 5"/>
          <p:cNvSpPr>
            <a:spLocks noChangeShapeType="1"/>
          </p:cNvSpPr>
          <p:nvPr/>
        </p:nvSpPr>
        <p:spPr bwMode="auto">
          <a:xfrm flipV="1">
            <a:off x="3547400" y="1524000"/>
            <a:ext cx="2942391" cy="4257675"/>
          </a:xfrm>
          <a:prstGeom prst="line">
            <a:avLst/>
          </a:prstGeom>
          <a:noFill/>
          <a:ln w="635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9111" name="Rectangle 7"/>
          <p:cNvSpPr>
            <a:spLocks noChangeArrowheads="1"/>
          </p:cNvSpPr>
          <p:nvPr/>
        </p:nvSpPr>
        <p:spPr bwMode="auto">
          <a:xfrm>
            <a:off x="1066800" y="5781675"/>
            <a:ext cx="7315200" cy="771525"/>
          </a:xfrm>
          <a:prstGeom prst="rect">
            <a:avLst/>
          </a:prstGeom>
          <a:solidFill>
            <a:srgbClr val="66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9112" name="AutoShape 8"/>
          <p:cNvSpPr>
            <a:spLocks noChangeArrowheads="1"/>
          </p:cNvSpPr>
          <p:nvPr/>
        </p:nvSpPr>
        <p:spPr bwMode="auto">
          <a:xfrm rot="10800000">
            <a:off x="2743200" y="5781675"/>
            <a:ext cx="4495800" cy="752475"/>
          </a:xfrm>
          <a:prstGeom prst="rtTriangle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9113" name="Rectangle 9"/>
          <p:cNvSpPr>
            <a:spLocks noChangeArrowheads="1"/>
          </p:cNvSpPr>
          <p:nvPr/>
        </p:nvSpPr>
        <p:spPr bwMode="auto">
          <a:xfrm>
            <a:off x="7162800" y="5781675"/>
            <a:ext cx="1219200" cy="762000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9114" name="Cloud"/>
          <p:cNvSpPr>
            <a:spLocks noChangeAspect="1" noEditPoints="1" noChangeArrowheads="1"/>
          </p:cNvSpPr>
          <p:nvPr/>
        </p:nvSpPr>
        <p:spPr bwMode="auto">
          <a:xfrm>
            <a:off x="4514850" y="3471634"/>
            <a:ext cx="2819400" cy="99060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-1" y="8613"/>
                  <a:pt x="-1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4" y="13940"/>
                  <a:pt x="474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299"/>
                  <a:pt x="6247" y="20299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6"/>
                  <a:pt x="11036" y="21596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6"/>
                  <a:pt x="15802" y="18946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-1"/>
                  <a:pt x="16758" y="-1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-1"/>
                  <a:pt x="13174" y="-1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49"/>
                  <a:pt x="9358" y="649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1"/>
                  <a:pt x="5288" y="1971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09"/>
                  <a:pt x="2172" y="13109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accent3">
              <a:lumMod val="7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559115" name="Text Box 11"/>
          <p:cNvSpPr txBox="1">
            <a:spLocks noChangeArrowheads="1"/>
          </p:cNvSpPr>
          <p:nvPr/>
        </p:nvSpPr>
        <p:spPr bwMode="auto">
          <a:xfrm>
            <a:off x="1162050" y="685800"/>
            <a:ext cx="32004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dirty="0" smtClean="0">
                <a:solidFill>
                  <a:schemeClr val="bg1"/>
                </a:solidFill>
              </a:rPr>
              <a:t>Scattering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3547400" y="2768600"/>
            <a:ext cx="0" cy="3013075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547400" y="3640667"/>
            <a:ext cx="1160067" cy="42333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 Box 11"/>
          <p:cNvSpPr txBox="1">
            <a:spLocks noChangeArrowheads="1"/>
          </p:cNvSpPr>
          <p:nvPr/>
        </p:nvSpPr>
        <p:spPr bwMode="auto">
          <a:xfrm>
            <a:off x="3729649" y="4182531"/>
            <a:ext cx="58834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dirty="0" err="1" smtClean="0">
                <a:solidFill>
                  <a:schemeClr val="bg1"/>
                </a:solidFill>
              </a:rPr>
              <a:t>θ</a:t>
            </a:r>
            <a:r>
              <a:rPr lang="en-US" sz="2800" baseline="-25000" dirty="0" err="1" smtClean="0">
                <a:solidFill>
                  <a:schemeClr val="bg1"/>
                </a:solidFill>
              </a:rPr>
              <a:t>S</a:t>
            </a:r>
            <a:endParaRPr lang="en-US" sz="2800" dirty="0">
              <a:solidFill>
                <a:schemeClr val="bg1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4514851" y="1689101"/>
            <a:ext cx="370300" cy="2163232"/>
          </a:xfrm>
          <a:prstGeom prst="straightConnector1">
            <a:avLst/>
          </a:prstGeom>
          <a:ln w="57150" cmpd="sng"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2" name="Group 21"/>
          <p:cNvGrpSpPr/>
          <p:nvPr/>
        </p:nvGrpSpPr>
        <p:grpSpPr>
          <a:xfrm>
            <a:off x="5816600" y="1562100"/>
            <a:ext cx="749391" cy="1943100"/>
            <a:chOff x="5816600" y="1562100"/>
            <a:chExt cx="749391" cy="1943100"/>
          </a:xfrm>
        </p:grpSpPr>
        <p:cxnSp>
          <p:nvCxnSpPr>
            <p:cNvPr id="8" name="Straight Connector 7"/>
            <p:cNvCxnSpPr/>
            <p:nvPr/>
          </p:nvCxnSpPr>
          <p:spPr>
            <a:xfrm flipH="1" flipV="1">
              <a:off x="5816600" y="2616200"/>
              <a:ext cx="673192" cy="889000"/>
            </a:xfrm>
            <a:prstGeom prst="line">
              <a:avLst/>
            </a:prstGeom>
            <a:ln w="57150" cmpd="sng">
              <a:solidFill>
                <a:srgbClr val="FFFF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V="1">
              <a:off x="5816600" y="1562100"/>
              <a:ext cx="749391" cy="1092200"/>
            </a:xfrm>
            <a:prstGeom prst="straightConnector1">
              <a:avLst/>
            </a:prstGeom>
            <a:ln w="57150" cmpd="sng">
              <a:solidFill>
                <a:srgbClr val="FFFF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Oval Callout 23"/>
          <p:cNvSpPr/>
          <p:nvPr/>
        </p:nvSpPr>
        <p:spPr>
          <a:xfrm>
            <a:off x="632920" y="2302875"/>
            <a:ext cx="3390900" cy="1054100"/>
          </a:xfrm>
          <a:prstGeom prst="wedgeEllipseCallout">
            <a:avLst>
              <a:gd name="adj1" fmla="val 79045"/>
              <a:gd name="adj2" fmla="val -4820"/>
            </a:avLst>
          </a:prstGeom>
          <a:noFill/>
          <a:ln w="38100" cmpd="sng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accent2"/>
                </a:solidFill>
              </a:rPr>
              <a:t>Scattering out of line of sight: SINK</a:t>
            </a:r>
            <a:endParaRPr lang="en-US" sz="2400" dirty="0">
              <a:solidFill>
                <a:schemeClr val="accent2"/>
              </a:solidFill>
            </a:endParaRPr>
          </a:p>
        </p:txBody>
      </p:sp>
      <p:sp>
        <p:nvSpPr>
          <p:cNvPr id="34" name="Oval Callout 33"/>
          <p:cNvSpPr/>
          <p:nvPr/>
        </p:nvSpPr>
        <p:spPr>
          <a:xfrm>
            <a:off x="6388274" y="1512888"/>
            <a:ext cx="2580362" cy="1844087"/>
          </a:xfrm>
          <a:prstGeom prst="wedgeEllipseCallout">
            <a:avLst>
              <a:gd name="adj1" fmla="val -71891"/>
              <a:gd name="adj2" fmla="val 19068"/>
            </a:avLst>
          </a:prstGeom>
          <a:noFill/>
          <a:ln w="38100" cmpd="sng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accent2"/>
                </a:solidFill>
              </a:rPr>
              <a:t>Scattering into line of sight: SOURCE</a:t>
            </a:r>
            <a:endParaRPr lang="en-US" sz="2400" dirty="0">
              <a:solidFill>
                <a:schemeClr val="accent2"/>
              </a:solidFill>
            </a:endParaRPr>
          </a:p>
        </p:txBody>
      </p:sp>
      <p:sp>
        <p:nvSpPr>
          <p:cNvPr id="20" name="Oval Callout 19"/>
          <p:cNvSpPr/>
          <p:nvPr/>
        </p:nvSpPr>
        <p:spPr>
          <a:xfrm>
            <a:off x="2179529" y="263048"/>
            <a:ext cx="3361597" cy="1615856"/>
          </a:xfrm>
          <a:prstGeom prst="wedgeEllipseCallout">
            <a:avLst>
              <a:gd name="adj1" fmla="val 62559"/>
              <a:gd name="adj2" fmla="val 50993"/>
            </a:avLst>
          </a:prstGeom>
          <a:noFill/>
          <a:ln w="38100" cmpd="sng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accent2"/>
                </a:solidFill>
              </a:rPr>
              <a:t>Transmitted from surface and atmosphere below: SOURCE</a:t>
            </a:r>
            <a:endParaRPr lang="en-US" sz="2400" dirty="0">
              <a:solidFill>
                <a:schemeClr val="accent2"/>
              </a:solidFill>
            </a:endParaRPr>
          </a:p>
        </p:txBody>
      </p:sp>
      <p:sp>
        <p:nvSpPr>
          <p:cNvPr id="25" name="Oval Callout 24"/>
          <p:cNvSpPr/>
          <p:nvPr/>
        </p:nvSpPr>
        <p:spPr>
          <a:xfrm>
            <a:off x="4700001" y="4444141"/>
            <a:ext cx="3361597" cy="1615856"/>
          </a:xfrm>
          <a:prstGeom prst="wedgeEllipseCallout">
            <a:avLst>
              <a:gd name="adj1" fmla="val -46246"/>
              <a:gd name="adj2" fmla="val -76139"/>
            </a:avLst>
          </a:prstGeom>
          <a:noFill/>
          <a:ln w="38100" cmpd="sng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accent2"/>
                </a:solidFill>
              </a:rPr>
              <a:t>Absorbed by aerosol: SINK</a:t>
            </a:r>
            <a:endParaRPr lang="en-US" sz="24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081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34" grpId="0" animBg="1"/>
      <p:bldP spid="20" grpId="0" animBg="1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106" name="Rectangle 2"/>
          <p:cNvSpPr>
            <a:spLocks noChangeArrowheads="1"/>
          </p:cNvSpPr>
          <p:nvPr/>
        </p:nvSpPr>
        <p:spPr bwMode="auto">
          <a:xfrm>
            <a:off x="1066800" y="381000"/>
            <a:ext cx="7315200" cy="5486400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100000">
                <a:srgbClr val="4FAFD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559107" name="Picture 3" descr="MCj0280539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838200"/>
            <a:ext cx="1371600" cy="67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9109" name="Line 5"/>
          <p:cNvSpPr>
            <a:spLocks noChangeShapeType="1"/>
          </p:cNvSpPr>
          <p:nvPr/>
        </p:nvSpPr>
        <p:spPr bwMode="auto">
          <a:xfrm flipV="1">
            <a:off x="3547400" y="1524000"/>
            <a:ext cx="2942391" cy="4257675"/>
          </a:xfrm>
          <a:prstGeom prst="line">
            <a:avLst/>
          </a:prstGeom>
          <a:noFill/>
          <a:ln w="635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9111" name="Rectangle 7"/>
          <p:cNvSpPr>
            <a:spLocks noChangeArrowheads="1"/>
          </p:cNvSpPr>
          <p:nvPr/>
        </p:nvSpPr>
        <p:spPr bwMode="auto">
          <a:xfrm>
            <a:off x="1066800" y="5781675"/>
            <a:ext cx="7315200" cy="771525"/>
          </a:xfrm>
          <a:prstGeom prst="rect">
            <a:avLst/>
          </a:prstGeom>
          <a:solidFill>
            <a:srgbClr val="66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9112" name="AutoShape 8"/>
          <p:cNvSpPr>
            <a:spLocks noChangeArrowheads="1"/>
          </p:cNvSpPr>
          <p:nvPr/>
        </p:nvSpPr>
        <p:spPr bwMode="auto">
          <a:xfrm rot="10800000">
            <a:off x="2743200" y="5781675"/>
            <a:ext cx="4495800" cy="752475"/>
          </a:xfrm>
          <a:prstGeom prst="rtTriangle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9113" name="Rectangle 9"/>
          <p:cNvSpPr>
            <a:spLocks noChangeArrowheads="1"/>
          </p:cNvSpPr>
          <p:nvPr/>
        </p:nvSpPr>
        <p:spPr bwMode="auto">
          <a:xfrm>
            <a:off x="7162800" y="5781675"/>
            <a:ext cx="1219200" cy="762000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9114" name="Cloud"/>
          <p:cNvSpPr>
            <a:spLocks noChangeAspect="1" noEditPoints="1" noChangeArrowheads="1"/>
          </p:cNvSpPr>
          <p:nvPr/>
        </p:nvSpPr>
        <p:spPr bwMode="auto">
          <a:xfrm>
            <a:off x="4061605" y="3236352"/>
            <a:ext cx="2819400" cy="99060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-1" y="8613"/>
                  <a:pt x="-1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4" y="13940"/>
                  <a:pt x="474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299"/>
                  <a:pt x="6247" y="20299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6"/>
                  <a:pt x="11036" y="21596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6"/>
                  <a:pt x="15802" y="18946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-1"/>
                  <a:pt x="16758" y="-1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-1"/>
                  <a:pt x="13174" y="-1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49"/>
                  <a:pt x="9358" y="649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1"/>
                  <a:pt x="5288" y="1971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09"/>
                  <a:pt x="2172" y="13109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accent3">
              <a:lumMod val="7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559115" name="Text Box 11"/>
          <p:cNvSpPr txBox="1">
            <a:spLocks noChangeArrowheads="1"/>
          </p:cNvSpPr>
          <p:nvPr/>
        </p:nvSpPr>
        <p:spPr bwMode="auto">
          <a:xfrm>
            <a:off x="1162050" y="685800"/>
            <a:ext cx="32004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dirty="0" smtClean="0">
                <a:solidFill>
                  <a:schemeClr val="bg1"/>
                </a:solidFill>
              </a:rPr>
              <a:t>IR, broken down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3547400" y="2768600"/>
            <a:ext cx="0" cy="3013075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547400" y="3640667"/>
            <a:ext cx="1160067" cy="42333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 Box 11"/>
          <p:cNvSpPr txBox="1">
            <a:spLocks noChangeArrowheads="1"/>
          </p:cNvSpPr>
          <p:nvPr/>
        </p:nvSpPr>
        <p:spPr bwMode="auto">
          <a:xfrm>
            <a:off x="3729649" y="4182531"/>
            <a:ext cx="58834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dirty="0" err="1" smtClean="0">
                <a:solidFill>
                  <a:schemeClr val="bg1"/>
                </a:solidFill>
              </a:rPr>
              <a:t>θ</a:t>
            </a:r>
            <a:r>
              <a:rPr lang="en-US" sz="2800" baseline="-25000" dirty="0" err="1" smtClean="0">
                <a:solidFill>
                  <a:schemeClr val="bg1"/>
                </a:solidFill>
              </a:rPr>
              <a:t>S</a:t>
            </a:r>
            <a:endParaRPr lang="en-US" sz="2800" dirty="0">
              <a:solidFill>
                <a:schemeClr val="bg1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5197274" y="1415441"/>
            <a:ext cx="3946726" cy="2146703"/>
            <a:chOff x="5197274" y="1415441"/>
            <a:chExt cx="3946726" cy="2146703"/>
          </a:xfrm>
        </p:grpSpPr>
        <p:cxnSp>
          <p:nvCxnSpPr>
            <p:cNvPr id="10" name="Straight Arrow Connector 9"/>
            <p:cNvCxnSpPr/>
            <p:nvPr/>
          </p:nvCxnSpPr>
          <p:spPr>
            <a:xfrm flipV="1">
              <a:off x="5197274" y="2469944"/>
              <a:ext cx="749391" cy="1092200"/>
            </a:xfrm>
            <a:prstGeom prst="straightConnector1">
              <a:avLst/>
            </a:prstGeom>
            <a:ln w="57150" cmpd="sng">
              <a:solidFill>
                <a:schemeClr val="accent2">
                  <a:lumMod val="40000"/>
                  <a:lumOff val="60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Oval Callout 33"/>
            <p:cNvSpPr/>
            <p:nvPr/>
          </p:nvSpPr>
          <p:spPr>
            <a:xfrm>
              <a:off x="6330863" y="1415441"/>
              <a:ext cx="2813137" cy="1922781"/>
            </a:xfrm>
            <a:prstGeom prst="wedgeEllipseCallout">
              <a:avLst>
                <a:gd name="adj1" fmla="val -74590"/>
                <a:gd name="adj2" fmla="val 32712"/>
              </a:avLst>
            </a:prstGeom>
            <a:noFill/>
            <a:ln w="38100" cmpd="sng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accent2"/>
                  </a:solidFill>
                </a:rPr>
                <a:t>Emission by aerosol layer along line of sight: SOURCE</a:t>
              </a:r>
              <a:endParaRPr lang="en-US" sz="2400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35000" y="1689100"/>
            <a:ext cx="4936969" cy="2175563"/>
            <a:chOff x="635000" y="1689100"/>
            <a:chExt cx="4936969" cy="2175563"/>
          </a:xfrm>
        </p:grpSpPr>
        <p:sp>
          <p:nvSpPr>
            <p:cNvPr id="24" name="Oval Callout 23"/>
            <p:cNvSpPr/>
            <p:nvPr/>
          </p:nvSpPr>
          <p:spPr>
            <a:xfrm>
              <a:off x="635000" y="1689100"/>
              <a:ext cx="3390900" cy="1547252"/>
            </a:xfrm>
            <a:prstGeom prst="wedgeEllipseCallout">
              <a:avLst>
                <a:gd name="adj1" fmla="val 68333"/>
                <a:gd name="adj2" fmla="val 80440"/>
              </a:avLst>
            </a:prstGeom>
            <a:noFill/>
            <a:ln w="38100" cmpd="sng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rgbClr val="FFC000"/>
                  </a:solidFill>
                </a:rPr>
                <a:t>Absorbed out of line of sight: SINK</a:t>
              </a:r>
              <a:endParaRPr lang="en-US" sz="2400" dirty="0">
                <a:solidFill>
                  <a:srgbClr val="FFC000"/>
                </a:solidFill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4583628" y="3338222"/>
              <a:ext cx="988341" cy="526441"/>
              <a:chOff x="4583628" y="3338222"/>
              <a:chExt cx="988341" cy="526441"/>
            </a:xfrm>
          </p:grpSpPr>
          <p:cxnSp>
            <p:nvCxnSpPr>
              <p:cNvPr id="6" name="Straight Arrow Connector 5"/>
              <p:cNvCxnSpPr/>
              <p:nvPr/>
            </p:nvCxnSpPr>
            <p:spPr>
              <a:xfrm flipH="1" flipV="1">
                <a:off x="4583628" y="3338222"/>
                <a:ext cx="247677" cy="526441"/>
              </a:xfrm>
              <a:prstGeom prst="straightConnector1">
                <a:avLst/>
              </a:prstGeom>
              <a:ln w="57150" cmpd="sng">
                <a:solidFill>
                  <a:srgbClr val="FFFF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Arrow Connector 18"/>
              <p:cNvCxnSpPr/>
              <p:nvPr/>
            </p:nvCxnSpPr>
            <p:spPr>
              <a:xfrm flipV="1">
                <a:off x="4831305" y="3731652"/>
                <a:ext cx="740664" cy="120681"/>
              </a:xfrm>
              <a:prstGeom prst="straightConnector1">
                <a:avLst/>
              </a:prstGeom>
              <a:ln w="57150" cmpd="sng">
                <a:solidFill>
                  <a:srgbClr val="FFFF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6" name="Oval Callout 25"/>
          <p:cNvSpPr/>
          <p:nvPr/>
        </p:nvSpPr>
        <p:spPr>
          <a:xfrm>
            <a:off x="2328370" y="431278"/>
            <a:ext cx="3390900" cy="1547252"/>
          </a:xfrm>
          <a:prstGeom prst="wedgeEllipseCallout">
            <a:avLst>
              <a:gd name="adj1" fmla="val 53926"/>
              <a:gd name="adj2" fmla="val 66678"/>
            </a:avLst>
          </a:prstGeom>
          <a:noFill/>
          <a:ln w="38100" cmpd="sng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Energy transmitted through aerosol: SOURCE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04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MSSpresentation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ヒラギノ丸ゴ Pro W4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CIMSSpresentation</Template>
  <TotalTime>4024</TotalTime>
  <Words>502</Words>
  <Application>Microsoft Office PowerPoint</Application>
  <PresentationFormat>On-screen Show (4:3)</PresentationFormat>
  <Paragraphs>105</Paragraphs>
  <Slides>21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CIMSSpresentation</vt:lpstr>
      <vt:lpstr>Default Design</vt:lpstr>
      <vt:lpstr>STATISTICA Graph</vt:lpstr>
      <vt:lpstr>Equation</vt:lpstr>
      <vt:lpstr>Cloud: Detection Methods</vt:lpstr>
      <vt:lpstr>Objectives</vt:lpstr>
      <vt:lpstr>Why are clouds important to detect and quantify?   </vt:lpstr>
      <vt:lpstr>Different Perspectives on Satellite Observations of Clouds</vt:lpstr>
      <vt:lpstr>What is a cloud?</vt:lpstr>
      <vt:lpstr>PowerPoint Presentation</vt:lpstr>
      <vt:lpstr>PowerPoint Presentation</vt:lpstr>
      <vt:lpstr>PowerPoint Presentation</vt:lpstr>
      <vt:lpstr>PowerPoint Presentation</vt:lpstr>
      <vt:lpstr>Global Cloud Cover from MODIS</vt:lpstr>
      <vt:lpstr>PowerPoint Presentation</vt:lpstr>
      <vt:lpstr>The Lab   Data and Lab Instructions are in a Lab_Cloud_detection pdf document  Objective is to design a automated cloud algorithm by first setting thresholds of clear vs. cloud contaminated pixel. </vt:lpstr>
      <vt:lpstr>Lab – IF …  THEN CLEAR</vt:lpstr>
      <vt:lpstr>Do lab </vt:lpstr>
      <vt:lpstr>How do you handle different test results?</vt:lpstr>
      <vt:lpstr>Quality Flags</vt:lpstr>
      <vt:lpstr>MODIS cloud amount</vt:lpstr>
      <vt:lpstr>Validation…. Assume a truth</vt:lpstr>
      <vt:lpstr>PowerPoint Presentation</vt:lpstr>
      <vt:lpstr>PowerPoint Presentation</vt:lpstr>
      <vt:lpstr>Typical Shortwave Reflectivity Spectra</vt:lpstr>
    </vt:vector>
  </TitlesOfParts>
  <Company>SSEC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Steve Ackerman</dc:creator>
  <cp:lastModifiedBy> SA</cp:lastModifiedBy>
  <cp:revision>98</cp:revision>
  <dcterms:created xsi:type="dcterms:W3CDTF">2008-09-17T17:09:36Z</dcterms:created>
  <dcterms:modified xsi:type="dcterms:W3CDTF">2013-07-16T18:13:16Z</dcterms:modified>
</cp:coreProperties>
</file>