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58" r:id="rId5"/>
    <p:sldId id="260" r:id="rId6"/>
    <p:sldId id="259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648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2F54-A3E7-244A-91A8-27CC42795FE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6299-BF43-A54A-A0CA-5D124174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Atmospheric correction for AHI RGB image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Satellite measured TOA reflectance atmospheric gases correction </a:t>
            </a:r>
            <a:endParaRPr lang="en-US" dirty="0"/>
          </a:p>
        </p:txBody>
      </p:sp>
      <p:pic>
        <p:nvPicPr>
          <p:cNvPr id="4" name="Picture 3" descr="oco201407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7" y="1998133"/>
            <a:ext cx="1681183" cy="3136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0" y="1811866"/>
            <a:ext cx="502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“gas free”  TOA reflectance is necessary to produce high quality RGB image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Satellites sensors measured TOA reflectance (or radiance) required appropriate correction for atmospheric gases. 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That includes both scattering (Rayleigh) and absorption/transmission of gas.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582" y="2663095"/>
            <a:ext cx="747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T(G) is the total transmission gas correction ( as a function of O3, Dry gas (CO, CO2, etc…) absorption)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T(G) = T(O3)T(Dry gas)= </a:t>
            </a:r>
            <a:r>
              <a:rPr lang="en-US" sz="2000" dirty="0" err="1" smtClean="0"/>
              <a:t>exp</a:t>
            </a:r>
            <a:r>
              <a:rPr lang="en-US" sz="2000" dirty="0" smtClean="0"/>
              <a:t>(-</a:t>
            </a:r>
            <a:r>
              <a:rPr lang="en-US" sz="2000" dirty="0" err="1" smtClean="0"/>
              <a:t>air_mass</a:t>
            </a:r>
            <a:r>
              <a:rPr lang="en-US" sz="2000" dirty="0" smtClean="0"/>
              <a:t> x tauO3) x </a:t>
            </a:r>
            <a:r>
              <a:rPr lang="en-US" sz="2000" dirty="0" err="1" smtClean="0"/>
              <a:t>exp</a:t>
            </a:r>
            <a:r>
              <a:rPr lang="en-US" sz="2000" dirty="0" smtClean="0"/>
              <a:t> (-</a:t>
            </a:r>
            <a:r>
              <a:rPr lang="en-US" sz="2000" dirty="0" err="1" smtClean="0"/>
              <a:t>air_mass</a:t>
            </a:r>
            <a:r>
              <a:rPr lang="en-US" sz="2000" dirty="0" smtClean="0"/>
              <a:t> x tau </a:t>
            </a:r>
            <a:r>
              <a:rPr lang="en-US" sz="2000" dirty="0" err="1" smtClean="0"/>
              <a:t>drygas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Rayleigh reflectance is estimated from single scattering approximation as a function of Rayleigh Optical Depth for each bands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 is Atmospheric spherical albedo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72066" y="48116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Radiative Transfer : </a:t>
            </a:r>
            <a:endParaRPr lang="en-US" sz="3600" dirty="0"/>
          </a:p>
        </p:txBody>
      </p:sp>
      <p:pic>
        <p:nvPicPr>
          <p:cNvPr id="4" name="Picture 3" descr="Screen Shot 2015-04-17 at 10.1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1365307"/>
            <a:ext cx="3848099" cy="1376927"/>
          </a:xfrm>
          <a:prstGeom prst="rect">
            <a:avLst/>
          </a:prstGeom>
        </p:spPr>
      </p:pic>
      <p:pic>
        <p:nvPicPr>
          <p:cNvPr id="5" name="Picture 4" descr="Screen Shot 2015-04-17 at 10.11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3" y="1599839"/>
            <a:ext cx="2726267" cy="107458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08500" y="1959068"/>
            <a:ext cx="889000" cy="2561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91733" y="1599839"/>
            <a:ext cx="965200" cy="474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MODIS C005 </a:t>
            </a:r>
            <a:r>
              <a:rPr lang="en-US" dirty="0"/>
              <a:t>Gas </a:t>
            </a:r>
            <a:r>
              <a:rPr lang="en-US" dirty="0" smtClean="0"/>
              <a:t>absorption correction </a:t>
            </a:r>
            <a:r>
              <a:rPr lang="en-US" dirty="0"/>
              <a:t>of L1B reflectance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2505" y="1417638"/>
            <a:ext cx="7027290" cy="3367243"/>
            <a:chOff x="282505" y="1417638"/>
            <a:chExt cx="7027290" cy="3367243"/>
          </a:xfrm>
        </p:grpSpPr>
        <p:pic>
          <p:nvPicPr>
            <p:cNvPr id="4" name="Picture 3" descr="Screen Shot 2015-04-09 at 7.39.0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05" y="1417638"/>
              <a:ext cx="7027290" cy="33672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796770" y="2148086"/>
              <a:ext cx="628704" cy="1634706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3585" y="2148086"/>
              <a:ext cx="727058" cy="1634706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88607" y="2148086"/>
              <a:ext cx="628704" cy="1634706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Screen Shot 2015-04-10 at 9.46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84" y="6201159"/>
            <a:ext cx="3739618" cy="437894"/>
          </a:xfrm>
          <a:prstGeom prst="rect">
            <a:avLst/>
          </a:prstGeom>
        </p:spPr>
      </p:pic>
      <p:pic>
        <p:nvPicPr>
          <p:cNvPr id="18" name="Picture 17" descr="Screen Shot 2015-04-10 at 9.46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45" y="6092953"/>
            <a:ext cx="2019300" cy="546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53978" y="4248130"/>
            <a:ext cx="4988564" cy="1635225"/>
            <a:chOff x="492441" y="4412449"/>
            <a:chExt cx="5739194" cy="2007657"/>
          </a:xfrm>
        </p:grpSpPr>
        <p:grpSp>
          <p:nvGrpSpPr>
            <p:cNvPr id="16" name="Group 15"/>
            <p:cNvGrpSpPr/>
            <p:nvPr/>
          </p:nvGrpSpPr>
          <p:grpSpPr>
            <a:xfrm>
              <a:off x="638298" y="4460846"/>
              <a:ext cx="5593337" cy="1846360"/>
              <a:chOff x="638298" y="4460846"/>
              <a:chExt cx="5593337" cy="1846360"/>
            </a:xfrm>
          </p:grpSpPr>
          <p:pic>
            <p:nvPicPr>
              <p:cNvPr id="7" name="Picture 6" descr="Screen Shot 2015-04-09 at 7.41.0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298" y="5095846"/>
                <a:ext cx="1816100" cy="584200"/>
              </a:xfrm>
              <a:prstGeom prst="rect">
                <a:avLst/>
              </a:prstGeom>
            </p:spPr>
          </p:pic>
          <p:pic>
            <p:nvPicPr>
              <p:cNvPr id="8" name="Picture 7" descr="Screen Shot 2015-04-09 at 7.41.17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698" y="5045046"/>
                <a:ext cx="1625600" cy="635000"/>
              </a:xfrm>
              <a:prstGeom prst="rect">
                <a:avLst/>
              </a:prstGeom>
            </p:spPr>
          </p:pic>
          <p:pic>
            <p:nvPicPr>
              <p:cNvPr id="9" name="Picture 8" descr="Screen Shot 2015-04-09 at 7.41.29 P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535" y="5095846"/>
                <a:ext cx="1816100" cy="533400"/>
              </a:xfrm>
              <a:prstGeom prst="rect">
                <a:avLst/>
              </a:prstGeom>
            </p:spPr>
          </p:pic>
          <p:pic>
            <p:nvPicPr>
              <p:cNvPr id="10" name="Picture 9" descr="Screen Shot 2015-04-09 at 7.41.37 PM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298" y="5761106"/>
                <a:ext cx="1816100" cy="546100"/>
              </a:xfrm>
              <a:prstGeom prst="rect">
                <a:avLst/>
              </a:prstGeom>
            </p:spPr>
          </p:pic>
          <p:pic>
            <p:nvPicPr>
              <p:cNvPr id="11" name="Picture 10" descr="Screen Shot 2015-04-09 at 7.41.45 PM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2020" y="5680046"/>
                <a:ext cx="1449278" cy="596762"/>
              </a:xfrm>
              <a:prstGeom prst="rect">
                <a:avLst/>
              </a:prstGeom>
            </p:spPr>
          </p:pic>
          <p:pic>
            <p:nvPicPr>
              <p:cNvPr id="5" name="Picture 4" descr="Screen Shot 2015-04-09 at 7.40.36 PM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298" y="4460846"/>
                <a:ext cx="2057400" cy="63500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492441" y="4412449"/>
              <a:ext cx="5739194" cy="2007657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37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MODIS C006 air mass factor calculation is modified</a:t>
            </a:r>
            <a:endParaRPr lang="en-US" dirty="0"/>
          </a:p>
        </p:txBody>
      </p:sp>
      <p:pic>
        <p:nvPicPr>
          <p:cNvPr id="4" name="Picture 3" descr="Screen Shot 2015-04-09 at 8.0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925"/>
            <a:ext cx="4037325" cy="2403665"/>
          </a:xfrm>
          <a:prstGeom prst="rect">
            <a:avLst/>
          </a:prstGeom>
        </p:spPr>
      </p:pic>
      <p:pic>
        <p:nvPicPr>
          <p:cNvPr id="5" name="Picture 4" descr="Screen Shot 2015-04-09 at 8.0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65" y="1931925"/>
            <a:ext cx="3997835" cy="1988614"/>
          </a:xfrm>
          <a:prstGeom prst="rect">
            <a:avLst/>
          </a:prstGeom>
        </p:spPr>
      </p:pic>
      <p:pic>
        <p:nvPicPr>
          <p:cNvPr id="7" name="Picture 6" descr="Screen Shot 2015-04-16 at 12.19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4690532"/>
            <a:ext cx="4826000" cy="116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5596467"/>
            <a:ext cx="1820333" cy="33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920539"/>
            <a:ext cx="2878667" cy="415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29"/>
            <a:ext cx="8229600" cy="1143000"/>
          </a:xfrm>
        </p:spPr>
        <p:txBody>
          <a:bodyPr/>
          <a:lstStyle/>
          <a:p>
            <a:r>
              <a:rPr lang="en-US" dirty="0" smtClean="0"/>
              <a:t>MODIS C006 Gas absorption table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5742" y="5220012"/>
            <a:ext cx="7726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For “Other” gases,</a:t>
            </a:r>
          </a:p>
          <a:p>
            <a:r>
              <a:rPr lang="en-US" dirty="0"/>
              <a:t>we took climatology to be the sum of all major gases that are</a:t>
            </a:r>
          </a:p>
          <a:p>
            <a:r>
              <a:rPr lang="en-US" dirty="0"/>
              <a:t>not H2 O and O3 . Thus in addition to CO2 , “other” gases include</a:t>
            </a:r>
          </a:p>
          <a:p>
            <a:r>
              <a:rPr lang="en-US" dirty="0"/>
              <a:t>CO, N2 O, NO2 , NO, CH4 , O2 , SO2  and other trace</a:t>
            </a:r>
          </a:p>
          <a:p>
            <a:r>
              <a:rPr lang="en-US" dirty="0"/>
              <a:t>gases.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854199"/>
            <a:ext cx="9144000" cy="3128212"/>
            <a:chOff x="0" y="1854199"/>
            <a:chExt cx="9144000" cy="3128212"/>
          </a:xfrm>
        </p:grpSpPr>
        <p:pic>
          <p:nvPicPr>
            <p:cNvPr id="4" name="Picture 3" descr="Screen Shot 2015-04-09 at 7.58.4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54200"/>
              <a:ext cx="9144000" cy="312821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97048" y="1854199"/>
              <a:ext cx="2628426" cy="3128211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8093" y="1094472"/>
            <a:ext cx="903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that the K coefficients are used when NCEP data are valid, whereas the US1976 optical depths are used when NCEP data are </a:t>
            </a:r>
            <a:r>
              <a:rPr lang="en-US" dirty="0" smtClean="0"/>
              <a:t>missing.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6619" cy="1143000"/>
          </a:xfrm>
        </p:spPr>
        <p:txBody>
          <a:bodyPr>
            <a:noAutofit/>
          </a:bodyPr>
          <a:lstStyle/>
          <a:p>
            <a:r>
              <a:rPr lang="en-US" sz="2800" dirty="0"/>
              <a:t>Values of the Rayleigh-Scattering Optical Depth </a:t>
            </a:r>
            <a:r>
              <a:rPr lang="en-US" sz="2800" dirty="0" smtClean="0"/>
              <a:t>Obtained </a:t>
            </a:r>
            <a:r>
              <a:rPr lang="en-US" sz="2800" dirty="0"/>
              <a:t>for the Six Standard Atmosphere </a:t>
            </a:r>
            <a:r>
              <a:rPr lang="en-US" sz="2800" dirty="0" smtClean="0"/>
              <a:t>Model</a:t>
            </a:r>
            <a:br>
              <a:rPr lang="en-US" sz="2800" dirty="0" smtClean="0"/>
            </a:br>
            <a:r>
              <a:rPr lang="en-US" sz="2800" dirty="0" smtClean="0"/>
              <a:t>from 0.2 to 4 micro</a:t>
            </a:r>
            <a:endParaRPr lang="en-US" sz="2800" dirty="0"/>
          </a:p>
        </p:txBody>
      </p:sp>
      <p:pic>
        <p:nvPicPr>
          <p:cNvPr id="4" name="Picture 3" descr="Screen Shot 2015-04-09 at 3.5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1417638"/>
            <a:ext cx="6811818" cy="4681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50061"/>
            <a:ext cx="42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Tomasi</a:t>
            </a:r>
            <a:r>
              <a:rPr lang="en-US" dirty="0" smtClean="0"/>
              <a:t> et al.,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6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C006, when NCEP data are valid </a:t>
            </a:r>
            <a:endParaRPr lang="en-US" dirty="0"/>
          </a:p>
        </p:txBody>
      </p:sp>
      <p:pic>
        <p:nvPicPr>
          <p:cNvPr id="4" name="Picture 3" descr="Screen Shot 2015-04-10 at 9.44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7" y="1501111"/>
            <a:ext cx="8126183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10074</TotalTime>
  <Words>278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Molecular Atmospheric correction for AHI RGB image</vt:lpstr>
      <vt:lpstr>Satellite measured TOA reflectance atmospheric gases correction </vt:lpstr>
      <vt:lpstr>PowerPoint Presentation</vt:lpstr>
      <vt:lpstr>MODIS C005 Gas absorption correction of L1B reflectance</vt:lpstr>
      <vt:lpstr>MODIS C006 air mass factor calculation is modified</vt:lpstr>
      <vt:lpstr>MODIS C006 Gas absorption table </vt:lpstr>
      <vt:lpstr>Values of the Rayleigh-Scattering Optical Depth Obtained for the Six Standard Atmosphere Model from 0.2 to 4 micro</vt:lpstr>
      <vt:lpstr>C006, when NCEP data are valid 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Rayleigh optical depth for standard atmosphere</dc:title>
  <dc:creator>Min Oo</dc:creator>
  <cp:lastModifiedBy>kbah Bah</cp:lastModifiedBy>
  <cp:revision>27</cp:revision>
  <dcterms:created xsi:type="dcterms:W3CDTF">2015-04-09T20:46:06Z</dcterms:created>
  <dcterms:modified xsi:type="dcterms:W3CDTF">2016-11-10T20:25:43Z</dcterms:modified>
</cp:coreProperties>
</file>