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32248475" cy="4322127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13613">
          <p15:clr>
            <a:srgbClr val="A4A3A4"/>
          </p15:clr>
        </p15:guide>
        <p15:guide id="2" pos="101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4551" autoAdjust="0"/>
    <p:restoredTop sz="86432" autoAdjust="0"/>
  </p:normalViewPr>
  <p:slideViewPr>
    <p:cSldViewPr>
      <p:cViewPr>
        <p:scale>
          <a:sx n="25" d="100"/>
          <a:sy n="25" d="100"/>
        </p:scale>
        <p:origin x="-3992" y="-6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76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13613"/>
        <p:guide pos="101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32248475" cy="43221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431249" tIns="215625" rIns="431249" bIns="215625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32248475" cy="43221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431249" tIns="215625" rIns="431249" bIns="215625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67100450" y="-55759350"/>
            <a:ext cx="78706663" cy="59031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3224847" y="20530106"/>
            <a:ext cx="25776388" cy="194270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5244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19713" y="3286125"/>
            <a:ext cx="21609050" cy="16208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24850" y="20530108"/>
            <a:ext cx="25783850" cy="1943456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431249" tIns="215625" rIns="431249" bIns="215625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9F2B3D-9740-4813-8688-53A7A6813C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7BDD83-2949-4136-ACB5-FD92D29646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18263" y="1317625"/>
            <a:ext cx="9874250" cy="28082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1938" cy="28082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2EA108-CE78-4F8E-A924-097503D8C3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498588" cy="5481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2193925" y="29976763"/>
            <a:ext cx="10237788" cy="22812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14995525" y="29976763"/>
            <a:ext cx="13895388" cy="22812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31454725" y="29976763"/>
            <a:ext cx="10237788" cy="2281237"/>
          </a:xfrm>
        </p:spPr>
        <p:txBody>
          <a:bodyPr/>
          <a:lstStyle>
            <a:lvl1pPr>
              <a:defRPr/>
            </a:lvl1pPr>
          </a:lstStyle>
          <a:p>
            <a:fld id="{6F35DFB7-2BA5-44E0-AD21-AA7E825CDA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382328-9F36-4AD5-A253-D9E6329DB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6DB8F4-D28C-43C9-913D-E441CCA648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2300" cy="2172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18625" y="7680325"/>
            <a:ext cx="19673888" cy="2172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824A98-11F0-471B-B740-93A084284F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CA07F4-47FD-4E19-846C-5642D67F8C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88A7CE-17B4-4122-AF7F-2FA50B33A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1A3D4A-119C-4260-938C-B1B26A0895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3AE4D3-27DE-4E28-B1C1-01E2CBFDCF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0A3AA3-B348-4691-A7B0-41B42D54AF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498588" cy="548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438840" tIns="219600" rIns="438840" bIns="219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498588" cy="2172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438840" tIns="219600" rIns="438840" bIns="219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193925" y="29976763"/>
            <a:ext cx="10237788" cy="228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438840" tIns="219600" rIns="438840" bIns="2196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14995525" y="29976763"/>
            <a:ext cx="13895388" cy="228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438840" tIns="219600" rIns="438840" bIns="2196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31454725" y="29976763"/>
            <a:ext cx="10237788" cy="228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438840" tIns="219600" rIns="438840" bIns="2196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FA90080A-352B-43B6-B351-F333A89650B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2pPr>
      <a:lvl3pPr marL="1143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3pPr>
      <a:lvl4pPr marL="1600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4pPr>
      <a:lvl5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1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fontAlgn="base">
        <a:spcBef>
          <a:spcPts val="3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3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28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15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43891200" cy="4230687"/>
          </a:xfrm>
          <a:prstGeom prst="rect">
            <a:avLst/>
          </a:prstGeom>
          <a:solidFill>
            <a:srgbClr val="BFE7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010400" y="457200"/>
            <a:ext cx="290322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971799" y="5257800"/>
            <a:ext cx="39387463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3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These images are true and natural </a:t>
            </a:r>
            <a:r>
              <a:rPr lang="en-GB" sz="3600" b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color</a:t>
            </a:r>
            <a:r>
              <a:rPr lang="en-GB" sz="3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RGB composites from the Advanced Baseline Imager (ABI) on board the new GOES-16. These  images were generated by researchers at UW-Madison and show clouds and the Earth’s surface, including North and South America, as viewed from space for two different days. Since the ABI does not have the green band (</a:t>
            </a:r>
            <a:r>
              <a:rPr lang="en-GB" sz="36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0.55 µm</a:t>
            </a:r>
            <a:r>
              <a:rPr lang="en-GB" sz="3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), we leverage the correlation between the red (</a:t>
            </a:r>
            <a:r>
              <a:rPr lang="en-GB" sz="36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0.64 µm</a:t>
            </a:r>
            <a:r>
              <a:rPr lang="en-GB" sz="3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), blue (</a:t>
            </a:r>
            <a:r>
              <a:rPr lang="en-GB" sz="36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0.47 µm</a:t>
            </a:r>
            <a:r>
              <a:rPr lang="en-GB" sz="3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and near-IR (</a:t>
            </a:r>
            <a:r>
              <a:rPr lang="en-GB" sz="36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0.866 µm</a:t>
            </a:r>
            <a:r>
              <a:rPr lang="en-GB" sz="3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bands to generate a green band on the fly. </a:t>
            </a:r>
          </a:p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endParaRPr lang="en-GB" sz="3600" b="1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295400"/>
            <a:ext cx="2193925" cy="2208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19200"/>
            <a:ext cx="3565525" cy="2378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19200" y="1447800"/>
            <a:ext cx="3124200" cy="187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334000" y="859938"/>
            <a:ext cx="36342638" cy="268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hangingPunct="0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4800" b="1" dirty="0">
                <a:solidFill>
                  <a:srgbClr val="FF3333"/>
                </a:solidFill>
                <a:ea typeface="DejaVu LGC Sans" charset="0"/>
                <a:cs typeface="DejaVu LGC Sans" charset="0"/>
              </a:rPr>
              <a:t>Preparation for use of the </a:t>
            </a:r>
            <a:r>
              <a:rPr lang="en-GB" sz="4800" b="1" dirty="0" smtClean="0">
                <a:solidFill>
                  <a:srgbClr val="FF3333"/>
                </a:solidFill>
                <a:ea typeface="DejaVu LGC Sans" charset="0"/>
                <a:cs typeface="DejaVu LGC Sans" charset="0"/>
              </a:rPr>
              <a:t>GOES-R/16 </a:t>
            </a:r>
            <a:r>
              <a:rPr lang="en-GB" sz="4800" b="1" dirty="0">
                <a:solidFill>
                  <a:srgbClr val="FF3333"/>
                </a:solidFill>
                <a:ea typeface="DejaVu LGC Sans" charset="0"/>
                <a:cs typeface="DejaVu LGC Sans" charset="0"/>
              </a:rPr>
              <a:t>Advanced Baseline Imager (ABI</a:t>
            </a:r>
            <a:r>
              <a:rPr lang="en-GB" sz="4800" b="1" dirty="0" smtClean="0">
                <a:solidFill>
                  <a:srgbClr val="FF3333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algn="ctr" hangingPunct="0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endParaRPr lang="en-GB" sz="3200" b="1" dirty="0" smtClean="0">
              <a:solidFill>
                <a:srgbClr val="000099"/>
              </a:solidFill>
              <a:ea typeface="DejaVu LGC Sans" charset="0"/>
              <a:cs typeface="DejaVu LGC Sans" charset="0"/>
            </a:endParaRPr>
          </a:p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3200" b="1" dirty="0" err="1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Kaba</a:t>
            </a:r>
            <a:r>
              <a:rPr lang="en-GB" sz="32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 Bah</a:t>
            </a:r>
            <a:r>
              <a:rPr lang="en-GB" sz="3200" b="1" baseline="300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1</a:t>
            </a:r>
            <a:r>
              <a:rPr lang="en-GB" sz="32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, Tim Schmit</a:t>
            </a:r>
            <a:r>
              <a:rPr lang="en-GB" sz="3200" b="1" baseline="300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2</a:t>
            </a:r>
            <a:r>
              <a:rPr lang="en-GB" sz="32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, Mat Gunshor</a:t>
            </a:r>
            <a:r>
              <a:rPr lang="en-GB" sz="3200" b="1" baseline="30000" dirty="0">
                <a:solidFill>
                  <a:srgbClr val="000099"/>
                </a:solidFill>
                <a:ea typeface="DejaVu LGC Sans" charset="0"/>
                <a:cs typeface="DejaVu LGC Sans" charset="0"/>
              </a:rPr>
              <a:t>1</a:t>
            </a:r>
            <a:r>
              <a:rPr lang="en-GB" sz="32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 , </a:t>
            </a:r>
            <a:r>
              <a:rPr lang="en-GB" sz="3200" b="1" dirty="0" err="1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Joleen</a:t>
            </a:r>
            <a:r>
              <a:rPr lang="en-GB" sz="32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 Feltz</a:t>
            </a:r>
            <a:r>
              <a:rPr lang="en-GB" sz="3200" b="1" baseline="300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1</a:t>
            </a:r>
            <a:r>
              <a:rPr lang="en-GB" sz="32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, Hong Zhang</a:t>
            </a:r>
            <a:r>
              <a:rPr lang="en-GB" sz="3200" b="1" baseline="300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1</a:t>
            </a:r>
            <a:r>
              <a:rPr lang="en-GB" sz="32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, James P. Nelson III</a:t>
            </a:r>
            <a:r>
              <a:rPr lang="en-GB" sz="3200" b="1" baseline="300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1 </a:t>
            </a:r>
          </a:p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endParaRPr lang="en-GB" sz="3200" b="1" baseline="30000" dirty="0" smtClean="0">
              <a:solidFill>
                <a:srgbClr val="000099"/>
              </a:solidFill>
              <a:ea typeface="DejaVu LGC Sans" charset="0"/>
              <a:cs typeface="DejaVu LGC Sans" charset="0"/>
            </a:endParaRPr>
          </a:p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2400" b="1" baseline="300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1</a:t>
            </a:r>
            <a:r>
              <a:rPr lang="en-GB" sz="24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Cooperative Institute for Meteorological Satellite Studies, University of Wisconsin - Madison, WI</a:t>
            </a:r>
          </a:p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2400" b="1" baseline="300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2</a:t>
            </a:r>
            <a:r>
              <a:rPr lang="en-GB" sz="24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NOAA/NESDIS </a:t>
            </a:r>
            <a:r>
              <a:rPr lang="en-GB" sz="2400" b="1" dirty="0" err="1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Center</a:t>
            </a:r>
            <a:r>
              <a:rPr lang="en-GB" sz="2400" b="1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 for Satellite Applications and Research - Madison, WI</a:t>
            </a:r>
            <a:endParaRPr lang="en-GB" sz="2400" b="1" dirty="0">
              <a:solidFill>
                <a:srgbClr val="000099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1288375" y="12763500"/>
            <a:ext cx="6350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810000" y="7620000"/>
            <a:ext cx="16805275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</a:pPr>
            <a:r>
              <a:rPr lang="en-US" sz="3200" b="1" dirty="0" smtClean="0">
                <a:solidFill>
                  <a:srgbClr val="000080"/>
                </a:solidFill>
                <a:ea typeface="DejaVu LGC Sans" charset="0"/>
                <a:cs typeface="DejaVu LGC Sans" charset="0"/>
              </a:rPr>
              <a:t>CIMSS GOES-16 </a:t>
            </a:r>
            <a:r>
              <a:rPr lang="en-US" sz="3200" b="1" dirty="0">
                <a:solidFill>
                  <a:srgbClr val="000080"/>
                </a:solidFill>
                <a:ea typeface="DejaVu LGC Sans" charset="0"/>
                <a:cs typeface="DejaVu LGC Sans" charset="0"/>
              </a:rPr>
              <a:t>ABI </a:t>
            </a:r>
            <a:r>
              <a:rPr lang="en-US" sz="3200" b="1" dirty="0" smtClean="0">
                <a:solidFill>
                  <a:srgbClr val="000080"/>
                </a:solidFill>
                <a:ea typeface="DejaVu LGC Sans" charset="0"/>
                <a:cs typeface="DejaVu LGC Sans" charset="0"/>
              </a:rPr>
              <a:t>true color for April-03-2017, 17:15UTC </a:t>
            </a:r>
            <a:endParaRPr lang="en-US" sz="3200" b="1" dirty="0">
              <a:solidFill>
                <a:srgbClr val="00008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7888288" y="17691100"/>
            <a:ext cx="4498975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700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700" b="1">
                <a:solidFill>
                  <a:srgbClr val="FFFFFF"/>
                </a:solidFill>
                <a:ea typeface="DejaVu LGC Sans" charset="0"/>
                <a:cs typeface="DejaVu LGC Sans" charset="0"/>
              </a:rPr>
              <a:t>  06-04-2006 22:00Z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8197850" y="24728488"/>
            <a:ext cx="4243388" cy="61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700" b="1">
                <a:solidFill>
                  <a:srgbClr val="FFFFFF"/>
                </a:solidFill>
                <a:ea typeface="DejaVu LGC Sans" charset="0"/>
                <a:cs typeface="DejaVu LGC Sans" charset="0"/>
              </a:rPr>
              <a:t>08-28-2005 19:45Z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22555200" y="7623175"/>
            <a:ext cx="19507200" cy="75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r>
              <a:rPr lang="en-US" sz="3200" b="1" dirty="0" smtClean="0">
                <a:solidFill>
                  <a:srgbClr val="000080"/>
                </a:solidFill>
                <a:ea typeface="DejaVu LGC Sans" charset="0"/>
                <a:cs typeface="DejaVu LGC Sans" charset="0"/>
              </a:rPr>
              <a:t>CIMSS GOES-16 ABI natural color</a:t>
            </a:r>
            <a:r>
              <a:rPr lang="en-US" sz="3200" b="1" dirty="0">
                <a:solidFill>
                  <a:srgbClr val="00008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3200" b="1" dirty="0" smtClean="0">
                <a:solidFill>
                  <a:srgbClr val="000080"/>
                </a:solidFill>
                <a:ea typeface="DejaVu LGC Sans" charset="0"/>
                <a:cs typeface="DejaVu LGC Sans" charset="0"/>
              </a:rPr>
              <a:t>for March-02-2017,  18:25UTC</a:t>
            </a:r>
            <a:endParaRPr lang="en-US" sz="3200" b="1" dirty="0">
              <a:solidFill>
                <a:srgbClr val="00008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12666663" y="16767175"/>
            <a:ext cx="49212" cy="1223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8001000" y="30099000"/>
            <a:ext cx="28271788" cy="1472737"/>
          </a:xfrm>
          <a:prstGeom prst="rect">
            <a:avLst/>
          </a:prstGeom>
          <a:solidFill>
            <a:srgbClr val="D2D2F4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2400" b="1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                                                                                        These images were created by the </a:t>
            </a:r>
            <a:r>
              <a:rPr lang="en-GB" sz="2400" b="1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GOES-16 imagery team using IDL.</a:t>
            </a:r>
            <a:endParaRPr lang="en-GB" sz="2400" b="1" dirty="0" smtClean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b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                                                                                                  GOES</a:t>
            </a:r>
            <a:r>
              <a:rPr lang="en-GB" sz="2400" b="1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-16 ABI RGB:  http://www.ssec.wisc.edu/news/articles/</a:t>
            </a:r>
            <a:r>
              <a:rPr lang="en-GB" sz="2400" b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9836</a:t>
            </a:r>
          </a:p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2400" b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                                                                                                               </a:t>
            </a:r>
            <a:r>
              <a:rPr lang="en-GB" sz="2400" b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GOES-16 official site:   http://</a:t>
            </a:r>
            <a:r>
              <a:rPr lang="en-GB" sz="2400" b="1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www.goes-r.gov</a:t>
            </a:r>
            <a:endParaRPr lang="en-GB" sz="2400" b="1" dirty="0" smtClean="0">
              <a:solidFill>
                <a:srgbClr val="0000FF"/>
              </a:solidFill>
              <a:ea typeface="DejaVu LGC Sans" charset="0"/>
              <a:cs typeface="DejaVu LGC Sans" charset="0"/>
            </a:endParaRPr>
          </a:p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</a:pPr>
            <a:r>
              <a:rPr lang="en-GB" sz="2400" b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																			                       </a:t>
            </a:r>
            <a:r>
              <a:rPr lang="en-GB" sz="2400" b="1" dirty="0" smtClean="0">
                <a:solidFill>
                  <a:srgbClr val="3333CC"/>
                </a:solidFill>
                <a:ea typeface="DejaVu LGC Sans" charset="0"/>
                <a:cs typeface="DejaVu LGC Sans" charset="0"/>
              </a:rPr>
              <a:t>E-mail:   </a:t>
            </a:r>
            <a:r>
              <a:rPr lang="en-GB" sz="2400" b="1" dirty="0" err="1" smtClean="0">
                <a:solidFill>
                  <a:srgbClr val="3333CC"/>
                </a:solidFill>
                <a:ea typeface="DejaVu LGC Sans" charset="0"/>
                <a:cs typeface="DejaVu LGC Sans" charset="0"/>
              </a:rPr>
              <a:t>kbah@ssec.wisc.edu</a:t>
            </a:r>
            <a:endParaRPr lang="en-GB" sz="2400" b="1" dirty="0">
              <a:solidFill>
                <a:srgbClr val="3333CC"/>
              </a:solidFill>
              <a:ea typeface="DejaVu LGC Sans" charset="0"/>
              <a:cs typeface="DejaVu LGC Sans" charset="0"/>
            </a:endParaRPr>
          </a:p>
        </p:txBody>
      </p:sp>
      <p:pic>
        <p:nvPicPr>
          <p:cNvPr id="2" name="Picture 1" descr="FD_CONUS_OR_ABI_L2_CMIPF_G16_subset_midwest_s20170403_1715_conu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458200"/>
            <a:ext cx="20574000" cy="20574000"/>
          </a:xfrm>
          <a:prstGeom prst="rect">
            <a:avLst/>
          </a:prstGeom>
        </p:spPr>
      </p:pic>
      <p:pic>
        <p:nvPicPr>
          <p:cNvPr id="3" name="Picture 2" descr="OR_ABI_L2_CMIPF_G16_s20170621825_Brit25_Cont3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8458200"/>
            <a:ext cx="20421600" cy="2057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09473" y="16274534"/>
            <a:ext cx="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609473" y="16274534"/>
            <a:ext cx="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0" y="1484811"/>
            <a:ext cx="2264034" cy="16406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6201</TotalTime>
  <Words>270</Words>
  <Application>Microsoft Macintosh PowerPoint</Application>
  <PresentationFormat>Custom</PresentationFormat>
  <Paragraphs>17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tims</dc:creator>
  <cp:lastModifiedBy>kbah Bah</cp:lastModifiedBy>
  <cp:revision>452</cp:revision>
  <cp:lastPrinted>1601-01-01T00:00:00Z</cp:lastPrinted>
  <dcterms:created xsi:type="dcterms:W3CDTF">2011-01-19T15:40:45Z</dcterms:created>
  <dcterms:modified xsi:type="dcterms:W3CDTF">2017-04-07T17:26:49Z</dcterms:modified>
</cp:coreProperties>
</file>