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sldIdLst>
    <p:sldId id="256" r:id="rId2"/>
  </p:sldIdLst>
  <p:sldSz cx="43891200" cy="32918400"/>
  <p:notesSz cx="32248475" cy="43221275"/>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4551" autoAdjust="0"/>
    <p:restoredTop sz="86432" autoAdjust="0"/>
  </p:normalViewPr>
  <p:slideViewPr>
    <p:cSldViewPr>
      <p:cViewPr>
        <p:scale>
          <a:sx n="50" d="100"/>
          <a:sy n="50" d="100"/>
        </p:scale>
        <p:origin x="-776" y="1240"/>
      </p:cViewPr>
      <p:guideLst>
        <p:guide orient="horz" pos="2160"/>
        <p:guide pos="2880"/>
      </p:guideLst>
    </p:cSldViewPr>
  </p:slideViewPr>
  <p:outlineViewPr>
    <p:cViewPr varScale="1">
      <p:scale>
        <a:sx n="170" d="200"/>
        <a:sy n="170" d="200"/>
      </p:scale>
      <p:origin x="760" y="0"/>
    </p:cViewPr>
  </p:outlineViewPr>
  <p:notesTextViewPr>
    <p:cViewPr>
      <p:scale>
        <a:sx n="100" d="100"/>
        <a:sy n="100" d="100"/>
      </p:scale>
      <p:origin x="0" y="0"/>
    </p:cViewPr>
  </p:notesTextViewPr>
  <p:notesViewPr>
    <p:cSldViewPr>
      <p:cViewPr varScale="1">
        <p:scale>
          <a:sx n="59" d="100"/>
          <a:sy n="59" d="100"/>
        </p:scale>
        <p:origin x="-1752" y="-72"/>
      </p:cViewPr>
      <p:guideLst>
        <p:guide orient="horz" pos="13613"/>
        <p:guide pos="10157"/>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32248475" cy="43221275"/>
          </a:xfrm>
          <a:prstGeom prst="roundRect">
            <a:avLst>
              <a:gd name="adj" fmla="val 23"/>
            </a:avLst>
          </a:prstGeom>
          <a:solidFill>
            <a:srgbClr val="FFFFFF"/>
          </a:solidFill>
          <a:ln w="9360">
            <a:noFill/>
            <a:miter lim="800000"/>
            <a:headEnd/>
            <a:tailEnd/>
          </a:ln>
          <a:effectLst/>
        </p:spPr>
        <p:txBody>
          <a:bodyPr wrap="none" lIns="431249" tIns="215625" rIns="431249" bIns="215625" anchor="ctr"/>
          <a:lstStyle/>
          <a:p>
            <a:endParaRPr lang="en-US"/>
          </a:p>
        </p:txBody>
      </p:sp>
      <p:sp>
        <p:nvSpPr>
          <p:cNvPr id="2050" name="AutoShape 2"/>
          <p:cNvSpPr>
            <a:spLocks noChangeArrowheads="1"/>
          </p:cNvSpPr>
          <p:nvPr/>
        </p:nvSpPr>
        <p:spPr bwMode="auto">
          <a:xfrm>
            <a:off x="0" y="0"/>
            <a:ext cx="32248475" cy="43221275"/>
          </a:xfrm>
          <a:prstGeom prst="roundRect">
            <a:avLst>
              <a:gd name="adj" fmla="val 23"/>
            </a:avLst>
          </a:prstGeom>
          <a:solidFill>
            <a:srgbClr val="FFFFFF"/>
          </a:solidFill>
          <a:ln w="9525">
            <a:noFill/>
            <a:round/>
            <a:headEnd/>
            <a:tailEnd/>
          </a:ln>
          <a:effectLst/>
        </p:spPr>
        <p:txBody>
          <a:bodyPr wrap="none" lIns="431249" tIns="215625" rIns="431249" bIns="215625" anchor="ctr"/>
          <a:lstStyle/>
          <a:p>
            <a:endParaRPr lang="en-US"/>
          </a:p>
        </p:txBody>
      </p:sp>
      <p:sp>
        <p:nvSpPr>
          <p:cNvPr id="2051" name="Rectangle 3"/>
          <p:cNvSpPr>
            <a:spLocks noGrp="1" noRot="1" noChangeAspect="1" noChangeArrowheads="1"/>
          </p:cNvSpPr>
          <p:nvPr>
            <p:ph type="sldImg"/>
          </p:nvPr>
        </p:nvSpPr>
        <p:spPr bwMode="auto">
          <a:xfrm>
            <a:off x="-67100450" y="-55759350"/>
            <a:ext cx="78706663" cy="59031188"/>
          </a:xfrm>
          <a:prstGeom prst="rect">
            <a:avLst/>
          </a:prstGeom>
          <a:noFill/>
          <a:ln w="9525">
            <a:noFill/>
            <a:round/>
            <a:headEnd/>
            <a:tailEnd/>
          </a:ln>
          <a:effectLst/>
        </p:spPr>
      </p:sp>
      <p:sp>
        <p:nvSpPr>
          <p:cNvPr id="2052" name="Rectangle 4"/>
          <p:cNvSpPr>
            <a:spLocks noGrp="1" noChangeArrowheads="1"/>
          </p:cNvSpPr>
          <p:nvPr>
            <p:ph type="body"/>
          </p:nvPr>
        </p:nvSpPr>
        <p:spPr bwMode="auto">
          <a:xfrm>
            <a:off x="3224847" y="20530106"/>
            <a:ext cx="25776388" cy="1942706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Tree>
    <p:extLst>
      <p:ext uri="{BB962C8B-B14F-4D97-AF65-F5344CB8AC3E}">
        <p14:creationId xmlns:p14="http://schemas.microsoft.com/office/powerpoint/2010/main" val="173524481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txBox="1">
            <a:spLocks noGrp="1" noRot="1" noChangeAspect="1" noChangeArrowheads="1"/>
          </p:cNvSpPr>
          <p:nvPr>
            <p:ph type="sldImg"/>
          </p:nvPr>
        </p:nvSpPr>
        <p:spPr bwMode="auto">
          <a:xfrm>
            <a:off x="5319713" y="3286125"/>
            <a:ext cx="21609050" cy="16208375"/>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3224850" y="20530108"/>
            <a:ext cx="25783850" cy="19434566"/>
          </a:xfrm>
          <a:prstGeom prst="rect">
            <a:avLst/>
          </a:prstGeom>
          <a:noFill/>
          <a:ln>
            <a:round/>
            <a:headEnd/>
            <a:tailEnd/>
          </a:ln>
        </p:spPr>
        <p:txBody>
          <a:bodyPr wrap="none" lIns="431249" tIns="215625" rIns="431249" bIns="215625"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C9F2B3D-9740-4813-8688-53A7A6813CE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47BDD83-2949-4136-ACB5-FD92D29646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18263" y="1317625"/>
            <a:ext cx="9874250" cy="2808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1938" cy="2808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72EA108-CE78-4F8E-A924-097503D8C39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498588" cy="54816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2193925" y="29976763"/>
            <a:ext cx="10237788" cy="2281237"/>
          </a:xfrm>
        </p:spPr>
        <p:txBody>
          <a:bodyPr/>
          <a:lstStyle>
            <a:lvl1pPr>
              <a:defRPr/>
            </a:lvl1pPr>
          </a:lstStyle>
          <a:p>
            <a:endParaRPr lang="en-US"/>
          </a:p>
        </p:txBody>
      </p:sp>
      <p:sp>
        <p:nvSpPr>
          <p:cNvPr id="4" name="Footer Placeholder 3"/>
          <p:cNvSpPr>
            <a:spLocks noGrp="1"/>
          </p:cNvSpPr>
          <p:nvPr>
            <p:ph type="ftr" idx="11"/>
          </p:nvPr>
        </p:nvSpPr>
        <p:spPr>
          <a:xfrm>
            <a:off x="14995525" y="29976763"/>
            <a:ext cx="13895388" cy="2281237"/>
          </a:xfrm>
        </p:spPr>
        <p:txBody>
          <a:bodyPr/>
          <a:lstStyle>
            <a:lvl1pPr>
              <a:defRPr/>
            </a:lvl1pPr>
          </a:lstStyle>
          <a:p>
            <a:endParaRPr lang="en-US"/>
          </a:p>
        </p:txBody>
      </p:sp>
      <p:sp>
        <p:nvSpPr>
          <p:cNvPr id="5" name="Slide Number Placeholder 4"/>
          <p:cNvSpPr>
            <a:spLocks noGrp="1"/>
          </p:cNvSpPr>
          <p:nvPr>
            <p:ph type="sldNum" idx="12"/>
          </p:nvPr>
        </p:nvSpPr>
        <p:spPr>
          <a:xfrm>
            <a:off x="31454725" y="29976763"/>
            <a:ext cx="10237788" cy="2281237"/>
          </a:xfrm>
        </p:spPr>
        <p:txBody>
          <a:bodyPr/>
          <a:lstStyle>
            <a:lvl1pPr>
              <a:defRPr/>
            </a:lvl1pPr>
          </a:lstStyle>
          <a:p>
            <a:fld id="{6F35DFB7-2BA5-44E0-AD21-AA7E825CDA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382328-9F36-4AD5-A253-D9E6329DB49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F6DB8F4-D28C-43C9-913D-E441CCA6484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2300"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8625" y="7680325"/>
            <a:ext cx="19673888"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F824A98-11F0-471B-B740-93A084284FA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3CA07F4-47FD-4E19-846C-5642D67F8C9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388A7CE-17B4-4122-AF7F-2FA50B33A8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21A3D4A-119C-4260-938C-B1B26A08958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D3AE4D3-27DE-4E28-B1C1-01E2CBFDCF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10A3AA3-B348-4691-A7B0-41B42D54AF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193925" y="1317625"/>
            <a:ext cx="39498588" cy="5481638"/>
          </a:xfrm>
          <a:prstGeom prst="rect">
            <a:avLst/>
          </a:prstGeom>
          <a:noFill/>
          <a:ln w="9525">
            <a:noFill/>
            <a:round/>
            <a:headEnd/>
            <a:tailEnd/>
          </a:ln>
          <a:effectLst/>
        </p:spPr>
        <p:txBody>
          <a:bodyPr vert="horz" wrap="square" lIns="438840" tIns="219600" rIns="438840" bIns="2196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2193925" y="7680325"/>
            <a:ext cx="39498588" cy="21720175"/>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21939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14995525" y="29976763"/>
            <a:ext cx="138953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314547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fld id="{FA90080A-352B-43B6-B351-F333A89650B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buClr>
          <a:srgbClr val="000000"/>
        </a:buClr>
        <a:buSzPct val="100000"/>
        <a:buFont typeface="Times New Roman" pitchFamily="18" charset="0"/>
        <a:defRPr sz="211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2pPr>
      <a:lvl3pPr marL="1143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3pPr>
      <a:lvl4pPr marL="1600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4pPr>
      <a:lvl5pPr marL="20574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5pPr>
      <a:lvl6pPr marL="25146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6pPr>
      <a:lvl7pPr marL="29718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7pPr>
      <a:lvl8pPr marL="3429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8pPr>
      <a:lvl9pPr marL="3886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9pPr>
    </p:titleStyle>
    <p:bodyStyle>
      <a:lvl1pPr marL="342900" indent="-342900" algn="l" defTabSz="457200" rtl="0" fontAlgn="base">
        <a:spcBef>
          <a:spcPts val="3850"/>
        </a:spcBef>
        <a:spcAft>
          <a:spcPct val="0"/>
        </a:spcAft>
        <a:buClr>
          <a:srgbClr val="000000"/>
        </a:buClr>
        <a:buSzPct val="100000"/>
        <a:buFont typeface="Times New Roman" pitchFamily="18" charset="0"/>
        <a:defRPr sz="15400">
          <a:solidFill>
            <a:srgbClr val="000000"/>
          </a:solidFill>
          <a:latin typeface="+mn-lt"/>
          <a:ea typeface="+mn-ea"/>
          <a:cs typeface="+mn-cs"/>
        </a:defRPr>
      </a:lvl1pPr>
      <a:lvl2pPr marL="742950" indent="-285750" algn="l" defTabSz="457200" rtl="0" fontAlgn="base">
        <a:spcBef>
          <a:spcPts val="3350"/>
        </a:spcBef>
        <a:spcAft>
          <a:spcPct val="0"/>
        </a:spcAft>
        <a:buClr>
          <a:srgbClr val="000000"/>
        </a:buClr>
        <a:buSzPct val="100000"/>
        <a:buFont typeface="Times New Roman" pitchFamily="18" charset="0"/>
        <a:defRPr sz="13400">
          <a:solidFill>
            <a:srgbClr val="000000"/>
          </a:solidFill>
          <a:latin typeface="+mn-lt"/>
          <a:ea typeface="+mn-ea"/>
          <a:cs typeface="+mn-cs"/>
        </a:defRPr>
      </a:lvl2pPr>
      <a:lvl3pPr marL="1143000" indent="-228600" algn="l" defTabSz="457200" rtl="0" fontAlgn="base">
        <a:spcBef>
          <a:spcPts val="2875"/>
        </a:spcBef>
        <a:spcAft>
          <a:spcPct val="0"/>
        </a:spcAft>
        <a:buClr>
          <a:srgbClr val="000000"/>
        </a:buClr>
        <a:buSzPct val="100000"/>
        <a:buFont typeface="Times New Roman" pitchFamily="18" charset="0"/>
        <a:defRPr sz="11500">
          <a:solidFill>
            <a:srgbClr val="000000"/>
          </a:solidFill>
          <a:latin typeface="+mn-lt"/>
          <a:ea typeface="+mn-ea"/>
          <a:cs typeface="+mn-cs"/>
        </a:defRPr>
      </a:lvl3pPr>
      <a:lvl4pPr marL="1600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4pPr>
      <a:lvl5pPr marL="20574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5pPr>
      <a:lvl6pPr marL="25146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6pPr>
      <a:lvl7pPr marL="29718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7pPr>
      <a:lvl8pPr marL="34290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8pPr>
      <a:lvl9pPr marL="3886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www.ssec.wisc.edu/news/articles/9836" TargetMode="External"/><Relationship Id="rId8" Type="http://schemas.openxmlformats.org/officeDocument/2006/relationships/image" Target="../media/image5.jpeg"/><Relationship Id="rId9"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43891200" cy="4230687"/>
          </a:xfrm>
          <a:prstGeom prst="rect">
            <a:avLst/>
          </a:prstGeom>
          <a:solidFill>
            <a:srgbClr val="BFE7FF"/>
          </a:solidFill>
          <a:ln w="9360">
            <a:solidFill>
              <a:srgbClr val="000000"/>
            </a:solidFill>
            <a:prstDash val="sysDot"/>
            <a:miter lim="800000"/>
            <a:headEnd/>
            <a:tailEnd/>
          </a:ln>
          <a:effectLst/>
        </p:spPr>
        <p:txBody>
          <a:bodyPr wrap="none" anchor="ctr"/>
          <a:lstStyle/>
          <a:p>
            <a:endParaRPr lang="en-US"/>
          </a:p>
        </p:txBody>
      </p:sp>
      <p:pic>
        <p:nvPicPr>
          <p:cNvPr id="3074" name="Picture 2"/>
          <p:cNvPicPr>
            <a:picLocks noChangeAspect="1" noChangeArrowheads="1"/>
          </p:cNvPicPr>
          <p:nvPr/>
        </p:nvPicPr>
        <p:blipFill>
          <a:blip r:embed="rId3"/>
          <a:srcRect/>
          <a:stretch>
            <a:fillRect/>
          </a:stretch>
        </p:blipFill>
        <p:spPr bwMode="auto">
          <a:xfrm>
            <a:off x="36728400" y="1371600"/>
            <a:ext cx="2443163" cy="1781175"/>
          </a:xfrm>
          <a:prstGeom prst="rect">
            <a:avLst/>
          </a:prstGeom>
          <a:noFill/>
          <a:ln w="9525">
            <a:noFill/>
            <a:round/>
            <a:headEnd/>
            <a:tailEnd/>
          </a:ln>
          <a:effectLst/>
        </p:spPr>
      </p:pic>
      <p:sp>
        <p:nvSpPr>
          <p:cNvPr id="3075" name="Rectangle 3"/>
          <p:cNvSpPr>
            <a:spLocks noChangeArrowheads="1"/>
          </p:cNvSpPr>
          <p:nvPr/>
        </p:nvSpPr>
        <p:spPr bwMode="auto">
          <a:xfrm>
            <a:off x="7010400" y="457200"/>
            <a:ext cx="290322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076" name="Text Box 4"/>
          <p:cNvSpPr txBox="1">
            <a:spLocks noChangeArrowheads="1"/>
          </p:cNvSpPr>
          <p:nvPr/>
        </p:nvSpPr>
        <p:spPr bwMode="auto">
          <a:xfrm>
            <a:off x="2525713" y="5257800"/>
            <a:ext cx="39833550" cy="657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600" b="1" dirty="0" smtClean="0">
                <a:solidFill>
                  <a:srgbClr val="000000"/>
                </a:solidFill>
                <a:ea typeface="DejaVu LGC Sans" charset="0"/>
                <a:cs typeface="DejaVu LGC Sans" charset="0"/>
              </a:rPr>
              <a:t>These  images are true and natural </a:t>
            </a:r>
            <a:r>
              <a:rPr lang="en-GB" sz="3600" b="1" dirty="0" err="1" smtClean="0">
                <a:solidFill>
                  <a:srgbClr val="000000"/>
                </a:solidFill>
                <a:ea typeface="DejaVu LGC Sans" charset="0"/>
                <a:cs typeface="DejaVu LGC Sans" charset="0"/>
              </a:rPr>
              <a:t>color</a:t>
            </a:r>
            <a:r>
              <a:rPr lang="en-GB" sz="3600" b="1" dirty="0" smtClean="0">
                <a:solidFill>
                  <a:srgbClr val="000000"/>
                </a:solidFill>
                <a:ea typeface="DejaVu LGC Sans" charset="0"/>
                <a:cs typeface="DejaVu LGC Sans" charset="0"/>
              </a:rPr>
              <a:t>  RGB composites from the Advance Baseline Imager (ABI) on board the new GOES-16 satellite. These  images were generated by researchers at UW-Madison and shows clouds and the Earth’s surface, including North and South America, as viewed from space for two different days. Since the ABI does not have the green band (0.55um), we leverage the correlation between the </a:t>
            </a:r>
            <a:r>
              <a:rPr lang="en-GB" sz="3600" b="1" baseline="30000" dirty="0">
                <a:solidFill>
                  <a:srgbClr val="000099"/>
                </a:solidFill>
                <a:ea typeface="DejaVu LGC Sans" charset="0"/>
                <a:cs typeface="DejaVu LGC Sans" charset="0"/>
              </a:rPr>
              <a:t>1</a:t>
            </a:r>
            <a:r>
              <a:rPr lang="en-GB" sz="3600" b="1" dirty="0" smtClean="0">
                <a:solidFill>
                  <a:srgbClr val="000000"/>
                </a:solidFill>
                <a:ea typeface="DejaVu LGC Sans" charset="0"/>
                <a:cs typeface="DejaVu LGC Sans" charset="0"/>
              </a:rPr>
              <a:t>red(0.64um), blue(0.47um) and near-</a:t>
            </a:r>
            <a:r>
              <a:rPr lang="en-GB" sz="3600" b="1" dirty="0" smtClean="0">
                <a:solidFill>
                  <a:srgbClr val="000000"/>
                </a:solidFill>
                <a:ea typeface="DejaVu LGC Sans" charset="0"/>
                <a:cs typeface="DejaVu LGC Sans" charset="0"/>
              </a:rPr>
              <a:t>IR(0.866um) bands to generated a green band on the fly. </a:t>
            </a:r>
            <a:endParaRPr lang="en-GB" sz="3600" b="1" dirty="0" smtClean="0">
              <a:solidFill>
                <a:srgbClr val="000000"/>
              </a:solidFill>
              <a:ea typeface="DejaVu LGC Sans" charset="0"/>
              <a:cs typeface="DejaVu LGC Sans" charset="0"/>
            </a:endParaRP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600" b="1" dirty="0">
              <a:solidFill>
                <a:srgbClr val="000000"/>
              </a:solidFill>
              <a:ea typeface="DejaVu LGC Sans" charset="0"/>
              <a:cs typeface="DejaVu LGC Sans" charset="0"/>
            </a:endParaRPr>
          </a:p>
        </p:txBody>
      </p:sp>
      <p:pic>
        <p:nvPicPr>
          <p:cNvPr id="3077" name="Picture 5"/>
          <p:cNvPicPr>
            <a:picLocks noChangeAspect="1" noChangeArrowheads="1"/>
          </p:cNvPicPr>
          <p:nvPr/>
        </p:nvPicPr>
        <p:blipFill>
          <a:blip r:embed="rId4"/>
          <a:srcRect/>
          <a:stretch>
            <a:fillRect/>
          </a:stretch>
        </p:blipFill>
        <p:spPr bwMode="auto">
          <a:xfrm>
            <a:off x="4419600" y="1295400"/>
            <a:ext cx="2193925" cy="2208213"/>
          </a:xfrm>
          <a:prstGeom prst="rect">
            <a:avLst/>
          </a:prstGeom>
          <a:noFill/>
          <a:ln w="9525">
            <a:noFill/>
            <a:round/>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533400" y="1219200"/>
            <a:ext cx="3565525" cy="2378075"/>
          </a:xfrm>
          <a:prstGeom prst="rect">
            <a:avLst/>
          </a:prstGeom>
          <a:noFill/>
          <a:ln w="9525">
            <a:noFill/>
            <a:round/>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39319200" y="1447800"/>
            <a:ext cx="3124200" cy="1873250"/>
          </a:xfrm>
          <a:prstGeom prst="rect">
            <a:avLst/>
          </a:prstGeom>
          <a:noFill/>
          <a:ln w="9525">
            <a:noFill/>
            <a:round/>
            <a:headEnd/>
            <a:tailEnd/>
          </a:ln>
          <a:effectLst/>
        </p:spPr>
      </p:pic>
      <p:sp>
        <p:nvSpPr>
          <p:cNvPr id="3080" name="Text Box 8"/>
          <p:cNvSpPr txBox="1">
            <a:spLocks noChangeArrowheads="1"/>
          </p:cNvSpPr>
          <p:nvPr/>
        </p:nvSpPr>
        <p:spPr bwMode="auto">
          <a:xfrm>
            <a:off x="2743200" y="990600"/>
            <a:ext cx="36342638" cy="3178175"/>
          </a:xfrm>
          <a:prstGeom prst="rect">
            <a:avLst/>
          </a:prstGeom>
          <a:noFill/>
          <a:ln w="9525">
            <a:noFill/>
            <a:round/>
            <a:headEnd/>
            <a:tailEnd/>
          </a:ln>
          <a:effectLst/>
        </p:spPr>
        <p:txBody>
          <a:bodyPr lIns="90000" tIns="46800" rIns="90000" bIns="46800">
            <a:spAutoFit/>
          </a:bodyPr>
          <a:lstStyle/>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4800" b="1" dirty="0">
                <a:solidFill>
                  <a:srgbClr val="FF3333"/>
                </a:solidFill>
                <a:ea typeface="DejaVu LGC Sans" charset="0"/>
                <a:cs typeface="DejaVu LGC Sans" charset="0"/>
              </a:rPr>
              <a:t>Preparation for use of the GOES-R Advanced Baseline Imager (ABI</a:t>
            </a:r>
            <a:r>
              <a:rPr lang="en-GB" sz="4800" b="1" dirty="0" smtClean="0">
                <a:solidFill>
                  <a:srgbClr val="FF3333"/>
                </a:solidFill>
                <a:ea typeface="DejaVu LGC Sans" charset="0"/>
                <a:cs typeface="DejaVu LGC Sans" charset="0"/>
              </a:rPr>
              <a:t>)</a:t>
            </a:r>
          </a:p>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200" b="1" dirty="0" err="1" smtClean="0">
                <a:solidFill>
                  <a:srgbClr val="000099"/>
                </a:solidFill>
                <a:ea typeface="DejaVu LGC Sans" charset="0"/>
                <a:cs typeface="DejaVu LGC Sans" charset="0"/>
              </a:rPr>
              <a:t>Kaba</a:t>
            </a:r>
            <a:r>
              <a:rPr lang="en-GB" sz="3200" b="1" dirty="0" smtClean="0">
                <a:solidFill>
                  <a:srgbClr val="000099"/>
                </a:solidFill>
                <a:ea typeface="DejaVu LGC Sans" charset="0"/>
                <a:cs typeface="DejaVu LGC Sans" charset="0"/>
              </a:rPr>
              <a:t> Bah</a:t>
            </a:r>
            <a:r>
              <a:rPr lang="en-GB" sz="3200" b="1" baseline="30000" dirty="0" smtClean="0">
                <a:solidFill>
                  <a:srgbClr val="000099"/>
                </a:solidFill>
                <a:ea typeface="DejaVu LGC Sans" charset="0"/>
                <a:cs typeface="DejaVu LGC Sans" charset="0"/>
              </a:rPr>
              <a:t>1</a:t>
            </a:r>
            <a:r>
              <a:rPr lang="en-GB" sz="3200" b="1" dirty="0" smtClean="0">
                <a:solidFill>
                  <a:srgbClr val="000099"/>
                </a:solidFill>
                <a:ea typeface="DejaVu LGC Sans" charset="0"/>
                <a:cs typeface="DejaVu LGC Sans" charset="0"/>
              </a:rPr>
              <a:t>, Tim Schmit</a:t>
            </a:r>
            <a:r>
              <a:rPr lang="en-GB" sz="3200" b="1" baseline="30000" dirty="0" smtClean="0">
                <a:solidFill>
                  <a:srgbClr val="000099"/>
                </a:solidFill>
                <a:ea typeface="DejaVu LGC Sans" charset="0"/>
                <a:cs typeface="DejaVu LGC Sans" charset="0"/>
              </a:rPr>
              <a:t>2</a:t>
            </a:r>
            <a:r>
              <a:rPr lang="en-GB" sz="3200" b="1" dirty="0" smtClean="0">
                <a:solidFill>
                  <a:srgbClr val="000099"/>
                </a:solidFill>
                <a:ea typeface="DejaVu LGC Sans" charset="0"/>
                <a:cs typeface="DejaVu LGC Sans" charset="0"/>
              </a:rPr>
              <a:t>, Mat Gunshor</a:t>
            </a:r>
            <a:r>
              <a:rPr lang="en-GB" sz="3200" b="1" baseline="30000" dirty="0">
                <a:solidFill>
                  <a:srgbClr val="000099"/>
                </a:solidFill>
                <a:ea typeface="DejaVu LGC Sans" charset="0"/>
                <a:cs typeface="DejaVu LGC Sans" charset="0"/>
              </a:rPr>
              <a:t>1</a:t>
            </a:r>
            <a:r>
              <a:rPr lang="en-GB" sz="3200" b="1" dirty="0" smtClean="0">
                <a:solidFill>
                  <a:srgbClr val="000099"/>
                </a:solidFill>
                <a:ea typeface="DejaVu LGC Sans" charset="0"/>
                <a:cs typeface="DejaVu LGC Sans" charset="0"/>
              </a:rPr>
              <a:t> , </a:t>
            </a:r>
            <a:r>
              <a:rPr lang="en-GB" sz="3200" b="1" dirty="0" err="1" smtClean="0">
                <a:solidFill>
                  <a:srgbClr val="000099"/>
                </a:solidFill>
                <a:ea typeface="DejaVu LGC Sans" charset="0"/>
                <a:cs typeface="DejaVu LGC Sans" charset="0"/>
              </a:rPr>
              <a:t>Joleen</a:t>
            </a:r>
            <a:r>
              <a:rPr lang="en-GB" sz="3200" b="1" dirty="0" smtClean="0">
                <a:solidFill>
                  <a:srgbClr val="000099"/>
                </a:solidFill>
                <a:ea typeface="DejaVu LGC Sans" charset="0"/>
                <a:cs typeface="DejaVu LGC Sans" charset="0"/>
              </a:rPr>
              <a:t> Feltz</a:t>
            </a:r>
            <a:r>
              <a:rPr lang="en-GB" sz="3200" b="1" baseline="30000" dirty="0" smtClean="0">
                <a:solidFill>
                  <a:srgbClr val="000099"/>
                </a:solidFill>
                <a:ea typeface="DejaVu LGC Sans" charset="0"/>
                <a:cs typeface="DejaVu LGC Sans" charset="0"/>
              </a:rPr>
              <a:t>1</a:t>
            </a:r>
            <a:r>
              <a:rPr lang="en-GB" sz="3200" b="1" dirty="0" smtClean="0">
                <a:solidFill>
                  <a:srgbClr val="000099"/>
                </a:solidFill>
                <a:ea typeface="DejaVu LGC Sans" charset="0"/>
                <a:cs typeface="DejaVu LGC Sans" charset="0"/>
              </a:rPr>
              <a:t>, Hong Zhang</a:t>
            </a:r>
            <a:r>
              <a:rPr lang="en-GB" sz="3200" b="1" baseline="30000" dirty="0" smtClean="0">
                <a:solidFill>
                  <a:srgbClr val="000099"/>
                </a:solidFill>
                <a:ea typeface="DejaVu LGC Sans" charset="0"/>
                <a:cs typeface="DejaVu LGC Sans" charset="0"/>
              </a:rPr>
              <a:t>1</a:t>
            </a:r>
            <a:r>
              <a:rPr lang="en-GB" sz="3200" b="1" dirty="0" smtClean="0">
                <a:solidFill>
                  <a:srgbClr val="000099"/>
                </a:solidFill>
                <a:ea typeface="DejaVu LGC Sans" charset="0"/>
                <a:cs typeface="DejaVu LGC Sans" charset="0"/>
              </a:rPr>
              <a:t>, James P. Nelson</a:t>
            </a:r>
            <a:r>
              <a:rPr lang="en-GB" sz="3200" b="1" baseline="30000" dirty="0" smtClean="0">
                <a:solidFill>
                  <a:srgbClr val="000099"/>
                </a:solidFill>
                <a:ea typeface="DejaVu LGC Sans" charset="0"/>
                <a:cs typeface="DejaVu LGC Sans" charset="0"/>
              </a:rPr>
              <a:t>1 </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baseline="30000"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smtClean="0">
                <a:solidFill>
                  <a:srgbClr val="000099"/>
                </a:solidFill>
                <a:ea typeface="DejaVu LGC Sans" charset="0"/>
                <a:cs typeface="DejaVu LGC Sans" charset="0"/>
              </a:rPr>
              <a:t>1</a:t>
            </a:r>
            <a:r>
              <a:rPr lang="en-GB" sz="2400" b="1" dirty="0" smtClean="0">
                <a:solidFill>
                  <a:srgbClr val="000099"/>
                </a:solidFill>
                <a:ea typeface="DejaVu LGC Sans" charset="0"/>
                <a:cs typeface="DejaVu LGC Sans" charset="0"/>
              </a:rPr>
              <a:t>Cooperative Institute for Meteorological Satellite Studies, University of Wisconsin - Madison, WI</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smtClean="0">
                <a:solidFill>
                  <a:srgbClr val="000099"/>
                </a:solidFill>
                <a:ea typeface="DejaVu LGC Sans" charset="0"/>
                <a:cs typeface="DejaVu LGC Sans" charset="0"/>
              </a:rPr>
              <a:t>2</a:t>
            </a:r>
            <a:r>
              <a:rPr lang="en-GB" sz="2400" b="1" dirty="0" smtClean="0">
                <a:solidFill>
                  <a:srgbClr val="000099"/>
                </a:solidFill>
                <a:ea typeface="DejaVu LGC Sans" charset="0"/>
                <a:cs typeface="DejaVu LGC Sans" charset="0"/>
              </a:rPr>
              <a:t>NOAA/NESDIS </a:t>
            </a:r>
            <a:r>
              <a:rPr lang="en-GB" sz="2400" b="1" dirty="0" err="1" smtClean="0">
                <a:solidFill>
                  <a:srgbClr val="000099"/>
                </a:solidFill>
                <a:ea typeface="DejaVu LGC Sans" charset="0"/>
                <a:cs typeface="DejaVu LGC Sans" charset="0"/>
              </a:rPr>
              <a:t>Center</a:t>
            </a:r>
            <a:r>
              <a:rPr lang="en-GB" sz="2400" b="1" dirty="0" smtClean="0">
                <a:solidFill>
                  <a:srgbClr val="000099"/>
                </a:solidFill>
                <a:ea typeface="DejaVu LGC Sans" charset="0"/>
                <a:cs typeface="DejaVu LGC Sans" charset="0"/>
              </a:rPr>
              <a:t> for Satellite Applications and Research - Madison, WI, </a:t>
            </a:r>
            <a:r>
              <a:rPr lang="en-GB" sz="2400" b="1" baseline="30000" dirty="0" smtClean="0">
                <a:solidFill>
                  <a:srgbClr val="000099"/>
                </a:solidFill>
                <a:ea typeface="DejaVu LGC Sans" charset="0"/>
                <a:cs typeface="DejaVu LGC Sans" charset="0"/>
              </a:rPr>
              <a:t>3</a:t>
            </a:r>
            <a:r>
              <a:rPr lang="en-GB" sz="2400" b="1" dirty="0" smtClean="0">
                <a:solidFill>
                  <a:srgbClr val="000099"/>
                </a:solidFill>
                <a:ea typeface="DejaVu LGC Sans" charset="0"/>
                <a:cs typeface="DejaVu LGC Sans" charset="0"/>
              </a:rPr>
              <a:t>NWS Milwaukee/Sullivan- WI</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2400" b="1" dirty="0">
              <a:solidFill>
                <a:srgbClr val="000099"/>
              </a:solidFill>
              <a:ea typeface="DejaVu LGC Sans" charset="0"/>
              <a:cs typeface="DejaVu LGC Sans" charset="0"/>
            </a:endParaRPr>
          </a:p>
        </p:txBody>
      </p:sp>
      <p:sp>
        <p:nvSpPr>
          <p:cNvPr id="3087" name="Text Box 15"/>
          <p:cNvSpPr txBox="1">
            <a:spLocks noChangeArrowheads="1"/>
          </p:cNvSpPr>
          <p:nvPr/>
        </p:nvSpPr>
        <p:spPr bwMode="auto">
          <a:xfrm>
            <a:off x="21288375" y="12763500"/>
            <a:ext cx="6350" cy="1146175"/>
          </a:xfrm>
          <a:prstGeom prst="rect">
            <a:avLst/>
          </a:prstGeom>
          <a:noFill/>
          <a:ln w="9525">
            <a:noFill/>
            <a:round/>
            <a:headEnd/>
            <a:tailEnd/>
          </a:ln>
          <a:effectLst/>
        </p:spPr>
        <p:txBody>
          <a:bodyPr wrap="none" anchor="ctr"/>
          <a:lstStyle/>
          <a:p>
            <a:endParaRPr lang="en-US"/>
          </a:p>
        </p:txBody>
      </p:sp>
      <p:sp>
        <p:nvSpPr>
          <p:cNvPr id="3088" name="Text Box 16"/>
          <p:cNvSpPr txBox="1">
            <a:spLocks noChangeArrowheads="1"/>
          </p:cNvSpPr>
          <p:nvPr/>
        </p:nvSpPr>
        <p:spPr bwMode="auto">
          <a:xfrm>
            <a:off x="3810000" y="7620000"/>
            <a:ext cx="16805275" cy="685800"/>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sz="3200" b="1" dirty="0" smtClean="0">
                <a:solidFill>
                  <a:srgbClr val="000080"/>
                </a:solidFill>
                <a:ea typeface="DejaVu LGC Sans" charset="0"/>
                <a:cs typeface="DejaVu LGC Sans" charset="0"/>
              </a:rPr>
              <a:t>CIMSS </a:t>
            </a:r>
            <a:r>
              <a:rPr lang="en-US" sz="3200" b="1" dirty="0" smtClean="0">
                <a:solidFill>
                  <a:srgbClr val="000080"/>
                </a:solidFill>
                <a:ea typeface="DejaVu LGC Sans" charset="0"/>
                <a:cs typeface="DejaVu LGC Sans" charset="0"/>
              </a:rPr>
              <a:t>GOES-16 </a:t>
            </a:r>
            <a:r>
              <a:rPr lang="en-US" sz="3200" b="1" dirty="0">
                <a:solidFill>
                  <a:srgbClr val="000080"/>
                </a:solidFill>
                <a:ea typeface="DejaVu LGC Sans" charset="0"/>
                <a:cs typeface="DejaVu LGC Sans" charset="0"/>
              </a:rPr>
              <a:t>ABI </a:t>
            </a:r>
            <a:r>
              <a:rPr lang="en-US" sz="3200" b="1" dirty="0" smtClean="0">
                <a:solidFill>
                  <a:srgbClr val="000080"/>
                </a:solidFill>
                <a:ea typeface="DejaVu LGC Sans" charset="0"/>
                <a:cs typeface="DejaVu LGC Sans" charset="0"/>
              </a:rPr>
              <a:t>true color for April-03-2017, 17;15UTC </a:t>
            </a:r>
            <a:endParaRPr lang="en-US" sz="3200" b="1" dirty="0">
              <a:solidFill>
                <a:srgbClr val="000080"/>
              </a:solidFill>
              <a:ea typeface="DejaVu LGC Sans" charset="0"/>
              <a:cs typeface="DejaVu LGC Sans" charset="0"/>
            </a:endParaRPr>
          </a:p>
        </p:txBody>
      </p:sp>
      <p:sp>
        <p:nvSpPr>
          <p:cNvPr id="3092" name="Text Box 20"/>
          <p:cNvSpPr txBox="1">
            <a:spLocks noChangeArrowheads="1"/>
          </p:cNvSpPr>
          <p:nvPr/>
        </p:nvSpPr>
        <p:spPr bwMode="auto">
          <a:xfrm>
            <a:off x="7888288" y="17691100"/>
            <a:ext cx="4498975" cy="5111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000000"/>
                </a:solidFill>
                <a:ea typeface="DejaVu LGC Sans" charset="0"/>
                <a:cs typeface="DejaVu LGC Sans" charset="0"/>
              </a:rPr>
              <a:t> </a:t>
            </a:r>
            <a:r>
              <a:rPr lang="en-US" sz="700" b="1">
                <a:solidFill>
                  <a:srgbClr val="FFFFFF"/>
                </a:solidFill>
                <a:ea typeface="DejaVu LGC Sans" charset="0"/>
                <a:cs typeface="DejaVu LGC Sans" charset="0"/>
              </a:rPr>
              <a:t>  06-04-2006 22:00Z</a:t>
            </a:r>
          </a:p>
        </p:txBody>
      </p:sp>
      <p:sp>
        <p:nvSpPr>
          <p:cNvPr id="3093" name="Text Box 21"/>
          <p:cNvSpPr txBox="1">
            <a:spLocks noChangeArrowheads="1"/>
          </p:cNvSpPr>
          <p:nvPr/>
        </p:nvSpPr>
        <p:spPr bwMode="auto">
          <a:xfrm>
            <a:off x="8197850" y="24728488"/>
            <a:ext cx="4243388" cy="6127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FFFFFF"/>
                </a:solidFill>
                <a:ea typeface="DejaVu LGC Sans" charset="0"/>
                <a:cs typeface="DejaVu LGC Sans" charset="0"/>
              </a:rPr>
              <a:t>08-28-2005 19:45Z</a:t>
            </a:r>
          </a:p>
        </p:txBody>
      </p:sp>
      <p:sp>
        <p:nvSpPr>
          <p:cNvPr id="3099" name="Text Box 27"/>
          <p:cNvSpPr txBox="1">
            <a:spLocks noChangeArrowheads="1"/>
          </p:cNvSpPr>
          <p:nvPr/>
        </p:nvSpPr>
        <p:spPr bwMode="auto">
          <a:xfrm>
            <a:off x="22555200" y="7623175"/>
            <a:ext cx="19507200" cy="758825"/>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3200" b="1" dirty="0" smtClean="0">
                <a:solidFill>
                  <a:srgbClr val="000080"/>
                </a:solidFill>
                <a:ea typeface="DejaVu LGC Sans" charset="0"/>
                <a:cs typeface="DejaVu LGC Sans" charset="0"/>
              </a:rPr>
              <a:t>CIMSS GOES-16 ABI, natural color</a:t>
            </a:r>
            <a:r>
              <a:rPr lang="en-US" sz="3200" b="1" dirty="0">
                <a:solidFill>
                  <a:srgbClr val="000080"/>
                </a:solidFill>
                <a:ea typeface="DejaVu LGC Sans" charset="0"/>
                <a:cs typeface="DejaVu LGC Sans" charset="0"/>
              </a:rPr>
              <a:t> </a:t>
            </a:r>
            <a:r>
              <a:rPr lang="en-US" sz="3200" b="1" dirty="0" smtClean="0">
                <a:solidFill>
                  <a:srgbClr val="000080"/>
                </a:solidFill>
                <a:ea typeface="DejaVu LGC Sans" charset="0"/>
                <a:cs typeface="DejaVu LGC Sans" charset="0"/>
              </a:rPr>
              <a:t>for March-02-2017,  18:25UTC</a:t>
            </a:r>
            <a:endParaRPr lang="en-US" sz="3200" b="1" dirty="0">
              <a:solidFill>
                <a:srgbClr val="000080"/>
              </a:solidFill>
              <a:ea typeface="DejaVu LGC Sans" charset="0"/>
              <a:cs typeface="DejaVu LGC Sans" charset="0"/>
            </a:endParaRPr>
          </a:p>
        </p:txBody>
      </p:sp>
      <p:sp>
        <p:nvSpPr>
          <p:cNvPr id="3107" name="Text Box 35"/>
          <p:cNvSpPr txBox="1">
            <a:spLocks noChangeArrowheads="1"/>
          </p:cNvSpPr>
          <p:nvPr/>
        </p:nvSpPr>
        <p:spPr bwMode="auto">
          <a:xfrm>
            <a:off x="12666663" y="16767175"/>
            <a:ext cx="49212" cy="1223963"/>
          </a:xfrm>
          <a:prstGeom prst="rect">
            <a:avLst/>
          </a:prstGeom>
          <a:noFill/>
          <a:ln w="9525">
            <a:noFill/>
            <a:round/>
            <a:headEnd/>
            <a:tailEnd/>
          </a:ln>
          <a:effectLst/>
        </p:spPr>
        <p:txBody>
          <a:bodyPr wrap="none" anchor="ctr"/>
          <a:lstStyle/>
          <a:p>
            <a:endParaRPr lang="en-US"/>
          </a:p>
        </p:txBody>
      </p:sp>
      <p:sp>
        <p:nvSpPr>
          <p:cNvPr id="3110" name="Text Box 38"/>
          <p:cNvSpPr txBox="1">
            <a:spLocks noChangeArrowheads="1"/>
          </p:cNvSpPr>
          <p:nvPr/>
        </p:nvSpPr>
        <p:spPr bwMode="auto">
          <a:xfrm>
            <a:off x="8001000" y="30099000"/>
            <a:ext cx="28271788" cy="1472737"/>
          </a:xfrm>
          <a:prstGeom prst="rect">
            <a:avLst/>
          </a:prstGeom>
          <a:solidFill>
            <a:srgbClr val="D2D2F4"/>
          </a:solidFill>
          <a:ln w="9525">
            <a:noFill/>
            <a:round/>
            <a:headEnd/>
            <a:tailEnd/>
          </a:ln>
          <a:effectLst/>
        </p:spPr>
        <p:txBody>
          <a:bodyPr lIns="90000" tIns="46800" rIns="90000" bIns="46800">
            <a:spAutoFit/>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smtClean="0">
                <a:solidFill>
                  <a:srgbClr val="FF0000"/>
                </a:solidFill>
                <a:ea typeface="DejaVu LGC Sans" charset="0"/>
                <a:cs typeface="DejaVu LGC Sans" charset="0"/>
              </a:rPr>
              <a:t>                                                                                         All the above shown images were created by using IDL by the GOES-16 imagery team.</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smtClean="0">
                <a:solidFill>
                  <a:srgbClr val="0000FF"/>
                </a:solidFill>
                <a:ea typeface="DejaVu LGC Sans" charset="0"/>
                <a:cs typeface="DejaVu LGC Sans" charset="0"/>
              </a:rPr>
              <a:t>                                                                                                   GOES-16 ABI RGB</a:t>
            </a:r>
            <a:r>
              <a:rPr lang="en-GB" sz="2400" b="1" dirty="0" smtClean="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hlinkClick r:id="rId7"/>
              </a:rPr>
              <a:t>http://www.ssec.wisc.edu/news/articles/9836</a:t>
            </a:r>
            <a:endParaRPr lang="en-GB" sz="2400" b="1" dirty="0" smtClean="0">
              <a:solidFill>
                <a:srgbClr val="0000FF"/>
              </a:solidFill>
              <a:ea typeface="DejaVu LGC Sans" charset="0"/>
              <a:cs typeface="DejaVu LGC Sans" charset="0"/>
            </a:endParaRP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smtClean="0">
                <a:solidFill>
                  <a:srgbClr val="0000FF"/>
                </a:solidFill>
                <a:ea typeface="DejaVu LGC Sans" charset="0"/>
                <a:cs typeface="DejaVu LGC Sans" charset="0"/>
              </a:rPr>
              <a:t>                                                                                                                GOES-16 official site:   http://</a:t>
            </a:r>
            <a:r>
              <a:rPr lang="en-GB" sz="2400" b="1" dirty="0" err="1" smtClean="0">
                <a:solidFill>
                  <a:srgbClr val="0000FF"/>
                </a:solidFill>
                <a:ea typeface="DejaVu LGC Sans" charset="0"/>
                <a:cs typeface="DejaVu LGC Sans" charset="0"/>
              </a:rPr>
              <a:t>www.goes-r.gov</a:t>
            </a:r>
            <a:endParaRPr lang="en-GB" sz="2400" b="1" dirty="0" smtClean="0">
              <a:solidFill>
                <a:srgbClr val="0000FF"/>
              </a:solidFill>
              <a:ea typeface="DejaVu LGC Sans" charset="0"/>
              <a:cs typeface="DejaVu LGC Sans" charset="0"/>
            </a:endParaRP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smtClean="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smtClean="0">
                <a:solidFill>
                  <a:srgbClr val="3333CC"/>
                </a:solidFill>
                <a:ea typeface="DejaVu LGC Sans" charset="0"/>
                <a:cs typeface="DejaVu LGC Sans" charset="0"/>
              </a:rPr>
              <a:t>E-mail:   </a:t>
            </a:r>
            <a:r>
              <a:rPr lang="en-GB" sz="2400" b="1" dirty="0" err="1" smtClean="0">
                <a:solidFill>
                  <a:srgbClr val="3333CC"/>
                </a:solidFill>
                <a:ea typeface="DejaVu LGC Sans" charset="0"/>
                <a:cs typeface="DejaVu LGC Sans" charset="0"/>
              </a:rPr>
              <a:t>kbah@ssec.wisc.edu</a:t>
            </a:r>
            <a:endParaRPr lang="en-GB" sz="2400" b="1" dirty="0">
              <a:solidFill>
                <a:srgbClr val="3333CC"/>
              </a:solidFill>
              <a:ea typeface="DejaVu LGC Sans" charset="0"/>
              <a:cs typeface="DejaVu LGC Sans" charset="0"/>
            </a:endParaRPr>
          </a:p>
        </p:txBody>
      </p:sp>
      <p:pic>
        <p:nvPicPr>
          <p:cNvPr id="2" name="Picture 1" descr="FD_CONUS_OR_ABI_L2_CMIPF_G16_subset_midwest_s20170403_1715_conu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 y="8458200"/>
            <a:ext cx="20574000" cy="20574000"/>
          </a:xfrm>
          <a:prstGeom prst="rect">
            <a:avLst/>
          </a:prstGeom>
        </p:spPr>
      </p:pic>
      <p:pic>
        <p:nvPicPr>
          <p:cNvPr id="3" name="Picture 2" descr="OR_ABI_L2_CMIPF_G16_s20170621825_Brit25_Cont3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74200" y="8458200"/>
            <a:ext cx="20421600" cy="20574000"/>
          </a:xfrm>
          <a:prstGeom prst="rect">
            <a:avLst/>
          </a:prstGeom>
        </p:spPr>
      </p:pic>
      <p:sp>
        <p:nvSpPr>
          <p:cNvPr id="4" name="Rectangle 3"/>
          <p:cNvSpPr/>
          <p:nvPr/>
        </p:nvSpPr>
        <p:spPr>
          <a:xfrm>
            <a:off x="21609473" y="16274534"/>
            <a:ext cx="672254" cy="369332"/>
          </a:xfrm>
          <a:prstGeom prst="rect">
            <a:avLst/>
          </a:prstGeom>
        </p:spPr>
        <p:txBody>
          <a:bodyPr wrap="none">
            <a:spAutoFit/>
          </a:bodyPr>
          <a:lstStyle/>
          <a:p>
            <a:r>
              <a:rPr lang="en-US" dirty="0"/>
              <a:t>Nate</a:t>
            </a:r>
          </a:p>
        </p:txBody>
      </p:sp>
      <p:sp>
        <p:nvSpPr>
          <p:cNvPr id="5" name="Rectangle 4"/>
          <p:cNvSpPr/>
          <p:nvPr/>
        </p:nvSpPr>
        <p:spPr>
          <a:xfrm>
            <a:off x="21609473" y="16274534"/>
            <a:ext cx="672254" cy="369332"/>
          </a:xfrm>
          <a:prstGeom prst="rect">
            <a:avLst/>
          </a:prstGeom>
        </p:spPr>
        <p:txBody>
          <a:bodyPr wrap="none">
            <a:spAutoFit/>
          </a:bodyPr>
          <a:lstStyle/>
          <a:p>
            <a:r>
              <a:rPr lang="en-US" dirty="0"/>
              <a:t>Nate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6192</TotalTime>
  <Words>274</Words>
  <Application>Microsoft Macintosh PowerPoint</Application>
  <PresentationFormat>Custom</PresentationFormat>
  <Paragraphs>17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tims</dc:creator>
  <cp:lastModifiedBy>kbah Bah</cp:lastModifiedBy>
  <cp:revision>448</cp:revision>
  <cp:lastPrinted>1601-01-01T00:00:00Z</cp:lastPrinted>
  <dcterms:created xsi:type="dcterms:W3CDTF">2011-01-19T15:40:45Z</dcterms:created>
  <dcterms:modified xsi:type="dcterms:W3CDTF">2017-04-07T15:43:58Z</dcterms:modified>
</cp:coreProperties>
</file>