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2" r:id="rId2"/>
    <p:sldId id="264" r:id="rId3"/>
    <p:sldId id="257" r:id="rId4"/>
    <p:sldId id="259" r:id="rId5"/>
    <p:sldId id="261" r:id="rId6"/>
    <p:sldId id="263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1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46FF4-E659-F346-B06C-1FE479781D54}" type="datetimeFigureOut">
              <a:rPr lang="en-US" smtClean="0"/>
              <a:t>6/21/13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4CAB8-4561-F342-BF7D-F1FA09120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10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834FF79-E925-4904-866E-9F1016C317F1}" type="slidenum">
              <a:rPr lang="en-US">
                <a:solidFill>
                  <a:prstClr val="black"/>
                </a:solidFill>
              </a:rPr>
              <a:pPr eaLnBrk="1" hangingPunct="1"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71513"/>
            <a:ext cx="4578350" cy="3433762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29113"/>
            <a:ext cx="5067300" cy="4105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7" tIns="45028" rIns="90057" bIns="45028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0F66-68B7-1445-953C-20707F3FF41E}" type="datetimeFigureOut">
              <a:rPr lang="en-US" smtClean="0"/>
              <a:t>6/21/13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8537-426E-1D41-89B9-F31603304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94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0F66-68B7-1445-953C-20707F3FF41E}" type="datetimeFigureOut">
              <a:rPr lang="en-US" smtClean="0"/>
              <a:t>6/21/13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8537-426E-1D41-89B9-F31603304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5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0F66-68B7-1445-953C-20707F3FF41E}" type="datetimeFigureOut">
              <a:rPr lang="en-US" smtClean="0"/>
              <a:t>6/21/13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8537-426E-1D41-89B9-F31603304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2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0F66-68B7-1445-953C-20707F3FF41E}" type="datetimeFigureOut">
              <a:rPr lang="en-US" smtClean="0"/>
              <a:t>6/21/13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8537-426E-1D41-89B9-F31603304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0F66-68B7-1445-953C-20707F3FF41E}" type="datetimeFigureOut">
              <a:rPr lang="en-US" smtClean="0"/>
              <a:t>6/21/13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8537-426E-1D41-89B9-F31603304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34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0F66-68B7-1445-953C-20707F3FF41E}" type="datetimeFigureOut">
              <a:rPr lang="en-US" smtClean="0"/>
              <a:t>6/21/13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8537-426E-1D41-89B9-F31603304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0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0F66-68B7-1445-953C-20707F3FF41E}" type="datetimeFigureOut">
              <a:rPr lang="en-US" smtClean="0"/>
              <a:t>6/21/13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8537-426E-1D41-89B9-F31603304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8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0F66-68B7-1445-953C-20707F3FF41E}" type="datetimeFigureOut">
              <a:rPr lang="en-US" smtClean="0"/>
              <a:t>6/21/13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8537-426E-1D41-89B9-F31603304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71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0F66-68B7-1445-953C-20707F3FF41E}" type="datetimeFigureOut">
              <a:rPr lang="en-US" smtClean="0"/>
              <a:t>6/21/13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8537-426E-1D41-89B9-F31603304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81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0F66-68B7-1445-953C-20707F3FF41E}" type="datetimeFigureOut">
              <a:rPr lang="en-US" smtClean="0"/>
              <a:t>6/21/13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8537-426E-1D41-89B9-F31603304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16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0F66-68B7-1445-953C-20707F3FF41E}" type="datetimeFigureOut">
              <a:rPr lang="en-US" smtClean="0"/>
              <a:t>6/21/13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8537-426E-1D41-89B9-F31603304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5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9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20F66-68B7-1445-953C-20707F3FF41E}" type="datetimeFigureOut">
              <a:rPr lang="en-US" smtClean="0"/>
              <a:t>6/21/13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8537-426E-1D41-89B9-F31603304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2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Outline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839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Current GOES Imager and Sounder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GOES-14/15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ABI (Advanced Baseline Imager)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Spatial</a:t>
            </a:r>
            <a:endParaRPr lang="en-US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Spectral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Temporal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Summary</a:t>
            </a:r>
            <a:endParaRPr lang="en-US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More 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9223" name="TextBox 2"/>
          <p:cNvSpPr txBox="1">
            <a:spLocks noChangeArrowheads="1"/>
          </p:cNvSpPr>
          <p:nvPr/>
        </p:nvSpPr>
        <p:spPr bwMode="auto">
          <a:xfrm>
            <a:off x="7162800" y="5907716"/>
            <a:ext cx="1542107" cy="25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Lockheed Martin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2819400"/>
            <a:ext cx="4763175" cy="268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76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-228600"/>
            <a:ext cx="8915400" cy="1371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The Advanced Baseline Imager: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76200" y="838200"/>
            <a:ext cx="91440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68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568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568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568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568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568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568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568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568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</a:rPr>
              <a:t>				  			ABI				</a:t>
            </a:r>
            <a:r>
              <a:rPr lang="en-US" sz="2400" b="1" dirty="0">
                <a:solidFill>
                  <a:srgbClr val="FFFFFF"/>
                </a:solidFill>
              </a:rPr>
              <a:t>Current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</a:rPr>
              <a:t>Spectral Coverage</a:t>
            </a:r>
            <a:r>
              <a:rPr lang="en-US" sz="2400" dirty="0">
                <a:solidFill>
                  <a:srgbClr val="FFFF00"/>
                </a:solidFill>
              </a:rPr>
              <a:t>			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00"/>
                </a:solidFill>
              </a:rPr>
              <a:t>							16 bands		</a:t>
            </a:r>
            <a:r>
              <a:rPr lang="en-US" sz="2400" dirty="0">
                <a:solidFill>
                  <a:srgbClr val="FFFFFF"/>
                </a:solidFill>
              </a:rPr>
              <a:t>5 bands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FFFF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</a:rPr>
              <a:t>Spatial resolution </a:t>
            </a:r>
            <a:r>
              <a:rPr lang="en-US" sz="2400" dirty="0">
                <a:solidFill>
                  <a:srgbClr val="FFFF00"/>
                </a:solidFill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00"/>
                </a:solidFill>
              </a:rPr>
              <a:t>	0.64 </a:t>
            </a:r>
            <a:r>
              <a:rPr lang="en-US" sz="2400" dirty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sz="2400" dirty="0">
                <a:solidFill>
                  <a:srgbClr val="FFFF00"/>
                </a:solidFill>
              </a:rPr>
              <a:t>m Visible 			0.5 km 			</a:t>
            </a:r>
            <a:r>
              <a:rPr lang="en-US" sz="2400" dirty="0">
                <a:solidFill>
                  <a:srgbClr val="FFFFFF"/>
                </a:solidFill>
              </a:rPr>
              <a:t>Approx. 1 km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00"/>
                </a:solidFill>
              </a:rPr>
              <a:t>	Other Visible/near-IR	1.0 km			</a:t>
            </a:r>
            <a:r>
              <a:rPr lang="en-US" sz="2400" dirty="0">
                <a:solidFill>
                  <a:srgbClr val="FFFFFF"/>
                </a:solidFill>
              </a:rPr>
              <a:t>n/a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00"/>
                </a:solidFill>
              </a:rPr>
              <a:t>	Bands (&gt;2 </a:t>
            </a:r>
            <a:r>
              <a:rPr lang="en-US" sz="2400" dirty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sz="2400" dirty="0">
                <a:solidFill>
                  <a:srgbClr val="FFFF00"/>
                </a:solidFill>
              </a:rPr>
              <a:t>m)			2 km			</a:t>
            </a:r>
            <a:r>
              <a:rPr lang="en-US" sz="2400" dirty="0">
                <a:solidFill>
                  <a:srgbClr val="FFFFFF"/>
                </a:solidFill>
              </a:rPr>
              <a:t>Approx. 4 km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</a:rPr>
              <a:t>Spatial coverage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</a:rPr>
              <a:t>	</a:t>
            </a:r>
            <a:r>
              <a:rPr lang="en-US" sz="2400" dirty="0">
                <a:solidFill>
                  <a:srgbClr val="FFFF00"/>
                </a:solidFill>
              </a:rPr>
              <a:t>Full disk					4 per hour		</a:t>
            </a:r>
            <a:r>
              <a:rPr lang="en-US" sz="2400" dirty="0">
                <a:solidFill>
                  <a:srgbClr val="FFFFFF"/>
                </a:solidFill>
              </a:rPr>
              <a:t>Scheduled (3 </a:t>
            </a:r>
            <a:r>
              <a:rPr lang="en-US" sz="2400" dirty="0" err="1">
                <a:solidFill>
                  <a:srgbClr val="FFFFFF"/>
                </a:solidFill>
              </a:rPr>
              <a:t>hrly</a:t>
            </a:r>
            <a:r>
              <a:rPr lang="en-US" sz="2400" dirty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00"/>
                </a:solidFill>
              </a:rPr>
              <a:t>	CONUS        			12 per hour		</a:t>
            </a:r>
            <a:r>
              <a:rPr lang="en-US" sz="2400" dirty="0">
                <a:solidFill>
                  <a:srgbClr val="FFFFFF"/>
                </a:solidFill>
              </a:rPr>
              <a:t>~4 per hour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00"/>
                </a:solidFill>
              </a:rPr>
              <a:t>	</a:t>
            </a:r>
            <a:r>
              <a:rPr lang="en-US" sz="2400" dirty="0" err="1">
                <a:solidFill>
                  <a:srgbClr val="FFFF00"/>
                </a:solidFill>
              </a:rPr>
              <a:t>Mesoscale</a:t>
            </a:r>
            <a:r>
              <a:rPr lang="en-US" sz="2400" dirty="0">
                <a:solidFill>
                  <a:srgbClr val="FFFF00"/>
                </a:solidFill>
              </a:rPr>
              <a:t>				Every 30 sec	</a:t>
            </a:r>
            <a:r>
              <a:rPr lang="en-US" sz="2400" dirty="0">
                <a:solidFill>
                  <a:srgbClr val="FFFFFF"/>
                </a:solidFill>
              </a:rPr>
              <a:t>n/a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</a:rPr>
              <a:t>Visible (reflective bands) 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</a:rPr>
              <a:t>	</a:t>
            </a:r>
            <a:r>
              <a:rPr lang="en-US" sz="2400" dirty="0">
                <a:solidFill>
                  <a:srgbClr val="FFFF00"/>
                </a:solidFill>
              </a:rPr>
              <a:t>On-orbit calibration</a:t>
            </a:r>
            <a:r>
              <a:rPr lang="en-US" sz="2400" b="1" dirty="0">
                <a:solidFill>
                  <a:srgbClr val="FFFF00"/>
                </a:solidFill>
              </a:rPr>
              <a:t>		</a:t>
            </a:r>
            <a:r>
              <a:rPr lang="en-US" sz="2400" dirty="0">
                <a:solidFill>
                  <a:srgbClr val="FFFF00"/>
                </a:solidFill>
              </a:rPr>
              <a:t>Yes				</a:t>
            </a:r>
            <a:r>
              <a:rPr lang="en-US" sz="2400" dirty="0">
                <a:solidFill>
                  <a:srgbClr val="FFFFFF"/>
                </a:solidFill>
              </a:rPr>
              <a:t>No</a:t>
            </a:r>
            <a:r>
              <a:rPr lang="en-US" sz="2400" dirty="0">
                <a:solidFill>
                  <a:srgbClr val="FFFF00"/>
                </a:solidFill>
              </a:rPr>
              <a:t>	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307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D15367C-360D-4C69-ADBC-DAFDBD6B9E36}" type="slidenum">
              <a:rPr lang="en-US" smtClean="0">
                <a:solidFill>
                  <a:srgbClr val="000000"/>
                </a:solidFill>
              </a:rPr>
              <a:pPr eaLnBrk="1" hangingPunct="1"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39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2971800" y="8382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0.64 </a:t>
            </a:r>
            <a:r>
              <a:rPr lang="en-US" sz="1600" b="1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m</a:t>
            </a:r>
            <a:endParaRPr lang="en-US" sz="1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5029200" y="8382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0.86 </a:t>
            </a:r>
            <a:r>
              <a:rPr lang="en-US" sz="1600" b="1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m</a:t>
            </a:r>
            <a:endParaRPr lang="en-US" sz="1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6934200" y="8382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1.38 </a:t>
            </a:r>
            <a:r>
              <a:rPr lang="en-US" sz="1600" b="1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m</a:t>
            </a:r>
            <a:endParaRPr lang="en-US" sz="1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990600" y="25146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1.61 </a:t>
            </a:r>
            <a:r>
              <a:rPr lang="en-US" sz="1600" b="1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m</a:t>
            </a:r>
            <a:endParaRPr lang="en-US" sz="1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3048000" y="25146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2.26 </a:t>
            </a:r>
            <a:r>
              <a:rPr lang="en-US" sz="1600" b="1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m</a:t>
            </a:r>
            <a:endParaRPr lang="en-US" sz="1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5105400" y="25146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3.9 </a:t>
            </a:r>
            <a:r>
              <a:rPr lang="en-US" sz="1600" b="1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m</a:t>
            </a:r>
            <a:endParaRPr lang="en-US" sz="1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7010400" y="25146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6.19 </a:t>
            </a:r>
            <a:r>
              <a:rPr lang="en-US" sz="1600" b="1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m</a:t>
            </a:r>
            <a:endParaRPr lang="en-US" sz="1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914400" y="42672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6.95 </a:t>
            </a:r>
            <a:r>
              <a:rPr lang="en-US" sz="1600" b="1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m</a:t>
            </a:r>
            <a:endParaRPr lang="en-US" sz="1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2971800" y="42672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7.34 </a:t>
            </a:r>
            <a:r>
              <a:rPr lang="en-US" sz="1600" b="1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m</a:t>
            </a:r>
            <a:endParaRPr lang="en-US" sz="1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914400" y="8382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FFFF"/>
                </a:solidFill>
                <a:latin typeface="Times New Roman" pitchFamily="18" charset="0"/>
              </a:rPr>
              <a:t>0.47 </a:t>
            </a:r>
            <a:r>
              <a:rPr lang="en-US" sz="1600" b="1" dirty="0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m</a:t>
            </a:r>
            <a:endParaRPr lang="en-US" sz="16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5029200" y="42672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8.5 </a:t>
            </a:r>
            <a:r>
              <a:rPr lang="en-US" sz="1600" b="1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m</a:t>
            </a:r>
            <a:endParaRPr lang="en-US" sz="1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7010400" y="42672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9.61 </a:t>
            </a:r>
            <a:r>
              <a:rPr lang="en-US" sz="1600" b="1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m</a:t>
            </a:r>
            <a:endParaRPr lang="en-US" sz="1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685800" y="5899150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10.35 </a:t>
            </a:r>
            <a:r>
              <a:rPr lang="en-US" sz="1600" b="1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m</a:t>
            </a:r>
            <a:endParaRPr lang="en-US" sz="1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2971800" y="58991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11.2 </a:t>
            </a:r>
            <a:r>
              <a:rPr lang="en-US" sz="1600" b="1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m</a:t>
            </a:r>
            <a:endParaRPr lang="en-US" sz="1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5029200" y="58991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12.3 </a:t>
            </a:r>
            <a:r>
              <a:rPr lang="en-US" sz="1600" b="1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m</a:t>
            </a:r>
            <a:endParaRPr lang="en-US" sz="1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6934200" y="58991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13.3 </a:t>
            </a:r>
            <a:r>
              <a:rPr lang="en-US" sz="1600" b="1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m</a:t>
            </a:r>
            <a:endParaRPr lang="en-US" sz="1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0400" y="-76200"/>
            <a:ext cx="1729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ABI band selection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4897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00400" y="-76200"/>
            <a:ext cx="2588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Current GOES band selection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44471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E0BA4-E8C6-434C-ADA0-1A91C0D5DE6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-762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Improved GOES-15 WV imagery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93" y="609600"/>
            <a:ext cx="7715250" cy="617220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 rot="16200000">
            <a:off x="7213188" y="1245012"/>
            <a:ext cx="738664" cy="205864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  <a:extLst/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chemeClr val="bg1"/>
                </a:solidFill>
              </a:rPr>
              <a:t>GOES-11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 rot="16200000">
            <a:off x="7213188" y="4832628"/>
            <a:ext cx="738664" cy="2092881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  <a:extLst/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chemeClr val="bg1"/>
                </a:solidFill>
              </a:rPr>
              <a:t>GOES-15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82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Book Antiqua" charset="0"/>
                <a:ea typeface="ＭＳ Ｐゴシック" charset="0"/>
                <a:cs typeface="ＭＳ Ｐゴシック" charset="0"/>
              </a:rPr>
              <a:t>Visualization </a:t>
            </a:r>
            <a:br>
              <a:rPr lang="en-US">
                <a:latin typeface="Book Antiqua" charset="0"/>
                <a:ea typeface="ＭＳ Ｐゴシック" charset="0"/>
                <a:cs typeface="ＭＳ Ｐゴシック" charset="0"/>
              </a:rPr>
            </a:br>
            <a:r>
              <a:rPr lang="en-US" sz="3600">
                <a:latin typeface="Book Antiqua" charset="0"/>
                <a:ea typeface="ＭＳ Ｐゴシック" charset="0"/>
                <a:cs typeface="ＭＳ Ｐゴシック" charset="0"/>
              </a:rPr>
              <a:t>(2 km MTSAT; data from JMA)</a:t>
            </a:r>
          </a:p>
        </p:txBody>
      </p:sp>
      <p:pic>
        <p:nvPicPr>
          <p:cNvPr id="72711" name="Picture 7" descr="MTSAT_4km_2km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6838"/>
            <a:ext cx="9144000" cy="541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304800" y="2133600"/>
            <a:ext cx="735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SSEC</a:t>
            </a:r>
          </a:p>
        </p:txBody>
      </p:sp>
    </p:spTree>
    <p:extLst>
      <p:ext uri="{BB962C8B-B14F-4D97-AF65-F5344CB8AC3E}">
        <p14:creationId xmlns:p14="http://schemas.microsoft.com/office/powerpoint/2010/main" val="2631055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CD224-1A74-47C7-937F-D2AF1EDE567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3400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1-min imagery</a:t>
            </a:r>
          </a:p>
        </p:txBody>
      </p:sp>
      <p:pic>
        <p:nvPicPr>
          <p:cNvPr id="5" name="g13_g14_loop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33400"/>
            <a:ext cx="25955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Operational (GOES-13)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545068"/>
            <a:ext cx="40318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1-min mode (SRSOR from GOES-14)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0" y="0"/>
            <a:ext cx="45719" cy="6934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23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125</Words>
  <Application>Microsoft Macintosh PowerPoint</Application>
  <PresentationFormat>On-screen Show (4:3)</PresentationFormat>
  <Paragraphs>60</Paragraphs>
  <Slides>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Outline</vt:lpstr>
      <vt:lpstr>The Advanced Baseline Imager:</vt:lpstr>
      <vt:lpstr>PowerPoint Presentation</vt:lpstr>
      <vt:lpstr>PowerPoint Presentation</vt:lpstr>
      <vt:lpstr>PowerPoint Presentation</vt:lpstr>
      <vt:lpstr>Visualization  (2 km MTSAT; data from JMA)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Kaba Bah</dc:creator>
  <cp:lastModifiedBy>Kaba Bah</cp:lastModifiedBy>
  <cp:revision>6</cp:revision>
  <dcterms:created xsi:type="dcterms:W3CDTF">2013-06-21T17:40:47Z</dcterms:created>
  <dcterms:modified xsi:type="dcterms:W3CDTF">2013-06-21T18:47:52Z</dcterms:modified>
</cp:coreProperties>
</file>