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59" r:id="rId4"/>
    <p:sldId id="260" r:id="rId5"/>
    <p:sldId id="257" r:id="rId6"/>
    <p:sldId id="261" r:id="rId7"/>
    <p:sldId id="265" r:id="rId8"/>
    <p:sldId id="274" r:id="rId9"/>
    <p:sldId id="275" r:id="rId10"/>
    <p:sldId id="269" r:id="rId11"/>
    <p:sldId id="270" r:id="rId12"/>
    <p:sldId id="271" r:id="rId13"/>
    <p:sldId id="266" r:id="rId14"/>
    <p:sldId id="267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o.ncep.noaa.gov/pmb/docs/grib2/grib2_table4-2-3-192.shtml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554162"/>
          </a:xfrm>
        </p:spPr>
        <p:txBody>
          <a:bodyPr>
            <a:noAutofit/>
          </a:bodyPr>
          <a:lstStyle/>
          <a:p>
            <a:r>
              <a:rPr lang="en-US" sz="2800" b="1" dirty="0"/>
              <a:t>CIMSS/ASPB Metrics: </a:t>
            </a:r>
            <a:r>
              <a:rPr lang="en-US" sz="2800" i="1" dirty="0"/>
              <a:t>Real-time ingest of CIMSS proxy RGB Air Mass product with quantitative overlay within NCWCP AWIPS environment and forecaster training </a:t>
            </a:r>
            <a:r>
              <a:rPr lang="en-US" sz="2800" i="1" dirty="0" smtClean="0"/>
              <a:t>sessions.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697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Display gridded products within AWIPS II via conversion to grib2 using the AWIPS II baseline plugin  “unified grid de-coder</a:t>
            </a:r>
            <a:r>
              <a:rPr lang="en-US" sz="2600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 </a:t>
            </a:r>
            <a:r>
              <a:rPr lang="en-US" sz="2600" dirty="0"/>
              <a:t>L</a:t>
            </a:r>
            <a:r>
              <a:rPr lang="en-US" sz="2600" dirty="0" smtClean="0"/>
              <a:t>everage </a:t>
            </a:r>
            <a:r>
              <a:rPr lang="en-US" sz="2600" dirty="0"/>
              <a:t>Joe Zajic’s support of  "Continuous Integration" instance of AWIPS-II that is continuously ingesting and displaying the </a:t>
            </a:r>
            <a:r>
              <a:rPr lang="en-US" sz="2600" dirty="0" smtClean="0"/>
              <a:t>RaFTR</a:t>
            </a:r>
            <a:r>
              <a:rPr lang="en-US" sz="2600" dirty="0"/>
              <a:t>-CIMSS-SIM data. 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2438400"/>
            <a:ext cx="231826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Approaches: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623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725269"/>
            <a:ext cx="246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Approach 2: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97675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Alternative approach for initial demonstration is to leverage Joe Zajic’s</a:t>
            </a:r>
            <a:r>
              <a:rPr lang="en-US" dirty="0"/>
              <a:t> support of  "Continuous Integration" instance of AWIPS-II </a:t>
            </a:r>
            <a:r>
              <a:rPr lang="en-US" dirty="0" smtClean="0"/>
              <a:t>that </a:t>
            </a:r>
            <a:r>
              <a:rPr lang="en-US" dirty="0"/>
              <a:t>is continuously ingesting and displaying the RaFTR-CIMSS-SIM data.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NWS (Eric </a:t>
            </a:r>
            <a:r>
              <a:rPr lang="en-US" dirty="0" err="1" smtClean="0"/>
              <a:t>Guillot</a:t>
            </a:r>
            <a:r>
              <a:rPr lang="en-US" dirty="0" smtClean="0"/>
              <a:t>) will </a:t>
            </a:r>
            <a:r>
              <a:rPr lang="en-US" dirty="0"/>
              <a:t>be using the data on a daily basis to develop AWIPS-II configurations for the various mission </a:t>
            </a:r>
            <a:r>
              <a:rPr lang="en-US" dirty="0" smtClean="0"/>
              <a:t>threads.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r="31728" b="4368"/>
          <a:stretch/>
        </p:blipFill>
        <p:spPr>
          <a:xfrm>
            <a:off x="310095" y="532563"/>
            <a:ext cx="5819400" cy="5777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8382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20140729  1800Z</a:t>
            </a:r>
          </a:p>
          <a:p>
            <a:endParaRPr lang="en-US" dirty="0"/>
          </a:p>
          <a:p>
            <a:r>
              <a:rPr lang="en-US" dirty="0" smtClean="0"/>
              <a:t>R:  6.95um-7.34um</a:t>
            </a:r>
          </a:p>
          <a:p>
            <a:r>
              <a:rPr lang="en-US" dirty="0" smtClean="0"/>
              <a:t>G:  9.61um-10.35um</a:t>
            </a:r>
          </a:p>
          <a:p>
            <a:r>
              <a:rPr lang="en-US" dirty="0" smtClean="0"/>
              <a:t>B:  1/(6.95um)</a:t>
            </a:r>
          </a:p>
          <a:p>
            <a:endParaRPr lang="en-US" dirty="0"/>
          </a:p>
          <a:p>
            <a:r>
              <a:rPr lang="en-US" dirty="0" smtClean="0"/>
              <a:t>Each input scaled to it’s range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87868"/>
            <a:ext cx="626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Airmass</a:t>
            </a:r>
            <a:r>
              <a:rPr lang="en-US" dirty="0" smtClean="0"/>
              <a:t> RGB image using RaFTR-CIMSS-SIM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2609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CONUS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10813" r="12902" b="7392"/>
          <a:stretch/>
        </p:blipFill>
        <p:spPr>
          <a:xfrm>
            <a:off x="228600" y="854947"/>
            <a:ext cx="6320626" cy="5164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87868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image using RaFTR-CIMSS-SIM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4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r="31728" b="4368"/>
          <a:stretch/>
        </p:blipFill>
        <p:spPr>
          <a:xfrm>
            <a:off x="310095" y="532563"/>
            <a:ext cx="5819400" cy="5777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8382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20140729  1800Z</a:t>
            </a:r>
          </a:p>
          <a:p>
            <a:endParaRPr lang="en-US" dirty="0"/>
          </a:p>
          <a:p>
            <a:r>
              <a:rPr lang="en-US" dirty="0" smtClean="0"/>
              <a:t>R:  6.95um-7.34um</a:t>
            </a:r>
          </a:p>
          <a:p>
            <a:r>
              <a:rPr lang="en-US" dirty="0" smtClean="0"/>
              <a:t>G:  9.61um-10.35um</a:t>
            </a:r>
          </a:p>
          <a:p>
            <a:r>
              <a:rPr lang="en-US" dirty="0" smtClean="0"/>
              <a:t>B:  1/(6.95um)</a:t>
            </a:r>
          </a:p>
          <a:p>
            <a:endParaRPr lang="en-US" dirty="0"/>
          </a:p>
          <a:p>
            <a:r>
              <a:rPr lang="en-US" dirty="0" smtClean="0"/>
              <a:t>Each input scaled to it’s range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7483" y="9428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image using RaFTR-CIMSS-SIM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2609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CONUS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10813" r="12902" b="7392"/>
          <a:stretch/>
        </p:blipFill>
        <p:spPr>
          <a:xfrm>
            <a:off x="228600" y="854947"/>
            <a:ext cx="6320626" cy="5164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9428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image using RaFTR-CIMSS-SIM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4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71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Approach #1: Display </a:t>
            </a:r>
            <a:r>
              <a:rPr lang="en-US" b="1" i="1" dirty="0"/>
              <a:t>gridded products within AWIPS II via conversion to grib2 using the AWIPS II baseline plugin  “unified grid de-coder</a:t>
            </a:r>
            <a:r>
              <a:rPr lang="en-US" i="1" dirty="0"/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IDL routine to extract binary synthetic brightness temperatures from archived </a:t>
            </a:r>
            <a:r>
              <a:rPr lang="en-US" dirty="0" err="1" smtClean="0"/>
              <a:t>netcdf</a:t>
            </a:r>
            <a:r>
              <a:rPr lang="en-US" dirty="0" smtClean="0"/>
              <a:t> CRTM output files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Fortran routine to convert binary synthetic brightness temperatures to grib2 using standard Grib2 libraries (issues with JPEG2000 data representation)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AWIPS-II XML scripts to unscale (see issues) and rescale grib2 synthetic brightness temperatures for RGB guns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AWIPS-II GUI developed to allow interactive scaling of RGB guns 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4862899"/>
            <a:ext cx="8077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 used Grib2 Simulated Brightness Temperature for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GOES 11 band 2,3,4,5 as test placeholders for the ABI bands that we are testing.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6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3535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Previous Grib2 Capabilities </a:t>
            </a:r>
            <a:r>
              <a:rPr lang="en-US" sz="2800" dirty="0"/>
              <a:t>for forecast satellite imagery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3820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GRIB2 - TABLE 4.2-3-192</a:t>
            </a:r>
          </a:p>
          <a:p>
            <a:pPr algn="ctr"/>
            <a:r>
              <a:rPr lang="en-US" b="1" dirty="0"/>
              <a:t>PARAMETERS FOR DISCIPLINE 3</a:t>
            </a:r>
            <a:br>
              <a:rPr lang="en-US" b="1" dirty="0"/>
            </a:br>
            <a:r>
              <a:rPr lang="en-US" b="1" dirty="0"/>
              <a:t>CATEGORY 192</a:t>
            </a:r>
          </a:p>
          <a:p>
            <a:pPr algn="ctr"/>
            <a:r>
              <a:rPr lang="en-US" b="1" dirty="0"/>
              <a:t>(Space products, Forecast Satellite Imagery category)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  <a:hlinkClick r:id="rId2"/>
              </a:rPr>
              <a:t>http://www.nco.ncep.noaa.gov/pmb/docs/grib2/grib2_table4-2-3-192.shtml</a:t>
            </a:r>
            <a:r>
              <a:rPr lang="en-US" dirty="0">
                <a:latin typeface="Arial" charset="0"/>
                <a:cs typeface="Arial" charset="0"/>
              </a:rPr>
              <a:t>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1001" r="6025" b="13618"/>
          <a:stretch/>
        </p:blipFill>
        <p:spPr bwMode="auto">
          <a:xfrm>
            <a:off x="281241" y="2133600"/>
            <a:ext cx="882495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82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\\beans\users$\bpierce\Data\Documents\Attachments\may_06\rgb-test-c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" y="914400"/>
            <a:ext cx="91440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60335"/>
            <a:ext cx="4892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Results 00Z March 01, 2014: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792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beans\users$\bpierce\Data\Documents\Attachments\may_06\rgb-test-layered-lowD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1013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527" y="67404"/>
            <a:ext cx="7993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Results 00Z March 01, 2014:</a:t>
            </a:r>
          </a:p>
          <a:p>
            <a:pPr algn="ctr"/>
            <a:r>
              <a:rPr lang="en-US" sz="3200" dirty="0" smtClean="0"/>
              <a:t>(with ABI band 08 low density contour overlay)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058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\\beans\users$\bpierce\Data\Documents\Attachments\may_06\rgb-test-layered-highD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0478"/>
            <a:ext cx="8101013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216" y="67404"/>
            <a:ext cx="8112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Results 00Z March 01, 2014:</a:t>
            </a:r>
          </a:p>
          <a:p>
            <a:pPr algn="ctr"/>
            <a:r>
              <a:rPr lang="en-US" sz="3200" dirty="0" smtClean="0"/>
              <a:t>(with ABI band 08 high density contour overlay)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1" y="5943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develop capabilities to better control contour levels within AWIPS-II so we can contour TB&gt;240K (driest air)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1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0"/>
            <a:ext cx="2304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Resolution: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09600"/>
            <a:ext cx="8763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 GOES-R parameters for Discipline 3 (Space Products) category 192 (forecast satellite imagery category) are now available for ABI through NCEP and we will be testing these next.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GOES 16 and 17 brightness temperature grib2 variables should now have valid ranges for the ABI bands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need to scale ABI bands prior </a:t>
            </a:r>
            <a:r>
              <a:rPr lang="en-US" dirty="0" smtClean="0"/>
              <a:t>to putting them into grib2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AWIPS-II XML </a:t>
            </a:r>
            <a:r>
              <a:rPr lang="en-US" dirty="0" smtClean="0">
                <a:solidFill>
                  <a:srgbClr val="FF0000"/>
                </a:solidFill>
              </a:rPr>
              <a:t>scripts do not have to un-scale </a:t>
            </a:r>
            <a:r>
              <a:rPr lang="en-US" dirty="0" smtClean="0"/>
              <a:t>ABI bands prior to generation of RGB guns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Now </a:t>
            </a:r>
            <a:r>
              <a:rPr lang="en-US" dirty="0" smtClean="0"/>
              <a:t>working on resolving </a:t>
            </a:r>
            <a:r>
              <a:rPr lang="en-US" dirty="0"/>
              <a:t>how to get updated grib2 table into AWIPS-II (or local machine for testing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5031938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 smtClean="0"/>
              <a:t>Next:</a:t>
            </a:r>
          </a:p>
          <a:p>
            <a:r>
              <a:rPr lang="en-US" dirty="0" smtClean="0"/>
              <a:t>Will use the  "</a:t>
            </a:r>
            <a:r>
              <a:rPr lang="en-US" dirty="0"/>
              <a:t>Analysis or forecast </a:t>
            </a:r>
            <a:r>
              <a:rPr lang="en-US" dirty="0" smtClean="0"/>
              <a:t>on a </a:t>
            </a:r>
            <a:r>
              <a:rPr lang="en-US" dirty="0"/>
              <a:t>horizontal layer at </a:t>
            </a:r>
            <a:r>
              <a:rPr lang="en-US" dirty="0" smtClean="0"/>
              <a:t>a point </a:t>
            </a:r>
            <a:r>
              <a:rPr lang="en-US" dirty="0"/>
              <a:t>in time for </a:t>
            </a:r>
            <a:r>
              <a:rPr lang="en-US" dirty="0" smtClean="0"/>
              <a:t>simulated </a:t>
            </a:r>
            <a:r>
              <a:rPr lang="en-US" dirty="0"/>
              <a:t>(synthetic) </a:t>
            </a:r>
            <a:r>
              <a:rPr lang="en-US" dirty="0" smtClean="0"/>
              <a:t>satellite </a:t>
            </a:r>
            <a:r>
              <a:rPr lang="en-US" dirty="0"/>
              <a:t>data" </a:t>
            </a:r>
            <a:r>
              <a:rPr lang="en-US" dirty="0" smtClean="0"/>
              <a:t>(http</a:t>
            </a:r>
            <a:r>
              <a:rPr lang="en-US" dirty="0"/>
              <a:t>://</a:t>
            </a:r>
            <a:r>
              <a:rPr lang="en-US" dirty="0" err="1"/>
              <a:t>www.nco.ncep.noaa.gov</a:t>
            </a:r>
            <a:r>
              <a:rPr lang="en-US" dirty="0"/>
              <a:t>/</a:t>
            </a:r>
            <a:r>
              <a:rPr lang="en-US" dirty="0" err="1"/>
              <a:t>pmb</a:t>
            </a:r>
            <a:r>
              <a:rPr lang="en-US" dirty="0"/>
              <a:t>/docs/grib2/grib2_temp4-32.shtml) </a:t>
            </a:r>
            <a:r>
              <a:rPr lang="en-US" smtClean="0"/>
              <a:t>which has </a:t>
            </a:r>
            <a:r>
              <a:rPr lang="en-US" dirty="0"/>
              <a:t>information regarding  "Scale factor of central wave number </a:t>
            </a:r>
            <a:r>
              <a:rPr lang="en-US" dirty="0" smtClean="0"/>
              <a:t>of bands"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3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990600"/>
            <a:ext cx="4648200" cy="5791200"/>
            <a:chOff x="670577" y="228600"/>
            <a:chExt cx="4197597" cy="5611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673950" y="228600"/>
              <a:ext cx="4189820" cy="23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672859" y="2564922"/>
              <a:ext cx="4179546" cy="146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670577" y="4019220"/>
              <a:ext cx="4197597" cy="182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Grib2 Capabilities </a:t>
            </a:r>
            <a:r>
              <a:rPr lang="en-US" sz="2400" dirty="0"/>
              <a:t>for forecast satellite </a:t>
            </a:r>
            <a:r>
              <a:rPr lang="en-US" sz="2400" dirty="0" smtClean="0"/>
              <a:t>imagery as of 07/15/2014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9304" y="3399647"/>
            <a:ext cx="4114800" cy="1502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17337" r="13060" b="33757"/>
          <a:stretch/>
        </p:blipFill>
        <p:spPr bwMode="auto">
          <a:xfrm>
            <a:off x="1119997" y="3865497"/>
            <a:ext cx="7996686" cy="291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9304" y="3399648"/>
            <a:ext cx="780693" cy="4658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7107" y="3429000"/>
            <a:ext cx="4639576" cy="4364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304" y="4902616"/>
            <a:ext cx="780693" cy="1879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72000" y="946292"/>
            <a:ext cx="44095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3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990600"/>
            <a:ext cx="4648200" cy="5791200"/>
            <a:chOff x="670577" y="228600"/>
            <a:chExt cx="4197597" cy="5611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673950" y="228600"/>
              <a:ext cx="4189820" cy="23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672859" y="2564922"/>
              <a:ext cx="4179546" cy="146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670577" y="4019220"/>
              <a:ext cx="4197597" cy="182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Grib2 Capabilities </a:t>
            </a:r>
            <a:r>
              <a:rPr lang="en-US" sz="2400" dirty="0"/>
              <a:t>for forecast satellite </a:t>
            </a:r>
            <a:r>
              <a:rPr lang="en-US" sz="2400" dirty="0" smtClean="0"/>
              <a:t>imagery as of 07/15/2014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052" y="4902616"/>
            <a:ext cx="4114800" cy="149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052" y="3865497"/>
            <a:ext cx="797945" cy="10371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304" y="6400799"/>
            <a:ext cx="780693" cy="381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572000" y="946292"/>
            <a:ext cx="44095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6960" r="13171" b="24006"/>
          <a:stretch/>
        </p:blipFill>
        <p:spPr bwMode="auto">
          <a:xfrm>
            <a:off x="1117122" y="3839392"/>
            <a:ext cx="7993729" cy="29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29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736</Words>
  <Application>Microsoft Macintosh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CIMSS/ASPB Metrics: Real-time ingest of CIMSS proxy RGB Air Mass product with quantitative overlay within NCWCP AWIPS environment and forecaster training sessions.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Kaba Bah</cp:lastModifiedBy>
  <cp:revision>13</cp:revision>
  <dcterms:created xsi:type="dcterms:W3CDTF">2006-08-16T00:00:00Z</dcterms:created>
  <dcterms:modified xsi:type="dcterms:W3CDTF">2014-09-12T03:16:18Z</dcterms:modified>
</cp:coreProperties>
</file>