
<file path=[Content_Types].xml><?xml version="1.0" encoding="utf-8"?>
<Types xmlns="http://schemas.openxmlformats.org/package/2006/content-types">
  <Default Extension="jpeg" ContentType="image/jpeg"/>
  <Override PartName="/docProps/core.xml" ContentType="application/vnd.openxmlformats-package.core-properties+xml"/>
  <Override PartName="/ppt/slideLayouts/slideLayout6.xml" ContentType="application/vnd.openxmlformats-officedocument.presentationml.slideLayout+xml"/>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3"/>
  </p:notesMasterIdLst>
  <p:sldIdLst>
    <p:sldId id="256" r:id="rId2"/>
  </p:sldIdLst>
  <p:sldSz cx="43891200" cy="32918400"/>
  <p:notesSz cx="32248475" cy="43221275"/>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34551" autoAdjust="0"/>
    <p:restoredTop sz="86432" autoAdjust="0"/>
  </p:normalViewPr>
  <p:slideViewPr>
    <p:cSldViewPr>
      <p:cViewPr>
        <p:scale>
          <a:sx n="66" d="100"/>
          <a:sy n="66" d="100"/>
        </p:scale>
        <p:origin x="2704" y="1864"/>
      </p:cViewPr>
      <p:guideLst>
        <p:guide orient="horz" pos="2160"/>
        <p:guide pos="2880"/>
      </p:guideLst>
    </p:cSldViewPr>
  </p:slideViewPr>
  <p:outlineViewPr>
    <p:cViewPr varScale="1">
      <p:scale>
        <a:sx n="170" d="200"/>
        <a:sy n="170" d="200"/>
      </p:scale>
      <p:origin x="760" y="0"/>
    </p:cViewPr>
  </p:outlineViewPr>
  <p:notesTextViewPr>
    <p:cViewPr>
      <p:scale>
        <a:sx n="100" d="100"/>
        <a:sy n="100" d="100"/>
      </p:scale>
      <p:origin x="0" y="0"/>
    </p:cViewPr>
  </p:notesTextViewPr>
  <p:notesViewPr>
    <p:cSldViewPr>
      <p:cViewPr varScale="1">
        <p:scale>
          <a:sx n="59" d="100"/>
          <a:sy n="59" d="100"/>
        </p:scale>
        <p:origin x="-1752" y="-72"/>
      </p:cViewPr>
      <p:guideLst>
        <p:guide orient="horz" pos="13613"/>
        <p:guide pos="10157"/>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32248475" cy="43221275"/>
          </a:xfrm>
          <a:prstGeom prst="roundRect">
            <a:avLst>
              <a:gd name="adj" fmla="val 23"/>
            </a:avLst>
          </a:prstGeom>
          <a:solidFill>
            <a:srgbClr val="FFFFFF"/>
          </a:solidFill>
          <a:ln w="9360">
            <a:noFill/>
            <a:miter lim="800000"/>
            <a:headEnd/>
            <a:tailEnd/>
          </a:ln>
          <a:effectLst/>
        </p:spPr>
        <p:txBody>
          <a:bodyPr wrap="none" lIns="431249" tIns="215625" rIns="431249" bIns="215625" anchor="ctr"/>
          <a:lstStyle/>
          <a:p>
            <a:endParaRPr lang="en-US"/>
          </a:p>
        </p:txBody>
      </p:sp>
      <p:sp>
        <p:nvSpPr>
          <p:cNvPr id="2050" name="AutoShape 2"/>
          <p:cNvSpPr>
            <a:spLocks noChangeArrowheads="1"/>
          </p:cNvSpPr>
          <p:nvPr/>
        </p:nvSpPr>
        <p:spPr bwMode="auto">
          <a:xfrm>
            <a:off x="0" y="0"/>
            <a:ext cx="32248475" cy="43221275"/>
          </a:xfrm>
          <a:prstGeom prst="roundRect">
            <a:avLst>
              <a:gd name="adj" fmla="val 23"/>
            </a:avLst>
          </a:prstGeom>
          <a:solidFill>
            <a:srgbClr val="FFFFFF"/>
          </a:solidFill>
          <a:ln w="9525">
            <a:noFill/>
            <a:round/>
            <a:headEnd/>
            <a:tailEnd/>
          </a:ln>
          <a:effectLst/>
        </p:spPr>
        <p:txBody>
          <a:bodyPr wrap="none" lIns="431249" tIns="215625" rIns="431249" bIns="215625" anchor="ctr"/>
          <a:lstStyle/>
          <a:p>
            <a:endParaRPr lang="en-US"/>
          </a:p>
        </p:txBody>
      </p:sp>
      <p:sp>
        <p:nvSpPr>
          <p:cNvPr id="2051" name="Rectangle 3"/>
          <p:cNvSpPr>
            <a:spLocks noGrp="1" noRot="1" noChangeAspect="1" noChangeArrowheads="1"/>
          </p:cNvSpPr>
          <p:nvPr>
            <p:ph type="sldImg"/>
          </p:nvPr>
        </p:nvSpPr>
        <p:spPr bwMode="auto">
          <a:xfrm>
            <a:off x="-67100450" y="-55759350"/>
            <a:ext cx="78706663" cy="59031188"/>
          </a:xfrm>
          <a:prstGeom prst="rect">
            <a:avLst/>
          </a:prstGeom>
          <a:noFill/>
          <a:ln w="9525">
            <a:noFill/>
            <a:round/>
            <a:headEnd/>
            <a:tailEnd/>
          </a:ln>
          <a:effectLst/>
        </p:spPr>
      </p:sp>
      <p:sp>
        <p:nvSpPr>
          <p:cNvPr id="2052" name="Rectangle 4"/>
          <p:cNvSpPr>
            <a:spLocks noGrp="1" noChangeArrowheads="1"/>
          </p:cNvSpPr>
          <p:nvPr>
            <p:ph type="body"/>
          </p:nvPr>
        </p:nvSpPr>
        <p:spPr bwMode="auto">
          <a:xfrm>
            <a:off x="3224847" y="20530106"/>
            <a:ext cx="25776388" cy="1942706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smtClean="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txBox="1">
            <a:spLocks noGrp="1" noRot="1" noChangeAspect="1" noChangeArrowheads="1"/>
          </p:cNvSpPr>
          <p:nvPr>
            <p:ph type="sldImg"/>
          </p:nvPr>
        </p:nvSpPr>
        <p:spPr bwMode="auto">
          <a:xfrm>
            <a:off x="5319713" y="3286125"/>
            <a:ext cx="21609050" cy="16208375"/>
          </a:xfrm>
          <a:prstGeom prst="rect">
            <a:avLst/>
          </a:prstGeom>
          <a:solidFill>
            <a:srgbClr val="FFFFFF"/>
          </a:solidFill>
          <a:ln>
            <a:solidFill>
              <a:srgbClr val="000000"/>
            </a:solidFill>
            <a:miter lim="800000"/>
            <a:headEnd/>
            <a:tailEnd/>
          </a:ln>
        </p:spPr>
      </p:sp>
      <p:sp>
        <p:nvSpPr>
          <p:cNvPr id="4098" name="Rectangle 2"/>
          <p:cNvSpPr txBox="1">
            <a:spLocks noGrp="1" noChangeArrowheads="1"/>
          </p:cNvSpPr>
          <p:nvPr>
            <p:ph type="body" idx="1"/>
          </p:nvPr>
        </p:nvSpPr>
        <p:spPr bwMode="auto">
          <a:xfrm>
            <a:off x="3224850" y="20530108"/>
            <a:ext cx="25783850" cy="19434566"/>
          </a:xfrm>
          <a:prstGeom prst="rect">
            <a:avLst/>
          </a:prstGeom>
          <a:noFill/>
          <a:ln>
            <a:round/>
            <a:headEnd/>
            <a:tailEnd/>
          </a:ln>
        </p:spPr>
        <p:txBody>
          <a:bodyPr wrap="none" lIns="431249" tIns="215625" rIns="431249" bIns="215625"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C9F2B3D-9740-4813-8688-53A7A6813CE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47BDD83-2949-4136-ACB5-FD92D2964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18263" y="1317625"/>
            <a:ext cx="9874250" cy="2808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5" y="1317625"/>
            <a:ext cx="29471938" cy="2808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72EA108-CE78-4F8E-A924-097503D8C39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498588" cy="54816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2193925" y="29976763"/>
            <a:ext cx="10237788" cy="2281237"/>
          </a:xfrm>
        </p:spPr>
        <p:txBody>
          <a:bodyPr/>
          <a:lstStyle>
            <a:lvl1pPr>
              <a:defRPr/>
            </a:lvl1pPr>
          </a:lstStyle>
          <a:p>
            <a:endParaRPr lang="en-US"/>
          </a:p>
        </p:txBody>
      </p:sp>
      <p:sp>
        <p:nvSpPr>
          <p:cNvPr id="4" name="Footer Placeholder 3"/>
          <p:cNvSpPr>
            <a:spLocks noGrp="1"/>
          </p:cNvSpPr>
          <p:nvPr>
            <p:ph type="ftr" idx="11"/>
          </p:nvPr>
        </p:nvSpPr>
        <p:spPr>
          <a:xfrm>
            <a:off x="14995525" y="29976763"/>
            <a:ext cx="13895388" cy="2281237"/>
          </a:xfrm>
        </p:spPr>
        <p:txBody>
          <a:bodyPr/>
          <a:lstStyle>
            <a:lvl1pPr>
              <a:defRPr/>
            </a:lvl1pPr>
          </a:lstStyle>
          <a:p>
            <a:endParaRPr lang="en-US"/>
          </a:p>
        </p:txBody>
      </p:sp>
      <p:sp>
        <p:nvSpPr>
          <p:cNvPr id="5" name="Slide Number Placeholder 4"/>
          <p:cNvSpPr>
            <a:spLocks noGrp="1"/>
          </p:cNvSpPr>
          <p:nvPr>
            <p:ph type="sldNum" idx="12"/>
          </p:nvPr>
        </p:nvSpPr>
        <p:spPr>
          <a:xfrm>
            <a:off x="31454725" y="29976763"/>
            <a:ext cx="10237788" cy="2281237"/>
          </a:xfrm>
        </p:spPr>
        <p:txBody>
          <a:bodyPr/>
          <a:lstStyle>
            <a:lvl1pPr>
              <a:defRPr/>
            </a:lvl1pPr>
          </a:lstStyle>
          <a:p>
            <a:fld id="{6F35DFB7-2BA5-44E0-AD21-AA7E825CDA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382328-9F36-4AD5-A253-D9E6329DB49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F6DB8F4-D28C-43C9-913D-E441CCA6484D}"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5" y="7680325"/>
            <a:ext cx="19672300"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8625" y="7680325"/>
            <a:ext cx="19673888" cy="2172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F824A98-11F0-471B-B740-93A084284FA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53CA07F4-47FD-4E19-846C-5642D67F8C9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388A7CE-17B4-4122-AF7F-2FA50B33A85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21A3D4A-119C-4260-938C-B1B26A08958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D3AE4D3-27DE-4E28-B1C1-01E2CBFDCF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10A3AA3-B348-4691-A7B0-41B42D54AF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2193925" y="1317625"/>
            <a:ext cx="39498588" cy="5481638"/>
          </a:xfrm>
          <a:prstGeom prst="rect">
            <a:avLst/>
          </a:prstGeom>
          <a:noFill/>
          <a:ln w="9525">
            <a:noFill/>
            <a:round/>
            <a:headEnd/>
            <a:tailEnd/>
          </a:ln>
          <a:effectLst/>
        </p:spPr>
        <p:txBody>
          <a:bodyPr vert="horz" wrap="square" lIns="438840" tIns="219600" rIns="438840" bIns="2196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2193925" y="7680325"/>
            <a:ext cx="39498588" cy="21720175"/>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Rectangle 3"/>
          <p:cNvSpPr>
            <a:spLocks noGrp="1" noChangeArrowheads="1"/>
          </p:cNvSpPr>
          <p:nvPr>
            <p:ph type="dt"/>
          </p:nvPr>
        </p:nvSpPr>
        <p:spPr bwMode="auto">
          <a:xfrm>
            <a:off x="21939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endParaRPr lang="en-US"/>
          </a:p>
        </p:txBody>
      </p:sp>
      <p:sp>
        <p:nvSpPr>
          <p:cNvPr id="1028" name="Rectangle 4"/>
          <p:cNvSpPr>
            <a:spLocks noGrp="1" noChangeArrowheads="1"/>
          </p:cNvSpPr>
          <p:nvPr>
            <p:ph type="ftr"/>
          </p:nvPr>
        </p:nvSpPr>
        <p:spPr bwMode="auto">
          <a:xfrm>
            <a:off x="14995525" y="29976763"/>
            <a:ext cx="138953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Lst>
              <a:defRPr>
                <a:solidFill>
                  <a:srgbClr val="000000"/>
                </a:solidFill>
                <a:ea typeface="+mn-ea"/>
                <a:cs typeface="+mn-cs"/>
              </a:defRPr>
            </a:lvl1pPr>
          </a:lstStyle>
          <a:p>
            <a:endParaRPr lang="en-US"/>
          </a:p>
        </p:txBody>
      </p:sp>
      <p:sp>
        <p:nvSpPr>
          <p:cNvPr id="1029" name="Rectangle 5"/>
          <p:cNvSpPr>
            <a:spLocks noGrp="1" noChangeArrowheads="1"/>
          </p:cNvSpPr>
          <p:nvPr>
            <p:ph type="sldNum"/>
          </p:nvPr>
        </p:nvSpPr>
        <p:spPr bwMode="auto">
          <a:xfrm>
            <a:off x="31454725" y="29976763"/>
            <a:ext cx="10237788" cy="2281237"/>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ea typeface="+mn-ea"/>
                <a:cs typeface="+mn-cs"/>
              </a:defRPr>
            </a:lvl1pPr>
          </a:lstStyle>
          <a:p>
            <a:fld id="{FA90080A-352B-43B6-B351-F333A89650B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fontAlgn="base">
        <a:spcBef>
          <a:spcPct val="0"/>
        </a:spcBef>
        <a:spcAft>
          <a:spcPct val="0"/>
        </a:spcAft>
        <a:buClr>
          <a:srgbClr val="000000"/>
        </a:buClr>
        <a:buSzPct val="100000"/>
        <a:buFont typeface="Times New Roman" pitchFamily="18" charset="0"/>
        <a:defRPr sz="21100">
          <a:solidFill>
            <a:srgbClr val="000000"/>
          </a:solidFill>
          <a:latin typeface="+mj-lt"/>
          <a:ea typeface="+mj-ea"/>
          <a:cs typeface="+mj-cs"/>
        </a:defRPr>
      </a:lvl1pPr>
      <a:lvl2pPr marL="742950" indent="-28575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2pPr>
      <a:lvl3pPr marL="1143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3pPr>
      <a:lvl4pPr marL="1600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4pPr>
      <a:lvl5pPr marL="20574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5pPr>
      <a:lvl6pPr marL="25146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6pPr>
      <a:lvl7pPr marL="29718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7pPr>
      <a:lvl8pPr marL="34290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8pPr>
      <a:lvl9pPr marL="3886200" indent="-228600" algn="ctr" defTabSz="457200" rtl="0" fontAlgn="base">
        <a:spcBef>
          <a:spcPct val="0"/>
        </a:spcBef>
        <a:spcAft>
          <a:spcPct val="0"/>
        </a:spcAft>
        <a:buClr>
          <a:srgbClr val="000000"/>
        </a:buClr>
        <a:buSzPct val="100000"/>
        <a:buFont typeface="Times New Roman" pitchFamily="18" charset="0"/>
        <a:defRPr sz="21100">
          <a:solidFill>
            <a:srgbClr val="000000"/>
          </a:solidFill>
          <a:latin typeface="Arial" charset="0"/>
          <a:ea typeface="DejaVu LGC Sans" charset="0"/>
          <a:cs typeface="DejaVu LGC Sans" charset="0"/>
        </a:defRPr>
      </a:lvl9pPr>
    </p:titleStyle>
    <p:bodyStyle>
      <a:lvl1pPr marL="342900" indent="-342900" algn="l" defTabSz="457200" rtl="0" fontAlgn="base">
        <a:spcBef>
          <a:spcPts val="3850"/>
        </a:spcBef>
        <a:spcAft>
          <a:spcPct val="0"/>
        </a:spcAft>
        <a:buClr>
          <a:srgbClr val="000000"/>
        </a:buClr>
        <a:buSzPct val="100000"/>
        <a:buFont typeface="Times New Roman" pitchFamily="18" charset="0"/>
        <a:defRPr sz="15400">
          <a:solidFill>
            <a:srgbClr val="000000"/>
          </a:solidFill>
          <a:latin typeface="+mn-lt"/>
          <a:ea typeface="+mn-ea"/>
          <a:cs typeface="+mn-cs"/>
        </a:defRPr>
      </a:lvl1pPr>
      <a:lvl2pPr marL="742950" indent="-285750" algn="l" defTabSz="457200" rtl="0" fontAlgn="base">
        <a:spcBef>
          <a:spcPts val="3350"/>
        </a:spcBef>
        <a:spcAft>
          <a:spcPct val="0"/>
        </a:spcAft>
        <a:buClr>
          <a:srgbClr val="000000"/>
        </a:buClr>
        <a:buSzPct val="100000"/>
        <a:buFont typeface="Times New Roman" pitchFamily="18" charset="0"/>
        <a:defRPr sz="13400">
          <a:solidFill>
            <a:srgbClr val="000000"/>
          </a:solidFill>
          <a:latin typeface="+mn-lt"/>
          <a:ea typeface="+mn-ea"/>
          <a:cs typeface="+mn-cs"/>
        </a:defRPr>
      </a:lvl2pPr>
      <a:lvl3pPr marL="1143000" indent="-228600" algn="l" defTabSz="457200" rtl="0" fontAlgn="base">
        <a:spcBef>
          <a:spcPts val="2875"/>
        </a:spcBef>
        <a:spcAft>
          <a:spcPct val="0"/>
        </a:spcAft>
        <a:buClr>
          <a:srgbClr val="000000"/>
        </a:buClr>
        <a:buSzPct val="100000"/>
        <a:buFont typeface="Times New Roman" pitchFamily="18" charset="0"/>
        <a:defRPr sz="11500">
          <a:solidFill>
            <a:srgbClr val="000000"/>
          </a:solidFill>
          <a:latin typeface="+mn-lt"/>
          <a:ea typeface="+mn-ea"/>
          <a:cs typeface="+mn-cs"/>
        </a:defRPr>
      </a:lvl3pPr>
      <a:lvl4pPr marL="1600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4pPr>
      <a:lvl5pPr marL="20574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5pPr>
      <a:lvl6pPr marL="25146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6pPr>
      <a:lvl7pPr marL="29718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7pPr>
      <a:lvl8pPr marL="34290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8pPr>
      <a:lvl9pPr marL="3886200" indent="-228600" algn="l" defTabSz="457200" rtl="0" fontAlgn="base">
        <a:spcBef>
          <a:spcPts val="2400"/>
        </a:spcBef>
        <a:spcAft>
          <a:spcPct val="0"/>
        </a:spcAft>
        <a:buClr>
          <a:srgbClr val="000000"/>
        </a:buClr>
        <a:buSzPct val="100000"/>
        <a:buFont typeface="Times New Roman" pitchFamily="18" charset="0"/>
        <a:defRPr sz="96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43891200" cy="4230687"/>
          </a:xfrm>
          <a:prstGeom prst="rect">
            <a:avLst/>
          </a:prstGeom>
          <a:solidFill>
            <a:srgbClr val="BFE7FF"/>
          </a:solidFill>
          <a:ln w="9360">
            <a:solidFill>
              <a:srgbClr val="000000"/>
            </a:solidFill>
            <a:prstDash val="sysDot"/>
            <a:miter lim="800000"/>
            <a:headEnd/>
            <a:tailEnd/>
          </a:ln>
          <a:effectLst/>
        </p:spPr>
        <p:txBody>
          <a:bodyPr wrap="none" anchor="ctr"/>
          <a:lstStyle/>
          <a:p>
            <a:endParaRPr lang="en-US"/>
          </a:p>
        </p:txBody>
      </p:sp>
      <p:pic>
        <p:nvPicPr>
          <p:cNvPr id="3074" name="Picture 2"/>
          <p:cNvPicPr>
            <a:picLocks noChangeAspect="1" noChangeArrowheads="1"/>
          </p:cNvPicPr>
          <p:nvPr/>
        </p:nvPicPr>
        <p:blipFill>
          <a:blip r:embed="rId3"/>
          <a:srcRect/>
          <a:stretch>
            <a:fillRect/>
          </a:stretch>
        </p:blipFill>
        <p:spPr bwMode="auto">
          <a:xfrm>
            <a:off x="36728400" y="1371600"/>
            <a:ext cx="2443163" cy="1781175"/>
          </a:xfrm>
          <a:prstGeom prst="rect">
            <a:avLst/>
          </a:prstGeom>
          <a:noFill/>
          <a:ln w="9525">
            <a:noFill/>
            <a:round/>
            <a:headEnd/>
            <a:tailEnd/>
          </a:ln>
          <a:effectLst/>
        </p:spPr>
      </p:pic>
      <p:sp>
        <p:nvSpPr>
          <p:cNvPr id="3075" name="Rectangle 3"/>
          <p:cNvSpPr>
            <a:spLocks noChangeArrowheads="1"/>
          </p:cNvSpPr>
          <p:nvPr/>
        </p:nvSpPr>
        <p:spPr bwMode="auto">
          <a:xfrm>
            <a:off x="7010400" y="457200"/>
            <a:ext cx="29032200" cy="3429000"/>
          </a:xfrm>
          <a:prstGeom prst="rect">
            <a:avLst/>
          </a:prstGeom>
          <a:solidFill>
            <a:srgbClr val="FFFFFF"/>
          </a:solidFill>
          <a:ln w="9360">
            <a:solidFill>
              <a:srgbClr val="000000"/>
            </a:solidFill>
            <a:miter lim="800000"/>
            <a:headEnd/>
            <a:tailEnd/>
          </a:ln>
          <a:effectLst/>
        </p:spPr>
        <p:txBody>
          <a:bodyPr wrap="none" anchor="ctr"/>
          <a:lstStyle/>
          <a:p>
            <a:endParaRPr lang="en-US"/>
          </a:p>
        </p:txBody>
      </p:sp>
      <p:sp>
        <p:nvSpPr>
          <p:cNvPr id="3076" name="Text Box 4"/>
          <p:cNvSpPr txBox="1">
            <a:spLocks noChangeArrowheads="1"/>
          </p:cNvSpPr>
          <p:nvPr/>
        </p:nvSpPr>
        <p:spPr bwMode="auto">
          <a:xfrm>
            <a:off x="2525713" y="5257800"/>
            <a:ext cx="39833550" cy="657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600" b="1">
                <a:solidFill>
                  <a:srgbClr val="000000"/>
                </a:solidFill>
                <a:ea typeface="DejaVu LGC Sans" charset="0"/>
                <a:cs typeface="DejaVu LGC Sans" charset="0"/>
              </a:rPr>
              <a:t>The capabilities of the Advanced Baseline Imager (ABI) that will be on board the GOES-R satellite are being demonstrated by using AWIPS, McIDAS-V and Google earth  to visualize and analyze simulated GOES-R ABI data. These simulated images were created by the GOES-R Algorithm Working Group (AWG) who used super computers to run high resolution numerical models, which were then input into the Cooperative Institute for Meteorological Satellite Studies (CIMSS) advanced radiative transfer models</a:t>
            </a:r>
          </a:p>
        </p:txBody>
      </p:sp>
      <p:pic>
        <p:nvPicPr>
          <p:cNvPr id="3077" name="Picture 5"/>
          <p:cNvPicPr>
            <a:picLocks noChangeAspect="1" noChangeArrowheads="1"/>
          </p:cNvPicPr>
          <p:nvPr/>
        </p:nvPicPr>
        <p:blipFill>
          <a:blip r:embed="rId4"/>
          <a:srcRect/>
          <a:stretch>
            <a:fillRect/>
          </a:stretch>
        </p:blipFill>
        <p:spPr bwMode="auto">
          <a:xfrm>
            <a:off x="4419600" y="1295400"/>
            <a:ext cx="2193925" cy="2208213"/>
          </a:xfrm>
          <a:prstGeom prst="rect">
            <a:avLst/>
          </a:prstGeom>
          <a:noFill/>
          <a:ln w="9525">
            <a:noFill/>
            <a:round/>
            <a:headEnd/>
            <a:tailEnd/>
          </a:ln>
          <a:effectLst/>
        </p:spPr>
      </p:pic>
      <p:pic>
        <p:nvPicPr>
          <p:cNvPr id="3078" name="Picture 6"/>
          <p:cNvPicPr>
            <a:picLocks noChangeAspect="1" noChangeArrowheads="1"/>
          </p:cNvPicPr>
          <p:nvPr/>
        </p:nvPicPr>
        <p:blipFill>
          <a:blip r:embed="rId5" cstate="print"/>
          <a:srcRect/>
          <a:stretch>
            <a:fillRect/>
          </a:stretch>
        </p:blipFill>
        <p:spPr bwMode="auto">
          <a:xfrm>
            <a:off x="533400" y="1219200"/>
            <a:ext cx="3565525" cy="2378075"/>
          </a:xfrm>
          <a:prstGeom prst="rect">
            <a:avLst/>
          </a:prstGeom>
          <a:noFill/>
          <a:ln w="9525">
            <a:noFill/>
            <a:round/>
            <a:headEnd/>
            <a:tailEnd/>
          </a:ln>
          <a:effectLst/>
        </p:spPr>
      </p:pic>
      <p:pic>
        <p:nvPicPr>
          <p:cNvPr id="3079" name="Picture 7"/>
          <p:cNvPicPr>
            <a:picLocks noChangeAspect="1" noChangeArrowheads="1"/>
          </p:cNvPicPr>
          <p:nvPr/>
        </p:nvPicPr>
        <p:blipFill>
          <a:blip r:embed="rId6" cstate="print"/>
          <a:srcRect/>
          <a:stretch>
            <a:fillRect/>
          </a:stretch>
        </p:blipFill>
        <p:spPr bwMode="auto">
          <a:xfrm>
            <a:off x="39319200" y="1447800"/>
            <a:ext cx="3124200" cy="1873250"/>
          </a:xfrm>
          <a:prstGeom prst="rect">
            <a:avLst/>
          </a:prstGeom>
          <a:noFill/>
          <a:ln w="9525">
            <a:noFill/>
            <a:round/>
            <a:headEnd/>
            <a:tailEnd/>
          </a:ln>
          <a:effectLst/>
        </p:spPr>
      </p:pic>
      <p:sp>
        <p:nvSpPr>
          <p:cNvPr id="3080" name="Text Box 8"/>
          <p:cNvSpPr txBox="1">
            <a:spLocks noChangeArrowheads="1"/>
          </p:cNvSpPr>
          <p:nvPr/>
        </p:nvSpPr>
        <p:spPr bwMode="auto">
          <a:xfrm>
            <a:off x="2743200" y="990600"/>
            <a:ext cx="36342638" cy="3037473"/>
          </a:xfrm>
          <a:prstGeom prst="rect">
            <a:avLst/>
          </a:prstGeom>
          <a:noFill/>
          <a:ln w="9525">
            <a:noFill/>
            <a:round/>
            <a:headEnd/>
            <a:tailEnd/>
          </a:ln>
          <a:effectLst/>
        </p:spPr>
        <p:txBody>
          <a:bodyPr lIns="90000" tIns="46800" rIns="90000" bIns="46800">
            <a:spAutoFit/>
          </a:bodyPr>
          <a:lstStyle/>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4800" b="1" dirty="0">
                <a:solidFill>
                  <a:srgbClr val="FF3333"/>
                </a:solidFill>
                <a:ea typeface="DejaVu LGC Sans" charset="0"/>
                <a:cs typeface="DejaVu LGC Sans" charset="0"/>
              </a:rPr>
              <a:t>Preparation for use of the GOES-R Advanced Baseline Imager (ABI)</a:t>
            </a:r>
          </a:p>
          <a:p>
            <a:pPr algn="ctr" hangingPunct="0">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3200" b="1" dirty="0" smtClean="0">
                <a:solidFill>
                  <a:srgbClr val="000099"/>
                </a:solidFill>
                <a:ea typeface="DejaVu LGC Sans" charset="0"/>
                <a:cs typeface="DejaVu LGC Sans" charset="0"/>
              </a:rPr>
              <a:t>Kaba </a:t>
            </a:r>
            <a:r>
              <a:rPr lang="en-GB" sz="3200" b="1" dirty="0">
                <a:solidFill>
                  <a:srgbClr val="000099"/>
                </a:solidFill>
                <a:ea typeface="DejaVu LGC Sans" charset="0"/>
                <a:cs typeface="DejaVu LGC Sans" charset="0"/>
              </a:rPr>
              <a:t>Bah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Tim Schmit</a:t>
            </a:r>
            <a:r>
              <a:rPr lang="en-GB" sz="3200" b="1" baseline="30000" dirty="0">
                <a:solidFill>
                  <a:srgbClr val="000099"/>
                </a:solidFill>
                <a:ea typeface="DejaVu LGC Sans" charset="0"/>
                <a:cs typeface="DejaVu LGC Sans" charset="0"/>
              </a:rPr>
              <a:t>2</a:t>
            </a:r>
            <a:r>
              <a:rPr lang="en-GB" sz="3200" b="1" dirty="0">
                <a:solidFill>
                  <a:srgbClr val="000099"/>
                </a:solidFill>
                <a:ea typeface="DejaVu LGC Sans" charset="0"/>
                <a:cs typeface="DejaVu LGC Sans" charset="0"/>
              </a:rPr>
              <a:t>, Tom Achtor</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,Justin Sieglaff</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Jordan Gerth</a:t>
            </a:r>
            <a:r>
              <a:rPr lang="en-GB" sz="3200" b="1" baseline="30000" dirty="0">
                <a:solidFill>
                  <a:srgbClr val="000099"/>
                </a:solidFill>
                <a:ea typeface="DejaVu LGC Sans" charset="0"/>
                <a:cs typeface="DejaVu LGC Sans" charset="0"/>
              </a:rPr>
              <a:t>1</a:t>
            </a:r>
            <a:r>
              <a:rPr lang="en-GB" sz="3200" b="1" dirty="0">
                <a:solidFill>
                  <a:srgbClr val="000099"/>
                </a:solidFill>
                <a:ea typeface="DejaVu LGC Sans" charset="0"/>
                <a:cs typeface="DejaVu LGC Sans" charset="0"/>
              </a:rPr>
              <a:t>, Marcia Cronce</a:t>
            </a:r>
            <a:r>
              <a:rPr lang="en-GB" sz="3200" b="1" baseline="30000" dirty="0">
                <a:solidFill>
                  <a:srgbClr val="000099"/>
                </a:solidFill>
                <a:ea typeface="DejaVu LGC Sans" charset="0"/>
                <a:cs typeface="DejaVu LGC Sans" charset="0"/>
              </a:rPr>
              <a:t>3</a:t>
            </a:r>
            <a:r>
              <a:rPr lang="en-GB" sz="3200" b="1" dirty="0" smtClean="0">
                <a:solidFill>
                  <a:srgbClr val="000099"/>
                </a:solidFill>
                <a:ea typeface="DejaVu LGC Sans" charset="0"/>
                <a:cs typeface="DejaVu LGC Sans" charset="0"/>
              </a:rPr>
              <a:t> ,James </a:t>
            </a:r>
            <a:r>
              <a:rPr lang="en-GB" sz="3200" b="1" dirty="0" smtClean="0">
                <a:solidFill>
                  <a:srgbClr val="000099"/>
                </a:solidFill>
                <a:ea typeface="DejaVu LGC Sans" charset="0"/>
                <a:cs typeface="DejaVu LGC Sans" charset="0"/>
              </a:rPr>
              <a:t>Gurka</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a:t>
            </a:r>
            <a:r>
              <a:rPr lang="en-GB" sz="3200" b="1" dirty="0" err="1" smtClean="0">
                <a:solidFill>
                  <a:srgbClr val="000099"/>
                </a:solidFill>
                <a:ea typeface="DejaVu LGC Sans" charset="0"/>
                <a:cs typeface="DejaVu LGC Sans" charset="0"/>
              </a:rPr>
              <a:t>Joleen</a:t>
            </a:r>
            <a:r>
              <a:rPr lang="en-GB" sz="3200" b="1" dirty="0" smtClean="0">
                <a:solidFill>
                  <a:srgbClr val="000099"/>
                </a:solidFill>
                <a:ea typeface="DejaVu LGC Sans" charset="0"/>
                <a:cs typeface="DejaVu LGC Sans" charset="0"/>
              </a:rPr>
              <a:t> Feltz</a:t>
            </a:r>
            <a:r>
              <a:rPr lang="en-GB" sz="3200" b="1" baseline="30000" dirty="0" smtClean="0">
                <a:solidFill>
                  <a:srgbClr val="000099"/>
                </a:solidFill>
                <a:ea typeface="DejaVu LGC Sans" charset="0"/>
                <a:cs typeface="DejaVu LGC Sans" charset="0"/>
              </a:rPr>
              <a:t>1</a:t>
            </a:r>
            <a:r>
              <a:rPr lang="en-GB" sz="3200" b="1" dirty="0" smtClean="0">
                <a:solidFill>
                  <a:srgbClr val="000099"/>
                </a:solidFill>
                <a:ea typeface="DejaVu LGC Sans" charset="0"/>
                <a:cs typeface="DejaVu LGC Sans" charset="0"/>
              </a:rPr>
              <a:t>, Gary Wade</a:t>
            </a:r>
            <a:r>
              <a:rPr lang="en-GB" sz="3200" b="1" baseline="30000" dirty="0" smtClean="0">
                <a:solidFill>
                  <a:srgbClr val="000099"/>
                </a:solidFill>
                <a:ea typeface="DejaVu LGC Sans" charset="0"/>
                <a:cs typeface="DejaVu LGC Sans" charset="0"/>
              </a:rPr>
              <a:t>2</a:t>
            </a:r>
            <a:r>
              <a:rPr lang="en-GB" sz="3200" b="1" dirty="0" smtClean="0">
                <a:solidFill>
                  <a:srgbClr val="000099"/>
                </a:solidFill>
                <a:ea typeface="DejaVu LGC Sans" charset="0"/>
                <a:cs typeface="DejaVu LGC Sans" charset="0"/>
              </a:rPr>
              <a:t>, Jason Otkin</a:t>
            </a:r>
            <a:r>
              <a:rPr lang="en-GB" sz="3200" b="1" baseline="30000" dirty="0" smtClean="0">
                <a:solidFill>
                  <a:srgbClr val="000099"/>
                </a:solidFill>
                <a:ea typeface="DejaVu LGC Sans" charset="0"/>
                <a:cs typeface="DejaVu LGC Sans" charset="0"/>
              </a:rPr>
              <a:t>1</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3200" b="1" baseline="30000" dirty="0" smtClean="0">
              <a:solidFill>
                <a:srgbClr val="000099"/>
              </a:solidFill>
              <a:ea typeface="DejaVu LGC Sans" charset="0"/>
              <a:cs typeface="DejaVu LGC Sans" charset="0"/>
            </a:endParaRP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smtClean="0">
                <a:solidFill>
                  <a:srgbClr val="000099"/>
                </a:solidFill>
                <a:ea typeface="DejaVu LGC Sans" charset="0"/>
                <a:cs typeface="DejaVu LGC Sans" charset="0"/>
              </a:rPr>
              <a:t>1</a:t>
            </a:r>
            <a:r>
              <a:rPr lang="en-GB" sz="2400" b="1" dirty="0" smtClean="0">
                <a:solidFill>
                  <a:srgbClr val="000099"/>
                </a:solidFill>
                <a:ea typeface="DejaVu LGC Sans" charset="0"/>
                <a:cs typeface="DejaVu LGC Sans" charset="0"/>
              </a:rPr>
              <a:t>Cooperative Institute for Meteorological Satellite Studies, University of Wisconsin - Madison, WI</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baseline="30000" dirty="0" smtClean="0">
                <a:solidFill>
                  <a:srgbClr val="000099"/>
                </a:solidFill>
                <a:ea typeface="DejaVu LGC Sans" charset="0"/>
                <a:cs typeface="DejaVu LGC Sans" charset="0"/>
              </a:rPr>
              <a:t>2</a:t>
            </a:r>
            <a:r>
              <a:rPr lang="en-GB" sz="2400" b="1" dirty="0" smtClean="0">
                <a:solidFill>
                  <a:srgbClr val="000099"/>
                </a:solidFill>
                <a:ea typeface="DejaVu LGC Sans" charset="0"/>
                <a:cs typeface="DejaVu LGC Sans" charset="0"/>
              </a:rPr>
              <a:t>NOAA/NESDIS </a:t>
            </a:r>
            <a:r>
              <a:rPr lang="en-GB" sz="2400" b="1" dirty="0" err="1" smtClean="0">
                <a:solidFill>
                  <a:srgbClr val="000099"/>
                </a:solidFill>
                <a:ea typeface="DejaVu LGC Sans" charset="0"/>
                <a:cs typeface="DejaVu LGC Sans" charset="0"/>
              </a:rPr>
              <a:t>Center</a:t>
            </a:r>
            <a:r>
              <a:rPr lang="en-GB" sz="2400" b="1" dirty="0" smtClean="0">
                <a:solidFill>
                  <a:srgbClr val="000099"/>
                </a:solidFill>
                <a:ea typeface="DejaVu LGC Sans" charset="0"/>
                <a:cs typeface="DejaVu LGC Sans" charset="0"/>
              </a:rPr>
              <a:t> for Satellite Applications and Research - Madison, WI, </a:t>
            </a:r>
            <a:r>
              <a:rPr lang="en-GB" sz="2400" b="1" baseline="30000" dirty="0" smtClean="0">
                <a:solidFill>
                  <a:srgbClr val="000099"/>
                </a:solidFill>
                <a:ea typeface="DejaVu LGC Sans" charset="0"/>
                <a:cs typeface="DejaVu LGC Sans" charset="0"/>
              </a:rPr>
              <a:t>3</a:t>
            </a:r>
            <a:r>
              <a:rPr lang="en-GB" sz="2400" b="1" dirty="0" smtClean="0">
                <a:solidFill>
                  <a:srgbClr val="000099"/>
                </a:solidFill>
                <a:ea typeface="DejaVu LGC Sans" charset="0"/>
                <a:cs typeface="DejaVu LGC Sans" charset="0"/>
              </a:rPr>
              <a:t>NWS Milwaukee/Sullivan- WI</a:t>
            </a:r>
          </a:p>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endParaRPr lang="en-GB" sz="2400" b="1" dirty="0">
              <a:solidFill>
                <a:srgbClr val="000099"/>
              </a:solidFill>
              <a:ea typeface="DejaVu LGC Sans" charset="0"/>
              <a:cs typeface="DejaVu LGC Sans" charset="0"/>
            </a:endParaRPr>
          </a:p>
        </p:txBody>
      </p:sp>
      <p:pic>
        <p:nvPicPr>
          <p:cNvPr id="3081" name="Picture 9"/>
          <p:cNvPicPr>
            <a:picLocks noChangeAspect="1" noChangeArrowheads="1"/>
          </p:cNvPicPr>
          <p:nvPr/>
        </p:nvPicPr>
        <p:blipFill>
          <a:blip r:embed="rId7"/>
          <a:srcRect/>
          <a:stretch>
            <a:fillRect/>
          </a:stretch>
        </p:blipFill>
        <p:spPr bwMode="auto">
          <a:xfrm>
            <a:off x="23317200" y="9601200"/>
            <a:ext cx="8915400" cy="5715000"/>
          </a:xfrm>
          <a:prstGeom prst="rect">
            <a:avLst/>
          </a:prstGeom>
          <a:noFill/>
          <a:ln w="9525">
            <a:noFill/>
            <a:round/>
            <a:headEnd/>
            <a:tailEnd/>
          </a:ln>
          <a:effectLst/>
        </p:spPr>
      </p:pic>
      <p:sp>
        <p:nvSpPr>
          <p:cNvPr id="3083" name="Rectangle 11"/>
          <p:cNvSpPr>
            <a:spLocks noChangeArrowheads="1"/>
          </p:cNvSpPr>
          <p:nvPr/>
        </p:nvSpPr>
        <p:spPr bwMode="auto">
          <a:xfrm>
            <a:off x="23317200" y="23698200"/>
            <a:ext cx="8915400" cy="5791200"/>
          </a:xfrm>
          <a:prstGeom prst="rect">
            <a:avLst/>
          </a:prstGeom>
          <a:blipFill dpi="0" rotWithShape="0">
            <a:blip r:embed="rId8"/>
            <a:srcRect/>
            <a:stretch>
              <a:fillRect/>
            </a:stretch>
          </a:blipFill>
          <a:ln w="9525">
            <a:noFill/>
            <a:round/>
            <a:headEnd/>
            <a:tailEnd/>
          </a:ln>
          <a:effectLst/>
        </p:spPr>
        <p:txBody>
          <a:bodyPr lIns="90000" tIns="46800" rIns="90000" bIns="468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DejaVu LGC Sans" charset="0"/>
                <a:cs typeface="DejaVu LGC Sans" charset="0"/>
              </a:rPr>
              <a:t>      </a:t>
            </a:r>
          </a:p>
        </p:txBody>
      </p:sp>
      <p:pic>
        <p:nvPicPr>
          <p:cNvPr id="3084" name="Picture 12"/>
          <p:cNvPicPr>
            <a:picLocks noChangeAspect="1" noChangeArrowheads="1"/>
          </p:cNvPicPr>
          <p:nvPr/>
        </p:nvPicPr>
        <p:blipFill>
          <a:blip r:embed="rId9"/>
          <a:srcRect/>
          <a:stretch>
            <a:fillRect/>
          </a:stretch>
        </p:blipFill>
        <p:spPr bwMode="auto">
          <a:xfrm>
            <a:off x="11506200" y="23698200"/>
            <a:ext cx="9677400" cy="5791200"/>
          </a:xfrm>
          <a:prstGeom prst="rect">
            <a:avLst/>
          </a:prstGeom>
          <a:noFill/>
          <a:ln w="9525">
            <a:noFill/>
            <a:round/>
            <a:headEnd/>
            <a:tailEnd/>
          </a:ln>
          <a:effectLst/>
        </p:spPr>
      </p:pic>
      <p:sp>
        <p:nvSpPr>
          <p:cNvPr id="3087" name="Text Box 15"/>
          <p:cNvSpPr txBox="1">
            <a:spLocks noChangeArrowheads="1"/>
          </p:cNvSpPr>
          <p:nvPr/>
        </p:nvSpPr>
        <p:spPr bwMode="auto">
          <a:xfrm>
            <a:off x="21288375" y="12763500"/>
            <a:ext cx="6350" cy="1146175"/>
          </a:xfrm>
          <a:prstGeom prst="rect">
            <a:avLst/>
          </a:prstGeom>
          <a:noFill/>
          <a:ln w="9525">
            <a:noFill/>
            <a:round/>
            <a:headEnd/>
            <a:tailEnd/>
          </a:ln>
          <a:effectLst/>
        </p:spPr>
        <p:txBody>
          <a:bodyPr wrap="none" anchor="ctr"/>
          <a:lstStyle/>
          <a:p>
            <a:endParaRPr lang="en-US"/>
          </a:p>
        </p:txBody>
      </p:sp>
      <p:sp>
        <p:nvSpPr>
          <p:cNvPr id="3088" name="Text Box 16"/>
          <p:cNvSpPr txBox="1">
            <a:spLocks noChangeArrowheads="1"/>
          </p:cNvSpPr>
          <p:nvPr/>
        </p:nvSpPr>
        <p:spPr bwMode="auto">
          <a:xfrm>
            <a:off x="3810000" y="7315200"/>
            <a:ext cx="16805275" cy="1046162"/>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3200" b="1" dirty="0" smtClean="0">
                <a:solidFill>
                  <a:srgbClr val="000080"/>
                </a:solidFill>
                <a:ea typeface="DejaVu LGC Sans" charset="0"/>
                <a:cs typeface="DejaVu LGC Sans" charset="0"/>
              </a:rPr>
              <a:t>Visualizing and analyzing different </a:t>
            </a:r>
            <a:r>
              <a:rPr lang="en-US" sz="3200" b="1" dirty="0">
                <a:solidFill>
                  <a:srgbClr val="000080"/>
                </a:solidFill>
                <a:ea typeface="DejaVu LGC Sans" charset="0"/>
                <a:cs typeface="DejaVu LGC Sans" charset="0"/>
              </a:rPr>
              <a:t>s</a:t>
            </a:r>
            <a:r>
              <a:rPr lang="en-US" sz="3200" b="1" dirty="0" smtClean="0">
                <a:solidFill>
                  <a:srgbClr val="000080"/>
                </a:solidFill>
                <a:ea typeface="DejaVu LGC Sans" charset="0"/>
                <a:cs typeface="DejaVu LGC Sans" charset="0"/>
              </a:rPr>
              <a:t>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AWIPSI</a:t>
            </a:r>
            <a:endParaRPr lang="en-US" sz="3200" b="1" dirty="0">
              <a:solidFill>
                <a:srgbClr val="000080"/>
              </a:solidFill>
              <a:ea typeface="DejaVu LGC Sans" charset="0"/>
              <a:cs typeface="DejaVu LGC Sans" charset="0"/>
            </a:endParaRPr>
          </a:p>
        </p:txBody>
      </p:sp>
      <p:sp>
        <p:nvSpPr>
          <p:cNvPr id="3092" name="Text Box 20"/>
          <p:cNvSpPr txBox="1">
            <a:spLocks noChangeArrowheads="1"/>
          </p:cNvSpPr>
          <p:nvPr/>
        </p:nvSpPr>
        <p:spPr bwMode="auto">
          <a:xfrm>
            <a:off x="7888288" y="17691100"/>
            <a:ext cx="4498975" cy="5111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000000"/>
                </a:solidFill>
                <a:ea typeface="DejaVu LGC Sans" charset="0"/>
                <a:cs typeface="DejaVu LGC Sans" charset="0"/>
              </a:rPr>
              <a:t> </a:t>
            </a:r>
            <a:r>
              <a:rPr lang="en-US" sz="700" b="1">
                <a:solidFill>
                  <a:srgbClr val="FFFFFF"/>
                </a:solidFill>
                <a:ea typeface="DejaVu LGC Sans" charset="0"/>
                <a:cs typeface="DejaVu LGC Sans" charset="0"/>
              </a:rPr>
              <a:t>  06-04-2006 22:00Z</a:t>
            </a:r>
          </a:p>
        </p:txBody>
      </p:sp>
      <p:sp>
        <p:nvSpPr>
          <p:cNvPr id="3093" name="Text Box 21"/>
          <p:cNvSpPr txBox="1">
            <a:spLocks noChangeArrowheads="1"/>
          </p:cNvSpPr>
          <p:nvPr/>
        </p:nvSpPr>
        <p:spPr bwMode="auto">
          <a:xfrm>
            <a:off x="8197850" y="24728488"/>
            <a:ext cx="4243388" cy="61277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700" b="1">
                <a:solidFill>
                  <a:srgbClr val="FFFFFF"/>
                </a:solidFill>
                <a:ea typeface="DejaVu LGC Sans" charset="0"/>
                <a:cs typeface="DejaVu LGC Sans" charset="0"/>
              </a:rPr>
              <a:t>08-28-2005 19:45Z</a:t>
            </a:r>
          </a:p>
        </p:txBody>
      </p:sp>
      <p:sp>
        <p:nvSpPr>
          <p:cNvPr id="3099" name="Text Box 27"/>
          <p:cNvSpPr txBox="1">
            <a:spLocks noChangeArrowheads="1"/>
          </p:cNvSpPr>
          <p:nvPr/>
        </p:nvSpPr>
        <p:spPr bwMode="auto">
          <a:xfrm>
            <a:off x="23622000" y="7315200"/>
            <a:ext cx="19507200" cy="758825"/>
          </a:xfrm>
          <a:prstGeom prst="rect">
            <a:avLst/>
          </a:prstGeom>
          <a:noFill/>
          <a:ln w="9525">
            <a:noFill/>
            <a:round/>
            <a:headEnd/>
            <a:tailEnd/>
          </a:ln>
          <a:effectLst/>
        </p:spPr>
        <p:txBody>
          <a:bodyPr lIns="90000" tIns="45000" rIns="90000" bIns="45000"/>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3200" b="1" dirty="0" smtClean="0">
                <a:solidFill>
                  <a:srgbClr val="000080"/>
                </a:solidFill>
                <a:ea typeface="DejaVu LGC Sans" charset="0"/>
                <a:cs typeface="DejaVu LGC Sans" charset="0"/>
              </a:rPr>
              <a:t>Visualizing and Analyzing different simulated </a:t>
            </a:r>
            <a:r>
              <a:rPr lang="en-US" sz="3200" b="1" dirty="0">
                <a:solidFill>
                  <a:srgbClr val="000080"/>
                </a:solidFill>
                <a:ea typeface="DejaVu LGC Sans" charset="0"/>
                <a:cs typeface="DejaVu LGC Sans" charset="0"/>
              </a:rPr>
              <a:t>GOES-R ABI </a:t>
            </a:r>
            <a:r>
              <a:rPr lang="en-US" sz="3200" b="1" dirty="0" smtClean="0">
                <a:solidFill>
                  <a:srgbClr val="000080"/>
                </a:solidFill>
                <a:ea typeface="DejaVu LGC Sans" charset="0"/>
                <a:cs typeface="DejaVu LGC Sans" charset="0"/>
              </a:rPr>
              <a:t>cases in </a:t>
            </a:r>
            <a:r>
              <a:rPr lang="en-US" sz="3200" b="1" dirty="0" err="1" smtClean="0">
                <a:solidFill>
                  <a:srgbClr val="000080"/>
                </a:solidFill>
                <a:ea typeface="DejaVu LGC Sans" charset="0"/>
                <a:cs typeface="DejaVu LGC Sans" charset="0"/>
              </a:rPr>
              <a:t>McIDAS</a:t>
            </a:r>
            <a:r>
              <a:rPr lang="en-US" sz="3200" b="1" dirty="0" smtClean="0">
                <a:solidFill>
                  <a:srgbClr val="000080"/>
                </a:solidFill>
                <a:ea typeface="DejaVu LGC Sans" charset="0"/>
                <a:cs typeface="DejaVu LGC Sans" charset="0"/>
              </a:rPr>
              <a:t>-V  and  Google earth</a:t>
            </a:r>
            <a:endParaRPr lang="en-US" sz="3200" b="1" dirty="0">
              <a:solidFill>
                <a:srgbClr val="000080"/>
              </a:solidFill>
              <a:ea typeface="DejaVu LGC Sans" charset="0"/>
              <a:cs typeface="DejaVu LGC Sans" charset="0"/>
            </a:endParaRPr>
          </a:p>
        </p:txBody>
      </p:sp>
      <p:sp>
        <p:nvSpPr>
          <p:cNvPr id="3100" name="Text Box 28"/>
          <p:cNvSpPr txBox="1">
            <a:spLocks noChangeArrowheads="1"/>
          </p:cNvSpPr>
          <p:nvPr/>
        </p:nvSpPr>
        <p:spPr bwMode="auto">
          <a:xfrm>
            <a:off x="23317200" y="22860000"/>
            <a:ext cx="8556625" cy="814387"/>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water vapor bands </a:t>
            </a:r>
            <a:r>
              <a:rPr lang="en-US" sz="2400" b="1" dirty="0" smtClean="0">
                <a:solidFill>
                  <a:srgbClr val="000000"/>
                </a:solidFill>
                <a:cs typeface="Arial" charset="0"/>
              </a:rPr>
              <a:t>highlighting </a:t>
            </a:r>
            <a:r>
              <a:rPr lang="en-US" sz="2400" b="1" dirty="0">
                <a:solidFill>
                  <a:srgbClr val="000000"/>
                </a:solidFill>
                <a:cs typeface="Arial" charset="0"/>
              </a:rPr>
              <a:t>the added layer information by plotting brightness temperature.   </a:t>
            </a:r>
          </a:p>
        </p:txBody>
      </p:sp>
      <p:pic>
        <p:nvPicPr>
          <p:cNvPr id="3105" name="Picture 33"/>
          <p:cNvPicPr>
            <a:picLocks noChangeAspect="1" noChangeArrowheads="1"/>
          </p:cNvPicPr>
          <p:nvPr/>
        </p:nvPicPr>
        <p:blipFill>
          <a:blip r:embed="rId10"/>
          <a:srcRect/>
          <a:stretch>
            <a:fillRect/>
          </a:stretch>
        </p:blipFill>
        <p:spPr bwMode="auto">
          <a:xfrm>
            <a:off x="11658600" y="9601200"/>
            <a:ext cx="9525000" cy="5715000"/>
          </a:xfrm>
          <a:prstGeom prst="rect">
            <a:avLst/>
          </a:prstGeom>
          <a:noFill/>
          <a:ln w="9525">
            <a:noFill/>
            <a:round/>
            <a:headEnd/>
            <a:tailEnd/>
          </a:ln>
          <a:effectLst/>
        </p:spPr>
      </p:pic>
      <p:sp>
        <p:nvSpPr>
          <p:cNvPr id="3107" name="Text Box 35"/>
          <p:cNvSpPr txBox="1">
            <a:spLocks noChangeArrowheads="1"/>
          </p:cNvSpPr>
          <p:nvPr/>
        </p:nvSpPr>
        <p:spPr bwMode="auto">
          <a:xfrm>
            <a:off x="12666663" y="16767175"/>
            <a:ext cx="49212" cy="1223963"/>
          </a:xfrm>
          <a:prstGeom prst="rect">
            <a:avLst/>
          </a:prstGeom>
          <a:noFill/>
          <a:ln w="9525">
            <a:noFill/>
            <a:round/>
            <a:headEnd/>
            <a:tailEnd/>
          </a:ln>
          <a:effectLst/>
        </p:spPr>
        <p:txBody>
          <a:bodyPr wrap="none" anchor="ctr"/>
          <a:lstStyle/>
          <a:p>
            <a:endParaRPr lang="en-US"/>
          </a:p>
        </p:txBody>
      </p:sp>
      <p:sp>
        <p:nvSpPr>
          <p:cNvPr id="3109" name="Text Box 37"/>
          <p:cNvSpPr txBox="1">
            <a:spLocks noChangeArrowheads="1"/>
          </p:cNvSpPr>
          <p:nvPr/>
        </p:nvSpPr>
        <p:spPr bwMode="auto">
          <a:xfrm>
            <a:off x="36728400" y="80772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Google Earth </a:t>
            </a:r>
            <a:endParaRPr lang="en-US" sz="2400" b="1" dirty="0">
              <a:solidFill>
                <a:srgbClr val="000000"/>
              </a:solidFill>
              <a:ea typeface="DejaVu LGC Sans" charset="0"/>
              <a:cs typeface="DejaVu LGC Sans" charset="0"/>
            </a:endParaRPr>
          </a:p>
        </p:txBody>
      </p:sp>
      <p:sp>
        <p:nvSpPr>
          <p:cNvPr id="3110" name="Text Box 38"/>
          <p:cNvSpPr txBox="1">
            <a:spLocks noChangeArrowheads="1"/>
          </p:cNvSpPr>
          <p:nvPr/>
        </p:nvSpPr>
        <p:spPr bwMode="auto">
          <a:xfrm>
            <a:off x="8001000" y="30099000"/>
            <a:ext cx="28271788" cy="2498955"/>
          </a:xfrm>
          <a:prstGeom prst="rect">
            <a:avLst/>
          </a:prstGeom>
          <a:solidFill>
            <a:srgbClr val="D2D2F4"/>
          </a:solidFill>
          <a:ln w="9525">
            <a:noFill/>
            <a:round/>
            <a:headEnd/>
            <a:tailEnd/>
          </a:ln>
          <a:effectLst/>
        </p:spPr>
        <p:txBody>
          <a:bodyPr lIns="90000" tIns="46800" rIns="90000" bIns="46800">
            <a:spAutoFit/>
          </a:bodyPr>
          <a:lstStyle/>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All the above shown images were created by using </a:t>
            </a:r>
            <a:r>
              <a:rPr lang="en-GB" sz="2400" b="1" dirty="0" err="1">
                <a:solidFill>
                  <a:srgbClr val="FF0000"/>
                </a:solidFill>
                <a:ea typeface="DejaVu LGC Sans" charset="0"/>
                <a:cs typeface="DejaVu LGC Sans" charset="0"/>
              </a:rPr>
              <a:t>McIDAS</a:t>
            </a:r>
            <a:r>
              <a:rPr lang="en-GB" sz="2400" b="1" dirty="0">
                <a:solidFill>
                  <a:srgbClr val="FF0000"/>
                </a:solidFill>
                <a:ea typeface="DejaVu LGC Sans" charset="0"/>
                <a:cs typeface="DejaVu LGC Sans" charset="0"/>
              </a:rPr>
              <a:t>-V, AWIPS and Google earth.</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FF0000"/>
                </a:solidFill>
                <a:ea typeface="DejaVu LGC Sans" charset="0"/>
                <a:cs typeface="DejaVu LGC Sans" charset="0"/>
              </a:rPr>
              <a:t>For more information visit the websites below.</a:t>
            </a:r>
          </a:p>
          <a:p>
            <a:pPr algn="ct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GOES-R ABI:  http://cimss.ssec.wisc.edu/goes_r/proving-ground.html</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err="1">
                <a:solidFill>
                  <a:srgbClr val="0000FF"/>
                </a:solidFill>
                <a:ea typeface="DejaVu LGC Sans" charset="0"/>
                <a:cs typeface="DejaVu LGC Sans" charset="0"/>
              </a:rPr>
              <a:t>McIDAS</a:t>
            </a:r>
            <a:r>
              <a:rPr lang="en-GB" sz="2400" b="1" dirty="0">
                <a:solidFill>
                  <a:srgbClr val="0000FF"/>
                </a:solidFill>
                <a:ea typeface="DejaVu LGC Sans" charset="0"/>
                <a:cs typeface="DejaVu LGC Sans" charset="0"/>
              </a:rPr>
              <a:t>-V :  http://www.ssec.wisc.edu/mcidas</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AWIPS </a:t>
            </a:r>
            <a:r>
              <a:rPr lang="en-GB" sz="2400" b="1" dirty="0">
                <a:solidFill>
                  <a:srgbClr val="000099"/>
                </a:solidFill>
                <a:ea typeface="DejaVu LGC Sans" charset="0"/>
                <a:cs typeface="DejaVu LGC Sans" charset="0"/>
              </a:rPr>
              <a:t>: </a:t>
            </a:r>
            <a:r>
              <a:rPr lang="en-GB" sz="2400" b="1" dirty="0" smtClean="0">
                <a:solidFill>
                  <a:srgbClr val="000099"/>
                </a:solidFill>
                <a:ea typeface="DejaVu LGC Sans" charset="0"/>
                <a:cs typeface="DejaVu LGC Sans" charset="0"/>
              </a:rPr>
              <a:t>Advanced </a:t>
            </a:r>
            <a:r>
              <a:rPr lang="en-GB" sz="2400" b="1" dirty="0">
                <a:solidFill>
                  <a:srgbClr val="000099"/>
                </a:solidFill>
                <a:ea typeface="DejaVu LGC Sans" charset="0"/>
                <a:cs typeface="DejaVu LGC Sans" charset="0"/>
              </a:rPr>
              <a:t>Weather Interactive Processing system</a:t>
            </a:r>
            <a:r>
              <a:rPr lang="en-GB" sz="2400" b="1" dirty="0">
                <a:solidFill>
                  <a:srgbClr val="00008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80"/>
                </a:solidFill>
                <a:ea typeface="DejaVu LGC Sans" charset="0"/>
                <a:cs typeface="DejaVu LGC Sans" charset="0"/>
              </a:rPr>
              <a:t>																	                              </a:t>
            </a:r>
            <a:r>
              <a:rPr lang="en-GB" sz="2400" b="1" dirty="0" smtClean="0">
                <a:solidFill>
                  <a:srgbClr val="000080"/>
                </a:solidFill>
                <a:ea typeface="DejaVu LGC Sans" charset="0"/>
                <a:cs typeface="DejaVu LGC Sans" charset="0"/>
              </a:rPr>
              <a:t>   MIDAS-V</a:t>
            </a:r>
            <a:r>
              <a:rPr lang="en-GB" sz="2400" b="1" dirty="0">
                <a:solidFill>
                  <a:srgbClr val="000099"/>
                </a:solidFill>
                <a:ea typeface="DejaVu LGC Sans" charset="0"/>
                <a:cs typeface="DejaVu LGC Sans" charset="0"/>
              </a:rPr>
              <a:t>:  Man Computer Interactive Data Access System</a:t>
            </a:r>
            <a:r>
              <a:rPr lang="en-GB" sz="2400" b="1" dirty="0">
                <a:solidFill>
                  <a:srgbClr val="0000FF"/>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en-GB" sz="2400" b="1" dirty="0">
                <a:solidFill>
                  <a:srgbClr val="0000FF"/>
                </a:solidFill>
                <a:ea typeface="DejaVu LGC Sans" charset="0"/>
                <a:cs typeface="DejaVu LGC Sans" charset="0"/>
              </a:rPr>
              <a:t>																						          </a:t>
            </a:r>
            <a:r>
              <a:rPr lang="en-GB" sz="2400" b="1" dirty="0" smtClean="0">
                <a:solidFill>
                  <a:srgbClr val="0000FF"/>
                </a:solidFill>
                <a:ea typeface="DejaVu LGC Sans" charset="0"/>
                <a:cs typeface="DejaVu LGC Sans" charset="0"/>
              </a:rPr>
              <a:t>                  </a:t>
            </a:r>
            <a:r>
              <a:rPr lang="en-GB" sz="2400" b="1" dirty="0">
                <a:solidFill>
                  <a:srgbClr val="3333CC"/>
                </a:solidFill>
                <a:ea typeface="DejaVu LGC Sans" charset="0"/>
                <a:cs typeface="DejaVu LGC Sans" charset="0"/>
              </a:rPr>
              <a:t>E-mail:   kbah@ssec.wisc.edu</a:t>
            </a:r>
          </a:p>
        </p:txBody>
      </p:sp>
      <p:pic>
        <p:nvPicPr>
          <p:cNvPr id="47" name="Picture 46" descr="Screen shot 2010-09-30 at 1.47.11 AM.png"/>
          <p:cNvPicPr>
            <a:picLocks noChangeAspect="1"/>
          </p:cNvPicPr>
          <p:nvPr/>
        </p:nvPicPr>
        <p:blipFill>
          <a:blip r:embed="rId11"/>
          <a:stretch>
            <a:fillRect/>
          </a:stretch>
        </p:blipFill>
        <p:spPr>
          <a:xfrm>
            <a:off x="33604200" y="23698200"/>
            <a:ext cx="8991600" cy="5791200"/>
          </a:xfrm>
          <a:prstGeom prst="rect">
            <a:avLst/>
          </a:prstGeom>
        </p:spPr>
      </p:pic>
      <p:sp>
        <p:nvSpPr>
          <p:cNvPr id="48" name="Text Box 19"/>
          <p:cNvSpPr txBox="1">
            <a:spLocks noChangeArrowheads="1"/>
          </p:cNvSpPr>
          <p:nvPr/>
        </p:nvSpPr>
        <p:spPr bwMode="auto">
          <a:xfrm>
            <a:off x="11582400" y="22860000"/>
            <a:ext cx="8534400" cy="6858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NDVI  </a:t>
            </a:r>
            <a:r>
              <a:rPr lang="en-US" sz="2400" b="1" dirty="0">
                <a:solidFill>
                  <a:srgbClr val="000000"/>
                </a:solidFill>
                <a:ea typeface="DejaVu LGC Sans" charset="0"/>
                <a:cs typeface="DejaVu LGC Sans" charset="0"/>
              </a:rPr>
              <a:t>computed</a:t>
            </a:r>
            <a:r>
              <a:rPr lang="en-US" sz="2400" b="1" dirty="0" smtClean="0">
                <a:solidFill>
                  <a:srgbClr val="000000"/>
                </a:solidFill>
                <a:ea typeface="DejaVu LGC Sans" charset="0"/>
                <a:cs typeface="DejaVu LGC Sans" charset="0"/>
              </a:rPr>
              <a:t> using  reflectance's from simulated ABI  band 03 (0.865um) and band 02 </a:t>
            </a:r>
            <a:r>
              <a:rPr lang="en-US" sz="2400" b="1" dirty="0">
                <a:solidFill>
                  <a:srgbClr val="000000"/>
                </a:solidFill>
                <a:ea typeface="DejaVu LGC Sans" charset="0"/>
                <a:cs typeface="DejaVu LGC Sans" charset="0"/>
              </a:rPr>
              <a:t>(0.64um).</a:t>
            </a:r>
            <a:r>
              <a:rPr lang="en-US" sz="2400" b="1" dirty="0" smtClean="0">
                <a:solidFill>
                  <a:srgbClr val="000000"/>
                </a:solidFill>
                <a:ea typeface="DejaVu LGC Sans" charset="0"/>
                <a:cs typeface="DejaVu LGC Sans" charset="0"/>
              </a:rPr>
              <a:t> </a:t>
            </a:r>
            <a:endParaRPr lang="en-US" sz="2400" b="1" dirty="0">
              <a:solidFill>
                <a:srgbClr val="000000"/>
              </a:solidFill>
              <a:ea typeface="DejaVu LGC Sans" charset="0"/>
              <a:cs typeface="DejaVu LGC Sans" charset="0"/>
            </a:endParaRPr>
          </a:p>
        </p:txBody>
      </p:sp>
      <p:sp>
        <p:nvSpPr>
          <p:cNvPr id="51" name="Text Box 37"/>
          <p:cNvSpPr txBox="1">
            <a:spLocks noChangeArrowheads="1"/>
          </p:cNvSpPr>
          <p:nvPr/>
        </p:nvSpPr>
        <p:spPr bwMode="auto">
          <a:xfrm>
            <a:off x="11811000" y="8689975"/>
            <a:ext cx="9088437" cy="6826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Comparing</a:t>
            </a:r>
            <a:r>
              <a:rPr lang="en-US" sz="2400" b="1" dirty="0" smtClean="0">
                <a:solidFill>
                  <a:srgbClr val="000000"/>
                </a:solidFill>
                <a:ea typeface="DejaVu LGC Sans" charset="0"/>
                <a:cs typeface="DejaVu LGC Sans" charset="0"/>
              </a:rPr>
              <a:t> GOES</a:t>
            </a:r>
            <a:r>
              <a:rPr lang="en-US" sz="2400" b="1" dirty="0">
                <a:solidFill>
                  <a:srgbClr val="000000"/>
                </a:solidFill>
                <a:ea typeface="DejaVu LGC Sans" charset="0"/>
                <a:cs typeface="DejaVu LGC Sans" charset="0"/>
              </a:rPr>
              <a:t>-12 to simulated GOES-R spatial resolution for band 7 (3.90um) and band 16 (13.3um).</a:t>
            </a:r>
          </a:p>
        </p:txBody>
      </p:sp>
      <p:sp>
        <p:nvSpPr>
          <p:cNvPr id="52" name="Text Box 37"/>
          <p:cNvSpPr txBox="1">
            <a:spLocks noChangeArrowheads="1"/>
          </p:cNvSpPr>
          <p:nvPr/>
        </p:nvSpPr>
        <p:spPr bwMode="auto">
          <a:xfrm>
            <a:off x="26441400" y="8153400"/>
            <a:ext cx="2438400" cy="530225"/>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err="1" smtClean="0">
                <a:solidFill>
                  <a:srgbClr val="000080"/>
                </a:solidFill>
                <a:ea typeface="DejaVu LGC Sans" charset="0"/>
                <a:cs typeface="DejaVu LGC Sans" charset="0"/>
              </a:rPr>
              <a:t>McIDAS</a:t>
            </a:r>
            <a:r>
              <a:rPr lang="en-US" sz="2400" b="1" dirty="0" smtClean="0">
                <a:solidFill>
                  <a:srgbClr val="000080"/>
                </a:solidFill>
                <a:ea typeface="DejaVu LGC Sans" charset="0"/>
                <a:cs typeface="DejaVu LGC Sans" charset="0"/>
              </a:rPr>
              <a:t>-V </a:t>
            </a:r>
            <a:endParaRPr lang="en-US" sz="2400" b="1" dirty="0">
              <a:solidFill>
                <a:srgbClr val="000000"/>
              </a:solidFill>
              <a:ea typeface="DejaVu LGC Sans" charset="0"/>
              <a:cs typeface="DejaVu LGC Sans" charset="0"/>
            </a:endParaRPr>
          </a:p>
        </p:txBody>
      </p:sp>
      <p:sp>
        <p:nvSpPr>
          <p:cNvPr id="53" name="Text Box 17"/>
          <p:cNvSpPr txBox="1">
            <a:spLocks noChangeArrowheads="1"/>
          </p:cNvSpPr>
          <p:nvPr/>
        </p:nvSpPr>
        <p:spPr bwMode="auto">
          <a:xfrm>
            <a:off x="23241000" y="8716962"/>
            <a:ext cx="8213725"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CONUS </a:t>
            </a:r>
            <a:r>
              <a:rPr lang="en-US" sz="2400" b="1" dirty="0">
                <a:solidFill>
                  <a:srgbClr val="000000"/>
                </a:solidFill>
                <a:ea typeface="DejaVu LGC Sans" charset="0"/>
                <a:cs typeface="DejaVu LGC Sans" charset="0"/>
              </a:rPr>
              <a:t>simulation of the 16 ABI bands displayed</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June-05-2005 storm outbreak.</a:t>
            </a:r>
          </a:p>
        </p:txBody>
      </p:sp>
      <p:sp>
        <p:nvSpPr>
          <p:cNvPr id="54" name="Text Box 23"/>
          <p:cNvSpPr txBox="1">
            <a:spLocks noChangeArrowheads="1"/>
          </p:cNvSpPr>
          <p:nvPr/>
        </p:nvSpPr>
        <p:spPr bwMode="auto">
          <a:xfrm>
            <a:off x="1295400" y="8329613"/>
            <a:ext cx="9459912" cy="814387"/>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400" b="1" dirty="0">
                <a:solidFill>
                  <a:srgbClr val="000080"/>
                </a:solidFill>
                <a:ea typeface="DejaVu LGC Sans" charset="0"/>
                <a:cs typeface="DejaVu LGC Sans" charset="0"/>
              </a:rPr>
              <a:t>West Projection </a:t>
            </a:r>
            <a:r>
              <a:rPr lang="en-US" sz="2400" b="1" dirty="0">
                <a:solidFill>
                  <a:srgbClr val="000000"/>
                </a:solidFill>
                <a:ea typeface="DejaVu LGC Sans" charset="0"/>
                <a:cs typeface="DejaVu LGC Sans" charset="0"/>
              </a:rPr>
              <a:t>simulation of the ABI showing the pacific </a:t>
            </a:r>
            <a:r>
              <a:rPr lang="en-US" sz="2400" b="1" dirty="0" smtClean="0">
                <a:solidFill>
                  <a:srgbClr val="000000"/>
                </a:solidFill>
                <a:ea typeface="DejaVu LGC Sans" charset="0"/>
                <a:cs typeface="DejaVu LGC Sans" charset="0"/>
              </a:rPr>
              <a:t>projection </a:t>
            </a:r>
            <a:r>
              <a:rPr lang="en-US" sz="2400" b="1" dirty="0">
                <a:solidFill>
                  <a:srgbClr val="000000"/>
                </a:solidFill>
                <a:ea typeface="DejaVu LGC Sans" charset="0"/>
                <a:cs typeface="DejaVu LGC Sans" charset="0"/>
              </a:rPr>
              <a:t>at </a:t>
            </a:r>
            <a:r>
              <a:rPr lang="en-US" sz="2400" b="1" dirty="0" smtClean="0">
                <a:solidFill>
                  <a:srgbClr val="000000"/>
                </a:solidFill>
                <a:ea typeface="DejaVu LGC Sans" charset="0"/>
                <a:cs typeface="DejaVu LGC Sans" charset="0"/>
              </a:rPr>
              <a:t>137</a:t>
            </a:r>
            <a:r>
              <a:rPr lang="en-US" sz="2400" b="1" dirty="0" smtClean="0">
                <a:solidFill>
                  <a:srgbClr val="000000"/>
                </a:solidFill>
                <a:latin typeface="DejaVu LGC Sans" charset="0"/>
                <a:ea typeface="DejaVu LGC Sans" charset="0"/>
                <a:cs typeface="DejaVu LGC Sans" charset="0"/>
              </a:rPr>
              <a:t>°</a:t>
            </a:r>
            <a:r>
              <a:rPr lang="en-US" sz="2400" b="1" dirty="0" smtClean="0">
                <a:solidFill>
                  <a:srgbClr val="000000"/>
                </a:solidFill>
                <a:ea typeface="DejaVu LGC Sans" charset="0"/>
                <a:cs typeface="DejaVu LGC Sans" charset="0"/>
              </a:rPr>
              <a:t>   for band05, band08, band14 and band16 (1.61,6.19,11.2 and 13.3um) for June 25th 2008 at 21:00UTC</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r>
              <a:rPr lang="en-US" sz="2400" b="1" dirty="0" smtClean="0">
                <a:solidFill>
                  <a:srgbClr val="000000"/>
                </a:solidFill>
                <a:ea typeface="DejaVu LGC Sans" charset="0"/>
                <a:cs typeface="DejaVu LGC Sans" charset="0"/>
              </a:rPr>
              <a:t>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2300" b="1" dirty="0" smtClean="0">
              <a:solidFill>
                <a:srgbClr val="000000"/>
              </a:solidFill>
              <a:ea typeface="DejaVu LGC Sans" charset="0"/>
              <a:cs typeface="DejaVu LGC Sans" charset="0"/>
            </a:endParaRP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pPr>
            <a:endParaRPr lang="en-US" sz="700" b="1" dirty="0">
              <a:solidFill>
                <a:srgbClr val="000000"/>
              </a:solidFill>
              <a:ea typeface="DejaVu LGC Sans" charset="0"/>
              <a:cs typeface="DejaVu LGC Sans" charset="0"/>
            </a:endParaRPr>
          </a:p>
        </p:txBody>
      </p:sp>
      <p:sp>
        <p:nvSpPr>
          <p:cNvPr id="57" name="Text Box 18"/>
          <p:cNvSpPr txBox="1">
            <a:spLocks noChangeArrowheads="1"/>
          </p:cNvSpPr>
          <p:nvPr/>
        </p:nvSpPr>
        <p:spPr bwMode="auto">
          <a:xfrm>
            <a:off x="1295400" y="15773400"/>
            <a:ext cx="8670925" cy="6858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80"/>
                </a:solidFill>
                <a:ea typeface="DejaVu LGC Sans" charset="0"/>
                <a:cs typeface="DejaVu LGC Sans" charset="0"/>
              </a:rPr>
              <a:t>Hurricane</a:t>
            </a:r>
            <a:r>
              <a:rPr lang="en-US" sz="2400" b="1" dirty="0" smtClean="0">
                <a:solidFill>
                  <a:srgbClr val="000080"/>
                </a:solidFill>
                <a:ea typeface="DejaVu LGC Sans" charset="0"/>
                <a:cs typeface="DejaVu LGC Sans" charset="0"/>
              </a:rPr>
              <a:t> Katrina </a:t>
            </a:r>
            <a:r>
              <a:rPr lang="en-US" sz="2400" b="1" dirty="0" smtClean="0">
                <a:solidFill>
                  <a:srgbClr val="000000"/>
                </a:solidFill>
                <a:ea typeface="DejaVu LGC Sans" charset="0"/>
                <a:cs typeface="DejaVu LGC Sans" charset="0"/>
              </a:rPr>
              <a:t>simulation </a:t>
            </a:r>
            <a:r>
              <a:rPr lang="en-US" sz="2400" b="1" dirty="0">
                <a:solidFill>
                  <a:srgbClr val="000000"/>
                </a:solidFill>
                <a:ea typeface="DejaVu LGC Sans" charset="0"/>
                <a:cs typeface="DejaVu LGC Sans" charset="0"/>
              </a:rPr>
              <a:t>of the ABI approaching the shore on August-29-2005.</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ea typeface="DejaVu LGC Sans" charset="0"/>
                <a:cs typeface="DejaVu LGC Sans" charset="0"/>
              </a:rPr>
              <a:t>   </a:t>
            </a:r>
          </a:p>
        </p:txBody>
      </p:sp>
      <p:pic>
        <p:nvPicPr>
          <p:cNvPr id="46" name="Picture 45" descr="GOES-R_ABI_05_W_20080626_2100.png"/>
          <p:cNvPicPr>
            <a:picLocks noChangeAspect="1"/>
          </p:cNvPicPr>
          <p:nvPr/>
        </p:nvPicPr>
        <p:blipFill>
          <a:blip r:embed="rId12"/>
          <a:stretch>
            <a:fillRect/>
          </a:stretch>
        </p:blipFill>
        <p:spPr>
          <a:xfrm>
            <a:off x="1371600" y="9601200"/>
            <a:ext cx="9525000" cy="5715000"/>
          </a:xfrm>
          <a:prstGeom prst="rect">
            <a:avLst/>
          </a:prstGeom>
        </p:spPr>
      </p:pic>
      <p:pic>
        <p:nvPicPr>
          <p:cNvPr id="49" name="Picture 48" descr="GOES-R_ABI_04_20050829_1800.png"/>
          <p:cNvPicPr>
            <a:picLocks noChangeAspect="1"/>
          </p:cNvPicPr>
          <p:nvPr/>
        </p:nvPicPr>
        <p:blipFill>
          <a:blip r:embed="rId13"/>
          <a:stretch>
            <a:fillRect/>
          </a:stretch>
        </p:blipFill>
        <p:spPr>
          <a:xfrm>
            <a:off x="1371600" y="16611600"/>
            <a:ext cx="9525000" cy="5562600"/>
          </a:xfrm>
          <a:prstGeom prst="rect">
            <a:avLst/>
          </a:prstGeom>
        </p:spPr>
      </p:pic>
      <p:pic>
        <p:nvPicPr>
          <p:cNvPr id="56" name="Picture 55" descr="GOES-R_ABI_16_20050604_1900.png"/>
          <p:cNvPicPr>
            <a:picLocks noChangeAspect="1"/>
          </p:cNvPicPr>
          <p:nvPr/>
        </p:nvPicPr>
        <p:blipFill>
          <a:blip r:embed="rId14"/>
          <a:stretch>
            <a:fillRect/>
          </a:stretch>
        </p:blipFill>
        <p:spPr>
          <a:xfrm>
            <a:off x="1447800" y="23698200"/>
            <a:ext cx="9448800" cy="5791200"/>
          </a:xfrm>
          <a:prstGeom prst="rect">
            <a:avLst/>
          </a:prstGeom>
        </p:spPr>
      </p:pic>
      <p:pic>
        <p:nvPicPr>
          <p:cNvPr id="63" name="Picture 62" descr="GOES-R_ABI_14-08_20050604_1900.png"/>
          <p:cNvPicPr>
            <a:picLocks noChangeAspect="1"/>
          </p:cNvPicPr>
          <p:nvPr/>
        </p:nvPicPr>
        <p:blipFill>
          <a:blip r:embed="rId15"/>
          <a:stretch>
            <a:fillRect/>
          </a:stretch>
        </p:blipFill>
        <p:spPr>
          <a:xfrm>
            <a:off x="11582400" y="16611600"/>
            <a:ext cx="9601200" cy="5562600"/>
          </a:xfrm>
          <a:prstGeom prst="rect">
            <a:avLst/>
          </a:prstGeom>
        </p:spPr>
      </p:pic>
      <p:pic>
        <p:nvPicPr>
          <p:cNvPr id="67" name="Picture 66" descr="Screen shot 2011-01-11 at 3.35.50 PM.png"/>
          <p:cNvPicPr>
            <a:picLocks noChangeAspect="1"/>
          </p:cNvPicPr>
          <p:nvPr/>
        </p:nvPicPr>
        <p:blipFill>
          <a:blip r:embed="rId16"/>
          <a:stretch>
            <a:fillRect/>
          </a:stretch>
        </p:blipFill>
        <p:spPr>
          <a:xfrm>
            <a:off x="23393400" y="16459200"/>
            <a:ext cx="8763000" cy="6019800"/>
          </a:xfrm>
          <a:prstGeom prst="rect">
            <a:avLst/>
          </a:prstGeom>
        </p:spPr>
      </p:pic>
      <p:pic>
        <p:nvPicPr>
          <p:cNvPr id="70" name="Picture 69" descr="Screen shot 2011-01-11 at 3.57.04 PM.png"/>
          <p:cNvPicPr>
            <a:picLocks noChangeAspect="1"/>
          </p:cNvPicPr>
          <p:nvPr/>
        </p:nvPicPr>
        <p:blipFill>
          <a:blip r:embed="rId17"/>
          <a:stretch>
            <a:fillRect/>
          </a:stretch>
        </p:blipFill>
        <p:spPr>
          <a:xfrm>
            <a:off x="33528000" y="16459200"/>
            <a:ext cx="9067800" cy="5715000"/>
          </a:xfrm>
          <a:prstGeom prst="rect">
            <a:avLst/>
          </a:prstGeom>
        </p:spPr>
      </p:pic>
      <p:pic>
        <p:nvPicPr>
          <p:cNvPr id="71" name="Picture 70" descr="Screen shot 2011-01-11 at 4.08.53 PM.png"/>
          <p:cNvPicPr>
            <a:picLocks noChangeAspect="1"/>
          </p:cNvPicPr>
          <p:nvPr/>
        </p:nvPicPr>
        <p:blipFill>
          <a:blip r:embed="rId18"/>
          <a:stretch>
            <a:fillRect/>
          </a:stretch>
        </p:blipFill>
        <p:spPr>
          <a:xfrm>
            <a:off x="33451800" y="9601200"/>
            <a:ext cx="9144000" cy="5715000"/>
          </a:xfrm>
          <a:prstGeom prst="rect">
            <a:avLst/>
          </a:prstGeom>
        </p:spPr>
      </p:pic>
      <p:pic>
        <p:nvPicPr>
          <p:cNvPr id="37" name="Picture 36" descr="qrcode.png"/>
          <p:cNvPicPr>
            <a:picLocks noChangeAspect="1"/>
          </p:cNvPicPr>
          <p:nvPr/>
        </p:nvPicPr>
        <p:blipFill>
          <a:blip r:embed="rId19"/>
          <a:stretch>
            <a:fillRect/>
          </a:stretch>
        </p:blipFill>
        <p:spPr>
          <a:xfrm>
            <a:off x="41071800" y="30632400"/>
            <a:ext cx="1371600" cy="1371600"/>
          </a:xfrm>
          <a:prstGeom prst="rect">
            <a:avLst/>
          </a:prstGeom>
        </p:spPr>
      </p:pic>
      <p:sp>
        <p:nvSpPr>
          <p:cNvPr id="41" name="TextBox 40"/>
          <p:cNvSpPr txBox="1"/>
          <p:nvPr/>
        </p:nvSpPr>
        <p:spPr>
          <a:xfrm>
            <a:off x="40843200" y="30251400"/>
            <a:ext cx="1828800" cy="338554"/>
          </a:xfrm>
          <a:prstGeom prst="rect">
            <a:avLst/>
          </a:prstGeom>
          <a:noFill/>
        </p:spPr>
        <p:txBody>
          <a:bodyPr wrap="square" rtlCol="0">
            <a:spAutoFit/>
          </a:bodyPr>
          <a:lstStyle/>
          <a:p>
            <a:r>
              <a:rPr lang="en-US" sz="1600" b="1" dirty="0" smtClean="0">
                <a:solidFill>
                  <a:srgbClr val="000080"/>
                </a:solidFill>
                <a:ea typeface="DejaVu LGC Sans" charset="0"/>
                <a:cs typeface="DejaVu LGC Sans" charset="0"/>
              </a:rPr>
              <a:t>Poster QR code</a:t>
            </a:r>
            <a:endParaRPr lang="en-US" sz="1600" dirty="0"/>
          </a:p>
        </p:txBody>
      </p:sp>
      <p:sp>
        <p:nvSpPr>
          <p:cNvPr id="43" name="Text Box 28"/>
          <p:cNvSpPr txBox="1">
            <a:spLocks noChangeArrowheads="1"/>
          </p:cNvSpPr>
          <p:nvPr/>
        </p:nvSpPr>
        <p:spPr bwMode="auto">
          <a:xfrm flipH="1">
            <a:off x="33528000" y="22783800"/>
            <a:ext cx="9220200" cy="914400"/>
          </a:xfrm>
          <a:prstGeom prst="rect">
            <a:avLst/>
          </a:prstGeom>
          <a:noFill/>
          <a:ln w="9525">
            <a:noFill/>
            <a:round/>
            <a:headEnd/>
            <a:tailEnd/>
          </a:ln>
          <a:effectLst/>
        </p:spPr>
        <p:txBody>
          <a:bodyPr lIns="90000" tIns="45000" rIns="90000" bIns="4500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ABI band01(0.64um) </a:t>
            </a:r>
            <a:r>
              <a:rPr lang="en-US" sz="2400" b="1" dirty="0" smtClean="0">
                <a:solidFill>
                  <a:srgbClr val="000000"/>
                </a:solidFill>
                <a:cs typeface="Arial" charset="0"/>
              </a:rPr>
              <a:t>(Daytime “blue” band) for June 04</a:t>
            </a:r>
            <a:r>
              <a:rPr lang="en-US" sz="2400" b="1" baseline="30000" dirty="0" smtClean="0">
                <a:solidFill>
                  <a:srgbClr val="000000"/>
                </a:solidFill>
                <a:cs typeface="Arial" charset="0"/>
              </a:rPr>
              <a:t>th</a:t>
            </a:r>
            <a:r>
              <a:rPr lang="en-US" sz="2400" b="1" dirty="0" smtClean="0">
                <a:solidFill>
                  <a:srgbClr val="000000"/>
                </a:solidFill>
                <a:cs typeface="Arial" charset="0"/>
              </a:rPr>
              <a:t> 2005 at 10:00UTC, re projected and displayed in Google earth.   </a:t>
            </a:r>
            <a:endParaRPr lang="en-US" sz="2400" b="1" dirty="0">
              <a:solidFill>
                <a:srgbClr val="000000"/>
              </a:solidFill>
              <a:cs typeface="Arial" charset="0"/>
            </a:endParaRPr>
          </a:p>
        </p:txBody>
      </p:sp>
      <p:sp>
        <p:nvSpPr>
          <p:cNvPr id="45" name="Text Box 17"/>
          <p:cNvSpPr txBox="1">
            <a:spLocks noChangeArrowheads="1"/>
          </p:cNvSpPr>
          <p:nvPr/>
        </p:nvSpPr>
        <p:spPr bwMode="auto">
          <a:xfrm>
            <a:off x="33375600" y="8458200"/>
            <a:ext cx="9220200" cy="8382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16 (13.3um) </a:t>
            </a:r>
            <a:r>
              <a:rPr lang="en-US" sz="2400" b="1" dirty="0" smtClean="0">
                <a:solidFill>
                  <a:srgbClr val="000000"/>
                </a:solidFill>
                <a:ea typeface="DejaVu LGC Sans" charset="0"/>
                <a:cs typeface="DejaVu LGC Sans" charset="0"/>
              </a:rPr>
              <a:t>(Long wave IR band) for  June 05</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10:30UTC, re projected  in the Fix Grid Format  and displayed in Google earth</a:t>
            </a:r>
            <a:r>
              <a:rPr lang="en-US" sz="2300" b="1" dirty="0" smtClean="0">
                <a:solidFill>
                  <a:srgbClr val="000000"/>
                </a:solidFill>
                <a:ea typeface="DejaVu LGC Sans" charset="0"/>
                <a:cs typeface="DejaVu LGC Sans" charset="0"/>
              </a:rPr>
              <a:t>.</a:t>
            </a:r>
            <a:endParaRPr lang="en-US" sz="2300" b="1" dirty="0">
              <a:solidFill>
                <a:srgbClr val="000000"/>
              </a:solidFill>
              <a:ea typeface="DejaVu LGC Sans" charset="0"/>
              <a:cs typeface="DejaVu LGC Sans" charset="0"/>
            </a:endParaRPr>
          </a:p>
        </p:txBody>
      </p:sp>
      <p:sp>
        <p:nvSpPr>
          <p:cNvPr id="55" name="Text Box 17"/>
          <p:cNvSpPr txBox="1">
            <a:spLocks noChangeArrowheads="1"/>
          </p:cNvSpPr>
          <p:nvPr/>
        </p:nvSpPr>
        <p:spPr bwMode="auto">
          <a:xfrm>
            <a:off x="33375600" y="15544800"/>
            <a:ext cx="9753600" cy="762000"/>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04 (1.38um) </a:t>
            </a:r>
            <a:r>
              <a:rPr lang="en-US" sz="2400" b="1" dirty="0" smtClean="0">
                <a:solidFill>
                  <a:srgbClr val="000000"/>
                </a:solidFill>
                <a:ea typeface="DejaVu LGC Sans" charset="0"/>
                <a:cs typeface="DejaVu LGC Sans" charset="0"/>
              </a:rPr>
              <a:t>(Daytime Cirrus band) for  August 28</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a:r>
          </a:p>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00"/>
                </a:solidFill>
                <a:ea typeface="DejaVu LGC Sans" charset="0"/>
                <a:cs typeface="DejaVu LGC Sans" charset="0"/>
              </a:rPr>
              <a:t>at 21:00UTC, Showing hurricane Katrina approaching Louisiana.</a:t>
            </a:r>
            <a:endParaRPr lang="en-US" sz="2400" b="1" dirty="0">
              <a:solidFill>
                <a:srgbClr val="000000"/>
              </a:solidFill>
              <a:ea typeface="DejaVu LGC Sans" charset="0"/>
              <a:cs typeface="DejaVu LGC Sans" charset="0"/>
            </a:endParaRPr>
          </a:p>
        </p:txBody>
      </p:sp>
      <p:sp>
        <p:nvSpPr>
          <p:cNvPr id="59" name="Text Box 19"/>
          <p:cNvSpPr txBox="1">
            <a:spLocks noChangeArrowheads="1"/>
          </p:cNvSpPr>
          <p:nvPr/>
        </p:nvSpPr>
        <p:spPr bwMode="auto">
          <a:xfrm>
            <a:off x="11506200" y="15697200"/>
            <a:ext cx="10134600" cy="762000"/>
          </a:xfrm>
          <a:prstGeom prst="rect">
            <a:avLst/>
          </a:prstGeom>
          <a:noFill/>
          <a:ln w="9525">
            <a:noFill/>
            <a:round/>
            <a:headEnd/>
            <a:tailEnd/>
          </a:ln>
          <a:effectLst/>
        </p:spPr>
        <p:txBody>
          <a:bodyPr lIns="90000" tIns="45000" rIns="90000" bIns="45000">
            <a:flatTx/>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Band difference  </a:t>
            </a:r>
            <a:r>
              <a:rPr lang="en-US" sz="2400" b="1" dirty="0" smtClean="0">
                <a:solidFill>
                  <a:srgbClr val="000000"/>
                </a:solidFill>
                <a:ea typeface="DejaVu LGC Sans" charset="0"/>
                <a:cs typeface="DejaVu LGC Sans" charset="0"/>
              </a:rPr>
              <a:t>simulated ABI band 14-08 (11.2 - 6.19um)  showing high/Upper </a:t>
            </a:r>
            <a:r>
              <a:rPr lang="en-US" sz="2400" b="1" dirty="0" err="1" smtClean="0">
                <a:solidFill>
                  <a:srgbClr val="000000"/>
                </a:solidFill>
                <a:ea typeface="DejaVu LGC Sans" charset="0"/>
                <a:cs typeface="DejaVu LGC Sans" charset="0"/>
              </a:rPr>
              <a:t>tropospheric</a:t>
            </a:r>
            <a:r>
              <a:rPr lang="en-US" sz="2400" b="1" dirty="0" smtClean="0">
                <a:solidFill>
                  <a:srgbClr val="000000"/>
                </a:solidFill>
                <a:ea typeface="DejaVu LGC Sans" charset="0"/>
                <a:cs typeface="DejaVu LGC Sans" charset="0"/>
              </a:rPr>
              <a:t>  clouds for June 04 2005 at 19:00UTC. </a:t>
            </a:r>
            <a:endParaRPr lang="en-US" sz="2400" b="1" dirty="0">
              <a:solidFill>
                <a:srgbClr val="000000"/>
              </a:solidFill>
              <a:ea typeface="DejaVu LGC Sans" charset="0"/>
              <a:cs typeface="DejaVu LGC Sans" charset="0"/>
            </a:endParaRPr>
          </a:p>
        </p:txBody>
      </p:sp>
      <p:sp>
        <p:nvSpPr>
          <p:cNvPr id="60" name="Rectangle 59"/>
          <p:cNvSpPr/>
          <p:nvPr/>
        </p:nvSpPr>
        <p:spPr>
          <a:xfrm rot="10800000" flipV="1">
            <a:off x="1295400" y="22498339"/>
            <a:ext cx="9753600" cy="1127078"/>
          </a:xfrm>
          <a:prstGeom prst="rect">
            <a:avLst/>
          </a:prstGeom>
        </p:spPr>
        <p:txBody>
          <a:bodyPr wrap="square">
            <a:spAutoFit/>
          </a:bodyPr>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CONUS </a:t>
            </a:r>
            <a:r>
              <a:rPr lang="en-US" sz="2400" b="1" dirty="0" smtClean="0">
                <a:solidFill>
                  <a:srgbClr val="000000"/>
                </a:solidFill>
                <a:ea typeface="DejaVu LGC Sans" charset="0"/>
                <a:cs typeface="DejaVu LGC Sans" charset="0"/>
              </a:rPr>
              <a:t>simulations of the ABI showing band02, band07, band10 and band16 (0.64, 3.90, 7.34, 13.30um) for  June 04</a:t>
            </a:r>
            <a:r>
              <a:rPr lang="en-US" sz="2400" b="1" baseline="30000" dirty="0" smtClean="0">
                <a:solidFill>
                  <a:srgbClr val="000000"/>
                </a:solidFill>
                <a:ea typeface="DejaVu LGC Sans" charset="0"/>
                <a:cs typeface="DejaVu LGC Sans" charset="0"/>
              </a:rPr>
              <a:t>th</a:t>
            </a:r>
            <a:r>
              <a:rPr lang="en-US" sz="2400" b="1" dirty="0" smtClean="0">
                <a:solidFill>
                  <a:srgbClr val="000000"/>
                </a:solidFill>
                <a:ea typeface="DejaVu LGC Sans" charset="0"/>
                <a:cs typeface="DejaVu LGC Sans" charset="0"/>
              </a:rPr>
              <a:t> 2005 at 19:00UTC re projected into the Fix Grid Format</a:t>
            </a:r>
            <a:r>
              <a:rPr lang="en-US" b="1" dirty="0" smtClean="0">
                <a:solidFill>
                  <a:srgbClr val="000000"/>
                </a:solidFill>
                <a:ea typeface="DejaVu LGC Sans" charset="0"/>
                <a:cs typeface="DejaVu LGC Sans" charset="0"/>
              </a:rPr>
              <a:t>.</a:t>
            </a:r>
            <a:endParaRPr lang="en-US" b="1" dirty="0">
              <a:solidFill>
                <a:srgbClr val="000000"/>
              </a:solidFill>
              <a:ea typeface="DejaVu LGC Sans" charset="0"/>
              <a:cs typeface="DejaVu LGC Sans" charset="0"/>
            </a:endParaRPr>
          </a:p>
        </p:txBody>
      </p:sp>
      <p:sp>
        <p:nvSpPr>
          <p:cNvPr id="62" name="Text Box 17"/>
          <p:cNvSpPr txBox="1">
            <a:spLocks noChangeArrowheads="1"/>
          </p:cNvSpPr>
          <p:nvPr/>
        </p:nvSpPr>
        <p:spPr bwMode="auto">
          <a:xfrm>
            <a:off x="23241000" y="15651162"/>
            <a:ext cx="9296400" cy="884238"/>
          </a:xfrm>
          <a:prstGeom prst="rect">
            <a:avLst/>
          </a:prstGeom>
          <a:noFill/>
          <a:ln w="9525">
            <a:noFill/>
            <a:round/>
            <a:headEnd/>
            <a:tailEnd/>
          </a:ln>
          <a:effectLst/>
        </p:spPr>
        <p:txBody>
          <a:bodyPr lIns="90000" tIns="45000" rIns="90000" bIns="45000"/>
          <a:lstStyle/>
          <a:p>
            <a:pPr>
              <a:lnSpc>
                <a:spcPct val="93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80"/>
                </a:solidFill>
                <a:ea typeface="DejaVu LGC Sans" charset="0"/>
                <a:cs typeface="DejaVu LGC Sans" charset="0"/>
              </a:rPr>
              <a:t>Full disk </a:t>
            </a:r>
            <a:r>
              <a:rPr lang="en-US" sz="2400" b="1" dirty="0">
                <a:solidFill>
                  <a:srgbClr val="000000"/>
                </a:solidFill>
                <a:ea typeface="DejaVu LGC Sans" charset="0"/>
                <a:cs typeface="DejaVu LGC Sans" charset="0"/>
              </a:rPr>
              <a:t>simulation </a:t>
            </a:r>
            <a:r>
              <a:rPr lang="en-US" sz="2400" b="1" dirty="0" smtClean="0">
                <a:solidFill>
                  <a:srgbClr val="000000"/>
                </a:solidFill>
                <a:ea typeface="DejaVu LGC Sans" charset="0"/>
                <a:cs typeface="DejaVu LGC Sans" charset="0"/>
              </a:rPr>
              <a:t>of </a:t>
            </a:r>
            <a:r>
              <a:rPr lang="en-US" sz="2400" b="1" dirty="0">
                <a:solidFill>
                  <a:srgbClr val="000000"/>
                </a:solidFill>
                <a:ea typeface="DejaVu LGC Sans" charset="0"/>
                <a:cs typeface="DejaVu LGC Sans" charset="0"/>
              </a:rPr>
              <a:t>ABI </a:t>
            </a:r>
            <a:r>
              <a:rPr lang="en-US" sz="2400" b="1" dirty="0" smtClean="0">
                <a:solidFill>
                  <a:srgbClr val="000000"/>
                </a:solidFill>
                <a:ea typeface="DejaVu LGC Sans" charset="0"/>
                <a:cs typeface="DejaVu LGC Sans" charset="0"/>
              </a:rPr>
              <a:t>band14 (11.2um) and displayed in </a:t>
            </a:r>
            <a:r>
              <a:rPr lang="en-US" sz="2400" b="1" dirty="0" err="1">
                <a:solidFill>
                  <a:srgbClr val="000000"/>
                </a:solidFill>
                <a:ea typeface="DejaVu LGC Sans" charset="0"/>
                <a:cs typeface="DejaVu LGC Sans" charset="0"/>
              </a:rPr>
              <a:t>McIDAS</a:t>
            </a:r>
            <a:r>
              <a:rPr lang="en-US" sz="2400" b="1" dirty="0">
                <a:solidFill>
                  <a:srgbClr val="000000"/>
                </a:solidFill>
                <a:ea typeface="DejaVu LGC Sans" charset="0"/>
                <a:cs typeface="DejaVu LGC Sans" charset="0"/>
              </a:rPr>
              <a:t>-V for the June</a:t>
            </a:r>
            <a:r>
              <a:rPr lang="en-US" sz="2400" b="1" dirty="0" smtClean="0">
                <a:solidFill>
                  <a:srgbClr val="000000"/>
                </a:solidFill>
                <a:ea typeface="DejaVu LGC Sans" charset="0"/>
                <a:cs typeface="DejaVu LGC Sans" charset="0"/>
              </a:rPr>
              <a:t>-26-2008 </a:t>
            </a:r>
            <a:r>
              <a:rPr lang="en-US" sz="2400" b="1" dirty="0">
                <a:solidFill>
                  <a:srgbClr val="000000"/>
                </a:solidFill>
                <a:ea typeface="DejaVu LGC Sans" charset="0"/>
                <a:cs typeface="DejaVu LGC Sans" charset="0"/>
              </a:rPr>
              <a:t>storm </a:t>
            </a:r>
            <a:r>
              <a:rPr lang="en-US" sz="2400" b="1" dirty="0" smtClean="0">
                <a:solidFill>
                  <a:srgbClr val="000000"/>
                </a:solidFill>
                <a:ea typeface="DejaVu LGC Sans" charset="0"/>
                <a:cs typeface="DejaVu LGC Sans" charset="0"/>
              </a:rPr>
              <a:t>outbreak at 21:00UTC.</a:t>
            </a:r>
            <a:endParaRPr lang="en-US" sz="2400" b="1" dirty="0">
              <a:solidFill>
                <a:srgbClr val="000000"/>
              </a:solidFill>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6154</TotalTime>
  <Words>658</Words>
  <Application>Microsoft Macintosh PowerPoint</Application>
  <PresentationFormat>Custom</PresentationFormat>
  <Paragraphs>38</Paragraphs>
  <Slides>1</Slides>
  <Notes>1</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tims</dc:creator>
  <cp:lastModifiedBy>Kaba Bah</cp:lastModifiedBy>
  <cp:revision>443</cp:revision>
  <cp:lastPrinted>1601-01-01T00:00:00Z</cp:lastPrinted>
  <dcterms:created xsi:type="dcterms:W3CDTF">2011-10-14T14:26:20Z</dcterms:created>
  <dcterms:modified xsi:type="dcterms:W3CDTF">2011-10-14T14:48:15Z</dcterms:modified>
</cp:coreProperties>
</file>