
<file path=[Content_Types].xml><?xml version="1.0" encoding="utf-8"?>
<Types xmlns="http://schemas.openxmlformats.org/package/2006/content-types">
  <Default Extension="vml" ContentType="application/vnd.openxmlformats-officedocument.vmlDrawing"/>
  <Default Extension="jpeg" ContentType="image/jpeg"/>
  <Override PartName="/ppt/slideLayouts/slideLayout6.xml" ContentType="application/vnd.openxmlformats-officedocument.presentationml.slideLayout+xml"/>
  <Override PartName="/docProps/core.xml" ContentType="application/vnd.openxmlformats-package.core-properties+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ict" ContentType="image/pict"/>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3"/>
  </p:notesMasterIdLst>
  <p:sldIdLst>
    <p:sldId id="256" r:id="rId2"/>
  </p:sldIdLst>
  <p:sldSz cx="43891200" cy="32918400"/>
  <p:notesSz cx="32248475" cy="43221275"/>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93869" autoAdjust="0"/>
  </p:normalViewPr>
  <p:slideViewPr>
    <p:cSldViewPr>
      <p:cViewPr>
        <p:scale>
          <a:sx n="33" d="100"/>
          <a:sy n="33" d="100"/>
        </p:scale>
        <p:origin x="-1568" y="-8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13613"/>
        <p:guide pos="10157"/>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32248475" cy="43221275"/>
          </a:xfrm>
          <a:prstGeom prst="roundRect">
            <a:avLst>
              <a:gd name="adj" fmla="val 23"/>
            </a:avLst>
          </a:prstGeom>
          <a:solidFill>
            <a:srgbClr val="FFFFFF"/>
          </a:solidFill>
          <a:ln w="9360">
            <a:noFill/>
            <a:miter lim="800000"/>
            <a:headEnd/>
            <a:tailEnd/>
          </a:ln>
          <a:effectLst/>
        </p:spPr>
        <p:txBody>
          <a:bodyPr wrap="none" lIns="431249" tIns="215625" rIns="431249" bIns="215625" anchor="ctr"/>
          <a:lstStyle/>
          <a:p>
            <a:endParaRPr lang="en-US"/>
          </a:p>
        </p:txBody>
      </p:sp>
      <p:sp>
        <p:nvSpPr>
          <p:cNvPr id="2050" name="AutoShape 2"/>
          <p:cNvSpPr>
            <a:spLocks noChangeArrowheads="1"/>
          </p:cNvSpPr>
          <p:nvPr/>
        </p:nvSpPr>
        <p:spPr bwMode="auto">
          <a:xfrm>
            <a:off x="0" y="0"/>
            <a:ext cx="32248475" cy="43221275"/>
          </a:xfrm>
          <a:prstGeom prst="roundRect">
            <a:avLst>
              <a:gd name="adj" fmla="val 23"/>
            </a:avLst>
          </a:prstGeom>
          <a:solidFill>
            <a:srgbClr val="FFFFFF"/>
          </a:solidFill>
          <a:ln w="9525">
            <a:noFill/>
            <a:round/>
            <a:headEnd/>
            <a:tailEnd/>
          </a:ln>
          <a:effectLst/>
        </p:spPr>
        <p:txBody>
          <a:bodyPr wrap="none" lIns="431249" tIns="215625" rIns="431249" bIns="215625" anchor="ctr"/>
          <a:lstStyle/>
          <a:p>
            <a:endParaRPr lang="en-US"/>
          </a:p>
        </p:txBody>
      </p:sp>
      <p:sp>
        <p:nvSpPr>
          <p:cNvPr id="2051" name="Rectangle 3"/>
          <p:cNvSpPr>
            <a:spLocks noGrp="1" noRot="1" noChangeAspect="1" noChangeArrowheads="1"/>
          </p:cNvSpPr>
          <p:nvPr>
            <p:ph type="sldImg"/>
          </p:nvPr>
        </p:nvSpPr>
        <p:spPr bwMode="auto">
          <a:xfrm>
            <a:off x="-67100450" y="-55759350"/>
            <a:ext cx="78706663" cy="59031188"/>
          </a:xfrm>
          <a:prstGeom prst="rect">
            <a:avLst/>
          </a:prstGeom>
          <a:noFill/>
          <a:ln w="9525">
            <a:noFill/>
            <a:round/>
            <a:headEnd/>
            <a:tailEnd/>
          </a:ln>
          <a:effectLst/>
        </p:spPr>
      </p:sp>
      <p:sp>
        <p:nvSpPr>
          <p:cNvPr id="2052" name="Rectangle 4"/>
          <p:cNvSpPr>
            <a:spLocks noGrp="1" noChangeArrowheads="1"/>
          </p:cNvSpPr>
          <p:nvPr>
            <p:ph type="body"/>
          </p:nvPr>
        </p:nvSpPr>
        <p:spPr bwMode="auto">
          <a:xfrm>
            <a:off x="3224847" y="20530106"/>
            <a:ext cx="25776388" cy="1942706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txBox="1">
            <a:spLocks noGrp="1" noRot="1" noChangeAspect="1" noChangeArrowheads="1"/>
          </p:cNvSpPr>
          <p:nvPr>
            <p:ph type="sldImg"/>
          </p:nvPr>
        </p:nvSpPr>
        <p:spPr bwMode="auto">
          <a:xfrm>
            <a:off x="5319713" y="3286125"/>
            <a:ext cx="21609050" cy="162083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3224850" y="20530108"/>
            <a:ext cx="25783850" cy="19434566"/>
          </a:xfrm>
          <a:prstGeom prst="rect">
            <a:avLst/>
          </a:prstGeom>
          <a:noFill/>
          <a:ln>
            <a:round/>
            <a:headEnd/>
            <a:tailEnd/>
          </a:ln>
        </p:spPr>
        <p:txBody>
          <a:bodyPr wrap="none" lIns="431249" tIns="215625" rIns="431249" bIns="215625"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9F2B3D-9740-4813-8688-53A7A6813C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47BDD83-2949-4136-ACB5-FD92D2964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18263" y="1317625"/>
            <a:ext cx="9874250" cy="2808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1938" cy="2808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72EA108-CE78-4F8E-A924-097503D8C39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498588" cy="54816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193925" y="29976763"/>
            <a:ext cx="10237788" cy="2281237"/>
          </a:xfrm>
        </p:spPr>
        <p:txBody>
          <a:bodyPr/>
          <a:lstStyle>
            <a:lvl1pPr>
              <a:defRPr/>
            </a:lvl1pPr>
          </a:lstStyle>
          <a:p>
            <a:endParaRPr lang="en-US"/>
          </a:p>
        </p:txBody>
      </p:sp>
      <p:sp>
        <p:nvSpPr>
          <p:cNvPr id="4" name="Footer Placeholder 3"/>
          <p:cNvSpPr>
            <a:spLocks noGrp="1"/>
          </p:cNvSpPr>
          <p:nvPr>
            <p:ph type="ftr" idx="11"/>
          </p:nvPr>
        </p:nvSpPr>
        <p:spPr>
          <a:xfrm>
            <a:off x="14995525" y="29976763"/>
            <a:ext cx="13895388" cy="2281237"/>
          </a:xfrm>
        </p:spPr>
        <p:txBody>
          <a:bodyPr/>
          <a:lstStyle>
            <a:lvl1pPr>
              <a:defRPr/>
            </a:lvl1pPr>
          </a:lstStyle>
          <a:p>
            <a:endParaRPr lang="en-US"/>
          </a:p>
        </p:txBody>
      </p:sp>
      <p:sp>
        <p:nvSpPr>
          <p:cNvPr id="5" name="Slide Number Placeholder 4"/>
          <p:cNvSpPr>
            <a:spLocks noGrp="1"/>
          </p:cNvSpPr>
          <p:nvPr>
            <p:ph type="sldNum" idx="12"/>
          </p:nvPr>
        </p:nvSpPr>
        <p:spPr>
          <a:xfrm>
            <a:off x="31454725" y="29976763"/>
            <a:ext cx="10237788" cy="2281237"/>
          </a:xfrm>
        </p:spPr>
        <p:txBody>
          <a:bodyPr/>
          <a:lstStyle>
            <a:lvl1pPr>
              <a:defRPr/>
            </a:lvl1pPr>
          </a:lstStyle>
          <a:p>
            <a:fld id="{6F35DFB7-2BA5-44E0-AD21-AA7E825CDA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382328-9F36-4AD5-A253-D9E6329DB49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F6DB8F4-D28C-43C9-913D-E441CCA6484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2300"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8625" y="7680325"/>
            <a:ext cx="19673888"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F824A98-11F0-471B-B740-93A084284FA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3CA07F4-47FD-4E19-846C-5642D67F8C9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388A7CE-17B4-4122-AF7F-2FA50B33A8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21A3D4A-119C-4260-938C-B1B26A08958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3AE4D3-27DE-4E28-B1C1-01E2CBFDCF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10A3AA3-B348-4691-A7B0-41B42D54AF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193925" y="1317625"/>
            <a:ext cx="39498588" cy="5481638"/>
          </a:xfrm>
          <a:prstGeom prst="rect">
            <a:avLst/>
          </a:prstGeom>
          <a:noFill/>
          <a:ln w="9525">
            <a:noFill/>
            <a:round/>
            <a:headEnd/>
            <a:tailEnd/>
          </a:ln>
          <a:effectLst/>
        </p:spPr>
        <p:txBody>
          <a:bodyPr vert="horz" wrap="square" lIns="438840" tIns="219600" rIns="438840" bIns="2196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2193925" y="7680325"/>
            <a:ext cx="39498588" cy="21720175"/>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21939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14995525" y="29976763"/>
            <a:ext cx="138953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314547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fld id="{FA90080A-352B-43B6-B351-F333A89650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itchFamily="18" charset="0"/>
        <a:defRPr sz="211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2pPr>
      <a:lvl3pPr marL="1143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3pPr>
      <a:lvl4pPr marL="1600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4pPr>
      <a:lvl5pPr marL="20574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5pPr>
      <a:lvl6pPr marL="25146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6pPr>
      <a:lvl7pPr marL="29718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7pPr>
      <a:lvl8pPr marL="3429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8pPr>
      <a:lvl9pPr marL="3886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9pPr>
    </p:titleStyle>
    <p:bodyStyle>
      <a:lvl1pPr marL="342900" indent="-342900" algn="l" defTabSz="457200" rtl="0" fontAlgn="base">
        <a:spcBef>
          <a:spcPts val="3850"/>
        </a:spcBef>
        <a:spcAft>
          <a:spcPct val="0"/>
        </a:spcAft>
        <a:buClr>
          <a:srgbClr val="000000"/>
        </a:buClr>
        <a:buSzPct val="100000"/>
        <a:buFont typeface="Times New Roman" pitchFamily="18" charset="0"/>
        <a:defRPr sz="15400">
          <a:solidFill>
            <a:srgbClr val="000000"/>
          </a:solidFill>
          <a:latin typeface="+mn-lt"/>
          <a:ea typeface="+mn-ea"/>
          <a:cs typeface="+mn-cs"/>
        </a:defRPr>
      </a:lvl1pPr>
      <a:lvl2pPr marL="742950" indent="-285750" algn="l" defTabSz="457200" rtl="0" fontAlgn="base">
        <a:spcBef>
          <a:spcPts val="3350"/>
        </a:spcBef>
        <a:spcAft>
          <a:spcPct val="0"/>
        </a:spcAft>
        <a:buClr>
          <a:srgbClr val="000000"/>
        </a:buClr>
        <a:buSzPct val="100000"/>
        <a:buFont typeface="Times New Roman" pitchFamily="18" charset="0"/>
        <a:defRPr sz="13400">
          <a:solidFill>
            <a:srgbClr val="000000"/>
          </a:solidFill>
          <a:latin typeface="+mn-lt"/>
          <a:ea typeface="+mn-ea"/>
          <a:cs typeface="+mn-cs"/>
        </a:defRPr>
      </a:lvl2pPr>
      <a:lvl3pPr marL="1143000" indent="-228600" algn="l" defTabSz="457200" rtl="0" fontAlgn="base">
        <a:spcBef>
          <a:spcPts val="2875"/>
        </a:spcBef>
        <a:spcAft>
          <a:spcPct val="0"/>
        </a:spcAft>
        <a:buClr>
          <a:srgbClr val="000000"/>
        </a:buClr>
        <a:buSzPct val="100000"/>
        <a:buFont typeface="Times New Roman" pitchFamily="18" charset="0"/>
        <a:defRPr sz="11500">
          <a:solidFill>
            <a:srgbClr val="000000"/>
          </a:solidFill>
          <a:latin typeface="+mn-lt"/>
          <a:ea typeface="+mn-ea"/>
          <a:cs typeface="+mn-cs"/>
        </a:defRPr>
      </a:lvl3pPr>
      <a:lvl4pPr marL="1600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4pPr>
      <a:lvl5pPr marL="20574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5pPr>
      <a:lvl6pPr marL="25146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6pPr>
      <a:lvl7pPr marL="29718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7pPr>
      <a:lvl8pPr marL="34290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8pPr>
      <a:lvl9pPr marL="3886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oleObject" Target="Macintosh%20HD:Users:kbah:Desktop:ABI_WES-GUIDE-beta004.doc!OLE_LINK2" TargetMode="External"/><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36513"/>
            <a:ext cx="43891200" cy="4230687"/>
          </a:xfrm>
          <a:prstGeom prst="rect">
            <a:avLst/>
          </a:prstGeom>
          <a:solidFill>
            <a:srgbClr val="BFE7FF"/>
          </a:solidFill>
          <a:ln w="9360">
            <a:solidFill>
              <a:srgbClr val="000000"/>
            </a:solidFill>
            <a:prstDash val="sysDot"/>
            <a:miter lim="800000"/>
            <a:headEnd/>
            <a:tailEnd/>
          </a:ln>
          <a:effectLst/>
        </p:spPr>
        <p:txBody>
          <a:bodyPr wrap="none" anchor="ctr"/>
          <a:lstStyle/>
          <a:p>
            <a:endParaRPr lang="en-US"/>
          </a:p>
        </p:txBody>
      </p:sp>
      <p:pic>
        <p:nvPicPr>
          <p:cNvPr id="3074" name="Picture 2"/>
          <p:cNvPicPr>
            <a:picLocks noChangeAspect="1" noChangeArrowheads="1"/>
          </p:cNvPicPr>
          <p:nvPr/>
        </p:nvPicPr>
        <p:blipFill>
          <a:blip r:embed="rId4"/>
          <a:srcRect/>
          <a:stretch>
            <a:fillRect/>
          </a:stretch>
        </p:blipFill>
        <p:spPr bwMode="auto">
          <a:xfrm>
            <a:off x="36728400" y="1371600"/>
            <a:ext cx="2443163" cy="1781175"/>
          </a:xfrm>
          <a:prstGeom prst="rect">
            <a:avLst/>
          </a:prstGeom>
          <a:noFill/>
          <a:ln w="9525">
            <a:noFill/>
            <a:round/>
            <a:headEnd/>
            <a:tailEnd/>
          </a:ln>
          <a:effectLst/>
        </p:spPr>
      </p:pic>
      <p:sp>
        <p:nvSpPr>
          <p:cNvPr id="3075" name="Rectangle 3"/>
          <p:cNvSpPr>
            <a:spLocks noChangeArrowheads="1"/>
          </p:cNvSpPr>
          <p:nvPr/>
        </p:nvSpPr>
        <p:spPr bwMode="auto">
          <a:xfrm>
            <a:off x="7010400" y="457200"/>
            <a:ext cx="290322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076" name="Text Box 4"/>
          <p:cNvSpPr txBox="1">
            <a:spLocks noChangeArrowheads="1"/>
          </p:cNvSpPr>
          <p:nvPr/>
        </p:nvSpPr>
        <p:spPr bwMode="auto">
          <a:xfrm>
            <a:off x="2525713" y="5257800"/>
            <a:ext cx="39833550" cy="657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600" b="1">
                <a:solidFill>
                  <a:srgbClr val="000000"/>
                </a:solidFill>
                <a:ea typeface="DejaVu LGC Sans" charset="0"/>
                <a:cs typeface="DejaVu LGC Sans" charset="0"/>
              </a:rPr>
              <a:t>The capabilities of the Advanced Baseline Imager (ABI) that will be on board the GOES-R satellite are being demonstrated by using AWIPS, McIDAS-V and Google earth  to visualize and analyze simulated GOES-R ABI data. These simulated images were created by the GOES-R Algorithm Working Group (AWG) who used super computers to run high resolution numerical models, which were then input into the Cooperative Institute for Meteorological Satellite Studies (CIMSS) advanced radiative transfer models</a:t>
            </a:r>
          </a:p>
        </p:txBody>
      </p:sp>
      <p:pic>
        <p:nvPicPr>
          <p:cNvPr id="3077" name="Picture 5"/>
          <p:cNvPicPr>
            <a:picLocks noChangeAspect="1" noChangeArrowheads="1"/>
          </p:cNvPicPr>
          <p:nvPr/>
        </p:nvPicPr>
        <p:blipFill>
          <a:blip r:embed="rId5"/>
          <a:srcRect/>
          <a:stretch>
            <a:fillRect/>
          </a:stretch>
        </p:blipFill>
        <p:spPr bwMode="auto">
          <a:xfrm>
            <a:off x="4419600" y="1295400"/>
            <a:ext cx="2193925" cy="2208213"/>
          </a:xfrm>
          <a:prstGeom prst="rect">
            <a:avLst/>
          </a:prstGeom>
          <a:noFill/>
          <a:ln w="9525">
            <a:noFill/>
            <a:round/>
            <a:headEnd/>
            <a:tailEnd/>
          </a:ln>
          <a:effectLst/>
        </p:spPr>
      </p:pic>
      <p:pic>
        <p:nvPicPr>
          <p:cNvPr id="3078" name="Picture 6"/>
          <p:cNvPicPr>
            <a:picLocks noChangeAspect="1" noChangeArrowheads="1"/>
          </p:cNvPicPr>
          <p:nvPr/>
        </p:nvPicPr>
        <p:blipFill>
          <a:blip r:embed="rId6" cstate="print"/>
          <a:srcRect/>
          <a:stretch>
            <a:fillRect/>
          </a:stretch>
        </p:blipFill>
        <p:spPr bwMode="auto">
          <a:xfrm>
            <a:off x="533400" y="1219200"/>
            <a:ext cx="3565525" cy="2378075"/>
          </a:xfrm>
          <a:prstGeom prst="rect">
            <a:avLst/>
          </a:prstGeom>
          <a:noFill/>
          <a:ln w="9525">
            <a:noFill/>
            <a:round/>
            <a:headEnd/>
            <a:tailEnd/>
          </a:ln>
          <a:effectLst/>
        </p:spPr>
      </p:pic>
      <p:pic>
        <p:nvPicPr>
          <p:cNvPr id="3079" name="Picture 7"/>
          <p:cNvPicPr>
            <a:picLocks noChangeAspect="1" noChangeArrowheads="1"/>
          </p:cNvPicPr>
          <p:nvPr/>
        </p:nvPicPr>
        <p:blipFill>
          <a:blip r:embed="rId7" cstate="print"/>
          <a:srcRect/>
          <a:stretch>
            <a:fillRect/>
          </a:stretch>
        </p:blipFill>
        <p:spPr bwMode="auto">
          <a:xfrm>
            <a:off x="39319200" y="1447800"/>
            <a:ext cx="3124200" cy="1873250"/>
          </a:xfrm>
          <a:prstGeom prst="rect">
            <a:avLst/>
          </a:prstGeom>
          <a:noFill/>
          <a:ln w="9525">
            <a:noFill/>
            <a:round/>
            <a:headEnd/>
            <a:tailEnd/>
          </a:ln>
          <a:effectLst/>
        </p:spPr>
      </p:pic>
      <p:sp>
        <p:nvSpPr>
          <p:cNvPr id="3080" name="Text Box 8"/>
          <p:cNvSpPr txBox="1">
            <a:spLocks noChangeArrowheads="1"/>
          </p:cNvSpPr>
          <p:nvPr/>
        </p:nvSpPr>
        <p:spPr bwMode="auto">
          <a:xfrm>
            <a:off x="2743200" y="990600"/>
            <a:ext cx="36342638" cy="3178175"/>
          </a:xfrm>
          <a:prstGeom prst="rect">
            <a:avLst/>
          </a:prstGeom>
          <a:noFill/>
          <a:ln w="9525">
            <a:noFill/>
            <a:round/>
            <a:headEnd/>
            <a:tailEnd/>
          </a:ln>
          <a:effectLst/>
        </p:spPr>
        <p:txBody>
          <a:bodyPr lIns="90000" tIns="46800" rIns="90000" bIns="46800">
            <a:spAutoFit/>
          </a:bodyPr>
          <a:lstStyle/>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4800" b="1" dirty="0">
                <a:solidFill>
                  <a:srgbClr val="FF3333"/>
                </a:solidFill>
                <a:ea typeface="DejaVu LGC Sans" charset="0"/>
                <a:cs typeface="DejaVu LGC Sans" charset="0"/>
              </a:rPr>
              <a:t>Preparation for use of the GOES-R Advanced Baseline Imager (ABI)</a:t>
            </a:r>
          </a:p>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200" b="1" dirty="0" smtClean="0">
                <a:solidFill>
                  <a:srgbClr val="000099"/>
                </a:solidFill>
                <a:ea typeface="DejaVu LGC Sans" charset="0"/>
                <a:cs typeface="DejaVu LGC Sans" charset="0"/>
              </a:rPr>
              <a:t>James Gurka</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Kaba </a:t>
            </a:r>
            <a:r>
              <a:rPr lang="en-GB" sz="3200" b="1" dirty="0">
                <a:solidFill>
                  <a:srgbClr val="000099"/>
                </a:solidFill>
                <a:ea typeface="DejaVu LGC Sans" charset="0"/>
                <a:cs typeface="DejaVu LGC Sans" charset="0"/>
              </a:rPr>
              <a:t>Bah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Tim Schmit</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Tom Achtor</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,Justin Sieglaff</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Jordan Gerth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Marcia Cronce</a:t>
            </a:r>
            <a:r>
              <a:rPr lang="en-GB" sz="3200" b="1" baseline="30000" dirty="0">
                <a:solidFill>
                  <a:srgbClr val="000099"/>
                </a:solidFill>
                <a:ea typeface="DejaVu LGC Sans" charset="0"/>
                <a:cs typeface="DejaVu LGC Sans" charset="0"/>
              </a:rPr>
              <a:t>3</a:t>
            </a:r>
            <a:r>
              <a:rPr lang="en-GB" sz="3200" b="1" dirty="0">
                <a:solidFill>
                  <a:srgbClr val="000099"/>
                </a:solidFill>
                <a:ea typeface="DejaVu LGC Sans" charset="0"/>
                <a:cs typeface="DejaVu LGC Sans" charset="0"/>
              </a:rPr>
              <a:t> , </a:t>
            </a:r>
            <a:r>
              <a:rPr lang="en-GB" sz="3200" b="1" dirty="0" err="1">
                <a:solidFill>
                  <a:srgbClr val="000099"/>
                </a:solidFill>
                <a:ea typeface="DejaVu LGC Sans" charset="0"/>
                <a:cs typeface="DejaVu LGC Sans" charset="0"/>
              </a:rPr>
              <a:t>Joleen</a:t>
            </a:r>
            <a:r>
              <a:rPr lang="en-GB" sz="3200" b="1" dirty="0">
                <a:solidFill>
                  <a:srgbClr val="000099"/>
                </a:solidFill>
                <a:ea typeface="DejaVu LGC Sans" charset="0"/>
                <a:cs typeface="DejaVu LGC Sans" charset="0"/>
              </a:rPr>
              <a:t> Feltz</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Gary Wade</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Jason Otkin</a:t>
            </a:r>
            <a:r>
              <a:rPr lang="en-GB" sz="3200" b="1" baseline="30000" dirty="0">
                <a:solidFill>
                  <a:srgbClr val="000099"/>
                </a:solidFill>
                <a:ea typeface="DejaVu LGC Sans" charset="0"/>
                <a:cs typeface="DejaVu LGC Sans" charset="0"/>
              </a:rPr>
              <a:t>1</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baseline="30000" dirty="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1</a:t>
            </a:r>
            <a:r>
              <a:rPr lang="en-GB" sz="2400" b="1" dirty="0">
                <a:solidFill>
                  <a:srgbClr val="000099"/>
                </a:solidFill>
                <a:ea typeface="DejaVu LGC Sans" charset="0"/>
                <a:cs typeface="DejaVu LGC Sans" charset="0"/>
              </a:rPr>
              <a:t>Cooperative Institute for Meteorological Satellite Studies, University of Wisconsin - Madison, WI</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a:solidFill>
                  <a:srgbClr val="000099"/>
                </a:solidFill>
                <a:ea typeface="DejaVu LGC Sans" charset="0"/>
                <a:cs typeface="DejaVu LGC Sans" charset="0"/>
              </a:rPr>
              <a:t>2</a:t>
            </a:r>
            <a:r>
              <a:rPr lang="en-GB" sz="2400" b="1" dirty="0">
                <a:solidFill>
                  <a:srgbClr val="000099"/>
                </a:solidFill>
                <a:ea typeface="DejaVu LGC Sans" charset="0"/>
                <a:cs typeface="DejaVu LGC Sans" charset="0"/>
              </a:rPr>
              <a:t>NOAA/NESDIS </a:t>
            </a:r>
            <a:r>
              <a:rPr lang="en-GB" sz="2400" b="1" dirty="0" err="1">
                <a:solidFill>
                  <a:srgbClr val="000099"/>
                </a:solidFill>
                <a:ea typeface="DejaVu LGC Sans" charset="0"/>
                <a:cs typeface="DejaVu LGC Sans" charset="0"/>
              </a:rPr>
              <a:t>Center</a:t>
            </a:r>
            <a:r>
              <a:rPr lang="en-GB" sz="2400" b="1" dirty="0">
                <a:solidFill>
                  <a:srgbClr val="000099"/>
                </a:solidFill>
                <a:ea typeface="DejaVu LGC Sans" charset="0"/>
                <a:cs typeface="DejaVu LGC Sans" charset="0"/>
              </a:rPr>
              <a:t> for Satellite Applications and Research - Madison, WI, </a:t>
            </a:r>
            <a:r>
              <a:rPr lang="en-GB" sz="2400" b="1" baseline="30000" dirty="0">
                <a:solidFill>
                  <a:srgbClr val="000099"/>
                </a:solidFill>
                <a:ea typeface="DejaVu LGC Sans" charset="0"/>
                <a:cs typeface="DejaVu LGC Sans" charset="0"/>
              </a:rPr>
              <a:t>3</a:t>
            </a:r>
            <a:r>
              <a:rPr lang="en-GB" sz="2400" b="1" dirty="0">
                <a:solidFill>
                  <a:srgbClr val="000099"/>
                </a:solidFill>
                <a:ea typeface="DejaVu LGC Sans" charset="0"/>
                <a:cs typeface="DejaVu LGC Sans" charset="0"/>
              </a:rPr>
              <a:t>NWS Milwaukee/Sullivan- WI</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400" b="1" dirty="0">
              <a:solidFill>
                <a:srgbClr val="000099"/>
              </a:solidFill>
              <a:ea typeface="DejaVu LGC Sans" charset="0"/>
              <a:cs typeface="DejaVu LGC Sans" charset="0"/>
            </a:endParaRPr>
          </a:p>
        </p:txBody>
      </p:sp>
      <p:pic>
        <p:nvPicPr>
          <p:cNvPr id="3081" name="Picture 9"/>
          <p:cNvPicPr>
            <a:picLocks noChangeAspect="1" noChangeArrowheads="1"/>
          </p:cNvPicPr>
          <p:nvPr/>
        </p:nvPicPr>
        <p:blipFill>
          <a:blip r:embed="rId8"/>
          <a:srcRect/>
          <a:stretch>
            <a:fillRect/>
          </a:stretch>
        </p:blipFill>
        <p:spPr bwMode="auto">
          <a:xfrm>
            <a:off x="23469600" y="9601200"/>
            <a:ext cx="8915400" cy="5715000"/>
          </a:xfrm>
          <a:prstGeom prst="rect">
            <a:avLst/>
          </a:prstGeom>
          <a:noFill/>
          <a:ln w="9525">
            <a:noFill/>
            <a:round/>
            <a:headEnd/>
            <a:tailEnd/>
          </a:ln>
          <a:effectLst/>
        </p:spPr>
      </p:pic>
      <p:pic>
        <p:nvPicPr>
          <p:cNvPr id="3082" name="Picture 10"/>
          <p:cNvPicPr>
            <a:picLocks noChangeAspect="1" noChangeArrowheads="1"/>
          </p:cNvPicPr>
          <p:nvPr/>
        </p:nvPicPr>
        <p:blipFill>
          <a:blip r:embed="rId9"/>
          <a:srcRect/>
          <a:stretch>
            <a:fillRect/>
          </a:stretch>
        </p:blipFill>
        <p:spPr bwMode="auto">
          <a:xfrm>
            <a:off x="23393401" y="23317200"/>
            <a:ext cx="9220200" cy="6083300"/>
          </a:xfrm>
          <a:prstGeom prst="rect">
            <a:avLst/>
          </a:prstGeom>
          <a:noFill/>
          <a:ln w="9525">
            <a:noFill/>
            <a:round/>
            <a:headEnd/>
            <a:tailEnd/>
          </a:ln>
          <a:effectLst/>
        </p:spPr>
      </p:pic>
      <p:sp>
        <p:nvSpPr>
          <p:cNvPr id="3083" name="Rectangle 11"/>
          <p:cNvSpPr>
            <a:spLocks noChangeArrowheads="1"/>
          </p:cNvSpPr>
          <p:nvPr/>
        </p:nvSpPr>
        <p:spPr bwMode="auto">
          <a:xfrm>
            <a:off x="23545800" y="16611600"/>
            <a:ext cx="9067800" cy="5410199"/>
          </a:xfrm>
          <a:prstGeom prst="rect">
            <a:avLst/>
          </a:prstGeom>
          <a:blipFill dpi="0" rotWithShape="0">
            <a:blip r:embed="rId10"/>
            <a:srcRect/>
            <a:stretch>
              <a:fillRect/>
            </a:stretch>
          </a:blip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DejaVu LGC Sans" charset="0"/>
                <a:cs typeface="DejaVu LGC Sans" charset="0"/>
              </a:rPr>
              <a:t>      </a:t>
            </a:r>
          </a:p>
        </p:txBody>
      </p:sp>
      <p:pic>
        <p:nvPicPr>
          <p:cNvPr id="3084" name="Picture 12"/>
          <p:cNvPicPr>
            <a:picLocks noChangeAspect="1" noChangeArrowheads="1"/>
          </p:cNvPicPr>
          <p:nvPr/>
        </p:nvPicPr>
        <p:blipFill>
          <a:blip r:embed="rId11"/>
          <a:srcRect/>
          <a:stretch>
            <a:fillRect/>
          </a:stretch>
        </p:blipFill>
        <p:spPr bwMode="auto">
          <a:xfrm>
            <a:off x="11506200" y="23622000"/>
            <a:ext cx="9525000" cy="5791200"/>
          </a:xfrm>
          <a:prstGeom prst="rect">
            <a:avLst/>
          </a:prstGeom>
          <a:noFill/>
          <a:ln w="9525">
            <a:noFill/>
            <a:round/>
            <a:headEnd/>
            <a:tailEnd/>
          </a:ln>
          <a:effectLst/>
        </p:spPr>
      </p:pic>
      <p:sp>
        <p:nvSpPr>
          <p:cNvPr id="3087" name="Text Box 15"/>
          <p:cNvSpPr txBox="1">
            <a:spLocks noChangeArrowheads="1"/>
          </p:cNvSpPr>
          <p:nvPr/>
        </p:nvSpPr>
        <p:spPr bwMode="auto">
          <a:xfrm>
            <a:off x="21288375" y="12763500"/>
            <a:ext cx="6350" cy="1146175"/>
          </a:xfrm>
          <a:prstGeom prst="rect">
            <a:avLst/>
          </a:prstGeom>
          <a:noFill/>
          <a:ln w="9525">
            <a:noFill/>
            <a:round/>
            <a:headEnd/>
            <a:tailEnd/>
          </a:ln>
          <a:effectLst/>
        </p:spPr>
        <p:txBody>
          <a:bodyPr wrap="none" anchor="ctr"/>
          <a:lstStyle/>
          <a:p>
            <a:endParaRPr lang="en-US"/>
          </a:p>
        </p:txBody>
      </p:sp>
      <p:sp>
        <p:nvSpPr>
          <p:cNvPr id="3088" name="Text Box 16"/>
          <p:cNvSpPr txBox="1">
            <a:spLocks noChangeArrowheads="1"/>
          </p:cNvSpPr>
          <p:nvPr/>
        </p:nvSpPr>
        <p:spPr bwMode="auto">
          <a:xfrm>
            <a:off x="3810000" y="7315200"/>
            <a:ext cx="16805275" cy="1046162"/>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3200" b="1" dirty="0" smtClean="0">
                <a:solidFill>
                  <a:srgbClr val="000080"/>
                </a:solidFill>
                <a:ea typeface="DejaVu LGC Sans" charset="0"/>
                <a:cs typeface="DejaVu LGC Sans" charset="0"/>
              </a:rPr>
              <a:t>Visualizing and analyzing different </a:t>
            </a:r>
            <a:r>
              <a:rPr lang="en-US" sz="3200" b="1" dirty="0">
                <a:solidFill>
                  <a:srgbClr val="000080"/>
                </a:solidFill>
                <a:ea typeface="DejaVu LGC Sans" charset="0"/>
                <a:cs typeface="DejaVu LGC Sans" charset="0"/>
              </a:rPr>
              <a:t>s</a:t>
            </a:r>
            <a:r>
              <a:rPr lang="en-US" sz="3200" b="1" dirty="0" smtClean="0">
                <a:solidFill>
                  <a:srgbClr val="000080"/>
                </a:solidFill>
                <a:ea typeface="DejaVu LGC Sans" charset="0"/>
                <a:cs typeface="DejaVu LGC Sans" charset="0"/>
              </a:rPr>
              <a:t>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AWIPSI</a:t>
            </a:r>
            <a:endParaRPr lang="en-US" sz="3200" b="1" dirty="0">
              <a:solidFill>
                <a:srgbClr val="000080"/>
              </a:solidFill>
              <a:ea typeface="DejaVu LGC Sans" charset="0"/>
              <a:cs typeface="DejaVu LGC Sans" charset="0"/>
            </a:endParaRPr>
          </a:p>
        </p:txBody>
      </p:sp>
      <p:sp>
        <p:nvSpPr>
          <p:cNvPr id="3092" name="Text Box 20"/>
          <p:cNvSpPr txBox="1">
            <a:spLocks noChangeArrowheads="1"/>
          </p:cNvSpPr>
          <p:nvPr/>
        </p:nvSpPr>
        <p:spPr bwMode="auto">
          <a:xfrm>
            <a:off x="7888288" y="17691100"/>
            <a:ext cx="4498975" cy="5111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000000"/>
                </a:solidFill>
                <a:ea typeface="DejaVu LGC Sans" charset="0"/>
                <a:cs typeface="DejaVu LGC Sans" charset="0"/>
              </a:rPr>
              <a:t> </a:t>
            </a:r>
            <a:r>
              <a:rPr lang="en-US" sz="700" b="1">
                <a:solidFill>
                  <a:srgbClr val="FFFFFF"/>
                </a:solidFill>
                <a:ea typeface="DejaVu LGC Sans" charset="0"/>
                <a:cs typeface="DejaVu LGC Sans" charset="0"/>
              </a:rPr>
              <a:t>  06-04-2006 22:00Z</a:t>
            </a:r>
          </a:p>
        </p:txBody>
      </p:sp>
      <p:sp>
        <p:nvSpPr>
          <p:cNvPr id="3093" name="Text Box 21"/>
          <p:cNvSpPr txBox="1">
            <a:spLocks noChangeArrowheads="1"/>
          </p:cNvSpPr>
          <p:nvPr/>
        </p:nvSpPr>
        <p:spPr bwMode="auto">
          <a:xfrm>
            <a:off x="8197850" y="24728488"/>
            <a:ext cx="4243388" cy="6127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FFFFFF"/>
                </a:solidFill>
                <a:ea typeface="DejaVu LGC Sans" charset="0"/>
                <a:cs typeface="DejaVu LGC Sans" charset="0"/>
              </a:rPr>
              <a:t>08-28-2005 19:45Z</a:t>
            </a:r>
          </a:p>
        </p:txBody>
      </p:sp>
      <p:pic>
        <p:nvPicPr>
          <p:cNvPr id="3096" name="Picture 24"/>
          <p:cNvPicPr>
            <a:picLocks noChangeAspect="1" noChangeArrowheads="1"/>
          </p:cNvPicPr>
          <p:nvPr/>
        </p:nvPicPr>
        <p:blipFill>
          <a:blip r:embed="rId12"/>
          <a:srcRect/>
          <a:stretch>
            <a:fillRect/>
          </a:stretch>
        </p:blipFill>
        <p:spPr bwMode="auto">
          <a:xfrm>
            <a:off x="1676400" y="23469600"/>
            <a:ext cx="8686800" cy="5867400"/>
          </a:xfrm>
          <a:prstGeom prst="rect">
            <a:avLst/>
          </a:prstGeom>
          <a:noFill/>
          <a:ln w="9525">
            <a:noFill/>
            <a:round/>
            <a:headEnd/>
            <a:tailEnd/>
          </a:ln>
          <a:effectLst/>
        </p:spPr>
      </p:pic>
      <p:sp>
        <p:nvSpPr>
          <p:cNvPr id="3099" name="Text Box 27"/>
          <p:cNvSpPr txBox="1">
            <a:spLocks noChangeArrowheads="1"/>
          </p:cNvSpPr>
          <p:nvPr/>
        </p:nvSpPr>
        <p:spPr bwMode="auto">
          <a:xfrm>
            <a:off x="23622000" y="7315200"/>
            <a:ext cx="19507200" cy="758825"/>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3200" b="1" dirty="0" smtClean="0">
                <a:solidFill>
                  <a:srgbClr val="000080"/>
                </a:solidFill>
                <a:ea typeface="DejaVu LGC Sans" charset="0"/>
                <a:cs typeface="DejaVu LGC Sans" charset="0"/>
              </a:rPr>
              <a:t>Visualizing and Analyzing different simulated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t>
            </a:r>
            <a:r>
              <a:rPr lang="en-US" sz="3200" b="1" dirty="0" err="1" smtClean="0">
                <a:solidFill>
                  <a:srgbClr val="000080"/>
                </a:solidFill>
                <a:ea typeface="DejaVu LGC Sans" charset="0"/>
                <a:cs typeface="DejaVu LGC Sans" charset="0"/>
              </a:rPr>
              <a:t>McIDAS</a:t>
            </a:r>
            <a:r>
              <a:rPr lang="en-US" sz="3200" b="1" dirty="0" smtClean="0">
                <a:solidFill>
                  <a:srgbClr val="000080"/>
                </a:solidFill>
                <a:ea typeface="DejaVu LGC Sans" charset="0"/>
                <a:cs typeface="DejaVu LGC Sans" charset="0"/>
              </a:rPr>
              <a:t>-V  and  Google earth</a:t>
            </a:r>
            <a:endParaRPr lang="en-US" sz="3200" b="1" dirty="0">
              <a:solidFill>
                <a:srgbClr val="000080"/>
              </a:solidFill>
              <a:ea typeface="DejaVu LGC Sans" charset="0"/>
              <a:cs typeface="DejaVu LGC Sans" charset="0"/>
            </a:endParaRPr>
          </a:p>
        </p:txBody>
      </p:sp>
      <p:sp>
        <p:nvSpPr>
          <p:cNvPr id="3100" name="Text Box 28"/>
          <p:cNvSpPr txBox="1">
            <a:spLocks noChangeArrowheads="1"/>
          </p:cNvSpPr>
          <p:nvPr/>
        </p:nvSpPr>
        <p:spPr bwMode="auto">
          <a:xfrm>
            <a:off x="23545800" y="15697200"/>
            <a:ext cx="8251825" cy="814387"/>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water vapor bands </a:t>
            </a:r>
            <a:r>
              <a:rPr lang="en-US" sz="2400" b="1" dirty="0" smtClean="0">
                <a:solidFill>
                  <a:srgbClr val="000000"/>
                </a:solidFill>
                <a:cs typeface="Arial" charset="0"/>
              </a:rPr>
              <a:t>highlighting </a:t>
            </a:r>
            <a:r>
              <a:rPr lang="en-US" sz="2400" b="1" dirty="0">
                <a:solidFill>
                  <a:srgbClr val="000000"/>
                </a:solidFill>
                <a:cs typeface="Arial" charset="0"/>
              </a:rPr>
              <a:t>the added layer information by plotting brightness temperature.   </a:t>
            </a:r>
          </a:p>
        </p:txBody>
      </p:sp>
      <p:sp>
        <p:nvSpPr>
          <p:cNvPr id="3103" name="Text Box 31"/>
          <p:cNvSpPr txBox="1">
            <a:spLocks noChangeArrowheads="1"/>
          </p:cNvSpPr>
          <p:nvPr/>
        </p:nvSpPr>
        <p:spPr bwMode="auto">
          <a:xfrm>
            <a:off x="23850600" y="22631400"/>
            <a:ext cx="9056688" cy="735012"/>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Data transect</a:t>
            </a:r>
            <a:r>
              <a:rPr lang="en-US" sz="2400" b="1" dirty="0" smtClean="0">
                <a:solidFill>
                  <a:srgbClr val="000000"/>
                </a:solidFill>
                <a:ea typeface="DejaVu LGC Sans" charset="0"/>
                <a:cs typeface="DejaVu LGC Sans" charset="0"/>
              </a:rPr>
              <a:t> of simulated  ABI band 08 (6.19um) through the eye of hurricane Katrina.</a:t>
            </a:r>
            <a:endParaRPr lang="en-US" sz="2400" b="1" dirty="0">
              <a:solidFill>
                <a:srgbClr val="000000"/>
              </a:solidFill>
              <a:ea typeface="DejaVu LGC Sans" charset="0"/>
              <a:cs typeface="DejaVu LGC Sans" charset="0"/>
            </a:endParaRPr>
          </a:p>
        </p:txBody>
      </p:sp>
      <p:pic>
        <p:nvPicPr>
          <p:cNvPr id="3105" name="Picture 33"/>
          <p:cNvPicPr>
            <a:picLocks noChangeAspect="1" noChangeArrowheads="1"/>
          </p:cNvPicPr>
          <p:nvPr/>
        </p:nvPicPr>
        <p:blipFill>
          <a:blip r:embed="rId13"/>
          <a:srcRect/>
          <a:stretch>
            <a:fillRect/>
          </a:stretch>
        </p:blipFill>
        <p:spPr bwMode="auto">
          <a:xfrm>
            <a:off x="11658600" y="9601200"/>
            <a:ext cx="9448800" cy="5715000"/>
          </a:xfrm>
          <a:prstGeom prst="rect">
            <a:avLst/>
          </a:prstGeom>
          <a:noFill/>
          <a:ln w="9525">
            <a:noFill/>
            <a:round/>
            <a:headEnd/>
            <a:tailEnd/>
          </a:ln>
          <a:effectLst/>
        </p:spPr>
      </p:pic>
      <p:sp>
        <p:nvSpPr>
          <p:cNvPr id="3107" name="Text Box 35"/>
          <p:cNvSpPr txBox="1">
            <a:spLocks noChangeArrowheads="1"/>
          </p:cNvSpPr>
          <p:nvPr/>
        </p:nvSpPr>
        <p:spPr bwMode="auto">
          <a:xfrm>
            <a:off x="12666663" y="16767175"/>
            <a:ext cx="49212" cy="1223963"/>
          </a:xfrm>
          <a:prstGeom prst="rect">
            <a:avLst/>
          </a:prstGeom>
          <a:noFill/>
          <a:ln w="9525">
            <a:noFill/>
            <a:round/>
            <a:headEnd/>
            <a:tailEnd/>
          </a:ln>
          <a:effectLst/>
        </p:spPr>
        <p:txBody>
          <a:bodyPr wrap="none" anchor="ctr"/>
          <a:lstStyle/>
          <a:p>
            <a:endParaRPr lang="en-US"/>
          </a:p>
        </p:txBody>
      </p:sp>
      <p:sp>
        <p:nvSpPr>
          <p:cNvPr id="3109" name="Text Box 37"/>
          <p:cNvSpPr txBox="1">
            <a:spLocks noChangeArrowheads="1"/>
          </p:cNvSpPr>
          <p:nvPr/>
        </p:nvSpPr>
        <p:spPr bwMode="auto">
          <a:xfrm>
            <a:off x="36728400" y="80772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Google Earth </a:t>
            </a:r>
            <a:endParaRPr lang="en-US" sz="2400" b="1" dirty="0">
              <a:solidFill>
                <a:srgbClr val="000000"/>
              </a:solidFill>
              <a:ea typeface="DejaVu LGC Sans" charset="0"/>
              <a:cs typeface="DejaVu LGC Sans" charset="0"/>
            </a:endParaRPr>
          </a:p>
        </p:txBody>
      </p:sp>
      <p:sp>
        <p:nvSpPr>
          <p:cNvPr id="3110" name="Text Box 38"/>
          <p:cNvSpPr txBox="1">
            <a:spLocks noChangeArrowheads="1"/>
          </p:cNvSpPr>
          <p:nvPr/>
        </p:nvSpPr>
        <p:spPr bwMode="auto">
          <a:xfrm>
            <a:off x="8001000" y="30099000"/>
            <a:ext cx="28271788" cy="2498955"/>
          </a:xfrm>
          <a:prstGeom prst="rect">
            <a:avLst/>
          </a:prstGeom>
          <a:solidFill>
            <a:srgbClr val="D2D2F4"/>
          </a:solidFill>
          <a:ln w="9525">
            <a:noFill/>
            <a:round/>
            <a:headEnd/>
            <a:tailEnd/>
          </a:ln>
          <a:effectLst/>
        </p:spPr>
        <p:txBody>
          <a:bodyPr lIns="90000" tIns="46800" rIns="90000" bIns="46800">
            <a:spAutoFit/>
          </a:bodyP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All the above shown images were created by using </a:t>
            </a:r>
            <a:r>
              <a:rPr lang="en-GB" sz="2400" b="1" dirty="0" err="1">
                <a:solidFill>
                  <a:srgbClr val="FF0000"/>
                </a:solidFill>
                <a:ea typeface="DejaVu LGC Sans" charset="0"/>
                <a:cs typeface="DejaVu LGC Sans" charset="0"/>
              </a:rPr>
              <a:t>McIDAS</a:t>
            </a:r>
            <a:r>
              <a:rPr lang="en-GB" sz="2400" b="1" dirty="0">
                <a:solidFill>
                  <a:srgbClr val="FF0000"/>
                </a:solidFill>
                <a:ea typeface="DejaVu LGC Sans" charset="0"/>
                <a:cs typeface="DejaVu LGC Sans" charset="0"/>
              </a:rPr>
              <a:t>-V, AWIPS and Google earth.</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For more information visit the websites below.</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GOES-R ABI:  http://cimss.ssec.wisc.edu/goes_r/proving-ground.html</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err="1">
                <a:solidFill>
                  <a:srgbClr val="0000FF"/>
                </a:solidFill>
                <a:ea typeface="DejaVu LGC Sans" charset="0"/>
                <a:cs typeface="DejaVu LGC Sans" charset="0"/>
              </a:rPr>
              <a:t>McIDAS</a:t>
            </a:r>
            <a:r>
              <a:rPr lang="en-GB" sz="2400" b="1" dirty="0">
                <a:solidFill>
                  <a:srgbClr val="0000FF"/>
                </a:solidFill>
                <a:ea typeface="DejaVu LGC Sans" charset="0"/>
                <a:cs typeface="DejaVu LGC Sans" charset="0"/>
              </a:rPr>
              <a:t>-V :  http://www.ssec.wisc.edu/mcidas</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AWIPS </a:t>
            </a:r>
            <a:r>
              <a:rPr lang="en-GB" sz="2400" b="1" dirty="0">
                <a:solidFill>
                  <a:srgbClr val="000099"/>
                </a:solidFill>
                <a:ea typeface="DejaVu LGC Sans" charset="0"/>
                <a:cs typeface="DejaVu LGC Sans" charset="0"/>
              </a:rPr>
              <a:t>: Advance Weather Interactive Processing system</a:t>
            </a:r>
            <a:r>
              <a:rPr lang="en-GB" sz="2400" b="1" dirty="0">
                <a:solidFill>
                  <a:srgbClr val="00008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   MIDAS-V</a:t>
            </a:r>
            <a:r>
              <a:rPr lang="en-GB" sz="2400" b="1" dirty="0">
                <a:solidFill>
                  <a:srgbClr val="000099"/>
                </a:solidFill>
                <a:ea typeface="DejaVu LGC Sans" charset="0"/>
                <a:cs typeface="DejaVu LGC Sans" charset="0"/>
              </a:rPr>
              <a:t>:  Man Computer Interactive Data Access System</a:t>
            </a:r>
            <a:r>
              <a:rPr lang="en-GB" sz="2400" b="1" dirty="0">
                <a:solidFill>
                  <a:srgbClr val="0000FF"/>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a:solidFill>
                  <a:srgbClr val="3333CC"/>
                </a:solidFill>
                <a:ea typeface="DejaVu LGC Sans" charset="0"/>
                <a:cs typeface="DejaVu LGC Sans" charset="0"/>
              </a:rPr>
              <a:t>E-mail:   kbah@ssec.wisc.edu</a:t>
            </a:r>
          </a:p>
        </p:txBody>
      </p:sp>
      <p:pic>
        <p:nvPicPr>
          <p:cNvPr id="3111" name="Picture 39"/>
          <p:cNvPicPr>
            <a:picLocks noChangeAspect="1" noChangeArrowheads="1"/>
          </p:cNvPicPr>
          <p:nvPr/>
        </p:nvPicPr>
        <p:blipFill>
          <a:blip r:embed="rId14"/>
          <a:srcRect/>
          <a:stretch>
            <a:fillRect/>
          </a:stretch>
        </p:blipFill>
        <p:spPr bwMode="auto">
          <a:xfrm>
            <a:off x="1371600" y="9601200"/>
            <a:ext cx="8959850" cy="5715000"/>
          </a:xfrm>
          <a:prstGeom prst="rect">
            <a:avLst/>
          </a:prstGeom>
          <a:noFill/>
          <a:ln w="9525">
            <a:noFill/>
            <a:round/>
            <a:headEnd/>
            <a:tailEnd/>
          </a:ln>
          <a:effectLst/>
        </p:spPr>
      </p:pic>
      <p:pic>
        <p:nvPicPr>
          <p:cNvPr id="43" name="Picture 42" descr="Screen shot 2010-09-30 at 12.18.55 AM.png"/>
          <p:cNvPicPr>
            <a:picLocks noChangeAspect="1"/>
          </p:cNvPicPr>
          <p:nvPr/>
        </p:nvPicPr>
        <p:blipFill>
          <a:blip r:embed="rId15"/>
          <a:stretch>
            <a:fillRect/>
          </a:stretch>
        </p:blipFill>
        <p:spPr>
          <a:xfrm>
            <a:off x="11582400" y="16764000"/>
            <a:ext cx="9601200" cy="5410200"/>
          </a:xfrm>
          <a:prstGeom prst="rect">
            <a:avLst/>
          </a:prstGeom>
        </p:spPr>
      </p:pic>
      <p:pic>
        <p:nvPicPr>
          <p:cNvPr id="44" name="Picture 43" descr="Screen shot 2010-09-30 at 1.10.45 AM.png"/>
          <p:cNvPicPr>
            <a:picLocks noChangeAspect="1"/>
          </p:cNvPicPr>
          <p:nvPr/>
        </p:nvPicPr>
        <p:blipFill>
          <a:blip r:embed="rId16"/>
          <a:stretch>
            <a:fillRect/>
          </a:stretch>
        </p:blipFill>
        <p:spPr>
          <a:xfrm>
            <a:off x="33528000" y="9448800"/>
            <a:ext cx="8534400" cy="5867400"/>
          </a:xfrm>
          <a:prstGeom prst="rect">
            <a:avLst/>
          </a:prstGeom>
        </p:spPr>
      </p:pic>
      <p:pic>
        <p:nvPicPr>
          <p:cNvPr id="45" name="Picture 44" descr="Screen shot 2010-09-30 at 1.31.22 AM.png"/>
          <p:cNvPicPr>
            <a:picLocks noChangeAspect="1"/>
          </p:cNvPicPr>
          <p:nvPr/>
        </p:nvPicPr>
        <p:blipFill>
          <a:blip r:embed="rId17"/>
          <a:stretch>
            <a:fillRect/>
          </a:stretch>
        </p:blipFill>
        <p:spPr>
          <a:xfrm>
            <a:off x="33604200" y="16459200"/>
            <a:ext cx="8534400" cy="5105400"/>
          </a:xfrm>
          <a:prstGeom prst="rect">
            <a:avLst/>
          </a:prstGeom>
        </p:spPr>
      </p:pic>
      <p:pic>
        <p:nvPicPr>
          <p:cNvPr id="47" name="Picture 46" descr="Screen shot 2010-09-30 at 1.47.11 AM.png"/>
          <p:cNvPicPr>
            <a:picLocks noChangeAspect="1"/>
          </p:cNvPicPr>
          <p:nvPr/>
        </p:nvPicPr>
        <p:blipFill>
          <a:blip r:embed="rId18"/>
          <a:stretch>
            <a:fillRect/>
          </a:stretch>
        </p:blipFill>
        <p:spPr>
          <a:xfrm>
            <a:off x="33909000" y="23698200"/>
            <a:ext cx="8305800" cy="5562600"/>
          </a:xfrm>
          <a:prstGeom prst="rect">
            <a:avLst/>
          </a:prstGeom>
        </p:spPr>
      </p:pic>
      <p:sp>
        <p:nvSpPr>
          <p:cNvPr id="48" name="Text Box 19"/>
          <p:cNvSpPr txBox="1">
            <a:spLocks noChangeArrowheads="1"/>
          </p:cNvSpPr>
          <p:nvPr/>
        </p:nvSpPr>
        <p:spPr bwMode="auto">
          <a:xfrm>
            <a:off x="11582400" y="22707600"/>
            <a:ext cx="8763000" cy="6858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NDVI  </a:t>
            </a:r>
            <a:r>
              <a:rPr lang="en-US" sz="2400" b="1" dirty="0">
                <a:solidFill>
                  <a:srgbClr val="000000"/>
                </a:solidFill>
                <a:ea typeface="DejaVu LGC Sans" charset="0"/>
                <a:cs typeface="DejaVu LGC Sans" charset="0"/>
              </a:rPr>
              <a:t>computed</a:t>
            </a:r>
            <a:r>
              <a:rPr lang="en-US" sz="2400" b="1" dirty="0" smtClean="0">
                <a:solidFill>
                  <a:srgbClr val="000000"/>
                </a:solidFill>
                <a:ea typeface="DejaVu LGC Sans" charset="0"/>
                <a:cs typeface="DejaVu LGC Sans" charset="0"/>
              </a:rPr>
              <a:t> using  reflectance's from simulated ABI  band 03 (0.865um) and band 02 </a:t>
            </a:r>
            <a:r>
              <a:rPr lang="en-US" sz="2400" b="1" dirty="0">
                <a:solidFill>
                  <a:srgbClr val="000000"/>
                </a:solidFill>
                <a:ea typeface="DejaVu LGC Sans" charset="0"/>
                <a:cs typeface="DejaVu LGC Sans" charset="0"/>
              </a:rPr>
              <a:t>(0.64um).</a:t>
            </a:r>
            <a:r>
              <a:rPr lang="en-US" sz="2400" b="1" dirty="0" smtClean="0">
                <a:solidFill>
                  <a:srgbClr val="000000"/>
                </a:solidFill>
                <a:ea typeface="DejaVu LGC Sans" charset="0"/>
                <a:cs typeface="DejaVu LGC Sans" charset="0"/>
              </a:rPr>
              <a:t> </a:t>
            </a:r>
            <a:endParaRPr lang="en-US" sz="2400" b="1" dirty="0">
              <a:solidFill>
                <a:srgbClr val="000000"/>
              </a:solidFill>
              <a:ea typeface="DejaVu LGC Sans" charset="0"/>
              <a:cs typeface="DejaVu LGC Sans" charset="0"/>
            </a:endParaRPr>
          </a:p>
        </p:txBody>
      </p:sp>
      <p:graphicFrame>
        <p:nvGraphicFramePr>
          <p:cNvPr id="15362" name="Object 2"/>
          <p:cNvGraphicFramePr>
            <a:graphicFrameLocks noChangeAspect="1"/>
          </p:cNvGraphicFramePr>
          <p:nvPr/>
        </p:nvGraphicFramePr>
        <p:xfrm>
          <a:off x="1600200" y="16611600"/>
          <a:ext cx="8839200" cy="5486400"/>
        </p:xfrm>
        <a:graphic>
          <a:graphicData uri="http://schemas.openxmlformats.org/presentationml/2006/ole">
            <p:oleObj spid="_x0000_s15362" name="Document" r:id="rId19" imgW="5346700" imgH="4089400" progId="Word.Document.12">
              <p:link updateAutomatic="1"/>
            </p:oleObj>
          </a:graphicData>
        </a:graphic>
      </p:graphicFrame>
      <p:sp>
        <p:nvSpPr>
          <p:cNvPr id="51" name="Text Box 37"/>
          <p:cNvSpPr txBox="1">
            <a:spLocks noChangeArrowheads="1"/>
          </p:cNvSpPr>
          <p:nvPr/>
        </p:nvSpPr>
        <p:spPr bwMode="auto">
          <a:xfrm>
            <a:off x="11811000" y="8610600"/>
            <a:ext cx="9088437" cy="6826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Comparing</a:t>
            </a:r>
            <a:r>
              <a:rPr lang="en-US" sz="2400" b="1" dirty="0" smtClean="0">
                <a:solidFill>
                  <a:srgbClr val="000000"/>
                </a:solidFill>
                <a:ea typeface="DejaVu LGC Sans" charset="0"/>
                <a:cs typeface="DejaVu LGC Sans" charset="0"/>
              </a:rPr>
              <a:t> GOES</a:t>
            </a:r>
            <a:r>
              <a:rPr lang="en-US" sz="2400" b="1" dirty="0">
                <a:solidFill>
                  <a:srgbClr val="000000"/>
                </a:solidFill>
                <a:ea typeface="DejaVu LGC Sans" charset="0"/>
                <a:cs typeface="DejaVu LGC Sans" charset="0"/>
              </a:rPr>
              <a:t>-12 to simulated GOES-R spatial resolution for band 7 (3.90um) and band 16 (13.3um).</a:t>
            </a:r>
          </a:p>
        </p:txBody>
      </p:sp>
      <p:sp>
        <p:nvSpPr>
          <p:cNvPr id="52" name="Text Box 37"/>
          <p:cNvSpPr txBox="1">
            <a:spLocks noChangeArrowheads="1"/>
          </p:cNvSpPr>
          <p:nvPr/>
        </p:nvSpPr>
        <p:spPr bwMode="auto">
          <a:xfrm>
            <a:off x="26441400" y="81534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err="1" smtClean="0">
                <a:solidFill>
                  <a:srgbClr val="000080"/>
                </a:solidFill>
                <a:ea typeface="DejaVu LGC Sans" charset="0"/>
                <a:cs typeface="DejaVu LGC Sans" charset="0"/>
              </a:rPr>
              <a:t>McIDAS</a:t>
            </a:r>
            <a:r>
              <a:rPr lang="en-US" sz="2400" b="1" dirty="0" smtClean="0">
                <a:solidFill>
                  <a:srgbClr val="000080"/>
                </a:solidFill>
                <a:ea typeface="DejaVu LGC Sans" charset="0"/>
                <a:cs typeface="DejaVu LGC Sans" charset="0"/>
              </a:rPr>
              <a:t>-V </a:t>
            </a:r>
            <a:endParaRPr lang="en-US" sz="2400" b="1" dirty="0">
              <a:solidFill>
                <a:srgbClr val="000000"/>
              </a:solidFill>
              <a:ea typeface="DejaVu LGC Sans" charset="0"/>
              <a:cs typeface="DejaVu LGC Sans" charset="0"/>
            </a:endParaRPr>
          </a:p>
        </p:txBody>
      </p:sp>
      <p:sp>
        <p:nvSpPr>
          <p:cNvPr id="53" name="Text Box 17"/>
          <p:cNvSpPr txBox="1">
            <a:spLocks noChangeArrowheads="1"/>
          </p:cNvSpPr>
          <p:nvPr/>
        </p:nvSpPr>
        <p:spPr bwMode="auto">
          <a:xfrm>
            <a:off x="23469600" y="8763000"/>
            <a:ext cx="8213725"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CONUS </a:t>
            </a:r>
            <a:r>
              <a:rPr lang="en-US" sz="2400" b="1" dirty="0">
                <a:solidFill>
                  <a:srgbClr val="000000"/>
                </a:solidFill>
                <a:ea typeface="DejaVu LGC Sans" charset="0"/>
                <a:cs typeface="DejaVu LGC Sans" charset="0"/>
              </a:rPr>
              <a:t>simulation of the 16 ABI bands displayed</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June-05-2005 storm outbreak.</a:t>
            </a:r>
          </a:p>
        </p:txBody>
      </p:sp>
      <p:sp>
        <p:nvSpPr>
          <p:cNvPr id="54" name="Text Box 23"/>
          <p:cNvSpPr txBox="1">
            <a:spLocks noChangeArrowheads="1"/>
          </p:cNvSpPr>
          <p:nvPr/>
        </p:nvSpPr>
        <p:spPr bwMode="auto">
          <a:xfrm>
            <a:off x="1371600" y="8763000"/>
            <a:ext cx="9459912" cy="814387"/>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400" b="1" dirty="0">
                <a:solidFill>
                  <a:srgbClr val="000080"/>
                </a:solidFill>
                <a:ea typeface="DejaVu LGC Sans" charset="0"/>
                <a:cs typeface="DejaVu LGC Sans" charset="0"/>
              </a:rPr>
              <a:t>West Projection </a:t>
            </a:r>
            <a:r>
              <a:rPr lang="en-US" sz="2400" b="1" dirty="0">
                <a:solidFill>
                  <a:srgbClr val="000000"/>
                </a:solidFill>
                <a:ea typeface="DejaVu LGC Sans" charset="0"/>
                <a:cs typeface="DejaVu LGC Sans" charset="0"/>
              </a:rPr>
              <a:t>simulation of the ABI showing the pacific projection at 137</a:t>
            </a:r>
            <a:r>
              <a:rPr lang="en-US" sz="2400" b="1" dirty="0">
                <a:solidFill>
                  <a:srgbClr val="000000"/>
                </a:solidFill>
                <a:latin typeface="DejaVu LGC Sans" charset="0"/>
                <a:ea typeface="DejaVu LGC Sans" charset="0"/>
                <a:cs typeface="DejaVu LGC Sans" charset="0"/>
              </a:rPr>
              <a:t>°</a:t>
            </a:r>
            <a:r>
              <a:rPr lang="en-US" sz="700" b="1" dirty="0" smtClean="0">
                <a:solidFill>
                  <a:srgbClr val="000000"/>
                </a:solidFill>
                <a:ea typeface="DejaVu LGC Sans" charset="0"/>
                <a:cs typeface="DejaVu LGC Sans" charset="0"/>
              </a:rPr>
              <a:t>..</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700" b="1" dirty="0">
                <a:solidFill>
                  <a:srgbClr val="00000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700" b="1" dirty="0">
              <a:solidFill>
                <a:srgbClr val="000000"/>
              </a:solidFill>
              <a:ea typeface="DejaVu LGC Sans" charset="0"/>
              <a:cs typeface="DejaVu LGC Sans" charset="0"/>
            </a:endParaRPr>
          </a:p>
        </p:txBody>
      </p:sp>
      <p:sp>
        <p:nvSpPr>
          <p:cNvPr id="55" name="Text Box 36"/>
          <p:cNvSpPr txBox="1">
            <a:spLocks noChangeArrowheads="1"/>
          </p:cNvSpPr>
          <p:nvPr/>
        </p:nvSpPr>
        <p:spPr bwMode="auto">
          <a:xfrm>
            <a:off x="33451800" y="8534400"/>
            <a:ext cx="8915400" cy="77628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03 (0.865um) </a:t>
            </a:r>
            <a:r>
              <a:rPr lang="en-US" sz="2400" b="1" dirty="0" smtClean="0">
                <a:solidFill>
                  <a:srgbClr val="000000"/>
                </a:solidFill>
                <a:ea typeface="DejaVu LGC Sans" charset="0"/>
                <a:cs typeface="DejaVu LGC Sans" charset="0"/>
              </a:rPr>
              <a:t>(Daytime “Veggie” band) for  June 05</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13:30UTC, displayed in Google earth as a </a:t>
            </a:r>
            <a:r>
              <a:rPr lang="en-US" sz="2400" b="1" dirty="0" err="1" smtClean="0">
                <a:solidFill>
                  <a:srgbClr val="000000"/>
                </a:solidFill>
                <a:ea typeface="DejaVu LGC Sans" charset="0"/>
                <a:cs typeface="DejaVu LGC Sans" charset="0"/>
              </a:rPr>
              <a:t>kmz</a:t>
            </a:r>
            <a:r>
              <a:rPr lang="en-US" sz="2400" b="1" dirty="0" smtClean="0">
                <a:solidFill>
                  <a:srgbClr val="000000"/>
                </a:solidFill>
                <a:ea typeface="DejaVu LGC Sans" charset="0"/>
                <a:cs typeface="DejaVu LGC Sans" charset="0"/>
              </a:rPr>
              <a:t> file .</a:t>
            </a:r>
            <a:endParaRPr lang="en-US" sz="2400" b="1" dirty="0">
              <a:solidFill>
                <a:srgbClr val="000000"/>
              </a:solidFill>
              <a:ea typeface="DejaVu LGC Sans" charset="0"/>
              <a:cs typeface="DejaVu LGC Sans" charset="0"/>
            </a:endParaRPr>
          </a:p>
        </p:txBody>
      </p:sp>
      <p:sp>
        <p:nvSpPr>
          <p:cNvPr id="57" name="Text Box 18"/>
          <p:cNvSpPr txBox="1">
            <a:spLocks noChangeArrowheads="1"/>
          </p:cNvSpPr>
          <p:nvPr/>
        </p:nvSpPr>
        <p:spPr bwMode="auto">
          <a:xfrm>
            <a:off x="1828800" y="22555200"/>
            <a:ext cx="8670925" cy="66198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Hurricane Katrina </a:t>
            </a:r>
            <a:r>
              <a:rPr lang="en-US" sz="2400" b="1" dirty="0">
                <a:solidFill>
                  <a:srgbClr val="000000"/>
                </a:solidFill>
                <a:ea typeface="DejaVu LGC Sans" charset="0"/>
                <a:cs typeface="DejaVu LGC Sans" charset="0"/>
              </a:rPr>
              <a:t>simulation of the ABI approaching the shore on August-29-2005.</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   </a:t>
            </a:r>
          </a:p>
        </p:txBody>
      </p:sp>
      <p:sp>
        <p:nvSpPr>
          <p:cNvPr id="58" name="Text Box 17"/>
          <p:cNvSpPr txBox="1">
            <a:spLocks noChangeArrowheads="1"/>
          </p:cNvSpPr>
          <p:nvPr/>
        </p:nvSpPr>
        <p:spPr bwMode="auto">
          <a:xfrm>
            <a:off x="1447800" y="15697200"/>
            <a:ext cx="8991600" cy="6858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04(1.378um)  </a:t>
            </a:r>
            <a:r>
              <a:rPr lang="en-US" sz="2400" b="1" dirty="0" smtClean="0">
                <a:solidFill>
                  <a:srgbClr val="000000"/>
                </a:solidFill>
                <a:ea typeface="DejaVu LGC Sans" charset="0"/>
                <a:cs typeface="DejaVu LGC Sans" charset="0"/>
              </a:rPr>
              <a:t>(Daytime “Cirrus” band) for 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June 2005 at 22:00UTC.  Detects very thin cirrus clouds during the day.</a:t>
            </a:r>
            <a:endParaRPr lang="en-US" sz="2400" b="1" dirty="0">
              <a:solidFill>
                <a:srgbClr val="000000"/>
              </a:solidFill>
              <a:ea typeface="DejaVu LGC Sans" charset="0"/>
              <a:cs typeface="DejaVu LGC Sans" charset="0"/>
            </a:endParaRPr>
          </a:p>
        </p:txBody>
      </p:sp>
      <p:sp>
        <p:nvSpPr>
          <p:cNvPr id="59" name="Text Box 37"/>
          <p:cNvSpPr txBox="1">
            <a:spLocks noChangeArrowheads="1"/>
          </p:cNvSpPr>
          <p:nvPr/>
        </p:nvSpPr>
        <p:spPr bwMode="auto">
          <a:xfrm>
            <a:off x="11582400" y="15544800"/>
            <a:ext cx="9677400" cy="10668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08(6.19um) and  band 14(</a:t>
            </a:r>
            <a:r>
              <a:rPr lang="en-US" sz="2400" b="1" dirty="0" smtClean="0">
                <a:solidFill>
                  <a:srgbClr val="000000"/>
                </a:solidFill>
                <a:ea typeface="DejaVu LGC Sans" charset="0"/>
                <a:cs typeface="DejaVu LGC Sans" charset="0"/>
              </a:rPr>
              <a:t>11.2um) for 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June 2005 at 23:30UTC. shown in the upper panels. Their full and and focused range band differences are shown at the bottom)</a:t>
            </a:r>
            <a:r>
              <a:rPr lang="en-US" sz="2400" b="1" dirty="0">
                <a:solidFill>
                  <a:srgbClr val="000000"/>
                </a:solidFill>
                <a:ea typeface="DejaVu LGC Sans" charset="0"/>
                <a:cs typeface="DejaVu LGC Sans" charset="0"/>
              </a:rPr>
              <a:t>.</a:t>
            </a:r>
          </a:p>
        </p:txBody>
      </p:sp>
      <p:sp>
        <p:nvSpPr>
          <p:cNvPr id="61" name="Text Box 36"/>
          <p:cNvSpPr txBox="1">
            <a:spLocks noChangeArrowheads="1"/>
          </p:cNvSpPr>
          <p:nvPr/>
        </p:nvSpPr>
        <p:spPr bwMode="auto">
          <a:xfrm>
            <a:off x="33528000" y="15697200"/>
            <a:ext cx="9144000" cy="77628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08 (3.90um) </a:t>
            </a:r>
            <a:r>
              <a:rPr lang="en-US" sz="2400" b="1" dirty="0" smtClean="0">
                <a:solidFill>
                  <a:srgbClr val="000000"/>
                </a:solidFill>
                <a:ea typeface="DejaVu LGC Sans" charset="0"/>
                <a:cs typeface="DejaVu LGC Sans" charset="0"/>
              </a:rPr>
              <a:t>(Shortwave IR window band) for  June 04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22:00UTC, showing hurricane Katrina in the golf .</a:t>
            </a:r>
            <a:endParaRPr lang="en-US" sz="2400" b="1" dirty="0">
              <a:solidFill>
                <a:srgbClr val="000000"/>
              </a:solidFill>
              <a:ea typeface="DejaVu LGC Sans" charset="0"/>
              <a:cs typeface="DejaVu LGC Sans" charset="0"/>
            </a:endParaRPr>
          </a:p>
        </p:txBody>
      </p:sp>
      <p:sp>
        <p:nvSpPr>
          <p:cNvPr id="62" name="Text Box 36"/>
          <p:cNvSpPr txBox="1">
            <a:spLocks noChangeArrowheads="1"/>
          </p:cNvSpPr>
          <p:nvPr/>
        </p:nvSpPr>
        <p:spPr bwMode="auto">
          <a:xfrm>
            <a:off x="33909000" y="22479000"/>
            <a:ext cx="8915400" cy="77628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01 (064um) </a:t>
            </a:r>
            <a:r>
              <a:rPr lang="en-US" sz="2400" b="1" dirty="0" smtClean="0">
                <a:solidFill>
                  <a:srgbClr val="000000"/>
                </a:solidFill>
                <a:ea typeface="DejaVu LGC Sans" charset="0"/>
                <a:cs typeface="DejaVu LGC Sans" charset="0"/>
              </a:rPr>
              <a:t>(Daytime “blue” band) for  June 04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10:00UTC, re projected in the Fix Grid Format and displayed in Google earth.</a:t>
            </a:r>
            <a:endParaRPr lang="en-US" sz="2400" b="1" dirty="0">
              <a:solidFill>
                <a:srgbClr val="000000"/>
              </a:solidFill>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4643</TotalTime>
  <Words>633</Words>
  <Application>Microsoft Macintosh PowerPoint</Application>
  <PresentationFormat>Custom</PresentationFormat>
  <Paragraphs>36</Paragraphs>
  <Slides>1</Slides>
  <Notes>1</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1</vt:i4>
      </vt:variant>
    </vt:vector>
  </HeadingPairs>
  <TitlesOfParts>
    <vt:vector size="3" baseType="lpstr">
      <vt:lpstr>Office Theme</vt:lpstr>
      <vt:lpstr>Macintosh HD:Users:kbah:Desktop:ABI_WES-GUIDE-beta004.doc!OLE_LINK2</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tims</dc:creator>
  <cp:lastModifiedBy>Kaba Bah</cp:lastModifiedBy>
  <cp:revision>423</cp:revision>
  <cp:lastPrinted>1601-01-01T00:00:00Z</cp:lastPrinted>
  <dcterms:created xsi:type="dcterms:W3CDTF">2010-10-19T15:06:19Z</dcterms:created>
  <dcterms:modified xsi:type="dcterms:W3CDTF">2010-10-19T15:08:15Z</dcterms:modified>
</cp:coreProperties>
</file>