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0" r:id="rId3"/>
    <p:sldId id="278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D19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7" autoAdjust="0"/>
    <p:restoredTop sz="92601" autoAdjust="0"/>
  </p:normalViewPr>
  <p:slideViewPr>
    <p:cSldViewPr showGuides="1">
      <p:cViewPr>
        <p:scale>
          <a:sx n="150" d="100"/>
          <a:sy n="150" d="100"/>
        </p:scale>
        <p:origin x="-2096" y="-80"/>
      </p:cViewPr>
      <p:guideLst>
        <p:guide orient="horz" pos="350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85912-4990-394A-8B33-3147DEA2BEA8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B9B5-EA97-9A41-A07D-2B1D7C239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6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C5809-5361-4395-85AB-44D59D2B0991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8475B-9E0B-40D2-815E-046AC257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all" spc="0" baseline="0">
                <a:effectLst/>
                <a:latin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228945"/>
            <a:ext cx="7772400" cy="400110"/>
          </a:xfrm>
        </p:spPr>
        <p:txBody>
          <a:bodyPr lIns="10058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987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666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3666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8156448" cy="777240"/>
          </a:xfrm>
        </p:spPr>
        <p:txBody>
          <a:bodyPr tIns="64008"/>
          <a:lstStyle>
            <a:lvl1pPr algn="ctr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432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55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0161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30161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9448"/>
            <a:ext cx="4040188" cy="48737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9448"/>
            <a:ext cx="4041775" cy="48737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761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1704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5029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646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2050"/>
          </a:xfrm>
        </p:spPr>
        <p:txBody>
          <a:bodyPr anchor="ctr"/>
          <a:lstStyle>
            <a:lvl1pPr algn="ctr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2954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909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554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609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8262" y="762000"/>
            <a:ext cx="8228538" cy="57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dirty="0" smtClean="0"/>
          </a:p>
        </p:txBody>
      </p:sp>
      <p:pic>
        <p:nvPicPr>
          <p:cNvPr id="1032" name="Picture 29" descr="cimss_logo.t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46258"/>
            <a:ext cx="458261" cy="3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365974" y="6590763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rgbClr val="FFF1CE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eaLnBrk="1" hangingPunct="1">
              <a:defRPr/>
            </a:pPr>
            <a:r>
              <a:rPr lang="en-US" sz="700" dirty="0" smtClean="0"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6294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1CE"/>
                </a:solidFill>
                <a:latin typeface="+mn-lt"/>
              </a:defRPr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MS PGothic" pitchFamily="34" charset="-128"/>
          <a:cs typeface="ＭＳ Ｐゴシック" pitchFamily="4" charset="-128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o.ncep.noaa.gov/pmb/docs/grib2/grib2_table4-2-3-192.shtml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12391"/>
            <a:ext cx="8077200" cy="3293209"/>
          </a:xfrm>
        </p:spPr>
        <p:txBody>
          <a:bodyPr/>
          <a:lstStyle/>
          <a:p>
            <a:endParaRPr lang="en-US" sz="2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Pierce &amp;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Kaba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(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CIMSS/UW-Madison)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AWIPSII VSP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Meeting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College Park, MD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Sept-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-18- 2014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C10-53D9-4629-9606-A827DF48417F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66259"/>
            <a:ext cx="1041699" cy="695235"/>
          </a:xfrm>
          <a:prstGeom prst="rect">
            <a:avLst/>
          </a:prstGeom>
        </p:spPr>
      </p:pic>
      <p:pic>
        <p:nvPicPr>
          <p:cNvPr id="6" name="Picture 7" descr="cimss_for_engraving_cro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001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1417638"/>
            <a:ext cx="8610600" cy="15541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 spc="-1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CIMSS/ASPB Metrics: </a:t>
            </a:r>
            <a:r>
              <a:rPr lang="en-US" sz="2800" dirty="0" smtClean="0">
                <a:solidFill>
                  <a:schemeClr val="tx1"/>
                </a:solidFill>
              </a:rPr>
              <a:t>Real-time ingest of CIMSS proxy RGB Air Mass product with quantitative overlay within NCWCP AWIPS environment and forecaster training sessions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617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990600"/>
            <a:ext cx="4648200" cy="5791200"/>
            <a:chOff x="670577" y="228600"/>
            <a:chExt cx="4197597" cy="5611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673950" y="228600"/>
              <a:ext cx="4189820" cy="23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672859" y="2564922"/>
              <a:ext cx="4179546" cy="146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670577" y="4019220"/>
              <a:ext cx="4197597" cy="182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 smtClean="0"/>
              <a:t>    New </a:t>
            </a:r>
            <a:r>
              <a:rPr lang="en-US" sz="2800" b="1" dirty="0"/>
              <a:t>GOES-R ABI discipline 3 </a:t>
            </a:r>
            <a:r>
              <a:rPr lang="en-US" sz="2800" b="1" dirty="0" smtClean="0"/>
              <a:t>parameters</a:t>
            </a:r>
            <a:endParaRPr lang="en-US" sz="2400" dirty="0" smtClean="0"/>
          </a:p>
          <a:p>
            <a:pPr algn="ctr"/>
            <a:r>
              <a:rPr lang="en-US" sz="2000" dirty="0" smtClean="0"/>
              <a:t>New </a:t>
            </a:r>
            <a:r>
              <a:rPr lang="en-US" sz="2000" dirty="0" smtClean="0"/>
              <a:t>Grib2 Capabilities </a:t>
            </a:r>
            <a:r>
              <a:rPr lang="en-US" sz="2000" dirty="0"/>
              <a:t>for forecast satellite </a:t>
            </a:r>
            <a:r>
              <a:rPr lang="en-US" sz="2000" dirty="0" smtClean="0"/>
              <a:t>imagery as of 07/15/2014 </a:t>
            </a:r>
            <a:endParaRPr lang="en-US" sz="2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9304" y="3399647"/>
            <a:ext cx="4114800" cy="1502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17337" r="13060" b="33757"/>
          <a:stretch/>
        </p:blipFill>
        <p:spPr bwMode="auto">
          <a:xfrm>
            <a:off x="1119997" y="3865497"/>
            <a:ext cx="7996686" cy="291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9304" y="3399648"/>
            <a:ext cx="780693" cy="4658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7107" y="3429000"/>
            <a:ext cx="4639576" cy="4364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304" y="4902616"/>
            <a:ext cx="780693" cy="1879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810664" y="946292"/>
            <a:ext cx="44095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619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990600"/>
            <a:ext cx="4648200" cy="5791200"/>
            <a:chOff x="670577" y="228600"/>
            <a:chExt cx="4197597" cy="5611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673950" y="228600"/>
              <a:ext cx="4189820" cy="23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672859" y="2564922"/>
              <a:ext cx="4179546" cy="146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670577" y="4019220"/>
              <a:ext cx="4197597" cy="182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Grib2 Capabilities </a:t>
            </a:r>
            <a:r>
              <a:rPr lang="en-US" sz="2400" dirty="0"/>
              <a:t>for forecast satellite </a:t>
            </a:r>
            <a:r>
              <a:rPr lang="en-US" sz="2400" dirty="0" smtClean="0"/>
              <a:t>imagery as of 07/15/2014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052" y="4902616"/>
            <a:ext cx="4114800" cy="149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052" y="3865497"/>
            <a:ext cx="797945" cy="10371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304" y="6400799"/>
            <a:ext cx="780693" cy="381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572000" y="946292"/>
            <a:ext cx="44095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6960" r="13171" b="24006"/>
          <a:stretch/>
        </p:blipFill>
        <p:spPr bwMode="auto">
          <a:xfrm>
            <a:off x="1117122" y="3839392"/>
            <a:ext cx="7993729" cy="29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062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86824"/>
            <a:ext cx="85154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Ground </a:t>
            </a:r>
            <a:r>
              <a:rPr lang="en-US" sz="3200" b="1" dirty="0"/>
              <a:t>based continuous integration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2860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Alternative approach for initial demonstration is to leverage Joe Zajic’s</a:t>
            </a:r>
            <a:r>
              <a:rPr lang="en-US" dirty="0"/>
              <a:t> support of  "Continuous Integration" instance of AWIPS-II </a:t>
            </a:r>
            <a:r>
              <a:rPr lang="en-US" dirty="0" smtClean="0"/>
              <a:t>that </a:t>
            </a:r>
            <a:r>
              <a:rPr lang="en-US" dirty="0"/>
              <a:t>is continuously ingesting and displaying the RaFTR-CIMSS-SIM data.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NWS (Eric </a:t>
            </a:r>
            <a:r>
              <a:rPr lang="en-US" dirty="0" err="1" smtClean="0"/>
              <a:t>Guillot</a:t>
            </a:r>
            <a:r>
              <a:rPr lang="en-US" dirty="0" smtClean="0"/>
              <a:t>) will </a:t>
            </a:r>
            <a:r>
              <a:rPr lang="en-US" dirty="0"/>
              <a:t>be using the data on a daily basis to develop AWIPS-II configurations for the various mission </a:t>
            </a:r>
            <a:r>
              <a:rPr lang="en-US" dirty="0" smtClean="0"/>
              <a:t>threads.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209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r="31728" b="4368"/>
          <a:stretch/>
        </p:blipFill>
        <p:spPr>
          <a:xfrm>
            <a:off x="310095" y="532563"/>
            <a:ext cx="5819400" cy="5777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8382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20140729  1800Z</a:t>
            </a:r>
          </a:p>
          <a:p>
            <a:endParaRPr lang="en-US" dirty="0"/>
          </a:p>
          <a:p>
            <a:r>
              <a:rPr lang="en-US" dirty="0" smtClean="0"/>
              <a:t>R:  6.95um-7.34um</a:t>
            </a:r>
          </a:p>
          <a:p>
            <a:r>
              <a:rPr lang="en-US" dirty="0" smtClean="0"/>
              <a:t>G:  9.61um-10.35um</a:t>
            </a:r>
          </a:p>
          <a:p>
            <a:r>
              <a:rPr lang="en-US" dirty="0" smtClean="0"/>
              <a:t>B:  1/(6.95um)</a:t>
            </a:r>
          </a:p>
          <a:p>
            <a:endParaRPr lang="en-US" dirty="0"/>
          </a:p>
          <a:p>
            <a:r>
              <a:rPr lang="en-US" dirty="0" smtClean="0"/>
              <a:t>Each input scaled to it’s range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87868"/>
            <a:ext cx="626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Airmass</a:t>
            </a:r>
            <a:r>
              <a:rPr lang="en-US" dirty="0" smtClean="0"/>
              <a:t> RGB image using RaFTR-CIMSS-SIM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485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2609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CONUS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10813" r="12902" b="7392"/>
          <a:stretch/>
        </p:blipFill>
        <p:spPr>
          <a:xfrm>
            <a:off x="228600" y="854947"/>
            <a:ext cx="6320626" cy="5164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87868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image using RaFTR-CIMSS-SIM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7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r="31728" b="4368"/>
          <a:stretch/>
        </p:blipFill>
        <p:spPr>
          <a:xfrm>
            <a:off x="310095" y="532563"/>
            <a:ext cx="5819400" cy="5777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8382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20140729  1800Z</a:t>
            </a:r>
          </a:p>
          <a:p>
            <a:endParaRPr lang="en-US" dirty="0"/>
          </a:p>
          <a:p>
            <a:r>
              <a:rPr lang="en-US" dirty="0" smtClean="0"/>
              <a:t>R:  6.95um-7.34um</a:t>
            </a:r>
          </a:p>
          <a:p>
            <a:r>
              <a:rPr lang="en-US" dirty="0" smtClean="0"/>
              <a:t>G:  9.61um-10.35um</a:t>
            </a:r>
          </a:p>
          <a:p>
            <a:r>
              <a:rPr lang="en-US" dirty="0" smtClean="0"/>
              <a:t>B:  1/(6.95um)</a:t>
            </a:r>
          </a:p>
          <a:p>
            <a:endParaRPr lang="en-US" dirty="0"/>
          </a:p>
          <a:p>
            <a:r>
              <a:rPr lang="en-US" dirty="0" smtClean="0"/>
              <a:t>Each input scaled to it’s range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7483" y="9428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image using RaFTR-CIMSS-SIM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85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2609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CONUS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10813" r="12902" b="7392"/>
          <a:stretch/>
        </p:blipFill>
        <p:spPr>
          <a:xfrm>
            <a:off x="228600" y="854947"/>
            <a:ext cx="6320626" cy="5164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9428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image using RaFTR-CIMSS-SIM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821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76200"/>
            <a:ext cx="8228538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Tested and verified methods to get sample simulated GOES-R ABI RGB data into AWIPSII.	</a:t>
            </a:r>
            <a:endParaRPr lang="en-US" sz="3200" dirty="0"/>
          </a:p>
          <a:p>
            <a:pPr lvl="1">
              <a:defRPr/>
            </a:pPr>
            <a:r>
              <a:rPr lang="en-US" sz="2800" dirty="0" smtClean="0"/>
              <a:t> </a:t>
            </a:r>
            <a:r>
              <a:rPr lang="en-US" sz="2800" dirty="0"/>
              <a:t>Display gridded products within AWIPS II via conversion to grib2 using the AWIPS II baseline plugin  “unified grid de-coder”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r>
              <a:rPr lang="en-US" sz="2800" dirty="0" smtClean="0"/>
              <a:t>Leverage </a:t>
            </a:r>
            <a:r>
              <a:rPr lang="en-US" sz="2800" dirty="0"/>
              <a:t>Joe Zajic’s support of  "Continuous Integration" instance of AWIPS-II that is continuously ingesting and displaying the RaFTR-CIMSS-SIM data.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C10-53D9-4629-9606-A827DF4841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1265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991600" cy="5715000"/>
          </a:xfrm>
        </p:spPr>
        <p:txBody>
          <a:bodyPr/>
          <a:lstStyle/>
          <a:p>
            <a:endParaRPr lang="en-US" sz="4000" b="1" dirty="0" smtClean="0"/>
          </a:p>
          <a:p>
            <a:r>
              <a:rPr lang="en-US" sz="3200" b="1" dirty="0" smtClean="0"/>
              <a:t>Introduction</a:t>
            </a:r>
          </a:p>
          <a:p>
            <a:r>
              <a:rPr lang="en-US" sz="3200" b="1" dirty="0" smtClean="0"/>
              <a:t>Grib2 AWIPSII baseline plugin approach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Grib2 code path and sample images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New GOES-R ABI discipline 3 parameters</a:t>
            </a:r>
            <a:endParaRPr lang="en-US" sz="2800" b="1" dirty="0" smtClean="0"/>
          </a:p>
          <a:p>
            <a:r>
              <a:rPr lang="en-US" sz="3200" b="1" dirty="0" smtClean="0"/>
              <a:t>Ground based continuous integration approach</a:t>
            </a:r>
          </a:p>
          <a:p>
            <a:pPr lvl="1"/>
            <a:r>
              <a:rPr lang="en-US" sz="2800" b="1" dirty="0" smtClean="0"/>
              <a:t> RaFTR-CIMSS-SIM samples through Joe </a:t>
            </a:r>
            <a:r>
              <a:rPr lang="en-US" sz="2800" b="1" dirty="0" err="1" smtClean="0"/>
              <a:t>Zajic</a:t>
            </a:r>
            <a:endParaRPr lang="en-US" sz="2800" b="1" dirty="0" smtClean="0"/>
          </a:p>
          <a:p>
            <a:r>
              <a:rPr lang="en-US" sz="3200" b="1" dirty="0" smtClean="0"/>
              <a:t>Summary</a:t>
            </a: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C10-53D9-4629-9606-A827DF484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228600"/>
            <a:ext cx="8228538" cy="609600"/>
          </a:xfrm>
        </p:spPr>
        <p:txBody>
          <a:bodyPr/>
          <a:lstStyle/>
          <a:p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029200"/>
          </a:xfrm>
        </p:spPr>
        <p:txBody>
          <a:bodyPr>
            <a:normAutofit lnSpcReduction="10000"/>
          </a:bodyPr>
          <a:lstStyle/>
          <a:p>
            <a:pPr marL="68263" indent="0" algn="ctr">
              <a:buNone/>
              <a:defRPr/>
            </a:pPr>
            <a:endParaRPr lang="en-GB" sz="3200" b="1" dirty="0" smtClean="0">
              <a:solidFill>
                <a:srgbClr val="000080"/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CIMSS/ASPB Metrics: Real-time ingest of CIMSS proxy RGB Air Mass product with quantitative overlay within NCWCP AWIPS environment and forecaster training sessions.</a:t>
            </a:r>
          </a:p>
          <a:p>
            <a:pPr>
              <a:defRPr/>
            </a:pPr>
            <a:r>
              <a:rPr lang="en-US" sz="2800" dirty="0" smtClean="0"/>
              <a:t>[1]: Display </a:t>
            </a:r>
            <a:r>
              <a:rPr lang="en-US" sz="2800" dirty="0"/>
              <a:t>gridded products within AWIPS II via conversion to grib2 using the AWIPS II baseline plugin  “unified grid de-coder”.</a:t>
            </a:r>
          </a:p>
          <a:p>
            <a:pPr>
              <a:defRPr/>
            </a:pPr>
            <a:r>
              <a:rPr lang="en-US" sz="2800" dirty="0" smtClean="0"/>
              <a:t>[2]: Leverage </a:t>
            </a:r>
            <a:r>
              <a:rPr lang="en-US" sz="2800" dirty="0"/>
              <a:t>Joe Zajic’s support of  "Continuous Integration" instance of AWIPS-II that is continuously ingesting and displaying the RaFTR-CIMSS-SIM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C10-53D9-4629-9606-A827DF484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447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Approach #1: Display </a:t>
            </a:r>
            <a:r>
              <a:rPr lang="en-US" b="1" i="1" dirty="0"/>
              <a:t>gridded products within AWIPS II via conversion to grib2 using the AWIPS II baseline plugin  “unified grid de-coder</a:t>
            </a:r>
            <a:r>
              <a:rPr lang="en-US" i="1" dirty="0"/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362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(Code path) : 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IDL routine to extract binary synthetic brightness temperatures from archived </a:t>
            </a:r>
            <a:r>
              <a:rPr lang="en-US" dirty="0" err="1" smtClean="0"/>
              <a:t>netcdf</a:t>
            </a:r>
            <a:r>
              <a:rPr lang="en-US" dirty="0" smtClean="0"/>
              <a:t> CRTM output files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Fortran routine to convert binary synthetic brightness temperatures to grib2 using standard Grib2 libraries (issues with JPEG2000 data representation)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AWIPS-II XML scripts to unscale (see issues) and rescale grib2 synthetic brightness temperatures for RGB guns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AWIPS-II GUI developed to allow interactive scaling of RGB guns 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5029200"/>
            <a:ext cx="8077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 used Grib2 Simulated Brightness Temperature for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GOES 11 band 2,3,4,5 as test placeholders for the ABI bands that we are testing.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0859" y="695980"/>
            <a:ext cx="6270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Grib2 AWIPSII baseline plugin approach </a:t>
            </a:r>
          </a:p>
        </p:txBody>
      </p:sp>
    </p:spTree>
    <p:extLst>
      <p:ext uri="{BB962C8B-B14F-4D97-AF65-F5344CB8AC3E}">
        <p14:creationId xmlns:p14="http://schemas.microsoft.com/office/powerpoint/2010/main" val="40494914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3535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Previous Grib2 Capabilities </a:t>
            </a:r>
            <a:r>
              <a:rPr lang="en-US" sz="2800" dirty="0"/>
              <a:t>for forecast satellite imagery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3820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GRIB2 - TABLE 4.2-3-192</a:t>
            </a:r>
          </a:p>
          <a:p>
            <a:pPr algn="ctr"/>
            <a:r>
              <a:rPr lang="en-US" b="1" dirty="0"/>
              <a:t>PARAMETERS FOR DISCIPLINE 3</a:t>
            </a:r>
            <a:br>
              <a:rPr lang="en-US" b="1" dirty="0"/>
            </a:br>
            <a:r>
              <a:rPr lang="en-US" b="1" dirty="0"/>
              <a:t>CATEGORY 192</a:t>
            </a:r>
          </a:p>
          <a:p>
            <a:pPr algn="ctr"/>
            <a:r>
              <a:rPr lang="en-US" b="1" dirty="0"/>
              <a:t>(Space products, Forecast Satellite Imagery category)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  <a:hlinkClick r:id="rId2"/>
              </a:rPr>
              <a:t>http://www.nco.ncep.noaa.gov/pmb/docs/grib2/grib2_table4-2-3-192.shtml</a:t>
            </a:r>
            <a:r>
              <a:rPr lang="en-US" dirty="0">
                <a:latin typeface="Arial" charset="0"/>
                <a:cs typeface="Arial" charset="0"/>
              </a:rPr>
              <a:t>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1001" r="6025" b="13618"/>
          <a:stretch/>
        </p:blipFill>
        <p:spPr bwMode="auto">
          <a:xfrm>
            <a:off x="281241" y="2133600"/>
            <a:ext cx="882495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684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\\beans\users$\bpierce\Data\Documents\Attachments\may_06\rgb-test-c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98889" y="60335"/>
            <a:ext cx="4206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Sample images:</a:t>
            </a:r>
          </a:p>
          <a:p>
            <a:r>
              <a:rPr lang="en-US" sz="2800" dirty="0" smtClean="0"/>
              <a:t>Results </a:t>
            </a:r>
            <a:r>
              <a:rPr lang="en-US" sz="2800" dirty="0" smtClean="0"/>
              <a:t>00Z March 01, </a:t>
            </a:r>
            <a:r>
              <a:rPr lang="en-US" sz="2800" dirty="0" smtClean="0"/>
              <a:t>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25281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beans\users$\bpierce\Data\Documents\Attachments\may_06\rgb-test-layered-lowD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1013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527" y="67404"/>
            <a:ext cx="7993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Results 00Z March 01, 2014:</a:t>
            </a:r>
          </a:p>
          <a:p>
            <a:pPr algn="ctr"/>
            <a:r>
              <a:rPr lang="en-US" sz="3200" dirty="0" smtClean="0"/>
              <a:t>(with ABI band 08 low density contour overlay)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7891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\\beans\users$\bpierce\Data\Documents\Attachments\may_06\rgb-test-layered-highD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0478"/>
            <a:ext cx="8101013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216" y="67404"/>
            <a:ext cx="8112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Results 00Z March 01, 2014:</a:t>
            </a:r>
          </a:p>
          <a:p>
            <a:pPr algn="ctr"/>
            <a:r>
              <a:rPr lang="en-US" sz="3200" dirty="0" smtClean="0"/>
              <a:t>(with ABI band 08 high density contour overlay)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1" y="5943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develop capabilities to better control contour levels within AWIPS-II so we can contour TB&gt;240K (driest air)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831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0"/>
            <a:ext cx="2304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Resolution: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09600"/>
            <a:ext cx="8763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 GOES-R parameters for Discipline 3 (Space Products) category 192 (forecast satellite imagery category) are now available for ABI through NCEP and we will be testing these next.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GOES 16 and 17 brightness temperature grib2 variables should now have valid ranges for the ABI bands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need to scale ABI bands prior </a:t>
            </a:r>
            <a:r>
              <a:rPr lang="en-US" dirty="0" smtClean="0"/>
              <a:t>to putting them into grib2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AWIPS-II XML </a:t>
            </a:r>
            <a:r>
              <a:rPr lang="en-US" dirty="0" smtClean="0">
                <a:solidFill>
                  <a:srgbClr val="FF0000"/>
                </a:solidFill>
              </a:rPr>
              <a:t>scripts do not have to un-scale </a:t>
            </a:r>
            <a:r>
              <a:rPr lang="en-US" dirty="0" smtClean="0"/>
              <a:t>ABI bands prior to generation of RGB guns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Now working on resolving </a:t>
            </a:r>
            <a:r>
              <a:rPr lang="en-US" dirty="0"/>
              <a:t>how to get updated grib2 table into AWIPS-II (or local machine for testing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5031938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 smtClean="0"/>
              <a:t>Next:</a:t>
            </a:r>
          </a:p>
          <a:p>
            <a:r>
              <a:rPr lang="en-US" dirty="0" smtClean="0"/>
              <a:t>Will use the  "</a:t>
            </a:r>
            <a:r>
              <a:rPr lang="en-US" dirty="0"/>
              <a:t>Analysis or forecast </a:t>
            </a:r>
            <a:r>
              <a:rPr lang="en-US" dirty="0" smtClean="0"/>
              <a:t>on a </a:t>
            </a:r>
            <a:r>
              <a:rPr lang="en-US" dirty="0"/>
              <a:t>horizontal layer at </a:t>
            </a:r>
            <a:r>
              <a:rPr lang="en-US" dirty="0" smtClean="0"/>
              <a:t>a point </a:t>
            </a:r>
            <a:r>
              <a:rPr lang="en-US" dirty="0"/>
              <a:t>in time for </a:t>
            </a:r>
            <a:r>
              <a:rPr lang="en-US" dirty="0" smtClean="0"/>
              <a:t>simulated </a:t>
            </a:r>
            <a:r>
              <a:rPr lang="en-US" dirty="0"/>
              <a:t>(synthetic) </a:t>
            </a:r>
            <a:r>
              <a:rPr lang="en-US" dirty="0" smtClean="0"/>
              <a:t>satellite </a:t>
            </a:r>
            <a:r>
              <a:rPr lang="en-US" dirty="0"/>
              <a:t>data" </a:t>
            </a:r>
            <a:r>
              <a:rPr lang="en-US" dirty="0" smtClean="0"/>
              <a:t>(http</a:t>
            </a:r>
            <a:r>
              <a:rPr lang="en-US" dirty="0"/>
              <a:t>://</a:t>
            </a:r>
            <a:r>
              <a:rPr lang="en-US" dirty="0" err="1"/>
              <a:t>www.nco.ncep.noaa.gov</a:t>
            </a:r>
            <a:r>
              <a:rPr lang="en-US" dirty="0"/>
              <a:t>/</a:t>
            </a:r>
            <a:r>
              <a:rPr lang="en-US" dirty="0" err="1"/>
              <a:t>pmb</a:t>
            </a:r>
            <a:r>
              <a:rPr lang="en-US" dirty="0"/>
              <a:t>/docs/grib2/grib2_temp4-32.shtml) </a:t>
            </a:r>
            <a:r>
              <a:rPr lang="en-US" smtClean="0"/>
              <a:t>which has </a:t>
            </a:r>
            <a:r>
              <a:rPr lang="en-US" dirty="0"/>
              <a:t>information regarding  "Scale factor of central wave number </a:t>
            </a:r>
            <a:r>
              <a:rPr lang="en-US" dirty="0" smtClean="0"/>
              <a:t>of bands"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4558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presentation2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CIMSS_TEMPLATE</Template>
  <TotalTime>910</TotalTime>
  <Words>880</Words>
  <Application>Microsoft Macintosh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CIMSSpresentation2</vt:lpstr>
      <vt:lpstr>PowerPoint Presentation</vt:lpstr>
      <vt:lpstr>Content</vt:lpstr>
      <vt:lpstr>Introduction.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 Gunshor</dc:creator>
  <cp:lastModifiedBy>Kaba Bah</cp:lastModifiedBy>
  <cp:revision>92</cp:revision>
  <cp:lastPrinted>2014-09-12T14:41:18Z</cp:lastPrinted>
  <dcterms:created xsi:type="dcterms:W3CDTF">2012-12-17T21:30:42Z</dcterms:created>
  <dcterms:modified xsi:type="dcterms:W3CDTF">2014-09-12T14:47:48Z</dcterms:modified>
</cp:coreProperties>
</file>