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61" r:id="rId5"/>
    <p:sldId id="259" r:id="rId6"/>
    <p:sldId id="274" r:id="rId7"/>
    <p:sldId id="267" r:id="rId8"/>
    <p:sldId id="268" r:id="rId9"/>
    <p:sldId id="270" r:id="rId10"/>
    <p:sldId id="271" r:id="rId11"/>
    <p:sldId id="269" r:id="rId12"/>
    <p:sldId id="272" r:id="rId13"/>
    <p:sldId id="262" r:id="rId14"/>
    <p:sldId id="263" r:id="rId15"/>
    <p:sldId id="264" r:id="rId16"/>
    <p:sldId id="265"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18" d="100"/>
          <a:sy n="118" d="100"/>
        </p:scale>
        <p:origin x="-96" y="-192"/>
      </p:cViewPr>
      <p:guideLst>
        <p:guide orient="horz" pos="2282"/>
        <p:guide pos="57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FB881E-E80F-CD40-98F8-C8E56F4324C3}" type="datetimeFigureOut">
              <a:rPr lang="en-US" smtClean="0"/>
              <a:t>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58E814-0C46-8A40-995D-F4D405E16E51}" type="slidenum">
              <a:rPr lang="en-US" smtClean="0"/>
              <a:t>‹#›</a:t>
            </a:fld>
            <a:endParaRPr lang="en-US"/>
          </a:p>
        </p:txBody>
      </p:sp>
    </p:spTree>
    <p:extLst>
      <p:ext uri="{BB962C8B-B14F-4D97-AF65-F5344CB8AC3E}">
        <p14:creationId xmlns:p14="http://schemas.microsoft.com/office/powerpoint/2010/main" val="2841639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7B59A-38B0-0643-B647-0042681828D0}" type="datetimeFigureOut">
              <a:rPr lang="en-US" smtClean="0"/>
              <a:t>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65994-C2AF-534F-911C-D04896194717}" type="slidenum">
              <a:rPr lang="en-US" smtClean="0"/>
              <a:t>‹#›</a:t>
            </a:fld>
            <a:endParaRPr lang="en-US"/>
          </a:p>
        </p:txBody>
      </p:sp>
    </p:spTree>
    <p:extLst>
      <p:ext uri="{BB962C8B-B14F-4D97-AF65-F5344CB8AC3E}">
        <p14:creationId xmlns:p14="http://schemas.microsoft.com/office/powerpoint/2010/main" val="27185154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(1/3/14 13:13) -----</a:t>
            </a:r>
          </a:p>
          <a:p>
            <a:r>
              <a:rPr lang="en-US" dirty="0"/>
              <a:t>This is the agenda, I won't go into detail.  </a:t>
            </a:r>
            <a:r>
              <a:rPr lang="en-US" dirty="0" smtClean="0"/>
              <a:t>We may delay </a:t>
            </a:r>
            <a:r>
              <a:rPr lang="en-US" dirty="0"/>
              <a:t>discussion of inquiries until the March meeting due to the number of other topics which should be discussed at this teleconference as well as the concern that we may not be holding a web conference for the next meeting, so I want to </a:t>
            </a:r>
            <a:r>
              <a:rPr lang="en-US" dirty="0" smtClean="0"/>
              <a:t>introduce a </a:t>
            </a:r>
            <a:r>
              <a:rPr lang="en-US" dirty="0"/>
              <a:t>new Progressive Resolution Disclosure Display at this meeting.  UNIDATA has requested that the MAC members provide early input so that development </a:t>
            </a:r>
            <a:r>
              <a:rPr lang="en-US" dirty="0" smtClean="0"/>
              <a:t>reflects</a:t>
            </a:r>
            <a:r>
              <a:rPr lang="en-US" baseline="0" dirty="0" smtClean="0"/>
              <a:t> user’s needs.</a:t>
            </a:r>
            <a:endParaRPr lang="en-US" dirty="0"/>
          </a:p>
        </p:txBody>
      </p:sp>
      <p:sp>
        <p:nvSpPr>
          <p:cNvPr id="4" name="Slide Number Placeholder 3"/>
          <p:cNvSpPr>
            <a:spLocks noGrp="1"/>
          </p:cNvSpPr>
          <p:nvPr>
            <p:ph type="sldNum" sz="quarter" idx="10"/>
          </p:nvPr>
        </p:nvSpPr>
        <p:spPr/>
        <p:txBody>
          <a:bodyPr/>
          <a:lstStyle/>
          <a:p>
            <a:fld id="{B1465994-C2AF-534F-911C-D04896194717}" type="slidenum">
              <a:rPr lang="en-US" smtClean="0"/>
              <a:t>1</a:t>
            </a:fld>
            <a:endParaRPr lang="en-US"/>
          </a:p>
        </p:txBody>
      </p:sp>
    </p:spTree>
    <p:extLst>
      <p:ext uri="{BB962C8B-B14F-4D97-AF65-F5344CB8AC3E}">
        <p14:creationId xmlns:p14="http://schemas.microsoft.com/office/powerpoint/2010/main" val="359179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user defaults,</a:t>
            </a:r>
            <a:r>
              <a:rPr lang="en-US" baseline="0" dirty="0" smtClean="0"/>
              <a:t> which is set by each user.  We are not discussing this.  </a:t>
            </a:r>
          </a:p>
          <a:p>
            <a:r>
              <a:rPr lang="en-US" baseline="0" dirty="0" smtClean="0"/>
              <a:t>Application Defaults are set by the McIDAS programming staff.  I am not sure when some of these apply.  I am not sure I have seen a </a:t>
            </a:r>
            <a:r>
              <a:rPr lang="en-US" baseline="0" dirty="0" err="1" smtClean="0"/>
              <a:t>RadianceVIZ</a:t>
            </a:r>
            <a:r>
              <a:rPr lang="en-US" baseline="0" dirty="0" smtClean="0"/>
              <a:t>  </a:t>
            </a:r>
            <a:r>
              <a:rPr lang="en-US" baseline="0" dirty="0" err="1" smtClean="0"/>
              <a:t>shortname</a:t>
            </a:r>
            <a:r>
              <a:rPr lang="en-US" baseline="0" dirty="0" smtClean="0"/>
              <a:t>.  The question is whether or not some of these defaults need adjustment.   </a:t>
            </a:r>
            <a:endParaRPr lang="en-US" dirty="0"/>
          </a:p>
        </p:txBody>
      </p:sp>
      <p:sp>
        <p:nvSpPr>
          <p:cNvPr id="4" name="Slide Number Placeholder 3"/>
          <p:cNvSpPr>
            <a:spLocks noGrp="1"/>
          </p:cNvSpPr>
          <p:nvPr>
            <p:ph type="sldNum" sz="quarter" idx="10"/>
          </p:nvPr>
        </p:nvSpPr>
        <p:spPr/>
        <p:txBody>
          <a:bodyPr/>
          <a:lstStyle/>
          <a:p>
            <a:fld id="{B1465994-C2AF-534F-911C-D04896194717}" type="slidenum">
              <a:rPr lang="en-US" smtClean="0"/>
              <a:t>4</a:t>
            </a:fld>
            <a:endParaRPr lang="en-US"/>
          </a:p>
        </p:txBody>
      </p:sp>
    </p:spTree>
    <p:extLst>
      <p:ext uri="{BB962C8B-B14F-4D97-AF65-F5344CB8AC3E}">
        <p14:creationId xmlns:p14="http://schemas.microsoft.com/office/powerpoint/2010/main" val="284262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the min/max of the displayed data will be reflected</a:t>
            </a:r>
            <a:r>
              <a:rPr lang="en-US" baseline="0" dirty="0" smtClean="0"/>
              <a:t> in the range of the display unless a different default is set.</a:t>
            </a:r>
            <a:endParaRPr lang="en-US" dirty="0"/>
          </a:p>
        </p:txBody>
      </p:sp>
      <p:sp>
        <p:nvSpPr>
          <p:cNvPr id="4" name="Slide Number Placeholder 3"/>
          <p:cNvSpPr>
            <a:spLocks noGrp="1"/>
          </p:cNvSpPr>
          <p:nvPr>
            <p:ph type="sldNum" sz="quarter" idx="10"/>
          </p:nvPr>
        </p:nvSpPr>
        <p:spPr/>
        <p:txBody>
          <a:bodyPr/>
          <a:lstStyle/>
          <a:p>
            <a:fld id="{B1465994-C2AF-534F-911C-D04896194717}" type="slidenum">
              <a:rPr lang="en-US" smtClean="0"/>
              <a:t>5</a:t>
            </a:fld>
            <a:endParaRPr lang="en-US"/>
          </a:p>
        </p:txBody>
      </p:sp>
    </p:spTree>
    <p:extLst>
      <p:ext uri="{BB962C8B-B14F-4D97-AF65-F5344CB8AC3E}">
        <p14:creationId xmlns:p14="http://schemas.microsoft.com/office/powerpoint/2010/main" val="155322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image is illustrating the location of the parameter default settings in the main menu.</a:t>
            </a:r>
          </a:p>
          <a:p>
            <a:endParaRPr lang="en-US" baseline="0" dirty="0" smtClean="0"/>
          </a:p>
          <a:p>
            <a:r>
              <a:rPr lang="en-US" baseline="0" dirty="0" smtClean="0"/>
              <a:t>The default for nighttime (min and max of data) tends to be too broad to capture the scene features, but for daytime, it is relatively good. </a:t>
            </a:r>
          </a:p>
          <a:p>
            <a:endParaRPr lang="en-US" baseline="0" dirty="0" smtClean="0"/>
          </a:p>
          <a:p>
            <a:r>
              <a:rPr lang="en-US" baseline="0" dirty="0" smtClean="0"/>
              <a:t>Is there a good way to deal with this other than to rely on each user to set individual parameter defaults based on what they do most?  Is that </a:t>
            </a:r>
            <a:r>
              <a:rPr lang="en-US" baseline="0" smtClean="0"/>
              <a:t>a problem?</a:t>
            </a:r>
            <a:endParaRPr lang="en-US" baseline="0" dirty="0" smtClean="0"/>
          </a:p>
        </p:txBody>
      </p:sp>
      <p:sp>
        <p:nvSpPr>
          <p:cNvPr id="4" name="Slide Number Placeholder 3"/>
          <p:cNvSpPr>
            <a:spLocks noGrp="1"/>
          </p:cNvSpPr>
          <p:nvPr>
            <p:ph type="sldNum" sz="quarter" idx="10"/>
          </p:nvPr>
        </p:nvSpPr>
        <p:spPr/>
        <p:txBody>
          <a:bodyPr/>
          <a:lstStyle/>
          <a:p>
            <a:fld id="{B1465994-C2AF-534F-911C-D04896194717}" type="slidenum">
              <a:rPr lang="en-US" smtClean="0"/>
              <a:t>6</a:t>
            </a:fld>
            <a:endParaRPr lang="en-US"/>
          </a:p>
        </p:txBody>
      </p:sp>
    </p:spTree>
    <p:extLst>
      <p:ext uri="{BB962C8B-B14F-4D97-AF65-F5344CB8AC3E}">
        <p14:creationId xmlns:p14="http://schemas.microsoft.com/office/powerpoint/2010/main" val="44096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Publication quality graphics:  Adjustable data ranges, fonts, tick mark locations, axis labels, </a:t>
            </a:r>
            <a:r>
              <a:rPr lang="en-US" dirty="0" err="1" smtClean="0"/>
              <a:t>lat</a:t>
            </a:r>
            <a:r>
              <a:rPr lang="en-US" dirty="0" smtClean="0"/>
              <a:t>/</a:t>
            </a:r>
            <a:r>
              <a:rPr lang="en-US" dirty="0" err="1" smtClean="0"/>
              <a:t>lon</a:t>
            </a:r>
            <a:r>
              <a:rPr lang="en-US" dirty="0" smtClean="0"/>
              <a:t> labels, color bar labels on 2-D scatterplots/cross-sections/transects/histograms and within the primary 3-D display window (when applicable)</a:t>
            </a:r>
          </a:p>
          <a:p>
            <a:endParaRPr lang="en-US" dirty="0" smtClean="0"/>
          </a:p>
          <a:p>
            <a:r>
              <a:rPr lang="en-US" dirty="0" smtClean="0"/>
              <a:t>Needs (</a:t>
            </a:r>
            <a:r>
              <a:rPr lang="en-US" dirty="0" err="1" smtClean="0"/>
              <a:t>McV</a:t>
            </a:r>
            <a:r>
              <a:rPr lang="en-US" dirty="0" smtClean="0"/>
              <a:t>, IDV):</a:t>
            </a:r>
          </a:p>
          <a:p>
            <a:r>
              <a:rPr lang="en-US" dirty="0" smtClean="0"/>
              <a:t>1.)  Be Read</a:t>
            </a:r>
            <a:r>
              <a:rPr lang="en-US" baseline="0" dirty="0" smtClean="0"/>
              <a:t> what is there (Provide Control to rotate labels on vertical axis)</a:t>
            </a:r>
          </a:p>
          <a:p>
            <a:r>
              <a:rPr lang="en-US" baseline="0" dirty="0" smtClean="0"/>
              <a:t>2.)  Add Ticks for altitude labeling</a:t>
            </a:r>
          </a:p>
          <a:p>
            <a:r>
              <a:rPr lang="en-US" baseline="0" dirty="0" smtClean="0"/>
              <a:t>3.)  Ability to choose which corner of box the altitude line is displayed (provides clarity)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Unfortunately a separate priority, not in the top 10, display pressure levels…  (Question, </a:t>
            </a:r>
            <a:r>
              <a:rPr lang="en-US" baseline="0" dirty="0" err="1" smtClean="0"/>
              <a:t>McV</a:t>
            </a:r>
            <a:r>
              <a:rPr lang="en-US" baseline="0" dirty="0" smtClean="0"/>
              <a:t> internally converts between a standard atmosphere and pressure.  Altitude it great for some displays, but pressure is ideal for most.  Right now, it seems the altitude line could be labeled with a  corresponding pressure, but the display is still linear.  Would this be a desirable option while we wait for the capability to display a properly scaled pressure display?)</a:t>
            </a:r>
            <a:endParaRPr lang="en-US" dirty="0" smtClean="0"/>
          </a:p>
          <a:p>
            <a:endParaRPr lang="en-US" baseline="0" dirty="0" smtClean="0"/>
          </a:p>
          <a:p>
            <a:r>
              <a:rPr lang="en-US" baseline="0" dirty="0" err="1" smtClean="0"/>
              <a:t>McV</a:t>
            </a:r>
            <a:r>
              <a:rPr lang="en-US" baseline="0" dirty="0" smtClean="0"/>
              <a:t>/</a:t>
            </a:r>
            <a:r>
              <a:rPr lang="en-US" baseline="0" dirty="0" err="1" smtClean="0"/>
              <a:t>ProfileAlongTrack</a:t>
            </a:r>
            <a:r>
              <a:rPr lang="en-US" baseline="0" dirty="0" smtClean="0"/>
              <a:t> specific</a:t>
            </a:r>
          </a:p>
          <a:p>
            <a:r>
              <a:rPr lang="en-US" baseline="0" dirty="0" smtClean="0"/>
              <a:t>5.)  Ideally choose what altitude </a:t>
            </a:r>
            <a:r>
              <a:rPr lang="en-US" baseline="0" dirty="0" err="1" smtClean="0"/>
              <a:t>meshlines</a:t>
            </a:r>
            <a:r>
              <a:rPr lang="en-US" baseline="0" dirty="0" smtClean="0"/>
              <a:t> and </a:t>
            </a:r>
            <a:r>
              <a:rPr lang="en-US" baseline="0" dirty="0" err="1" smtClean="0"/>
              <a:t>labales</a:t>
            </a:r>
            <a:r>
              <a:rPr lang="en-US" baseline="0" dirty="0" smtClean="0"/>
              <a:t> are placed as well as the label rotation.  (</a:t>
            </a:r>
            <a:r>
              <a:rPr lang="en-US" baseline="0" dirty="0" err="1" smtClean="0"/>
              <a:t>ProfileAlongTrack</a:t>
            </a:r>
            <a:r>
              <a:rPr lang="en-US" baseline="0" dirty="0" smtClean="0"/>
              <a:t> control)</a:t>
            </a:r>
          </a:p>
          <a:p>
            <a:r>
              <a:rPr lang="en-US" baseline="0" dirty="0" smtClean="0"/>
              <a:t>6.)  Expose the </a:t>
            </a:r>
            <a:r>
              <a:rPr lang="en-US" baseline="0" dirty="0" err="1" smtClean="0"/>
              <a:t>meshline</a:t>
            </a:r>
            <a:r>
              <a:rPr lang="en-US" baseline="0" dirty="0" smtClean="0"/>
              <a:t>, labels, cross-hair visibility controls to the user.  (See code linked to the CALIPSO example text in slide 7).</a:t>
            </a:r>
          </a:p>
        </p:txBody>
      </p:sp>
      <p:sp>
        <p:nvSpPr>
          <p:cNvPr id="4" name="Slide Number Placeholder 3"/>
          <p:cNvSpPr>
            <a:spLocks noGrp="1"/>
          </p:cNvSpPr>
          <p:nvPr>
            <p:ph type="sldNum" sz="quarter" idx="10"/>
          </p:nvPr>
        </p:nvSpPr>
        <p:spPr/>
        <p:txBody>
          <a:bodyPr/>
          <a:lstStyle/>
          <a:p>
            <a:fld id="{B1465994-C2AF-534F-911C-D04896194717}" type="slidenum">
              <a:rPr lang="en-US" smtClean="0"/>
              <a:t>8</a:t>
            </a:fld>
            <a:endParaRPr lang="en-US"/>
          </a:p>
        </p:txBody>
      </p:sp>
    </p:spTree>
    <p:extLst>
      <p:ext uri="{BB962C8B-B14F-4D97-AF65-F5344CB8AC3E}">
        <p14:creationId xmlns:p14="http://schemas.microsoft.com/office/powerpoint/2010/main" val="402233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65994-C2AF-534F-911C-D04896194717}" type="slidenum">
              <a:rPr lang="en-US" smtClean="0"/>
              <a:t>9</a:t>
            </a:fld>
            <a:endParaRPr lang="en-US"/>
          </a:p>
        </p:txBody>
      </p:sp>
    </p:spTree>
    <p:extLst>
      <p:ext uri="{BB962C8B-B14F-4D97-AF65-F5344CB8AC3E}">
        <p14:creationId xmlns:p14="http://schemas.microsoft.com/office/powerpoint/2010/main" val="246667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have </a:t>
            </a:r>
            <a:r>
              <a:rPr lang="en-US" baseline="0" dirty="0" smtClean="0"/>
              <a:t>asked about color tables with a bit depth larger than 24 in </a:t>
            </a:r>
            <a:r>
              <a:rPr lang="en-US" baseline="0" dirty="0" err="1" smtClean="0"/>
              <a:t>McX</a:t>
            </a:r>
            <a:r>
              <a:rPr lang="en-US" baseline="0" dirty="0" smtClean="0"/>
              <a:t> or </a:t>
            </a:r>
            <a:r>
              <a:rPr lang="en-US" baseline="0" dirty="0" err="1" smtClean="0"/>
              <a:t>McV</a:t>
            </a:r>
            <a:r>
              <a:rPr lang="en-US" baseline="0" dirty="0" smtClean="0"/>
              <a:t>.  Could independent layers as well as the </a:t>
            </a:r>
            <a:r>
              <a:rPr lang="en-US" baseline="0" dirty="0" err="1" smtClean="0"/>
              <a:t>rgb</a:t>
            </a:r>
            <a:r>
              <a:rPr lang="en-US" baseline="0" dirty="0" smtClean="0"/>
              <a:t> + transparency and brightness controls help?  Once person mentioned that it would be nice to avoid split tables (</a:t>
            </a:r>
            <a:r>
              <a:rPr lang="en-US" baseline="0" dirty="0" err="1" smtClean="0"/>
              <a:t>McX</a:t>
            </a:r>
            <a:r>
              <a:rPr lang="en-US" baseline="0" dirty="0" smtClean="0"/>
              <a:t>), it seems that for these cases, </a:t>
            </a:r>
            <a:r>
              <a:rPr lang="en-US" baseline="0" dirty="0" err="1" smtClean="0"/>
              <a:t>McV</a:t>
            </a:r>
            <a:r>
              <a:rPr lang="en-US" baseline="0" dirty="0" smtClean="0"/>
              <a:t> is already equipped.</a:t>
            </a:r>
            <a:endParaRPr lang="en-US" dirty="0"/>
          </a:p>
        </p:txBody>
      </p:sp>
      <p:sp>
        <p:nvSpPr>
          <p:cNvPr id="4" name="Slide Number Placeholder 3"/>
          <p:cNvSpPr>
            <a:spLocks noGrp="1"/>
          </p:cNvSpPr>
          <p:nvPr>
            <p:ph type="sldNum" sz="quarter" idx="10"/>
          </p:nvPr>
        </p:nvSpPr>
        <p:spPr/>
        <p:txBody>
          <a:bodyPr/>
          <a:lstStyle/>
          <a:p>
            <a:fld id="{B1465994-C2AF-534F-911C-D04896194717}" type="slidenum">
              <a:rPr lang="en-US" smtClean="0"/>
              <a:t>12</a:t>
            </a:fld>
            <a:endParaRPr lang="en-US"/>
          </a:p>
        </p:txBody>
      </p:sp>
    </p:spTree>
    <p:extLst>
      <p:ext uri="{BB962C8B-B14F-4D97-AF65-F5344CB8AC3E}">
        <p14:creationId xmlns:p14="http://schemas.microsoft.com/office/powerpoint/2010/main" val="267150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465994-C2AF-534F-911C-D04896194717}" type="slidenum">
              <a:rPr lang="en-US" smtClean="0"/>
              <a:t>14</a:t>
            </a:fld>
            <a:endParaRPr lang="en-US"/>
          </a:p>
        </p:txBody>
      </p:sp>
    </p:spTree>
    <p:extLst>
      <p:ext uri="{BB962C8B-B14F-4D97-AF65-F5344CB8AC3E}">
        <p14:creationId xmlns:p14="http://schemas.microsoft.com/office/powerpoint/2010/main" val="1624176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AC78EF-6EF0-5C4A-B5EE-50EB4D614C27}" type="datetime1">
              <a:rPr lang="en-US" smtClean="0"/>
              <a:t>1/7/14</a:t>
            </a:fld>
            <a:endParaRPr lang="en-US"/>
          </a:p>
        </p:txBody>
      </p:sp>
      <p:sp>
        <p:nvSpPr>
          <p:cNvPr id="5" name="Footer Placeholder 4"/>
          <p:cNvSpPr>
            <a:spLocks noGrp="1"/>
          </p:cNvSpPr>
          <p:nvPr>
            <p:ph type="ftr" sz="quarter" idx="11"/>
          </p:nvPr>
        </p:nvSpPr>
        <p:spPr/>
        <p:txBody>
          <a:bodyPr/>
          <a:lstStyle/>
          <a:p>
            <a:r>
              <a:rPr lang="en-US" smtClean="0"/>
              <a:t>Spannenberg</a:t>
            </a:r>
            <a:endParaRPr lang="en-US"/>
          </a:p>
        </p:txBody>
      </p:sp>
      <p:sp>
        <p:nvSpPr>
          <p:cNvPr id="6" name="Slide Number Placeholder 5"/>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343356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C9E4B-D259-6E41-BBF7-5C4ED9A19CF3}" type="datetime1">
              <a:rPr lang="en-US" smtClean="0"/>
              <a:t>1/7/14</a:t>
            </a:fld>
            <a:endParaRPr lang="en-US"/>
          </a:p>
        </p:txBody>
      </p:sp>
      <p:sp>
        <p:nvSpPr>
          <p:cNvPr id="5" name="Footer Placeholder 4"/>
          <p:cNvSpPr>
            <a:spLocks noGrp="1"/>
          </p:cNvSpPr>
          <p:nvPr>
            <p:ph type="ftr" sz="quarter" idx="11"/>
          </p:nvPr>
        </p:nvSpPr>
        <p:spPr/>
        <p:txBody>
          <a:bodyPr/>
          <a:lstStyle/>
          <a:p>
            <a:r>
              <a:rPr lang="en-US" smtClean="0"/>
              <a:t>Spannenberg</a:t>
            </a:r>
            <a:endParaRPr lang="en-US"/>
          </a:p>
        </p:txBody>
      </p:sp>
      <p:sp>
        <p:nvSpPr>
          <p:cNvPr id="6" name="Slide Number Placeholder 5"/>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251930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1CED2C-B969-FC4F-ABEC-B408E8CD3923}" type="datetime1">
              <a:rPr lang="en-US" smtClean="0"/>
              <a:t>1/7/14</a:t>
            </a:fld>
            <a:endParaRPr lang="en-US"/>
          </a:p>
        </p:txBody>
      </p:sp>
      <p:sp>
        <p:nvSpPr>
          <p:cNvPr id="5" name="Footer Placeholder 4"/>
          <p:cNvSpPr>
            <a:spLocks noGrp="1"/>
          </p:cNvSpPr>
          <p:nvPr>
            <p:ph type="ftr" sz="quarter" idx="11"/>
          </p:nvPr>
        </p:nvSpPr>
        <p:spPr/>
        <p:txBody>
          <a:bodyPr/>
          <a:lstStyle/>
          <a:p>
            <a:r>
              <a:rPr lang="en-US" smtClean="0"/>
              <a:t>Spannenberg</a:t>
            </a:r>
            <a:endParaRPr lang="en-US"/>
          </a:p>
        </p:txBody>
      </p:sp>
      <p:sp>
        <p:nvSpPr>
          <p:cNvPr id="6" name="Slide Number Placeholder 5"/>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26265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776D2-BA79-AF42-ADD9-FAAD7C55A0EB}" type="datetime1">
              <a:rPr lang="en-US" smtClean="0"/>
              <a:t>1/7/14</a:t>
            </a:fld>
            <a:endParaRPr lang="en-US"/>
          </a:p>
        </p:txBody>
      </p:sp>
      <p:sp>
        <p:nvSpPr>
          <p:cNvPr id="5" name="Footer Placeholder 4"/>
          <p:cNvSpPr>
            <a:spLocks noGrp="1"/>
          </p:cNvSpPr>
          <p:nvPr>
            <p:ph type="ftr" sz="quarter" idx="11"/>
          </p:nvPr>
        </p:nvSpPr>
        <p:spPr/>
        <p:txBody>
          <a:bodyPr/>
          <a:lstStyle/>
          <a:p>
            <a:r>
              <a:rPr lang="en-US" smtClean="0"/>
              <a:t>Spannenberg</a:t>
            </a:r>
            <a:endParaRPr lang="en-US"/>
          </a:p>
        </p:txBody>
      </p:sp>
      <p:sp>
        <p:nvSpPr>
          <p:cNvPr id="6" name="Slide Number Placeholder 5"/>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283379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ACD869-AB12-824D-A69D-C5643FB44BC8}" type="datetime1">
              <a:rPr lang="en-US" smtClean="0"/>
              <a:t>1/7/14</a:t>
            </a:fld>
            <a:endParaRPr lang="en-US"/>
          </a:p>
        </p:txBody>
      </p:sp>
      <p:sp>
        <p:nvSpPr>
          <p:cNvPr id="5" name="Footer Placeholder 4"/>
          <p:cNvSpPr>
            <a:spLocks noGrp="1"/>
          </p:cNvSpPr>
          <p:nvPr>
            <p:ph type="ftr" sz="quarter" idx="11"/>
          </p:nvPr>
        </p:nvSpPr>
        <p:spPr/>
        <p:txBody>
          <a:bodyPr/>
          <a:lstStyle/>
          <a:p>
            <a:r>
              <a:rPr lang="en-US" smtClean="0"/>
              <a:t>Spannenberg</a:t>
            </a:r>
            <a:endParaRPr lang="en-US"/>
          </a:p>
        </p:txBody>
      </p:sp>
      <p:sp>
        <p:nvSpPr>
          <p:cNvPr id="6" name="Slide Number Placeholder 5"/>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219439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2E8B7D-7631-6E4B-AFE9-6E0F1EF29B24}" type="datetime1">
              <a:rPr lang="en-US" smtClean="0"/>
              <a:t>1/7/14</a:t>
            </a:fld>
            <a:endParaRPr lang="en-US"/>
          </a:p>
        </p:txBody>
      </p:sp>
      <p:sp>
        <p:nvSpPr>
          <p:cNvPr id="6" name="Footer Placeholder 5"/>
          <p:cNvSpPr>
            <a:spLocks noGrp="1"/>
          </p:cNvSpPr>
          <p:nvPr>
            <p:ph type="ftr" sz="quarter" idx="11"/>
          </p:nvPr>
        </p:nvSpPr>
        <p:spPr/>
        <p:txBody>
          <a:bodyPr/>
          <a:lstStyle/>
          <a:p>
            <a:r>
              <a:rPr lang="en-US" smtClean="0"/>
              <a:t>Spannenberg</a:t>
            </a:r>
            <a:endParaRPr lang="en-US"/>
          </a:p>
        </p:txBody>
      </p:sp>
      <p:sp>
        <p:nvSpPr>
          <p:cNvPr id="7" name="Slide Number Placeholder 6"/>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154749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4F9CA2-B305-6D45-99A0-FFE8274FF0F1}" type="datetime1">
              <a:rPr lang="en-US" smtClean="0"/>
              <a:t>1/7/14</a:t>
            </a:fld>
            <a:endParaRPr lang="en-US"/>
          </a:p>
        </p:txBody>
      </p:sp>
      <p:sp>
        <p:nvSpPr>
          <p:cNvPr id="8" name="Footer Placeholder 7"/>
          <p:cNvSpPr>
            <a:spLocks noGrp="1"/>
          </p:cNvSpPr>
          <p:nvPr>
            <p:ph type="ftr" sz="quarter" idx="11"/>
          </p:nvPr>
        </p:nvSpPr>
        <p:spPr/>
        <p:txBody>
          <a:bodyPr/>
          <a:lstStyle/>
          <a:p>
            <a:r>
              <a:rPr lang="en-US" smtClean="0"/>
              <a:t>Spannenberg</a:t>
            </a:r>
            <a:endParaRPr lang="en-US"/>
          </a:p>
        </p:txBody>
      </p:sp>
      <p:sp>
        <p:nvSpPr>
          <p:cNvPr id="9" name="Slide Number Placeholder 8"/>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194187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43CB91-9CE5-1146-B37A-4468F63EEB88}" type="datetime1">
              <a:rPr lang="en-US" smtClean="0"/>
              <a:t>1/7/14</a:t>
            </a:fld>
            <a:endParaRPr lang="en-US"/>
          </a:p>
        </p:txBody>
      </p:sp>
      <p:sp>
        <p:nvSpPr>
          <p:cNvPr id="4" name="Footer Placeholder 3"/>
          <p:cNvSpPr>
            <a:spLocks noGrp="1"/>
          </p:cNvSpPr>
          <p:nvPr>
            <p:ph type="ftr" sz="quarter" idx="11"/>
          </p:nvPr>
        </p:nvSpPr>
        <p:spPr/>
        <p:txBody>
          <a:bodyPr/>
          <a:lstStyle/>
          <a:p>
            <a:r>
              <a:rPr lang="en-US" smtClean="0"/>
              <a:t>Spannenberg</a:t>
            </a:r>
            <a:endParaRPr lang="en-US"/>
          </a:p>
        </p:txBody>
      </p:sp>
      <p:sp>
        <p:nvSpPr>
          <p:cNvPr id="5" name="Slide Number Placeholder 4"/>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258321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C58C7-F2EA-EF4C-8C6E-7F5DC62B0875}" type="datetime1">
              <a:rPr lang="en-US" smtClean="0"/>
              <a:t>1/7/14</a:t>
            </a:fld>
            <a:endParaRPr lang="en-US"/>
          </a:p>
        </p:txBody>
      </p:sp>
      <p:sp>
        <p:nvSpPr>
          <p:cNvPr id="3" name="Footer Placeholder 2"/>
          <p:cNvSpPr>
            <a:spLocks noGrp="1"/>
          </p:cNvSpPr>
          <p:nvPr>
            <p:ph type="ftr" sz="quarter" idx="11"/>
          </p:nvPr>
        </p:nvSpPr>
        <p:spPr/>
        <p:txBody>
          <a:bodyPr/>
          <a:lstStyle/>
          <a:p>
            <a:r>
              <a:rPr lang="en-US" smtClean="0"/>
              <a:t>Spannenberg</a:t>
            </a:r>
            <a:endParaRPr lang="en-US"/>
          </a:p>
        </p:txBody>
      </p:sp>
      <p:sp>
        <p:nvSpPr>
          <p:cNvPr id="4" name="Slide Number Placeholder 3"/>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338346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3A748-9B0D-F242-AB6E-B2B6F97BD888}" type="datetime1">
              <a:rPr lang="en-US" smtClean="0"/>
              <a:t>1/7/14</a:t>
            </a:fld>
            <a:endParaRPr lang="en-US"/>
          </a:p>
        </p:txBody>
      </p:sp>
      <p:sp>
        <p:nvSpPr>
          <p:cNvPr id="6" name="Footer Placeholder 5"/>
          <p:cNvSpPr>
            <a:spLocks noGrp="1"/>
          </p:cNvSpPr>
          <p:nvPr>
            <p:ph type="ftr" sz="quarter" idx="11"/>
          </p:nvPr>
        </p:nvSpPr>
        <p:spPr/>
        <p:txBody>
          <a:bodyPr/>
          <a:lstStyle/>
          <a:p>
            <a:r>
              <a:rPr lang="en-US" smtClean="0"/>
              <a:t>Spannenberg</a:t>
            </a:r>
            <a:endParaRPr lang="en-US"/>
          </a:p>
        </p:txBody>
      </p:sp>
      <p:sp>
        <p:nvSpPr>
          <p:cNvPr id="7" name="Slide Number Placeholder 6"/>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266100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4B870-2ACF-DD4A-9F77-DF5CB467542D}" type="datetime1">
              <a:rPr lang="en-US" smtClean="0"/>
              <a:t>1/7/14</a:t>
            </a:fld>
            <a:endParaRPr lang="en-US"/>
          </a:p>
        </p:txBody>
      </p:sp>
      <p:sp>
        <p:nvSpPr>
          <p:cNvPr id="6" name="Footer Placeholder 5"/>
          <p:cNvSpPr>
            <a:spLocks noGrp="1"/>
          </p:cNvSpPr>
          <p:nvPr>
            <p:ph type="ftr" sz="quarter" idx="11"/>
          </p:nvPr>
        </p:nvSpPr>
        <p:spPr/>
        <p:txBody>
          <a:bodyPr/>
          <a:lstStyle/>
          <a:p>
            <a:r>
              <a:rPr lang="en-US" smtClean="0"/>
              <a:t>Spannenberg</a:t>
            </a:r>
            <a:endParaRPr lang="en-US"/>
          </a:p>
        </p:txBody>
      </p:sp>
      <p:sp>
        <p:nvSpPr>
          <p:cNvPr id="7" name="Slide Number Placeholder 6"/>
          <p:cNvSpPr>
            <a:spLocks noGrp="1"/>
          </p:cNvSpPr>
          <p:nvPr>
            <p:ph type="sldNum" sz="quarter" idx="12"/>
          </p:nvPr>
        </p:nvSpPr>
        <p:spPr/>
        <p:txBody>
          <a:bodyPr/>
          <a:lstStyle/>
          <a:p>
            <a:fld id="{609A1D53-78FD-3844-8AA3-3FAC66AE2354}" type="slidenum">
              <a:rPr lang="en-US" smtClean="0"/>
              <a:t>‹#›</a:t>
            </a:fld>
            <a:endParaRPr lang="en-US"/>
          </a:p>
        </p:txBody>
      </p:sp>
    </p:spTree>
    <p:extLst>
      <p:ext uri="{BB962C8B-B14F-4D97-AF65-F5344CB8AC3E}">
        <p14:creationId xmlns:p14="http://schemas.microsoft.com/office/powerpoint/2010/main" val="19954402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0E98E-10F0-A544-84DF-D05609461D5F}" type="datetime1">
              <a:rPr lang="en-US" smtClean="0"/>
              <a:t>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Spannenberg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A1D53-78FD-3844-8AA3-3FAC66AE2354}" type="slidenum">
              <a:rPr lang="en-US" smtClean="0"/>
              <a:t>‹#›</a:t>
            </a:fld>
            <a:endParaRPr lang="en-US"/>
          </a:p>
        </p:txBody>
      </p:sp>
    </p:spTree>
    <p:extLst>
      <p:ext uri="{BB962C8B-B14F-4D97-AF65-F5344CB8AC3E}">
        <p14:creationId xmlns:p14="http://schemas.microsoft.com/office/powerpoint/2010/main" val="2477922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data.ucar.edu/downloads/idv/nightly/index.j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localhost/McIDAS-V%20Inquiries/%20%20http/::dcdbs.ssec.wisc.edu:inquiry-v:" TargetMode="External"/><Relationship Id="rId4" Type="http://schemas.openxmlformats.org/officeDocument/2006/relationships/hyperlink" Target="http://dcdbs.ssec.wisc.edu/inquiry-v/" TargetMode="External"/><Relationship Id="rId1" Type="http://schemas.openxmlformats.org/officeDocument/2006/relationships/slideLayout" Target="../slideLayouts/slideLayout2.xml"/><Relationship Id="rId2" Type="http://schemas.openxmlformats.org/officeDocument/2006/relationships/hyperlink" Target="http://dcdbs.ssec.wisc.edu/inquiry-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unidata.ucar.edu/software/netcdf/examples/files.html" TargetMode="External"/><Relationship Id="rId4" Type="http://schemas.openxmlformats.org/officeDocument/2006/relationships/hyperlink" Target="http://cf-pcmdi.llnl.gov/documents/cf-standard-names/standard-name-table/16/cf-standard-name-table.html/" TargetMode="External"/><Relationship Id="rId1" Type="http://schemas.openxmlformats.org/officeDocument/2006/relationships/slideLayout" Target="../slideLayouts/slideLayout2.xml"/><Relationship Id="rId2" Type="http://schemas.openxmlformats.org/officeDocument/2006/relationships/hyperlink" Target="http://dcdbs.ssec.wisc.edu/mcidasv/forums/viewforum.php?f=32&amp;sid=43fb9ae6f0c6f2c813c546fb3fe9d8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cdbs.ssec.wisc.edu/mcidasv/forums/viewtopic.php?f=15&amp;t=1364&amp;sid=6f63640a9c32ed6ba282a89eccda5a89" TargetMode="Externa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339594147"/>
              </p:ext>
            </p:extLst>
          </p:nvPr>
        </p:nvGraphicFramePr>
        <p:xfrm>
          <a:off x="2400300" y="220663"/>
          <a:ext cx="4395788" cy="6338887"/>
        </p:xfrm>
        <a:graphic>
          <a:graphicData uri="http://schemas.openxmlformats.org/presentationml/2006/ole">
            <mc:AlternateContent xmlns:mc="http://schemas.openxmlformats.org/markup-compatibility/2006">
              <mc:Choice xmlns:v="urn:schemas-microsoft-com:vml" Requires="v">
                <p:oleObj spid="_x0000_s1154" name="Document" r:id="rId5" imgW="5486400" imgH="7912100" progId="Word.Document.12">
                  <p:embed/>
                </p:oleObj>
              </mc:Choice>
              <mc:Fallback>
                <p:oleObj name="Document" r:id="rId5" imgW="5486400" imgH="7912100" progId="Word.Document.12">
                  <p:embed/>
                  <p:pic>
                    <p:nvPicPr>
                      <p:cNvPr id="0" name=""/>
                      <p:cNvPicPr/>
                      <p:nvPr/>
                    </p:nvPicPr>
                    <p:blipFill>
                      <a:blip r:embed="rId6"/>
                      <a:stretch>
                        <a:fillRect/>
                      </a:stretch>
                    </p:blipFill>
                    <p:spPr>
                      <a:xfrm>
                        <a:off x="2400300" y="220663"/>
                        <a:ext cx="4395788" cy="633888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609A1D53-78FD-3844-8AA3-3FAC66AE2354}" type="slidenum">
              <a:rPr lang="en-US" smtClean="0"/>
              <a:t>1</a:t>
            </a:fld>
            <a:endParaRPr lang="en-US"/>
          </a:p>
        </p:txBody>
      </p:sp>
    </p:spTree>
    <p:extLst>
      <p:ext uri="{BB962C8B-B14F-4D97-AF65-F5344CB8AC3E}">
        <p14:creationId xmlns:p14="http://schemas.microsoft.com/office/powerpoint/2010/main" val="2929680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from Talks</a:t>
            </a:r>
            <a:endParaRPr lang="en-US" dirty="0"/>
          </a:p>
        </p:txBody>
      </p:sp>
      <p:sp>
        <p:nvSpPr>
          <p:cNvPr id="3" name="Content Placeholder 2"/>
          <p:cNvSpPr>
            <a:spLocks noGrp="1"/>
          </p:cNvSpPr>
          <p:nvPr>
            <p:ph idx="1"/>
          </p:nvPr>
        </p:nvSpPr>
        <p:spPr/>
        <p:txBody>
          <a:bodyPr/>
          <a:lstStyle/>
          <a:p>
            <a:r>
              <a:rPr lang="en-US" dirty="0" smtClean="0"/>
              <a:t>Support for Field Experiments</a:t>
            </a:r>
          </a:p>
          <a:p>
            <a:r>
              <a:rPr lang="en-US" dirty="0" smtClean="0"/>
              <a:t>Current daily use in NOAA operations</a:t>
            </a:r>
            <a:endParaRPr lang="en-US" dirty="0"/>
          </a:p>
          <a:p>
            <a:r>
              <a:rPr lang="en-US" dirty="0" smtClean="0"/>
              <a:t>McIDAS at Johnson Space Center:  Support for 109 missions with 100% availability</a:t>
            </a:r>
          </a:p>
          <a:p>
            <a:r>
              <a:rPr lang="en-US" dirty="0" smtClean="0"/>
              <a:t>McIDAS-X has provided efficiency and reliability.</a:t>
            </a:r>
          </a:p>
          <a:p>
            <a:r>
              <a:rPr lang="en-US" dirty="0" smtClean="0"/>
              <a:t>Efficiency is #1 priority on the MAC McIDAS-V priority list.</a:t>
            </a:r>
            <a:endParaRPr lang="en-US" dirty="0"/>
          </a:p>
        </p:txBody>
      </p:sp>
      <p:sp>
        <p:nvSpPr>
          <p:cNvPr id="4" name="Slide Number Placeholder 3"/>
          <p:cNvSpPr>
            <a:spLocks noGrp="1"/>
          </p:cNvSpPr>
          <p:nvPr>
            <p:ph type="sldNum" sz="quarter" idx="12"/>
          </p:nvPr>
        </p:nvSpPr>
        <p:spPr/>
        <p:txBody>
          <a:bodyPr/>
          <a:lstStyle/>
          <a:p>
            <a:fld id="{609A1D53-78FD-3844-8AA3-3FAC66AE2354}" type="slidenum">
              <a:rPr lang="en-US" smtClean="0"/>
              <a:t>10</a:t>
            </a:fld>
            <a:endParaRPr lang="en-US"/>
          </a:p>
        </p:txBody>
      </p:sp>
    </p:spTree>
    <p:extLst>
      <p:ext uri="{BB962C8B-B14F-4D97-AF65-F5344CB8AC3E}">
        <p14:creationId xmlns:p14="http://schemas.microsoft.com/office/powerpoint/2010/main" val="13076171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Highlights from MUG 2013 Talks</a:t>
            </a:r>
            <a:r>
              <a:rPr lang="en-US" dirty="0" smtClean="0">
                <a:effectLst/>
              </a:rPr>
              <a:t> </a:t>
            </a:r>
            <a:endParaRPr lang="en-US" dirty="0"/>
          </a:p>
        </p:txBody>
      </p:sp>
      <p:sp>
        <p:nvSpPr>
          <p:cNvPr id="3" name="Content Placeholder 2"/>
          <p:cNvSpPr>
            <a:spLocks noGrp="1"/>
          </p:cNvSpPr>
          <p:nvPr>
            <p:ph idx="1"/>
          </p:nvPr>
        </p:nvSpPr>
        <p:spPr/>
        <p:txBody>
          <a:bodyPr>
            <a:normAutofit lnSpcReduction="10000"/>
          </a:bodyPr>
          <a:lstStyle/>
          <a:p>
            <a:r>
              <a:rPr lang="en-US" dirty="0" smtClean="0"/>
              <a:t>McIDAS-X </a:t>
            </a:r>
            <a:r>
              <a:rPr lang="en-US" dirty="0" err="1" smtClean="0"/>
              <a:t>Buttons</a:t>
            </a:r>
            <a:r>
              <a:rPr lang="en-US" dirty="0" err="1" smtClean="0">
                <a:sym typeface="Wingdings"/>
              </a:rPr>
              <a:t>Replicated</a:t>
            </a:r>
            <a:r>
              <a:rPr lang="en-US" dirty="0" smtClean="0">
                <a:sym typeface="Wingdings"/>
              </a:rPr>
              <a:t> with Tabs or Favorite Bundles in McIDAS-V</a:t>
            </a:r>
            <a:endParaRPr lang="en-US" dirty="0" smtClean="0"/>
          </a:p>
          <a:p>
            <a:pPr lvl="1"/>
            <a:r>
              <a:rPr lang="en-US" dirty="0" smtClean="0"/>
              <a:t>Could be replicated in tabs or favorite bundles if loading is efficient</a:t>
            </a:r>
          </a:p>
          <a:p>
            <a:pPr lvl="1"/>
            <a:r>
              <a:rPr lang="en-US" dirty="0" smtClean="0"/>
              <a:t>Point data displays are not efficient, depending on the number of points, display can be slow.</a:t>
            </a:r>
          </a:p>
          <a:p>
            <a:pPr lvl="1"/>
            <a:r>
              <a:rPr lang="en-US" dirty="0" smtClean="0"/>
              <a:t>MAC assessment of the </a:t>
            </a:r>
            <a:r>
              <a:rPr lang="en-US" dirty="0" smtClean="0">
                <a:hlinkClick r:id="rId2"/>
              </a:rPr>
              <a:t>Progressive resolution disclosure</a:t>
            </a:r>
            <a:r>
              <a:rPr lang="en-US" dirty="0" smtClean="0"/>
              <a:t> display will be requested at the next meeting.  This approach improves initial </a:t>
            </a:r>
            <a:r>
              <a:rPr lang="en-US" smtClean="0"/>
              <a:t>display </a:t>
            </a:r>
            <a:r>
              <a:rPr lang="en-US" smtClean="0"/>
              <a:t>speeds</a:t>
            </a:r>
            <a:r>
              <a:rPr lang="en-US"/>
              <a:t>.</a:t>
            </a:r>
            <a:endParaRPr lang="en-US" dirty="0" smtClean="0"/>
          </a:p>
        </p:txBody>
      </p:sp>
      <p:sp>
        <p:nvSpPr>
          <p:cNvPr id="4" name="Slide Number Placeholder 3"/>
          <p:cNvSpPr>
            <a:spLocks noGrp="1"/>
          </p:cNvSpPr>
          <p:nvPr>
            <p:ph type="sldNum" sz="quarter" idx="12"/>
          </p:nvPr>
        </p:nvSpPr>
        <p:spPr/>
        <p:txBody>
          <a:bodyPr/>
          <a:lstStyle/>
          <a:p>
            <a:fld id="{609A1D53-78FD-3844-8AA3-3FAC66AE2354}" type="slidenum">
              <a:rPr lang="en-US" smtClean="0"/>
              <a:t>11</a:t>
            </a:fld>
            <a:endParaRPr lang="en-US"/>
          </a:p>
        </p:txBody>
      </p:sp>
    </p:spTree>
    <p:extLst>
      <p:ext uri="{BB962C8B-B14F-4D97-AF65-F5344CB8AC3E}">
        <p14:creationId xmlns:p14="http://schemas.microsoft.com/office/powerpoint/2010/main" val="4049183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354" y="229807"/>
            <a:ext cx="5554942" cy="1143000"/>
          </a:xfrm>
        </p:spPr>
        <p:txBody>
          <a:bodyPr>
            <a:normAutofit/>
          </a:bodyPr>
          <a:lstStyle/>
          <a:p>
            <a:r>
              <a:rPr lang="en-US" dirty="0" smtClean="0"/>
              <a:t>Color Tables/Layers</a:t>
            </a:r>
            <a:r>
              <a:rPr lang="en-US" dirty="0"/>
              <a:t/>
            </a:r>
            <a:br>
              <a:rPr lang="en-US" dirty="0"/>
            </a:br>
            <a:r>
              <a:rPr lang="en-US" sz="2000" dirty="0" smtClean="0"/>
              <a:t>Provide </a:t>
            </a:r>
            <a:r>
              <a:rPr lang="en-US" sz="2000" dirty="0" err="1" smtClean="0"/>
              <a:t>R,G,B,alpha</a:t>
            </a:r>
            <a:r>
              <a:rPr lang="en-US" sz="2000" dirty="0" smtClean="0"/>
              <a:t> and Independent Control</a:t>
            </a:r>
            <a:endParaRPr lang="en-US" sz="2000" dirty="0"/>
          </a:p>
        </p:txBody>
      </p:sp>
      <p:pic>
        <p:nvPicPr>
          <p:cNvPr id="4" name="Content Placeholder 3" descr="GOES-13_sandwich_20130904_173200.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6681" r="-26681"/>
          <a:stretch/>
        </p:blipFill>
        <p:spPr>
          <a:xfrm>
            <a:off x="2892785" y="1417638"/>
            <a:ext cx="7502531" cy="5143500"/>
          </a:xfrm>
          <a:prstGeom prst="rect">
            <a:avLst/>
          </a:prstGeom>
        </p:spPr>
      </p:pic>
      <p:pic>
        <p:nvPicPr>
          <p:cNvPr id="5" name="Picture 4" descr="Screen Shot 2014-01-02 at 1.16.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329" y="229807"/>
            <a:ext cx="2578894" cy="2193132"/>
          </a:xfrm>
          <a:prstGeom prst="rect">
            <a:avLst/>
          </a:prstGeom>
        </p:spPr>
      </p:pic>
      <p:pic>
        <p:nvPicPr>
          <p:cNvPr id="6" name="Picture 5" descr="20120630derechoGEOLE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25" y="2495322"/>
            <a:ext cx="5689600" cy="4267200"/>
          </a:xfrm>
          <a:prstGeom prst="rect">
            <a:avLst/>
          </a:prstGeom>
          <a:ln w="38100" cmpd="sng">
            <a:solidFill>
              <a:schemeClr val="tx1"/>
            </a:solidFill>
          </a:ln>
        </p:spPr>
      </p:pic>
      <p:sp>
        <p:nvSpPr>
          <p:cNvPr id="3" name="Slide Number Placeholder 2"/>
          <p:cNvSpPr>
            <a:spLocks noGrp="1"/>
          </p:cNvSpPr>
          <p:nvPr>
            <p:ph type="sldNum" sz="quarter" idx="12"/>
          </p:nvPr>
        </p:nvSpPr>
        <p:spPr/>
        <p:txBody>
          <a:bodyPr/>
          <a:lstStyle/>
          <a:p>
            <a:fld id="{609A1D53-78FD-3844-8AA3-3FAC66AE2354}" type="slidenum">
              <a:rPr lang="en-US" smtClean="0"/>
              <a:t>12</a:t>
            </a:fld>
            <a:endParaRPr lang="en-US"/>
          </a:p>
        </p:txBody>
      </p:sp>
    </p:spTree>
    <p:extLst>
      <p:ext uri="{BB962C8B-B14F-4D97-AF65-F5344CB8AC3E}">
        <p14:creationId xmlns:p14="http://schemas.microsoft.com/office/powerpoint/2010/main" val="4509028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McIDAS-V Inquiries</a:t>
            </a:r>
            <a:br>
              <a:rPr lang="en-US" dirty="0" smtClean="0"/>
            </a:br>
            <a:r>
              <a:rPr lang="en-US" dirty="0" smtClean="0"/>
              <a:t>(Priority)</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Quick</a:t>
            </a:r>
            <a:r>
              <a:rPr lang="en-US" dirty="0" smtClean="0"/>
              <a:t>:  </a:t>
            </a:r>
            <a:r>
              <a:rPr lang="en-US" dirty="0">
                <a:solidFill>
                  <a:srgbClr val="0000FF"/>
                </a:solidFill>
              </a:rPr>
              <a:t>R</a:t>
            </a:r>
            <a:r>
              <a:rPr lang="en-US" dirty="0" smtClean="0">
                <a:solidFill>
                  <a:srgbClr val="0000FF"/>
                </a:solidFill>
              </a:rPr>
              <a:t>equest will take minimal (few days of) programmer time.</a:t>
            </a:r>
            <a:endParaRPr lang="en-US" dirty="0">
              <a:solidFill>
                <a:srgbClr val="0000FF"/>
              </a:solidFill>
            </a:endParaRPr>
          </a:p>
          <a:p>
            <a:r>
              <a:rPr lang="en-US" b="1" dirty="0" smtClean="0"/>
              <a:t>Critical</a:t>
            </a:r>
            <a:r>
              <a:rPr lang="en-US" dirty="0" smtClean="0"/>
              <a:t>:  </a:t>
            </a:r>
            <a:r>
              <a:rPr lang="en-US" dirty="0">
                <a:solidFill>
                  <a:srgbClr val="0000FF"/>
                </a:solidFill>
              </a:rPr>
              <a:t>R</a:t>
            </a:r>
            <a:r>
              <a:rPr lang="en-US" dirty="0" smtClean="0">
                <a:solidFill>
                  <a:srgbClr val="0000FF"/>
                </a:solidFill>
              </a:rPr>
              <a:t>equest is funded, </a:t>
            </a:r>
            <a:r>
              <a:rPr lang="en-US" dirty="0">
                <a:solidFill>
                  <a:srgbClr val="0000FF"/>
                </a:solidFill>
              </a:rPr>
              <a:t>the program is throwing exceptions, output is </a:t>
            </a:r>
            <a:r>
              <a:rPr lang="en-US" dirty="0" smtClean="0">
                <a:solidFill>
                  <a:srgbClr val="0000FF"/>
                </a:solidFill>
              </a:rPr>
              <a:t>incorrect or misleading.  Program behavior is deemed excessively annoying.</a:t>
            </a:r>
          </a:p>
          <a:p>
            <a:r>
              <a:rPr lang="en-US" b="1" dirty="0" smtClean="0"/>
              <a:t>High</a:t>
            </a:r>
            <a:r>
              <a:rPr lang="en-US" dirty="0" smtClean="0"/>
              <a:t>:  </a:t>
            </a:r>
            <a:r>
              <a:rPr lang="en-US" dirty="0" smtClean="0">
                <a:solidFill>
                  <a:srgbClr val="0000FF"/>
                </a:solidFill>
              </a:rPr>
              <a:t>Important, but does not meet critical criteria.</a:t>
            </a:r>
          </a:p>
          <a:p>
            <a:r>
              <a:rPr lang="en-US" b="1" dirty="0" smtClean="0"/>
              <a:t>Medium</a:t>
            </a:r>
            <a:r>
              <a:rPr lang="en-US" dirty="0" smtClean="0"/>
              <a:t>:  </a:t>
            </a:r>
            <a:r>
              <a:rPr lang="en-US" dirty="0" smtClean="0">
                <a:solidFill>
                  <a:srgbClr val="0000FF"/>
                </a:solidFill>
              </a:rPr>
              <a:t>Nice, but not considered necessary functionality.</a:t>
            </a:r>
            <a:endParaRPr lang="en-US" dirty="0">
              <a:solidFill>
                <a:srgbClr val="0000FF"/>
              </a:solidFill>
            </a:endParaRPr>
          </a:p>
          <a:p>
            <a:r>
              <a:rPr lang="en-US" b="1" dirty="0" smtClean="0"/>
              <a:t>Low</a:t>
            </a:r>
            <a:r>
              <a:rPr lang="en-US" dirty="0" smtClean="0"/>
              <a:t>:  </a:t>
            </a:r>
            <a:r>
              <a:rPr lang="en-US" dirty="0" smtClean="0">
                <a:solidFill>
                  <a:srgbClr val="0000FF"/>
                </a:solidFill>
              </a:rPr>
              <a:t>Request applies to </a:t>
            </a:r>
            <a:r>
              <a:rPr lang="en-US" dirty="0">
                <a:solidFill>
                  <a:srgbClr val="0000FF"/>
                </a:solidFill>
              </a:rPr>
              <a:t>a very small </a:t>
            </a:r>
            <a:r>
              <a:rPr lang="en-US" dirty="0" smtClean="0">
                <a:solidFill>
                  <a:srgbClr val="0000FF"/>
                </a:solidFill>
              </a:rPr>
              <a:t>subset of users.</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609A1D53-78FD-3844-8AA3-3FAC66AE2354}" type="slidenum">
              <a:rPr lang="en-US" smtClean="0"/>
              <a:t>13</a:t>
            </a:fld>
            <a:endParaRPr lang="en-US"/>
          </a:p>
        </p:txBody>
      </p:sp>
    </p:spTree>
    <p:extLst>
      <p:ext uri="{BB962C8B-B14F-4D97-AF65-F5344CB8AC3E}">
        <p14:creationId xmlns:p14="http://schemas.microsoft.com/office/powerpoint/2010/main" val="12242885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McIDAS-V Inquiries</a:t>
            </a:r>
            <a:br>
              <a:rPr lang="en-US" dirty="0" smtClean="0"/>
            </a:br>
            <a:r>
              <a:rPr lang="en-US" dirty="0" smtClean="0"/>
              <a:t>(Status)</a:t>
            </a:r>
            <a:endParaRPr lang="en-US" dirty="0"/>
          </a:p>
        </p:txBody>
      </p:sp>
      <p:sp>
        <p:nvSpPr>
          <p:cNvPr id="3" name="Content Placeholder 2"/>
          <p:cNvSpPr>
            <a:spLocks noGrp="1"/>
          </p:cNvSpPr>
          <p:nvPr>
            <p:ph idx="1"/>
          </p:nvPr>
        </p:nvSpPr>
        <p:spPr/>
        <p:txBody>
          <a:bodyPr/>
          <a:lstStyle/>
          <a:p>
            <a:r>
              <a:rPr lang="en-US" dirty="0" smtClean="0"/>
              <a:t>A number of definitions are not being discussed at this meeting.  Please note the following definitions</a:t>
            </a:r>
          </a:p>
          <a:p>
            <a:r>
              <a:rPr lang="en-US" b="1" dirty="0" smtClean="0"/>
              <a:t>Closed:</a:t>
            </a:r>
            <a:r>
              <a:rPr lang="en-US" dirty="0" smtClean="0"/>
              <a:t>  </a:t>
            </a:r>
            <a:r>
              <a:rPr lang="en-US" dirty="0" smtClean="0">
                <a:solidFill>
                  <a:srgbClr val="0000FF"/>
                </a:solidFill>
              </a:rPr>
              <a:t>The inquiry did not need programmer time.</a:t>
            </a:r>
          </a:p>
          <a:p>
            <a:r>
              <a:rPr lang="en-US" b="1" dirty="0" smtClean="0">
                <a:solidFill>
                  <a:srgbClr val="000000"/>
                </a:solidFill>
              </a:rPr>
              <a:t>Queued: </a:t>
            </a:r>
            <a:r>
              <a:rPr lang="en-US" dirty="0" smtClean="0">
                <a:solidFill>
                  <a:srgbClr val="0000FF"/>
                </a:solidFill>
              </a:rPr>
              <a:t>Not assigned to a programmer.</a:t>
            </a:r>
          </a:p>
          <a:p>
            <a:r>
              <a:rPr lang="en-US" b="1" dirty="0" smtClean="0">
                <a:solidFill>
                  <a:srgbClr val="000000"/>
                </a:solidFill>
              </a:rPr>
              <a:t>Being Resolved: </a:t>
            </a:r>
            <a:r>
              <a:rPr lang="en-US" dirty="0" smtClean="0">
                <a:solidFill>
                  <a:srgbClr val="0000FF"/>
                </a:solidFill>
              </a:rPr>
              <a:t>Assigned to a programmer.</a:t>
            </a:r>
          </a:p>
          <a:p>
            <a:r>
              <a:rPr lang="en-US" b="1" dirty="0" smtClean="0">
                <a:solidFill>
                  <a:srgbClr val="000000"/>
                </a:solidFill>
              </a:rPr>
              <a:t>Released:  </a:t>
            </a:r>
            <a:r>
              <a:rPr lang="en-US" dirty="0" smtClean="0">
                <a:solidFill>
                  <a:srgbClr val="0000FF"/>
                </a:solidFill>
              </a:rPr>
              <a:t>Included in the release.</a:t>
            </a:r>
            <a:endParaRPr lang="en-US" b="1" dirty="0">
              <a:solidFill>
                <a:srgbClr val="0000FF"/>
              </a:solidFill>
            </a:endParaRPr>
          </a:p>
        </p:txBody>
      </p:sp>
      <p:sp>
        <p:nvSpPr>
          <p:cNvPr id="4" name="Slide Number Placeholder 3"/>
          <p:cNvSpPr>
            <a:spLocks noGrp="1"/>
          </p:cNvSpPr>
          <p:nvPr>
            <p:ph type="sldNum" sz="quarter" idx="12"/>
          </p:nvPr>
        </p:nvSpPr>
        <p:spPr/>
        <p:txBody>
          <a:bodyPr/>
          <a:lstStyle/>
          <a:p>
            <a:fld id="{609A1D53-78FD-3844-8AA3-3FAC66AE2354}" type="slidenum">
              <a:rPr lang="en-US" smtClean="0"/>
              <a:t>14</a:t>
            </a:fld>
            <a:endParaRPr lang="en-US"/>
          </a:p>
        </p:txBody>
      </p:sp>
    </p:spTree>
    <p:extLst>
      <p:ext uri="{BB962C8B-B14F-4D97-AF65-F5344CB8AC3E}">
        <p14:creationId xmlns:p14="http://schemas.microsoft.com/office/powerpoint/2010/main" val="2686450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Is anyone interested in seeing regular reporting of inquiries which are in testing or released?</a:t>
            </a:r>
          </a:p>
          <a:p>
            <a:r>
              <a:rPr lang="en-US" dirty="0" smtClean="0"/>
              <a:t>Format?  Could a standard search be provided on the inquiry page?</a:t>
            </a:r>
          </a:p>
        </p:txBody>
      </p:sp>
      <p:sp>
        <p:nvSpPr>
          <p:cNvPr id="4" name="Slide Number Placeholder 3"/>
          <p:cNvSpPr>
            <a:spLocks noGrp="1"/>
          </p:cNvSpPr>
          <p:nvPr>
            <p:ph type="sldNum" sz="quarter" idx="12"/>
          </p:nvPr>
        </p:nvSpPr>
        <p:spPr/>
        <p:txBody>
          <a:bodyPr/>
          <a:lstStyle/>
          <a:p>
            <a:fld id="{609A1D53-78FD-3844-8AA3-3FAC66AE2354}" type="slidenum">
              <a:rPr lang="en-US" smtClean="0"/>
              <a:t>15</a:t>
            </a:fld>
            <a:endParaRPr lang="en-US"/>
          </a:p>
        </p:txBody>
      </p:sp>
    </p:spTree>
    <p:extLst>
      <p:ext uri="{BB962C8B-B14F-4D97-AF65-F5344CB8AC3E}">
        <p14:creationId xmlns:p14="http://schemas.microsoft.com/office/powerpoint/2010/main" val="18884823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Inquiry Pages are Interactive</a:t>
            </a:r>
            <a:endParaRPr lang="en-US" dirty="0"/>
          </a:p>
        </p:txBody>
      </p:sp>
      <p:sp>
        <p:nvSpPr>
          <p:cNvPr id="3" name="Content Placeholder 2"/>
          <p:cNvSpPr>
            <a:spLocks noGrp="1"/>
          </p:cNvSpPr>
          <p:nvPr>
            <p:ph idx="1"/>
          </p:nvPr>
        </p:nvSpPr>
        <p:spPr/>
        <p:txBody>
          <a:bodyPr/>
          <a:lstStyle/>
          <a:p>
            <a:r>
              <a:rPr lang="en-US" dirty="0" smtClean="0">
                <a:hlinkClick r:id="rId2"/>
              </a:rPr>
              <a:t>McIDAS-X Inquiry System:   </a:t>
            </a:r>
            <a:br>
              <a:rPr lang="en-US" dirty="0" smtClean="0">
                <a:hlinkClick r:id="rId2"/>
              </a:rPr>
            </a:br>
            <a:r>
              <a:rPr lang="en-US" dirty="0" smtClean="0">
                <a:hlinkClick r:id="rId2"/>
              </a:rPr>
              <a:t>http://dcdbs.ssec.wisc.edu/inquiry-x/</a:t>
            </a:r>
            <a:endParaRPr lang="en-US" dirty="0" smtClean="0"/>
          </a:p>
          <a:p>
            <a:pPr marL="0" indent="0">
              <a:buNone/>
            </a:pPr>
            <a:endParaRPr lang="en-US" dirty="0" smtClean="0">
              <a:hlinkClick r:id="rId3" action="ppaction://hlinkfile"/>
            </a:endParaRPr>
          </a:p>
          <a:p>
            <a:r>
              <a:rPr lang="en-US" dirty="0" smtClean="0">
                <a:hlinkClick r:id="rId4"/>
              </a:rPr>
              <a:t>McIDAS-V Inquiries:  </a:t>
            </a:r>
            <a:br>
              <a:rPr lang="en-US" dirty="0" smtClean="0">
                <a:hlinkClick r:id="rId4"/>
              </a:rPr>
            </a:br>
            <a:r>
              <a:rPr lang="en-US" dirty="0" smtClean="0">
                <a:hlinkClick r:id="rId4"/>
              </a:rPr>
              <a:t>http://dcdbs.ssec.wisc.edu/inquiry-v/</a:t>
            </a:r>
            <a:endParaRPr lang="en-US" dirty="0"/>
          </a:p>
        </p:txBody>
      </p:sp>
      <p:sp>
        <p:nvSpPr>
          <p:cNvPr id="4" name="Slide Number Placeholder 3"/>
          <p:cNvSpPr>
            <a:spLocks noGrp="1"/>
          </p:cNvSpPr>
          <p:nvPr>
            <p:ph type="sldNum" sz="quarter" idx="12"/>
          </p:nvPr>
        </p:nvSpPr>
        <p:spPr/>
        <p:txBody>
          <a:bodyPr/>
          <a:lstStyle/>
          <a:p>
            <a:fld id="{609A1D53-78FD-3844-8AA3-3FAC66AE2354}" type="slidenum">
              <a:rPr lang="en-US" smtClean="0"/>
              <a:t>16</a:t>
            </a:fld>
            <a:endParaRPr lang="en-US"/>
          </a:p>
        </p:txBody>
      </p:sp>
    </p:spTree>
    <p:extLst>
      <p:ext uri="{BB962C8B-B14F-4D97-AF65-F5344CB8AC3E}">
        <p14:creationId xmlns:p14="http://schemas.microsoft.com/office/powerpoint/2010/main" val="18511121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Information</a:t>
            </a:r>
            <a:endParaRPr lang="en-US" dirty="0"/>
          </a:p>
        </p:txBody>
      </p:sp>
      <p:sp>
        <p:nvSpPr>
          <p:cNvPr id="3" name="Content Placeholder 2"/>
          <p:cNvSpPr>
            <a:spLocks noGrp="1"/>
          </p:cNvSpPr>
          <p:nvPr>
            <p:ph idx="1"/>
          </p:nvPr>
        </p:nvSpPr>
        <p:spPr/>
        <p:txBody>
          <a:bodyPr/>
          <a:lstStyle/>
          <a:p>
            <a:r>
              <a:rPr lang="en-US" dirty="0" smtClean="0"/>
              <a:t>“</a:t>
            </a:r>
            <a:r>
              <a:rPr lang="en-US" dirty="0" smtClean="0">
                <a:hlinkClick r:id="rId2"/>
              </a:rPr>
              <a:t>User Functions</a:t>
            </a:r>
            <a:r>
              <a:rPr lang="en-US" dirty="0" smtClean="0"/>
              <a:t>” forum added</a:t>
            </a:r>
          </a:p>
          <a:p>
            <a:pPr marL="0" indent="0">
              <a:buNone/>
            </a:pPr>
            <a:endParaRPr lang="en-US" dirty="0" smtClean="0"/>
          </a:p>
          <a:p>
            <a:r>
              <a:rPr lang="en-US" dirty="0" smtClean="0"/>
              <a:t> UNIDATA </a:t>
            </a:r>
            <a:r>
              <a:rPr lang="en-US" dirty="0" smtClean="0">
                <a:hlinkClick r:id="rId3"/>
              </a:rPr>
              <a:t>example netCDF</a:t>
            </a:r>
            <a:r>
              <a:rPr lang="en-US" dirty="0" smtClean="0"/>
              <a:t> files are a good starting point for building netCDF files.</a:t>
            </a:r>
          </a:p>
          <a:p>
            <a:pPr marL="0" indent="0">
              <a:buNone/>
            </a:pPr>
            <a:endParaRPr lang="en-US" dirty="0" smtClean="0"/>
          </a:p>
          <a:p>
            <a:r>
              <a:rPr lang="en-US" dirty="0" smtClean="0">
                <a:hlinkClick r:id="rId4"/>
              </a:rPr>
              <a:t>Standard Names</a:t>
            </a:r>
            <a:r>
              <a:rPr lang="en-US" dirty="0" smtClean="0"/>
              <a:t> should be used when possible for netCDF variables.  The standard names table is a nice reference.</a:t>
            </a:r>
            <a:endParaRPr lang="en-US" dirty="0"/>
          </a:p>
        </p:txBody>
      </p:sp>
      <p:sp>
        <p:nvSpPr>
          <p:cNvPr id="4" name="Slide Number Placeholder 3"/>
          <p:cNvSpPr>
            <a:spLocks noGrp="1"/>
          </p:cNvSpPr>
          <p:nvPr>
            <p:ph type="sldNum" sz="quarter" idx="12"/>
          </p:nvPr>
        </p:nvSpPr>
        <p:spPr/>
        <p:txBody>
          <a:bodyPr/>
          <a:lstStyle/>
          <a:p>
            <a:fld id="{609A1D53-78FD-3844-8AA3-3FAC66AE2354}" type="slidenum">
              <a:rPr lang="en-US" smtClean="0"/>
              <a:t>17</a:t>
            </a:fld>
            <a:endParaRPr lang="en-US"/>
          </a:p>
        </p:txBody>
      </p:sp>
    </p:spTree>
    <p:extLst>
      <p:ext uri="{BB962C8B-B14F-4D97-AF65-F5344CB8AC3E}">
        <p14:creationId xmlns:p14="http://schemas.microsoft.com/office/powerpoint/2010/main" val="40950909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GOES-R</a:t>
            </a:r>
            <a:br>
              <a:rPr lang="en-US" dirty="0" smtClean="0"/>
            </a:br>
            <a:r>
              <a:rPr lang="en-US" dirty="0" smtClean="0"/>
              <a:t>SDI Testing, ADDE Server Development</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Funding for a development and testing of GOES-R ADDE server was to arrive at SSEC in January 2014.</a:t>
            </a:r>
          </a:p>
          <a:p>
            <a:pPr marL="0" indent="0">
              <a:buNone/>
            </a:pPr>
            <a:endParaRPr lang="en-US" sz="2400" dirty="0" smtClean="0"/>
          </a:p>
          <a:p>
            <a:r>
              <a:rPr lang="en-US" sz="2400" dirty="0" smtClean="0"/>
              <a:t>The data will be served in AREA format from the ADDE servers</a:t>
            </a:r>
          </a:p>
          <a:p>
            <a:pPr marL="0" indent="0">
              <a:buNone/>
            </a:pPr>
            <a:endParaRPr lang="en-US" sz="2400" dirty="0" smtClean="0"/>
          </a:p>
          <a:p>
            <a:r>
              <a:rPr lang="en-US" sz="2400" dirty="0" smtClean="0"/>
              <a:t>Testing will determine if partial files can be obtained and converted to AREA to aid time latency requirements</a:t>
            </a:r>
          </a:p>
          <a:p>
            <a:pPr marL="0" indent="0">
              <a:buNone/>
            </a:pPr>
            <a:endParaRPr lang="en-US" sz="2400" dirty="0"/>
          </a:p>
          <a:p>
            <a:r>
              <a:rPr lang="en-US" sz="2400" dirty="0" smtClean="0"/>
              <a:t>1 to 1 pixel ratio will be preserved</a:t>
            </a:r>
          </a:p>
          <a:p>
            <a:pPr marL="0" indent="0">
              <a:buNone/>
            </a:pPr>
            <a:endParaRPr lang="en-US" sz="2400" dirty="0" smtClean="0"/>
          </a:p>
          <a:p>
            <a:r>
              <a:rPr lang="en-US" sz="2400" dirty="0" smtClean="0"/>
              <a:t>SDIs support notification which provide a faster alternative to a schedule if firewalls support this type of notification</a:t>
            </a:r>
          </a:p>
        </p:txBody>
      </p:sp>
      <p:sp>
        <p:nvSpPr>
          <p:cNvPr id="4" name="Slide Number Placeholder 3"/>
          <p:cNvSpPr>
            <a:spLocks noGrp="1"/>
          </p:cNvSpPr>
          <p:nvPr>
            <p:ph type="sldNum" sz="quarter" idx="12"/>
          </p:nvPr>
        </p:nvSpPr>
        <p:spPr/>
        <p:txBody>
          <a:bodyPr/>
          <a:lstStyle/>
          <a:p>
            <a:fld id="{609A1D53-78FD-3844-8AA3-3FAC66AE2354}" type="slidenum">
              <a:rPr lang="en-US" smtClean="0"/>
              <a:t>2</a:t>
            </a:fld>
            <a:endParaRPr lang="en-US"/>
          </a:p>
        </p:txBody>
      </p:sp>
    </p:spTree>
    <p:extLst>
      <p:ext uri="{BB962C8B-B14F-4D97-AF65-F5344CB8AC3E}">
        <p14:creationId xmlns:p14="http://schemas.microsoft.com/office/powerpoint/2010/main" val="17735014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Suomi-NPP data in McIDAS-X</a:t>
            </a:r>
            <a:endParaRPr lang="en-US" dirty="0"/>
          </a:p>
        </p:txBody>
      </p:sp>
      <p:sp>
        <p:nvSpPr>
          <p:cNvPr id="3" name="Content Placeholder 2"/>
          <p:cNvSpPr>
            <a:spLocks noGrp="1"/>
          </p:cNvSpPr>
          <p:nvPr>
            <p:ph idx="1"/>
          </p:nvPr>
        </p:nvSpPr>
        <p:spPr/>
        <p:txBody>
          <a:bodyPr/>
          <a:lstStyle/>
          <a:p>
            <a:r>
              <a:rPr lang="en-US" dirty="0" smtClean="0"/>
              <a:t>The ability to display raw (native projection) data is dependent on funding.</a:t>
            </a:r>
          </a:p>
          <a:p>
            <a:r>
              <a:rPr lang="en-US" dirty="0" smtClean="0"/>
              <a:t>Updates, does McIDAS Administration intend to resubmit for funding?</a:t>
            </a:r>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609A1D53-78FD-3844-8AA3-3FAC66AE2354}" type="slidenum">
              <a:rPr lang="en-US" smtClean="0"/>
              <a:t>3</a:t>
            </a:fld>
            <a:endParaRPr lang="en-US"/>
          </a:p>
        </p:txBody>
      </p:sp>
    </p:spTree>
    <p:extLst>
      <p:ext uri="{BB962C8B-B14F-4D97-AF65-F5344CB8AC3E}">
        <p14:creationId xmlns:p14="http://schemas.microsoft.com/office/powerpoint/2010/main" val="37614307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Parameter Defaults Background</a:t>
            </a:r>
            <a:endParaRPr lang="en-US" dirty="0"/>
          </a:p>
        </p:txBody>
      </p:sp>
      <p:sp>
        <p:nvSpPr>
          <p:cNvPr id="3" name="Slide Number Placeholder 2"/>
          <p:cNvSpPr>
            <a:spLocks noGrp="1"/>
          </p:cNvSpPr>
          <p:nvPr>
            <p:ph type="sldNum" sz="quarter" idx="12"/>
          </p:nvPr>
        </p:nvSpPr>
        <p:spPr/>
        <p:txBody>
          <a:bodyPr/>
          <a:lstStyle/>
          <a:p>
            <a:fld id="{609A1D53-78FD-3844-8AA3-3FAC66AE2354}" type="slidenum">
              <a:rPr lang="en-US" smtClean="0"/>
              <a:t>4</a:t>
            </a:fld>
            <a:endParaRPr lang="en-US"/>
          </a:p>
        </p:txBody>
      </p:sp>
      <p:pic>
        <p:nvPicPr>
          <p:cNvPr id="6" name="Content Placeholder 3" descr="Screen Shot 2014-01-02 at 10.58.03 AM.png"/>
          <p:cNvPicPr>
            <a:picLocks noChangeAspect="1"/>
          </p:cNvPicPr>
          <p:nvPr/>
        </p:nvPicPr>
        <p:blipFill>
          <a:blip r:embed="rId3">
            <a:extLst>
              <a:ext uri="{28A0092B-C50C-407E-A947-70E740481C1C}">
                <a14:useLocalDpi xmlns:a14="http://schemas.microsoft.com/office/drawing/2010/main" val="0"/>
              </a:ext>
            </a:extLst>
          </a:blip>
          <a:srcRect l="774" r="774"/>
          <a:stretch>
            <a:fillRect/>
          </a:stretch>
        </p:blipFill>
        <p:spPr>
          <a:xfrm>
            <a:off x="457200" y="1600199"/>
            <a:ext cx="8229600" cy="4525963"/>
          </a:xfrm>
          <a:prstGeom prst="rect">
            <a:avLst/>
          </a:prstGeom>
        </p:spPr>
      </p:pic>
      <p:grpSp>
        <p:nvGrpSpPr>
          <p:cNvPr id="11" name="Group 10"/>
          <p:cNvGrpSpPr/>
          <p:nvPr/>
        </p:nvGrpSpPr>
        <p:grpSpPr>
          <a:xfrm>
            <a:off x="457200" y="1417638"/>
            <a:ext cx="8229600" cy="5235117"/>
            <a:chOff x="457200" y="1417638"/>
            <a:chExt cx="8229600" cy="5235117"/>
          </a:xfrm>
        </p:grpSpPr>
        <p:pic>
          <p:nvPicPr>
            <p:cNvPr id="9" name="Content Placeholder 3" descr="Screen Shot 2014-01-02 at 10.58.29 AM.png"/>
            <p:cNvPicPr>
              <a:picLocks noChangeAspect="1"/>
            </p:cNvPicPr>
            <p:nvPr/>
          </p:nvPicPr>
          <p:blipFill>
            <a:blip r:embed="rId4">
              <a:extLst>
                <a:ext uri="{28A0092B-C50C-407E-A947-70E740481C1C}">
                  <a14:useLocalDpi xmlns:a14="http://schemas.microsoft.com/office/drawing/2010/main" val="0"/>
                </a:ext>
              </a:extLst>
            </a:blip>
            <a:srcRect t="5345" b="5345"/>
            <a:stretch>
              <a:fillRect/>
            </a:stretch>
          </p:blipFill>
          <p:spPr>
            <a:xfrm>
              <a:off x="457200" y="1417638"/>
              <a:ext cx="8229600" cy="4525963"/>
            </a:xfrm>
            <a:prstGeom prst="rect">
              <a:avLst/>
            </a:prstGeom>
          </p:spPr>
        </p:pic>
        <p:sp>
          <p:nvSpPr>
            <p:cNvPr id="10" name="TextBox 9"/>
            <p:cNvSpPr txBox="1"/>
            <p:nvPr/>
          </p:nvSpPr>
          <p:spPr>
            <a:xfrm>
              <a:off x="2152479" y="6252645"/>
              <a:ext cx="4315720" cy="400110"/>
            </a:xfrm>
            <a:prstGeom prst="rect">
              <a:avLst/>
            </a:prstGeom>
            <a:noFill/>
          </p:spPr>
          <p:txBody>
            <a:bodyPr wrap="square" rtlCol="0">
              <a:spAutoFit/>
            </a:bodyPr>
            <a:lstStyle/>
            <a:p>
              <a:r>
                <a:rPr lang="en-US" sz="2000" b="1" dirty="0" smtClean="0"/>
                <a:t>User Defaults – Unique for each user</a:t>
              </a:r>
              <a:endParaRPr lang="en-US" sz="2000" b="1" dirty="0"/>
            </a:p>
          </p:txBody>
        </p:sp>
      </p:grpSp>
      <p:grpSp>
        <p:nvGrpSpPr>
          <p:cNvPr id="14" name="Group 13"/>
          <p:cNvGrpSpPr/>
          <p:nvPr/>
        </p:nvGrpSpPr>
        <p:grpSpPr>
          <a:xfrm>
            <a:off x="457200" y="1299718"/>
            <a:ext cx="8257032" cy="5056632"/>
            <a:chOff x="457200" y="1299718"/>
            <a:chExt cx="8257032" cy="5056632"/>
          </a:xfrm>
        </p:grpSpPr>
        <p:pic>
          <p:nvPicPr>
            <p:cNvPr id="12" name="Picture 11" descr="Screen Shot 2014-01-02 at 10.58.1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299718"/>
              <a:ext cx="8257032" cy="5056632"/>
            </a:xfrm>
            <a:prstGeom prst="rect">
              <a:avLst/>
            </a:prstGeom>
          </p:spPr>
        </p:pic>
        <p:sp>
          <p:nvSpPr>
            <p:cNvPr id="13" name="TextBox 12"/>
            <p:cNvSpPr txBox="1"/>
            <p:nvPr/>
          </p:nvSpPr>
          <p:spPr>
            <a:xfrm>
              <a:off x="2431202" y="5251791"/>
              <a:ext cx="3863700" cy="400110"/>
            </a:xfrm>
            <a:prstGeom prst="rect">
              <a:avLst/>
            </a:prstGeom>
            <a:noFill/>
          </p:spPr>
          <p:txBody>
            <a:bodyPr wrap="square" rtlCol="0">
              <a:spAutoFit/>
            </a:bodyPr>
            <a:lstStyle/>
            <a:p>
              <a:r>
                <a:rPr lang="en-US" sz="2000" b="1" dirty="0" smtClean="0"/>
                <a:t>Application Defaults – Preset</a:t>
              </a:r>
              <a:endParaRPr lang="en-US" sz="2000" b="1" dirty="0"/>
            </a:p>
          </p:txBody>
        </p:sp>
      </p:grpSp>
    </p:spTree>
    <p:extLst>
      <p:ext uri="{BB962C8B-B14F-4D97-AF65-F5344CB8AC3E}">
        <p14:creationId xmlns:p14="http://schemas.microsoft.com/office/powerpoint/2010/main" val="812172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Defaults</a:t>
            </a:r>
            <a:endParaRPr lang="en-US" dirty="0"/>
          </a:p>
        </p:txBody>
      </p:sp>
      <p:sp>
        <p:nvSpPr>
          <p:cNvPr id="3" name="Content Placeholder 2"/>
          <p:cNvSpPr>
            <a:spLocks noGrp="1"/>
          </p:cNvSpPr>
          <p:nvPr>
            <p:ph idx="1"/>
          </p:nvPr>
        </p:nvSpPr>
        <p:spPr/>
        <p:txBody>
          <a:bodyPr/>
          <a:lstStyle/>
          <a:p>
            <a:r>
              <a:rPr lang="en-US" dirty="0" smtClean="0"/>
              <a:t>Imagery Application Defaults may need modification</a:t>
            </a:r>
          </a:p>
          <a:p>
            <a:r>
              <a:rPr lang="en-US" dirty="0" smtClean="0"/>
              <a:t>If any imagery is not displaying well, please post a complaint or suggestion to the forum.</a:t>
            </a:r>
          </a:p>
        </p:txBody>
      </p:sp>
      <p:pic>
        <p:nvPicPr>
          <p:cNvPr id="4" name="Picture 3" descr="w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3773341"/>
            <a:ext cx="4743450" cy="2846784"/>
          </a:xfrm>
          <a:prstGeom prst="rect">
            <a:avLst/>
          </a:prstGeom>
        </p:spPr>
      </p:pic>
      <p:sp>
        <p:nvSpPr>
          <p:cNvPr id="5" name="Slide Number Placeholder 4"/>
          <p:cNvSpPr>
            <a:spLocks noGrp="1"/>
          </p:cNvSpPr>
          <p:nvPr>
            <p:ph type="sldNum" sz="quarter" idx="12"/>
          </p:nvPr>
        </p:nvSpPr>
        <p:spPr/>
        <p:txBody>
          <a:bodyPr/>
          <a:lstStyle/>
          <a:p>
            <a:fld id="{609A1D53-78FD-3844-8AA3-3FAC66AE2354}" type="slidenum">
              <a:rPr lang="en-US" smtClean="0"/>
              <a:t>5</a:t>
            </a:fld>
            <a:endParaRPr lang="en-US"/>
          </a:p>
        </p:txBody>
      </p:sp>
    </p:spTree>
    <p:extLst>
      <p:ext uri="{BB962C8B-B14F-4D97-AF65-F5344CB8AC3E}">
        <p14:creationId xmlns:p14="http://schemas.microsoft.com/office/powerpoint/2010/main" val="8685641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Suomi-NPP DNB?</a:t>
            </a:r>
            <a:br>
              <a:rPr lang="en-US" dirty="0" smtClean="0"/>
            </a:br>
            <a:r>
              <a:rPr lang="en-US" dirty="0" smtClean="0"/>
              <a:t>Day vs. Night Ranges</a:t>
            </a:r>
            <a:endParaRPr lang="en-US" dirty="0"/>
          </a:p>
        </p:txBody>
      </p:sp>
      <p:sp>
        <p:nvSpPr>
          <p:cNvPr id="3" name="Slide Number Placeholder 2"/>
          <p:cNvSpPr>
            <a:spLocks noGrp="1"/>
          </p:cNvSpPr>
          <p:nvPr>
            <p:ph type="sldNum" sz="quarter" idx="12"/>
          </p:nvPr>
        </p:nvSpPr>
        <p:spPr/>
        <p:txBody>
          <a:bodyPr/>
          <a:lstStyle/>
          <a:p>
            <a:fld id="{609A1D53-78FD-3844-8AA3-3FAC66AE2354}" type="slidenum">
              <a:rPr lang="en-US" smtClean="0"/>
              <a:t>6</a:t>
            </a:fld>
            <a:endParaRPr lang="en-US"/>
          </a:p>
        </p:txBody>
      </p:sp>
      <p:pic>
        <p:nvPicPr>
          <p:cNvPr id="6" name="Picture 5" descr="dnb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3" y="1559560"/>
            <a:ext cx="8235315" cy="5161915"/>
          </a:xfrm>
          <a:prstGeom prst="rect">
            <a:avLst/>
          </a:prstGeom>
        </p:spPr>
      </p:pic>
      <p:pic>
        <p:nvPicPr>
          <p:cNvPr id="7" name="Picture 6" descr="dnb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59560"/>
            <a:ext cx="8235315" cy="5161915"/>
          </a:xfrm>
          <a:prstGeom prst="rect">
            <a:avLst/>
          </a:prstGeom>
        </p:spPr>
      </p:pic>
      <p:pic>
        <p:nvPicPr>
          <p:cNvPr id="8" name="Picture 7" descr="dnb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85" y="1559560"/>
            <a:ext cx="8235315" cy="5161915"/>
          </a:xfrm>
          <a:prstGeom prst="rect">
            <a:avLst/>
          </a:prstGeom>
        </p:spPr>
      </p:pic>
    </p:spTree>
    <p:extLst>
      <p:ext uri="{BB962C8B-B14F-4D97-AF65-F5344CB8AC3E}">
        <p14:creationId xmlns:p14="http://schemas.microsoft.com/office/powerpoint/2010/main" val="38703101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Display Scales Vertical Labels</a:t>
            </a:r>
            <a:br>
              <a:rPr lang="en-US" dirty="0" smtClean="0"/>
            </a:br>
            <a:r>
              <a:rPr lang="en-US" dirty="0" smtClean="0">
                <a:hlinkClick r:id="rId2"/>
              </a:rPr>
              <a:t>CALIPSO Example</a:t>
            </a:r>
            <a:endParaRPr lang="en-US" dirty="0"/>
          </a:p>
        </p:txBody>
      </p:sp>
      <p:pic>
        <p:nvPicPr>
          <p:cNvPr id="6" name="Content Placeholder 5" descr="picture 2013-11-13 at 11.30.30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1765" b="11800"/>
          <a:stretch/>
        </p:blipFill>
        <p:spPr>
          <a:xfrm>
            <a:off x="650916" y="1675605"/>
            <a:ext cx="7947660" cy="4688599"/>
          </a:xfrm>
        </p:spPr>
      </p:pic>
      <p:sp>
        <p:nvSpPr>
          <p:cNvPr id="3" name="Slide Number Placeholder 2"/>
          <p:cNvSpPr>
            <a:spLocks noGrp="1"/>
          </p:cNvSpPr>
          <p:nvPr>
            <p:ph type="sldNum" sz="quarter" idx="12"/>
          </p:nvPr>
        </p:nvSpPr>
        <p:spPr/>
        <p:txBody>
          <a:bodyPr/>
          <a:lstStyle/>
          <a:p>
            <a:fld id="{609A1D53-78FD-3844-8AA3-3FAC66AE2354}" type="slidenum">
              <a:rPr lang="en-US" smtClean="0"/>
              <a:t>7</a:t>
            </a:fld>
            <a:endParaRPr lang="en-US"/>
          </a:p>
        </p:txBody>
      </p:sp>
    </p:spTree>
    <p:extLst>
      <p:ext uri="{BB962C8B-B14F-4D97-AF65-F5344CB8AC3E}">
        <p14:creationId xmlns:p14="http://schemas.microsoft.com/office/powerpoint/2010/main" val="3360425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Publication Quality Graphics</a:t>
            </a:r>
            <a:br>
              <a:rPr lang="en-US" dirty="0" smtClean="0"/>
            </a:br>
            <a:r>
              <a:rPr lang="en-US" dirty="0" smtClean="0"/>
              <a:t>(#9 MAC Combined Priorities)</a:t>
            </a:r>
            <a:endParaRPr lang="en-US" dirty="0"/>
          </a:p>
        </p:txBody>
      </p:sp>
      <p:pic>
        <p:nvPicPr>
          <p:cNvPr id="8" name="Picture 7" descr="calips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 y="1417638"/>
            <a:ext cx="7966710" cy="5200650"/>
          </a:xfrm>
          <a:prstGeom prst="rect">
            <a:avLst/>
          </a:prstGeom>
        </p:spPr>
      </p:pic>
      <p:pic>
        <p:nvPicPr>
          <p:cNvPr id="9" name="Picture 8" descr="calips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 y="1417638"/>
            <a:ext cx="7966710" cy="5200650"/>
          </a:xfrm>
          <a:prstGeom prst="rect">
            <a:avLst/>
          </a:prstGeom>
        </p:spPr>
      </p:pic>
      <p:pic>
        <p:nvPicPr>
          <p:cNvPr id="10" name="Picture 9" descr="calipso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90" y="1417638"/>
            <a:ext cx="7966710" cy="5200650"/>
          </a:xfrm>
          <a:prstGeom prst="rect">
            <a:avLst/>
          </a:prstGeom>
        </p:spPr>
      </p:pic>
      <p:sp>
        <p:nvSpPr>
          <p:cNvPr id="3" name="Slide Number Placeholder 2"/>
          <p:cNvSpPr>
            <a:spLocks noGrp="1"/>
          </p:cNvSpPr>
          <p:nvPr>
            <p:ph type="sldNum" sz="quarter" idx="12"/>
          </p:nvPr>
        </p:nvSpPr>
        <p:spPr/>
        <p:txBody>
          <a:bodyPr/>
          <a:lstStyle/>
          <a:p>
            <a:fld id="{609A1D53-78FD-3844-8AA3-3FAC66AE2354}" type="slidenum">
              <a:rPr lang="en-US" smtClean="0"/>
              <a:t>8</a:t>
            </a:fld>
            <a:endParaRPr lang="en-US"/>
          </a:p>
        </p:txBody>
      </p:sp>
    </p:spTree>
    <p:extLst>
      <p:ext uri="{BB962C8B-B14F-4D97-AF65-F5344CB8AC3E}">
        <p14:creationId xmlns:p14="http://schemas.microsoft.com/office/powerpoint/2010/main" val="1988774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07" y="90642"/>
            <a:ext cx="8290983" cy="1310062"/>
          </a:xfrm>
        </p:spPr>
        <p:txBody>
          <a:bodyPr>
            <a:normAutofit fontScale="90000"/>
          </a:bodyPr>
          <a:lstStyle/>
          <a:p>
            <a:r>
              <a:rPr lang="en-US" b="1" dirty="0"/>
              <a:t>Highlights from MUG 2013 Talks</a:t>
            </a:r>
            <a:r>
              <a:rPr lang="en-US" dirty="0"/>
              <a:t> </a:t>
            </a:r>
            <a:r>
              <a:rPr lang="en-US" dirty="0" smtClean="0"/>
              <a:t/>
            </a:r>
            <a:br>
              <a:rPr lang="en-US" dirty="0" smtClean="0"/>
            </a:br>
            <a:r>
              <a:rPr lang="en-US" sz="2700" dirty="0" smtClean="0"/>
              <a:t>GUI with GOES-13 Enhanced Channel 4 Image with Plane Tracks</a:t>
            </a:r>
            <a:endParaRPr lang="en-US" sz="2700" dirty="0"/>
          </a:p>
        </p:txBody>
      </p:sp>
      <p:pic>
        <p:nvPicPr>
          <p:cNvPr id="5" name="Content Placeholder 4" descr="G13.2013235.1702.IR.png"/>
          <p:cNvPicPr>
            <a:picLocks noGrp="1" noChangeAspect="1"/>
          </p:cNvPicPr>
          <p:nvPr>
            <p:ph idx="1"/>
          </p:nvPr>
        </p:nvPicPr>
        <p:blipFill>
          <a:blip r:embed="rId3"/>
          <a:srcRect l="-13103" r="-13103"/>
          <a:stretch>
            <a:fillRect/>
          </a:stretch>
        </p:blipFill>
        <p:spPr>
          <a:xfrm>
            <a:off x="1680239" y="1539308"/>
            <a:ext cx="8184340" cy="4819152"/>
          </a:xfrm>
        </p:spPr>
      </p:pic>
      <p:sp>
        <p:nvSpPr>
          <p:cNvPr id="6" name="Oval 5"/>
          <p:cNvSpPr/>
          <p:nvPr/>
        </p:nvSpPr>
        <p:spPr>
          <a:xfrm>
            <a:off x="2838026" y="5503521"/>
            <a:ext cx="552566" cy="552615"/>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559397" y="1906667"/>
            <a:ext cx="2412627" cy="369332"/>
          </a:xfrm>
          <a:prstGeom prst="rect">
            <a:avLst/>
          </a:prstGeom>
        </p:spPr>
        <p:txBody>
          <a:bodyPr wrap="none">
            <a:spAutoFit/>
          </a:bodyPr>
          <a:lstStyle/>
          <a:p>
            <a:r>
              <a:rPr lang="en-US" dirty="0" smtClean="0"/>
              <a:t>17:02 GMT Aug 23, 2013</a:t>
            </a:r>
            <a:endParaRPr lang="en-US" dirty="0"/>
          </a:p>
        </p:txBody>
      </p:sp>
      <p:pic>
        <p:nvPicPr>
          <p:cNvPr id="8" name="Picture 7" descr="GUI.Shortcut.png"/>
          <p:cNvPicPr>
            <a:picLocks noChangeAspect="1"/>
          </p:cNvPicPr>
          <p:nvPr/>
        </p:nvPicPr>
        <p:blipFill>
          <a:blip r:embed="rId4"/>
          <a:stretch>
            <a:fillRect/>
          </a:stretch>
        </p:blipFill>
        <p:spPr>
          <a:xfrm>
            <a:off x="83021" y="2133605"/>
            <a:ext cx="3615267" cy="3097697"/>
          </a:xfrm>
          <a:prstGeom prst="rect">
            <a:avLst/>
          </a:prstGeom>
        </p:spPr>
      </p:pic>
      <p:sp>
        <p:nvSpPr>
          <p:cNvPr id="9" name="Oval 8"/>
          <p:cNvSpPr/>
          <p:nvPr/>
        </p:nvSpPr>
        <p:spPr>
          <a:xfrm>
            <a:off x="3466795" y="1530841"/>
            <a:ext cx="419435" cy="3572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cxnSpLocks noChangeAspect="1"/>
            <a:stCxn id="9" idx="3"/>
          </p:cNvCxnSpPr>
          <p:nvPr/>
        </p:nvCxnSpPr>
        <p:spPr>
          <a:xfrm rot="5400000">
            <a:off x="1784484" y="423799"/>
            <a:ext cx="331787" cy="3155687"/>
          </a:xfrm>
          <a:prstGeom prst="line">
            <a:avLst/>
          </a:prstGeom>
          <a:ln w="25400">
            <a:solidFill>
              <a:srgbClr val="FF6600">
                <a:alpha val="95000"/>
              </a:srgbClr>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614342" y="1930460"/>
            <a:ext cx="2641612" cy="1200329"/>
          </a:xfrm>
          <a:prstGeom prst="rect">
            <a:avLst/>
          </a:prstGeom>
          <a:noFill/>
        </p:spPr>
        <p:txBody>
          <a:bodyPr wrap="square" rtlCol="0">
            <a:spAutoFit/>
          </a:bodyPr>
          <a:lstStyle/>
          <a:p>
            <a:r>
              <a:rPr lang="en-US" dirty="0" smtClean="0">
                <a:solidFill>
                  <a:srgbClr val="FFFF00"/>
                </a:solidFill>
              </a:rPr>
              <a:t>*PATH, AIRPLANE</a:t>
            </a:r>
          </a:p>
          <a:p>
            <a:r>
              <a:rPr lang="en-US" dirty="0" smtClean="0">
                <a:solidFill>
                  <a:srgbClr val="FFFF00"/>
                </a:solidFill>
              </a:rPr>
              <a:t>*BAR</a:t>
            </a:r>
          </a:p>
          <a:p>
            <a:r>
              <a:rPr lang="en-US" dirty="0" smtClean="0">
                <a:solidFill>
                  <a:srgbClr val="FFFF00"/>
                </a:solidFill>
              </a:rPr>
              <a:t>*PC T, ZA</a:t>
            </a:r>
          </a:p>
          <a:p>
            <a:r>
              <a:rPr lang="en-US" dirty="0" smtClean="0">
                <a:solidFill>
                  <a:srgbClr val="FFFF00"/>
                </a:solidFill>
              </a:rPr>
              <a:t>*SHOWVG</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609A1D53-78FD-3844-8AA3-3FAC66AE2354}" type="slidenum">
              <a:rPr lang="en-US" smtClean="0"/>
              <a:t>9</a:t>
            </a:fld>
            <a:endParaRPr lang="en-US"/>
          </a:p>
        </p:txBody>
      </p:sp>
      <p:sp>
        <p:nvSpPr>
          <p:cNvPr id="11" name="Footer Placeholder 10"/>
          <p:cNvSpPr>
            <a:spLocks noGrp="1"/>
          </p:cNvSpPr>
          <p:nvPr>
            <p:ph type="ftr" sz="quarter" idx="11"/>
          </p:nvPr>
        </p:nvSpPr>
        <p:spPr>
          <a:xfrm>
            <a:off x="602694" y="6356350"/>
            <a:ext cx="7232330" cy="365125"/>
          </a:xfrm>
        </p:spPr>
        <p:txBody>
          <a:bodyPr/>
          <a:lstStyle/>
          <a:p>
            <a:r>
              <a:rPr lang="en-US" dirty="0" smtClean="0"/>
              <a:t>Using McIDAS-X to Support the NASA SEAC4RS Field Experiment - </a:t>
            </a:r>
            <a:r>
              <a:rPr lang="en-US" dirty="0" err="1" smtClean="0"/>
              <a:t>Spangenberg</a:t>
            </a:r>
            <a:r>
              <a:rPr lang="en-US" dirty="0" smtClean="0"/>
              <a:t> et al. </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2755</TotalTime>
  <Words>1167</Words>
  <Application>Microsoft Macintosh PowerPoint</Application>
  <PresentationFormat>On-screen Show (4:3)</PresentationFormat>
  <Paragraphs>115</Paragraphs>
  <Slides>17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Document</vt:lpstr>
      <vt:lpstr>PowerPoint Presentation</vt:lpstr>
      <vt:lpstr>GOES-R SDI Testing, ADDE Server Development</vt:lpstr>
      <vt:lpstr>Suomi-NPP data in McIDAS-X</vt:lpstr>
      <vt:lpstr>Parameter Defaults Background</vt:lpstr>
      <vt:lpstr>Parameter Defaults</vt:lpstr>
      <vt:lpstr>Suomi-NPP DNB? Day vs. Night Ranges</vt:lpstr>
      <vt:lpstr>Display Scales Vertical Labels CALIPSO Example</vt:lpstr>
      <vt:lpstr>Publication Quality Graphics (#9 MAC Combined Priorities)</vt:lpstr>
      <vt:lpstr>Highlights from MUG 2013 Talks  GUI with GOES-13 Enhanced Channel 4 Image with Plane Tracks</vt:lpstr>
      <vt:lpstr>Highlights from Talks</vt:lpstr>
      <vt:lpstr>Highlights from MUG 2013 Talks </vt:lpstr>
      <vt:lpstr>Color Tables/Layers Provide R,G,B,alpha and Independent Control</vt:lpstr>
      <vt:lpstr>McIDAS-V Inquiries (Priority)</vt:lpstr>
      <vt:lpstr>McIDAS-V Inquiries (Status)</vt:lpstr>
      <vt:lpstr>Questions</vt:lpstr>
      <vt:lpstr>Current Inquiry Pages are Interactive</vt:lpstr>
      <vt:lpstr>Useful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 Agenda 2014-01-09</dc:title>
  <dc:creator>Joleen Feltz</dc:creator>
  <cp:lastModifiedBy>Joleen Feltz</cp:lastModifiedBy>
  <cp:revision>113</cp:revision>
  <dcterms:created xsi:type="dcterms:W3CDTF">2014-01-02T15:53:46Z</dcterms:created>
  <dcterms:modified xsi:type="dcterms:W3CDTF">2014-01-07T15:15:32Z</dcterms:modified>
</cp:coreProperties>
</file>