
<file path=[Content_Types].xml><?xml version="1.0" encoding="utf-8"?>
<Types xmlns="http://schemas.openxmlformats.org/package/2006/content-types">
  <Default Extension="xml" ContentType="application/xml"/>
  <Default Extension="mp4" ContentType="video/mp4"/>
  <Default Extension="jpeg" ContentType="image/jpeg"/>
  <Default Extension="png" ContentType="image/png"/>
  <Default Extension="GIF" ContentType="image/gif"/>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1"/>
  </p:notesMasterIdLst>
  <p:sldIdLst>
    <p:sldId id="264" r:id="rId2"/>
    <p:sldId id="256" r:id="rId3"/>
    <p:sldId id="257" r:id="rId4"/>
    <p:sldId id="260" r:id="rId5"/>
    <p:sldId id="262" r:id="rId6"/>
    <p:sldId id="258" r:id="rId7"/>
    <p:sldId id="259" r:id="rId8"/>
    <p:sldId id="263" r:id="rId9"/>
    <p:sldId id="261" r:id="rId1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45"/>
    <p:restoredTop sz="93646"/>
  </p:normalViewPr>
  <p:slideViewPr>
    <p:cSldViewPr snapToGrid="0" snapToObjects="1">
      <p:cViewPr varScale="1">
        <p:scale>
          <a:sx n="91" d="100"/>
          <a:sy n="91" d="100"/>
        </p:scale>
        <p:origin x="224" y="760"/>
      </p:cViewPr>
      <p:guideLst>
        <p:guide orient="horz" pos="2160"/>
        <p:guide pos="3840"/>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1" Type="http://schemas.openxmlformats.org/officeDocument/2006/relationships/notesMaster" Target="notesMasters/notesMaster1.xml"/><Relationship Id="rId12" Type="http://schemas.openxmlformats.org/officeDocument/2006/relationships/presProps" Target="presProps.xml"/><Relationship Id="rId13" Type="http://schemas.openxmlformats.org/officeDocument/2006/relationships/viewProps" Target="viewProps.xml"/><Relationship Id="rId14" Type="http://schemas.openxmlformats.org/officeDocument/2006/relationships/theme" Target="theme/theme1.xml"/><Relationship Id="rId15"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EBC671-B4D7-844D-B1E9-F8C8699540A5}" type="datetimeFigureOut">
              <a:rPr lang="en-US" smtClean="0"/>
              <a:t>10/24/16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61E8552-7ABD-D04C-9C79-0E4662EF3258}" type="slidenum">
              <a:rPr lang="en-US" smtClean="0"/>
              <a:t>‹#›</a:t>
            </a:fld>
            <a:endParaRPr lang="en-US"/>
          </a:p>
        </p:txBody>
      </p:sp>
    </p:spTree>
    <p:extLst>
      <p:ext uri="{BB962C8B-B14F-4D97-AF65-F5344CB8AC3E}">
        <p14:creationId xmlns:p14="http://schemas.microsoft.com/office/powerpoint/2010/main" val="4363467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1E8552-7ABD-D04C-9C79-0E4662EF3258}" type="slidenum">
              <a:rPr lang="en-US" smtClean="0"/>
              <a:t>1</a:t>
            </a:fld>
            <a:endParaRPr lang="en-US"/>
          </a:p>
        </p:txBody>
      </p:sp>
    </p:spTree>
    <p:extLst>
      <p:ext uri="{BB962C8B-B14F-4D97-AF65-F5344CB8AC3E}">
        <p14:creationId xmlns:p14="http://schemas.microsoft.com/office/powerpoint/2010/main" val="860436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preparation</a:t>
            </a:r>
            <a:r>
              <a:rPr lang="en-US" baseline="0" dirty="0" smtClean="0"/>
              <a:t> for GOES-R, in particular, the mesoscale scans, scientists at CIMSS as well as other cooperative institutes and Proving Ground Partners, have been visualizing 1-min SRSOR data.  This practice not only helps to prepare us for handling imagery at a higher rate, but also reveals more interesting features in satellite imagery in a more timely manner for forecasting.  In this image, we have Martin </a:t>
            </a:r>
            <a:r>
              <a:rPr lang="en-US" baseline="0" dirty="0" err="1" smtClean="0"/>
              <a:t>Setvak’s</a:t>
            </a:r>
            <a:r>
              <a:rPr lang="en-US" baseline="0" dirty="0" smtClean="0"/>
              <a:t> Sandwich RGB overlaid on a visible image.  This RGB is popular in Europe along with the Storm RGB in forecasting of severe storms.  The use of the sandwich is increasingly being used here as well.  The advantage of this method is that the IR brightness temperatures with rapid cooling can be viewed simultaneously with the texture of the visible image.  This helps the viewer zero in on important features evolving within the clouds.</a:t>
            </a:r>
            <a:endParaRPr lang="en-US" dirty="0"/>
          </a:p>
        </p:txBody>
      </p:sp>
      <p:sp>
        <p:nvSpPr>
          <p:cNvPr id="4" name="Slide Number Placeholder 3"/>
          <p:cNvSpPr>
            <a:spLocks noGrp="1"/>
          </p:cNvSpPr>
          <p:nvPr>
            <p:ph type="sldNum" sz="quarter" idx="10"/>
          </p:nvPr>
        </p:nvSpPr>
        <p:spPr/>
        <p:txBody>
          <a:bodyPr/>
          <a:lstStyle/>
          <a:p>
            <a:fld id="{F61E8552-7ABD-D04C-9C79-0E4662EF3258}" type="slidenum">
              <a:rPr lang="en-US" smtClean="0"/>
              <a:t>2</a:t>
            </a:fld>
            <a:endParaRPr lang="en-US"/>
          </a:p>
        </p:txBody>
      </p:sp>
    </p:spTree>
    <p:extLst>
      <p:ext uri="{BB962C8B-B14F-4D97-AF65-F5344CB8AC3E}">
        <p14:creationId xmlns:p14="http://schemas.microsoft.com/office/powerpoint/2010/main" val="7795383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a:t>
            </a:r>
            <a:r>
              <a:rPr lang="en-US" baseline="0" dirty="0" smtClean="0"/>
              <a:t> a few years we have been looking at how to capture stray light affected space scans.  Tim S. had noted a leftward shift in the </a:t>
            </a:r>
            <a:r>
              <a:rPr lang="en-US" baseline="0" dirty="0" err="1" smtClean="0"/>
              <a:t>sw-lw</a:t>
            </a:r>
            <a:r>
              <a:rPr lang="en-US" baseline="0" dirty="0" smtClean="0"/>
              <a:t> band difference over clouds (where LW &lt; 250K).  This can be seen in this set of images.  Starting with a relatively well calibrated image, the histogram centers closer to zero with few points below zero in the early morning hours.  As we continue, we see a shift of the histogram and in this case a spreading of the values.  This is what we are looking for, but our goal is to have a quick look web page for image quality and this is not an </a:t>
            </a:r>
            <a:r>
              <a:rPr lang="en-US" baseline="0" dirty="0" err="1" smtClean="0"/>
              <a:t>efficent</a:t>
            </a:r>
            <a:r>
              <a:rPr lang="en-US" baseline="0" dirty="0" smtClean="0"/>
              <a:t> way of looking at the data in the long run.  </a:t>
            </a:r>
            <a:endParaRPr lang="en-US" dirty="0"/>
          </a:p>
        </p:txBody>
      </p:sp>
      <p:sp>
        <p:nvSpPr>
          <p:cNvPr id="4" name="Slide Number Placeholder 3"/>
          <p:cNvSpPr>
            <a:spLocks noGrp="1"/>
          </p:cNvSpPr>
          <p:nvPr>
            <p:ph type="sldNum" sz="quarter" idx="10"/>
          </p:nvPr>
        </p:nvSpPr>
        <p:spPr/>
        <p:txBody>
          <a:bodyPr/>
          <a:lstStyle/>
          <a:p>
            <a:fld id="{F61E8552-7ABD-D04C-9C79-0E4662EF3258}" type="slidenum">
              <a:rPr lang="en-US" smtClean="0"/>
              <a:t>3</a:t>
            </a:fld>
            <a:endParaRPr lang="en-US"/>
          </a:p>
        </p:txBody>
      </p:sp>
    </p:spTree>
    <p:extLst>
      <p:ext uri="{BB962C8B-B14F-4D97-AF65-F5344CB8AC3E}">
        <p14:creationId xmlns:p14="http://schemas.microsoft.com/office/powerpoint/2010/main" val="20508857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statistics are running, they have also been tested on DOE-4 data.  We hope to have a web page they will display time series such as these and be flexible in how these series are displayed.  In this instance, we have chosen from observation to mark any image with the first quartile below -15 K as severely affected by stray light calibration issues and these stand out clearly in the series.  Not only do they stand out here, but….</a:t>
            </a:r>
          </a:p>
          <a:p>
            <a:endParaRPr lang="en-US" baseline="0" dirty="0" smtClean="0"/>
          </a:p>
          <a:p>
            <a:r>
              <a:rPr lang="en-US" dirty="0" smtClean="0"/>
              <a:t>In this plot:</a:t>
            </a:r>
          </a:p>
          <a:p>
            <a:r>
              <a:rPr lang="en-US" baseline="0" dirty="0" smtClean="0"/>
              <a:t>    The lines in the center of the boxes are the median.  This represents the position where equal portions of the data lie above and below the line.  </a:t>
            </a:r>
          </a:p>
          <a:p>
            <a:r>
              <a:rPr lang="en-US" baseline="0" dirty="0" smtClean="0"/>
              <a:t>    The first quartile (25%) is the location in the data which is located halfway between the median and the lower extreme of the data.</a:t>
            </a:r>
            <a:r>
              <a:rPr lang="en-US" baseline="0" dirty="0"/>
              <a:t> </a:t>
            </a:r>
            <a:r>
              <a:rPr lang="en-US" baseline="0" dirty="0" smtClean="0"/>
              <a:t>  (Bottom line of box)</a:t>
            </a:r>
          </a:p>
          <a:p>
            <a:r>
              <a:rPr lang="en-US" baseline="0" dirty="0" smtClean="0"/>
              <a:t>    The third quartile (75%) is the location in the data which is located </a:t>
            </a:r>
            <a:r>
              <a:rPr lang="en-US" baseline="0" dirty="0" err="1" smtClean="0"/>
              <a:t>haflway</a:t>
            </a:r>
            <a:r>
              <a:rPr lang="en-US" baseline="0" dirty="0" smtClean="0"/>
              <a:t> between the median and the upper extreme of the data.   (Top line of box)</a:t>
            </a:r>
          </a:p>
          <a:p>
            <a:r>
              <a:rPr lang="en-US" baseline="0" dirty="0" smtClean="0"/>
              <a:t>    The IQR ( or spread), which is the extent of the box from top to bottom (Q3-Q1) describes the range of the center 50% of the data.  </a:t>
            </a:r>
          </a:p>
        </p:txBody>
      </p:sp>
      <p:sp>
        <p:nvSpPr>
          <p:cNvPr id="4" name="Slide Number Placeholder 3"/>
          <p:cNvSpPr>
            <a:spLocks noGrp="1"/>
          </p:cNvSpPr>
          <p:nvPr>
            <p:ph type="sldNum" sz="quarter" idx="10"/>
          </p:nvPr>
        </p:nvSpPr>
        <p:spPr/>
        <p:txBody>
          <a:bodyPr/>
          <a:lstStyle/>
          <a:p>
            <a:fld id="{F61E8552-7ABD-D04C-9C79-0E4662EF3258}" type="slidenum">
              <a:rPr lang="en-US" smtClean="0"/>
              <a:t>4</a:t>
            </a:fld>
            <a:endParaRPr lang="en-US"/>
          </a:p>
        </p:txBody>
      </p:sp>
    </p:spTree>
    <p:extLst>
      <p:ext uri="{BB962C8B-B14F-4D97-AF65-F5344CB8AC3E}">
        <p14:creationId xmlns:p14="http://schemas.microsoft.com/office/powerpoint/2010/main" val="6423058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Simulated</a:t>
            </a:r>
            <a:r>
              <a:rPr lang="en-US" baseline="0" dirty="0" smtClean="0"/>
              <a:t> imagery from a</a:t>
            </a:r>
            <a:r>
              <a:rPr lang="en-US" dirty="0" smtClean="0"/>
              <a:t>ll 16 ABI (Advanced Baseline Imager)</a:t>
            </a:r>
            <a:r>
              <a:rPr lang="en-US" baseline="0" dirty="0" smtClean="0"/>
              <a:t> channels from the </a:t>
            </a:r>
            <a:r>
              <a:rPr lang="en-US" dirty="0" smtClean="0"/>
              <a:t>DOE</a:t>
            </a:r>
            <a:r>
              <a:rPr lang="en-US" baseline="0" dirty="0" smtClean="0"/>
              <a:t> (Data Operations Exercise)-4 period,  “valid” 060019UTC  30Jul2016.   This type of imagery from GOES-R</a:t>
            </a:r>
          </a:p>
          <a:p>
            <a:r>
              <a:rPr lang="en-US" baseline="0" dirty="0" smtClean="0"/>
              <a:t>will be generated automatically and displayed on the Web.   </a:t>
            </a:r>
            <a:r>
              <a:rPr lang="en-US" baseline="0" dirty="0" err="1" smtClean="0"/>
              <a:t>McIDAS</a:t>
            </a:r>
            <a:r>
              <a:rPr lang="en-US" baseline="0" dirty="0" smtClean="0"/>
              <a:t>-X and UNIX </a:t>
            </a:r>
            <a:r>
              <a:rPr lang="en-US" baseline="0" dirty="0" err="1" smtClean="0"/>
              <a:t>ksh</a:t>
            </a:r>
            <a:r>
              <a:rPr lang="en-US" baseline="0" dirty="0" smtClean="0"/>
              <a:t> shell scripts were used to produce this </a:t>
            </a:r>
            <a:r>
              <a:rPr lang="en-US" baseline="0" dirty="0" smtClean="0"/>
              <a:t>multi-panel </a:t>
            </a:r>
            <a:r>
              <a:rPr lang="en-US" baseline="0" dirty="0" smtClean="0"/>
              <a:t>image.</a:t>
            </a:r>
            <a:endParaRPr lang="en-US" dirty="0"/>
          </a:p>
        </p:txBody>
      </p:sp>
      <p:sp>
        <p:nvSpPr>
          <p:cNvPr id="4" name="Slide Number Placeholder 3"/>
          <p:cNvSpPr>
            <a:spLocks noGrp="1"/>
          </p:cNvSpPr>
          <p:nvPr>
            <p:ph type="sldNum" sz="quarter" idx="10"/>
          </p:nvPr>
        </p:nvSpPr>
        <p:spPr/>
        <p:txBody>
          <a:bodyPr/>
          <a:lstStyle/>
          <a:p>
            <a:fld id="{F61E8552-7ABD-D04C-9C79-0E4662EF3258}" type="slidenum">
              <a:rPr lang="en-US" smtClean="0"/>
              <a:t>6</a:t>
            </a:fld>
            <a:endParaRPr lang="en-US"/>
          </a:p>
        </p:txBody>
      </p:sp>
    </p:spTree>
    <p:extLst>
      <p:ext uri="{BB962C8B-B14F-4D97-AF65-F5344CB8AC3E}">
        <p14:creationId xmlns:p14="http://schemas.microsoft.com/office/powerpoint/2010/main" val="41345209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16 panels are being created in both </a:t>
            </a:r>
            <a:r>
              <a:rPr lang="en-US" dirty="0" err="1" smtClean="0"/>
              <a:t>McX</a:t>
            </a:r>
            <a:r>
              <a:rPr lang="en-US" baseline="0" dirty="0" smtClean="0"/>
              <a:t> and </a:t>
            </a:r>
            <a:r>
              <a:rPr lang="en-US" baseline="0" dirty="0" err="1" smtClean="0"/>
              <a:t>McV</a:t>
            </a:r>
            <a:r>
              <a:rPr lang="en-US" baseline="0" dirty="0" smtClean="0"/>
              <a:t>.   Bilinear stretch color table conversation????</a:t>
            </a:r>
            <a:endParaRPr lang="en-US" dirty="0"/>
          </a:p>
        </p:txBody>
      </p:sp>
      <p:sp>
        <p:nvSpPr>
          <p:cNvPr id="4" name="Slide Number Placeholder 3"/>
          <p:cNvSpPr>
            <a:spLocks noGrp="1"/>
          </p:cNvSpPr>
          <p:nvPr>
            <p:ph type="sldNum" sz="quarter" idx="10"/>
          </p:nvPr>
        </p:nvSpPr>
        <p:spPr/>
        <p:txBody>
          <a:bodyPr/>
          <a:lstStyle/>
          <a:p>
            <a:fld id="{F61E8552-7ABD-D04C-9C79-0E4662EF3258}" type="slidenum">
              <a:rPr lang="en-US" smtClean="0"/>
              <a:t>7</a:t>
            </a:fld>
            <a:endParaRPr lang="en-US"/>
          </a:p>
        </p:txBody>
      </p:sp>
    </p:spTree>
    <p:extLst>
      <p:ext uri="{BB962C8B-B14F-4D97-AF65-F5344CB8AC3E}">
        <p14:creationId xmlns:p14="http://schemas.microsoft.com/office/powerpoint/2010/main" val="14297777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Also being created in McIDAS-X is</a:t>
            </a:r>
            <a:r>
              <a:rPr lang="en-US" baseline="0" dirty="0" smtClean="0"/>
              <a:t> a Simple Hybrid Contrast Stretch RGB.  This is done by using a boosted green channel which is a combination of two visible channels.  Then, the R,G,B components are scaled in such a way that stretches the middle part of the 0-255 color range, and compresses the ends of the range before the </a:t>
            </a:r>
            <a:r>
              <a:rPr lang="en-US" baseline="0" dirty="0" err="1" smtClean="0"/>
              <a:t>r,g,b</a:t>
            </a:r>
            <a:r>
              <a:rPr lang="en-US" baseline="0" dirty="0" smtClean="0"/>
              <a:t>, components are combined.  I don’t think it would be too difficult to replicate this in McIDAS-V.  There are a few factors to consider.  1.)  I never have to display this in McIDAS-V, so I could choose to use as little resources as possible and run the algorithm in the </a:t>
            </a:r>
            <a:r>
              <a:rPr lang="en-US" baseline="0" dirty="0" err="1" smtClean="0"/>
              <a:t>jython</a:t>
            </a:r>
            <a:r>
              <a:rPr lang="en-US" baseline="0" dirty="0" smtClean="0"/>
              <a:t> shell without opening the entire display package.  Whether or not I run in the </a:t>
            </a:r>
            <a:r>
              <a:rPr lang="en-US" baseline="0" dirty="0" err="1" smtClean="0"/>
              <a:t>jython</a:t>
            </a:r>
            <a:r>
              <a:rPr lang="en-US" baseline="0" dirty="0" smtClean="0"/>
              <a:t> shell or choose to run a display in the background, I would not only want to save an image, but I probably want to save at least my combined </a:t>
            </a:r>
            <a:r>
              <a:rPr lang="en-US" baseline="0" dirty="0" err="1" smtClean="0"/>
              <a:t>rgb</a:t>
            </a:r>
            <a:r>
              <a:rPr lang="en-US" baseline="0" dirty="0" smtClean="0"/>
              <a:t> data object.  There is not official way to save either a </a:t>
            </a:r>
            <a:r>
              <a:rPr lang="en-US" baseline="0" dirty="0" err="1" smtClean="0"/>
              <a:t>netCDF</a:t>
            </a:r>
            <a:r>
              <a:rPr lang="en-US" baseline="0" dirty="0" smtClean="0"/>
              <a:t> (preferable) or an AREA.  However, we can use the java </a:t>
            </a:r>
            <a:r>
              <a:rPr lang="en-US" baseline="0" dirty="0" err="1" smtClean="0"/>
              <a:t>netCDF</a:t>
            </a:r>
            <a:r>
              <a:rPr lang="en-US" baseline="0" dirty="0" smtClean="0"/>
              <a:t> writers.  Is there a way to incorporate this into the McIDAS-V scripting API?</a:t>
            </a:r>
            <a:endParaRPr lang="en-US" dirty="0"/>
          </a:p>
        </p:txBody>
      </p:sp>
      <p:sp>
        <p:nvSpPr>
          <p:cNvPr id="4" name="Slide Number Placeholder 3"/>
          <p:cNvSpPr>
            <a:spLocks noGrp="1"/>
          </p:cNvSpPr>
          <p:nvPr>
            <p:ph type="sldNum" sz="quarter" idx="10"/>
          </p:nvPr>
        </p:nvSpPr>
        <p:spPr/>
        <p:txBody>
          <a:bodyPr/>
          <a:lstStyle/>
          <a:p>
            <a:fld id="{F61E8552-7ABD-D04C-9C79-0E4662EF3258}" type="slidenum">
              <a:rPr lang="en-US" smtClean="0"/>
              <a:t>9</a:t>
            </a:fld>
            <a:endParaRPr lang="en-US"/>
          </a:p>
        </p:txBody>
      </p:sp>
    </p:spTree>
    <p:extLst>
      <p:ext uri="{BB962C8B-B14F-4D97-AF65-F5344CB8AC3E}">
        <p14:creationId xmlns:p14="http://schemas.microsoft.com/office/powerpoint/2010/main" val="20807734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4464028"/>
            <a:ext cx="9144000" cy="1641490"/>
          </a:xfrm>
        </p:spPr>
        <p:txBody>
          <a:bodyPr wrap="none" anchor="t">
            <a:normAutofit/>
          </a:bodyPr>
          <a:lstStyle>
            <a:lvl1pPr algn="r">
              <a:defRPr sz="9600" b="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smtClean="0"/>
              <a:t>Click to edit Master title style</a:t>
            </a:r>
            <a:endParaRPr lang="en-US" dirty="0"/>
          </a:p>
        </p:txBody>
      </p:sp>
      <p:sp>
        <p:nvSpPr>
          <p:cNvPr id="3" name="Subtitle 2"/>
          <p:cNvSpPr>
            <a:spLocks noGrp="1"/>
          </p:cNvSpPr>
          <p:nvPr>
            <p:ph type="subTitle" idx="1"/>
          </p:nvPr>
        </p:nvSpPr>
        <p:spPr>
          <a:xfrm>
            <a:off x="2209799" y="3694375"/>
            <a:ext cx="9144000" cy="754025"/>
          </a:xfrm>
        </p:spPr>
        <p:txBody>
          <a:bodyPr anchor="b">
            <a:normAutofit/>
          </a:bodyPr>
          <a:lstStyle>
            <a:lvl1pPr marL="0" indent="0" algn="r">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7" name="Date Placeholder 6"/>
          <p:cNvSpPr>
            <a:spLocks noGrp="1"/>
          </p:cNvSpPr>
          <p:nvPr>
            <p:ph type="dt" sz="half" idx="10"/>
          </p:nvPr>
        </p:nvSpPr>
        <p:spPr/>
        <p:txBody>
          <a:bodyPr/>
          <a:lstStyle/>
          <a:p>
            <a:fld id="{51DB7DF3-FD0D-BB4E-A186-F8CE0301EC6A}" type="datetime1">
              <a:rPr lang="en-US" smtClean="0"/>
              <a:t>10/28/16</a:t>
            </a:fld>
            <a:endParaRPr lang="en-US" dirty="0"/>
          </a:p>
        </p:txBody>
      </p:sp>
      <p:sp>
        <p:nvSpPr>
          <p:cNvPr id="8" name="Footer Placeholder 7"/>
          <p:cNvSpPr>
            <a:spLocks noGrp="1"/>
          </p:cNvSpPr>
          <p:nvPr>
            <p:ph type="ftr" sz="quarter" idx="11"/>
          </p:nvPr>
        </p:nvSpPr>
        <p:spPr/>
        <p:txBody>
          <a:bodyPr/>
          <a:lstStyle/>
          <a:p>
            <a:r>
              <a:rPr lang="en-US" smtClean="0"/>
              <a:t>2016-November 14-17:   2016 McIDAS Users' Group Meeting</a:t>
            </a:r>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367160"/>
            <a:ext cx="10515600" cy="819355"/>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839788" y="987425"/>
            <a:ext cx="10515600" cy="337973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839788" y="5186516"/>
            <a:ext cx="10514012" cy="682472"/>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0C86DB4-5117-9544-96CB-14D708D0207A}" type="datetime1">
              <a:rPr lang="en-US" smtClean="0"/>
              <a:t>10/28/16</a:t>
            </a:fld>
            <a:endParaRPr lang="en-US" dirty="0"/>
          </a:p>
        </p:txBody>
      </p:sp>
      <p:sp>
        <p:nvSpPr>
          <p:cNvPr id="6" name="Footer Placeholder 5"/>
          <p:cNvSpPr>
            <a:spLocks noGrp="1"/>
          </p:cNvSpPr>
          <p:nvPr>
            <p:ph type="ftr" sz="quarter" idx="11"/>
          </p:nvPr>
        </p:nvSpPr>
        <p:spPr/>
        <p:txBody>
          <a:bodyPr/>
          <a:lstStyle/>
          <a:p>
            <a:r>
              <a:rPr lang="en-US" smtClean="0"/>
              <a:t>2016-November 14-17:   2016 McIDAS Users' Group Meeting</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3534344"/>
          </a:xfrm>
        </p:spPr>
        <p:txBody>
          <a:bodyPr anchor="ctr"/>
          <a:lstStyle>
            <a:lvl1pP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839788" y="4489399"/>
            <a:ext cx="10514012" cy="1501826"/>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5392525-BCB0-B249-A833-8C0E60D34A5D}" type="datetime1">
              <a:rPr lang="en-US" smtClean="0"/>
              <a:t>10/28/16</a:t>
            </a:fld>
            <a:endParaRPr lang="en-US" dirty="0"/>
          </a:p>
        </p:txBody>
      </p:sp>
      <p:sp>
        <p:nvSpPr>
          <p:cNvPr id="6" name="Footer Placeholder 5"/>
          <p:cNvSpPr>
            <a:spLocks noGrp="1"/>
          </p:cNvSpPr>
          <p:nvPr>
            <p:ph type="ftr" sz="quarter" idx="11"/>
          </p:nvPr>
        </p:nvSpPr>
        <p:spPr/>
        <p:txBody>
          <a:bodyPr/>
          <a:lstStyle/>
          <a:p>
            <a:r>
              <a:rPr lang="en-US" smtClean="0"/>
              <a:t>2016-November 14-17:   2016 McIDAS Users' Group Meeting</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365125"/>
            <a:ext cx="9302752" cy="2992904"/>
          </a:xfrm>
        </p:spPr>
        <p:txBody>
          <a:bodyPr anchor="ctr"/>
          <a:lstStyle>
            <a:lvl1pPr>
              <a:defRPr sz="44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4" name="Text Placeholder 3"/>
          <p:cNvSpPr>
            <a:spLocks noGrp="1"/>
          </p:cNvSpPr>
          <p:nvPr>
            <p:ph type="body" sz="half" idx="2"/>
          </p:nvPr>
        </p:nvSpPr>
        <p:spPr>
          <a:xfrm>
            <a:off x="838200" y="4501729"/>
            <a:ext cx="10512424" cy="1489496"/>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3992E0B-BD44-A043-8663-95334802897E}" type="datetime1">
              <a:rPr lang="en-US" smtClean="0"/>
              <a:t>10/28/16</a:t>
            </a:fld>
            <a:endParaRPr lang="en-US" dirty="0"/>
          </a:p>
        </p:txBody>
      </p:sp>
      <p:sp>
        <p:nvSpPr>
          <p:cNvPr id="6" name="Footer Placeholder 5"/>
          <p:cNvSpPr>
            <a:spLocks noGrp="1"/>
          </p:cNvSpPr>
          <p:nvPr>
            <p:ph type="ftr" sz="quarter" idx="11"/>
          </p:nvPr>
        </p:nvSpPr>
        <p:spPr/>
        <p:txBody>
          <a:bodyPr/>
          <a:lstStyle/>
          <a:p>
            <a:r>
              <a:rPr lang="en-US" smtClean="0"/>
              <a:t>2016-November 14-17:   2016 McIDAS Users' Group Meeting</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9" name="TextBox 8"/>
          <p:cNvSpPr txBox="1"/>
          <p:nvPr/>
        </p:nvSpPr>
        <p:spPr>
          <a:xfrm>
            <a:off x="1111044"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39788" y="2326967"/>
            <a:ext cx="10515600" cy="2511835"/>
          </a:xfrm>
        </p:spPr>
        <p:txBody>
          <a:bodyPr anchor="b">
            <a:normAutofit/>
          </a:bodyPr>
          <a:lstStyle>
            <a:lvl1pPr>
              <a:defRPr sz="5400"/>
            </a:lvl1pPr>
          </a:lstStyle>
          <a:p>
            <a:r>
              <a:rPr lang="en-US" smtClean="0"/>
              <a:t>Click to edit Master title style</a:t>
            </a:r>
            <a:endParaRPr lang="en-US" dirty="0"/>
          </a:p>
        </p:txBody>
      </p:sp>
      <p:sp>
        <p:nvSpPr>
          <p:cNvPr id="4" name="Text Placeholder 3"/>
          <p:cNvSpPr>
            <a:spLocks noGrp="1"/>
          </p:cNvSpPr>
          <p:nvPr>
            <p:ph type="body" sz="half" idx="2"/>
          </p:nvPr>
        </p:nvSpPr>
        <p:spPr>
          <a:xfrm>
            <a:off x="839788" y="4850581"/>
            <a:ext cx="10514012" cy="1140644"/>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AA5A8BE-5ADB-CA4C-94F6-0CA5D1B8E301}" type="datetime1">
              <a:rPr lang="en-US" smtClean="0"/>
              <a:t>10/28/16</a:t>
            </a:fld>
            <a:endParaRPr lang="en-US" dirty="0"/>
          </a:p>
        </p:txBody>
      </p:sp>
      <p:sp>
        <p:nvSpPr>
          <p:cNvPr id="6" name="Footer Placeholder 5"/>
          <p:cNvSpPr>
            <a:spLocks noGrp="1"/>
          </p:cNvSpPr>
          <p:nvPr>
            <p:ph type="ftr" sz="quarter" idx="11"/>
          </p:nvPr>
        </p:nvSpPr>
        <p:spPr/>
        <p:txBody>
          <a:bodyPr/>
          <a:lstStyle/>
          <a:p>
            <a:r>
              <a:rPr lang="en-US" smtClean="0"/>
              <a:t>2016-November 14-17:   2016 McIDAS Users' Group Meeting</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838200" y="365125"/>
            <a:ext cx="10515600" cy="1325563"/>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1337282" y="1885950"/>
            <a:ext cx="2946866" cy="576262"/>
          </a:xfrm>
        </p:spPr>
        <p:txBody>
          <a:bodyPr anchor="b">
            <a:noAutofit/>
          </a:bodyPr>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8" name="Text Placeholder 3"/>
          <p:cNvSpPr>
            <a:spLocks noGrp="1"/>
          </p:cNvSpPr>
          <p:nvPr>
            <p:ph type="body" sz="half" idx="15"/>
          </p:nvPr>
        </p:nvSpPr>
        <p:spPr>
          <a:xfrm>
            <a:off x="1356798" y="257175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Text Placeholder 4"/>
          <p:cNvSpPr>
            <a:spLocks noGrp="1"/>
          </p:cNvSpPr>
          <p:nvPr>
            <p:ph type="body" sz="quarter" idx="3"/>
          </p:nvPr>
        </p:nvSpPr>
        <p:spPr>
          <a:xfrm>
            <a:off x="4587994" y="1885950"/>
            <a:ext cx="2936241" cy="576262"/>
          </a:xfrm>
        </p:spPr>
        <p:txBody>
          <a:bodyPr vert="horz" lIns="91440" tIns="45720" rIns="91440" bIns="45720" rtlCol="0" anchor="b">
            <a:no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smtClean="0"/>
              <a:t>Click to edit Master text styles</a:t>
            </a:r>
          </a:p>
        </p:txBody>
      </p:sp>
      <p:sp>
        <p:nvSpPr>
          <p:cNvPr id="10" name="Text Placeholder 3"/>
          <p:cNvSpPr>
            <a:spLocks noGrp="1"/>
          </p:cNvSpPr>
          <p:nvPr>
            <p:ph type="body" sz="half" idx="16"/>
          </p:nvPr>
        </p:nvSpPr>
        <p:spPr>
          <a:xfrm>
            <a:off x="4577441" y="257175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Text Placeholder 4"/>
          <p:cNvSpPr>
            <a:spLocks noGrp="1"/>
          </p:cNvSpPr>
          <p:nvPr>
            <p:ph type="body" sz="quarter" idx="13"/>
          </p:nvPr>
        </p:nvSpPr>
        <p:spPr>
          <a:xfrm>
            <a:off x="7829035" y="1885950"/>
            <a:ext cx="2932113" cy="576262"/>
          </a:xfrm>
        </p:spPr>
        <p:txBody>
          <a:bodyPr vert="horz" lIns="91440" tIns="45720" rIns="91440" bIns="45720" rtlCol="0" anchor="b">
            <a:noAutofit/>
          </a:bodyPr>
          <a:lstStyle>
            <a:lvl1pPr>
              <a:buNone/>
              <a:defRPr lang="en-US" sz="24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smtClean="0"/>
              <a:t>Click to edit Master text styles</a:t>
            </a:r>
          </a:p>
        </p:txBody>
      </p:sp>
      <p:sp>
        <p:nvSpPr>
          <p:cNvPr id="12" name="Text Placeholder 3"/>
          <p:cNvSpPr>
            <a:spLocks noGrp="1"/>
          </p:cNvSpPr>
          <p:nvPr>
            <p:ph type="body" sz="half" idx="17"/>
          </p:nvPr>
        </p:nvSpPr>
        <p:spPr>
          <a:xfrm>
            <a:off x="7829035" y="257175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96D0D2AD-6F15-964B-9AF9-D27B709EB052}" type="datetime1">
              <a:rPr lang="en-US" smtClean="0"/>
              <a:t>10/28/16</a:t>
            </a:fld>
            <a:endParaRPr lang="en-US" dirty="0"/>
          </a:p>
        </p:txBody>
      </p:sp>
      <p:sp>
        <p:nvSpPr>
          <p:cNvPr id="4" name="Footer Placeholder 3"/>
          <p:cNvSpPr>
            <a:spLocks noGrp="1"/>
          </p:cNvSpPr>
          <p:nvPr>
            <p:ph type="ftr" sz="quarter" idx="11"/>
          </p:nvPr>
        </p:nvSpPr>
        <p:spPr/>
        <p:txBody>
          <a:bodyPr/>
          <a:lstStyle/>
          <a:p>
            <a:r>
              <a:rPr lang="en-US" smtClean="0"/>
              <a:t>2016-November 14-17:   2016 McIDAS Users' Group Meeting</a:t>
            </a:r>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838200" y="365125"/>
            <a:ext cx="10515600" cy="1325563"/>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1332085" y="4297503"/>
            <a:ext cx="2940050"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Picture Placeholder 2"/>
          <p:cNvSpPr>
            <a:spLocks noGrp="1" noChangeAspect="1"/>
          </p:cNvSpPr>
          <p:nvPr>
            <p:ph type="pic" idx="15"/>
          </p:nvPr>
        </p:nvSpPr>
        <p:spPr>
          <a:xfrm>
            <a:off x="1332085" y="2256354"/>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Drag picture to placeholder or click icon to add</a:t>
            </a:r>
            <a:endParaRPr lang="en-US" dirty="0"/>
          </a:p>
        </p:txBody>
      </p:sp>
      <p:sp>
        <p:nvSpPr>
          <p:cNvPr id="21" name="Text Placeholder 3"/>
          <p:cNvSpPr>
            <a:spLocks noGrp="1"/>
          </p:cNvSpPr>
          <p:nvPr>
            <p:ph type="body" sz="half" idx="18"/>
          </p:nvPr>
        </p:nvSpPr>
        <p:spPr>
          <a:xfrm>
            <a:off x="1332085" y="4873765"/>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2" name="Text Placeholder 4"/>
          <p:cNvSpPr>
            <a:spLocks noGrp="1"/>
          </p:cNvSpPr>
          <p:nvPr>
            <p:ph type="body" sz="quarter" idx="3"/>
          </p:nvPr>
        </p:nvSpPr>
        <p:spPr>
          <a:xfrm>
            <a:off x="4568997" y="4297503"/>
            <a:ext cx="2930525"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3" name="Picture Placeholder 2"/>
          <p:cNvSpPr>
            <a:spLocks noGrp="1" noChangeAspect="1"/>
          </p:cNvSpPr>
          <p:nvPr>
            <p:ph type="pic" idx="21"/>
          </p:nvPr>
        </p:nvSpPr>
        <p:spPr>
          <a:xfrm>
            <a:off x="4568996" y="2256354"/>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Drag picture to placeholder or click icon to add</a:t>
            </a:r>
            <a:endParaRPr lang="en-US" dirty="0"/>
          </a:p>
        </p:txBody>
      </p:sp>
      <p:sp>
        <p:nvSpPr>
          <p:cNvPr id="24" name="Text Placeholder 3"/>
          <p:cNvSpPr>
            <a:spLocks noGrp="1"/>
          </p:cNvSpPr>
          <p:nvPr>
            <p:ph type="body" sz="half" idx="19"/>
          </p:nvPr>
        </p:nvSpPr>
        <p:spPr>
          <a:xfrm>
            <a:off x="4567644" y="4873764"/>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5" name="Text Placeholder 4"/>
          <p:cNvSpPr>
            <a:spLocks noGrp="1"/>
          </p:cNvSpPr>
          <p:nvPr>
            <p:ph type="body" sz="quarter" idx="13"/>
          </p:nvPr>
        </p:nvSpPr>
        <p:spPr>
          <a:xfrm>
            <a:off x="7804322" y="4297503"/>
            <a:ext cx="2932113"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6" name="Picture Placeholder 2"/>
          <p:cNvSpPr>
            <a:spLocks noGrp="1" noChangeAspect="1"/>
          </p:cNvSpPr>
          <p:nvPr>
            <p:ph type="pic" idx="22"/>
          </p:nvPr>
        </p:nvSpPr>
        <p:spPr>
          <a:xfrm>
            <a:off x="7804321" y="2256354"/>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Drag picture to placeholder or click icon to add</a:t>
            </a:r>
            <a:endParaRPr lang="en-US" dirty="0"/>
          </a:p>
        </p:txBody>
      </p:sp>
      <p:sp>
        <p:nvSpPr>
          <p:cNvPr id="27" name="Text Placeholder 3"/>
          <p:cNvSpPr>
            <a:spLocks noGrp="1"/>
          </p:cNvSpPr>
          <p:nvPr>
            <p:ph type="body" sz="half" idx="20"/>
          </p:nvPr>
        </p:nvSpPr>
        <p:spPr>
          <a:xfrm>
            <a:off x="7804197" y="4873762"/>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CD688D9C-DA91-1C42-88F7-66ABA340822B}" type="datetime1">
              <a:rPr lang="en-US" smtClean="0"/>
              <a:t>10/28/16</a:t>
            </a:fld>
            <a:endParaRPr lang="en-US" dirty="0"/>
          </a:p>
        </p:txBody>
      </p:sp>
      <p:sp>
        <p:nvSpPr>
          <p:cNvPr id="4" name="Footer Placeholder 3"/>
          <p:cNvSpPr>
            <a:spLocks noGrp="1"/>
          </p:cNvSpPr>
          <p:nvPr>
            <p:ph type="ftr" sz="quarter" idx="11"/>
          </p:nvPr>
        </p:nvSpPr>
        <p:spPr/>
        <p:txBody>
          <a:bodyPr/>
          <a:lstStyle/>
          <a:p>
            <a:r>
              <a:rPr lang="en-US" smtClean="0"/>
              <a:t>2016-November 14-17:   2016 McIDAS Users' Group Meeting</a:t>
            </a:r>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6F4C0C2-5834-2E41-9035-204A470F2F52}" type="datetime1">
              <a:rPr lang="en-US" smtClean="0"/>
              <a:t>10/28/16</a:t>
            </a:fld>
            <a:endParaRPr lang="en-US" dirty="0"/>
          </a:p>
        </p:txBody>
      </p:sp>
      <p:sp>
        <p:nvSpPr>
          <p:cNvPr id="5" name="Footer Placeholder 4"/>
          <p:cNvSpPr>
            <a:spLocks noGrp="1"/>
          </p:cNvSpPr>
          <p:nvPr>
            <p:ph type="ftr" sz="quarter" idx="11"/>
          </p:nvPr>
        </p:nvSpPr>
        <p:spPr/>
        <p:txBody>
          <a:bodyPr/>
          <a:lstStyle/>
          <a:p>
            <a:r>
              <a:rPr lang="en-US" smtClean="0"/>
              <a:t>2016-November 14-17:   2016 McIDAS Users' Group Meeting</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B270169-22F9-AD44-9771-8ECD17810249}" type="datetime1">
              <a:rPr lang="en-US" smtClean="0"/>
              <a:t>10/28/16</a:t>
            </a:fld>
            <a:endParaRPr lang="en-US" dirty="0"/>
          </a:p>
        </p:txBody>
      </p:sp>
      <p:sp>
        <p:nvSpPr>
          <p:cNvPr id="5" name="Footer Placeholder 4"/>
          <p:cNvSpPr>
            <a:spLocks noGrp="1"/>
          </p:cNvSpPr>
          <p:nvPr>
            <p:ph type="ftr" sz="quarter" idx="11"/>
          </p:nvPr>
        </p:nvSpPr>
        <p:spPr/>
        <p:txBody>
          <a:bodyPr/>
          <a:lstStyle/>
          <a:p>
            <a:r>
              <a:rPr lang="en-US" smtClean="0"/>
              <a:t>2016-November 14-17:   2016 McIDAS Users' Group Meeting</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BD9D234-54D5-8349-8FD3-020A538271DD}" type="datetime1">
              <a:rPr lang="en-US" smtClean="0"/>
              <a:t>10/28/16</a:t>
            </a:fld>
            <a:endParaRPr lang="en-US" dirty="0"/>
          </a:p>
        </p:txBody>
      </p:sp>
      <p:sp>
        <p:nvSpPr>
          <p:cNvPr id="5" name="Footer Placeholder 4"/>
          <p:cNvSpPr>
            <a:spLocks noGrp="1"/>
          </p:cNvSpPr>
          <p:nvPr>
            <p:ph type="ftr" sz="quarter" idx="11"/>
          </p:nvPr>
        </p:nvSpPr>
        <p:spPr/>
        <p:txBody>
          <a:bodyPr/>
          <a:lstStyle/>
          <a:p>
            <a:r>
              <a:rPr lang="en-US" smtClean="0"/>
              <a:t>2016-November 14-17:   2016 McIDAS Users' Group Meeting</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Title 1"/>
          <p:cNvSpPr>
            <a:spLocks noGrp="1"/>
          </p:cNvSpPr>
          <p:nvPr>
            <p:ph type="ctrTitle"/>
          </p:nvPr>
        </p:nvSpPr>
        <p:spPr>
          <a:xfrm>
            <a:off x="854532" y="4464028"/>
            <a:ext cx="9144000" cy="1641490"/>
          </a:xfrm>
        </p:spPr>
        <p:txBody>
          <a:bodyPr wrap="none" anchor="t">
            <a:normAutofit/>
          </a:bodyPr>
          <a:lstStyle>
            <a:lvl1pPr algn="l">
              <a:defRPr sz="9600" b="0" spc="-300">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smtClean="0"/>
              <a:t>Click to edit Master title style</a:t>
            </a:r>
            <a:endParaRPr lang="en-US" dirty="0"/>
          </a:p>
        </p:txBody>
      </p:sp>
      <p:sp>
        <p:nvSpPr>
          <p:cNvPr id="8" name="Subtitle 2"/>
          <p:cNvSpPr>
            <a:spLocks noGrp="1"/>
          </p:cNvSpPr>
          <p:nvPr>
            <p:ph type="subTitle" idx="1"/>
          </p:nvPr>
        </p:nvSpPr>
        <p:spPr>
          <a:xfrm>
            <a:off x="854532" y="3693674"/>
            <a:ext cx="9144000" cy="754025"/>
          </a:xfrm>
        </p:spPr>
        <p:txBody>
          <a:bodyPr anchor="b">
            <a:normAutofit/>
          </a:bodyPr>
          <a:lstStyle>
            <a:lvl1pPr marL="0" indent="0" algn="l">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6987E6E0-2C90-3745-BA82-0A8AE0E3702B}" type="datetime1">
              <a:rPr lang="en-US" smtClean="0"/>
              <a:t>10/28/16</a:t>
            </a:fld>
            <a:endParaRPr lang="en-US" dirty="0"/>
          </a:p>
        </p:txBody>
      </p:sp>
      <p:sp>
        <p:nvSpPr>
          <p:cNvPr id="5" name="Footer Placeholder 4"/>
          <p:cNvSpPr>
            <a:spLocks noGrp="1"/>
          </p:cNvSpPr>
          <p:nvPr>
            <p:ph type="ftr" sz="quarter" idx="11"/>
          </p:nvPr>
        </p:nvSpPr>
        <p:spPr/>
        <p:txBody>
          <a:bodyPr/>
          <a:lstStyle/>
          <a:p>
            <a:r>
              <a:rPr lang="en-US" smtClean="0"/>
              <a:t>2016-November 14-17:   2016 McIDAS Users' Group Meeting</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20000" y="1825625"/>
            <a:ext cx="5025216"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319840" y="1825625"/>
            <a:ext cx="503396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587D37F0-F5F2-274E-939C-DCA82987EEFB}" type="datetime1">
              <a:rPr lang="en-US" smtClean="0"/>
              <a:t>10/28/16</a:t>
            </a:fld>
            <a:endParaRPr lang="en-US" dirty="0"/>
          </a:p>
        </p:txBody>
      </p:sp>
      <p:sp>
        <p:nvSpPr>
          <p:cNvPr id="6" name="Footer Placeholder 5"/>
          <p:cNvSpPr>
            <a:spLocks noGrp="1"/>
          </p:cNvSpPr>
          <p:nvPr>
            <p:ph type="ftr" sz="quarter" idx="11"/>
          </p:nvPr>
        </p:nvSpPr>
        <p:spPr/>
        <p:txBody>
          <a:bodyPr/>
          <a:lstStyle/>
          <a:p>
            <a:r>
              <a:rPr lang="en-US" smtClean="0"/>
              <a:t>2016-November 14-17:   2016 McIDAS Users' Group Meeting</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120000" y="1681163"/>
            <a:ext cx="5025216" cy="823912"/>
          </a:xfrm>
        </p:spPr>
        <p:txBody>
          <a:bodyPr anchor="b"/>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20000" y="2505075"/>
            <a:ext cx="5025216"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319840" y="1681163"/>
            <a:ext cx="5035548" cy="823912"/>
          </a:xfrm>
        </p:spPr>
        <p:txBody>
          <a:bodyPr vert="horz" lIns="91440" tIns="45720" rIns="91440" bIns="45720" rtlCol="0" anchor="b">
            <a:norm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smtClean="0"/>
              <a:t>Click to edit Master text styles</a:t>
            </a:r>
          </a:p>
        </p:txBody>
      </p:sp>
      <p:sp>
        <p:nvSpPr>
          <p:cNvPr id="6" name="Content Placeholder 5"/>
          <p:cNvSpPr>
            <a:spLocks noGrp="1"/>
          </p:cNvSpPr>
          <p:nvPr>
            <p:ph sz="quarter" idx="4"/>
          </p:nvPr>
        </p:nvSpPr>
        <p:spPr>
          <a:xfrm>
            <a:off x="6319840" y="2505075"/>
            <a:ext cx="503554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5FBAA660-E201-7C4C-A871-892C4E49C682}" type="datetime1">
              <a:rPr lang="en-US" smtClean="0"/>
              <a:t>10/28/16</a:t>
            </a:fld>
            <a:endParaRPr lang="en-US" dirty="0"/>
          </a:p>
        </p:txBody>
      </p:sp>
      <p:sp>
        <p:nvSpPr>
          <p:cNvPr id="8" name="Footer Placeholder 7"/>
          <p:cNvSpPr>
            <a:spLocks noGrp="1"/>
          </p:cNvSpPr>
          <p:nvPr>
            <p:ph type="ftr" sz="quarter" idx="11"/>
          </p:nvPr>
        </p:nvSpPr>
        <p:spPr/>
        <p:txBody>
          <a:bodyPr/>
          <a:lstStyle/>
          <a:p>
            <a:r>
              <a:rPr lang="en-US" smtClean="0"/>
              <a:t>2016-November 14-17:   2016 McIDAS Users' Group Meeting</a:t>
            </a:r>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FF7DEEF1-395F-2040-8586-B222312F135E}" type="datetime1">
              <a:rPr lang="en-US" smtClean="0"/>
              <a:t>10/28/16</a:t>
            </a:fld>
            <a:endParaRPr lang="en-US" dirty="0"/>
          </a:p>
        </p:txBody>
      </p:sp>
      <p:sp>
        <p:nvSpPr>
          <p:cNvPr id="4" name="Footer Placeholder 3"/>
          <p:cNvSpPr>
            <a:spLocks noGrp="1"/>
          </p:cNvSpPr>
          <p:nvPr>
            <p:ph type="ftr" sz="quarter" idx="11"/>
          </p:nvPr>
        </p:nvSpPr>
        <p:spPr/>
        <p:txBody>
          <a:bodyPr/>
          <a:lstStyle/>
          <a:p>
            <a:r>
              <a:rPr lang="en-US" smtClean="0"/>
              <a:t>2016-November 14-17:   2016 McIDAS Users' Group Meeting</a:t>
            </a:r>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FCB4EC-5E68-5F45-A128-2CD8587DE941}" type="datetime1">
              <a:rPr lang="en-US" smtClean="0"/>
              <a:t>10/28/16</a:t>
            </a:fld>
            <a:endParaRPr lang="en-US" dirty="0"/>
          </a:p>
        </p:txBody>
      </p:sp>
      <p:sp>
        <p:nvSpPr>
          <p:cNvPr id="3" name="Footer Placeholder 2"/>
          <p:cNvSpPr>
            <a:spLocks noGrp="1"/>
          </p:cNvSpPr>
          <p:nvPr>
            <p:ph type="ftr" sz="quarter" idx="11"/>
          </p:nvPr>
        </p:nvSpPr>
        <p:spPr/>
        <p:txBody>
          <a:bodyPr/>
          <a:lstStyle/>
          <a:p>
            <a:r>
              <a:rPr lang="en-US" smtClean="0"/>
              <a:t>2016-November 14-17:   2016 McIDAS Users' Group Meeting</a:t>
            </a:r>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0B615CA-D5CA-C84A-8F71-EBD47A7E2369}" type="datetime1">
              <a:rPr lang="en-US" smtClean="0"/>
              <a:t>10/28/16</a:t>
            </a:fld>
            <a:endParaRPr lang="en-US" dirty="0"/>
          </a:p>
        </p:txBody>
      </p:sp>
      <p:sp>
        <p:nvSpPr>
          <p:cNvPr id="6" name="Footer Placeholder 5"/>
          <p:cNvSpPr>
            <a:spLocks noGrp="1"/>
          </p:cNvSpPr>
          <p:nvPr>
            <p:ph type="ftr" sz="quarter" idx="11"/>
          </p:nvPr>
        </p:nvSpPr>
        <p:spPr/>
        <p:txBody>
          <a:bodyPr/>
          <a:lstStyle/>
          <a:p>
            <a:r>
              <a:rPr lang="en-US" smtClean="0"/>
              <a:t>2016-November 14-17:   2016 McIDAS Users' Group Meeting</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2C4CE5B-DBEB-DF4F-BF34-5A29CA653478}" type="datetime1">
              <a:rPr lang="en-US" smtClean="0"/>
              <a:t>10/28/16</a:t>
            </a:fld>
            <a:endParaRPr lang="en-US" dirty="0"/>
          </a:p>
        </p:txBody>
      </p:sp>
      <p:sp>
        <p:nvSpPr>
          <p:cNvPr id="6" name="Footer Placeholder 5"/>
          <p:cNvSpPr>
            <a:spLocks noGrp="1"/>
          </p:cNvSpPr>
          <p:nvPr>
            <p:ph type="ftr" sz="quarter" idx="11"/>
          </p:nvPr>
        </p:nvSpPr>
        <p:spPr/>
        <p:txBody>
          <a:bodyPr/>
          <a:lstStyle/>
          <a:p>
            <a:r>
              <a:rPr lang="en-US" smtClean="0"/>
              <a:t>2016-November 14-17:   2016 McIDAS Users' Group Meeting</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theme" Target="../theme/theme1.xml"/><Relationship Id="rId19"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120000" y="1825625"/>
            <a:ext cx="102338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A4E84A5F-FD00-D447-817A-1514C0A84462}" type="datetime1">
              <a:rPr lang="en-US" smtClean="0"/>
              <a:t>10/28/16</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r>
              <a:rPr lang="en-US" smtClean="0"/>
              <a:t>2016-November 14-17:   2016 McIDAS Users' Group Meeting</a:t>
            </a:r>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hf sldNum="0" hdr="0" dt="0"/>
  <p:txStyles>
    <p:title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notesSlide" Target="../notesSlides/notesSlide2.xml"/><Relationship Id="rId5" Type="http://schemas.openxmlformats.org/officeDocument/2006/relationships/image" Target="../media/image2.png"/><Relationship Id="rId1" Type="http://schemas.microsoft.com/office/2007/relationships/media" Target="../media/media1.mp4"/><Relationship Id="rId2" Type="http://schemas.openxmlformats.org/officeDocument/2006/relationships/video" Target="../media/media1.mp4"/></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cimss.ssec.wisc.edu/goes/sounder_tbb_stats/tbbc.html" TargetMode="External"/><Relationship Id="rId3"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5.xml"/><Relationship Id="rId5" Type="http://schemas.openxmlformats.org/officeDocument/2006/relationships/image" Target="../media/image11.png"/><Relationship Id="rId1" Type="http://schemas.microsoft.com/office/2007/relationships/media" Target="../media/media2.mp4"/><Relationship Id="rId2" Type="http://schemas.openxmlformats.org/officeDocument/2006/relationships/video" Target="../media/media2.mp4"/></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3.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03455" y="1513505"/>
            <a:ext cx="9633022" cy="646331"/>
          </a:xfrm>
          <a:prstGeom prst="rect">
            <a:avLst/>
          </a:prstGeom>
        </p:spPr>
        <p:txBody>
          <a:bodyPr wrap="none">
            <a:spAutoFit/>
          </a:bodyPr>
          <a:lstStyle/>
          <a:p>
            <a:r>
              <a:rPr lang="en-US" sz="3600" b="1" dirty="0"/>
              <a:t>Preparing for </a:t>
            </a:r>
            <a:r>
              <a:rPr lang="en-US" sz="3600" b="1" dirty="0" smtClean="0"/>
              <a:t>GOES-R:   </a:t>
            </a:r>
            <a:r>
              <a:rPr lang="en-US" sz="3600" b="1" dirty="0"/>
              <a:t>Imagery and Validation </a:t>
            </a:r>
            <a:endParaRPr lang="en-US" sz="3600" dirty="0"/>
          </a:p>
        </p:txBody>
      </p:sp>
      <p:sp>
        <p:nvSpPr>
          <p:cNvPr id="5" name="Rectangle 4"/>
          <p:cNvSpPr/>
          <p:nvPr/>
        </p:nvSpPr>
        <p:spPr>
          <a:xfrm>
            <a:off x="2852057" y="2553969"/>
            <a:ext cx="6096000" cy="3770263"/>
          </a:xfrm>
          <a:prstGeom prst="rect">
            <a:avLst/>
          </a:prstGeom>
        </p:spPr>
        <p:txBody>
          <a:bodyPr>
            <a:spAutoFit/>
          </a:bodyPr>
          <a:lstStyle/>
          <a:p>
            <a:pPr algn="ctr"/>
            <a:r>
              <a:rPr lang="en-US"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cs typeface="Arial Unicode MS"/>
              </a:rPr>
              <a:t>Presenters:  </a:t>
            </a:r>
            <a:r>
              <a:rPr lang="en-US" sz="2800" dirty="0" err="1">
                <a:ln w="18415" cmpd="sng">
                  <a:solidFill>
                    <a:srgbClr val="FFFFFF"/>
                  </a:solidFill>
                  <a:prstDash val="solid"/>
                </a:ln>
                <a:solidFill>
                  <a:srgbClr val="FFFFFF"/>
                </a:solidFill>
                <a:effectLst>
                  <a:outerShdw blurRad="63500" dir="3600000" algn="tl" rotWithShape="0">
                    <a:srgbClr val="000000">
                      <a:alpha val="70000"/>
                    </a:srgbClr>
                  </a:outerShdw>
                </a:effectLst>
                <a:cs typeface="Arial Unicode MS"/>
              </a:rPr>
              <a:t>Joleen</a:t>
            </a: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cs typeface="Arial Unicode MS"/>
              </a:rPr>
              <a:t> </a:t>
            </a:r>
            <a:r>
              <a:rPr lang="en-US" sz="28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cs typeface="Arial Unicode MS"/>
              </a:rPr>
              <a:t>Feltz</a:t>
            </a:r>
            <a:r>
              <a:rPr lang="en-US"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cs typeface="Arial Unicode MS"/>
              </a:rPr>
              <a:t> and James P. Nelson*</a:t>
            </a:r>
            <a:endPar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cs typeface="Arial Unicode MS"/>
            </a:endParaRPr>
          </a:p>
          <a:p>
            <a:pPr algn="ctr"/>
            <a:r>
              <a:rPr lang="en-US"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cs typeface="Arial Unicode MS"/>
              </a:rPr>
              <a:t>Tim </a:t>
            </a:r>
            <a:r>
              <a:rPr lang="en-US" sz="2800" dirty="0" err="1">
                <a:ln w="18415" cmpd="sng">
                  <a:solidFill>
                    <a:srgbClr val="FFFFFF"/>
                  </a:solidFill>
                  <a:prstDash val="solid"/>
                </a:ln>
                <a:solidFill>
                  <a:srgbClr val="FFFFFF"/>
                </a:solidFill>
                <a:effectLst>
                  <a:outerShdw blurRad="63500" dir="3600000" algn="tl" rotWithShape="0">
                    <a:srgbClr val="000000">
                      <a:alpha val="70000"/>
                    </a:srgbClr>
                  </a:outerShdw>
                </a:effectLst>
                <a:cs typeface="Arial Unicode MS"/>
              </a:rPr>
              <a:t>Schmit</a:t>
            </a: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cs typeface="Arial Unicode MS"/>
              </a:rPr>
              <a:t>**, Mat </a:t>
            </a:r>
            <a:r>
              <a:rPr lang="en-US" sz="2800" dirty="0" err="1">
                <a:ln w="18415" cmpd="sng">
                  <a:solidFill>
                    <a:srgbClr val="FFFFFF"/>
                  </a:solidFill>
                  <a:prstDash val="solid"/>
                </a:ln>
                <a:solidFill>
                  <a:srgbClr val="FFFFFF"/>
                </a:solidFill>
                <a:effectLst>
                  <a:outerShdw blurRad="63500" dir="3600000" algn="tl" rotWithShape="0">
                    <a:srgbClr val="000000">
                      <a:alpha val="70000"/>
                    </a:srgbClr>
                  </a:outerShdw>
                </a:effectLst>
                <a:cs typeface="Arial Unicode MS"/>
              </a:rPr>
              <a:t>Gunshor</a:t>
            </a:r>
            <a:r>
              <a:rPr lang="en-US"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cs typeface="Arial Unicode MS"/>
              </a:rPr>
              <a:t>*, </a:t>
            </a:r>
            <a:r>
              <a:rPr lang="en-US" sz="28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cs typeface="Arial Unicode MS"/>
              </a:rPr>
              <a:t>Kaba</a:t>
            </a:r>
            <a:r>
              <a:rPr lang="en-US"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cs typeface="Arial Unicode MS"/>
              </a:rPr>
              <a:t> Bah*, Hong Zhang* </a:t>
            </a:r>
            <a:endPar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cs typeface="Arial Unicode MS"/>
            </a:endParaRPr>
          </a:p>
          <a:p>
            <a:pPr algn="ctr"/>
            <a:endPar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Unicode MS"/>
              <a:cs typeface="Arial Unicode MS"/>
            </a:endParaRPr>
          </a:p>
          <a:p>
            <a:pPr algn="ctr"/>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cs typeface="Arial Unicode MS"/>
              </a:rPr>
              <a:t>*Cooperative Institute for Meteorological Satellite Studies/ Space Science and Engineering Center (SSEC/CIMSS) University of Wisconsin-Madison</a:t>
            </a:r>
          </a:p>
          <a:p>
            <a:pPr algn="ctr">
              <a:spcBef>
                <a:spcPct val="50000"/>
              </a:spcBef>
            </a:pPr>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cs typeface="Arial Unicode MS"/>
              </a:rPr>
              <a:t>**</a:t>
            </a:r>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rPr>
              <a:t>NOAA/NESDIS/Satellite Applications and Research Advanced Satellite Products Branch (ASPB)</a:t>
            </a:r>
            <a:endParaRPr lang="en-US" dirty="0"/>
          </a:p>
        </p:txBody>
      </p:sp>
      <p:sp>
        <p:nvSpPr>
          <p:cNvPr id="6" name="Footer Placeholder 5"/>
          <p:cNvSpPr>
            <a:spLocks noGrp="1"/>
          </p:cNvSpPr>
          <p:nvPr>
            <p:ph type="ftr" sz="quarter" idx="11"/>
          </p:nvPr>
        </p:nvSpPr>
        <p:spPr>
          <a:xfrm>
            <a:off x="7772400" y="6309360"/>
            <a:ext cx="4114800" cy="365125"/>
          </a:xfrm>
        </p:spPr>
        <p:txBody>
          <a:bodyPr/>
          <a:lstStyle/>
          <a:p>
            <a:r>
              <a:rPr lang="en-US" dirty="0" smtClean="0"/>
              <a:t>2016-November 14-17:   2016 McIDAS Users' Group Meeting</a:t>
            </a:r>
            <a:endParaRPr lang="en-US" dirty="0"/>
          </a:p>
        </p:txBody>
      </p:sp>
    </p:spTree>
    <p:extLst>
      <p:ext uri="{BB962C8B-B14F-4D97-AF65-F5344CB8AC3E}">
        <p14:creationId xmlns:p14="http://schemas.microsoft.com/office/powerpoint/2010/main" val="147512583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june5_2015.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286000" y="0"/>
            <a:ext cx="7620000" cy="6858000"/>
          </a:xfrm>
          <a:prstGeom prst="rect">
            <a:avLst/>
          </a:prstGeom>
        </p:spPr>
      </p:pic>
    </p:spTree>
    <p:extLst>
      <p:ext uri="{BB962C8B-B14F-4D97-AF65-F5344CB8AC3E}">
        <p14:creationId xmlns:p14="http://schemas.microsoft.com/office/powerpoint/2010/main" val="60367656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fullScrn="1">
              <p:cMediaNode vol="80000">
                <p:cTn id="7" fill="hold" display="0">
                  <p:stCondLst>
                    <p:cond delay="indefinite"/>
                  </p:stCondLst>
                </p:cTn>
                <p:tgtEl>
                  <p:spTgt spid="5"/>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7280" y="822960"/>
            <a:ext cx="10058400" cy="536448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7280" y="822960"/>
            <a:ext cx="10058400" cy="5364480"/>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7280" y="822960"/>
            <a:ext cx="10058400" cy="5364480"/>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97280" y="822960"/>
            <a:ext cx="10058400" cy="5364480"/>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97280" y="822960"/>
            <a:ext cx="10058400" cy="5364480"/>
          </a:xfrm>
          <a:prstGeom prst="rect">
            <a:avLst/>
          </a:prstGeom>
        </p:spPr>
      </p:pic>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97280" y="822960"/>
            <a:ext cx="10058400" cy="5364480"/>
          </a:xfrm>
          <a:prstGeom prst="rect">
            <a:avLst/>
          </a:prstGeom>
        </p:spPr>
      </p:pic>
    </p:spTree>
    <p:extLst>
      <p:ext uri="{BB962C8B-B14F-4D97-AF65-F5344CB8AC3E}">
        <p14:creationId xmlns:p14="http://schemas.microsoft.com/office/powerpoint/2010/main" val="123757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0717" y="377851"/>
            <a:ext cx="10058400" cy="6035040"/>
          </a:xfrm>
          <a:prstGeom prst="rect">
            <a:avLst/>
          </a:prstGeom>
        </p:spPr>
      </p:pic>
    </p:spTree>
    <p:extLst>
      <p:ext uri="{BB962C8B-B14F-4D97-AF65-F5344CB8AC3E}">
        <p14:creationId xmlns:p14="http://schemas.microsoft.com/office/powerpoint/2010/main" val="155071302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3028" y="0"/>
            <a:ext cx="5318242" cy="6858000"/>
          </a:xfrm>
          <a:prstGeom prst="rect">
            <a:avLst/>
          </a:prstGeom>
        </p:spPr>
      </p:pic>
      <p:sp>
        <p:nvSpPr>
          <p:cNvPr id="5" name="TextBox 4"/>
          <p:cNvSpPr txBox="1"/>
          <p:nvPr/>
        </p:nvSpPr>
        <p:spPr>
          <a:xfrm>
            <a:off x="5987143" y="402771"/>
            <a:ext cx="5878286" cy="1200329"/>
          </a:xfrm>
          <a:prstGeom prst="rect">
            <a:avLst/>
          </a:prstGeom>
          <a:noFill/>
        </p:spPr>
        <p:txBody>
          <a:bodyPr wrap="square" rtlCol="0">
            <a:spAutoFit/>
          </a:bodyPr>
          <a:lstStyle/>
          <a:p>
            <a:r>
              <a:rPr lang="en-US" dirty="0" smtClean="0"/>
              <a:t>GOES Sounder Brightness Temperature </a:t>
            </a:r>
            <a:r>
              <a:rPr lang="en-US" dirty="0" err="1" smtClean="0"/>
              <a:t>Intercomparison</a:t>
            </a:r>
            <a:r>
              <a:rPr lang="en-US" dirty="0" smtClean="0"/>
              <a:t>:</a:t>
            </a:r>
          </a:p>
          <a:p>
            <a:endParaRPr lang="en-US" dirty="0"/>
          </a:p>
          <a:p>
            <a:r>
              <a:rPr lang="en-US" dirty="0">
                <a:hlinkClick r:id="rId2"/>
              </a:rPr>
              <a:t>http://</a:t>
            </a:r>
            <a:r>
              <a:rPr lang="en-US" dirty="0" err="1">
                <a:hlinkClick r:id="rId2"/>
              </a:rPr>
              <a:t>cimss.ssec.wisc.edu</a:t>
            </a:r>
            <a:r>
              <a:rPr lang="en-US" dirty="0">
                <a:hlinkClick r:id="rId2"/>
              </a:rPr>
              <a:t>/goes/</a:t>
            </a:r>
            <a:r>
              <a:rPr lang="en-US" dirty="0" err="1">
                <a:hlinkClick r:id="rId2"/>
              </a:rPr>
              <a:t>sounder_tbb_stats</a:t>
            </a:r>
            <a:r>
              <a:rPr lang="en-US" dirty="0">
                <a:hlinkClick r:id="rId2"/>
              </a:rPr>
              <a:t>/</a:t>
            </a:r>
            <a:r>
              <a:rPr lang="en-US" dirty="0" err="1">
                <a:hlinkClick r:id="rId2"/>
              </a:rPr>
              <a:t>tbbc.html</a:t>
            </a:r>
            <a:endParaRPr lang="en-US" dirty="0"/>
          </a:p>
        </p:txBody>
      </p:sp>
    </p:spTree>
    <p:extLst>
      <p:ext uri="{BB962C8B-B14F-4D97-AF65-F5344CB8AC3E}">
        <p14:creationId xmlns:p14="http://schemas.microsoft.com/office/powerpoint/2010/main" val="9244783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DOE4_MODE4_16P_00N_137W_2016212_060019_2016212_183019.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28763" y="0"/>
            <a:ext cx="9132887" cy="6858000"/>
          </a:xfrm>
          <a:prstGeom prst="rect">
            <a:avLst/>
          </a:prstGeom>
        </p:spPr>
      </p:pic>
    </p:spTree>
    <p:extLst>
      <p:ext uri="{BB962C8B-B14F-4D97-AF65-F5344CB8AC3E}">
        <p14:creationId xmlns:p14="http://schemas.microsoft.com/office/powerpoint/2010/main" val="41434464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0508" y="404734"/>
            <a:ext cx="10058400" cy="6036932"/>
          </a:xfrm>
          <a:prstGeom prst="rect">
            <a:avLst/>
          </a:prstGeom>
        </p:spPr>
      </p:pic>
    </p:spTree>
    <p:extLst>
      <p:ext uri="{BB962C8B-B14F-4D97-AF65-F5344CB8AC3E}">
        <p14:creationId xmlns:p14="http://schemas.microsoft.com/office/powerpoint/2010/main" val="206714708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03920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7000" y="0"/>
            <a:ext cx="6858000" cy="6858000"/>
          </a:xfrm>
          <a:prstGeom prst="rect">
            <a:avLst/>
          </a:prstGeom>
        </p:spPr>
      </p:pic>
    </p:spTree>
    <p:extLst>
      <p:ext uri="{BB962C8B-B14F-4D97-AF65-F5344CB8AC3E}">
        <p14:creationId xmlns:p14="http://schemas.microsoft.com/office/powerpoint/2010/main" val="881471425"/>
      </p:ext>
    </p:extLst>
  </p:cSld>
  <p:clrMapOvr>
    <a:masterClrMapping/>
  </p:clrMapOvr>
  <p:timing>
    <p:tnLst>
      <p:par>
        <p:cTn id="1" dur="indefinite" restart="never" nodeType="tmRoot"/>
      </p:par>
    </p:tnLst>
  </p:timing>
</p:sld>
</file>

<file path=ppt/theme/theme1.xml><?xml version="1.0" encoding="utf-8"?>
<a:theme xmlns:a="http://schemas.openxmlformats.org/drawingml/2006/main" name="Depth">
  <a:themeElements>
    <a:clrScheme name="Depth">
      <a:dk1>
        <a:sysClr val="windowText" lastClr="000000"/>
      </a:dk1>
      <a:lt1>
        <a:sysClr val="window" lastClr="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Depth">
      <a:maj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pth" id="{7BEAFC2A-325C-49C4-AC08-2B765DA903F9}" vid="{1735E755-43E6-43AA-ABA2-C989ECC79AF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Depth</Template>
  <TotalTime>10748</TotalTime>
  <Words>879</Words>
  <Application>Microsoft Macintosh PowerPoint</Application>
  <PresentationFormat>Widescreen</PresentationFormat>
  <Paragraphs>30</Paragraphs>
  <Slides>9</Slides>
  <Notes>7</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9</vt:i4>
      </vt:variant>
    </vt:vector>
  </HeadingPairs>
  <TitlesOfParts>
    <vt:vector size="14" baseType="lpstr">
      <vt:lpstr>Arial Unicode MS</vt:lpstr>
      <vt:lpstr>Calibri</vt:lpstr>
      <vt:lpstr>Corbel</vt:lpstr>
      <vt:lpstr>Arial</vt:lpstr>
      <vt:lpstr>Depth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15.0027</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Microsoft Office User</cp:lastModifiedBy>
  <cp:revision>25</cp:revision>
  <dcterms:created xsi:type="dcterms:W3CDTF">2016-10-20T14:48:23Z</dcterms:created>
  <dcterms:modified xsi:type="dcterms:W3CDTF">2016-10-28T16:59:32Z</dcterms:modified>
</cp:coreProperties>
</file>