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5" r:id="rId2"/>
    <p:sldId id="270" r:id="rId3"/>
    <p:sldId id="269" r:id="rId4"/>
    <p:sldId id="268" r:id="rId5"/>
    <p:sldId id="256" r:id="rId6"/>
    <p:sldId id="273" r:id="rId7"/>
    <p:sldId id="257" r:id="rId8"/>
    <p:sldId id="258" r:id="rId9"/>
    <p:sldId id="259" r:id="rId10"/>
    <p:sldId id="260" r:id="rId11"/>
    <p:sldId id="263" r:id="rId12"/>
    <p:sldId id="262" r:id="rId13"/>
    <p:sldId id="264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104" y="-360"/>
      </p:cViewPr>
      <p:guideLst>
        <p:guide orient="horz" pos="2172"/>
        <p:guide pos="28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931E7-2015-F74C-8346-7A44C59FA5B8}" type="datetime1">
              <a:rPr lang="en-US" smtClean="0"/>
              <a:t>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Wednesday, 25 January 2012:  92nd Annual Meeting of the American Meteorlogical Society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8089-E494-A74B-B08A-C4F27F4F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8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39BE-E5D4-5E4B-BF37-A8CBA63CBF12}" type="datetime1">
              <a:rPr lang="en-US" smtClean="0"/>
              <a:t>2/15/12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Wednesday, 25 January 2012:  92nd Annual Meeting of the American Meteorlogical Society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716A-07D5-B744-9968-E79D130D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3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Demonstration of scripting for operational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4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script generated multiple</a:t>
            </a:r>
            <a:r>
              <a:rPr lang="en-US" baseline="0" dirty="0" smtClean="0"/>
              <a:t> bands and projections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52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4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of shared views,</a:t>
            </a:r>
            <a:r>
              <a:rPr lang="en-US" baseline="0" dirty="0" smtClean="0"/>
              <a:t> multiple </a:t>
            </a:r>
            <a:r>
              <a:rPr lang="en-US" baseline="0" dirty="0" err="1" smtClean="0"/>
              <a:t>colorbars</a:t>
            </a:r>
            <a:r>
              <a:rPr lang="en-US" baseline="0" smtClean="0"/>
              <a:t/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6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tropopause</a:t>
            </a:r>
            <a:r>
              <a:rPr lang="en-US" dirty="0" smtClean="0"/>
              <a:t> fold product uses gradients in the GOES</a:t>
            </a:r>
            <a:r>
              <a:rPr lang="en-US" baseline="0" dirty="0" smtClean="0"/>
              <a:t> water vapor channel to refine possible locations of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fold.  The underlying image is a color-enhanced water vapor image. 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fold product is displayed with green boxes.  The </a:t>
            </a:r>
            <a:r>
              <a:rPr lang="en-US" baseline="0" dirty="0" err="1" smtClean="0"/>
              <a:t>tropopause</a:t>
            </a:r>
            <a:r>
              <a:rPr lang="en-US" baseline="0" dirty="0" smtClean="0"/>
              <a:t> fold as analyzed by the RUC is displayed in the yellow and green contours.  The location where the plane experienced turbulence is shown with a red plane.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3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bundle was used to create</a:t>
            </a:r>
            <a:r>
              <a:rPr lang="en-US" baseline="0" dirty="0" smtClean="0"/>
              <a:t> a rotating movie from a script.  McIDAS-V provides a robust means to analyze data with the 3D interactive display.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5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same region that later results will be validated within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D87A4-B35D-1646-BC37-0BC5F7F9AB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movie displays</a:t>
            </a:r>
            <a:r>
              <a:rPr lang="en-US" baseline="0" dirty="0" smtClean="0"/>
              <a:t> a GOES-R Scaled Cloud Top cooling product.  The location where the plane experience turbulence is depicted by the yellow plane.  In the hour before the plane crossed the region where </a:t>
            </a:r>
            <a:r>
              <a:rPr lang="en-US" baseline="0" dirty="0" err="1" smtClean="0"/>
              <a:t>turublence</a:t>
            </a:r>
            <a:r>
              <a:rPr lang="en-US" baseline="0" dirty="0" smtClean="0"/>
              <a:t> was reported, rapid cloud top cooling was signaled by the product indicating  a rapidly developing storm.  The pilot possibly turned into a region where a storm was decaying.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8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Bundles are</a:t>
            </a:r>
            <a:r>
              <a:rPr lang="en-US" baseline="0" dirty="0" smtClean="0"/>
              <a:t> a nice way to save work, and with a few additions, can be manipulated from a script.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13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image created from same bundle</a:t>
            </a:r>
            <a:r>
              <a:rPr lang="en-US" baseline="0" dirty="0" smtClean="0"/>
              <a:t> in the previous slide after a script loaded the bundle, changed the display window size, re-projected to a zoomed view of Oklahoma, labels and </a:t>
            </a:r>
            <a:r>
              <a:rPr lang="en-US" baseline="0" dirty="0" err="1" smtClean="0"/>
              <a:t>colorbar</a:t>
            </a:r>
            <a:r>
              <a:rPr lang="en-US" baseline="0" dirty="0" smtClean="0"/>
              <a:t> was added.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3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4BD9-CD8E-804F-8534-E96C293216AF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7A4B-3FA1-F048-A9B4-703A87C4B87A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E0B-E8B0-1148-9976-E8563546C4FC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00-D0E3-7F4B-B565-AEF1FDA991BA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9A64-B681-4F45-BA6D-98F7EBA9DDF6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90CB-6697-FF42-9BA9-C96434A23219}" type="datetime1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2356-751C-4F42-B69E-FDEB17C904AB}" type="datetime1">
              <a:rPr lang="en-US" smtClean="0"/>
              <a:t>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B31C-DF39-534B-838E-C6AA3FDBF009}" type="datetime1">
              <a:rPr lang="en-US" smtClean="0"/>
              <a:t>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C845-7274-274B-99B8-035A65673BEF}" type="datetime1">
              <a:rPr lang="en-US" smtClean="0"/>
              <a:t>2/15/12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EC69-C4F1-AB4F-A6EB-94564DF97778}" type="datetime1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3B67-B0B2-CD4F-99F8-D4D6F90A0D16}" type="datetime1">
              <a:rPr lang="en-US" smtClean="0"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854F1-D799-084F-A3BA-CE867C60EDFD}" type="datetime1">
              <a:rPr lang="en-US" smtClean="0"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ec.wisc.edu/mcidas/software/v/download.html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mss.ssec.wisc.edu/goes_r/proving-ground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7460"/>
            <a:ext cx="7772400" cy="1726655"/>
          </a:xfr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57150" h="38100" prst="artDeco"/>
            </a:sp3d>
          </a:bodyPr>
          <a:lstStyle/>
          <a:p>
            <a:r>
              <a:rPr lang="en-US" sz="4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GOES-R Proving Ground Aviation Weather Products Displayed in </a:t>
            </a:r>
            <a:r>
              <a:rPr lang="en-US" sz="40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McIDAS</a:t>
            </a:r>
            <a:r>
              <a:rPr lang="en-US" sz="4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88866"/>
            <a:ext cx="6400800" cy="3249934"/>
          </a:xfrm>
        </p:spPr>
        <p:txBody>
          <a:bodyPr>
            <a:normAutofit fontScale="55000" lnSpcReduction="20000"/>
          </a:bodyPr>
          <a:lstStyle/>
          <a:p>
            <a:r>
              <a:rPr lang="en-US" sz="3400" b="1" u="sng" dirty="0" smtClean="0">
                <a:latin typeface="Arial Unicode MS"/>
                <a:cs typeface="Arial Unicode MS"/>
              </a:rPr>
              <a:t>Joleen Feltz</a:t>
            </a:r>
            <a:r>
              <a:rPr lang="en-US" sz="3400" b="1" dirty="0" smtClean="0">
                <a:latin typeface="Arial Unicode MS"/>
                <a:cs typeface="Arial Unicode MS"/>
              </a:rPr>
              <a:t>, Tim </a:t>
            </a:r>
            <a:r>
              <a:rPr lang="en-US" sz="3400" b="1" dirty="0" err="1" smtClean="0">
                <a:latin typeface="Arial Unicode MS"/>
                <a:cs typeface="Arial Unicode MS"/>
              </a:rPr>
              <a:t>Schmit</a:t>
            </a:r>
            <a:r>
              <a:rPr lang="en-US" sz="3400" b="1" dirty="0" smtClean="0">
                <a:latin typeface="Arial Unicode MS"/>
                <a:cs typeface="Arial Unicode MS"/>
              </a:rPr>
              <a:t>*, </a:t>
            </a:r>
            <a:r>
              <a:rPr lang="en-US" sz="3400" b="1" dirty="0" err="1" smtClean="0">
                <a:latin typeface="Arial Unicode MS"/>
                <a:cs typeface="Arial Unicode MS"/>
              </a:rPr>
              <a:t>Kaba</a:t>
            </a:r>
            <a:r>
              <a:rPr lang="en-US" sz="3400" b="1" dirty="0" smtClean="0">
                <a:latin typeface="Arial Unicode MS"/>
                <a:cs typeface="Arial Unicode MS"/>
              </a:rPr>
              <a:t> Bah, </a:t>
            </a:r>
          </a:p>
          <a:p>
            <a:r>
              <a:rPr lang="en-US" sz="3400" b="1" dirty="0" smtClean="0">
                <a:latin typeface="Arial Unicode MS"/>
                <a:cs typeface="Arial Unicode MS"/>
              </a:rPr>
              <a:t>Tom Rink, Tom Whittaker, Tommy </a:t>
            </a:r>
            <a:r>
              <a:rPr lang="en-US" sz="3400" b="1" dirty="0" err="1" smtClean="0">
                <a:latin typeface="Arial Unicode MS"/>
                <a:cs typeface="Arial Unicode MS"/>
              </a:rPr>
              <a:t>Jasmin</a:t>
            </a:r>
            <a:r>
              <a:rPr lang="en-US" sz="3400" b="1" dirty="0" smtClean="0">
                <a:latin typeface="Arial Unicode MS"/>
                <a:cs typeface="Arial Unicode MS"/>
              </a:rPr>
              <a:t>, Tom </a:t>
            </a:r>
            <a:r>
              <a:rPr lang="en-US" sz="3400" b="1" dirty="0" err="1" smtClean="0">
                <a:latin typeface="Arial Unicode MS"/>
                <a:cs typeface="Arial Unicode MS"/>
              </a:rPr>
              <a:t>Achtor</a:t>
            </a:r>
            <a:endParaRPr lang="en-US" sz="3400" b="1" dirty="0" smtClean="0">
              <a:latin typeface="Arial Unicode MS"/>
              <a:cs typeface="Arial Unicode MS"/>
            </a:endParaRPr>
          </a:p>
          <a:p>
            <a:endParaRPr lang="en-US" sz="2400" b="1" dirty="0" smtClean="0">
              <a:latin typeface="Arial Unicode MS"/>
              <a:cs typeface="Arial Unicode MS"/>
            </a:endParaRPr>
          </a:p>
          <a:p>
            <a:r>
              <a:rPr lang="en-US" sz="3200" dirty="0" smtClean="0">
                <a:latin typeface="Arial Unicode MS"/>
                <a:cs typeface="Arial Unicode MS"/>
              </a:rPr>
              <a:t>Cooperative Institute for </a:t>
            </a:r>
            <a:r>
              <a:rPr lang="en-US" sz="3200" dirty="0" err="1" smtClean="0">
                <a:latin typeface="Arial Unicode MS"/>
                <a:cs typeface="Arial Unicode MS"/>
              </a:rPr>
              <a:t>Meteorlogical</a:t>
            </a:r>
            <a:r>
              <a:rPr lang="en-US" sz="3200" dirty="0" smtClean="0">
                <a:latin typeface="Arial Unicode MS"/>
                <a:cs typeface="Arial Unicode MS"/>
              </a:rPr>
              <a:t> Satellite Studies (CIMSS) University of Wisconsin-Madison</a:t>
            </a:r>
          </a:p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chemeClr val="tx1"/>
                </a:solidFill>
                <a:latin typeface="Arial Unicode MS" charset="0"/>
              </a:rPr>
              <a:t>*NOAA</a:t>
            </a:r>
            <a:r>
              <a:rPr lang="en-US" sz="3200" dirty="0">
                <a:solidFill>
                  <a:schemeClr val="tx1"/>
                </a:solidFill>
                <a:latin typeface="Arial Unicode MS" charset="0"/>
              </a:rPr>
              <a:t>/NESDIS/Satellite Applications and </a:t>
            </a:r>
            <a:r>
              <a:rPr lang="en-US" sz="3200" dirty="0" smtClean="0">
                <a:solidFill>
                  <a:schemeClr val="tx1"/>
                </a:solidFill>
                <a:latin typeface="Arial Unicode MS" charset="0"/>
              </a:rPr>
              <a:t>Research Advanced </a:t>
            </a:r>
            <a:r>
              <a:rPr lang="en-US" sz="3200" dirty="0">
                <a:solidFill>
                  <a:schemeClr val="tx1"/>
                </a:solidFill>
                <a:latin typeface="Arial Unicode MS" charset="0"/>
              </a:rPr>
              <a:t>Satellite Products Branch (ASPB</a:t>
            </a:r>
            <a:r>
              <a:rPr lang="en-US" sz="3200" dirty="0" smtClean="0">
                <a:solidFill>
                  <a:schemeClr val="tx1"/>
                </a:solidFill>
                <a:latin typeface="Arial Unicode MS" charset="0"/>
              </a:rPr>
              <a:t>)</a:t>
            </a:r>
            <a:endParaRPr lang="en-US" sz="3200" dirty="0">
              <a:solidFill>
                <a:schemeClr val="tx1"/>
              </a:solidFill>
              <a:latin typeface="Arial Unicode MS" charset="0"/>
            </a:endParaRPr>
          </a:p>
          <a:p>
            <a:endParaRPr lang="en-US" sz="2400" b="1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1141" y="6356350"/>
            <a:ext cx="8945141" cy="365125"/>
          </a:xfrm>
        </p:spPr>
        <p:txBody>
          <a:bodyPr/>
          <a:lstStyle/>
          <a:p>
            <a:r>
              <a:rPr lang="en-US" dirty="0" smtClean="0"/>
              <a:t>Wednesday, 25 January 2012:  18th Conference on Satellite Meteorology, Oceanography and Climatology/First Joint AMS-Asia Satellite Meteorology Conference  (92nd Annual Meeting of the American Meteorological Society)</a:t>
            </a:r>
            <a:endParaRPr lang="en-US" dirty="0"/>
          </a:p>
        </p:txBody>
      </p:sp>
      <p:pic>
        <p:nvPicPr>
          <p:cNvPr id="7" name="Picture 9" descr="SSEC Logo_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2" y="4303355"/>
            <a:ext cx="1143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3" y="5357798"/>
            <a:ext cx="1632397" cy="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imss-logo-vecto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22" y="4524678"/>
            <a:ext cx="2448560" cy="16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terScrip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05 at 12.36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758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9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1-05 at 12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758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1-05 at 12.34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758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pl_mcv_vis_diff_pw_ct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3" y="571500"/>
            <a:ext cx="8737600" cy="5461000"/>
          </a:xfrm>
          <a:prstGeom prst="rect">
            <a:avLst/>
          </a:prstGeom>
          <a:ln w="28575" cmpd="sng">
            <a:solidFill>
              <a:schemeClr val="tx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6359" y="6234134"/>
            <a:ext cx="845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GOES Sounder DPI:  Gary Wade, Tim </a:t>
            </a:r>
            <a:r>
              <a:rPr lang="en-US" sz="2400" dirty="0" err="1" smtClean="0"/>
              <a:t>Schmit</a:t>
            </a:r>
            <a:r>
              <a:rPr lang="en-US" sz="2400" dirty="0" smtClean="0"/>
              <a:t>, Tony Schreiner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325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641"/>
            <a:ext cx="8229600" cy="6312364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CIMSS Proving Ground Website</a:t>
            </a:r>
          </a:p>
          <a:p>
            <a:pPr algn="ctr">
              <a:buNone/>
            </a:pP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 Unicode MS"/>
                <a:ea typeface="MS PGothic" charset="0"/>
                <a:cs typeface="Arial Unicode MS"/>
                <a:hlinkClick r:id="rId2"/>
              </a:rPr>
              <a:t>http://cimss.ssec.wisc.edu/goes_r/proving-ground.html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Arial Unicode MS"/>
              <a:ea typeface="MS PGothic" charset="0"/>
              <a:cs typeface="Arial Unicode MS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More Information about </a:t>
            </a:r>
            <a:r>
              <a:rPr lang="en-US" b="1" dirty="0" err="1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McIDAS-</a:t>
            </a:r>
            <a:r>
              <a:rPr lang="en-US" b="1" dirty="0" err="1" smtClean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V</a:t>
            </a:r>
            <a:r>
              <a:rPr lang="en-US" sz="28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 Unicode MS"/>
                <a:ea typeface="MS PGothic" charset="0"/>
                <a:cs typeface="Arial Unicode MS"/>
                <a:hlinkClick r:id="rId3"/>
              </a:rPr>
              <a:t>http</a:t>
            </a: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 Unicode MS"/>
                <a:ea typeface="MS PGothic" charset="0"/>
                <a:cs typeface="Arial Unicode MS"/>
                <a:hlinkClick r:id="rId3"/>
              </a:rPr>
              <a:t>://www.ssec.wisc.edu/mcidas/software/v/download.html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Arial Unicode MS"/>
              <a:ea typeface="MS PGothic" charset="0"/>
              <a:cs typeface="Arial Unicode MS"/>
            </a:endParaRPr>
          </a:p>
          <a:p>
            <a:pPr algn="ctr">
              <a:buNone/>
            </a:pPr>
            <a:endParaRPr lang="en-US" b="1" dirty="0">
              <a:solidFill>
                <a:srgbClr val="FFFFFF"/>
              </a:solidFill>
              <a:latin typeface="Arial Unicode MS"/>
              <a:ea typeface="MS PGothic" charset="0"/>
              <a:cs typeface="Arial Unicode M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0041" y="27884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15" y="5073611"/>
            <a:ext cx="1978663" cy="105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imss-logo-vecto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2" y="4693409"/>
            <a:ext cx="22955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  <a:latin typeface="Arial Unicode MS"/>
                <a:cs typeface="Arial Unicode MS"/>
              </a:rPr>
              <a:t>McIDAS</a:t>
            </a:r>
            <a:r>
              <a:rPr lang="en-US" dirty="0" smtClean="0">
                <a:solidFill>
                  <a:srgbClr val="FFFF00"/>
                </a:solidFill>
                <a:latin typeface="Arial Unicode MS"/>
                <a:cs typeface="Arial Unicode MS"/>
              </a:rPr>
              <a:t>-V</a:t>
            </a:r>
            <a:endParaRPr lang="en-US" dirty="0">
              <a:solidFill>
                <a:srgbClr val="FFFF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236"/>
            <a:ext cx="8229600" cy="4708927"/>
          </a:xfrm>
          <a:ln>
            <a:solidFill>
              <a:srgbClr val="FFFF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Unicode MS"/>
              <a:ea typeface="ＭＳ Ｐゴシック" charset="0"/>
              <a:cs typeface="Arial Unicode MS"/>
            </a:endParaRPr>
          </a:p>
          <a:p>
            <a:pPr marL="0" indent="0">
              <a:buNone/>
            </a:pPr>
            <a:r>
              <a:rPr lang="en-GB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McIDAS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-X 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  <a:sym typeface="Wingdings" charset="0"/>
              </a:rPr>
              <a:t>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VisAD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 + IDV + HYDRA = </a:t>
            </a:r>
            <a:r>
              <a:rPr lang="en-GB" sz="4000" u="sng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McIDAS</a:t>
            </a:r>
            <a:r>
              <a:rPr lang="en-GB" sz="4000" u="sng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-</a:t>
            </a:r>
            <a:r>
              <a:rPr lang="en-GB" sz="4000" u="sng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Unicode MS"/>
                <a:ea typeface="ＭＳ Ｐゴシック" charset="0"/>
                <a:cs typeface="Arial Unicode MS"/>
              </a:rPr>
              <a:t>V</a:t>
            </a:r>
            <a:endParaRPr lang="en-GB" sz="40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/>
              <a:ea typeface="ＭＳ Ｐゴシック" charset="0"/>
              <a:cs typeface="Arial Unicode MS"/>
            </a:endParaRPr>
          </a:p>
          <a:p>
            <a:r>
              <a:rPr lang="en-US" sz="3400" b="1" dirty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Integration of Geophysical Data</a:t>
            </a:r>
          </a:p>
          <a:p>
            <a:r>
              <a:rPr lang="en-US" sz="3400" b="1" dirty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Remote and Local Data Access</a:t>
            </a:r>
          </a:p>
          <a:p>
            <a:r>
              <a:rPr lang="en-US" sz="3400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3D Visualization</a:t>
            </a:r>
          </a:p>
          <a:p>
            <a:r>
              <a:rPr lang="en-US" sz="3400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HYDRA:  analysis tools for hyper-spectral data</a:t>
            </a:r>
            <a:endParaRPr lang="en-US" sz="3400" b="1" dirty="0">
              <a:solidFill>
                <a:srgbClr val="FFFFFF"/>
              </a:solidFill>
              <a:latin typeface="Arial Unicode MS"/>
              <a:ea typeface="MS PGothic" charset="0"/>
              <a:cs typeface="Arial Unicode MS"/>
            </a:endParaRPr>
          </a:p>
          <a:p>
            <a:r>
              <a:rPr lang="en-US" sz="3400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Simple re</a:t>
            </a:r>
            <a:r>
              <a:rPr lang="en-US" sz="3400" b="1" dirty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-</a:t>
            </a:r>
            <a:r>
              <a:rPr lang="en-US" sz="3400" b="1" dirty="0" smtClean="0">
                <a:solidFill>
                  <a:srgbClr val="FFFFFF"/>
                </a:solidFill>
                <a:latin typeface="Arial Unicode MS"/>
                <a:ea typeface="MS PGothic" charset="0"/>
                <a:cs typeface="Arial Unicode MS"/>
              </a:rPr>
              <a:t>projection of data and sharing of projections between data displays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/>
              <a:ea typeface="ＭＳ Ｐゴシック" charset="0"/>
              <a:cs typeface="Arial Unicode MS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9507" y="10479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9" y="375812"/>
            <a:ext cx="1632397" cy="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SEC Logo_2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3827"/>
            <a:ext cx="1143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29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Arial Unicode MS"/>
                <a:cs typeface="Arial Unicode MS"/>
              </a:rPr>
              <a:t>McIDAS</a:t>
            </a:r>
            <a:r>
              <a:rPr lang="en-US" sz="4400" dirty="0" smtClean="0">
                <a:solidFill>
                  <a:srgbClr val="FFFF00"/>
                </a:solidFill>
                <a:latin typeface="Arial Unicode MS"/>
                <a:cs typeface="Arial Unicode MS"/>
              </a:rPr>
              <a:t>-V Features</a:t>
            </a:r>
            <a:endParaRPr lang="en-US" sz="4400" dirty="0">
              <a:solidFill>
                <a:srgbClr val="FFFF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sz="2400" b="1" dirty="0" smtClean="0">
                <a:latin typeface="Arial Unicode MS"/>
                <a:cs typeface="Arial Unicode MS"/>
              </a:rPr>
              <a:t>Software Package:  Open </a:t>
            </a:r>
            <a:r>
              <a:rPr lang="en-US" sz="2400" b="1" dirty="0">
                <a:latin typeface="Arial Unicode MS"/>
                <a:cs typeface="Arial Unicode MS"/>
              </a:rPr>
              <a:t>source, </a:t>
            </a:r>
            <a:r>
              <a:rPr lang="en-US" sz="2400" b="1" dirty="0" smtClean="0">
                <a:latin typeface="Arial Unicode MS"/>
                <a:cs typeface="Arial Unicode MS"/>
              </a:rPr>
              <a:t>free, adaptable, community driven</a:t>
            </a:r>
          </a:p>
          <a:p>
            <a:r>
              <a:rPr lang="en-US" sz="2400" b="1" dirty="0" smtClean="0">
                <a:latin typeface="Arial Unicode MS"/>
                <a:cs typeface="Arial Unicode MS"/>
              </a:rPr>
              <a:t>Portable:  developed in Java</a:t>
            </a:r>
          </a:p>
          <a:p>
            <a:r>
              <a:rPr lang="en-US" sz="2400" b="1" dirty="0" smtClean="0">
                <a:latin typeface="Arial Unicode MS"/>
                <a:cs typeface="Arial Unicode MS"/>
              </a:rPr>
              <a:t>Bundles:   users easily share displays and analysis </a:t>
            </a:r>
          </a:p>
          <a:p>
            <a:r>
              <a:rPr lang="en-US" sz="2400" b="1" smtClean="0">
                <a:latin typeface="Arial Unicode MS"/>
                <a:cs typeface="Arial Unicode MS"/>
              </a:rPr>
              <a:t>Jython </a:t>
            </a:r>
            <a:r>
              <a:rPr lang="en-US" sz="2400" b="1" dirty="0" smtClean="0">
                <a:latin typeface="Arial Unicode MS"/>
                <a:cs typeface="Arial Unicode MS"/>
              </a:rPr>
              <a:t>based user computation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9" y="375812"/>
            <a:ext cx="1632397" cy="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SEC Logo_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3827"/>
            <a:ext cx="1143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52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vtrackfoldma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" y="97679"/>
            <a:ext cx="8128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59" y="6234134"/>
            <a:ext cx="845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Tropopause</a:t>
            </a:r>
            <a:r>
              <a:rPr lang="en-US" sz="2400" dirty="0" smtClean="0"/>
              <a:t> Fold Turbulence Product:  Anthony </a:t>
            </a:r>
            <a:r>
              <a:rPr lang="en-US" sz="2400" dirty="0" err="1" smtClean="0"/>
              <a:t>Wimmers</a:t>
            </a:r>
            <a:r>
              <a:rPr lang="en-US" sz="2400" dirty="0" smtClean="0"/>
              <a:t> (CIMSS)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57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a88tfold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5" y="208286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359" y="6234134"/>
            <a:ext cx="845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Tropopause</a:t>
            </a:r>
            <a:r>
              <a:rPr lang="en-US" sz="2400" dirty="0" smtClean="0"/>
              <a:t> Fold Turbulence Product:  Anthony </a:t>
            </a:r>
            <a:r>
              <a:rPr lang="en-US" sz="2400" dirty="0" err="1" smtClean="0"/>
              <a:t>Wimmers</a:t>
            </a:r>
            <a:r>
              <a:rPr lang="en-US" sz="2400" dirty="0" smtClean="0"/>
              <a:t> (CIMSS)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239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018"/>
            <a:ext cx="8229600" cy="74578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 Unicode MS"/>
                <a:cs typeface="Arial Unicode MS"/>
              </a:rPr>
              <a:t>UW Convective Initiation / Cloud Top Cooling (UWCI/CTC) Algorithm</a:t>
            </a:r>
            <a:endParaRPr lang="en-US" sz="2800" b="1" dirty="0">
              <a:latin typeface="Arial Unicode MS"/>
              <a:cs typeface="Arial Unicode MS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1EFD-0114-E646-9159-BF2B4024AD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Screen shot 2011-07-18 at 12.46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77" y="1141076"/>
            <a:ext cx="4064000" cy="535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Screen shot 2011-07-18 at 12.46.5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477" y="1141076"/>
            <a:ext cx="4076700" cy="5384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Screen shot 2011-07-18 at 12.50.05 PM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60802" y="1153776"/>
            <a:ext cx="4059936" cy="5372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Screen shot 2011-07-18 at 12.53.11 PM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60802" y="1153776"/>
            <a:ext cx="4059936" cy="53766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Screen shot 2011-07-18 at 12.54.01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855" y="1160281"/>
            <a:ext cx="4064000" cy="5372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16824" y="1858397"/>
            <a:ext cx="4429387" cy="11356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6824" y="2994084"/>
            <a:ext cx="4429387" cy="9704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6824" y="3964580"/>
            <a:ext cx="4429387" cy="9704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6824" y="4880735"/>
            <a:ext cx="4429387" cy="9704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16824" y="1326915"/>
            <a:ext cx="4429387" cy="4524316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latin typeface="Arial"/>
              </a:rPr>
              <a:t>High-level algorithm overview</a:t>
            </a:r>
            <a:r>
              <a:rPr lang="en-US" sz="1600" b="1" u="sng" dirty="0" smtClean="0">
                <a:latin typeface="Arial"/>
              </a:rPr>
              <a:t> </a:t>
            </a:r>
          </a:p>
          <a:p>
            <a:endParaRPr lang="en-US" sz="1600" b="1" u="sng" dirty="0" smtClean="0">
              <a:latin typeface="Arial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Arial"/>
              </a:rPr>
              <a:t> Compute box-averaged 11 micron brightness temperature (</a:t>
            </a:r>
            <a:r>
              <a:rPr lang="en-US" sz="1600" b="1" dirty="0" smtClean="0">
                <a:latin typeface="Arial"/>
              </a:rPr>
              <a:t>BT</a:t>
            </a:r>
            <a:r>
              <a:rPr lang="en-US" sz="1600" dirty="0" smtClean="0">
                <a:latin typeface="Arial"/>
              </a:rPr>
              <a:t>) for current time and previous time, using specific categories from GOES Cloud Typing product</a:t>
            </a:r>
          </a:p>
          <a:p>
            <a:endParaRPr lang="en-US" sz="1600" dirty="0" smtClean="0">
              <a:latin typeface="Arial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Arial"/>
              </a:rPr>
              <a:t> Unfiltered Cloud Top Cooling (</a:t>
            </a:r>
            <a:r>
              <a:rPr lang="en-US" sz="1600" b="1" dirty="0" smtClean="0">
                <a:latin typeface="Arial"/>
              </a:rPr>
              <a:t>CTC</a:t>
            </a:r>
            <a:r>
              <a:rPr lang="en-US" sz="1600" dirty="0" smtClean="0">
                <a:latin typeface="Arial"/>
              </a:rPr>
              <a:t>) Rate is calculated by differencing box average 11 micron BT for current time from previous time</a:t>
            </a:r>
          </a:p>
          <a:p>
            <a:endParaRPr lang="en-US" sz="1600" dirty="0" smtClean="0">
              <a:latin typeface="Arial"/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latin typeface="Arial"/>
              </a:rPr>
              <a:t> Large/small box approach eliminates most of false CTC due to cloud motion (and additional checks reduce false cooling further)</a:t>
            </a:r>
          </a:p>
          <a:p>
            <a:endParaRPr lang="en-US" sz="1600" dirty="0" smtClean="0">
              <a:latin typeface="Arial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latin typeface="Arial"/>
              </a:rPr>
              <a:t> Combine cloud-top cooling information with cloud-top microphysical (phase/cloud type) transitions for convective initiation </a:t>
            </a:r>
            <a:r>
              <a:rPr lang="en-US" sz="1600" dirty="0" err="1">
                <a:latin typeface="Arial"/>
              </a:rPr>
              <a:t>nowcasts</a:t>
            </a:r>
            <a:endParaRPr lang="en-US" sz="1600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3139" y="5936552"/>
            <a:ext cx="2633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Reference: </a:t>
            </a:r>
            <a:r>
              <a:rPr lang="en-US" sz="1400" dirty="0" err="1" smtClean="0">
                <a:latin typeface="Arial"/>
              </a:rPr>
              <a:t>Sieglaff</a:t>
            </a:r>
            <a:r>
              <a:rPr lang="en-US" sz="1400" dirty="0" smtClean="0">
                <a:latin typeface="Arial"/>
              </a:rPr>
              <a:t> et al., 2011</a:t>
            </a:r>
            <a:endParaRPr lang="en-US" sz="1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78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816" y="6234134"/>
            <a:ext cx="804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Justin </a:t>
            </a:r>
            <a:r>
              <a:rPr lang="en-US" sz="2400" dirty="0" err="1" smtClean="0"/>
              <a:t>Sieglaff</a:t>
            </a:r>
            <a:r>
              <a:rPr lang="en-US" sz="2400" dirty="0" smtClean="0"/>
              <a:t> , Lee </a:t>
            </a:r>
            <a:r>
              <a:rPr lang="en-US" sz="2400" dirty="0" err="1" smtClean="0"/>
              <a:t>Cronce</a:t>
            </a:r>
            <a:r>
              <a:rPr lang="en-US" sz="2400" dirty="0" smtClean="0"/>
              <a:t>, Dan </a:t>
            </a:r>
            <a:r>
              <a:rPr lang="en-US" sz="2400" dirty="0" err="1" smtClean="0"/>
              <a:t>Hartung</a:t>
            </a:r>
            <a:r>
              <a:rPr lang="en-US" sz="2400" dirty="0" smtClean="0"/>
              <a:t>, Wayne Feltz (CIMSS)</a:t>
            </a:r>
            <a:endParaRPr lang="en-US" sz="2400" dirty="0"/>
          </a:p>
        </p:txBody>
      </p:sp>
      <p:pic>
        <p:nvPicPr>
          <p:cNvPr id="2" name="Picture 1" descr="fi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4" y="13813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_iso_c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266" y="156127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166" y="6296301"/>
            <a:ext cx="902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NSSL WRF Simulation of Thunderstorm Complex:  Jason </a:t>
            </a:r>
            <a:r>
              <a:rPr lang="en-US" sz="2400" dirty="0" err="1" smtClean="0"/>
              <a:t>Otkin</a:t>
            </a:r>
            <a:r>
              <a:rPr lang="en-US" sz="2400" dirty="0" smtClean="0"/>
              <a:t> (CIMSS)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046148" y="640834"/>
            <a:ext cx="310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Temperature (°C)</a:t>
            </a:r>
            <a:endParaRPr lang="en-US" sz="2400" dirty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91875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ndl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5063</TotalTime>
  <Words>671</Words>
  <Application>Microsoft Macintosh PowerPoint</Application>
  <PresentationFormat>On-screen Show (4:3)</PresentationFormat>
  <Paragraphs>53</Paragraphs>
  <Slides>15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Twilight</vt:lpstr>
      <vt:lpstr>GOES-R Proving Ground Aviation Weather Products Displayed in McIDAS-V</vt:lpstr>
      <vt:lpstr>McIDAS-V</vt:lpstr>
      <vt:lpstr>McIDAS-V Features</vt:lpstr>
      <vt:lpstr>PowerPoint Presentation</vt:lpstr>
      <vt:lpstr>PowerPoint Presentation</vt:lpstr>
      <vt:lpstr>UW Convective Initiation / Cloud Top Cooling (UWCI/CTC)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Joleen Feltz</dc:creator>
  <cp:lastModifiedBy>Joleen Feltz</cp:lastModifiedBy>
  <cp:revision>58</cp:revision>
  <dcterms:created xsi:type="dcterms:W3CDTF">2011-12-05T16:30:14Z</dcterms:created>
  <dcterms:modified xsi:type="dcterms:W3CDTF">2012-02-15T16:00:46Z</dcterms:modified>
</cp:coreProperties>
</file>