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14"/>
  </p:notesMasterIdLst>
  <p:sldIdLst>
    <p:sldId id="259" r:id="rId2"/>
    <p:sldId id="302" r:id="rId3"/>
    <p:sldId id="260" r:id="rId4"/>
    <p:sldId id="294" r:id="rId5"/>
    <p:sldId id="303" r:id="rId6"/>
    <p:sldId id="304" r:id="rId7"/>
    <p:sldId id="266" r:id="rId8"/>
    <p:sldId id="257" r:id="rId9"/>
    <p:sldId id="297" r:id="rId10"/>
    <p:sldId id="265" r:id="rId11"/>
    <p:sldId id="267" r:id="rId12"/>
    <p:sldId id="30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>
          <p15:clr>
            <a:srgbClr val="A4A3A4"/>
          </p15:clr>
        </p15:guide>
        <p15:guide id="2" pos="30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/>
    <p:restoredTop sz="94613"/>
  </p:normalViewPr>
  <p:slideViewPr>
    <p:cSldViewPr snapToGrid="0" snapToObjects="1" showGuides="1">
      <p:cViewPr>
        <p:scale>
          <a:sx n="113" d="100"/>
          <a:sy n="113" d="100"/>
        </p:scale>
        <p:origin x="1320" y="304"/>
      </p:cViewPr>
      <p:guideLst>
        <p:guide orient="horz" pos="2191"/>
        <p:guide pos="30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5F37D-94C8-2441-8162-57DACD588C74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4043F-2DFB-F54B-8439-437F6CD8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4043F-2DFB-F54B-8439-437F6CD8F0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4043F-2DFB-F54B-8439-437F6CD8F0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4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Flex</a:t>
            </a:r>
            <a:r>
              <a:rPr lang="en-US" baseline="0" dirty="0" smtClean="0"/>
              <a:t> mode 1 minute </a:t>
            </a:r>
            <a:r>
              <a:rPr lang="en-US" baseline="0" dirty="0" err="1" smtClean="0"/>
              <a:t>mesoscale</a:t>
            </a:r>
            <a:r>
              <a:rPr lang="en-US" baseline="0" dirty="0" smtClean="0"/>
              <a:t>, 5 minute CONUS and 15 minute full disk.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4043F-2DFB-F54B-8439-437F6CD8F0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6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this done by blending</a:t>
            </a:r>
            <a:r>
              <a:rPr lang="en-US" baseline="0" dirty="0" smtClean="0"/>
              <a:t> satellite layers in an image editing package.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0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this done by blending</a:t>
            </a:r>
            <a:r>
              <a:rPr lang="en-US" baseline="0" dirty="0" smtClean="0"/>
              <a:t> satellite layers in an image editing package.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0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5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7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7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5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1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8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D170A-2D38-1C44-AEDC-DF74C168A7D7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42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ssl.org/cwg/?p=417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mss.ssec.wisc.edu/~joleenf/caseStudies/Mekkhala/FY2E.html" TargetMode="Externa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sec.wisc.edu/mcidas/software/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essl.org/cwg/?p=4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Using McIDAS-V with the </a:t>
            </a:r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Next </a:t>
            </a:r>
            <a:r>
              <a:rPr lang="en-US" sz="4000" b="1" dirty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Generation of Satellite Sensors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b="1" dirty="0"/>
              <a:t>Presenter:  Joleen Feltz*</a:t>
            </a:r>
          </a:p>
          <a:p>
            <a:pPr marL="0" indent="0" algn="ctr">
              <a:buNone/>
            </a:pPr>
            <a:r>
              <a:rPr lang="en-US" sz="2400" b="1" dirty="0"/>
              <a:t>T. </a:t>
            </a:r>
            <a:r>
              <a:rPr lang="en-US" sz="2400" b="1" dirty="0" err="1"/>
              <a:t>Schmit</a:t>
            </a:r>
            <a:r>
              <a:rPr lang="en-US" sz="2400" b="1" dirty="0"/>
              <a:t>**, M. </a:t>
            </a:r>
            <a:r>
              <a:rPr lang="en-US" sz="2400" b="1" dirty="0" err="1"/>
              <a:t>Gunshor</a:t>
            </a:r>
            <a:r>
              <a:rPr lang="en-US" sz="2400" b="1" dirty="0"/>
              <a:t>*, R.M. Rabin, M. </a:t>
            </a:r>
            <a:r>
              <a:rPr lang="en-US" sz="2400" b="1" dirty="0" err="1"/>
              <a:t>Hiley</a:t>
            </a:r>
            <a:r>
              <a:rPr lang="en-US" sz="2400" b="1" dirty="0"/>
              <a:t>+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800" b="1" dirty="0"/>
              <a:t>*Cooperative Institute for Meteorological Satellite </a:t>
            </a:r>
            <a:r>
              <a:rPr lang="en-US" sz="1800" b="1" dirty="0" smtClean="0"/>
              <a:t>Studies/Space </a:t>
            </a:r>
            <a:r>
              <a:rPr lang="en-US" sz="1800" b="1" dirty="0"/>
              <a:t>Science and Engineering Center (SSEC/CIMSS) University of Wisconsin-Madison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1800" b="1" dirty="0"/>
              <a:t>**NOAA/NESDIS/Satellite Applications and Research Advanced Satellite Products Branch (ASPB)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1800" b="1" dirty="0"/>
              <a:t>+NOAA/OAR/National Severe Storms Laboratory (NSSL) </a:t>
            </a:r>
          </a:p>
          <a:p>
            <a:pPr marL="0" indent="0" algn="ctr">
              <a:spcBef>
                <a:spcPct val="50000"/>
              </a:spcBef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800" b="1" smtClean="0"/>
              <a:t>Acknowledgments to: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800" b="1" dirty="0"/>
              <a:t>Kris </a:t>
            </a:r>
            <a:r>
              <a:rPr lang="en-US" sz="1800" b="1" dirty="0" err="1"/>
              <a:t>Bedka</a:t>
            </a:r>
            <a:r>
              <a:rPr lang="en-US" sz="1800" b="1" dirty="0"/>
              <a:t> (NASA Langley Research Center)</a:t>
            </a:r>
          </a:p>
          <a:p>
            <a:pPr marL="0" indent="0" algn="ctr">
              <a:buNone/>
            </a:pPr>
            <a:r>
              <a:rPr lang="en-US" sz="1800" b="1" dirty="0"/>
              <a:t>Martin </a:t>
            </a:r>
            <a:r>
              <a:rPr lang="en-US" sz="1800" b="1" dirty="0" err="1"/>
              <a:t>Setvák</a:t>
            </a:r>
            <a:r>
              <a:rPr lang="en-US" sz="1800" b="1" dirty="0"/>
              <a:t>  (Czech </a:t>
            </a:r>
            <a:r>
              <a:rPr lang="en-US" sz="1800" b="1" dirty="0" err="1"/>
              <a:t>Hydormeteorlogical</a:t>
            </a:r>
            <a:r>
              <a:rPr lang="en-US" sz="1800" b="1" dirty="0"/>
              <a:t> Institute)</a:t>
            </a:r>
          </a:p>
          <a:p>
            <a:pPr marL="0" indent="0" algn="ctr">
              <a:buNone/>
            </a:pPr>
            <a:endParaRPr lang="en-US" sz="1800" b="1" dirty="0">
              <a:hlinkClick r:id="rId3"/>
            </a:endParaRPr>
          </a:p>
          <a:p>
            <a:pPr marL="0" indent="0" algn="ctr">
              <a:buNone/>
            </a:pPr>
            <a:r>
              <a:rPr lang="en-US" sz="1800" b="1" dirty="0">
                <a:hlinkClick r:id="rId3"/>
              </a:rPr>
              <a:t>12 January, 2016</a:t>
            </a:r>
            <a:r>
              <a:rPr lang="en-US" sz="1800" b="1" dirty="0"/>
              <a:t>: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/>
              </a:rPr>
              <a:t>  </a:t>
            </a:r>
            <a:r>
              <a:rPr lang="en-US" sz="1800" b="1" dirty="0" smtClean="0"/>
              <a:t>Visualization </a:t>
            </a:r>
            <a:r>
              <a:rPr lang="en-US" sz="1800" b="1" dirty="0"/>
              <a:t>Techniques for Climatology and Meteorology </a:t>
            </a:r>
            <a:endParaRPr lang="en-US" sz="1800" b="1" dirty="0" smtClean="0"/>
          </a:p>
          <a:p>
            <a:pPr marL="0" indent="0" algn="ctr">
              <a:buNone/>
            </a:pPr>
            <a:r>
              <a:rPr lang="en-US" sz="1800" b="1" dirty="0"/>
              <a:t>96th American Meteorological Society Annual </a:t>
            </a:r>
            <a:r>
              <a:rPr lang="en-US" sz="1800" b="1" dirty="0" smtClean="0"/>
              <a:t>Meeting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/>
              <a:hlinkClick r:id="rId3"/>
            </a:endParaRPr>
          </a:p>
          <a:p>
            <a:pPr marL="0" indent="0" algn="ctr">
              <a:buNone/>
            </a:pPr>
            <a:endParaRPr lang="en-US" sz="2400" dirty="0" smtClean="0">
              <a:latin typeface="Arial Unicode MS"/>
              <a:cs typeface="Arial Unicode MS"/>
            </a:endParaRPr>
          </a:p>
          <a:p>
            <a:pPr marL="0" indent="0">
              <a:buNone/>
            </a:pPr>
            <a:endParaRPr lang="en-US" sz="1600" dirty="0">
              <a:latin typeface="Arial Unicode MS"/>
              <a:cs typeface="Arial Unicode MS"/>
            </a:endParaRPr>
          </a:p>
          <a:p>
            <a:pPr marL="0" indent="0">
              <a:buNone/>
            </a:pPr>
            <a:endParaRPr lang="en-US" sz="16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2013LogosSta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0" y="5582526"/>
            <a:ext cx="72898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edLabeled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mawari-8_smoke_20150415_04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  <p:pic>
        <p:nvPicPr>
          <p:cNvPr id="4" name="Picture 3" descr="Himawari-80420UTC_Calipso0426UT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2" y="0"/>
            <a:ext cx="7620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7288" y="189546"/>
            <a:ext cx="2900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Himawari-8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(0.64, 0.51, 0.47 µm) RGB on April 15, 2015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4:20 UTC/4:26 UTC CALIPSO Overpass</a:t>
            </a:r>
            <a:endParaRPr lang="en-US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866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 more examples, documentation or to download the software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McIDAS-V Website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http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://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www.ssec.wisc.edu/mcidas/software/v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Visit the SSEC </a:t>
            </a:r>
            <a:r>
              <a:rPr lang="en-US" dirty="0" smtClean="0">
                <a:solidFill>
                  <a:srgbClr val="FFFF00"/>
                </a:solidFill>
              </a:rPr>
              <a:t>booth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Questions about this talk:  </a:t>
            </a:r>
            <a:r>
              <a:rPr lang="en-US" dirty="0" err="1" smtClean="0">
                <a:solidFill>
                  <a:srgbClr val="FFFF00"/>
                </a:solidFill>
              </a:rPr>
              <a:t>joleen.feltz@ssec.wisc.edu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McIDAS-V?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Freely distributed open source software package for displaying  and interrogating meteorological and meteorological satellite data (including hyper-spectral satellites)</a:t>
            </a:r>
          </a:p>
          <a:p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McIDAS-V →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VisAD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+ IDV + </a:t>
            </a:r>
            <a:r>
              <a:rPr lang="en-US" altLang="en-US" b="1" dirty="0" smtClean="0">
                <a:solidFill>
                  <a:srgbClr val="0000FF"/>
                </a:solidFill>
                <a:latin typeface="Arial" charset="0"/>
              </a:rPr>
              <a:t>HYDRA</a:t>
            </a:r>
          </a:p>
          <a:p>
            <a:pPr marL="0" indent="0">
              <a:buNone/>
            </a:pPr>
            <a:endParaRPr lang="en-US" altLang="en-US" b="1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Interactive or scripting options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The scripting API provides the ability to access ADDE data, load netCDF/</a:t>
            </a:r>
            <a:r>
              <a:rPr lang="en-US" dirty="0" err="1" smtClean="0">
                <a:solidFill>
                  <a:srgbClr val="FFFF00"/>
                </a:solidFill>
              </a:rPr>
              <a:t>hdf</a:t>
            </a:r>
            <a:r>
              <a:rPr lang="en-US" dirty="0" smtClean="0">
                <a:solidFill>
                  <a:srgbClr val="FFFF00"/>
                </a:solidFill>
              </a:rPr>
              <a:t> files, control display layers, capture movies/images using the </a:t>
            </a:r>
            <a:r>
              <a:rPr lang="en-US" dirty="0" err="1" smtClean="0">
                <a:solidFill>
                  <a:srgbClr val="FFFF00"/>
                </a:solidFill>
              </a:rPr>
              <a:t>Jython</a:t>
            </a:r>
            <a:r>
              <a:rPr lang="en-US" dirty="0" smtClean="0">
                <a:solidFill>
                  <a:srgbClr val="FFFF00"/>
                </a:solidFill>
              </a:rPr>
              <a:t> language. (Java-Implementation of Python)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New features are driven by user need.</a:t>
            </a:r>
          </a:p>
        </p:txBody>
      </p:sp>
    </p:spTree>
    <p:extLst>
      <p:ext uri="{BB962C8B-B14F-4D97-AF65-F5344CB8AC3E}">
        <p14:creationId xmlns:p14="http://schemas.microsoft.com/office/powerpoint/2010/main" val="21680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40"/>
            <a:ext cx="9144000" cy="609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" y="701040"/>
            <a:ext cx="9144000" cy="609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r="6166"/>
          <a:stretch/>
        </p:blipFill>
        <p:spPr>
          <a:xfrm>
            <a:off x="155080" y="955301"/>
            <a:ext cx="8686800" cy="567944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3348" y="-187699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Simple Animation of Satellite Imagery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" y="1844040"/>
            <a:ext cx="8570947" cy="479070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511" y="955301"/>
            <a:ext cx="8548369" cy="331632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2222" y="1286933"/>
            <a:ext cx="8400726" cy="55710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0933" y="5802489"/>
            <a:ext cx="8570947" cy="832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7081" y="955301"/>
            <a:ext cx="8570947" cy="4847188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3348" y="-187699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Simulated GOES-R Data in McIDAS-V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280"/>
            <a:ext cx="9144000" cy="53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01 at 10.38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6412230" cy="6858000"/>
          </a:xfrm>
          <a:prstGeom prst="rect">
            <a:avLst/>
          </a:prstGeom>
        </p:spPr>
      </p:pic>
      <p:pic>
        <p:nvPicPr>
          <p:cNvPr id="2" name="2015Feb10-28_0445bandDif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313" y="0"/>
            <a:ext cx="6429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3233" y="-9759"/>
            <a:ext cx="46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Stray light Contamination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3348" y="-187699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Stray light statistics calculated daily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2" y="677312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tinSetvak_20140403sandwi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89" y="309854"/>
            <a:ext cx="4064000" cy="2997200"/>
          </a:xfrm>
          <a:prstGeom prst="rect">
            <a:avLst/>
          </a:prstGeom>
        </p:spPr>
      </p:pic>
      <p:pic>
        <p:nvPicPr>
          <p:cNvPr id="11" name="Picture 10" descr="2014_04_03_SuomiNPPSandwich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5" y="3452624"/>
            <a:ext cx="4059936" cy="3022750"/>
          </a:xfrm>
          <a:prstGeom prst="rect">
            <a:avLst/>
          </a:prstGeom>
        </p:spPr>
      </p:pic>
      <p:pic>
        <p:nvPicPr>
          <p:cNvPr id="12" name="Picture 11" descr="goes13enhv_vi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3127"/>
            <a:ext cx="4059936" cy="3044952"/>
          </a:xfrm>
          <a:prstGeom prst="rect">
            <a:avLst/>
          </a:prstGeom>
        </p:spPr>
      </p:pic>
      <p:pic>
        <p:nvPicPr>
          <p:cNvPr id="14" name="Picture 13" descr="goes13enhv_i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1378"/>
            <a:ext cx="4059936" cy="304495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goes13enhv_sa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52624"/>
            <a:ext cx="4059936" cy="304495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3200" y="0"/>
            <a:ext cx="394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Sandwich </a:t>
            </a:r>
            <a:r>
              <a:rPr lang="en-US" dirty="0" smtClean="0">
                <a:solidFill>
                  <a:srgbClr val="FFFF00"/>
                </a:solidFill>
              </a:rPr>
              <a:t>Product scripted in McIDAS-V: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Blends Thermal and Visible Channels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ndwich_VIS_IR_N1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6945" r="-2222" b="14723"/>
          <a:stretch/>
        </p:blipFill>
        <p:spPr>
          <a:xfrm>
            <a:off x="457200" y="457200"/>
            <a:ext cx="8229600" cy="4800600"/>
          </a:xfrm>
        </p:spPr>
      </p:pic>
      <p:sp>
        <p:nvSpPr>
          <p:cNvPr id="3" name="TextBox 2"/>
          <p:cNvSpPr txBox="1"/>
          <p:nvPr/>
        </p:nvSpPr>
        <p:spPr>
          <a:xfrm>
            <a:off x="752794" y="6142165"/>
            <a:ext cx="7135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Convection Working Group:  http://essl.org/cwg/?p=417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57399" y="5334000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Sandwich Product by Martin </a:t>
            </a:r>
            <a:r>
              <a:rPr lang="en-US" sz="2400" dirty="0" err="1" smtClean="0"/>
              <a:t>Setvák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/>
              <a:t>(Czech Hydormeteorlogical Institute)</a:t>
            </a:r>
            <a:endParaRPr lang="en-US" sz="2400" dirty="0">
              <a:hlinkClick r:id="rId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01631"/>
            <a:ext cx="237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Visualization Examples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6613" y="4120693"/>
            <a:ext cx="3642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Sandwich Product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Blends Thermal and Visible Channels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9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904"/>
            <a:ext cx="91440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GOES SRSO </a:t>
            </a:r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(May 21, 2014)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482"/>
            <a:ext cx="9144000" cy="5168348"/>
          </a:xfrm>
          <a:prstGeom prst="rect">
            <a:avLst/>
          </a:prstGeom>
        </p:spPr>
      </p:pic>
      <p:pic>
        <p:nvPicPr>
          <p:cNvPr id="3" name="20140521srs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47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itleSlidesAMS2016" id="{7CC9EBA7-72F8-194F-8CAB-7BD30D9AD87A}" vid="{A58AA3F8-AA98-DD4F-933E-1E0499495A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TitleSlidesAMS2016</Template>
  <TotalTime>7101</TotalTime>
  <Words>325</Words>
  <Application>Microsoft Macintosh PowerPoint</Application>
  <PresentationFormat>On-screen Show (4:3)</PresentationFormat>
  <Paragraphs>50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 Unicode MS</vt:lpstr>
      <vt:lpstr>Calibri</vt:lpstr>
      <vt:lpstr>Arial</vt:lpstr>
      <vt:lpstr>Office Theme</vt:lpstr>
      <vt:lpstr>Using McIDAS-V with the Next Generation of Satellite Sensors </vt:lpstr>
      <vt:lpstr>What is McIDAS-V?</vt:lpstr>
      <vt:lpstr>Simple Animation of Satellite Imagery</vt:lpstr>
      <vt:lpstr>Simulated GOES-R Data in McIDAS-V</vt:lpstr>
      <vt:lpstr>PowerPoint Presentation</vt:lpstr>
      <vt:lpstr>Stray light statistics calculated daily</vt:lpstr>
      <vt:lpstr>PowerPoint Presentation</vt:lpstr>
      <vt:lpstr>PowerPoint Presentation</vt:lpstr>
      <vt:lpstr>GOES SRSO (May 21, 2014)</vt:lpstr>
      <vt:lpstr>PowerPoint Presentation</vt:lpstr>
      <vt:lpstr>PowerPoint Presentation</vt:lpstr>
      <vt:lpstr>For more examples, documentation or to download the software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McIDAS-V with the next Generation of Satellite Sensors </dc:title>
  <dc:creator>Microsoft Office User</dc:creator>
  <cp:lastModifiedBy>Microsoft Office User</cp:lastModifiedBy>
  <cp:revision>50</cp:revision>
  <dcterms:created xsi:type="dcterms:W3CDTF">2016-01-05T17:58:18Z</dcterms:created>
  <dcterms:modified xsi:type="dcterms:W3CDTF">2016-01-11T21:06:56Z</dcterms:modified>
</cp:coreProperties>
</file>