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65" r:id="rId2"/>
    <p:sldId id="275" r:id="rId3"/>
    <p:sldId id="282" r:id="rId4"/>
    <p:sldId id="283" r:id="rId5"/>
    <p:sldId id="284" r:id="rId6"/>
    <p:sldId id="287" r:id="rId7"/>
    <p:sldId id="285" r:id="rId8"/>
    <p:sldId id="286" r:id="rId9"/>
    <p:sldId id="279" r:id="rId10"/>
    <p:sldId id="274" r:id="rId11"/>
    <p:sldId id="268" r:id="rId12"/>
    <p:sldId id="256" r:id="rId13"/>
    <p:sldId id="273" r:id="rId14"/>
    <p:sldId id="257" r:id="rId15"/>
    <p:sldId id="280" r:id="rId16"/>
    <p:sldId id="281" r:id="rId17"/>
    <p:sldId id="258" r:id="rId18"/>
    <p:sldId id="276" r:id="rId19"/>
    <p:sldId id="288" r:id="rId20"/>
    <p:sldId id="267" r:id="rId21"/>
    <p:sldId id="277" r:id="rId22"/>
    <p:sldId id="27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4" d="100"/>
          <a:sy n="94" d="100"/>
        </p:scale>
        <p:origin x="-216" y="-96"/>
      </p:cViewPr>
      <p:guideLst>
        <p:guide orient="horz" pos="2065"/>
        <p:guide pos="2671"/>
      </p:guideLst>
    </p:cSldViewPr>
  </p:slideViewPr>
  <p:notesTextViewPr>
    <p:cViewPr>
      <p:scale>
        <a:sx n="100" d="100"/>
        <a:sy n="100" d="100"/>
      </p:scale>
      <p:origin x="0" y="432"/>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8931E7-2015-F74C-8346-7A44C59FA5B8}" type="datetime1">
              <a:rPr lang="en-US" smtClean="0"/>
              <a:t>5/23/12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Wednesday, 25 January 2012:  92nd Annual Meeting of the American Meteorlogical Society</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6D8089-E494-A74B-B08A-C4F27F4F7020}" type="slidenum">
              <a:rPr lang="en-US" smtClean="0"/>
              <a:t>‹#›</a:t>
            </a:fld>
            <a:endParaRPr lang="en-US"/>
          </a:p>
        </p:txBody>
      </p:sp>
    </p:spTree>
    <p:extLst>
      <p:ext uri="{BB962C8B-B14F-4D97-AF65-F5344CB8AC3E}">
        <p14:creationId xmlns:p14="http://schemas.microsoft.com/office/powerpoint/2010/main" val="1403408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9E39BE-E5D4-5E4B-BF37-A8CBA63CBF12}" type="datetime1">
              <a:rPr lang="en-US" smtClean="0"/>
              <a:t>5/23/12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Wednesday, 25 January 2012:  92nd Annual Meeting of the American Meteorlogical Society</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21716A-07D5-B744-9968-E79D130DAC51}" type="slidenum">
              <a:rPr lang="en-US" smtClean="0"/>
              <a:t>‹#›</a:t>
            </a:fld>
            <a:endParaRPr lang="en-US"/>
          </a:p>
        </p:txBody>
      </p:sp>
    </p:spTree>
    <p:extLst>
      <p:ext uri="{BB962C8B-B14F-4D97-AF65-F5344CB8AC3E}">
        <p14:creationId xmlns:p14="http://schemas.microsoft.com/office/powerpoint/2010/main" val="35573237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Thank-you Will</a:t>
            </a:r>
            <a:r>
              <a:rPr lang="en-US" baseline="0" dirty="0" smtClean="0"/>
              <a:t> and </a:t>
            </a:r>
            <a:r>
              <a:rPr lang="en-US" baseline="0" dirty="0" err="1" smtClean="0"/>
              <a:t>Kaba</a:t>
            </a:r>
            <a:r>
              <a:rPr lang="en-US" baseline="0" dirty="0" smtClean="0"/>
              <a:t> for stepping in </a:t>
            </a:r>
            <a:endParaRPr lang="en-US" dirty="0"/>
          </a:p>
        </p:txBody>
      </p:sp>
    </p:spTree>
    <p:extLst>
      <p:ext uri="{BB962C8B-B14F-4D97-AF65-F5344CB8AC3E}">
        <p14:creationId xmlns:p14="http://schemas.microsoft.com/office/powerpoint/2010/main" val="90499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GOES-R risk reduction and the GOES-R proving ground are two projects where it is an advantage to have a tool such as McIDAS-V.  Interest in products which can predict turbulence risk between model times or over ocean is not only a meteorological questions, but also of concern to the airline industry and the general public.  While a 2D satellite image can provide enough information to make decisions, the 3D capabilities can enhance the understanding of the meteorological situation.  </a:t>
            </a:r>
          </a:p>
          <a:p>
            <a:endParaRPr lang="en-US" baseline="0" dirty="0" smtClean="0"/>
          </a:p>
          <a:p>
            <a:r>
              <a:rPr lang="en-US" baseline="0" dirty="0" smtClean="0"/>
              <a:t>&lt;SPEAKER CLICK&gt;  Austrian Air flight 88 experienced brief turbulence, causing injury to passengers and flight attendants.  Using McIDAS-V, CIMSS scientists developed a case study highlighting the </a:t>
            </a:r>
            <a:r>
              <a:rPr lang="en-US" baseline="0" dirty="0" err="1" smtClean="0"/>
              <a:t>Tropopause</a:t>
            </a:r>
            <a:r>
              <a:rPr lang="en-US" baseline="0" dirty="0" smtClean="0"/>
              <a:t> Fold Product.</a:t>
            </a:r>
            <a:endParaRPr lang="en-US" dirty="0"/>
          </a:p>
        </p:txBody>
      </p:sp>
    </p:spTree>
    <p:extLst>
      <p:ext uri="{BB962C8B-B14F-4D97-AF65-F5344CB8AC3E}">
        <p14:creationId xmlns:p14="http://schemas.microsoft.com/office/powerpoint/2010/main" val="266091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tropopause</a:t>
            </a:r>
            <a:r>
              <a:rPr lang="en-US" dirty="0" smtClean="0"/>
              <a:t> fold product uses gradients in the GOES</a:t>
            </a:r>
            <a:r>
              <a:rPr lang="en-US" baseline="0" dirty="0" smtClean="0"/>
              <a:t> water vapor channel to refine possible locations of the </a:t>
            </a:r>
            <a:r>
              <a:rPr lang="en-US" baseline="0" dirty="0" err="1" smtClean="0"/>
              <a:t>tropopause</a:t>
            </a:r>
            <a:r>
              <a:rPr lang="en-US" baseline="0" dirty="0" smtClean="0"/>
              <a:t> fold.  The underlying image is a color-enhanced water vapor image which helps to emphasize where the gradients in water vapor exists.  Regions where the product indicated an increased probability of folding are displayed with green boxes.  The </a:t>
            </a:r>
            <a:r>
              <a:rPr lang="en-US" baseline="0" dirty="0" err="1" smtClean="0"/>
              <a:t>tropopause</a:t>
            </a:r>
            <a:r>
              <a:rPr lang="en-US" baseline="0" dirty="0" smtClean="0"/>
              <a:t> fold as analyzed by the RUC is displayed in the yellow and green contours.  The location where the plane experienced turbulence is shown by the a red plane.  This image alone, shows that the plane experienced turbulence as it flew through a </a:t>
            </a:r>
            <a:r>
              <a:rPr lang="en-US" baseline="0" dirty="0" err="1" smtClean="0"/>
              <a:t>tropopause</a:t>
            </a:r>
            <a:r>
              <a:rPr lang="en-US" baseline="0" dirty="0" smtClean="0"/>
              <a:t> fold.</a:t>
            </a:r>
            <a:endParaRPr lang="en-US" dirty="0"/>
          </a:p>
        </p:txBody>
      </p:sp>
    </p:spTree>
    <p:extLst>
      <p:ext uri="{BB962C8B-B14F-4D97-AF65-F5344CB8AC3E}">
        <p14:creationId xmlns:p14="http://schemas.microsoft.com/office/powerpoint/2010/main" val="234093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bundle was used to create</a:t>
            </a:r>
            <a:r>
              <a:rPr lang="en-US" baseline="0" dirty="0" smtClean="0"/>
              <a:t> a rotating movie from a script.  McIDAS-V provides a robust means to analyze data with the 3D interactive display.  This loop was very useful in demonstrating the capability of this product to the general public.</a:t>
            </a:r>
            <a:endParaRPr lang="en-US" dirty="0"/>
          </a:p>
        </p:txBody>
      </p:sp>
    </p:spTree>
    <p:extLst>
      <p:ext uri="{BB962C8B-B14F-4D97-AF65-F5344CB8AC3E}">
        <p14:creationId xmlns:p14="http://schemas.microsoft.com/office/powerpoint/2010/main" val="103695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UW Convective Initiation Product is a successful real-time tool to assess the risk of a convective storm.  Rapidly cooling storms are often rapidly growing storms.  This product was developed by Kris </a:t>
            </a:r>
            <a:r>
              <a:rPr lang="en-US" baseline="0" dirty="0" err="1" smtClean="0"/>
              <a:t>Bedka</a:t>
            </a:r>
            <a:r>
              <a:rPr lang="en-US" baseline="0" dirty="0" smtClean="0"/>
              <a:t> while working at CIMSS, Justin </a:t>
            </a:r>
            <a:r>
              <a:rPr lang="en-US" baseline="0" dirty="0" err="1" smtClean="0"/>
              <a:t>Sieglaff</a:t>
            </a:r>
            <a:r>
              <a:rPr lang="en-US" baseline="0" dirty="0" smtClean="0"/>
              <a:t> has taken over the project at CIMSS and continues to develop the work.  A brief algorithm overview.  </a:t>
            </a:r>
          </a:p>
          <a:p>
            <a:endParaRPr lang="en-US" baseline="0" dirty="0" smtClean="0"/>
          </a:p>
          <a:p>
            <a:r>
              <a:rPr lang="en-US" baseline="0" dirty="0" smtClean="0"/>
              <a:t>In the next slide, the results of the cloud top cooling portion of the algorithm are used.  </a:t>
            </a:r>
            <a:endParaRPr lang="en-US" dirty="0"/>
          </a:p>
        </p:txBody>
      </p:sp>
      <p:sp>
        <p:nvSpPr>
          <p:cNvPr id="4" name="Slide Number Placeholder 3"/>
          <p:cNvSpPr>
            <a:spLocks noGrp="1"/>
          </p:cNvSpPr>
          <p:nvPr>
            <p:ph type="sldNum" sz="quarter" idx="10"/>
          </p:nvPr>
        </p:nvSpPr>
        <p:spPr/>
        <p:txBody>
          <a:bodyPr/>
          <a:lstStyle/>
          <a:p>
            <a:fld id="{1BFD87A4-B35D-1646-BC37-0BC5F7F9AB6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movie displays</a:t>
            </a:r>
            <a:r>
              <a:rPr lang="en-US" baseline="0" dirty="0" smtClean="0"/>
              <a:t> a GOES-R Scaled Cloud Top cooling product.  The location where the plane experience turbulence is shown by the blue text (the top of the “2” is the pixel location).  In the hour before the plane crossed the region where turbulence was reported, rapid cloud top cooling was signaled by the product indicating  a rapidly developing storm (18:32 UTC).  Looking at the flight track around the storm in the satellite imagery, the pilot tried to avoid the major cloud shield, but turned into a line of storms which had developed rapidly and were still turbulent.  It may have been difficult to avoid turbulence in this situation.</a:t>
            </a:r>
            <a:endParaRPr lang="en-US" dirty="0"/>
          </a:p>
        </p:txBody>
      </p:sp>
    </p:spTree>
    <p:extLst>
      <p:ext uri="{BB962C8B-B14F-4D97-AF65-F5344CB8AC3E}">
        <p14:creationId xmlns:p14="http://schemas.microsoft.com/office/powerpoint/2010/main" val="201468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point.  McIDAS-V requires that time</a:t>
            </a:r>
            <a:r>
              <a:rPr lang="en-US" baseline="0" dirty="0" smtClean="0"/>
              <a:t> is supplied as a dimension in order to create a time series.  The Cloud Top Cooling product contains this information only in the metadata and the filename.  While NCML makes it easier to load this data and assign a time to each grid, this works only on grids with the same dimensions and navigation.  There are times when it may be easier to compare data when the time dimension is omitted.  For example:  a comparison of a geostationary loop and a polar </a:t>
            </a:r>
            <a:r>
              <a:rPr lang="en-US" baseline="0" dirty="0" err="1" smtClean="0"/>
              <a:t>oribiting</a:t>
            </a:r>
            <a:r>
              <a:rPr lang="en-US" baseline="0" dirty="0" smtClean="0"/>
              <a:t> product., but many times, it is inconvenient to have no simple way to use the metadata or filename to obtain time information.  </a:t>
            </a:r>
            <a:endParaRPr lang="en-US" dirty="0"/>
          </a:p>
        </p:txBody>
      </p:sp>
    </p:spTree>
    <p:extLst>
      <p:ext uri="{BB962C8B-B14F-4D97-AF65-F5344CB8AC3E}">
        <p14:creationId xmlns:p14="http://schemas.microsoft.com/office/powerpoint/2010/main" val="201468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possible to create</a:t>
            </a:r>
            <a:r>
              <a:rPr lang="en-US" baseline="0" dirty="0" smtClean="0"/>
              <a:t> an image sequence of polar orbiting data, but is it easy enough for a new user to McIDAS-V.  Tom’s formula is not distributed with the McIDAS-V build.</a:t>
            </a:r>
          </a:p>
          <a:p>
            <a:r>
              <a:rPr lang="en-US" baseline="0" dirty="0" smtClean="0"/>
              <a:t>Many datasets that don’t have time as a dimension, a number of polar orbiting products and GOES-R products contain time only in the meta data.  This causes unexpected problems.  Could this process can be made more uniform for all image data types.  </a:t>
            </a:r>
          </a:p>
          <a:p>
            <a:r>
              <a:rPr lang="en-US" baseline="0" dirty="0" smtClean="0"/>
              <a:t>Finally, what is the interest in this problem?  Should the programmer’s spend time on this?</a:t>
            </a:r>
            <a:endParaRPr lang="en-US" dirty="0"/>
          </a:p>
        </p:txBody>
      </p:sp>
    </p:spTree>
    <p:extLst>
      <p:ext uri="{BB962C8B-B14F-4D97-AF65-F5344CB8AC3E}">
        <p14:creationId xmlns:p14="http://schemas.microsoft.com/office/powerpoint/2010/main" val="201468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NSSL WRF model is</a:t>
            </a:r>
            <a:r>
              <a:rPr lang="en-US" baseline="0" dirty="0" smtClean="0"/>
              <a:t> being used as proxy data for the GOES-R proving ground.  Last summer, the work of the center was highlighted at the Madison Airport.  This was an opportunity to convey the importance of our work to the public.  This same model field could have been shown as a series of 2D images, which while conveying similar information, would have been more difficult to capture the attention of the general public.  The 3D display of McIDAS-V provides of more tangible way to display complex concepts.  This is an mixing ratio colored by temperature.  </a:t>
            </a:r>
            <a:endParaRPr lang="en-US" dirty="0"/>
          </a:p>
        </p:txBody>
      </p:sp>
    </p:spTree>
    <p:extLst>
      <p:ext uri="{BB962C8B-B14F-4D97-AF65-F5344CB8AC3E}">
        <p14:creationId xmlns:p14="http://schemas.microsoft.com/office/powerpoint/2010/main" val="112701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wrap around issue with very hot pixels in GOES-12.  Pixels which exceed saturation temperature will either be returned as very hot (values at or near saturation) or too cold (physically unrealistic values).  CIMSS scientist wish to automate the detection of these pixels and determine the size of the areas affected in any image.  To help achieve this goal, programmers refined the existing mask and find methods to allow the scientist to the indices of pixels within a specified range.  This information can be used in combination with the recently developed methods of </a:t>
            </a:r>
            <a:r>
              <a:rPr lang="en-US" baseline="0" smtClean="0"/>
              <a:t>createAreaField(</a:t>
            </a:r>
            <a:r>
              <a:rPr lang="en-US" baseline="0" dirty="0" smtClean="0"/>
              <a:t>returns the area of any given pixel in the field) and </a:t>
            </a:r>
            <a:r>
              <a:rPr lang="en-US" baseline="0" dirty="0" err="1" smtClean="0"/>
              <a:t>computeSum</a:t>
            </a:r>
            <a:r>
              <a:rPr lang="en-US" baseline="0" dirty="0" smtClean="0"/>
              <a:t> (sums the values) to provide the information needed.  This new functionality occurred because of a close collaboration between scientists and developers.  </a:t>
            </a:r>
          </a:p>
          <a:p>
            <a:endParaRPr lang="en-US" baseline="0" dirty="0" smtClean="0"/>
          </a:p>
          <a:p>
            <a:r>
              <a:rPr lang="en-US" baseline="0" dirty="0" smtClean="0"/>
              <a:t>Just a note:  I need to group the regions so that I can classify size of region by grouping and remove the detects due to the satellite edge (when necessary).  </a:t>
            </a:r>
            <a:endParaRPr lang="en-US" dirty="0"/>
          </a:p>
        </p:txBody>
      </p:sp>
    </p:spTree>
    <p:extLst>
      <p:ext uri="{BB962C8B-B14F-4D97-AF65-F5344CB8AC3E}">
        <p14:creationId xmlns:p14="http://schemas.microsoft.com/office/powerpoint/2010/main" val="1501743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GOES Sounder DPI products are routinely made in McIDAS-X.  In</a:t>
            </a:r>
            <a:r>
              <a:rPr lang="en-US" baseline="0" dirty="0" smtClean="0"/>
              <a:t> these areas, two fields are contained:  in this case it is the lifted index and the cloud top temperature.  In McIDAS-X, a stretch table is applied to provide the correct scale for the two products on one color bar.</a:t>
            </a:r>
            <a:endParaRPr lang="en-US" dirty="0"/>
          </a:p>
        </p:txBody>
      </p:sp>
    </p:spTree>
    <p:extLst>
      <p:ext uri="{BB962C8B-B14F-4D97-AF65-F5344CB8AC3E}">
        <p14:creationId xmlns:p14="http://schemas.microsoft.com/office/powerpoint/2010/main" val="116875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number of scientists generously provided their data, expertise and programming knowledge.  </a:t>
            </a:r>
            <a:endParaRPr lang="en-US" dirty="0"/>
          </a:p>
        </p:txBody>
      </p:sp>
    </p:spTree>
    <p:extLst>
      <p:ext uri="{BB962C8B-B14F-4D97-AF65-F5344CB8AC3E}">
        <p14:creationId xmlns:p14="http://schemas.microsoft.com/office/powerpoint/2010/main" val="3113516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a:t>
            </a:r>
            <a:r>
              <a:rPr lang="en-US" baseline="0" dirty="0" smtClean="0"/>
              <a:t> Data in traditional form, displayed with the capability of McIDAS-V.  The mask function now allows the user to redefine a values set to signify missing data to </a:t>
            </a:r>
            <a:r>
              <a:rPr lang="en-US" baseline="0" dirty="0" err="1" smtClean="0"/>
              <a:t>NaN</a:t>
            </a:r>
            <a:r>
              <a:rPr lang="en-US" baseline="0" dirty="0" smtClean="0"/>
              <a:t>.  This provides an easy way to display the GOES Sounder DPI products which contain both a product value and a clear sky/or cloudy temperature in one McIDAS-V area. In McIDAS-V, the two layers provide more flexibility for adding color bars and each layer can have a full and independent color bar.</a:t>
            </a:r>
            <a:endParaRPr lang="en-US" dirty="0"/>
          </a:p>
        </p:txBody>
      </p:sp>
    </p:spTree>
    <p:extLst>
      <p:ext uri="{BB962C8B-B14F-4D97-AF65-F5344CB8AC3E}">
        <p14:creationId xmlns:p14="http://schemas.microsoft.com/office/powerpoint/2010/main" val="870653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February 29th, 2012, a tornado formed and tracked through Branson, Missouri after midnight.  The NEARCAST convective instability product predicted rapid destabilization in the immediate region of Branson at the time of the severe weather.  The major input to the NEARCAST product are derived from the GOES sounder, similar to the DPI.  This image is a comparison between the product results of the NEARCAST convective instability, the GOES sounder lifted index derived product imagery and the AIRS Dual Regression Lifted Index from an overpass near to the reported tornado formation.  Crosses indicate other reported tornadoes in a 12 hour period beginning on </a:t>
            </a:r>
            <a:r>
              <a:rPr lang="en-US" sz="1200" kern="1200" dirty="0" err="1" smtClean="0">
                <a:solidFill>
                  <a:schemeClr val="tx1"/>
                </a:solidFill>
                <a:latin typeface="+mn-lt"/>
                <a:ea typeface="+mn-ea"/>
                <a:cs typeface="+mn-cs"/>
              </a:rPr>
              <a:t>Feburary</a:t>
            </a:r>
            <a:r>
              <a:rPr lang="en-US" sz="1200" kern="1200" dirty="0" smtClean="0">
                <a:solidFill>
                  <a:schemeClr val="tx1"/>
                </a:solidFill>
                <a:latin typeface="+mn-lt"/>
                <a:ea typeface="+mn-ea"/>
                <a:cs typeface="+mn-cs"/>
              </a:rPr>
              <a:t> 28th, 2012 at 0 UTC  and ending on February 29th, 2012 at 12 UTC.  This image demonstrates the ability of McIDAS-V to display multiple data formats, </a:t>
            </a:r>
            <a:r>
              <a:rPr lang="en-US" sz="1200" kern="1200" dirty="0" err="1" smtClean="0">
                <a:solidFill>
                  <a:schemeClr val="tx1"/>
                </a:solidFill>
                <a:latin typeface="+mn-lt"/>
                <a:ea typeface="+mn-ea"/>
                <a:cs typeface="+mn-cs"/>
              </a:rPr>
              <a:t>hdf</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grib</a:t>
            </a:r>
            <a:r>
              <a:rPr lang="en-US" sz="1200" kern="1200" dirty="0" smtClean="0">
                <a:solidFill>
                  <a:schemeClr val="tx1"/>
                </a:solidFill>
                <a:latin typeface="+mn-lt"/>
                <a:ea typeface="+mn-ea"/>
                <a:cs typeface="+mn-cs"/>
              </a:rPr>
              <a:t>, McIDAS AREA format and point data.  In addition, comparison between polar orbiting and geostationary satellites is made easier by the sharing of displays and automatic remapping of data.</a:t>
            </a:r>
          </a:p>
          <a:p>
            <a:endParaRPr lang="en-US" dirty="0"/>
          </a:p>
        </p:txBody>
      </p:sp>
    </p:spTree>
    <p:extLst>
      <p:ext uri="{BB962C8B-B14F-4D97-AF65-F5344CB8AC3E}">
        <p14:creationId xmlns:p14="http://schemas.microsoft.com/office/powerpoint/2010/main" val="3720072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GOES Sounder DPI products are still being displayed in McIDAS-X.</a:t>
            </a:r>
            <a:r>
              <a:rPr lang="en-US" baseline="0" dirty="0" smtClean="0"/>
              <a:t>  (The stretch table, one color scale version).</a:t>
            </a:r>
            <a:endParaRPr lang="en-US" dirty="0"/>
          </a:p>
        </p:txBody>
      </p:sp>
    </p:spTree>
    <p:extLst>
      <p:ext uri="{BB962C8B-B14F-4D97-AF65-F5344CB8AC3E}">
        <p14:creationId xmlns:p14="http://schemas.microsoft.com/office/powerpoint/2010/main" val="174129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first major tasks using scientific data in McIDAS-V was a proof of concept that McIDAS-V could be run in the background using line by line code instead of a bundle.  </a:t>
            </a:r>
          </a:p>
          <a:p>
            <a:r>
              <a:rPr lang="en-US" baseline="0" dirty="0" smtClean="0"/>
              <a:t>Since this website was a proof a concept, it is not currently being updated. </a:t>
            </a:r>
          </a:p>
          <a:p>
            <a:endParaRPr lang="en-US" baseline="0" dirty="0" smtClean="0"/>
          </a:p>
          <a:p>
            <a:r>
              <a:rPr lang="en-US" baseline="0" dirty="0" smtClean="0"/>
              <a:t>Could McIDAS-V run in background to produce images from multiple bands, and change projections.  Give control of color scale.   </a:t>
            </a:r>
          </a:p>
        </p:txBody>
      </p:sp>
    </p:spTree>
    <p:extLst>
      <p:ext uri="{BB962C8B-B14F-4D97-AF65-F5344CB8AC3E}">
        <p14:creationId xmlns:p14="http://schemas.microsoft.com/office/powerpoint/2010/main" val="157984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script generated multiple</a:t>
            </a:r>
            <a:r>
              <a:rPr lang="en-US" baseline="0" dirty="0" smtClean="0"/>
              <a:t> bands and projections, the user could select which region, and even construct a time-series.  McIDAS-V supplied the images, </a:t>
            </a:r>
            <a:r>
              <a:rPr lang="en-US" baseline="0" dirty="0" err="1" smtClean="0"/>
              <a:t>php</a:t>
            </a:r>
            <a:r>
              <a:rPr lang="en-US" baseline="0" dirty="0" smtClean="0"/>
              <a:t> code handled the user requests for looping. </a:t>
            </a:r>
          </a:p>
          <a:p>
            <a:endParaRPr lang="en-US" dirty="0"/>
          </a:p>
        </p:txBody>
      </p:sp>
    </p:spTree>
    <p:extLst>
      <p:ext uri="{BB962C8B-B14F-4D97-AF65-F5344CB8AC3E}">
        <p14:creationId xmlns:p14="http://schemas.microsoft.com/office/powerpoint/2010/main" val="392185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projection.  This is an</a:t>
            </a:r>
            <a:r>
              <a:rPr lang="en-US" baseline="0" dirty="0" smtClean="0"/>
              <a:t> example of the programmers working very closely with the needs of a user.  Tom Whittaker helped point me in the right direction for the code.  He also was a great mentor, teaching as he passed code along.  </a:t>
            </a:r>
          </a:p>
          <a:p>
            <a:r>
              <a:rPr lang="en-US" baseline="0" dirty="0" smtClean="0"/>
              <a:t>Most importantly from this project, the need for easier scripting methods were identified and programmers have begun to develop tools for everyone to do this in a more straightforward and stable manner.</a:t>
            </a:r>
          </a:p>
        </p:txBody>
      </p:sp>
    </p:spTree>
    <p:extLst>
      <p:ext uri="{BB962C8B-B14F-4D97-AF65-F5344CB8AC3E}">
        <p14:creationId xmlns:p14="http://schemas.microsoft.com/office/powerpoint/2010/main" val="3593343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one time, I disliked bundles, I thought I was bound to whatever was in the bundle, making it useless for background processing. &lt;user click&gt; I have found this is not the case.  I call this reckless bundle tricks because I am not sure how much of this would be endorsed by those who must support McIDAS-V, but it illustrates that bundles can be a powerful tool. &lt;user clicks, go through list&gt;</a:t>
            </a:r>
            <a:endParaRPr lang="en-US" dirty="0"/>
          </a:p>
        </p:txBody>
      </p:sp>
    </p:spTree>
    <p:extLst>
      <p:ext uri="{BB962C8B-B14F-4D97-AF65-F5344CB8AC3E}">
        <p14:creationId xmlns:p14="http://schemas.microsoft.com/office/powerpoint/2010/main" val="301841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Bundles are</a:t>
            </a:r>
            <a:r>
              <a:rPr lang="en-US" baseline="0" dirty="0" smtClean="0"/>
              <a:t> a nice way to save work, and with a few additions, can be manipulated from a script.  Here is a rough example.  The image is made rough to illustrate the point.  This is a loop that was saved in a bundle.  </a:t>
            </a:r>
            <a:endParaRPr lang="en-US" dirty="0"/>
          </a:p>
        </p:txBody>
      </p:sp>
    </p:spTree>
    <p:extLst>
      <p:ext uri="{BB962C8B-B14F-4D97-AF65-F5344CB8AC3E}">
        <p14:creationId xmlns:p14="http://schemas.microsoft.com/office/powerpoint/2010/main" val="259913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image created from same bundle</a:t>
            </a:r>
            <a:r>
              <a:rPr lang="en-US" baseline="0" dirty="0" smtClean="0"/>
              <a:t> in the previous slide after a script loaded the bundle, changed the display window size, re-projected to a zoomed view of Oklahoma, labels and </a:t>
            </a:r>
            <a:r>
              <a:rPr lang="en-US" baseline="0" dirty="0" err="1" smtClean="0"/>
              <a:t>colorbar</a:t>
            </a:r>
            <a:r>
              <a:rPr lang="en-US" baseline="0" dirty="0" smtClean="0"/>
              <a:t> was added.  </a:t>
            </a:r>
            <a:endParaRPr lang="en-US" dirty="0"/>
          </a:p>
        </p:txBody>
      </p:sp>
    </p:spTree>
    <p:extLst>
      <p:ext uri="{BB962C8B-B14F-4D97-AF65-F5344CB8AC3E}">
        <p14:creationId xmlns:p14="http://schemas.microsoft.com/office/powerpoint/2010/main" val="72523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McIDAS-V</a:t>
            </a:r>
            <a:r>
              <a:rPr lang="en-US" baseline="0" dirty="0" smtClean="0"/>
              <a:t> is one of few applications which can display VIIRS data easily.  Will </a:t>
            </a:r>
            <a:r>
              <a:rPr lang="en-US" baseline="0" dirty="0" err="1" smtClean="0"/>
              <a:t>Straka</a:t>
            </a:r>
            <a:r>
              <a:rPr lang="en-US" baseline="0" dirty="0" smtClean="0"/>
              <a:t> provided this example of an overshooting top with an enhanced-v signature.  </a:t>
            </a:r>
            <a:endParaRPr lang="en-US" dirty="0"/>
          </a:p>
        </p:txBody>
      </p:sp>
    </p:spTree>
    <p:extLst>
      <p:ext uri="{BB962C8B-B14F-4D97-AF65-F5344CB8AC3E}">
        <p14:creationId xmlns:p14="http://schemas.microsoft.com/office/powerpoint/2010/main" val="418418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E34BD9-CD8E-804F-8534-E96C293216AF}" type="datetime1">
              <a:rPr lang="en-US" smtClean="0"/>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A7A4B-3FA1-F048-A9B4-703A87C4B87A}" type="datetime1">
              <a:rPr lang="en-US" smtClean="0"/>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FAEE0B-E8B0-1148-9976-E8563546C4FC}" type="datetime1">
              <a:rPr lang="en-US" smtClean="0"/>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7DA900-D0E3-7F4B-B565-AEF1FDA991BA}" type="datetime1">
              <a:rPr lang="en-US" smtClean="0"/>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4D9A64-B681-4F45-BA6D-98F7EBA9DDF6}" type="datetime1">
              <a:rPr lang="en-US" smtClean="0"/>
              <a:t>5/23/12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8990CB-6697-FF42-9BA9-C96434A23219}" type="datetime1">
              <a:rPr lang="en-US" smtClean="0"/>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C02356-751C-4F42-B69E-FDEB17C904AB}" type="datetime1">
              <a:rPr lang="en-US" smtClean="0"/>
              <a:t>5/23/12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3B31C-DF39-534B-838E-C6AA3FDBF009}" type="datetime1">
              <a:rPr lang="en-US" smtClean="0"/>
              <a:t>5/23/12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FC845-7274-274B-99B8-035A65673BEF}" type="datetime1">
              <a:rPr lang="en-US" smtClean="0"/>
              <a:t>5/23/12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EEC69-C4F1-AB4F-A6EB-94564DF97778}" type="datetime1">
              <a:rPr lang="en-US" smtClean="0"/>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3B67-B0B2-CD4F-99F8-D4D6F90A0D16}" type="datetime1">
              <a:rPr lang="en-US" smtClean="0"/>
              <a:t>5/23/12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854F1-D799-084F-A3BA-CE867C60EDFD}" type="datetime1">
              <a:rPr lang="en-US" smtClean="0"/>
              <a:t>5/23/12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hyperlink" Target="http://dcdbs.ssec.wisc.edu/mcidasv/forums/" TargetMode="External"/><Relationship Id="rId4" Type="http://schemas.openxmlformats.org/officeDocument/2006/relationships/hyperlink" Target="http://cimss.ssec.wisc.edu/goes_r/proving-ground.html" TargetMode="External"/><Relationship Id="rId5" Type="http://schemas.openxmlformats.org/officeDocument/2006/relationships/hyperlink" Target="http://cimss.ssec.wisc.edu/goes/rt/sounder-dpi.php" TargetMode="External"/><Relationship Id="rId6" Type="http://schemas.openxmlformats.org/officeDocument/2006/relationships/hyperlink" Target="http://cimss.ssec.wisc.edu/imapp/" TargetMode="External"/><Relationship Id="rId7"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7460"/>
            <a:ext cx="7772400" cy="1726655"/>
          </a:xfrm>
        </p:spPr>
        <p:txBody>
          <a:bodyPr>
            <a:noAutofit/>
            <a:scene3d>
              <a:camera prst="orthographicFront"/>
              <a:lightRig rig="threePt" dir="t"/>
            </a:scene3d>
            <a:sp3d>
              <a:bevelB w="57150" h="38100" prst="artDeco"/>
            </a:sp3d>
          </a:bodyPr>
          <a:lstStyle/>
          <a:p>
            <a:r>
              <a:rPr lang="en-US" sz="4000" b="1" spc="100" dirty="0" smtClean="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rPr>
              <a:t>Displaying Imagery and CIMSS Science Products in McIDAS-V</a:t>
            </a:r>
            <a:endParaRPr lang="en-US" sz="4000" b="1" spc="100" dirty="0">
              <a:ln w="18000">
                <a:solidFill>
                  <a:schemeClr val="accent1">
                    <a:satMod val="200000"/>
                    <a:tint val="72000"/>
                  </a:schemeClr>
                </a:solidFill>
                <a:prstDash val="solid"/>
              </a:ln>
              <a:solidFill>
                <a:srgbClr val="FFFF00"/>
              </a:solidFill>
              <a:effectLst>
                <a:outerShdw blurRad="25000" dist="20000" dir="16020000" algn="tl">
                  <a:schemeClr val="accent1">
                    <a:satMod val="200000"/>
                    <a:shade val="1000"/>
                    <a:alpha val="60000"/>
                  </a:schemeClr>
                </a:outerShdw>
              </a:effectLst>
            </a:endParaRPr>
          </a:p>
        </p:txBody>
      </p:sp>
      <p:sp>
        <p:nvSpPr>
          <p:cNvPr id="3" name="Subtitle 2"/>
          <p:cNvSpPr>
            <a:spLocks noGrp="1"/>
          </p:cNvSpPr>
          <p:nvPr>
            <p:ph type="subTitle" idx="1"/>
          </p:nvPr>
        </p:nvSpPr>
        <p:spPr>
          <a:xfrm>
            <a:off x="1371600" y="2388866"/>
            <a:ext cx="6400800" cy="3249934"/>
          </a:xfrm>
        </p:spPr>
        <p:txBody>
          <a:bodyPr>
            <a:normAutofit fontScale="85000" lnSpcReduction="10000"/>
          </a:bodyPr>
          <a:lstStyle/>
          <a:p>
            <a:r>
              <a:rPr lang="en-US" sz="3400" b="1" dirty="0" smtClean="0">
                <a:latin typeface="Arial Unicode MS"/>
                <a:cs typeface="Arial Unicode MS"/>
              </a:rPr>
              <a:t>Joleen Feltz, Will </a:t>
            </a:r>
            <a:r>
              <a:rPr lang="en-US" sz="3400" b="1" dirty="0" err="1" smtClean="0">
                <a:latin typeface="Arial Unicode MS"/>
                <a:cs typeface="Arial Unicode MS"/>
              </a:rPr>
              <a:t>Straka</a:t>
            </a:r>
            <a:r>
              <a:rPr lang="en-US" sz="3400" b="1" dirty="0" smtClean="0">
                <a:latin typeface="Arial Unicode MS"/>
                <a:cs typeface="Arial Unicode MS"/>
              </a:rPr>
              <a:t>, </a:t>
            </a:r>
            <a:r>
              <a:rPr lang="en-US" sz="3400" b="1" dirty="0" err="1" smtClean="0">
                <a:latin typeface="Arial Unicode MS"/>
                <a:cs typeface="Arial Unicode MS"/>
              </a:rPr>
              <a:t>Kaba</a:t>
            </a:r>
            <a:r>
              <a:rPr lang="en-US" sz="3400" b="1" dirty="0" smtClean="0">
                <a:latin typeface="Arial Unicode MS"/>
                <a:cs typeface="Arial Unicode MS"/>
              </a:rPr>
              <a:t> Bah</a:t>
            </a:r>
          </a:p>
          <a:p>
            <a:endParaRPr lang="en-US" sz="3400" b="1" dirty="0" smtClean="0">
              <a:latin typeface="Arial Unicode MS"/>
              <a:cs typeface="Arial Unicode MS"/>
            </a:endParaRPr>
          </a:p>
          <a:p>
            <a:r>
              <a:rPr lang="en-US" sz="3400" b="1" dirty="0" smtClean="0">
                <a:latin typeface="Arial Unicode MS"/>
                <a:cs typeface="Arial Unicode MS"/>
              </a:rPr>
              <a:t>In cooperation with CIMSS Scientist and McIDAS Programmers</a:t>
            </a:r>
          </a:p>
          <a:p>
            <a:endParaRPr lang="en-US" sz="3400" b="1" dirty="0">
              <a:latin typeface="Arial Unicode MS"/>
              <a:cs typeface="Arial Unicode MS"/>
            </a:endParaRPr>
          </a:p>
        </p:txBody>
      </p:sp>
      <p:sp>
        <p:nvSpPr>
          <p:cNvPr id="6" name="Footer Placeholder 5"/>
          <p:cNvSpPr>
            <a:spLocks noGrp="1"/>
          </p:cNvSpPr>
          <p:nvPr>
            <p:ph type="ftr" sz="quarter" idx="11"/>
          </p:nvPr>
        </p:nvSpPr>
        <p:spPr>
          <a:xfrm>
            <a:off x="131141" y="6356350"/>
            <a:ext cx="8945141" cy="365125"/>
          </a:xfrm>
        </p:spPr>
        <p:txBody>
          <a:bodyPr/>
          <a:lstStyle/>
          <a:p>
            <a:r>
              <a:rPr lang="en-US" dirty="0" smtClean="0">
                <a:latin typeface="Arial"/>
                <a:cs typeface="Arial"/>
              </a:rPr>
              <a:t>Tuesday, 8 May 2012:  </a:t>
            </a:r>
            <a:r>
              <a:rPr lang="en-US" b="1" dirty="0" smtClean="0">
                <a:latin typeface="Arial"/>
                <a:cs typeface="Arial"/>
              </a:rPr>
              <a:t>McIDAS </a:t>
            </a:r>
            <a:r>
              <a:rPr lang="en-US" b="1" dirty="0">
                <a:latin typeface="Arial"/>
                <a:cs typeface="Arial"/>
              </a:rPr>
              <a:t>Users' Group Meeting</a:t>
            </a:r>
          </a:p>
          <a:p>
            <a:endParaRPr lang="en-US" dirty="0"/>
          </a:p>
        </p:txBody>
      </p:sp>
      <p:pic>
        <p:nvPicPr>
          <p:cNvPr id="12" name="Picture 11" descr="cimss-logo-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440" y="5055235"/>
            <a:ext cx="2448560" cy="1666240"/>
          </a:xfrm>
          <a:prstGeom prst="rect">
            <a:avLst/>
          </a:prstGeom>
        </p:spPr>
      </p:pic>
    </p:spTree>
    <p:extLst>
      <p:ext uri="{BB962C8B-B14F-4D97-AF65-F5344CB8AC3E}">
        <p14:creationId xmlns:p14="http://schemas.microsoft.com/office/powerpoint/2010/main" val="1604490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01-05 at 12.4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0"/>
            <a:ext cx="7585766" cy="6858000"/>
          </a:xfrm>
          <a:prstGeom prst="rect">
            <a:avLst/>
          </a:prstGeom>
        </p:spPr>
      </p:pic>
      <p:sp>
        <p:nvSpPr>
          <p:cNvPr id="2" name="Rectangle 1"/>
          <p:cNvSpPr/>
          <p:nvPr/>
        </p:nvSpPr>
        <p:spPr>
          <a:xfrm>
            <a:off x="2033515" y="2360663"/>
            <a:ext cx="4916276" cy="436295"/>
          </a:xfrm>
          <a:prstGeom prst="rect">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778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vtrackfoldmas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13" y="97679"/>
            <a:ext cx="8128000" cy="6096000"/>
          </a:xfrm>
          <a:prstGeom prst="rect">
            <a:avLst/>
          </a:prstGeom>
        </p:spPr>
      </p:pic>
      <p:sp>
        <p:nvSpPr>
          <p:cNvPr id="2" name="TextBox 1"/>
          <p:cNvSpPr txBox="1"/>
          <p:nvPr/>
        </p:nvSpPr>
        <p:spPr>
          <a:xfrm>
            <a:off x="346359" y="6234134"/>
            <a:ext cx="8454620" cy="461665"/>
          </a:xfrm>
          <a:prstGeom prst="rect">
            <a:avLst/>
          </a:prstGeom>
          <a:noFill/>
        </p:spPr>
        <p:txBody>
          <a:bodyPr wrap="square" rtlCol="0">
            <a:spAutoFit/>
          </a:bodyPr>
          <a:lstStyle/>
          <a:p>
            <a:r>
              <a:rPr lang="en-US" sz="2400" dirty="0" err="1" smtClean="0"/>
              <a:t>Tropopause</a:t>
            </a:r>
            <a:r>
              <a:rPr lang="en-US" sz="2400" dirty="0" smtClean="0"/>
              <a:t> Fold Turbulence Product:  Anthony </a:t>
            </a:r>
            <a:r>
              <a:rPr lang="en-US" sz="2400" dirty="0" err="1" smtClean="0"/>
              <a:t>Wimmers</a:t>
            </a:r>
            <a:r>
              <a:rPr lang="en-US" sz="2400" dirty="0" smtClean="0"/>
              <a:t> (CIMSS)</a:t>
            </a:r>
            <a:endParaRPr lang="en-US" sz="2400" dirty="0"/>
          </a:p>
        </p:txBody>
      </p:sp>
    </p:spTree>
    <p:extLst>
      <p:ext uri="{BB962C8B-B14F-4D97-AF65-F5344CB8AC3E}">
        <p14:creationId xmlns:p14="http://schemas.microsoft.com/office/powerpoint/2010/main" val="6865760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a88tfold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5" y="208286"/>
            <a:ext cx="8128000" cy="6096000"/>
          </a:xfrm>
          <a:prstGeom prst="rect">
            <a:avLst/>
          </a:prstGeom>
        </p:spPr>
      </p:pic>
      <p:sp>
        <p:nvSpPr>
          <p:cNvPr id="3" name="TextBox 2"/>
          <p:cNvSpPr txBox="1"/>
          <p:nvPr/>
        </p:nvSpPr>
        <p:spPr>
          <a:xfrm>
            <a:off x="346359" y="6234134"/>
            <a:ext cx="8454620" cy="461665"/>
          </a:xfrm>
          <a:prstGeom prst="rect">
            <a:avLst/>
          </a:prstGeom>
          <a:noFill/>
        </p:spPr>
        <p:txBody>
          <a:bodyPr wrap="square" rtlCol="0">
            <a:spAutoFit/>
          </a:bodyPr>
          <a:lstStyle/>
          <a:p>
            <a:r>
              <a:rPr lang="en-US" sz="2400" dirty="0" err="1" smtClean="0"/>
              <a:t>Tropopause</a:t>
            </a:r>
            <a:r>
              <a:rPr lang="en-US" sz="2400" dirty="0" smtClean="0"/>
              <a:t> Fold Turbulence Product:  Anthony </a:t>
            </a:r>
            <a:r>
              <a:rPr lang="en-US" sz="2400" dirty="0" err="1" smtClean="0"/>
              <a:t>Wimmers</a:t>
            </a:r>
            <a:r>
              <a:rPr lang="en-US" sz="2400" dirty="0" smtClean="0"/>
              <a:t> (CIMSS)</a:t>
            </a:r>
            <a:endParaRPr lang="en-US" sz="2400" dirty="0"/>
          </a:p>
        </p:txBody>
      </p:sp>
    </p:spTree>
    <p:extLst>
      <p:ext uri="{BB962C8B-B14F-4D97-AF65-F5344CB8AC3E}">
        <p14:creationId xmlns:p14="http://schemas.microsoft.com/office/powerpoint/2010/main" val="31923980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018"/>
            <a:ext cx="8229600" cy="745785"/>
          </a:xfrm>
        </p:spPr>
        <p:txBody>
          <a:bodyPr>
            <a:noAutofit/>
          </a:bodyPr>
          <a:lstStyle/>
          <a:p>
            <a:r>
              <a:rPr lang="en-US" sz="2800" b="1" dirty="0" smtClean="0">
                <a:latin typeface="Arial Unicode MS"/>
                <a:cs typeface="Arial Unicode MS"/>
              </a:rPr>
              <a:t>UW Convective Initiation / Cloud Top Cooling (UWCI/CTC) Algorithm</a:t>
            </a:r>
            <a:endParaRPr lang="en-US" sz="2800" b="1" dirty="0">
              <a:latin typeface="Arial Unicode MS"/>
              <a:cs typeface="Arial Unicode MS"/>
            </a:endParaRPr>
          </a:p>
        </p:txBody>
      </p:sp>
      <p:sp>
        <p:nvSpPr>
          <p:cNvPr id="8" name="Slide Number Placeholder 4"/>
          <p:cNvSpPr txBox="1">
            <a:spLocks/>
          </p:cNvSpPr>
          <p:nvPr/>
        </p:nvSpPr>
        <p:spPr>
          <a:xfrm>
            <a:off x="6553200" y="6356350"/>
            <a:ext cx="12192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1B51EFD-0114-E646-9159-BF2B4024AD8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10" name="Picture 9" descr="Screen shot 2011-07-18 at 12.46.03 PM.png"/>
          <p:cNvPicPr>
            <a:picLocks noChangeAspect="1"/>
          </p:cNvPicPr>
          <p:nvPr/>
        </p:nvPicPr>
        <p:blipFill>
          <a:blip r:embed="rId3"/>
          <a:stretch>
            <a:fillRect/>
          </a:stretch>
        </p:blipFill>
        <p:spPr>
          <a:xfrm>
            <a:off x="4863177" y="1141076"/>
            <a:ext cx="4064000" cy="5359400"/>
          </a:xfrm>
          <a:prstGeom prst="rect">
            <a:avLst/>
          </a:prstGeom>
          <a:ln w="19050">
            <a:solidFill>
              <a:schemeClr val="tx1"/>
            </a:solidFill>
          </a:ln>
        </p:spPr>
      </p:pic>
      <p:pic>
        <p:nvPicPr>
          <p:cNvPr id="11" name="Picture 10" descr="Screen shot 2011-07-18 at 12.46.57 PM.png"/>
          <p:cNvPicPr>
            <a:picLocks noChangeAspect="1"/>
          </p:cNvPicPr>
          <p:nvPr/>
        </p:nvPicPr>
        <p:blipFill>
          <a:blip r:embed="rId4"/>
          <a:stretch>
            <a:fillRect/>
          </a:stretch>
        </p:blipFill>
        <p:spPr>
          <a:xfrm>
            <a:off x="4850477" y="1141076"/>
            <a:ext cx="4076700" cy="5384800"/>
          </a:xfrm>
          <a:prstGeom prst="rect">
            <a:avLst/>
          </a:prstGeom>
          <a:ln w="19050">
            <a:solidFill>
              <a:schemeClr val="tx1"/>
            </a:solidFill>
          </a:ln>
        </p:spPr>
      </p:pic>
      <p:pic>
        <p:nvPicPr>
          <p:cNvPr id="12" name="Picture 11" descr="Screen shot 2011-07-18 at 12.50.05 PM.png"/>
          <p:cNvPicPr>
            <a:picLocks/>
          </p:cNvPicPr>
          <p:nvPr/>
        </p:nvPicPr>
        <p:blipFill>
          <a:blip r:embed="rId5"/>
          <a:stretch>
            <a:fillRect/>
          </a:stretch>
        </p:blipFill>
        <p:spPr>
          <a:xfrm>
            <a:off x="4860802" y="1153776"/>
            <a:ext cx="4059936" cy="5372100"/>
          </a:xfrm>
          <a:prstGeom prst="rect">
            <a:avLst/>
          </a:prstGeom>
          <a:ln w="19050">
            <a:solidFill>
              <a:schemeClr val="tx1"/>
            </a:solidFill>
          </a:ln>
        </p:spPr>
      </p:pic>
      <p:pic>
        <p:nvPicPr>
          <p:cNvPr id="13" name="Picture 12" descr="Screen shot 2011-07-18 at 12.53.11 PM.png"/>
          <p:cNvPicPr>
            <a:picLocks/>
          </p:cNvPicPr>
          <p:nvPr/>
        </p:nvPicPr>
        <p:blipFill>
          <a:blip r:embed="rId6"/>
          <a:stretch>
            <a:fillRect/>
          </a:stretch>
        </p:blipFill>
        <p:spPr>
          <a:xfrm>
            <a:off x="4860802" y="1153776"/>
            <a:ext cx="4059936" cy="5376672"/>
          </a:xfrm>
          <a:prstGeom prst="rect">
            <a:avLst/>
          </a:prstGeom>
          <a:ln w="19050">
            <a:solidFill>
              <a:schemeClr val="tx1"/>
            </a:solidFill>
          </a:ln>
        </p:spPr>
      </p:pic>
      <p:pic>
        <p:nvPicPr>
          <p:cNvPr id="14" name="Picture 13" descr="Screen shot 2011-07-18 at 12.54.01 PM.png"/>
          <p:cNvPicPr>
            <a:picLocks noChangeAspect="1"/>
          </p:cNvPicPr>
          <p:nvPr/>
        </p:nvPicPr>
        <p:blipFill>
          <a:blip r:embed="rId7"/>
          <a:stretch>
            <a:fillRect/>
          </a:stretch>
        </p:blipFill>
        <p:spPr>
          <a:xfrm>
            <a:off x="4852855" y="1160281"/>
            <a:ext cx="4064000" cy="5372100"/>
          </a:xfrm>
          <a:prstGeom prst="rect">
            <a:avLst/>
          </a:prstGeom>
          <a:ln w="19050">
            <a:solidFill>
              <a:schemeClr val="tx1"/>
            </a:solidFill>
          </a:ln>
        </p:spPr>
      </p:pic>
      <p:sp>
        <p:nvSpPr>
          <p:cNvPr id="15" name="Rectangle 14"/>
          <p:cNvSpPr/>
          <p:nvPr/>
        </p:nvSpPr>
        <p:spPr>
          <a:xfrm>
            <a:off x="216824" y="1858397"/>
            <a:ext cx="4429387" cy="113568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6824" y="2994084"/>
            <a:ext cx="4429387" cy="9704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16824" y="3964580"/>
            <a:ext cx="4429387" cy="9704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16824" y="4880735"/>
            <a:ext cx="4429387" cy="9704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16"/>
          <p:cNvSpPr txBox="1">
            <a:spLocks noChangeArrowheads="1"/>
          </p:cNvSpPr>
          <p:nvPr/>
        </p:nvSpPr>
        <p:spPr bwMode="auto">
          <a:xfrm>
            <a:off x="216824" y="1326915"/>
            <a:ext cx="4429387" cy="4524316"/>
          </a:xfrm>
          <a:prstGeom prst="rect">
            <a:avLst/>
          </a:prstGeom>
          <a:solidFill>
            <a:schemeClr val="tx2">
              <a:lumMod val="20000"/>
              <a:lumOff val="80000"/>
              <a:alpha val="50000"/>
            </a:schemeClr>
          </a:solidFill>
          <a:ln w="19050">
            <a:solidFill>
              <a:schemeClr val="tx1"/>
            </a:solidFill>
            <a:miter lim="800000"/>
            <a:headEnd/>
            <a:tailEnd/>
          </a:ln>
        </p:spPr>
        <p:txBody>
          <a:bodyPr wrap="square">
            <a:prstTxWarp prst="textNoShape">
              <a:avLst/>
            </a:prstTxWarp>
            <a:spAutoFit/>
          </a:bodyPr>
          <a:lstStyle/>
          <a:p>
            <a:r>
              <a:rPr lang="en-US" sz="1600" b="1" u="sng" dirty="0">
                <a:latin typeface="Arial"/>
              </a:rPr>
              <a:t>High-level algorithm overview</a:t>
            </a:r>
            <a:r>
              <a:rPr lang="en-US" sz="1600" b="1" u="sng" dirty="0" smtClean="0">
                <a:latin typeface="Arial"/>
              </a:rPr>
              <a:t> </a:t>
            </a:r>
          </a:p>
          <a:p>
            <a:endParaRPr lang="en-US" sz="1600" b="1" u="sng" dirty="0" smtClean="0">
              <a:latin typeface="Arial"/>
            </a:endParaRPr>
          </a:p>
          <a:p>
            <a:pPr>
              <a:buFont typeface="Arial" charset="0"/>
              <a:buChar char="•"/>
            </a:pPr>
            <a:r>
              <a:rPr lang="en-US" sz="1600" dirty="0" smtClean="0">
                <a:latin typeface="Arial"/>
              </a:rPr>
              <a:t> Compute box-averaged 11 micron brightness temperature (</a:t>
            </a:r>
            <a:r>
              <a:rPr lang="en-US" sz="1600" b="1" dirty="0" smtClean="0">
                <a:latin typeface="Arial"/>
              </a:rPr>
              <a:t>BT</a:t>
            </a:r>
            <a:r>
              <a:rPr lang="en-US" sz="1600" dirty="0" smtClean="0">
                <a:latin typeface="Arial"/>
              </a:rPr>
              <a:t>) for current time and previous time, using specific categories from GOES Cloud Typing product</a:t>
            </a:r>
          </a:p>
          <a:p>
            <a:endParaRPr lang="en-US" sz="1600" dirty="0" smtClean="0">
              <a:latin typeface="Arial"/>
            </a:endParaRPr>
          </a:p>
          <a:p>
            <a:pPr>
              <a:buFont typeface="Arial" charset="0"/>
              <a:buChar char="•"/>
            </a:pPr>
            <a:r>
              <a:rPr lang="en-US" sz="1600" dirty="0" smtClean="0">
                <a:latin typeface="Arial"/>
              </a:rPr>
              <a:t> Unfiltered Cloud Top Cooling (</a:t>
            </a:r>
            <a:r>
              <a:rPr lang="en-US" sz="1600" b="1" dirty="0" smtClean="0">
                <a:latin typeface="Arial"/>
              </a:rPr>
              <a:t>CTC</a:t>
            </a:r>
            <a:r>
              <a:rPr lang="en-US" sz="1600" dirty="0" smtClean="0">
                <a:latin typeface="Arial"/>
              </a:rPr>
              <a:t>) Rate is calculated by differencing box average 11 micron BT for current time from previous time</a:t>
            </a:r>
          </a:p>
          <a:p>
            <a:endParaRPr lang="en-US" sz="1600" dirty="0" smtClean="0">
              <a:latin typeface="Arial"/>
            </a:endParaRPr>
          </a:p>
          <a:p>
            <a:pPr>
              <a:buFont typeface="Arial" charset="0"/>
              <a:buChar char="•"/>
            </a:pPr>
            <a:r>
              <a:rPr lang="en-US" sz="1600" dirty="0" smtClean="0">
                <a:latin typeface="Arial"/>
              </a:rPr>
              <a:t> Large/small box approach eliminates most of false CTC due to cloud motion (and additional checks reduce false cooling further)</a:t>
            </a:r>
          </a:p>
          <a:p>
            <a:endParaRPr lang="en-US" sz="1600" dirty="0" smtClean="0">
              <a:latin typeface="Arial"/>
            </a:endParaRPr>
          </a:p>
          <a:p>
            <a:pPr>
              <a:buFont typeface="Arial" charset="0"/>
              <a:buChar char="•"/>
            </a:pPr>
            <a:r>
              <a:rPr lang="en-US" sz="1600" dirty="0">
                <a:latin typeface="Arial"/>
              </a:rPr>
              <a:t> Combine cloud-top cooling information with cloud-top microphysical (phase/cloud type) transitions for convective initiation </a:t>
            </a:r>
            <a:r>
              <a:rPr lang="en-US" sz="1600" dirty="0" err="1">
                <a:latin typeface="Arial"/>
              </a:rPr>
              <a:t>nowcasts</a:t>
            </a:r>
            <a:endParaRPr lang="en-US" sz="1600" dirty="0">
              <a:latin typeface="Arial"/>
            </a:endParaRPr>
          </a:p>
        </p:txBody>
      </p:sp>
      <p:sp>
        <p:nvSpPr>
          <p:cNvPr id="19" name="TextBox 18"/>
          <p:cNvSpPr txBox="1"/>
          <p:nvPr/>
        </p:nvSpPr>
        <p:spPr>
          <a:xfrm>
            <a:off x="1053139" y="5936552"/>
            <a:ext cx="2633303" cy="307777"/>
          </a:xfrm>
          <a:prstGeom prst="rect">
            <a:avLst/>
          </a:prstGeom>
          <a:noFill/>
        </p:spPr>
        <p:txBody>
          <a:bodyPr wrap="none" rtlCol="0">
            <a:spAutoFit/>
          </a:bodyPr>
          <a:lstStyle/>
          <a:p>
            <a:r>
              <a:rPr lang="en-US" sz="1400" dirty="0" smtClean="0">
                <a:latin typeface="Arial"/>
              </a:rPr>
              <a:t>Reference: </a:t>
            </a:r>
            <a:r>
              <a:rPr lang="en-US" sz="1400" dirty="0" err="1" smtClean="0">
                <a:latin typeface="Arial"/>
              </a:rPr>
              <a:t>Sieglaff</a:t>
            </a:r>
            <a:r>
              <a:rPr lang="en-US" sz="1400" dirty="0" smtClean="0">
                <a:latin typeface="Arial"/>
              </a:rPr>
              <a:t> et al., 2011</a:t>
            </a:r>
            <a:endParaRPr lang="en-US" sz="1400" dirty="0">
              <a:latin typeface="Arial"/>
            </a:endParaRPr>
          </a:p>
        </p:txBody>
      </p:sp>
    </p:spTree>
    <p:extLst>
      <p:ext uri="{BB962C8B-B14F-4D97-AF65-F5344CB8AC3E}">
        <p14:creationId xmlns:p14="http://schemas.microsoft.com/office/powerpoint/2010/main" val="2057786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0"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xit"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2816" y="6234134"/>
            <a:ext cx="8049428" cy="461665"/>
          </a:xfrm>
          <a:prstGeom prst="rect">
            <a:avLst/>
          </a:prstGeom>
          <a:noFill/>
        </p:spPr>
        <p:txBody>
          <a:bodyPr wrap="square" rtlCol="0">
            <a:spAutoFit/>
          </a:bodyPr>
          <a:lstStyle/>
          <a:p>
            <a:r>
              <a:rPr lang="en-US" sz="2400" dirty="0" smtClean="0"/>
              <a:t>Justin </a:t>
            </a:r>
            <a:r>
              <a:rPr lang="en-US" sz="2400" dirty="0" err="1" smtClean="0"/>
              <a:t>Sieglaff</a:t>
            </a:r>
            <a:r>
              <a:rPr lang="en-US" sz="2400" dirty="0" smtClean="0"/>
              <a:t> , Lee </a:t>
            </a:r>
            <a:r>
              <a:rPr lang="en-US" sz="2400" dirty="0" err="1" smtClean="0"/>
              <a:t>Cronce</a:t>
            </a:r>
            <a:r>
              <a:rPr lang="en-US" sz="2400" dirty="0" smtClean="0"/>
              <a:t>, Dan </a:t>
            </a:r>
            <a:r>
              <a:rPr lang="en-US" sz="2400" dirty="0" err="1" smtClean="0"/>
              <a:t>Hartung</a:t>
            </a:r>
            <a:r>
              <a:rPr lang="en-US" sz="2400" dirty="0" smtClean="0"/>
              <a:t>, Wayne Feltz (CIMSS)</a:t>
            </a:r>
            <a:endParaRPr lang="en-US" sz="2400" dirty="0"/>
          </a:p>
        </p:txBody>
      </p:sp>
      <p:pic>
        <p:nvPicPr>
          <p:cNvPr id="4" name="Picture 3" descr="MUGaa734ani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715" y="313763"/>
            <a:ext cx="5486400" cy="5892165"/>
          </a:xfrm>
          <a:prstGeom prst="rect">
            <a:avLst/>
          </a:prstGeom>
        </p:spPr>
      </p:pic>
    </p:spTree>
    <p:extLst>
      <p:ext uri="{BB962C8B-B14F-4D97-AF65-F5344CB8AC3E}">
        <p14:creationId xmlns:p14="http://schemas.microsoft.com/office/powerpoint/2010/main" val="2668259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MUGTXT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70" y="2213967"/>
            <a:ext cx="3657600" cy="3928110"/>
          </a:xfrm>
          <a:prstGeom prst="rect">
            <a:avLst/>
          </a:prstGeom>
        </p:spPr>
      </p:pic>
      <p:sp>
        <p:nvSpPr>
          <p:cNvPr id="5" name="TextBox 4"/>
          <p:cNvSpPr txBox="1"/>
          <p:nvPr/>
        </p:nvSpPr>
        <p:spPr>
          <a:xfrm>
            <a:off x="413124" y="376477"/>
            <a:ext cx="8456228" cy="1569660"/>
          </a:xfrm>
          <a:prstGeom prst="rect">
            <a:avLst/>
          </a:prstGeom>
          <a:noFill/>
        </p:spPr>
        <p:txBody>
          <a:bodyPr wrap="square" rtlCol="0">
            <a:spAutoFit/>
          </a:bodyPr>
          <a:lstStyle/>
          <a:p>
            <a:r>
              <a:rPr lang="en-US" sz="2400" dirty="0" smtClean="0"/>
              <a:t>Files without time as a dimension</a:t>
            </a:r>
            <a:endParaRPr lang="en-US" sz="2400" dirty="0"/>
          </a:p>
          <a:p>
            <a:pPr marL="285750" indent="-285750">
              <a:buFont typeface="Arial"/>
              <a:buChar char="•"/>
            </a:pPr>
            <a:r>
              <a:rPr lang="en-US" sz="2400" dirty="0" smtClean="0"/>
              <a:t>Time information in metadata and filename.  </a:t>
            </a:r>
          </a:p>
          <a:p>
            <a:pPr marL="285750" indent="-285750">
              <a:buFont typeface="Arial"/>
              <a:buChar char="•"/>
            </a:pPr>
            <a:r>
              <a:rPr lang="en-US" sz="2400" dirty="0" smtClean="0"/>
              <a:t>NCML allows the user to assign time information to the grids.  </a:t>
            </a:r>
          </a:p>
          <a:p>
            <a:pPr marL="285750" indent="-285750">
              <a:buFont typeface="Arial"/>
              <a:buChar char="•"/>
            </a:pPr>
            <a:r>
              <a:rPr lang="en-US" sz="2400" dirty="0" smtClean="0"/>
              <a:t>Grids must share same dimensions and navigation.  </a:t>
            </a:r>
          </a:p>
        </p:txBody>
      </p:sp>
      <p:sp>
        <p:nvSpPr>
          <p:cNvPr id="6" name="TextBox 5"/>
          <p:cNvSpPr txBox="1"/>
          <p:nvPr/>
        </p:nvSpPr>
        <p:spPr>
          <a:xfrm>
            <a:off x="4072067" y="1989817"/>
            <a:ext cx="4797286" cy="3046988"/>
          </a:xfrm>
          <a:prstGeom prst="rect">
            <a:avLst/>
          </a:prstGeom>
          <a:noFill/>
        </p:spPr>
        <p:txBody>
          <a:bodyPr wrap="square" rtlCol="0">
            <a:spAutoFit/>
          </a:bodyPr>
          <a:lstStyle/>
          <a:p>
            <a:r>
              <a:rPr lang="en-US" sz="2400" dirty="0" smtClean="0"/>
              <a:t>Data without a time dimension can be useful:  </a:t>
            </a:r>
          </a:p>
          <a:p>
            <a:pPr marL="285750" indent="-285750">
              <a:buFont typeface="Arial"/>
              <a:buChar char="•"/>
            </a:pPr>
            <a:r>
              <a:rPr lang="en-US" sz="2400" dirty="0" smtClean="0"/>
              <a:t>Show multiple polar orbiting granules in one frame</a:t>
            </a:r>
          </a:p>
          <a:p>
            <a:pPr marL="285750" indent="-285750">
              <a:buFont typeface="Arial"/>
              <a:buChar char="•"/>
            </a:pPr>
            <a:r>
              <a:rPr lang="en-US" sz="2400" dirty="0" smtClean="0"/>
              <a:t>When comparing with data that does not share a timestamp (e.g. comparison of geostationary to polar </a:t>
            </a:r>
            <a:r>
              <a:rPr lang="en-US" sz="2400" dirty="0" err="1" smtClean="0"/>
              <a:t>oribiting</a:t>
            </a:r>
            <a:r>
              <a:rPr lang="en-US" sz="2400" dirty="0" smtClean="0"/>
              <a:t> imagery)</a:t>
            </a:r>
          </a:p>
        </p:txBody>
      </p:sp>
      <p:pic>
        <p:nvPicPr>
          <p:cNvPr id="9" name="Picture 8" descr="branson0_201202291623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86" y="2320635"/>
            <a:ext cx="3810000" cy="3810000"/>
          </a:xfrm>
          <a:prstGeom prst="rect">
            <a:avLst/>
          </a:prstGeom>
        </p:spPr>
      </p:pic>
    </p:spTree>
    <p:extLst>
      <p:ext uri="{BB962C8B-B14F-4D97-AF65-F5344CB8AC3E}">
        <p14:creationId xmlns:p14="http://schemas.microsoft.com/office/powerpoint/2010/main" val="320354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anson0_201202291623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86" y="2629569"/>
            <a:ext cx="3810000" cy="3810000"/>
          </a:xfrm>
          <a:prstGeom prst="rect">
            <a:avLst/>
          </a:prstGeom>
        </p:spPr>
      </p:pic>
      <p:sp>
        <p:nvSpPr>
          <p:cNvPr id="11" name="TextBox 10"/>
          <p:cNvSpPr txBox="1"/>
          <p:nvPr/>
        </p:nvSpPr>
        <p:spPr>
          <a:xfrm>
            <a:off x="4275556" y="2320635"/>
            <a:ext cx="4716854" cy="4154983"/>
          </a:xfrm>
          <a:prstGeom prst="rect">
            <a:avLst/>
          </a:prstGeom>
          <a:noFill/>
        </p:spPr>
        <p:txBody>
          <a:bodyPr wrap="square" rtlCol="0">
            <a:spAutoFit/>
          </a:bodyPr>
          <a:lstStyle/>
          <a:p>
            <a:r>
              <a:rPr lang="en-US" sz="2400" dirty="0" smtClean="0"/>
              <a:t>Could this easier?</a:t>
            </a:r>
          </a:p>
          <a:p>
            <a:pPr marL="285750" indent="-285750">
              <a:buFont typeface="Arial"/>
              <a:buChar char="•"/>
            </a:pPr>
            <a:r>
              <a:rPr lang="en-US" sz="2400" dirty="0" smtClean="0"/>
              <a:t>Allow the user to assign a time either manually, automatically from the metadata, or filename pattern matching</a:t>
            </a:r>
          </a:p>
          <a:p>
            <a:pPr marL="285750" indent="-285750">
              <a:buFont typeface="Arial"/>
              <a:buChar char="•"/>
            </a:pPr>
            <a:r>
              <a:rPr lang="en-US" sz="2400" dirty="0" smtClean="0"/>
              <a:t>Allow user to assign a time to a single image/grid</a:t>
            </a:r>
          </a:p>
          <a:p>
            <a:pPr marL="285750" indent="-285750">
              <a:buFont typeface="Arial"/>
              <a:buChar char="•"/>
            </a:pPr>
            <a:r>
              <a:rPr lang="en-US" sz="2400" dirty="0" smtClean="0"/>
              <a:t>Make this available from the field selector</a:t>
            </a:r>
          </a:p>
          <a:p>
            <a:pPr marL="285750" indent="-285750">
              <a:buFont typeface="Arial"/>
              <a:buChar char="•"/>
            </a:pPr>
            <a:endParaRPr lang="en-US" sz="2400" dirty="0"/>
          </a:p>
          <a:p>
            <a:r>
              <a:rPr lang="en-US" sz="2400" dirty="0" smtClean="0"/>
              <a:t>Should it be easier?</a:t>
            </a:r>
            <a:endParaRPr lang="en-US" sz="2400" dirty="0"/>
          </a:p>
        </p:txBody>
      </p:sp>
      <p:sp>
        <p:nvSpPr>
          <p:cNvPr id="7" name="TextBox 6"/>
          <p:cNvSpPr txBox="1"/>
          <p:nvPr/>
        </p:nvSpPr>
        <p:spPr>
          <a:xfrm>
            <a:off x="252949" y="196093"/>
            <a:ext cx="8567851" cy="2308324"/>
          </a:xfrm>
          <a:prstGeom prst="rect">
            <a:avLst/>
          </a:prstGeom>
          <a:noFill/>
        </p:spPr>
        <p:txBody>
          <a:bodyPr wrap="square" rtlCol="0">
            <a:spAutoFit/>
          </a:bodyPr>
          <a:lstStyle/>
          <a:p>
            <a:r>
              <a:rPr lang="en-US" sz="2400" dirty="0" smtClean="0"/>
              <a:t>It is possible to create a time series of polar </a:t>
            </a:r>
            <a:r>
              <a:rPr lang="en-US" sz="2400" dirty="0" err="1" smtClean="0"/>
              <a:t>oribiting</a:t>
            </a:r>
            <a:r>
              <a:rPr lang="en-US" sz="2400" dirty="0" smtClean="0"/>
              <a:t> data</a:t>
            </a:r>
          </a:p>
          <a:p>
            <a:pPr marL="342900" indent="-342900">
              <a:buFont typeface="Arial"/>
              <a:buChar char="•"/>
            </a:pPr>
            <a:r>
              <a:rPr lang="en-US" sz="2400" dirty="0" smtClean="0"/>
              <a:t>Tom Rink wrote a formula which allows the user to supply a list of flat fields and a list of times from which an image sequence is created</a:t>
            </a:r>
          </a:p>
          <a:p>
            <a:pPr marL="342900" indent="-342900">
              <a:buFont typeface="Arial"/>
              <a:buChar char="•"/>
            </a:pPr>
            <a:r>
              <a:rPr lang="en-US" sz="2400" dirty="0" smtClean="0"/>
              <a:t>Have only used it in the jython shell because an array of grids and times is used.</a:t>
            </a:r>
            <a:endParaRPr lang="en-US" sz="2400" dirty="0"/>
          </a:p>
        </p:txBody>
      </p:sp>
    </p:spTree>
    <p:extLst>
      <p:ext uri="{BB962C8B-B14F-4D97-AF65-F5344CB8AC3E}">
        <p14:creationId xmlns:p14="http://schemas.microsoft.com/office/powerpoint/2010/main" val="19515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66" y="6296301"/>
            <a:ext cx="9028548" cy="461665"/>
          </a:xfrm>
          <a:prstGeom prst="rect">
            <a:avLst/>
          </a:prstGeom>
          <a:noFill/>
        </p:spPr>
        <p:txBody>
          <a:bodyPr wrap="square" rtlCol="0">
            <a:spAutoFit/>
          </a:bodyPr>
          <a:lstStyle/>
          <a:p>
            <a:r>
              <a:rPr lang="en-US" sz="2400" dirty="0" smtClean="0"/>
              <a:t>NSSL WRF Simulation of Thunderstorm Complex:  Jason </a:t>
            </a:r>
            <a:r>
              <a:rPr lang="en-US" sz="2400" dirty="0" err="1" smtClean="0"/>
              <a:t>Otkin</a:t>
            </a:r>
            <a:r>
              <a:rPr lang="en-US" sz="2400" dirty="0" smtClean="0"/>
              <a:t> (CIMSS)</a:t>
            </a:r>
            <a:endParaRPr lang="en-US" sz="2400" dirty="0"/>
          </a:p>
        </p:txBody>
      </p:sp>
      <p:grpSp>
        <p:nvGrpSpPr>
          <p:cNvPr id="8" name="Group 7"/>
          <p:cNvGrpSpPr/>
          <p:nvPr/>
        </p:nvGrpSpPr>
        <p:grpSpPr>
          <a:xfrm>
            <a:off x="1353774" y="1131367"/>
            <a:ext cx="6502400" cy="4876800"/>
            <a:chOff x="504266" y="1131367"/>
            <a:chExt cx="6502400" cy="4876800"/>
          </a:xfrm>
        </p:grpSpPr>
        <p:pic>
          <p:nvPicPr>
            <p:cNvPr id="4" name="Picture 3" descr="mr_iso_cn.png"/>
            <p:cNvPicPr>
              <a:picLocks noChangeAspect="1"/>
            </p:cNvPicPr>
            <p:nvPr/>
          </p:nvPicPr>
          <p:blipFill>
            <a:blip r:embed="rId3"/>
            <a:srcRect/>
            <a:stretch>
              <a:fillRect/>
            </a:stretch>
          </p:blipFill>
          <p:spPr bwMode="auto">
            <a:xfrm>
              <a:off x="504266" y="1131367"/>
              <a:ext cx="6502400" cy="4876800"/>
            </a:xfrm>
            <a:prstGeom prst="rect">
              <a:avLst/>
            </a:prstGeom>
            <a:noFill/>
            <a:ln w="9525">
              <a:noFill/>
              <a:miter lim="800000"/>
              <a:headEnd/>
              <a:tailEnd/>
            </a:ln>
          </p:spPr>
        </p:pic>
        <p:sp>
          <p:nvSpPr>
            <p:cNvPr id="2" name="TextBox 1"/>
            <p:cNvSpPr txBox="1"/>
            <p:nvPr/>
          </p:nvSpPr>
          <p:spPr>
            <a:xfrm>
              <a:off x="2569868" y="1434634"/>
              <a:ext cx="3105680" cy="400110"/>
            </a:xfrm>
            <a:prstGeom prst="rect">
              <a:avLst/>
            </a:prstGeom>
            <a:noFill/>
          </p:spPr>
          <p:txBody>
            <a:bodyPr wrap="square" rtlCol="0">
              <a:spAutoFit/>
            </a:bodyPr>
            <a:lstStyle/>
            <a:p>
              <a:r>
                <a:rPr lang="en-US" sz="2000" dirty="0" smtClean="0">
                  <a:solidFill>
                    <a:schemeClr val="bg1"/>
                  </a:solidFill>
                  <a:latin typeface="MS Reference Sans Serif"/>
                  <a:cs typeface="MS Reference Sans Serif"/>
                </a:rPr>
                <a:t>Temperature (°C)</a:t>
              </a:r>
              <a:endParaRPr lang="en-US" sz="2000" dirty="0">
                <a:solidFill>
                  <a:schemeClr val="bg1"/>
                </a:solidFill>
                <a:latin typeface="MS Reference Sans Serif"/>
                <a:cs typeface="MS Reference Sans Serif"/>
              </a:endParaRPr>
            </a:p>
          </p:txBody>
        </p:sp>
      </p:grpSp>
      <p:sp>
        <p:nvSpPr>
          <p:cNvPr id="7" name="TextBox 6"/>
          <p:cNvSpPr txBox="1"/>
          <p:nvPr/>
        </p:nvSpPr>
        <p:spPr>
          <a:xfrm>
            <a:off x="62166" y="279620"/>
            <a:ext cx="9028548" cy="523220"/>
          </a:xfrm>
          <a:prstGeom prst="rect">
            <a:avLst/>
          </a:prstGeom>
          <a:noFill/>
        </p:spPr>
        <p:txBody>
          <a:bodyPr wrap="square" rtlCol="0">
            <a:spAutoFit/>
          </a:bodyPr>
          <a:lstStyle/>
          <a:p>
            <a:r>
              <a:rPr lang="en-US" sz="2400" dirty="0" smtClean="0"/>
              <a:t>       </a:t>
            </a:r>
            <a:r>
              <a:rPr lang="en-US" sz="2800" dirty="0" smtClean="0"/>
              <a:t>  Public Outreach</a:t>
            </a:r>
            <a:endParaRPr lang="en-US" sz="2800" dirty="0"/>
          </a:p>
        </p:txBody>
      </p:sp>
    </p:spTree>
    <p:extLst>
      <p:ext uri="{BB962C8B-B14F-4D97-AF65-F5344CB8AC3E}">
        <p14:creationId xmlns:p14="http://schemas.microsoft.com/office/powerpoint/2010/main" val="9187527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Calibration/Validation</a:t>
            </a:r>
            <a:endParaRPr lang="en-US" dirty="0"/>
          </a:p>
        </p:txBody>
      </p:sp>
      <p:pic>
        <p:nvPicPr>
          <p:cNvPr id="8" name="Content Placeholder 7" descr="2012Feb10band2Temp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71" r="-299"/>
          <a:stretch/>
        </p:blipFill>
        <p:spPr>
          <a:xfrm>
            <a:off x="2971014" y="1600200"/>
            <a:ext cx="5941970" cy="4525963"/>
          </a:xfrm>
        </p:spPr>
      </p:pic>
      <p:pic>
        <p:nvPicPr>
          <p:cNvPr id="11" name="Picture 10" descr="2012Feb10band2TempsANDMa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188" y="1606025"/>
            <a:ext cx="5920740" cy="4511040"/>
          </a:xfrm>
          <a:prstGeom prst="rect">
            <a:avLst/>
          </a:prstGeom>
        </p:spPr>
      </p:pic>
      <p:sp>
        <p:nvSpPr>
          <p:cNvPr id="12" name="TextBox 11"/>
          <p:cNvSpPr txBox="1"/>
          <p:nvPr/>
        </p:nvSpPr>
        <p:spPr>
          <a:xfrm>
            <a:off x="0" y="1701033"/>
            <a:ext cx="2846249" cy="1938992"/>
          </a:xfrm>
          <a:prstGeom prst="rect">
            <a:avLst/>
          </a:prstGeom>
          <a:noFill/>
        </p:spPr>
        <p:txBody>
          <a:bodyPr wrap="square" rtlCol="0">
            <a:spAutoFit/>
          </a:bodyPr>
          <a:lstStyle/>
          <a:p>
            <a:pPr marL="285750" indent="-285750">
              <a:buFont typeface="Arial"/>
              <a:buChar char="•"/>
            </a:pPr>
            <a:r>
              <a:rPr lang="en-US" sz="2400" dirty="0" err="1" smtClean="0"/>
              <a:t>findWithinRange</a:t>
            </a:r>
            <a:endParaRPr lang="en-US" sz="2400" dirty="0" smtClean="0"/>
          </a:p>
          <a:p>
            <a:pPr marL="285750" indent="-285750">
              <a:buFont typeface="Arial"/>
              <a:buChar char="•"/>
            </a:pPr>
            <a:r>
              <a:rPr lang="en-US" sz="2400" dirty="0" err="1" smtClean="0"/>
              <a:t>createAreaField</a:t>
            </a:r>
            <a:endParaRPr lang="en-US" sz="2400" dirty="0" smtClean="0"/>
          </a:p>
          <a:p>
            <a:pPr marL="285750" indent="-285750">
              <a:buFont typeface="Arial"/>
              <a:buChar char="•"/>
            </a:pPr>
            <a:r>
              <a:rPr lang="en-US" sz="2400" dirty="0" err="1" smtClean="0"/>
              <a:t>computeSum</a:t>
            </a:r>
            <a:endParaRPr lang="en-US" sz="2400" dirty="0" smtClean="0"/>
          </a:p>
          <a:p>
            <a:pPr marL="285750" indent="-285750">
              <a:buFont typeface="Arial"/>
              <a:buChar char="•"/>
            </a:pPr>
            <a:endParaRPr lang="en-US" sz="2400" dirty="0"/>
          </a:p>
          <a:p>
            <a:pPr marL="285750" indent="-285750">
              <a:buFont typeface="Arial"/>
              <a:buChar char="•"/>
            </a:pPr>
            <a:r>
              <a:rPr lang="en-US" sz="2400" dirty="0" err="1" smtClean="0"/>
              <a:t>maskWithinRange</a:t>
            </a:r>
            <a:endParaRPr lang="en-US" sz="2400" dirty="0" smtClean="0"/>
          </a:p>
        </p:txBody>
      </p:sp>
    </p:spTree>
    <p:extLst>
      <p:ext uri="{BB962C8B-B14F-4D97-AF65-F5344CB8AC3E}">
        <p14:creationId xmlns:p14="http://schemas.microsoft.com/office/powerpoint/2010/main" val="3376763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McIDAS-X Products in McIDAS-V</a:t>
            </a:r>
            <a:endParaRPr lang="en-US" dirty="0"/>
          </a:p>
        </p:txBody>
      </p:sp>
      <p:pic>
        <p:nvPicPr>
          <p:cNvPr id="4" name="Content Placeholder 3" descr="usli.12122.1300.gif"/>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457200" y="1242659"/>
            <a:ext cx="8229600" cy="4525963"/>
          </a:xfrm>
        </p:spPr>
      </p:pic>
      <p:sp>
        <p:nvSpPr>
          <p:cNvPr id="5" name="TextBox 4"/>
          <p:cNvSpPr txBox="1"/>
          <p:nvPr/>
        </p:nvSpPr>
        <p:spPr>
          <a:xfrm>
            <a:off x="184945" y="5868598"/>
            <a:ext cx="8828052" cy="523220"/>
          </a:xfrm>
          <a:prstGeom prst="rect">
            <a:avLst/>
          </a:prstGeom>
          <a:noFill/>
        </p:spPr>
        <p:txBody>
          <a:bodyPr wrap="square" rtlCol="0">
            <a:spAutoFit/>
          </a:bodyPr>
          <a:lstStyle/>
          <a:p>
            <a:r>
              <a:rPr lang="en-US" sz="2800" dirty="0" smtClean="0"/>
              <a:t>GOES Sounder DPI:  Lifted Index/ Cloud Top Temperature</a:t>
            </a:r>
            <a:endParaRPr lang="en-US" sz="2800" dirty="0"/>
          </a:p>
        </p:txBody>
      </p:sp>
    </p:spTree>
    <p:extLst>
      <p:ext uri="{BB962C8B-B14F-4D97-AF65-F5344CB8AC3E}">
        <p14:creationId xmlns:p14="http://schemas.microsoft.com/office/powerpoint/2010/main" val="17684533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McIDAS Imagery and Visualization:  Tom Whittaker, Tom Rink and Tommy </a:t>
            </a:r>
            <a:r>
              <a:rPr lang="en-US" dirty="0" err="1" smtClean="0"/>
              <a:t>Jasmin</a:t>
            </a:r>
            <a:endParaRPr lang="en-US" dirty="0" smtClean="0"/>
          </a:p>
          <a:p>
            <a:r>
              <a:rPr lang="en-US" dirty="0" smtClean="0"/>
              <a:t>CIMSS Scientist:  Anthony </a:t>
            </a:r>
            <a:r>
              <a:rPr lang="en-US" dirty="0" err="1" smtClean="0"/>
              <a:t>Wimmers</a:t>
            </a:r>
            <a:r>
              <a:rPr lang="en-US" dirty="0" smtClean="0"/>
              <a:t>, Justin </a:t>
            </a:r>
            <a:r>
              <a:rPr lang="en-US" dirty="0" err="1" smtClean="0"/>
              <a:t>Sieglaff</a:t>
            </a:r>
            <a:r>
              <a:rPr lang="en-US" dirty="0" smtClean="0"/>
              <a:t>, William </a:t>
            </a:r>
            <a:r>
              <a:rPr lang="en-US" dirty="0" err="1" smtClean="0"/>
              <a:t>Straka</a:t>
            </a:r>
            <a:r>
              <a:rPr lang="en-US" dirty="0" smtClean="0"/>
              <a:t>, Jason </a:t>
            </a:r>
            <a:r>
              <a:rPr lang="en-US" dirty="0" err="1" smtClean="0"/>
              <a:t>Otkin</a:t>
            </a:r>
            <a:r>
              <a:rPr lang="en-US" dirty="0"/>
              <a:t>, Tony </a:t>
            </a:r>
            <a:r>
              <a:rPr lang="en-US" dirty="0" smtClean="0"/>
              <a:t>Schreiner, </a:t>
            </a:r>
            <a:r>
              <a:rPr lang="en-US" dirty="0" err="1" smtClean="0"/>
              <a:t>Kaba</a:t>
            </a:r>
            <a:r>
              <a:rPr lang="en-US" dirty="0" smtClean="0"/>
              <a:t> Bah, Elizabeth </a:t>
            </a:r>
            <a:r>
              <a:rPr lang="en-US" dirty="0" err="1" smtClean="0"/>
              <a:t>Weisz</a:t>
            </a:r>
            <a:r>
              <a:rPr lang="en-US" dirty="0" smtClean="0"/>
              <a:t>, Wayne Feltz, Tom </a:t>
            </a:r>
            <a:r>
              <a:rPr lang="en-US" dirty="0" err="1" smtClean="0"/>
              <a:t>Achtor</a:t>
            </a:r>
            <a:r>
              <a:rPr lang="en-US" dirty="0" smtClean="0"/>
              <a:t>, Robert </a:t>
            </a:r>
            <a:r>
              <a:rPr lang="en-US" smtClean="0"/>
              <a:t>Knuteson</a:t>
            </a:r>
            <a:endParaRPr lang="en-US" dirty="0" smtClean="0"/>
          </a:p>
          <a:p>
            <a:r>
              <a:rPr lang="en-US" dirty="0" smtClean="0"/>
              <a:t>NOAA/NESDIS Satellite Applications Branch:  Tim </a:t>
            </a:r>
            <a:r>
              <a:rPr lang="en-US" dirty="0" err="1" smtClean="0"/>
              <a:t>Schmit</a:t>
            </a:r>
            <a:r>
              <a:rPr lang="en-US" dirty="0" smtClean="0"/>
              <a:t>, Ralph Peterson, Gary Wade</a:t>
            </a:r>
            <a:endParaRPr lang="en-US" dirty="0"/>
          </a:p>
        </p:txBody>
      </p:sp>
    </p:spTree>
    <p:extLst>
      <p:ext uri="{BB962C8B-B14F-4D97-AF65-F5344CB8AC3E}">
        <p14:creationId xmlns:p14="http://schemas.microsoft.com/office/powerpoint/2010/main" val="30861214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pl_mcv_vis_diff_pw_ct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63" y="571500"/>
            <a:ext cx="8737600" cy="5461000"/>
          </a:xfrm>
          <a:prstGeom prst="rect">
            <a:avLst/>
          </a:prstGeom>
          <a:ln w="28575" cmpd="sng">
            <a:solidFill>
              <a:schemeClr val="tx1">
                <a:lumMod val="65000"/>
              </a:schemeClr>
            </a:solidFill>
          </a:ln>
        </p:spPr>
      </p:pic>
      <p:sp>
        <p:nvSpPr>
          <p:cNvPr id="4" name="TextBox 3"/>
          <p:cNvSpPr txBox="1"/>
          <p:nvPr/>
        </p:nvSpPr>
        <p:spPr>
          <a:xfrm>
            <a:off x="346359" y="6234134"/>
            <a:ext cx="8454620" cy="461665"/>
          </a:xfrm>
          <a:prstGeom prst="rect">
            <a:avLst/>
          </a:prstGeom>
          <a:noFill/>
        </p:spPr>
        <p:txBody>
          <a:bodyPr wrap="square" rtlCol="0">
            <a:spAutoFit/>
          </a:bodyPr>
          <a:lstStyle/>
          <a:p>
            <a:r>
              <a:rPr lang="en-US" sz="2400" dirty="0" smtClean="0"/>
              <a:t>GOES Sounder DPI:  Gary Wade, Tim </a:t>
            </a:r>
            <a:r>
              <a:rPr lang="en-US" sz="2400" dirty="0" err="1" smtClean="0"/>
              <a:t>Schmit</a:t>
            </a:r>
            <a:r>
              <a:rPr lang="en-US" sz="2400" dirty="0" smtClean="0"/>
              <a:t>, Tony Schreiner</a:t>
            </a:r>
            <a:endParaRPr lang="en-US" sz="2400" dirty="0"/>
          </a:p>
        </p:txBody>
      </p:sp>
    </p:spTree>
    <p:extLst>
      <p:ext uri="{BB962C8B-B14F-4D97-AF65-F5344CB8AC3E}">
        <p14:creationId xmlns:p14="http://schemas.microsoft.com/office/powerpoint/2010/main" val="23032584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ans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988" y="340286"/>
            <a:ext cx="6096000" cy="6096000"/>
          </a:xfrm>
          <a:prstGeom prst="rect">
            <a:avLst/>
          </a:prstGeom>
        </p:spPr>
      </p:pic>
      <p:sp>
        <p:nvSpPr>
          <p:cNvPr id="8" name="TextBox 7"/>
          <p:cNvSpPr txBox="1"/>
          <p:nvPr/>
        </p:nvSpPr>
        <p:spPr>
          <a:xfrm>
            <a:off x="4766235" y="3522758"/>
            <a:ext cx="2752160" cy="2308324"/>
          </a:xfrm>
          <a:prstGeom prst="rect">
            <a:avLst/>
          </a:prstGeom>
          <a:noFill/>
        </p:spPr>
        <p:txBody>
          <a:bodyPr wrap="square" rtlCol="0">
            <a:spAutoFit/>
          </a:bodyPr>
          <a:lstStyle/>
          <a:p>
            <a:r>
              <a:rPr lang="en-US" sz="2000" dirty="0" smtClean="0">
                <a:solidFill>
                  <a:srgbClr val="000000"/>
                </a:solidFill>
              </a:rPr>
              <a:t>NEARCAST Convective Instability:  Ralph Peterson</a:t>
            </a:r>
          </a:p>
          <a:p>
            <a:endParaRPr lang="en-US" sz="2400" dirty="0"/>
          </a:p>
          <a:p>
            <a:r>
              <a:rPr lang="en-US" sz="2000" dirty="0" smtClean="0">
                <a:solidFill>
                  <a:schemeClr val="bg1"/>
                </a:solidFill>
              </a:rPr>
              <a:t>UWAIRS Dual Regression Algorithm:  Elizabeth </a:t>
            </a:r>
            <a:r>
              <a:rPr lang="en-US" sz="2000" dirty="0" err="1" smtClean="0">
                <a:solidFill>
                  <a:schemeClr val="bg1"/>
                </a:solidFill>
              </a:rPr>
              <a:t>Weisz</a:t>
            </a:r>
            <a:endParaRPr lang="en-US" sz="2000" dirty="0">
              <a:solidFill>
                <a:schemeClr val="bg1"/>
              </a:solidFill>
            </a:endParaRPr>
          </a:p>
        </p:txBody>
      </p:sp>
    </p:spTree>
    <p:extLst>
      <p:ext uri="{BB962C8B-B14F-4D97-AF65-F5344CB8AC3E}">
        <p14:creationId xmlns:p14="http://schemas.microsoft.com/office/powerpoint/2010/main" val="27244036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3641"/>
            <a:ext cx="8229600" cy="6312364"/>
          </a:xfrm>
          <a:ln>
            <a:solidFill>
              <a:srgbClr val="FFFF00"/>
            </a:solidFill>
          </a:ln>
        </p:spPr>
        <p:txBody>
          <a:bodyPr>
            <a:normAutofit/>
          </a:bodyPr>
          <a:lstStyle/>
          <a:p>
            <a:pPr algn="ctr">
              <a:buNone/>
            </a:pPr>
            <a:r>
              <a:rPr lang="en-US" sz="2800" b="1" dirty="0" smtClean="0">
                <a:solidFill>
                  <a:srgbClr val="FFFF00"/>
                </a:solidFill>
                <a:latin typeface="Arial Unicode MS"/>
                <a:ea typeface="MS PGothic" charset="0"/>
                <a:cs typeface="Arial Unicode MS"/>
              </a:rPr>
              <a:t>McIDAS-V Forums</a:t>
            </a:r>
            <a:endParaRPr lang="en-US" sz="2800" b="1" dirty="0">
              <a:solidFill>
                <a:srgbClr val="FFFF00"/>
              </a:solidFill>
              <a:latin typeface="Arial Unicode MS"/>
              <a:ea typeface="MS PGothic" charset="0"/>
              <a:cs typeface="Arial Unicode MS"/>
            </a:endParaRPr>
          </a:p>
          <a:p>
            <a:pPr algn="ctr">
              <a:buNone/>
            </a:pPr>
            <a:r>
              <a:rPr lang="en-US" sz="2400" b="1" dirty="0">
                <a:ln w="9525">
                  <a:solidFill>
                    <a:schemeClr val="tx1"/>
                  </a:solidFill>
                </a:ln>
                <a:latin typeface="Arial Unicode MS"/>
                <a:ea typeface="MS PGothic" charset="0"/>
                <a:cs typeface="Arial Unicode MS"/>
                <a:hlinkClick r:id="rId3"/>
              </a:rPr>
              <a:t>http://dcdbs.ssec.wisc.edu/mcidasv/forums</a:t>
            </a:r>
            <a:r>
              <a:rPr lang="en-US" sz="2400" b="1" dirty="0" smtClean="0">
                <a:ln w="9525">
                  <a:solidFill>
                    <a:schemeClr val="tx1"/>
                  </a:solidFill>
                </a:ln>
                <a:latin typeface="Arial Unicode MS"/>
                <a:ea typeface="MS PGothic" charset="0"/>
                <a:cs typeface="Arial Unicode MS"/>
                <a:hlinkClick r:id="rId3"/>
              </a:rPr>
              <a:t>/</a:t>
            </a:r>
            <a:endParaRPr lang="en-US" sz="2400" b="1" dirty="0" smtClean="0">
              <a:ln w="9525">
                <a:solidFill>
                  <a:schemeClr val="tx1"/>
                </a:solidFill>
              </a:ln>
              <a:latin typeface="Arial Unicode MS"/>
              <a:ea typeface="MS PGothic" charset="0"/>
              <a:cs typeface="Arial Unicode MS"/>
            </a:endParaRPr>
          </a:p>
          <a:p>
            <a:pPr algn="ctr">
              <a:buNone/>
            </a:pPr>
            <a:r>
              <a:rPr lang="en-US" sz="2800" b="1" dirty="0" smtClean="0">
                <a:solidFill>
                  <a:srgbClr val="FFFF00"/>
                </a:solidFill>
                <a:latin typeface="Arial Unicode MS"/>
                <a:ea typeface="MS PGothic" charset="0"/>
                <a:cs typeface="Arial Unicode MS"/>
              </a:rPr>
              <a:t>CIMSS Proving Ground Website</a:t>
            </a:r>
          </a:p>
          <a:p>
            <a:pPr algn="ctr">
              <a:buNone/>
            </a:pPr>
            <a:r>
              <a:rPr lang="en-US" sz="2400" b="1" dirty="0" smtClean="0">
                <a:ln w="9525">
                  <a:solidFill>
                    <a:schemeClr val="tx1"/>
                  </a:solidFill>
                </a:ln>
                <a:latin typeface="Arial Unicode MS"/>
                <a:ea typeface="MS PGothic" charset="0"/>
                <a:cs typeface="Arial Unicode MS"/>
                <a:hlinkClick r:id="rId4"/>
              </a:rPr>
              <a:t>http://cimss.ssec.wisc.edu/goes_r/proving-ground.html</a:t>
            </a:r>
            <a:endParaRPr lang="en-US" sz="2400" b="1" dirty="0" smtClean="0">
              <a:ln w="9525">
                <a:solidFill>
                  <a:schemeClr val="tx1"/>
                </a:solidFill>
              </a:ln>
              <a:latin typeface="Arial Unicode MS"/>
              <a:ea typeface="MS PGothic" charset="0"/>
              <a:cs typeface="Arial Unicode MS"/>
            </a:endParaRPr>
          </a:p>
          <a:p>
            <a:pPr algn="ctr">
              <a:buNone/>
            </a:pPr>
            <a:r>
              <a:rPr lang="en-US" sz="2800" b="1" dirty="0" smtClean="0">
                <a:ln>
                  <a:solidFill>
                    <a:srgbClr val="FFFF00"/>
                  </a:solidFill>
                </a:ln>
                <a:solidFill>
                  <a:srgbClr val="FFFF00"/>
                </a:solidFill>
                <a:latin typeface="Arial Unicode MS"/>
                <a:ea typeface="MS PGothic" charset="0"/>
                <a:cs typeface="Arial Unicode MS"/>
              </a:rPr>
              <a:t>GOES Sounder DPI</a:t>
            </a:r>
          </a:p>
          <a:p>
            <a:pPr algn="ctr">
              <a:buNone/>
            </a:pPr>
            <a:r>
              <a:rPr lang="en-US" sz="2400" b="1" dirty="0" smtClean="0">
                <a:ln>
                  <a:solidFill>
                    <a:schemeClr val="tx1"/>
                  </a:solidFill>
                </a:ln>
                <a:solidFill>
                  <a:srgbClr val="FFFFFF"/>
                </a:solidFill>
                <a:latin typeface="Arial Unicode MS"/>
                <a:ea typeface="MS PGothic" charset="0"/>
                <a:cs typeface="Arial Unicode MS"/>
                <a:hlinkClick r:id="rId5"/>
              </a:rPr>
              <a:t>http://cimss.ssec.wisc.edu/goes/rt/sounder-dpi.php</a:t>
            </a:r>
            <a:endParaRPr lang="en-US" sz="2400" b="1" dirty="0" smtClean="0">
              <a:ln>
                <a:solidFill>
                  <a:schemeClr val="tx1"/>
                </a:solidFill>
              </a:ln>
              <a:solidFill>
                <a:srgbClr val="FFFFFF"/>
              </a:solidFill>
              <a:latin typeface="Arial Unicode MS"/>
              <a:ea typeface="MS PGothic" charset="0"/>
              <a:cs typeface="Arial Unicode MS"/>
            </a:endParaRPr>
          </a:p>
          <a:p>
            <a:pPr algn="ctr">
              <a:buNone/>
            </a:pPr>
            <a:r>
              <a:rPr lang="en-US" sz="2800" b="1" dirty="0" smtClean="0">
                <a:solidFill>
                  <a:srgbClr val="FFFF00"/>
                </a:solidFill>
                <a:latin typeface="Arial Unicode MS"/>
                <a:ea typeface="MS PGothic" charset="0"/>
                <a:cs typeface="Arial Unicode MS"/>
              </a:rPr>
              <a:t>International MODIS/AIRS Processing Package</a:t>
            </a:r>
          </a:p>
          <a:p>
            <a:pPr algn="ctr">
              <a:buNone/>
            </a:pPr>
            <a:r>
              <a:rPr lang="en-US" sz="2400" b="1" dirty="0">
                <a:ln w="9525">
                  <a:solidFill>
                    <a:schemeClr val="tx1"/>
                  </a:solidFill>
                </a:ln>
                <a:solidFill>
                  <a:srgbClr val="FFFFFF"/>
                </a:solidFill>
                <a:latin typeface="Arial Unicode MS"/>
                <a:ea typeface="MS PGothic" charset="0"/>
                <a:cs typeface="Arial Unicode MS"/>
                <a:hlinkClick r:id="rId6"/>
              </a:rPr>
              <a:t>http://</a:t>
            </a:r>
            <a:r>
              <a:rPr lang="en-US" sz="2400" b="1" dirty="0" err="1">
                <a:ln w="9525">
                  <a:solidFill>
                    <a:schemeClr val="tx1"/>
                  </a:solidFill>
                </a:ln>
                <a:solidFill>
                  <a:srgbClr val="FFFFFF"/>
                </a:solidFill>
                <a:latin typeface="Arial Unicode MS"/>
                <a:ea typeface="MS PGothic" charset="0"/>
                <a:cs typeface="Arial Unicode MS"/>
                <a:hlinkClick r:id="rId6"/>
              </a:rPr>
              <a:t>cimss.ssec.wisc.edu</a:t>
            </a:r>
            <a:r>
              <a:rPr lang="en-US" sz="2400" b="1" dirty="0">
                <a:ln w="9525">
                  <a:solidFill>
                    <a:schemeClr val="tx1"/>
                  </a:solidFill>
                </a:ln>
                <a:solidFill>
                  <a:srgbClr val="FFFFFF"/>
                </a:solidFill>
                <a:latin typeface="Arial Unicode MS"/>
                <a:ea typeface="MS PGothic" charset="0"/>
                <a:cs typeface="Arial Unicode MS"/>
                <a:hlinkClick r:id="rId6"/>
              </a:rPr>
              <a:t>/</a:t>
            </a:r>
            <a:r>
              <a:rPr lang="en-US" sz="2400" b="1" dirty="0" err="1">
                <a:ln w="9525">
                  <a:solidFill>
                    <a:schemeClr val="tx1"/>
                  </a:solidFill>
                </a:ln>
                <a:solidFill>
                  <a:srgbClr val="FFFFFF"/>
                </a:solidFill>
                <a:latin typeface="Arial Unicode MS"/>
                <a:ea typeface="MS PGothic" charset="0"/>
                <a:cs typeface="Arial Unicode MS"/>
                <a:hlinkClick r:id="rId6"/>
              </a:rPr>
              <a:t>imapp</a:t>
            </a:r>
            <a:r>
              <a:rPr lang="en-US" sz="2400" b="1" dirty="0" smtClean="0">
                <a:ln w="9525">
                  <a:solidFill>
                    <a:schemeClr val="tx1"/>
                  </a:solidFill>
                </a:ln>
                <a:solidFill>
                  <a:srgbClr val="FFFFFF"/>
                </a:solidFill>
                <a:latin typeface="Arial Unicode MS"/>
                <a:ea typeface="MS PGothic" charset="0"/>
                <a:cs typeface="Arial Unicode MS"/>
                <a:hlinkClick r:id="rId6"/>
              </a:rPr>
              <a:t>/</a:t>
            </a:r>
            <a:endParaRPr lang="en-US" sz="2400" b="1" dirty="0">
              <a:ln w="9525">
                <a:solidFill>
                  <a:schemeClr val="tx1"/>
                </a:solidFill>
              </a:ln>
              <a:solidFill>
                <a:srgbClr val="FFFFFF"/>
              </a:solidFill>
              <a:latin typeface="Arial Unicode MS"/>
              <a:ea typeface="MS PGothic" charset="0"/>
              <a:cs typeface="Arial Unicode MS"/>
            </a:endParaRPr>
          </a:p>
          <a:p>
            <a:pPr marL="0" indent="0">
              <a:buNone/>
            </a:pPr>
            <a:endParaRPr lang="en-US" dirty="0"/>
          </a:p>
        </p:txBody>
      </p:sp>
      <p:sp>
        <p:nvSpPr>
          <p:cNvPr id="5" name="TextBox 4"/>
          <p:cNvSpPr txBox="1"/>
          <p:nvPr/>
        </p:nvSpPr>
        <p:spPr>
          <a:xfrm>
            <a:off x="1190041" y="2788491"/>
            <a:ext cx="184666" cy="369332"/>
          </a:xfrm>
          <a:prstGeom prst="rect">
            <a:avLst/>
          </a:prstGeom>
          <a:noFill/>
        </p:spPr>
        <p:txBody>
          <a:bodyPr wrap="none" rtlCol="0">
            <a:spAutoFit/>
          </a:bodyPr>
          <a:lstStyle/>
          <a:p>
            <a:endParaRPr lang="en-US" dirty="0"/>
          </a:p>
        </p:txBody>
      </p:sp>
      <p:pic>
        <p:nvPicPr>
          <p:cNvPr id="9" name="Picture 8" descr="cimss-logo-vector.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310" y="5158045"/>
            <a:ext cx="2142490" cy="1457960"/>
          </a:xfrm>
          <a:prstGeom prst="rect">
            <a:avLst/>
          </a:prstGeom>
        </p:spPr>
      </p:pic>
    </p:spTree>
    <p:extLst>
      <p:ext uri="{BB962C8B-B14F-4D97-AF65-F5344CB8AC3E}">
        <p14:creationId xmlns:p14="http://schemas.microsoft.com/office/powerpoint/2010/main" val="31223234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1-05 at 12.36.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0"/>
            <a:ext cx="7585766" cy="6858000"/>
          </a:xfrm>
          <a:prstGeom prst="rect">
            <a:avLst/>
          </a:prstGeom>
        </p:spPr>
      </p:pic>
    </p:spTree>
    <p:extLst>
      <p:ext uri="{BB962C8B-B14F-4D97-AF65-F5344CB8AC3E}">
        <p14:creationId xmlns:p14="http://schemas.microsoft.com/office/powerpoint/2010/main" val="35173048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1-05 at 12.34.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0"/>
            <a:ext cx="7585766" cy="6858000"/>
          </a:xfrm>
          <a:prstGeom prst="rect">
            <a:avLst/>
          </a:prstGeom>
        </p:spPr>
      </p:pic>
    </p:spTree>
    <p:extLst>
      <p:ext uri="{BB962C8B-B14F-4D97-AF65-F5344CB8AC3E}">
        <p14:creationId xmlns:p14="http://schemas.microsoft.com/office/powerpoint/2010/main" val="13735535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1-05 at 12.3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0"/>
            <a:ext cx="7585766" cy="6858000"/>
          </a:xfrm>
          <a:prstGeom prst="rect">
            <a:avLst/>
          </a:prstGeom>
        </p:spPr>
      </p:pic>
    </p:spTree>
    <p:extLst>
      <p:ext uri="{BB962C8B-B14F-4D97-AF65-F5344CB8AC3E}">
        <p14:creationId xmlns:p14="http://schemas.microsoft.com/office/powerpoint/2010/main" val="39111328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44201"/>
          </a:xfrm>
        </p:spPr>
        <p:txBody>
          <a:bodyPr>
            <a:normAutofit fontScale="90000"/>
          </a:bodyPr>
          <a:lstStyle/>
          <a:p>
            <a:pPr algn="l"/>
            <a:r>
              <a:rPr lang="en-US" dirty="0" smtClean="0"/>
              <a:t>Bundles:</a:t>
            </a:r>
            <a:endParaRPr lang="en-US" sz="3100" dirty="0"/>
          </a:p>
        </p:txBody>
      </p:sp>
      <p:sp>
        <p:nvSpPr>
          <p:cNvPr id="3" name="Content Placeholder 2"/>
          <p:cNvSpPr>
            <a:spLocks noGrp="1"/>
          </p:cNvSpPr>
          <p:nvPr>
            <p:ph idx="1"/>
          </p:nvPr>
        </p:nvSpPr>
        <p:spPr/>
        <p:txBody>
          <a:bodyPr>
            <a:normAutofit/>
          </a:bodyPr>
          <a:lstStyle/>
          <a:p>
            <a:r>
              <a:rPr lang="en-US" sz="2400" dirty="0" smtClean="0"/>
              <a:t>When an ID is used:</a:t>
            </a:r>
          </a:p>
          <a:p>
            <a:pPr lvl="1"/>
            <a:r>
              <a:rPr lang="en-US" sz="2000" dirty="0" smtClean="0"/>
              <a:t>Change or turn off layer labels</a:t>
            </a:r>
          </a:p>
          <a:p>
            <a:pPr lvl="1"/>
            <a:r>
              <a:rPr lang="en-US" sz="2000" dirty="0"/>
              <a:t>Access </a:t>
            </a:r>
            <a:r>
              <a:rPr lang="en-US" sz="2000" dirty="0" smtClean="0"/>
              <a:t>multiple panels in a bundle</a:t>
            </a:r>
          </a:p>
          <a:p>
            <a:r>
              <a:rPr lang="en-US" sz="2400" dirty="0" smtClean="0"/>
              <a:t>Zoom, change projection/change centering</a:t>
            </a:r>
          </a:p>
          <a:p>
            <a:r>
              <a:rPr lang="en-US" sz="2400" dirty="0" smtClean="0"/>
              <a:t>Change color scale (enhancement) and range</a:t>
            </a:r>
          </a:p>
          <a:p>
            <a:r>
              <a:rPr lang="en-US" sz="2400" dirty="0" smtClean="0"/>
              <a:t>Step through an animation, get timestamp information</a:t>
            </a:r>
          </a:p>
          <a:p>
            <a:r>
              <a:rPr lang="en-US" sz="2400" dirty="0" smtClean="0"/>
              <a:t>Replace data within the bundle</a:t>
            </a:r>
          </a:p>
        </p:txBody>
      </p:sp>
      <p:sp>
        <p:nvSpPr>
          <p:cNvPr id="5" name="Title 1"/>
          <p:cNvSpPr txBox="1">
            <a:spLocks/>
          </p:cNvSpPr>
          <p:nvPr/>
        </p:nvSpPr>
        <p:spPr>
          <a:xfrm>
            <a:off x="457200" y="1050352"/>
            <a:ext cx="8229600" cy="744201"/>
          </a:xfrm>
          <a:prstGeom prst="rect">
            <a:avLst/>
          </a:prstGeom>
        </p:spPr>
        <p:txBody>
          <a:bodyPr vert="horz" lIns="91440" tIns="45720" rIns="91440" bIns="45720" rtlCol="0" anchor="t">
            <a:normAutofit fontScale="90000" lnSpcReduction="10000"/>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t>Reckless but useful bundle tricks</a:t>
            </a:r>
            <a:endParaRPr lang="en-US" sz="3100" dirty="0"/>
          </a:p>
        </p:txBody>
      </p:sp>
    </p:spTree>
    <p:extLst>
      <p:ext uri="{BB962C8B-B14F-4D97-AF65-F5344CB8AC3E}">
        <p14:creationId xmlns:p14="http://schemas.microsoft.com/office/powerpoint/2010/main" val="308148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ndl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5402809"/>
          </a:xfrm>
          <a:prstGeom prst="rect">
            <a:avLst/>
          </a:prstGeom>
        </p:spPr>
      </p:pic>
    </p:spTree>
    <p:extLst>
      <p:ext uri="{BB962C8B-B14F-4D97-AF65-F5344CB8AC3E}">
        <p14:creationId xmlns:p14="http://schemas.microsoft.com/office/powerpoint/2010/main" val="35082746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terScrip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0"/>
            <a:ext cx="7837714" cy="6858000"/>
          </a:xfrm>
          <a:prstGeom prst="rect">
            <a:avLst/>
          </a:prstGeom>
        </p:spPr>
      </p:pic>
    </p:spTree>
    <p:extLst>
      <p:ext uri="{BB962C8B-B14F-4D97-AF65-F5344CB8AC3E}">
        <p14:creationId xmlns:p14="http://schemas.microsoft.com/office/powerpoint/2010/main" val="12731759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2697" y="793585"/>
            <a:ext cx="6457950" cy="5327650"/>
          </a:xfrm>
        </p:spPr>
      </p:pic>
      <p:sp>
        <p:nvSpPr>
          <p:cNvPr id="19458" name="Title 5"/>
          <p:cNvSpPr>
            <a:spLocks noGrp="1"/>
          </p:cNvSpPr>
          <p:nvPr>
            <p:ph type="title"/>
          </p:nvPr>
        </p:nvSpPr>
        <p:spPr>
          <a:xfrm>
            <a:off x="491524" y="251256"/>
            <a:ext cx="8229600" cy="1143000"/>
          </a:xfrm>
        </p:spPr>
        <p:txBody>
          <a:bodyPr>
            <a:normAutofit/>
          </a:bodyPr>
          <a:lstStyle/>
          <a:p>
            <a:r>
              <a:rPr lang="en-US" sz="2400" dirty="0" smtClean="0">
                <a:solidFill>
                  <a:srgbClr val="FFFF00"/>
                </a:solidFill>
              </a:rPr>
              <a:t>VIIRS   Band I05 (11 um), 4/14/2012, 1925Z</a:t>
            </a:r>
          </a:p>
        </p:txBody>
      </p:sp>
      <p:sp>
        <p:nvSpPr>
          <p:cNvPr id="19460"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fld id="{82847FA5-BBCF-4D68-93DD-1469A2E262B0}" type="slidenum">
              <a:rPr lang="en-US">
                <a:solidFill>
                  <a:srgbClr val="898989"/>
                </a:solidFill>
              </a:rPr>
              <a:pPr/>
              <a:t>9</a:t>
            </a:fld>
            <a:endParaRPr lang="en-US">
              <a:solidFill>
                <a:srgbClr val="898989"/>
              </a:solidFill>
            </a:endParaRPr>
          </a:p>
        </p:txBody>
      </p:sp>
      <p:cxnSp>
        <p:nvCxnSpPr>
          <p:cNvPr id="8" name="Straight Arrow Connector 7"/>
          <p:cNvCxnSpPr/>
          <p:nvPr/>
        </p:nvCxnSpPr>
        <p:spPr>
          <a:xfrm flipH="1" flipV="1">
            <a:off x="4810210" y="3126607"/>
            <a:ext cx="3136900" cy="24765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9462" name="TextBox 12"/>
          <p:cNvSpPr txBox="1">
            <a:spLocks noChangeArrowheads="1"/>
          </p:cNvSpPr>
          <p:nvPr/>
        </p:nvSpPr>
        <p:spPr bwMode="auto">
          <a:xfrm>
            <a:off x="7934410" y="3248845"/>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a:solidFill>
                  <a:srgbClr val="FFFF00"/>
                </a:solidFill>
              </a:rPr>
              <a:t>BT = 188.8K</a:t>
            </a:r>
          </a:p>
        </p:txBody>
      </p:sp>
      <p:sp>
        <p:nvSpPr>
          <p:cNvPr id="10" name="Rectangle 11"/>
          <p:cNvSpPr txBox="1">
            <a:spLocks noChangeArrowheads="1"/>
          </p:cNvSpPr>
          <p:nvPr/>
        </p:nvSpPr>
        <p:spPr bwMode="auto">
          <a:xfrm>
            <a:off x="228600" y="5715000"/>
            <a:ext cx="853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400" b="1" i="1" kern="1200">
                <a:solidFill>
                  <a:srgbClr val="953735"/>
                </a:solidFill>
                <a:latin typeface="Arial" pitchFamily="34" charset="0"/>
                <a:ea typeface="MS PGothic" pitchFamily="34" charset="-128"/>
                <a:cs typeface="ＭＳ Ｐゴシック" pitchFamily="34" charset="-128"/>
              </a:defRPr>
            </a:lvl1pPr>
            <a:lvl2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2pPr>
            <a:lvl3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3pPr>
            <a:lvl4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4pPr>
            <a:lvl5pPr algn="ctr" defTabSz="457200" rtl="0" eaLnBrk="0" fontAlgn="base" hangingPunct="0">
              <a:spcBef>
                <a:spcPct val="0"/>
              </a:spcBef>
              <a:spcAft>
                <a:spcPct val="0"/>
              </a:spcAft>
              <a:defRPr sz="2400" b="1" i="1">
                <a:solidFill>
                  <a:srgbClr val="953735"/>
                </a:solidFill>
                <a:latin typeface="Arial" pitchFamily="34"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defRPr/>
            </a:pPr>
            <a:r>
              <a:rPr lang="en-US" dirty="0" smtClean="0">
                <a:solidFill>
                  <a:schemeClr val="tx1"/>
                </a:solidFill>
                <a:ea typeface="ＭＳ Ｐゴシック" charset="-128"/>
                <a:cs typeface="Arial" pitchFamily="34" charset="0"/>
              </a:rPr>
              <a:t>Norman, OK Storm Case Study</a:t>
            </a:r>
          </a:p>
        </p:txBody>
      </p:sp>
      <p:sp>
        <p:nvSpPr>
          <p:cNvPr id="12" name="TextBox 12"/>
          <p:cNvSpPr txBox="1">
            <a:spLocks noChangeArrowheads="1"/>
          </p:cNvSpPr>
          <p:nvPr/>
        </p:nvSpPr>
        <p:spPr bwMode="auto">
          <a:xfrm>
            <a:off x="6263145" y="5715000"/>
            <a:ext cx="106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rgbClr val="0C2A8C"/>
                </a:solidFill>
                <a:latin typeface="Arial" pitchFamily="34" charset="0"/>
                <a:ea typeface="MS PGothic" pitchFamily="34" charset="-128"/>
              </a:defRPr>
            </a:lvl1pPr>
            <a:lvl2pPr marL="742950" indent="-285750" eaLnBrk="0" hangingPunct="0">
              <a:defRPr sz="1200" b="1">
                <a:solidFill>
                  <a:srgbClr val="0C2A8C"/>
                </a:solidFill>
                <a:latin typeface="Arial" pitchFamily="34" charset="0"/>
                <a:ea typeface="MS PGothic" pitchFamily="34" charset="-128"/>
              </a:defRPr>
            </a:lvl2pPr>
            <a:lvl3pPr marL="1143000" indent="-228600" eaLnBrk="0" hangingPunct="0">
              <a:defRPr sz="1200" b="1">
                <a:solidFill>
                  <a:srgbClr val="0C2A8C"/>
                </a:solidFill>
                <a:latin typeface="Arial" pitchFamily="34" charset="0"/>
                <a:ea typeface="MS PGothic" pitchFamily="34" charset="-128"/>
              </a:defRPr>
            </a:lvl3pPr>
            <a:lvl4pPr marL="1600200" indent="-228600" eaLnBrk="0" hangingPunct="0">
              <a:defRPr sz="1200" b="1">
                <a:solidFill>
                  <a:srgbClr val="0C2A8C"/>
                </a:solidFill>
                <a:latin typeface="Arial" pitchFamily="34" charset="0"/>
                <a:ea typeface="MS PGothic" pitchFamily="34" charset="-128"/>
              </a:defRPr>
            </a:lvl4pPr>
            <a:lvl5pPr marL="2057400" indent="-228600" eaLnBrk="0" hangingPunct="0">
              <a:defRPr sz="1200" b="1">
                <a:solidFill>
                  <a:srgbClr val="0C2A8C"/>
                </a:solidFill>
                <a:latin typeface="Arial" pitchFamily="34" charset="0"/>
                <a:ea typeface="MS PGothic" pitchFamily="34" charset="-128"/>
              </a:defRPr>
            </a:lvl5pPr>
            <a:lvl6pPr marL="2514600" indent="-228600" eaLnBrk="0" fontAlgn="base" hangingPunct="0">
              <a:spcBef>
                <a:spcPct val="0"/>
              </a:spcBef>
              <a:spcAft>
                <a:spcPct val="0"/>
              </a:spcAft>
              <a:defRPr sz="1200" b="1">
                <a:solidFill>
                  <a:srgbClr val="0C2A8C"/>
                </a:solidFill>
                <a:latin typeface="Arial" pitchFamily="34" charset="0"/>
                <a:ea typeface="MS PGothic" pitchFamily="34" charset="-128"/>
              </a:defRPr>
            </a:lvl6pPr>
            <a:lvl7pPr marL="2971800" indent="-228600" eaLnBrk="0" fontAlgn="base" hangingPunct="0">
              <a:spcBef>
                <a:spcPct val="0"/>
              </a:spcBef>
              <a:spcAft>
                <a:spcPct val="0"/>
              </a:spcAft>
              <a:defRPr sz="1200" b="1">
                <a:solidFill>
                  <a:srgbClr val="0C2A8C"/>
                </a:solidFill>
                <a:latin typeface="Arial" pitchFamily="34" charset="0"/>
                <a:ea typeface="MS PGothic" pitchFamily="34" charset="-128"/>
              </a:defRPr>
            </a:lvl7pPr>
            <a:lvl8pPr marL="3429000" indent="-228600" eaLnBrk="0" fontAlgn="base" hangingPunct="0">
              <a:spcBef>
                <a:spcPct val="0"/>
              </a:spcBef>
              <a:spcAft>
                <a:spcPct val="0"/>
              </a:spcAft>
              <a:defRPr sz="1200" b="1">
                <a:solidFill>
                  <a:srgbClr val="0C2A8C"/>
                </a:solidFill>
                <a:latin typeface="Arial" pitchFamily="34" charset="0"/>
                <a:ea typeface="MS PGothic" pitchFamily="34" charset="-128"/>
              </a:defRPr>
            </a:lvl8pPr>
            <a:lvl9pPr marL="3886200" indent="-228600" eaLnBrk="0" fontAlgn="base" hangingPunct="0">
              <a:spcBef>
                <a:spcPct val="0"/>
              </a:spcBef>
              <a:spcAft>
                <a:spcPct val="0"/>
              </a:spcAft>
              <a:defRPr sz="1200" b="1">
                <a:solidFill>
                  <a:srgbClr val="0C2A8C"/>
                </a:solidFill>
                <a:latin typeface="Arial" pitchFamily="34" charset="0"/>
                <a:ea typeface="MS PGothic" pitchFamily="34" charset="-128"/>
              </a:defRPr>
            </a:lvl9pPr>
          </a:lstStyle>
          <a:p>
            <a:pPr eaLnBrk="1" fontAlgn="base" hangingPunct="1">
              <a:spcBef>
                <a:spcPct val="0"/>
              </a:spcBef>
              <a:spcAft>
                <a:spcPct val="0"/>
              </a:spcAft>
            </a:pPr>
            <a:r>
              <a:rPr lang="en-US" sz="1000" dirty="0" smtClean="0">
                <a:solidFill>
                  <a:schemeClr val="bg1"/>
                </a:solidFill>
              </a:rPr>
              <a:t>CIMSS/SSEC</a:t>
            </a:r>
            <a:endParaRPr lang="en-US" sz="1000" dirty="0">
              <a:solidFill>
                <a:schemeClr val="bg1"/>
              </a:solidFill>
            </a:endParaRPr>
          </a:p>
        </p:txBody>
      </p:sp>
    </p:spTree>
    <p:extLst>
      <p:ext uri="{BB962C8B-B14F-4D97-AF65-F5344CB8AC3E}">
        <p14:creationId xmlns:p14="http://schemas.microsoft.com/office/powerpoint/2010/main" val="24304284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22445</TotalTime>
  <Words>2275</Words>
  <Application>Microsoft Macintosh PowerPoint</Application>
  <PresentationFormat>On-screen Show (4:3)</PresentationFormat>
  <Paragraphs>112</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Twilight</vt:lpstr>
      <vt:lpstr>Displaying Imagery and CIMSS Science Products in McIDAS-V</vt:lpstr>
      <vt:lpstr>Acknowledgements</vt:lpstr>
      <vt:lpstr>PowerPoint Presentation</vt:lpstr>
      <vt:lpstr>PowerPoint Presentation</vt:lpstr>
      <vt:lpstr>PowerPoint Presentation</vt:lpstr>
      <vt:lpstr>Bundles:</vt:lpstr>
      <vt:lpstr>PowerPoint Presentation</vt:lpstr>
      <vt:lpstr>PowerPoint Presentation</vt:lpstr>
      <vt:lpstr>VIIRS   Band I05 (11 um), 4/14/2012, 1925Z</vt:lpstr>
      <vt:lpstr>PowerPoint Presentation</vt:lpstr>
      <vt:lpstr>PowerPoint Presentation</vt:lpstr>
      <vt:lpstr>PowerPoint Presentation</vt:lpstr>
      <vt:lpstr>UW Convective Initiation / Cloud Top Cooling (UWCI/CTC) Algorithm</vt:lpstr>
      <vt:lpstr>PowerPoint Presentation</vt:lpstr>
      <vt:lpstr>PowerPoint Presentation</vt:lpstr>
      <vt:lpstr>PowerPoint Presentation</vt:lpstr>
      <vt:lpstr>PowerPoint Presentation</vt:lpstr>
      <vt:lpstr>Calibration/Validation</vt:lpstr>
      <vt:lpstr>McIDAS-X Products in McIDAS-V</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Joleen Feltz</dc:creator>
  <cp:lastModifiedBy>Joleen Feltz</cp:lastModifiedBy>
  <cp:revision>145</cp:revision>
  <dcterms:created xsi:type="dcterms:W3CDTF">2011-12-05T16:30:14Z</dcterms:created>
  <dcterms:modified xsi:type="dcterms:W3CDTF">2012-05-23T13:37:17Z</dcterms:modified>
</cp:coreProperties>
</file>