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5.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6.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7.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8.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9.xml" ContentType="application/vnd.openxmlformats-officedocument.theme+xml"/>
  <Override PartName="/ppt/theme/themeOverride1.xml" ContentType="application/vnd.openxmlformats-officedocument.themeOverrid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0.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1.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2.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xml" ContentType="application/vnd.openxmlformats-officedocument.drawingml.chart+xml"/>
  <Override PartName="/ppt/theme/themeOverride2.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1.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714" r:id="rId4"/>
    <p:sldMasterId id="2147483728" r:id="rId5"/>
    <p:sldMasterId id="2147483782" r:id="rId6"/>
    <p:sldMasterId id="2147483794" r:id="rId7"/>
    <p:sldMasterId id="2147483807" r:id="rId8"/>
    <p:sldMasterId id="2147483820" r:id="rId9"/>
    <p:sldMasterId id="2147483834" r:id="rId10"/>
    <p:sldMasterId id="2147483847" r:id="rId11"/>
    <p:sldMasterId id="2147483859" r:id="rId12"/>
    <p:sldMasterId id="2147483871" r:id="rId13"/>
    <p:sldMasterId id="2147483883" r:id="rId14"/>
    <p:sldMasterId id="2147483895" r:id="rId15"/>
    <p:sldMasterId id="2147483908" r:id="rId16"/>
    <p:sldMasterId id="2147483920" r:id="rId17"/>
    <p:sldMasterId id="2147483934" r:id="rId18"/>
    <p:sldMasterId id="2147483948" r:id="rId19"/>
    <p:sldMasterId id="2147483956" r:id="rId20"/>
    <p:sldMasterId id="2147483973" r:id="rId21"/>
    <p:sldMasterId id="2147483985" r:id="rId22"/>
    <p:sldMasterId id="2147483997" r:id="rId23"/>
  </p:sldMasterIdLst>
  <p:notesMasterIdLst>
    <p:notesMasterId r:id="rId170"/>
  </p:notesMasterIdLst>
  <p:sldIdLst>
    <p:sldId id="257" r:id="rId24"/>
    <p:sldId id="258" r:id="rId25"/>
    <p:sldId id="401" r:id="rId26"/>
    <p:sldId id="423" r:id="rId27"/>
    <p:sldId id="424" r:id="rId28"/>
    <p:sldId id="425" r:id="rId29"/>
    <p:sldId id="440" r:id="rId30"/>
    <p:sldId id="422" r:id="rId31"/>
    <p:sldId id="412" r:id="rId32"/>
    <p:sldId id="413" r:id="rId33"/>
    <p:sldId id="451" r:id="rId34"/>
    <p:sldId id="445" r:id="rId35"/>
    <p:sldId id="400" r:id="rId36"/>
    <p:sldId id="404" r:id="rId37"/>
    <p:sldId id="418" r:id="rId38"/>
    <p:sldId id="419" r:id="rId39"/>
    <p:sldId id="420" r:id="rId40"/>
    <p:sldId id="421" r:id="rId41"/>
    <p:sldId id="481" r:id="rId42"/>
    <p:sldId id="436" r:id="rId43"/>
    <p:sldId id="426" r:id="rId44"/>
    <p:sldId id="274" r:id="rId45"/>
    <p:sldId id="411" r:id="rId46"/>
    <p:sldId id="277" r:id="rId47"/>
    <p:sldId id="453" r:id="rId48"/>
    <p:sldId id="432" r:id="rId49"/>
    <p:sldId id="433" r:id="rId50"/>
    <p:sldId id="434" r:id="rId51"/>
    <p:sldId id="435" r:id="rId52"/>
    <p:sldId id="278" r:id="rId53"/>
    <p:sldId id="368" r:id="rId54"/>
    <p:sldId id="364" r:id="rId55"/>
    <p:sldId id="369" r:id="rId56"/>
    <p:sldId id="271" r:id="rId57"/>
    <p:sldId id="460" r:id="rId58"/>
    <p:sldId id="270" r:id="rId59"/>
    <p:sldId id="476" r:id="rId60"/>
    <p:sldId id="279" r:id="rId61"/>
    <p:sldId id="280" r:id="rId62"/>
    <p:sldId id="281" r:id="rId63"/>
    <p:sldId id="437" r:id="rId64"/>
    <p:sldId id="282" r:id="rId65"/>
    <p:sldId id="456" r:id="rId66"/>
    <p:sldId id="438" r:id="rId67"/>
    <p:sldId id="302" r:id="rId68"/>
    <p:sldId id="303" r:id="rId69"/>
    <p:sldId id="304" r:id="rId70"/>
    <p:sldId id="305" r:id="rId71"/>
    <p:sldId id="306" r:id="rId72"/>
    <p:sldId id="307" r:id="rId73"/>
    <p:sldId id="308" r:id="rId74"/>
    <p:sldId id="309" r:id="rId75"/>
    <p:sldId id="310" r:id="rId76"/>
    <p:sldId id="311" r:id="rId77"/>
    <p:sldId id="312" r:id="rId78"/>
    <p:sldId id="313" r:id="rId79"/>
    <p:sldId id="314" r:id="rId80"/>
    <p:sldId id="315" r:id="rId81"/>
    <p:sldId id="316" r:id="rId82"/>
    <p:sldId id="317" r:id="rId83"/>
    <p:sldId id="330" r:id="rId84"/>
    <p:sldId id="318" r:id="rId85"/>
    <p:sldId id="477" r:id="rId86"/>
    <p:sldId id="414" r:id="rId87"/>
    <p:sldId id="415" r:id="rId88"/>
    <p:sldId id="416" r:id="rId89"/>
    <p:sldId id="417" r:id="rId90"/>
    <p:sldId id="405" r:id="rId91"/>
    <p:sldId id="464" r:id="rId92"/>
    <p:sldId id="345" r:id="rId93"/>
    <p:sldId id="462" r:id="rId94"/>
    <p:sldId id="480" r:id="rId95"/>
    <p:sldId id="352" r:id="rId96"/>
    <p:sldId id="354" r:id="rId97"/>
    <p:sldId id="479" r:id="rId98"/>
    <p:sldId id="361" r:id="rId99"/>
    <p:sldId id="358" r:id="rId100"/>
    <p:sldId id="402" r:id="rId101"/>
    <p:sldId id="376" r:id="rId102"/>
    <p:sldId id="431" r:id="rId103"/>
    <p:sldId id="447" r:id="rId104"/>
    <p:sldId id="448" r:id="rId105"/>
    <p:sldId id="449" r:id="rId106"/>
    <p:sldId id="454" r:id="rId107"/>
    <p:sldId id="406" r:id="rId108"/>
    <p:sldId id="444" r:id="rId109"/>
    <p:sldId id="427" r:id="rId110"/>
    <p:sldId id="428" r:id="rId111"/>
    <p:sldId id="429" r:id="rId112"/>
    <p:sldId id="461" r:id="rId113"/>
    <p:sldId id="378" r:id="rId114"/>
    <p:sldId id="386" r:id="rId115"/>
    <p:sldId id="387" r:id="rId116"/>
    <p:sldId id="388" r:id="rId117"/>
    <p:sldId id="389" r:id="rId118"/>
    <p:sldId id="390" r:id="rId119"/>
    <p:sldId id="391" r:id="rId120"/>
    <p:sldId id="392" r:id="rId121"/>
    <p:sldId id="408" r:id="rId122"/>
    <p:sldId id="475" r:id="rId123"/>
    <p:sldId id="441" r:id="rId124"/>
    <p:sldId id="442" r:id="rId125"/>
    <p:sldId id="466" r:id="rId126"/>
    <p:sldId id="470" r:id="rId127"/>
    <p:sldId id="471" r:id="rId128"/>
    <p:sldId id="472" r:id="rId129"/>
    <p:sldId id="468" r:id="rId130"/>
    <p:sldId id="469" r:id="rId131"/>
    <p:sldId id="407" r:id="rId132"/>
    <p:sldId id="323" r:id="rId133"/>
    <p:sldId id="327" r:id="rId134"/>
    <p:sldId id="446" r:id="rId135"/>
    <p:sldId id="325" r:id="rId136"/>
    <p:sldId id="403" r:id="rId137"/>
    <p:sldId id="452" r:id="rId138"/>
    <p:sldId id="328" r:id="rId139"/>
    <p:sldId id="439" r:id="rId140"/>
    <p:sldId id="450" r:id="rId141"/>
    <p:sldId id="409" r:id="rId142"/>
    <p:sldId id="379" r:id="rId143"/>
    <p:sldId id="380" r:id="rId144"/>
    <p:sldId id="381" r:id="rId145"/>
    <p:sldId id="382" r:id="rId146"/>
    <p:sldId id="383" r:id="rId147"/>
    <p:sldId id="384" r:id="rId148"/>
    <p:sldId id="385" r:id="rId149"/>
    <p:sldId id="393" r:id="rId150"/>
    <p:sldId id="394" r:id="rId151"/>
    <p:sldId id="395" r:id="rId152"/>
    <p:sldId id="396" r:id="rId153"/>
    <p:sldId id="397" r:id="rId154"/>
    <p:sldId id="398" r:id="rId155"/>
    <p:sldId id="399" r:id="rId156"/>
    <p:sldId id="410" r:id="rId157"/>
    <p:sldId id="377" r:id="rId158"/>
    <p:sldId id="430" r:id="rId159"/>
    <p:sldId id="455" r:id="rId160"/>
    <p:sldId id="457" r:id="rId161"/>
    <p:sldId id="359" r:id="rId162"/>
    <p:sldId id="360" r:id="rId163"/>
    <p:sldId id="458" r:id="rId164"/>
    <p:sldId id="459" r:id="rId165"/>
    <p:sldId id="319" r:id="rId166"/>
    <p:sldId id="465" r:id="rId167"/>
    <p:sldId id="473" r:id="rId168"/>
    <p:sldId id="474" r:id="rId1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305" autoAdjust="0"/>
  </p:normalViewPr>
  <p:slideViewPr>
    <p:cSldViewPr>
      <p:cViewPr>
        <p:scale>
          <a:sx n="100" d="100"/>
          <a:sy n="100" d="100"/>
        </p:scale>
        <p:origin x="-2454" y="-76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117" Type="http://schemas.openxmlformats.org/officeDocument/2006/relationships/slide" Target="slides/slide94.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slide" Target="slides/slide66.xml"/><Relationship Id="rId112" Type="http://schemas.openxmlformats.org/officeDocument/2006/relationships/slide" Target="slides/slide89.xml"/><Relationship Id="rId133" Type="http://schemas.openxmlformats.org/officeDocument/2006/relationships/slide" Target="slides/slide110.xml"/><Relationship Id="rId138" Type="http://schemas.openxmlformats.org/officeDocument/2006/relationships/slide" Target="slides/slide115.xml"/><Relationship Id="rId154" Type="http://schemas.openxmlformats.org/officeDocument/2006/relationships/slide" Target="slides/slide131.xml"/><Relationship Id="rId159" Type="http://schemas.openxmlformats.org/officeDocument/2006/relationships/slide" Target="slides/slide136.xml"/><Relationship Id="rId170" Type="http://schemas.openxmlformats.org/officeDocument/2006/relationships/notesMaster" Target="notesMasters/notesMaster1.xml"/><Relationship Id="rId16" Type="http://schemas.openxmlformats.org/officeDocument/2006/relationships/slideMaster" Target="slideMasters/slideMaster16.xml"/><Relationship Id="rId107" Type="http://schemas.openxmlformats.org/officeDocument/2006/relationships/slide" Target="slides/slide84.xml"/><Relationship Id="rId11" Type="http://schemas.openxmlformats.org/officeDocument/2006/relationships/slideMaster" Target="slideMasters/slideMaster11.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slide" Target="slides/slide51.xml"/><Relationship Id="rId79" Type="http://schemas.openxmlformats.org/officeDocument/2006/relationships/slide" Target="slides/slide56.xml"/><Relationship Id="rId102" Type="http://schemas.openxmlformats.org/officeDocument/2006/relationships/slide" Target="slides/slide79.xml"/><Relationship Id="rId123" Type="http://schemas.openxmlformats.org/officeDocument/2006/relationships/slide" Target="slides/slide100.xml"/><Relationship Id="rId128" Type="http://schemas.openxmlformats.org/officeDocument/2006/relationships/slide" Target="slides/slide105.xml"/><Relationship Id="rId144" Type="http://schemas.openxmlformats.org/officeDocument/2006/relationships/slide" Target="slides/slide121.xml"/><Relationship Id="rId149" Type="http://schemas.openxmlformats.org/officeDocument/2006/relationships/slide" Target="slides/slide126.xml"/><Relationship Id="rId5" Type="http://schemas.openxmlformats.org/officeDocument/2006/relationships/slideMaster" Target="slideMasters/slideMaster5.xml"/><Relationship Id="rId90" Type="http://schemas.openxmlformats.org/officeDocument/2006/relationships/slide" Target="slides/slide67.xml"/><Relationship Id="rId95" Type="http://schemas.openxmlformats.org/officeDocument/2006/relationships/slide" Target="slides/slide72.xml"/><Relationship Id="rId160" Type="http://schemas.openxmlformats.org/officeDocument/2006/relationships/slide" Target="slides/slide137.xml"/><Relationship Id="rId165" Type="http://schemas.openxmlformats.org/officeDocument/2006/relationships/slide" Target="slides/slide142.xml"/><Relationship Id="rId22" Type="http://schemas.openxmlformats.org/officeDocument/2006/relationships/slideMaster" Target="slideMasters/slideMaster22.xml"/><Relationship Id="rId27" Type="http://schemas.openxmlformats.org/officeDocument/2006/relationships/slide" Target="slides/slide4.xml"/><Relationship Id="rId43" Type="http://schemas.openxmlformats.org/officeDocument/2006/relationships/slide" Target="slides/slide20.xml"/><Relationship Id="rId48" Type="http://schemas.openxmlformats.org/officeDocument/2006/relationships/slide" Target="slides/slide25.xml"/><Relationship Id="rId64" Type="http://schemas.openxmlformats.org/officeDocument/2006/relationships/slide" Target="slides/slide41.xml"/><Relationship Id="rId69" Type="http://schemas.openxmlformats.org/officeDocument/2006/relationships/slide" Target="slides/slide46.xml"/><Relationship Id="rId113" Type="http://schemas.openxmlformats.org/officeDocument/2006/relationships/slide" Target="slides/slide90.xml"/><Relationship Id="rId118" Type="http://schemas.openxmlformats.org/officeDocument/2006/relationships/slide" Target="slides/slide95.xml"/><Relationship Id="rId134" Type="http://schemas.openxmlformats.org/officeDocument/2006/relationships/slide" Target="slides/slide111.xml"/><Relationship Id="rId139" Type="http://schemas.openxmlformats.org/officeDocument/2006/relationships/slide" Target="slides/slide116.xml"/><Relationship Id="rId80" Type="http://schemas.openxmlformats.org/officeDocument/2006/relationships/slide" Target="slides/slide57.xml"/><Relationship Id="rId85" Type="http://schemas.openxmlformats.org/officeDocument/2006/relationships/slide" Target="slides/slide62.xml"/><Relationship Id="rId150" Type="http://schemas.openxmlformats.org/officeDocument/2006/relationships/slide" Target="slides/slide127.xml"/><Relationship Id="rId155" Type="http://schemas.openxmlformats.org/officeDocument/2006/relationships/slide" Target="slides/slide132.xml"/><Relationship Id="rId171"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0.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slide" Target="slides/slide80.xml"/><Relationship Id="rId108" Type="http://schemas.openxmlformats.org/officeDocument/2006/relationships/slide" Target="slides/slide85.xml"/><Relationship Id="rId124" Type="http://schemas.openxmlformats.org/officeDocument/2006/relationships/slide" Target="slides/slide101.xml"/><Relationship Id="rId129" Type="http://schemas.openxmlformats.org/officeDocument/2006/relationships/slide" Target="slides/slide106.xml"/><Relationship Id="rId54" Type="http://schemas.openxmlformats.org/officeDocument/2006/relationships/slide" Target="slides/slide31.xml"/><Relationship Id="rId70" Type="http://schemas.openxmlformats.org/officeDocument/2006/relationships/slide" Target="slides/slide47.xml"/><Relationship Id="rId75" Type="http://schemas.openxmlformats.org/officeDocument/2006/relationships/slide" Target="slides/slide52.xml"/><Relationship Id="rId91" Type="http://schemas.openxmlformats.org/officeDocument/2006/relationships/slide" Target="slides/slide68.xml"/><Relationship Id="rId96" Type="http://schemas.openxmlformats.org/officeDocument/2006/relationships/slide" Target="slides/slide73.xml"/><Relationship Id="rId140" Type="http://schemas.openxmlformats.org/officeDocument/2006/relationships/slide" Target="slides/slide117.xml"/><Relationship Id="rId145" Type="http://schemas.openxmlformats.org/officeDocument/2006/relationships/slide" Target="slides/slide122.xml"/><Relationship Id="rId161" Type="http://schemas.openxmlformats.org/officeDocument/2006/relationships/slide" Target="slides/slide138.xml"/><Relationship Id="rId166" Type="http://schemas.openxmlformats.org/officeDocument/2006/relationships/slide" Target="slides/slide14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6" Type="http://schemas.openxmlformats.org/officeDocument/2006/relationships/slide" Target="slides/slide83.xml"/><Relationship Id="rId114" Type="http://schemas.openxmlformats.org/officeDocument/2006/relationships/slide" Target="slides/slide91.xml"/><Relationship Id="rId119" Type="http://schemas.openxmlformats.org/officeDocument/2006/relationships/slide" Target="slides/slide96.xml"/><Relationship Id="rId127" Type="http://schemas.openxmlformats.org/officeDocument/2006/relationships/slide" Target="slides/slide104.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slide" Target="slides/slide63.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122" Type="http://schemas.openxmlformats.org/officeDocument/2006/relationships/slide" Target="slides/slide99.xml"/><Relationship Id="rId130" Type="http://schemas.openxmlformats.org/officeDocument/2006/relationships/slide" Target="slides/slide107.xml"/><Relationship Id="rId135" Type="http://schemas.openxmlformats.org/officeDocument/2006/relationships/slide" Target="slides/slide112.xml"/><Relationship Id="rId143" Type="http://schemas.openxmlformats.org/officeDocument/2006/relationships/slide" Target="slides/slide120.xml"/><Relationship Id="rId148" Type="http://schemas.openxmlformats.org/officeDocument/2006/relationships/slide" Target="slides/slide125.xml"/><Relationship Id="rId151" Type="http://schemas.openxmlformats.org/officeDocument/2006/relationships/slide" Target="slides/slide128.xml"/><Relationship Id="rId156" Type="http://schemas.openxmlformats.org/officeDocument/2006/relationships/slide" Target="slides/slide133.xml"/><Relationship Id="rId164" Type="http://schemas.openxmlformats.org/officeDocument/2006/relationships/slide" Target="slides/slide141.xml"/><Relationship Id="rId169" Type="http://schemas.openxmlformats.org/officeDocument/2006/relationships/slide" Target="slides/slide146.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109" Type="http://schemas.openxmlformats.org/officeDocument/2006/relationships/slide" Target="slides/slide8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slide" Target="slides/slide81.xml"/><Relationship Id="rId120" Type="http://schemas.openxmlformats.org/officeDocument/2006/relationships/slide" Target="slides/slide97.xml"/><Relationship Id="rId125" Type="http://schemas.openxmlformats.org/officeDocument/2006/relationships/slide" Target="slides/slide102.xml"/><Relationship Id="rId141" Type="http://schemas.openxmlformats.org/officeDocument/2006/relationships/slide" Target="slides/slide118.xml"/><Relationship Id="rId146" Type="http://schemas.openxmlformats.org/officeDocument/2006/relationships/slide" Target="slides/slide123.xml"/><Relationship Id="rId167" Type="http://schemas.openxmlformats.org/officeDocument/2006/relationships/slide" Target="slides/slide144.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162" Type="http://schemas.openxmlformats.org/officeDocument/2006/relationships/slide" Target="slides/slide139.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slide" Target="slides/slide87.xml"/><Relationship Id="rId115" Type="http://schemas.openxmlformats.org/officeDocument/2006/relationships/slide" Target="slides/slide92.xml"/><Relationship Id="rId131" Type="http://schemas.openxmlformats.org/officeDocument/2006/relationships/slide" Target="slides/slide108.xml"/><Relationship Id="rId136" Type="http://schemas.openxmlformats.org/officeDocument/2006/relationships/slide" Target="slides/slide113.xml"/><Relationship Id="rId157" Type="http://schemas.openxmlformats.org/officeDocument/2006/relationships/slide" Target="slides/slide134.xml"/><Relationship Id="rId61" Type="http://schemas.openxmlformats.org/officeDocument/2006/relationships/slide" Target="slides/slide38.xml"/><Relationship Id="rId82" Type="http://schemas.openxmlformats.org/officeDocument/2006/relationships/slide" Target="slides/slide59.xml"/><Relationship Id="rId152" Type="http://schemas.openxmlformats.org/officeDocument/2006/relationships/slide" Target="slides/slide129.xml"/><Relationship Id="rId173"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126" Type="http://schemas.openxmlformats.org/officeDocument/2006/relationships/slide" Target="slides/slide103.xml"/><Relationship Id="rId147" Type="http://schemas.openxmlformats.org/officeDocument/2006/relationships/slide" Target="slides/slide124.xml"/><Relationship Id="rId168" Type="http://schemas.openxmlformats.org/officeDocument/2006/relationships/slide" Target="slides/slide145.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121" Type="http://schemas.openxmlformats.org/officeDocument/2006/relationships/slide" Target="slides/slide98.xml"/><Relationship Id="rId142" Type="http://schemas.openxmlformats.org/officeDocument/2006/relationships/slide" Target="slides/slide119.xml"/><Relationship Id="rId163" Type="http://schemas.openxmlformats.org/officeDocument/2006/relationships/slide" Target="slides/slide140.xml"/><Relationship Id="rId3" Type="http://schemas.openxmlformats.org/officeDocument/2006/relationships/slideMaster" Target="slideMasters/slideMaster3.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 Id="rId116" Type="http://schemas.openxmlformats.org/officeDocument/2006/relationships/slide" Target="slides/slide93.xml"/><Relationship Id="rId137" Type="http://schemas.openxmlformats.org/officeDocument/2006/relationships/slide" Target="slides/slide114.xml"/><Relationship Id="rId158" Type="http://schemas.openxmlformats.org/officeDocument/2006/relationships/slide" Target="slides/slide135.xml"/><Relationship Id="rId20" Type="http://schemas.openxmlformats.org/officeDocument/2006/relationships/slideMaster" Target="slideMasters/slideMaster20.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slide" Target="slides/slide60.xml"/><Relationship Id="rId88" Type="http://schemas.openxmlformats.org/officeDocument/2006/relationships/slide" Target="slides/slide65.xml"/><Relationship Id="rId111" Type="http://schemas.openxmlformats.org/officeDocument/2006/relationships/slide" Target="slides/slide88.xml"/><Relationship Id="rId132" Type="http://schemas.openxmlformats.org/officeDocument/2006/relationships/slide" Target="slides/slide109.xml"/><Relationship Id="rId153" Type="http://schemas.openxmlformats.org/officeDocument/2006/relationships/slide" Target="slides/slide130.xml"/><Relationship Id="rId17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Macintosh%20HD:Users:khudnut:Desktop:ImpactDataNew.xls"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bar"/>
        <c:grouping val="clustered"/>
        <c:varyColors val="0"/>
        <c:ser>
          <c:idx val="0"/>
          <c:order val="0"/>
          <c:spPr>
            <a:solidFill>
              <a:srgbClr val="0000FF"/>
            </a:solidFill>
          </c:spPr>
          <c:invertIfNegative val="0"/>
          <c:cat>
            <c:strRef>
              <c:f>Sheet1!$A$1:$A$24</c:f>
              <c:strCache>
                <c:ptCount val="24"/>
                <c:pt idx="0">
                  <c:v> O3: Ozone from satellites</c:v>
                </c:pt>
                <c:pt idx="1">
                  <c:v> METEOSAT IR Rad (T,H)</c:v>
                </c:pt>
                <c:pt idx="2">
                  <c:v> MTSATIMG: Japanese geostationary sat vis and IR imagery</c:v>
                </c:pt>
                <c:pt idx="3">
                  <c:v> GOES IR rad (T,H)</c:v>
                </c:pt>
                <c:pt idx="4">
                  <c:v> MODIS: Moderate Resolution Imaging Spectroradiometer (winds)</c:v>
                </c:pt>
                <c:pt idx="5">
                  <c:v> GMS: Japanese geostationary satellite winds</c:v>
                </c:pt>
                <c:pt idx="6">
                  <c:v> SSMI: Special Sensor MW Imager (H and sfc winds)</c:v>
                </c:pt>
                <c:pt idx="7">
                  <c:v> AMSRE: MW imager radiances (clouds and precip)</c:v>
                </c:pt>
                <c:pt idx="8">
                  <c:v> MHS: MW humidity sounder on NOAA POES and METOP (H)</c:v>
                </c:pt>
                <c:pt idx="9">
                  <c:v> MSG: METEOSAT 2nd Generation IR rad (T,H)</c:v>
                </c:pt>
                <c:pt idx="10">
                  <c:v> HIRS: High-Resol IR Sounder on NOAA POES (T,H)</c:v>
                </c:pt>
                <c:pt idx="11">
                  <c:v> PILOT: Pilot balloons and wind profilers (winds)</c:v>
                </c:pt>
                <c:pt idx="12">
                  <c:v> Ocean buoys (Sfc P, H and winds)</c:v>
                </c:pt>
                <c:pt idx="13">
                  <c:v> METEOSAT winds</c:v>
                </c:pt>
                <c:pt idx="14">
                  <c:v> GOES winds</c:v>
                </c:pt>
                <c:pt idx="15">
                  <c:v> AMSU-B: Adv MW Sounder B on NOAA POES</c:v>
                </c:pt>
                <c:pt idx="16">
                  <c:v> SYNOP: Sfc P over land and oceans,H, and winds over oceans</c:v>
                </c:pt>
                <c:pt idx="17">
                  <c:v> QuikSCAT: sfc winds over oceans</c:v>
                </c:pt>
                <c:pt idx="18">
                  <c:v> TEMP: Radiosonde T, H, and winds</c:v>
                </c:pt>
                <c:pt idx="19">
                  <c:v> GPSRO: RO bending angles from COSMIC, METOP</c:v>
                </c:pt>
                <c:pt idx="20">
                  <c:v> AIREP: Aircraft T, H, and winds</c:v>
                </c:pt>
                <c:pt idx="21">
                  <c:v> AIRS: Atmos IR Sounder on Aqua (T,H)</c:v>
                </c:pt>
                <c:pt idx="22">
                  <c:v> IASI: IR Atmos Interferometer on METOP (T,H)</c:v>
                </c:pt>
                <c:pt idx="23">
                  <c:v> AMSU-A: Adv MW Sounder A on Aqua and NOAA POES (T)</c:v>
                </c:pt>
              </c:strCache>
            </c:strRef>
          </c:cat>
          <c:val>
            <c:numRef>
              <c:f>Sheet1!$B$1:$B$24</c:f>
              <c:numCache>
                <c:formatCode>General</c:formatCode>
                <c:ptCount val="24"/>
                <c:pt idx="0">
                  <c:v>0</c:v>
                </c:pt>
                <c:pt idx="1">
                  <c:v>0.32819234396194791</c:v>
                </c:pt>
                <c:pt idx="2">
                  <c:v>0.44462771639723248</c:v>
                </c:pt>
                <c:pt idx="3">
                  <c:v>0.58134508745606861</c:v>
                </c:pt>
                <c:pt idx="4">
                  <c:v>0.60091767001959095</c:v>
                </c:pt>
                <c:pt idx="5">
                  <c:v>0.6579634628658908</c:v>
                </c:pt>
                <c:pt idx="6">
                  <c:v>0.83380870793588446</c:v>
                </c:pt>
                <c:pt idx="7">
                  <c:v>0.87060876547111132</c:v>
                </c:pt>
                <c:pt idx="8">
                  <c:v>1.0886793958394254</c:v>
                </c:pt>
                <c:pt idx="9">
                  <c:v>1.1647921261868321</c:v>
                </c:pt>
                <c:pt idx="10">
                  <c:v>1.944357883130386</c:v>
                </c:pt>
                <c:pt idx="11">
                  <c:v>2.1451712593829826</c:v>
                </c:pt>
                <c:pt idx="12">
                  <c:v>2.4950293715479952</c:v>
                </c:pt>
                <c:pt idx="13">
                  <c:v>3.295652585631637</c:v>
                </c:pt>
                <c:pt idx="14">
                  <c:v>3.5553327253720992</c:v>
                </c:pt>
                <c:pt idx="15">
                  <c:v>3.6124122599097999</c:v>
                </c:pt>
                <c:pt idx="16">
                  <c:v>4.2309080303065381</c:v>
                </c:pt>
                <c:pt idx="17">
                  <c:v>5.2128241515812865</c:v>
                </c:pt>
                <c:pt idx="18">
                  <c:v>7.8709005806694075</c:v>
                </c:pt>
                <c:pt idx="19">
                  <c:v>8.6315066290457967</c:v>
                </c:pt>
                <c:pt idx="20">
                  <c:v>9.4173786000449979</c:v>
                </c:pt>
                <c:pt idx="21">
                  <c:v>11.797347963333648</c:v>
                </c:pt>
                <c:pt idx="22">
                  <c:v>12.006576469393828</c:v>
                </c:pt>
                <c:pt idx="23">
                  <c:v>17.241183584519131</c:v>
                </c:pt>
              </c:numCache>
            </c:numRef>
          </c:val>
        </c:ser>
        <c:dLbls>
          <c:showLegendKey val="0"/>
          <c:showVal val="0"/>
          <c:showCatName val="0"/>
          <c:showSerName val="0"/>
          <c:showPercent val="0"/>
          <c:showBubbleSize val="0"/>
        </c:dLbls>
        <c:gapWidth val="150"/>
        <c:axId val="84582784"/>
        <c:axId val="84584320"/>
      </c:barChart>
      <c:catAx>
        <c:axId val="84582784"/>
        <c:scaling>
          <c:orientation val="minMax"/>
        </c:scaling>
        <c:delete val="0"/>
        <c:axPos val="l"/>
        <c:majorTickMark val="none"/>
        <c:minorTickMark val="none"/>
        <c:tickLblPos val="nextTo"/>
        <c:crossAx val="84584320"/>
        <c:crosses val="autoZero"/>
        <c:auto val="1"/>
        <c:lblAlgn val="ctr"/>
        <c:lblOffset val="100"/>
        <c:noMultiLvlLbl val="0"/>
      </c:catAx>
      <c:valAx>
        <c:axId val="84584320"/>
        <c:scaling>
          <c:orientation val="minMax"/>
          <c:max val="18"/>
        </c:scaling>
        <c:delete val="0"/>
        <c:axPos val="b"/>
        <c:majorGridlines>
          <c:spPr>
            <a:ln w="6350" cmpd="sng">
              <a:prstDash val="dash"/>
            </a:ln>
          </c:spPr>
        </c:majorGridlines>
        <c:numFmt formatCode="General" sourceLinked="1"/>
        <c:majorTickMark val="none"/>
        <c:minorTickMark val="none"/>
        <c:tickLblPos val="nextTo"/>
        <c:crossAx val="84582784"/>
        <c:crosses val="autoZero"/>
        <c:crossBetween val="between"/>
      </c:valAx>
      <c:spPr>
        <a:ln>
          <a:solidFill>
            <a:schemeClr val="tx1"/>
          </a:solidFill>
        </a:ln>
      </c:spPr>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4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19F701-A1D8-4B56-B133-A74E001B23F5}" type="datetimeFigureOut">
              <a:rPr lang="en-US" smtClean="0"/>
              <a:t>12/5/2011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43AE03-2E6E-42E5-B2F9-5354D4BD819B}" type="slidenum">
              <a:rPr lang="en-US" smtClean="0"/>
              <a:t>‹#›</a:t>
            </a:fld>
            <a:endParaRPr lang="en-US"/>
          </a:p>
        </p:txBody>
      </p:sp>
    </p:spTree>
    <p:extLst>
      <p:ext uri="{BB962C8B-B14F-4D97-AF65-F5344CB8AC3E}">
        <p14:creationId xmlns:p14="http://schemas.microsoft.com/office/powerpoint/2010/main" val="301416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1097C35-4C2F-4316-8043-4B14081389CC}" type="slidenum">
              <a:rPr lang="en-US">
                <a:solidFill>
                  <a:prstClr val="black"/>
                </a:solidFill>
              </a:rPr>
              <a:pPr eaLnBrk="1" hangingPunct="1"/>
              <a:t>1</a:t>
            </a:fld>
            <a:endParaRPr lang="en-US">
              <a:solidFill>
                <a:prstClr val="black"/>
              </a:solidFill>
            </a:endParaRPr>
          </a:p>
        </p:txBody>
      </p:sp>
      <p:sp>
        <p:nvSpPr>
          <p:cNvPr id="99331" name="Rectangle 2"/>
          <p:cNvSpPr>
            <a:spLocks noGrp="1" noRot="1" noChangeAspect="1" noChangeArrowheads="1" noTextEdit="1"/>
          </p:cNvSpPr>
          <p:nvPr>
            <p:ph type="sldImg"/>
          </p:nvPr>
        </p:nvSpPr>
        <p:spPr>
          <a:xfrm>
            <a:off x="1143000" y="687388"/>
            <a:ext cx="4572000" cy="3429000"/>
          </a:xfrm>
          <a:ln/>
        </p:spPr>
      </p:sp>
      <p:sp>
        <p:nvSpPr>
          <p:cNvPr id="99332"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Version </a:t>
            </a:r>
            <a:r>
              <a:rPr lang="en-US" dirty="0" smtClean="0">
                <a:latin typeface="Arial" pitchFamily="34" charset="0"/>
              </a:rPr>
              <a:t>of Dec 6th, </a:t>
            </a:r>
            <a:r>
              <a:rPr lang="en-US" dirty="0" smtClean="0">
                <a:latin typeface="Arial" pitchFamily="34" charset="0"/>
              </a:rPr>
              <a:t>2011</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038A95-408F-47ED-AADE-D088C40A47A2}" type="slidenum">
              <a:rPr lang="en-US"/>
              <a:pPr/>
              <a:t>28</a:t>
            </a:fld>
            <a:endParaRPr lang="en-US"/>
          </a:p>
        </p:txBody>
      </p:sp>
      <p:sp>
        <p:nvSpPr>
          <p:cNvPr id="70658" name="Rectangle 2"/>
          <p:cNvSpPr>
            <a:spLocks noGrp="1" noRot="1" noChangeAspect="1" noChangeArrowheads="1" noTextEdit="1"/>
          </p:cNvSpPr>
          <p:nvPr>
            <p:ph type="sldImg"/>
          </p:nvPr>
        </p:nvSpPr>
        <p:spPr>
          <a:xfrm>
            <a:off x="1143000" y="687388"/>
            <a:ext cx="4572000" cy="3429000"/>
          </a:xfrm>
          <a:ln/>
        </p:spPr>
      </p:sp>
      <p:sp>
        <p:nvSpPr>
          <p:cNvPr id="70659" name="Rectangle 3"/>
          <p:cNvSpPr>
            <a:spLocks noGrp="1" noChangeArrowheads="1"/>
          </p:cNvSpPr>
          <p:nvPr>
            <p:ph type="body" idx="1"/>
          </p:nvPr>
        </p:nvSpPr>
        <p:spPr>
          <a:xfrm>
            <a:off x="912813" y="4343400"/>
            <a:ext cx="5032375" cy="4113213"/>
          </a:xfrm>
        </p:spPr>
        <p:txBody>
          <a:bodyPr/>
          <a:lstStyle/>
          <a:p>
            <a:r>
              <a:rPr lang="en-US"/>
              <a:t>Approx. size of CONUS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9DAB93-50B9-4B61-8FCF-26F0BA163705}" type="slidenum">
              <a:rPr lang="en-US"/>
              <a:pPr/>
              <a:t>29</a:t>
            </a:fld>
            <a:endParaRPr lang="en-US"/>
          </a:p>
        </p:txBody>
      </p:sp>
      <p:sp>
        <p:nvSpPr>
          <p:cNvPr id="72706" name="Rectangle 2"/>
          <p:cNvSpPr>
            <a:spLocks noGrp="1" noRot="1" noChangeAspect="1" noChangeArrowheads="1" noTextEdit="1"/>
          </p:cNvSpPr>
          <p:nvPr>
            <p:ph type="sldImg"/>
          </p:nvPr>
        </p:nvSpPr>
        <p:spPr>
          <a:xfrm>
            <a:off x="1143000" y="687388"/>
            <a:ext cx="4572000" cy="3429000"/>
          </a:xfrm>
          <a:ln/>
        </p:spPr>
      </p:sp>
      <p:sp>
        <p:nvSpPr>
          <p:cNvPr id="72707" name="Rectangle 3"/>
          <p:cNvSpPr>
            <a:spLocks noGrp="1" noChangeArrowheads="1"/>
          </p:cNvSpPr>
          <p:nvPr>
            <p:ph type="body" idx="1"/>
          </p:nvPr>
        </p:nvSpPr>
        <p:spPr>
          <a:xfrm>
            <a:off x="912813" y="4343400"/>
            <a:ext cx="5032375" cy="4113213"/>
          </a:xfrm>
        </p:spPr>
        <p:txBody>
          <a:bodyPr/>
          <a:lstStyle/>
          <a:p>
            <a:r>
              <a:rPr lang="en-US"/>
              <a:t>Approx. size of meso-scale showing “Franklin”.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4EBEEAB-B90C-43D5-8A0F-0E1F55724FC0}" type="slidenum">
              <a:rPr lang="en-US">
                <a:solidFill>
                  <a:prstClr val="black"/>
                </a:solidFill>
              </a:rPr>
              <a:pPr eaLnBrk="1" hangingPunct="1"/>
              <a:t>30</a:t>
            </a:fld>
            <a:endParaRPr lang="en-US">
              <a:solidFill>
                <a:prstClr val="black"/>
              </a:solidFill>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From Jun Li and Chian-Yi Liu (CIMSS). Water vapor Image. Data from AWG Proxy Teams.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0A3224-CC39-42AF-A9D5-B33D423BD19B}" type="slidenum">
              <a:rPr lang="en-US">
                <a:solidFill>
                  <a:prstClr val="black"/>
                </a:solidFill>
              </a:rPr>
              <a:pPr eaLnBrk="1" hangingPunct="1"/>
              <a:t>31</a:t>
            </a:fld>
            <a:endParaRPr lang="en-US">
              <a:solidFill>
                <a:prstClr val="black"/>
              </a:solidFill>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Note the comma head is forming in the dry slot as a vort max swings around. This is not obvious from the 15 min.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Note the number of different levels of motion you can see (the cyclonic low level circulation over the ocean through the breaks in the higher clouds)... and you can't distinguish those on the GOES-12 loop.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0A6C94D-746D-46AB-A884-44B07F16A4F3}" type="slidenum">
              <a:rPr lang="en-US" smtClean="0"/>
              <a:pPr eaLnBrk="1" hangingPunct="1"/>
              <a:t>33</a:t>
            </a:fld>
            <a:endParaRPr 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Igor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0EF550F-A28A-4BBA-B87F-FB6A4CBB59B9}" type="slidenum">
              <a:rPr lang="en-US">
                <a:solidFill>
                  <a:prstClr val="black"/>
                </a:solidFill>
              </a:rPr>
              <a:pPr eaLnBrk="1" hangingPunct="1"/>
              <a:t>34</a:t>
            </a:fld>
            <a:endParaRPr lang="en-US">
              <a:solidFill>
                <a:prstClr val="black"/>
              </a:solidFill>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http://cimss.ssec.wisc.edu/goes/blog/archives/date/2006/08</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2004, Hurricane Ivan.</a:t>
            </a: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0AA5F09-A6DE-4AAA-B74E-99F178283BE4}" type="slidenum">
              <a:rPr lang="en-US" smtClean="0"/>
              <a:pPr eaLnBrk="1" hangingPunct="1"/>
              <a:t>35</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NEdT</a:t>
            </a:r>
            <a:r>
              <a:rPr lang="en-US" baseline="0" dirty="0" smtClean="0"/>
              <a:t> is 300K for all bands, but the Water vapor bands are 240K for ABI and 230K for GOES! </a:t>
            </a:r>
            <a:endParaRPr lang="en-US" dirty="0"/>
          </a:p>
        </p:txBody>
      </p:sp>
      <p:sp>
        <p:nvSpPr>
          <p:cNvPr id="4" name="Slide Number Placeholder 3"/>
          <p:cNvSpPr>
            <a:spLocks noGrp="1"/>
          </p:cNvSpPr>
          <p:nvPr>
            <p:ph type="sldNum" sz="quarter" idx="10"/>
          </p:nvPr>
        </p:nvSpPr>
        <p:spPr/>
        <p:txBody>
          <a:bodyPr/>
          <a:lstStyle/>
          <a:p>
            <a:fld id="{3E43AE03-2E6E-42E5-B2F9-5354D4BD819B}" type="slidenum">
              <a:rPr lang="en-US" smtClean="0"/>
              <a:t>37</a:t>
            </a:fld>
            <a:endParaRPr lang="en-US"/>
          </a:p>
        </p:txBody>
      </p:sp>
    </p:spTree>
    <p:extLst>
      <p:ext uri="{BB962C8B-B14F-4D97-AF65-F5344CB8AC3E}">
        <p14:creationId xmlns:p14="http://schemas.microsoft.com/office/powerpoint/2010/main" val="4235494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1241F02-44AD-48D1-A053-C88AFCDFF7C5}" type="slidenum">
              <a:rPr lang="en-US">
                <a:solidFill>
                  <a:prstClr val="black"/>
                </a:solidFill>
              </a:rPr>
              <a:pPr eaLnBrk="1" hangingPunct="1"/>
              <a:t>40</a:t>
            </a:fld>
            <a:endParaRPr lang="en-US">
              <a:solidFill>
                <a:prstClr val="black"/>
              </a:solidFill>
            </a:endParaRPr>
          </a:p>
        </p:txBody>
      </p:sp>
      <p:sp>
        <p:nvSpPr>
          <p:cNvPr id="109571" name="Rectangle 2"/>
          <p:cNvSpPr>
            <a:spLocks noGrp="1" noRot="1" noChangeAspect="1" noChangeArrowheads="1" noTextEdit="1"/>
          </p:cNvSpPr>
          <p:nvPr>
            <p:ph type="sldImg"/>
          </p:nvPr>
        </p:nvSpPr>
        <p:spPr>
          <a:xfrm>
            <a:off x="1143000" y="687388"/>
            <a:ext cx="4572000" cy="3429000"/>
          </a:xfrm>
          <a:ln/>
        </p:spPr>
      </p:sp>
      <p:sp>
        <p:nvSpPr>
          <p:cNvPr id="109572"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Schmit, T. J., M. M. </a:t>
            </a:r>
            <a:r>
              <a:rPr lang="en-US" dirty="0" err="1" smtClean="0">
                <a:latin typeface="Arial" pitchFamily="34" charset="0"/>
              </a:rPr>
              <a:t>Gunshor</a:t>
            </a:r>
            <a:r>
              <a:rPr lang="en-US" dirty="0" smtClean="0">
                <a:latin typeface="Arial" pitchFamily="34" charset="0"/>
              </a:rPr>
              <a:t>, W. P. </a:t>
            </a:r>
            <a:r>
              <a:rPr lang="en-US" dirty="0" err="1" smtClean="0">
                <a:latin typeface="Arial" pitchFamily="34" charset="0"/>
              </a:rPr>
              <a:t>Menzel</a:t>
            </a:r>
            <a:r>
              <a:rPr lang="en-US" dirty="0" smtClean="0">
                <a:latin typeface="Arial" pitchFamily="34" charset="0"/>
              </a:rPr>
              <a:t>, J. J. </a:t>
            </a:r>
            <a:r>
              <a:rPr lang="en-US" dirty="0" err="1" smtClean="0">
                <a:latin typeface="Arial" pitchFamily="34" charset="0"/>
              </a:rPr>
              <a:t>Gurka</a:t>
            </a:r>
            <a:r>
              <a:rPr lang="en-US" dirty="0" smtClean="0">
                <a:latin typeface="Arial" pitchFamily="34" charset="0"/>
              </a:rPr>
              <a:t>, J. Li, and A. S. Bachmeier, 2005: Introducing the next-generation Advanced Baseline Imager on GOES-R. </a:t>
            </a:r>
            <a:r>
              <a:rPr lang="en-US" i="1" dirty="0" smtClean="0">
                <a:latin typeface="Arial" pitchFamily="34" charset="0"/>
              </a:rPr>
              <a:t>Bull. Amer. Meteor. Soc</a:t>
            </a:r>
            <a:r>
              <a:rPr lang="en-US" dirty="0" smtClean="0">
                <a:latin typeface="Arial" pitchFamily="34" charset="0"/>
              </a:rPr>
              <a:t>., </a:t>
            </a:r>
            <a:r>
              <a:rPr lang="en-US" b="1" dirty="0" smtClean="0">
                <a:latin typeface="Arial" pitchFamily="34" charset="0"/>
              </a:rPr>
              <a:t>86</a:t>
            </a:r>
            <a:r>
              <a:rPr lang="en-US" dirty="0" smtClean="0">
                <a:latin typeface="Arial" pitchFamily="34" charset="0"/>
              </a:rPr>
              <a:t>, 1079-1096.</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circles represent an estimate of the impact of GOES on regional scale numerical models.</a:t>
            </a:r>
            <a:endParaRPr lang="en-US" dirty="0"/>
          </a:p>
        </p:txBody>
      </p:sp>
      <p:sp>
        <p:nvSpPr>
          <p:cNvPr id="4" name="Slide Number Placeholder 3"/>
          <p:cNvSpPr>
            <a:spLocks noGrp="1"/>
          </p:cNvSpPr>
          <p:nvPr>
            <p:ph type="sldNum" sz="quarter" idx="10"/>
          </p:nvPr>
        </p:nvSpPr>
        <p:spPr/>
        <p:txBody>
          <a:bodyPr/>
          <a:lstStyle/>
          <a:p>
            <a:fld id="{3E43AE03-2E6E-42E5-B2F9-5354D4BD819B}" type="slidenum">
              <a:rPr lang="en-US" smtClean="0"/>
              <a:t>8</a:t>
            </a:fld>
            <a:endParaRPr lang="en-US"/>
          </a:p>
        </p:txBody>
      </p:sp>
    </p:spTree>
    <p:extLst>
      <p:ext uri="{BB962C8B-B14F-4D97-AF65-F5344CB8AC3E}">
        <p14:creationId xmlns:p14="http://schemas.microsoft.com/office/powerpoint/2010/main" val="4104197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AC696C1-070B-4C5B-8606-647897691083}" type="slidenum">
              <a:rPr lang="en-US">
                <a:solidFill>
                  <a:prstClr val="black"/>
                </a:solidFill>
              </a:rPr>
              <a:pPr eaLnBrk="1" hangingPunct="1"/>
              <a:t>41</a:t>
            </a:fld>
            <a:endParaRPr lang="en-US">
              <a:solidFill>
                <a:prstClr val="black"/>
              </a:solidFill>
            </a:endParaRPr>
          </a:p>
        </p:txBody>
      </p:sp>
      <p:sp>
        <p:nvSpPr>
          <p:cNvPr id="111619" name="Rectangle 2"/>
          <p:cNvSpPr>
            <a:spLocks noGrp="1" noRot="1" noChangeAspect="1" noChangeArrowheads="1" noTextEdit="1"/>
          </p:cNvSpPr>
          <p:nvPr>
            <p:ph type="sldImg"/>
          </p:nvPr>
        </p:nvSpPr>
        <p:spPr>
          <a:xfrm>
            <a:off x="1143000" y="687388"/>
            <a:ext cx="4572000" cy="3429000"/>
          </a:xfrm>
          <a:ln/>
        </p:spPr>
      </p:sp>
      <p:sp>
        <p:nvSpPr>
          <p:cNvPr id="111620"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Schmit, T. J., M. M. </a:t>
            </a:r>
            <a:r>
              <a:rPr lang="en-US" dirty="0" err="1" smtClean="0">
                <a:latin typeface="Arial" pitchFamily="34" charset="0"/>
              </a:rPr>
              <a:t>Gunshor</a:t>
            </a:r>
            <a:r>
              <a:rPr lang="en-US" dirty="0" smtClean="0">
                <a:latin typeface="Arial" pitchFamily="34" charset="0"/>
              </a:rPr>
              <a:t>, W. P. </a:t>
            </a:r>
            <a:r>
              <a:rPr lang="en-US" dirty="0" err="1" smtClean="0">
                <a:latin typeface="Arial" pitchFamily="34" charset="0"/>
              </a:rPr>
              <a:t>Menzel</a:t>
            </a:r>
            <a:r>
              <a:rPr lang="en-US" dirty="0" smtClean="0">
                <a:latin typeface="Arial" pitchFamily="34" charset="0"/>
              </a:rPr>
              <a:t>, J. J. </a:t>
            </a:r>
            <a:r>
              <a:rPr lang="en-US" dirty="0" err="1" smtClean="0">
                <a:latin typeface="Arial" pitchFamily="34" charset="0"/>
              </a:rPr>
              <a:t>Gurka</a:t>
            </a:r>
            <a:r>
              <a:rPr lang="en-US" dirty="0" smtClean="0">
                <a:latin typeface="Arial" pitchFamily="34" charset="0"/>
              </a:rPr>
              <a:t>, J. Li, and A. S. Bachmeier, 2005: Introducing the next-generation Advanced Baseline Imager on GOES-R. </a:t>
            </a:r>
            <a:r>
              <a:rPr lang="en-US" i="1" dirty="0" smtClean="0">
                <a:latin typeface="Arial" pitchFamily="34" charset="0"/>
              </a:rPr>
              <a:t>Bull. Amer. Meteor. Soc</a:t>
            </a:r>
            <a:r>
              <a:rPr lang="en-US" dirty="0" smtClean="0">
                <a:latin typeface="Arial" pitchFamily="34" charset="0"/>
              </a:rPr>
              <a:t>., </a:t>
            </a:r>
            <a:r>
              <a:rPr lang="en-US" b="1" dirty="0" smtClean="0">
                <a:latin typeface="Arial" pitchFamily="34" charset="0"/>
              </a:rPr>
              <a:t>86</a:t>
            </a:r>
            <a:r>
              <a:rPr lang="en-US" dirty="0" smtClean="0">
                <a:latin typeface="Arial" pitchFamily="34" charset="0"/>
              </a:rPr>
              <a:t>, 1079-1096.</a:t>
            </a:r>
          </a:p>
          <a:p>
            <a:pPr eaLnBrk="1" hangingPunct="1"/>
            <a:endParaRPr lang="en-US" dirty="0"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F0C0F2F-B1AD-4A5C-991C-563D284BC289}" type="slidenum">
              <a:rPr lang="en-US">
                <a:solidFill>
                  <a:prstClr val="black"/>
                </a:solidFill>
              </a:rPr>
              <a:pPr eaLnBrk="1" hangingPunct="1"/>
              <a:t>42</a:t>
            </a:fld>
            <a:endParaRPr lang="en-US">
              <a:solidFill>
                <a:prstClr val="black"/>
              </a:solidFill>
            </a:endParaRPr>
          </a:p>
        </p:txBody>
      </p:sp>
      <p:sp>
        <p:nvSpPr>
          <p:cNvPr id="110595" name="Rectangle 2"/>
          <p:cNvSpPr>
            <a:spLocks noGrp="1" noRot="1" noChangeAspect="1" noChangeArrowheads="1" noTextEdit="1"/>
          </p:cNvSpPr>
          <p:nvPr>
            <p:ph type="sldImg"/>
          </p:nvPr>
        </p:nvSpPr>
        <p:spPr>
          <a:xfrm>
            <a:off x="1143000" y="687388"/>
            <a:ext cx="4572000" cy="3429000"/>
          </a:xfrm>
          <a:ln/>
        </p:spPr>
      </p:sp>
      <p:sp>
        <p:nvSpPr>
          <p:cNvPr id="110596"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Schmit, T. J., M. M. </a:t>
            </a:r>
            <a:r>
              <a:rPr lang="en-US" dirty="0" err="1" smtClean="0">
                <a:latin typeface="Arial" pitchFamily="34" charset="0"/>
              </a:rPr>
              <a:t>Gunshor</a:t>
            </a:r>
            <a:r>
              <a:rPr lang="en-US" dirty="0" smtClean="0">
                <a:latin typeface="Arial" pitchFamily="34" charset="0"/>
              </a:rPr>
              <a:t>, W. P. </a:t>
            </a:r>
            <a:r>
              <a:rPr lang="en-US" dirty="0" err="1" smtClean="0">
                <a:latin typeface="Arial" pitchFamily="34" charset="0"/>
              </a:rPr>
              <a:t>Menzel</a:t>
            </a:r>
            <a:r>
              <a:rPr lang="en-US" dirty="0" smtClean="0">
                <a:latin typeface="Arial" pitchFamily="34" charset="0"/>
              </a:rPr>
              <a:t>, J. J. </a:t>
            </a:r>
            <a:r>
              <a:rPr lang="en-US" dirty="0" err="1" smtClean="0">
                <a:latin typeface="Arial" pitchFamily="34" charset="0"/>
              </a:rPr>
              <a:t>Gurka</a:t>
            </a:r>
            <a:r>
              <a:rPr lang="en-US" dirty="0" smtClean="0">
                <a:latin typeface="Arial" pitchFamily="34" charset="0"/>
              </a:rPr>
              <a:t>, J. Li, and A. S. Bachmeier, 2005: Introducing the next-generation Advanced Baseline Imager on GOES-R. </a:t>
            </a:r>
            <a:r>
              <a:rPr lang="en-US" i="1" dirty="0" smtClean="0">
                <a:latin typeface="Arial" pitchFamily="34" charset="0"/>
              </a:rPr>
              <a:t>Bull. Amer. Meteor. Soc</a:t>
            </a:r>
            <a:r>
              <a:rPr lang="en-US" dirty="0" smtClean="0">
                <a:latin typeface="Arial" pitchFamily="34" charset="0"/>
              </a:rPr>
              <a:t>., </a:t>
            </a:r>
            <a:r>
              <a:rPr lang="en-US" b="1" dirty="0" smtClean="0">
                <a:latin typeface="Arial" pitchFamily="34" charset="0"/>
              </a:rPr>
              <a:t>86</a:t>
            </a:r>
            <a:r>
              <a:rPr lang="en-US" dirty="0" smtClean="0">
                <a:latin typeface="Arial" pitchFamily="34" charset="0"/>
              </a:rPr>
              <a:t>, 1079-1096.</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43AE03-2E6E-42E5-B2F9-5354D4BD819B}" type="slidenum">
              <a:rPr lang="en-US" smtClean="0"/>
              <a:t>43</a:t>
            </a:fld>
            <a:endParaRPr lang="en-US"/>
          </a:p>
        </p:txBody>
      </p:sp>
    </p:spTree>
    <p:extLst>
      <p:ext uri="{BB962C8B-B14F-4D97-AF65-F5344CB8AC3E}">
        <p14:creationId xmlns:p14="http://schemas.microsoft.com/office/powerpoint/2010/main" val="3730821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0EA742-8853-428F-AA29-921B9974E6EB}" type="slidenum">
              <a:rPr lang="en-US">
                <a:solidFill>
                  <a:prstClr val="black"/>
                </a:solidFill>
              </a:rPr>
              <a:pPr eaLnBrk="1" hangingPunct="1"/>
              <a:t>44</a:t>
            </a:fld>
            <a:endParaRPr lang="en-US">
              <a:solidFill>
                <a:prstClr val="black"/>
              </a:solidFill>
            </a:endParaRPr>
          </a:p>
        </p:txBody>
      </p:sp>
      <p:sp>
        <p:nvSpPr>
          <p:cNvPr id="112643" name="Rectangle 2"/>
          <p:cNvSpPr>
            <a:spLocks noGrp="1" noRot="1" noChangeAspect="1" noChangeArrowheads="1" noTextEdit="1"/>
          </p:cNvSpPr>
          <p:nvPr>
            <p:ph type="sldImg"/>
          </p:nvPr>
        </p:nvSpPr>
        <p:spPr>
          <a:xfrm>
            <a:off x="1143000" y="687388"/>
            <a:ext cx="4572000" cy="3429000"/>
          </a:xfrm>
          <a:ln/>
        </p:spPr>
      </p:sp>
      <p:sp>
        <p:nvSpPr>
          <p:cNvPr id="112644"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Schmit, T. J., M. M. </a:t>
            </a:r>
            <a:r>
              <a:rPr lang="en-US" dirty="0" err="1" smtClean="0">
                <a:latin typeface="Arial" pitchFamily="34" charset="0"/>
              </a:rPr>
              <a:t>Gunshor</a:t>
            </a:r>
            <a:r>
              <a:rPr lang="en-US" dirty="0" smtClean="0">
                <a:latin typeface="Arial" pitchFamily="34" charset="0"/>
              </a:rPr>
              <a:t>, W. P. </a:t>
            </a:r>
            <a:r>
              <a:rPr lang="en-US" dirty="0" err="1" smtClean="0">
                <a:latin typeface="Arial" pitchFamily="34" charset="0"/>
              </a:rPr>
              <a:t>Menzel</a:t>
            </a:r>
            <a:r>
              <a:rPr lang="en-US" dirty="0" smtClean="0">
                <a:latin typeface="Arial" pitchFamily="34" charset="0"/>
              </a:rPr>
              <a:t>, J. J. </a:t>
            </a:r>
            <a:r>
              <a:rPr lang="en-US" dirty="0" err="1" smtClean="0">
                <a:latin typeface="Arial" pitchFamily="34" charset="0"/>
              </a:rPr>
              <a:t>Gurka</a:t>
            </a:r>
            <a:r>
              <a:rPr lang="en-US" dirty="0" smtClean="0">
                <a:latin typeface="Arial" pitchFamily="34" charset="0"/>
              </a:rPr>
              <a:t>, J. Li, and A. S. Bachmeier, 2005: Introducing the next-generation Advanced Baseline Imager on GOES-R. </a:t>
            </a:r>
            <a:r>
              <a:rPr lang="en-US" i="1" dirty="0" smtClean="0">
                <a:latin typeface="Arial" pitchFamily="34" charset="0"/>
              </a:rPr>
              <a:t>Bull. Amer. Meteor. Soc</a:t>
            </a:r>
            <a:r>
              <a:rPr lang="en-US" dirty="0" smtClean="0">
                <a:latin typeface="Arial" pitchFamily="34" charset="0"/>
              </a:rPr>
              <a:t>., </a:t>
            </a:r>
            <a:r>
              <a:rPr lang="en-US" b="1" dirty="0" smtClean="0">
                <a:latin typeface="Arial" pitchFamily="34" charset="0"/>
              </a:rPr>
              <a:t>86</a:t>
            </a:r>
            <a:r>
              <a:rPr lang="en-US" dirty="0" smtClean="0">
                <a:latin typeface="Arial" pitchFamily="34" charset="0"/>
              </a:rPr>
              <a:t>, 1079-1096.</a:t>
            </a:r>
          </a:p>
          <a:p>
            <a:pPr eaLnBrk="1" hangingPunct="1"/>
            <a:endParaRPr lang="en-US" dirty="0"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err="1" smtClean="0"/>
              <a:t>Otkin</a:t>
            </a:r>
            <a:r>
              <a:rPr lang="en-US" b="0" dirty="0" smtClean="0"/>
              <a:t>, J. A., </a:t>
            </a:r>
            <a:r>
              <a:rPr lang="en-US" dirty="0" smtClean="0"/>
              <a:t>T. J. Greenwald, J. </a:t>
            </a:r>
            <a:r>
              <a:rPr lang="en-US" dirty="0" err="1" smtClean="0"/>
              <a:t>Sieglaff</a:t>
            </a:r>
            <a:r>
              <a:rPr lang="en-US" dirty="0" smtClean="0"/>
              <a:t>, and H.-L. Huang, 2009: Validation of a large-scale simulated brightness temperature dataset using SEVIRI satellite observations. </a:t>
            </a:r>
            <a:r>
              <a:rPr lang="en-US" i="1" dirty="0" smtClean="0"/>
              <a:t>J. Appl. Meteor. </a:t>
            </a:r>
            <a:r>
              <a:rPr lang="en-US" i="1" dirty="0" err="1" smtClean="0"/>
              <a:t>Climatol</a:t>
            </a:r>
            <a:r>
              <a:rPr lang="en-US" dirty="0" smtClean="0"/>
              <a:t>., </a:t>
            </a:r>
            <a:r>
              <a:rPr lang="en-US" b="1" dirty="0" smtClean="0"/>
              <a:t>48</a:t>
            </a:r>
            <a:r>
              <a:rPr lang="en-US" dirty="0" smtClean="0"/>
              <a:t>, 1613-1626. </a:t>
            </a:r>
          </a:p>
          <a:p>
            <a:endParaRPr lang="en-US" dirty="0" smtClean="0"/>
          </a:p>
          <a:p>
            <a:r>
              <a:rPr lang="en-US" dirty="0" smtClean="0"/>
              <a:t>Feltz, W. F., K. M. </a:t>
            </a:r>
            <a:r>
              <a:rPr lang="en-US" dirty="0" err="1" smtClean="0"/>
              <a:t>Bedka</a:t>
            </a:r>
            <a:r>
              <a:rPr lang="en-US" dirty="0" smtClean="0"/>
              <a:t>, </a:t>
            </a:r>
            <a:r>
              <a:rPr lang="en-US" b="0" dirty="0" smtClean="0"/>
              <a:t>J. A. </a:t>
            </a:r>
            <a:r>
              <a:rPr lang="en-US" b="0" dirty="0" err="1" smtClean="0"/>
              <a:t>Otkin</a:t>
            </a:r>
            <a:r>
              <a:rPr lang="en-US" dirty="0" smtClean="0"/>
              <a:t>, T. Greenwald, and S. A. Ackerman, 2009: Understanding satellite-observed mountain wave signatures using high-resolution numerical model data. </a:t>
            </a:r>
            <a:r>
              <a:rPr lang="en-US" i="1" dirty="0" err="1" smtClean="0"/>
              <a:t>Wea</a:t>
            </a:r>
            <a:r>
              <a:rPr lang="en-US" i="1" dirty="0" smtClean="0"/>
              <a:t>. Forecasting</a:t>
            </a:r>
            <a:r>
              <a:rPr lang="en-US" dirty="0" smtClean="0"/>
              <a:t>, </a:t>
            </a:r>
            <a:r>
              <a:rPr lang="en-US" b="1" dirty="0" smtClean="0"/>
              <a:t>24</a:t>
            </a:r>
            <a:r>
              <a:rPr lang="en-US" dirty="0" smtClean="0"/>
              <a:t>, 76-86. </a:t>
            </a:r>
          </a:p>
          <a:p>
            <a:endParaRPr lang="en-US" dirty="0" smtClean="0"/>
          </a:p>
          <a:p>
            <a:r>
              <a:rPr lang="en-US" b="0" dirty="0" err="1" smtClean="0"/>
              <a:t>Otkin</a:t>
            </a:r>
            <a:r>
              <a:rPr lang="en-US" b="0" dirty="0" smtClean="0"/>
              <a:t>, J. A., </a:t>
            </a:r>
            <a:r>
              <a:rPr lang="en-US" dirty="0" smtClean="0"/>
              <a:t>and T. J. Greenwald, 2008: Comparison of WRF model-simulated and MODIS-derived cloud data. </a:t>
            </a:r>
            <a:r>
              <a:rPr lang="en-US" i="1" dirty="0" smtClean="0"/>
              <a:t>Mon. </a:t>
            </a:r>
            <a:r>
              <a:rPr lang="en-US" i="1" dirty="0" err="1" smtClean="0"/>
              <a:t>Wea</a:t>
            </a:r>
            <a:r>
              <a:rPr lang="en-US" i="1" dirty="0" smtClean="0"/>
              <a:t>. Rev., </a:t>
            </a:r>
            <a:r>
              <a:rPr lang="en-US" b="1" dirty="0" smtClean="0"/>
              <a:t>136</a:t>
            </a:r>
            <a:r>
              <a:rPr lang="en-US" dirty="0" smtClean="0"/>
              <a:t>, 1957-1970</a:t>
            </a:r>
            <a:r>
              <a:rPr lang="en-US" i="1"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3E43AE03-2E6E-42E5-B2F9-5354D4BD819B}" type="slidenum">
              <a:rPr lang="en-US" smtClean="0"/>
              <a:t>45</a:t>
            </a:fld>
            <a:endParaRPr lang="en-US"/>
          </a:p>
        </p:txBody>
      </p:sp>
    </p:spTree>
    <p:extLst>
      <p:ext uri="{BB962C8B-B14F-4D97-AF65-F5344CB8AC3E}">
        <p14:creationId xmlns:p14="http://schemas.microsoft.com/office/powerpoint/2010/main" val="1414157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D12667-BF69-4A37-8A4D-73CDFAE28838}" type="slidenum">
              <a:rPr lang="en-US"/>
              <a:pPr/>
              <a:t>61</a:t>
            </a:fld>
            <a:endParaRPr lang="en-US"/>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r>
              <a:rPr lang="en-US"/>
              <a:t>http://cimss.ssec.wisc.edu/goes/abi/</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C120F62A-E03D-408E-8CDA-C40433E4154E}" type="slidenum">
              <a:rPr lang="en-US" sz="1200"/>
              <a:pPr/>
              <a:t>64</a:t>
            </a:fld>
            <a:endParaRPr lang="en-US" sz="120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Data from this high-resolution simulation has been extensively used by two validation studies, with results shown in the next slide.  To the best of our knowledge, this was the largest model simulation (in terms of memory) ever performed at the time and was only surpassed by an even larger simulation late last year. Real image is on the right.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ED1FF2-1456-4BD1-893D-65667DD9CCFF}" type="slidenum">
              <a:rPr lang="en-US"/>
              <a:pPr/>
              <a:t>65</a:t>
            </a:fld>
            <a:endParaRPr lang="en-US"/>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Both remapped to </a:t>
            </a:r>
            <a:r>
              <a:rPr lang="en-US" dirty="0" smtClean="0"/>
              <a:t>10km. Real image is on the top. </a:t>
            </a:r>
          </a:p>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CC08B7-2A7C-433A-A147-8C425B317C34}" type="slidenum">
              <a:rPr lang="en-US"/>
              <a:pPr/>
              <a:t>66</a:t>
            </a:fld>
            <a:endParaRPr lang="en-US"/>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Both remapped to </a:t>
            </a:r>
            <a:r>
              <a:rPr lang="en-US" dirty="0" smtClean="0"/>
              <a:t>10km. Real image is on the top. </a:t>
            </a:r>
          </a:p>
          <a:p>
            <a:endParaRPr lang="en-US" dirty="0"/>
          </a:p>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7B31FCF0-820D-4439-BABD-6A5086526470}" type="slidenum">
              <a:rPr lang="en-US" sz="1200">
                <a:solidFill>
                  <a:prstClr val="black"/>
                </a:solidFill>
                <a:latin typeface="Arial" charset="0"/>
                <a:ea typeface="MS PGothic" pitchFamily="34" charset="-128"/>
              </a:rPr>
              <a:pPr algn="r" defTabSz="914409" fontAlgn="base">
                <a:spcBef>
                  <a:spcPct val="0"/>
                </a:spcBef>
                <a:spcAft>
                  <a:spcPct val="0"/>
                </a:spcAft>
              </a:pPr>
              <a:t>71</a:t>
            </a:fld>
            <a:endParaRPr lang="en-US" sz="1200">
              <a:solidFill>
                <a:prstClr val="black"/>
              </a:solidFill>
              <a:latin typeface="Arial" charset="0"/>
              <a:ea typeface="MS PGothic" pitchFamily="34" charset="-128"/>
            </a:endParaRPr>
          </a:p>
        </p:txBody>
      </p:sp>
      <p:sp>
        <p:nvSpPr>
          <p:cNvPr id="75779"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C8AD3625-07F4-4A6C-9A41-3023B36964F8}"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71</a:t>
            </a:fld>
            <a:endParaRPr lang="en-US" sz="1000" i="1">
              <a:solidFill>
                <a:prstClr val="black"/>
              </a:solidFill>
              <a:latin typeface="Times New Roman" pitchFamily="18" charset="0"/>
              <a:ea typeface="MS PGothic" pitchFamily="34" charset="-128"/>
            </a:endParaRPr>
          </a:p>
        </p:txBody>
      </p:sp>
      <p:sp>
        <p:nvSpPr>
          <p:cNvPr id="75780"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BCA32FF8-9529-47F3-B78E-87F909098C0E}"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71</a:t>
            </a:fld>
            <a:endParaRPr lang="en-US" sz="1000" i="1">
              <a:solidFill>
                <a:prstClr val="black"/>
              </a:solidFill>
              <a:latin typeface="Times New Roman" pitchFamily="18" charset="0"/>
              <a:ea typeface="MS PGothic" pitchFamily="34" charset="-128"/>
            </a:endParaRPr>
          </a:p>
        </p:txBody>
      </p:sp>
      <p:sp>
        <p:nvSpPr>
          <p:cNvPr id="75781"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695862D9-DE02-40CB-9B80-06FF57E394BF}"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71</a:t>
            </a:fld>
            <a:endParaRPr lang="en-US" sz="1000" i="1">
              <a:solidFill>
                <a:prstClr val="black"/>
              </a:solidFill>
              <a:latin typeface="Times New Roman" pitchFamily="18" charset="0"/>
              <a:ea typeface="MS PGothic" pitchFamily="34" charset="-128"/>
            </a:endParaRPr>
          </a:p>
        </p:txBody>
      </p:sp>
      <p:sp>
        <p:nvSpPr>
          <p:cNvPr id="75782"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6AE86E68-09C8-4A37-A6A5-A66E2CBE0E90}"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71</a:t>
            </a:fld>
            <a:endParaRPr lang="en-US" sz="1000" i="1">
              <a:solidFill>
                <a:prstClr val="black"/>
              </a:solidFill>
              <a:latin typeface="Times New Roman" pitchFamily="18" charset="0"/>
              <a:ea typeface="MS PGothic" pitchFamily="34" charset="-128"/>
            </a:endParaRPr>
          </a:p>
        </p:txBody>
      </p:sp>
      <p:sp>
        <p:nvSpPr>
          <p:cNvPr id="75783" name="Rectangle 2"/>
          <p:cNvSpPr>
            <a:spLocks noGrp="1" noRot="1" noChangeAspect="1" noChangeArrowheads="1" noTextEdit="1"/>
          </p:cNvSpPr>
          <p:nvPr>
            <p:ph type="sldImg"/>
          </p:nvPr>
        </p:nvSpPr>
        <p:spPr>
          <a:xfrm>
            <a:off x="1155700" y="692150"/>
            <a:ext cx="4554538" cy="3416300"/>
          </a:xfrm>
          <a:ln/>
        </p:spPr>
      </p:sp>
      <p:sp>
        <p:nvSpPr>
          <p:cNvPr id="75784" name="Rectangle 3"/>
          <p:cNvSpPr>
            <a:spLocks noGrp="1" noChangeArrowheads="1"/>
          </p:cNvSpPr>
          <p:nvPr>
            <p:ph type="body" idx="1"/>
          </p:nvPr>
        </p:nvSpPr>
        <p:spPr>
          <a:xfrm>
            <a:off x="915343" y="4344030"/>
            <a:ext cx="5027316" cy="4114485"/>
          </a:xfrm>
          <a:noFill/>
          <a:ln/>
        </p:spPr>
        <p:txBody>
          <a:bodyPr lIns="90670" tIns="45335" rIns="90670" bIns="45335"/>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defTabSz="911154" eaLnBrk="0" hangingPunct="0">
              <a:defRPr sz="2400">
                <a:solidFill>
                  <a:schemeClr val="tx1"/>
                </a:solidFill>
                <a:latin typeface="Times New Roman" pitchFamily="18" charset="0"/>
              </a:defRPr>
            </a:lvl1pPr>
            <a:lvl2pPr marL="730171" indent="-280835" defTabSz="911154" eaLnBrk="0" hangingPunct="0">
              <a:defRPr sz="2400">
                <a:solidFill>
                  <a:schemeClr val="tx1"/>
                </a:solidFill>
                <a:latin typeface="Times New Roman" pitchFamily="18" charset="0"/>
              </a:defRPr>
            </a:lvl2pPr>
            <a:lvl3pPr marL="1123340" indent="-224668" defTabSz="911154" eaLnBrk="0" hangingPunct="0">
              <a:defRPr sz="2400">
                <a:solidFill>
                  <a:schemeClr val="tx1"/>
                </a:solidFill>
                <a:latin typeface="Times New Roman" pitchFamily="18" charset="0"/>
              </a:defRPr>
            </a:lvl3pPr>
            <a:lvl4pPr marL="1572677" indent="-224668" defTabSz="911154" eaLnBrk="0" hangingPunct="0">
              <a:defRPr sz="2400">
                <a:solidFill>
                  <a:schemeClr val="tx1"/>
                </a:solidFill>
                <a:latin typeface="Times New Roman" pitchFamily="18" charset="0"/>
              </a:defRPr>
            </a:lvl4pPr>
            <a:lvl5pPr marL="2022013" indent="-224668" defTabSz="911154" eaLnBrk="0" hangingPunct="0">
              <a:defRPr sz="2400">
                <a:solidFill>
                  <a:schemeClr val="tx1"/>
                </a:solidFill>
                <a:latin typeface="Times New Roman" pitchFamily="18" charset="0"/>
              </a:defRPr>
            </a:lvl5pPr>
            <a:lvl6pPr marL="2471349" indent="-224668" defTabSz="911154" eaLnBrk="0" fontAlgn="base" hangingPunct="0">
              <a:spcBef>
                <a:spcPct val="0"/>
              </a:spcBef>
              <a:spcAft>
                <a:spcPct val="0"/>
              </a:spcAft>
              <a:defRPr sz="2400">
                <a:solidFill>
                  <a:schemeClr val="tx1"/>
                </a:solidFill>
                <a:latin typeface="Times New Roman" pitchFamily="18" charset="0"/>
              </a:defRPr>
            </a:lvl6pPr>
            <a:lvl7pPr marL="2920685" indent="-224668" defTabSz="911154" eaLnBrk="0" fontAlgn="base" hangingPunct="0">
              <a:spcBef>
                <a:spcPct val="0"/>
              </a:spcBef>
              <a:spcAft>
                <a:spcPct val="0"/>
              </a:spcAft>
              <a:defRPr sz="2400">
                <a:solidFill>
                  <a:schemeClr val="tx1"/>
                </a:solidFill>
                <a:latin typeface="Times New Roman" pitchFamily="18" charset="0"/>
              </a:defRPr>
            </a:lvl7pPr>
            <a:lvl8pPr marL="3370021" indent="-224668" defTabSz="911154" eaLnBrk="0" fontAlgn="base" hangingPunct="0">
              <a:spcBef>
                <a:spcPct val="0"/>
              </a:spcBef>
              <a:spcAft>
                <a:spcPct val="0"/>
              </a:spcAft>
              <a:defRPr sz="2400">
                <a:solidFill>
                  <a:schemeClr val="tx1"/>
                </a:solidFill>
                <a:latin typeface="Times New Roman" pitchFamily="18" charset="0"/>
              </a:defRPr>
            </a:lvl8pPr>
            <a:lvl9pPr marL="3819357" indent="-224668" defTabSz="911154" eaLnBrk="0" fontAlgn="base" hangingPunct="0">
              <a:spcBef>
                <a:spcPct val="0"/>
              </a:spcBef>
              <a:spcAft>
                <a:spcPct val="0"/>
              </a:spcAft>
              <a:defRPr sz="2400">
                <a:solidFill>
                  <a:schemeClr val="tx1"/>
                </a:solidFill>
                <a:latin typeface="Times New Roman" pitchFamily="18" charset="0"/>
              </a:defRPr>
            </a:lvl9pPr>
          </a:lstStyle>
          <a:p>
            <a:pPr eaLnBrk="1" hangingPunct="1"/>
            <a:fld id="{5545ABBD-6C6C-4D3A-A887-89CCA4A36B84}" type="slidenum">
              <a:rPr lang="en-US" sz="1200">
                <a:solidFill>
                  <a:prstClr val="black"/>
                </a:solidFill>
              </a:rPr>
              <a:pPr eaLnBrk="1" hangingPunct="1"/>
              <a:t>10</a:t>
            </a:fld>
            <a:endParaRPr lang="en-US" sz="120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r>
              <a:rPr lang="en-US" smtClean="0">
                <a:cs typeface="Times New Roman" pitchFamily="18" charset="0"/>
              </a:rPr>
              <a:t>Time averaged forecast impact (%) results for four standard meteorological fields after 24-hrs of Eta model integration for the No RAOB (A), No GOES (B) and No POES (C) experiments.  Results for the 104 grid are shown.  The time period examined utilizes a 32 km EDAS for both the assimilation and forecast and extends from 0000 UTC 25 October 2001 through 1200 UTC 08 November 2001.  </a:t>
            </a:r>
          </a:p>
          <a:p>
            <a:pPr eaLnBrk="1" hangingPunct="1"/>
            <a:endParaRPr lang="en-US" smtClean="0">
              <a:cs typeface="Times New Roman" pitchFamily="18" charset="0"/>
            </a:endParaRPr>
          </a:p>
          <a:p>
            <a:pPr eaLnBrk="1" hangingPunct="1"/>
            <a:r>
              <a:rPr lang="en-US" smtClean="0">
                <a:cs typeface="Times New Roman" pitchFamily="18" charset="0"/>
              </a:rPr>
              <a:t>Raob impact decreases %5 in summer versus winter </a:t>
            </a:r>
            <a:endParaRPr lang="en-US" b="1" smtClean="0">
              <a:latin typeface="Arial" pitchFamily="34" charset="0"/>
              <a:cs typeface="Arial" pitchFamily="34" charset="0"/>
            </a:endParaRPr>
          </a:p>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FCC16EB3-F714-4A56-A383-F2E81926CB76}" type="slidenum">
              <a:rPr lang="en-US" sz="1200">
                <a:solidFill>
                  <a:prstClr val="black"/>
                </a:solidFill>
                <a:latin typeface="Arial" charset="0"/>
                <a:ea typeface="MS PGothic" pitchFamily="34" charset="-128"/>
              </a:rPr>
              <a:pPr algn="r" defTabSz="914409" fontAlgn="base">
                <a:spcBef>
                  <a:spcPct val="0"/>
                </a:spcBef>
                <a:spcAft>
                  <a:spcPct val="0"/>
                </a:spcAft>
              </a:pPr>
              <a:t>73</a:t>
            </a:fld>
            <a:endParaRPr lang="en-US" sz="1200">
              <a:solidFill>
                <a:prstClr val="black"/>
              </a:solidFill>
              <a:latin typeface="Arial" charset="0"/>
              <a:ea typeface="MS PGothic" pitchFamily="34" charset="-128"/>
            </a:endParaRPr>
          </a:p>
        </p:txBody>
      </p:sp>
      <p:sp>
        <p:nvSpPr>
          <p:cNvPr id="77827"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679DD58A-D596-4D9C-B53E-2DD30D0C32C8}"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73</a:t>
            </a:fld>
            <a:endParaRPr lang="en-US" sz="1000" i="1">
              <a:solidFill>
                <a:prstClr val="black"/>
              </a:solidFill>
              <a:latin typeface="Times New Roman" pitchFamily="18" charset="0"/>
              <a:ea typeface="MS PGothic" pitchFamily="34" charset="-128"/>
            </a:endParaRPr>
          </a:p>
        </p:txBody>
      </p:sp>
      <p:sp>
        <p:nvSpPr>
          <p:cNvPr id="77828"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EC582E58-1C63-4A27-A06E-79B355F783DA}"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73</a:t>
            </a:fld>
            <a:endParaRPr lang="en-US" sz="1000" i="1">
              <a:solidFill>
                <a:prstClr val="black"/>
              </a:solidFill>
              <a:latin typeface="Times New Roman" pitchFamily="18" charset="0"/>
              <a:ea typeface="MS PGothic" pitchFamily="34" charset="-128"/>
            </a:endParaRPr>
          </a:p>
        </p:txBody>
      </p:sp>
      <p:sp>
        <p:nvSpPr>
          <p:cNvPr id="77829"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36AB6D9D-BA2E-4564-BA66-FA1893398936}"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73</a:t>
            </a:fld>
            <a:endParaRPr lang="en-US" sz="1000" i="1">
              <a:solidFill>
                <a:prstClr val="black"/>
              </a:solidFill>
              <a:latin typeface="Times New Roman" pitchFamily="18" charset="0"/>
              <a:ea typeface="MS PGothic" pitchFamily="34" charset="-128"/>
            </a:endParaRPr>
          </a:p>
        </p:txBody>
      </p:sp>
      <p:sp>
        <p:nvSpPr>
          <p:cNvPr id="77830"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E9CCA33E-DB23-4292-80FC-36D605C329A1}"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73</a:t>
            </a:fld>
            <a:endParaRPr lang="en-US" sz="1000" i="1">
              <a:solidFill>
                <a:prstClr val="black"/>
              </a:solidFill>
              <a:latin typeface="Times New Roman" pitchFamily="18" charset="0"/>
              <a:ea typeface="MS PGothic" pitchFamily="34" charset="-128"/>
            </a:endParaRPr>
          </a:p>
        </p:txBody>
      </p:sp>
      <p:sp>
        <p:nvSpPr>
          <p:cNvPr id="77831" name="Rectangle 2"/>
          <p:cNvSpPr>
            <a:spLocks noGrp="1" noRot="1" noChangeAspect="1" noChangeArrowheads="1" noTextEdit="1"/>
          </p:cNvSpPr>
          <p:nvPr>
            <p:ph type="sldImg"/>
          </p:nvPr>
        </p:nvSpPr>
        <p:spPr>
          <a:xfrm>
            <a:off x="1155700" y="692150"/>
            <a:ext cx="4554538" cy="3416300"/>
          </a:xfrm>
          <a:ln/>
        </p:spPr>
      </p:sp>
      <p:sp>
        <p:nvSpPr>
          <p:cNvPr id="77832" name="Rectangle 3"/>
          <p:cNvSpPr>
            <a:spLocks noGrp="1" noChangeArrowheads="1"/>
          </p:cNvSpPr>
          <p:nvPr>
            <p:ph type="body" idx="1"/>
          </p:nvPr>
        </p:nvSpPr>
        <p:spPr>
          <a:xfrm>
            <a:off x="915343" y="4344030"/>
            <a:ext cx="5027316" cy="4114485"/>
          </a:xfrm>
          <a:noFill/>
          <a:ln/>
        </p:spPr>
        <p:txBody>
          <a:bodyPr lIns="90670" tIns="45335" rIns="90670" bIns="45335"/>
          <a:lstStyle/>
          <a:p>
            <a:pPr eaLnBrk="1" hangingPunct="1">
              <a:lnSpc>
                <a:spcPct val="90000"/>
              </a:lnSpc>
            </a:pPr>
            <a:r>
              <a:rPr lang="en-US" dirty="0"/>
              <a:t>This ABI Cloud Phase Algorithm determines the cloud top (layer that the radiometer senses) thermodynamic phase of the highest cloud layer.</a:t>
            </a:r>
          </a:p>
          <a:p>
            <a:pPr eaLnBrk="1" hangingPunct="1">
              <a:lnSpc>
                <a:spcPct val="90000"/>
              </a:lnSpc>
            </a:pPr>
            <a:endParaRPr lang="en-US" dirty="0"/>
          </a:p>
          <a:p>
            <a:pPr eaLnBrk="1" hangingPunct="1">
              <a:lnSpc>
                <a:spcPct val="90000"/>
              </a:lnSpc>
            </a:pPr>
            <a:r>
              <a:rPr lang="en-US" dirty="0"/>
              <a:t>The cloud phase output is a subset of a more detailed cloud classification produced by the GOES-R Cloud Type Algorithm</a:t>
            </a:r>
          </a:p>
          <a:p>
            <a:pPr eaLnBrk="1" hangingPunct="1">
              <a:lnSpc>
                <a:spcPct val="90000"/>
              </a:lnSpc>
              <a:buFont typeface="Symbol" pitchFamily="18" charset="2"/>
              <a:buNone/>
            </a:pPr>
            <a:endParaRPr lang="en-US" dirty="0"/>
          </a:p>
          <a:p>
            <a:pPr eaLnBrk="1" hangingPunct="1">
              <a:lnSpc>
                <a:spcPct val="90000"/>
              </a:lnSpc>
            </a:pPr>
            <a:r>
              <a:rPr lang="en-US" dirty="0"/>
              <a:t>A unique infrared cloud classification scheme is used to determine the cloud type</a:t>
            </a:r>
          </a:p>
          <a:p>
            <a:pPr eaLnBrk="1" hangingPunct="1">
              <a:lnSpc>
                <a:spcPct val="90000"/>
              </a:lnSpc>
            </a:pPr>
            <a:endParaRPr lang="en-US" dirty="0"/>
          </a:p>
          <a:p>
            <a:pPr eaLnBrk="1" hangingPunct="1"/>
            <a:r>
              <a:rPr lang="en-US" dirty="0"/>
              <a:t>ABI channels used: 10, 11, 14, and 15</a:t>
            </a:r>
          </a:p>
          <a:p>
            <a:pPr eaLnBrk="1" hangingPunct="1"/>
            <a:endParaRPr lang="en-US" dirty="0"/>
          </a:p>
          <a:p>
            <a:pPr eaLnBrk="1" hangingPunct="1"/>
            <a:r>
              <a:rPr lang="en-US" dirty="0"/>
              <a:t>Effective absorption optical depth ratios (</a:t>
            </a:r>
            <a:r>
              <a:rPr lang="en-US" dirty="0">
                <a:sym typeface="Symbol" pitchFamily="18" charset="2"/>
              </a:rPr>
              <a:t>-ratios</a:t>
            </a:r>
            <a:r>
              <a:rPr lang="en-US" dirty="0"/>
              <a:t>) are used to determine cloud type (liquid water, </a:t>
            </a:r>
            <a:r>
              <a:rPr lang="en-US" dirty="0" err="1"/>
              <a:t>supercooled</a:t>
            </a:r>
            <a:r>
              <a:rPr lang="en-US" dirty="0"/>
              <a:t> liquid water, mixed phase, opaque ice, semi-transparent ice, and multilayered clouds).</a:t>
            </a:r>
          </a:p>
          <a:p>
            <a:pPr eaLnBrk="1" hangingPunct="1"/>
            <a:endParaRPr lang="en-US" dirty="0"/>
          </a:p>
          <a:p>
            <a:pPr eaLnBrk="1" hangingPunct="1"/>
            <a:r>
              <a:rPr lang="en-US" dirty="0"/>
              <a:t>The cloud phase (liquid water, </a:t>
            </a:r>
            <a:r>
              <a:rPr lang="en-US" dirty="0" err="1"/>
              <a:t>supercooled</a:t>
            </a:r>
            <a:r>
              <a:rPr lang="en-US" dirty="0"/>
              <a:t> liquid water, mixed phase, and ice) is determined from the cloud type output (ice = opaque ice, semi-transparent ice, and multilayered clouds).</a:t>
            </a:r>
          </a:p>
          <a:p>
            <a:pPr eaLnBrk="1" hangingPunct="1">
              <a:lnSpc>
                <a:spcPct val="90000"/>
              </a:lnSpc>
            </a:pPr>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ln>
            <a:miter lim="800000"/>
            <a:headEnd/>
            <a:tailEnd/>
          </a:ln>
        </p:spPr>
        <p:txBody>
          <a:bodyPr/>
          <a:lstStyle/>
          <a:p>
            <a:fld id="{1197792D-3D65-475C-AD49-F723F793A052}" type="slidenum">
              <a:rPr lang="en-US" smtClean="0">
                <a:solidFill>
                  <a:prstClr val="black"/>
                </a:solidFill>
                <a:ea typeface="ＭＳ Ｐゴシック" pitchFamily="34" charset="-128"/>
              </a:rPr>
              <a:pPr/>
              <a:t>74</a:t>
            </a:fld>
            <a:endParaRPr lang="en-US" smtClean="0">
              <a:solidFill>
                <a:prstClr val="black"/>
              </a:solidFill>
              <a:ea typeface="ＭＳ Ｐゴシック" pitchFamily="34" charset="-128"/>
            </a:endParaRPr>
          </a:p>
        </p:txBody>
      </p:sp>
      <p:sp>
        <p:nvSpPr>
          <p:cNvPr id="4710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100" name="Rectangle 3"/>
          <p:cNvSpPr>
            <a:spLocks noGrp="1" noChangeArrowheads="1"/>
          </p:cNvSpPr>
          <p:nvPr>
            <p:ph type="body" idx="1"/>
          </p:nvPr>
        </p:nvSpPr>
        <p:spPr>
          <a:solidFill>
            <a:srgbClr val="FFFFFF"/>
          </a:solidFill>
          <a:ln>
            <a:solidFill>
              <a:srgbClr val="000000"/>
            </a:solidFill>
          </a:ln>
        </p:spPr>
        <p:txBody>
          <a:bodyPr/>
          <a:lstStyle/>
          <a:p>
            <a:pPr>
              <a:defRPr/>
            </a:pPr>
            <a:r>
              <a:rPr lang="en-US" b="1" dirty="0" smtClean="0">
                <a:ea typeface="+mn-ea"/>
                <a:cs typeface="+mn-cs"/>
              </a:rPr>
              <a:t>What Is Fog and Low Stratus?</a:t>
            </a:r>
          </a:p>
          <a:p>
            <a:pPr>
              <a:defRPr/>
            </a:pPr>
            <a:r>
              <a:rPr lang="en-US" dirty="0" smtClean="0">
                <a:ea typeface="+mn-ea"/>
                <a:cs typeface="+mn-cs"/>
              </a:rPr>
              <a:t>Fog is defined as a stratus cloud that has a cloud base at or close to the surface that reduces the surface visibility to less than 1 km. Even if the base of a stratus cloud is not in contact with the surface, however, it can be a hazard to aviation. The GOES-R </a:t>
            </a:r>
            <a:r>
              <a:rPr lang="en-US" b="1" dirty="0" smtClean="0">
                <a:ea typeface="+mn-ea"/>
                <a:cs typeface="+mn-cs"/>
              </a:rPr>
              <a:t>Fog/Low Cloud Detection product is designed to quantitatively identify clouds that produce IFR or Low Instrument Flight Rules (LIFR) conditions. </a:t>
            </a:r>
          </a:p>
          <a:p>
            <a:pPr>
              <a:buFont typeface="Arial" pitchFamily="34" charset="0"/>
              <a:buChar char="•"/>
              <a:defRPr/>
            </a:pPr>
            <a:r>
              <a:rPr lang="en-US" b="1" dirty="0" smtClean="0">
                <a:ea typeface="+mn-ea"/>
                <a:cs typeface="+mn-cs"/>
              </a:rPr>
              <a:t>  </a:t>
            </a:r>
            <a:r>
              <a:rPr lang="en-US" dirty="0" smtClean="0">
                <a:ea typeface="+mn-ea"/>
                <a:cs typeface="+mn-cs"/>
              </a:rPr>
              <a:t>The fog probability is based on textual and spectral information, as well as the difference between the cloud </a:t>
            </a:r>
            <a:r>
              <a:rPr lang="en-US" dirty="0" err="1" smtClean="0">
                <a:ea typeface="+mn-ea"/>
                <a:cs typeface="+mn-cs"/>
              </a:rPr>
              <a:t>radiative</a:t>
            </a:r>
            <a:r>
              <a:rPr lang="en-US" dirty="0" smtClean="0">
                <a:ea typeface="+mn-ea"/>
                <a:cs typeface="+mn-cs"/>
              </a:rPr>
              <a:t> temperature and surface temperature. </a:t>
            </a:r>
          </a:p>
          <a:p>
            <a:pPr>
              <a:buFont typeface="Arial" pitchFamily="34" charset="0"/>
              <a:buChar char="•"/>
              <a:defRPr/>
            </a:pPr>
            <a:r>
              <a:rPr lang="en-US" b="1" dirty="0" smtClean="0">
                <a:ea typeface="+mn-ea"/>
                <a:cs typeface="+mn-cs"/>
              </a:rPr>
              <a:t> </a:t>
            </a:r>
            <a:r>
              <a:rPr lang="en-US" dirty="0" smtClean="0">
                <a:ea typeface="+mn-ea"/>
                <a:cs typeface="+mn-cs"/>
              </a:rPr>
              <a:t>The current GOES fog products are limited to a qualitative brightness temperature difference approach (3.9μm - 11μm), available at 15 or 30-minute intervals, that can only be used at night. The GOES-R algorithm will produce a quantitative analysis of the probability that fog or low stratus is present, both day and night.</a:t>
            </a:r>
          </a:p>
          <a:p>
            <a:pPr>
              <a:buFont typeface="Arial" pitchFamily="34" charset="0"/>
              <a:buChar char="•"/>
              <a:defRPr/>
            </a:pPr>
            <a:endParaRPr lang="en-US" b="1" dirty="0" smtClean="0">
              <a:ea typeface="+mn-ea"/>
              <a:cs typeface="+mn-cs"/>
            </a:endParaRPr>
          </a:p>
          <a:p>
            <a:pPr>
              <a:buFont typeface="Arial" pitchFamily="34" charset="0"/>
              <a:buChar char="•"/>
              <a:defRPr/>
            </a:pPr>
            <a:r>
              <a:rPr lang="en-US" b="1" i="1" dirty="0" smtClean="0"/>
              <a:t>The GOES-R fog product can much more accurately capture hazardous valley fog events like this one on the east coast of the U.S., compared to current GOES</a:t>
            </a:r>
          </a:p>
          <a:p>
            <a:pPr>
              <a:buFont typeface="Arial" pitchFamily="34" charset="0"/>
              <a:buChar char="•"/>
              <a:defRPr/>
            </a:pPr>
            <a:endParaRPr lang="en-US" b="1" dirty="0" smtClean="0">
              <a:ea typeface="+mn-ea"/>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Scott</a:t>
            </a:r>
            <a:r>
              <a:rPr lang="en-US" baseline="0" dirty="0" smtClean="0"/>
              <a:t> Bachmeier, CIMSS</a:t>
            </a:r>
            <a:endParaRPr lang="en-US" dirty="0"/>
          </a:p>
        </p:txBody>
      </p:sp>
      <p:sp>
        <p:nvSpPr>
          <p:cNvPr id="4" name="Slide Number Placeholder 3"/>
          <p:cNvSpPr>
            <a:spLocks noGrp="1"/>
          </p:cNvSpPr>
          <p:nvPr>
            <p:ph type="sldNum" sz="quarter" idx="10"/>
          </p:nvPr>
        </p:nvSpPr>
        <p:spPr/>
        <p:txBody>
          <a:bodyPr/>
          <a:lstStyle/>
          <a:p>
            <a:fld id="{3E43AE03-2E6E-42E5-B2F9-5354D4BD819B}" type="slidenum">
              <a:rPr lang="en-US" smtClean="0"/>
              <a:t>75</a:t>
            </a:fld>
            <a:endParaRPr lang="en-US"/>
          </a:p>
        </p:txBody>
      </p:sp>
    </p:spTree>
    <p:extLst>
      <p:ext uri="{BB962C8B-B14F-4D97-AF65-F5344CB8AC3E}">
        <p14:creationId xmlns:p14="http://schemas.microsoft.com/office/powerpoint/2010/main" val="7184011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35F46FDF-F1A5-424D-98A5-BAD176A17469}" type="slidenum">
              <a:rPr lang="en-US" sz="1200">
                <a:solidFill>
                  <a:prstClr val="black"/>
                </a:solidFill>
                <a:latin typeface="Arial" charset="0"/>
                <a:ea typeface="MS PGothic" pitchFamily="34" charset="-128"/>
              </a:rPr>
              <a:pPr algn="r" defTabSz="914409" fontAlgn="base">
                <a:spcBef>
                  <a:spcPct val="0"/>
                </a:spcBef>
                <a:spcAft>
                  <a:spcPct val="0"/>
                </a:spcAft>
              </a:pPr>
              <a:t>76</a:t>
            </a:fld>
            <a:endParaRPr lang="en-US" sz="1200">
              <a:solidFill>
                <a:prstClr val="black"/>
              </a:solidFill>
              <a:latin typeface="Arial" charset="0"/>
              <a:ea typeface="MS PGothic" pitchFamily="34" charset="-128"/>
            </a:endParaRPr>
          </a:p>
        </p:txBody>
      </p:sp>
      <p:sp>
        <p:nvSpPr>
          <p:cNvPr id="82947"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FD4C3437-9B40-4E2D-BB8A-C89D303FC7DC}"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76</a:t>
            </a:fld>
            <a:endParaRPr lang="en-US" sz="1000" i="1">
              <a:solidFill>
                <a:prstClr val="black"/>
              </a:solidFill>
              <a:latin typeface="Times New Roman" pitchFamily="18" charset="0"/>
              <a:ea typeface="MS PGothic" pitchFamily="34" charset="-128"/>
            </a:endParaRPr>
          </a:p>
        </p:txBody>
      </p:sp>
      <p:sp>
        <p:nvSpPr>
          <p:cNvPr id="82948"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ABEB53B6-014E-4E04-8A1C-4F5C47D7E3A2}"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76</a:t>
            </a:fld>
            <a:endParaRPr lang="en-US" sz="1000" i="1">
              <a:solidFill>
                <a:prstClr val="black"/>
              </a:solidFill>
              <a:latin typeface="Times New Roman" pitchFamily="18" charset="0"/>
              <a:ea typeface="MS PGothic" pitchFamily="34" charset="-128"/>
            </a:endParaRPr>
          </a:p>
        </p:txBody>
      </p:sp>
      <p:sp>
        <p:nvSpPr>
          <p:cNvPr id="82949"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67082E00-884F-4EE5-AB61-3B3FBB6712C3}"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76</a:t>
            </a:fld>
            <a:endParaRPr lang="en-US" sz="1000" i="1">
              <a:solidFill>
                <a:prstClr val="black"/>
              </a:solidFill>
              <a:latin typeface="Times New Roman" pitchFamily="18" charset="0"/>
              <a:ea typeface="MS PGothic" pitchFamily="34" charset="-128"/>
            </a:endParaRPr>
          </a:p>
        </p:txBody>
      </p:sp>
      <p:sp>
        <p:nvSpPr>
          <p:cNvPr id="82950"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C74E3ECA-0772-4515-BF39-5E069E149CF6}"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76</a:t>
            </a:fld>
            <a:endParaRPr lang="en-US" sz="1000" i="1">
              <a:solidFill>
                <a:prstClr val="black"/>
              </a:solidFill>
              <a:latin typeface="Times New Roman" pitchFamily="18" charset="0"/>
              <a:ea typeface="MS PGothic" pitchFamily="34" charset="-128"/>
            </a:endParaRPr>
          </a:p>
        </p:txBody>
      </p:sp>
      <p:sp>
        <p:nvSpPr>
          <p:cNvPr id="82951" name="Rectangle 2"/>
          <p:cNvSpPr>
            <a:spLocks noGrp="1" noRot="1" noChangeAspect="1" noChangeArrowheads="1" noTextEdit="1"/>
          </p:cNvSpPr>
          <p:nvPr>
            <p:ph type="sldImg"/>
          </p:nvPr>
        </p:nvSpPr>
        <p:spPr>
          <a:xfrm>
            <a:off x="1155700" y="692150"/>
            <a:ext cx="4554538" cy="3416300"/>
          </a:xfrm>
          <a:ln/>
        </p:spPr>
      </p:sp>
      <p:sp>
        <p:nvSpPr>
          <p:cNvPr id="82952" name="Rectangle 3"/>
          <p:cNvSpPr>
            <a:spLocks noGrp="1" noChangeArrowheads="1"/>
          </p:cNvSpPr>
          <p:nvPr>
            <p:ph type="body" idx="1"/>
          </p:nvPr>
        </p:nvSpPr>
        <p:spPr>
          <a:xfrm>
            <a:off x="915343" y="4344030"/>
            <a:ext cx="5027316" cy="4114485"/>
          </a:xfrm>
          <a:noFill/>
          <a:ln/>
        </p:spPr>
        <p:txBody>
          <a:bodyPr lIns="90670" tIns="45335" rIns="90670" bIns="45335"/>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4BB1B833-1D48-417B-8F7C-BBAA68C7E529}" type="slidenum">
              <a:rPr lang="en-US" sz="1200">
                <a:solidFill>
                  <a:prstClr val="black"/>
                </a:solidFill>
                <a:latin typeface="Arial" charset="0"/>
                <a:ea typeface="MS PGothic" pitchFamily="34" charset="-128"/>
              </a:rPr>
              <a:pPr algn="r" defTabSz="914409" fontAlgn="base">
                <a:spcBef>
                  <a:spcPct val="0"/>
                </a:spcBef>
                <a:spcAft>
                  <a:spcPct val="0"/>
                </a:spcAft>
              </a:pPr>
              <a:t>77</a:t>
            </a:fld>
            <a:endParaRPr lang="en-US" sz="1200">
              <a:solidFill>
                <a:prstClr val="black"/>
              </a:solidFill>
              <a:latin typeface="Arial" charset="0"/>
              <a:ea typeface="MS PGothic" pitchFamily="34" charset="-128"/>
            </a:endParaRPr>
          </a:p>
        </p:txBody>
      </p:sp>
      <p:sp>
        <p:nvSpPr>
          <p:cNvPr id="97283"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3303973E-D8EF-407E-B533-C4EC710A9EA8}"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77</a:t>
            </a:fld>
            <a:endParaRPr lang="en-US" sz="1000" i="1">
              <a:solidFill>
                <a:prstClr val="black"/>
              </a:solidFill>
              <a:latin typeface="Times New Roman" pitchFamily="18" charset="0"/>
              <a:ea typeface="MS PGothic" pitchFamily="34" charset="-128"/>
            </a:endParaRPr>
          </a:p>
        </p:txBody>
      </p:sp>
      <p:sp>
        <p:nvSpPr>
          <p:cNvPr id="97284"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A44CC394-46AB-4F81-8C3F-DE16991DF397}"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77</a:t>
            </a:fld>
            <a:endParaRPr lang="en-US" sz="1000" i="1">
              <a:solidFill>
                <a:prstClr val="black"/>
              </a:solidFill>
              <a:latin typeface="Times New Roman" pitchFamily="18" charset="0"/>
              <a:ea typeface="MS PGothic" pitchFamily="34" charset="-128"/>
            </a:endParaRPr>
          </a:p>
        </p:txBody>
      </p:sp>
      <p:sp>
        <p:nvSpPr>
          <p:cNvPr id="97285"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2D1D8FAC-4D2C-4B6B-AC07-59B43F7AC04E}"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77</a:t>
            </a:fld>
            <a:endParaRPr lang="en-US" sz="1000" i="1">
              <a:solidFill>
                <a:prstClr val="black"/>
              </a:solidFill>
              <a:latin typeface="Times New Roman" pitchFamily="18" charset="0"/>
              <a:ea typeface="MS PGothic" pitchFamily="34" charset="-128"/>
            </a:endParaRPr>
          </a:p>
        </p:txBody>
      </p:sp>
      <p:sp>
        <p:nvSpPr>
          <p:cNvPr id="97286"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C83A9622-C2F8-43D2-992D-C36C3A582701}"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77</a:t>
            </a:fld>
            <a:endParaRPr lang="en-US" sz="1000" i="1">
              <a:solidFill>
                <a:prstClr val="black"/>
              </a:solidFill>
              <a:latin typeface="Times New Roman" pitchFamily="18" charset="0"/>
              <a:ea typeface="MS PGothic" pitchFamily="34" charset="-128"/>
            </a:endParaRPr>
          </a:p>
        </p:txBody>
      </p:sp>
      <p:sp>
        <p:nvSpPr>
          <p:cNvPr id="97287" name="Rectangle 2"/>
          <p:cNvSpPr>
            <a:spLocks noGrp="1" noRot="1" noChangeAspect="1" noChangeArrowheads="1" noTextEdit="1"/>
          </p:cNvSpPr>
          <p:nvPr>
            <p:ph type="sldImg"/>
          </p:nvPr>
        </p:nvSpPr>
        <p:spPr>
          <a:xfrm>
            <a:off x="1155700" y="692150"/>
            <a:ext cx="4554538" cy="3416300"/>
          </a:xfrm>
          <a:ln/>
        </p:spPr>
      </p:sp>
      <p:sp>
        <p:nvSpPr>
          <p:cNvPr id="97288" name="Rectangle 3"/>
          <p:cNvSpPr>
            <a:spLocks noGrp="1" noChangeArrowheads="1"/>
          </p:cNvSpPr>
          <p:nvPr>
            <p:ph type="body" idx="1"/>
          </p:nvPr>
        </p:nvSpPr>
        <p:spPr>
          <a:xfrm>
            <a:off x="915343" y="4344030"/>
            <a:ext cx="5027316" cy="4114485"/>
          </a:xfrm>
          <a:noFill/>
          <a:ln/>
        </p:spPr>
        <p:txBody>
          <a:bodyPr lIns="90670" tIns="45335" rIns="90670" bIns="45335"/>
          <a:lstStyle/>
          <a:p>
            <a:pPr marL="226245" indent="-226245"/>
            <a:r>
              <a:rPr lang="en-US" smtClean="0"/>
              <a:t>Grand Comore Island, Comoros  (11.75 S, 43.38 E)</a:t>
            </a:r>
          </a:p>
          <a:p>
            <a:pPr marL="226245" indent="-226245"/>
            <a:r>
              <a:rPr lang="en-US" smtClean="0"/>
              <a:t>summit elevation 2361 m</a:t>
            </a:r>
          </a:p>
          <a:p>
            <a:pPr marL="226245" indent="-226245"/>
            <a:r>
              <a:rPr lang="en-US" smtClean="0"/>
              <a:t>shield volcano</a:t>
            </a:r>
          </a:p>
          <a:p>
            <a:pPr marL="226245" indent="-226245"/>
            <a:r>
              <a:rPr lang="en-US" smtClean="0"/>
              <a:t>Karthala volcano is located on Grande Comore, the most westerly of four volcanic islands comprising the Comores Archipelago, between northern Madagascar and Mozambique. Karthala occupies the southern half of Grand Comore Island.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9730" name="Rectangle 2"/>
          <p:cNvSpPr>
            <a:spLocks noGrp="1" noRot="1" noChangeAspect="1" noChangeArrowheads="1" noTextEdit="1"/>
          </p:cNvSpPr>
          <p:nvPr>
            <p:ph type="sldImg"/>
          </p:nvPr>
        </p:nvSpPr>
        <p:spPr>
          <a:ln/>
        </p:spPr>
      </p:sp>
      <p:sp>
        <p:nvSpPr>
          <p:cNvPr id="2249731" name="Rectangle 3"/>
          <p:cNvSpPr>
            <a:spLocks noGrp="1" noChangeArrowheads="1"/>
          </p:cNvSpPr>
          <p:nvPr>
            <p:ph type="body" idx="1"/>
          </p:nvPr>
        </p:nvSpPr>
        <p:spPr/>
        <p:txBody>
          <a:bodyPr/>
          <a:lstStyle/>
          <a:p>
            <a:r>
              <a:rPr lang="en-US"/>
              <a:t>The movie loops show WRF-CMAQ simulations for one day beginning at 00z.  This was a regional-scale industrial haze/pollution episode.  Top left panel shows 24-hr forecast without assimilation and the bottom left panel shows 24-hr forecast with GOES AOD (aerosol optical depth) assimilation.  AOD can be viewed as a proxy to particulate matter (PM2.5) pollution.  PM2.5 stands for particulate matter in ug/m3 for particles smaller than 2.5 microns.  These particles are the most harmful because they can make it through your respiratory system and cause health problems.  As evident by the scatterplot of predicted PM2.5 concentrations and observed concentrations, simulations with assimilation correlate better with observations than the forecast runs without assimilation.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956851DF-375A-44F8-91B9-279BB28FB27F}" type="slidenum">
              <a:rPr lang="en-US">
                <a:solidFill>
                  <a:prstClr val="black"/>
                </a:solidFill>
              </a:rPr>
              <a:pPr/>
              <a:t>80</a:t>
            </a:fld>
            <a:endParaRPr lang="en-US">
              <a:solidFill>
                <a:prstClr val="black"/>
              </a:solidFill>
            </a:endParaRPr>
          </a:p>
        </p:txBody>
      </p:sp>
      <p:sp>
        <p:nvSpPr>
          <p:cNvPr id="31746" name="Rectangle 2"/>
          <p:cNvSpPr>
            <a:spLocks noGrp="1" noChangeArrowheads="1"/>
          </p:cNvSpPr>
          <p:nvPr>
            <p:ph type="body" idx="1"/>
          </p:nvPr>
        </p:nvSpPr>
        <p:spPr>
          <a:xfrm>
            <a:off x="1066800" y="6019800"/>
            <a:ext cx="5029200" cy="2819400"/>
          </a:xfrm>
        </p:spPr>
        <p:txBody>
          <a:bodyPr/>
          <a:lstStyle/>
          <a:p>
            <a:r>
              <a:rPr lang="en-US"/>
              <a:t>Over the past 2 years, D. Westphal at the Naval Research Laboratory (NRL) in Monterey, California has been assimilating half-hourly Geostationary Operational Environmental Satellite (GOES) Wildfire Automated Biomass Burning Algorithm (ABBA) fire products into the Navy Aerosol Analysis and Prediction System (NAAPS) in real time to analyze and predict aerosol extent, loading, and transport regimes.  In August 2001 the NAAPS successfully documented the transport of smoke associated with wildfires burning in the western U.S.  On August 18, the NAAPS analyzed a large smoke pall that extended north into Canada and south over the plains of Montana.  This effort is part of a joint collaboration funded by the National Aeronautics and Space Administration (NASA) under the Earth Systems Enterprise (ESE) modeling and data analysis research program.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8B6966-AD28-4B7D-9A07-C68B3FD4C094}" type="slidenum">
              <a:rPr lang="en-US"/>
              <a:pPr/>
              <a:t>82</a:t>
            </a:fld>
            <a:endParaRPr lang="en-US"/>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p:txBody>
          <a:bodyPr/>
          <a:lstStyle/>
          <a:p>
            <a:r>
              <a:rPr lang="en-US"/>
              <a:t>Thanks to Bob Aune (ASPB) and crew. </a:t>
            </a:r>
          </a:p>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The accuracy of the final cloud analysis obtained after 12 hours of assimilation is shown on this slide.  This slide shows vertical profiles of bias and root mean square error for the total cloud hydrometeor mixing ratio (sum of cloud water, rain water, ice, snow and </a:t>
            </a:r>
            <a:r>
              <a:rPr lang="en-US" dirty="0" err="1" smtClean="0">
                <a:latin typeface="Arial" pitchFamily="34" charset="0"/>
              </a:rPr>
              <a:t>graupel</a:t>
            </a:r>
            <a:r>
              <a:rPr lang="en-US" dirty="0" smtClean="0">
                <a:latin typeface="Arial" pitchFamily="34" charset="0"/>
              </a:rPr>
              <a:t>) computed with respect to the clear and cloudy grid points in the truth simulation and valid after the last assimilation cycle.  Overall, the cloud analysis was greatly improved when 8.5 micron brightness temperatures were assimilated simultaneously with the conventional observations.  The largest error reductions occurred in the middle and upper troposphere for both clear and cloudy sky grid points.  Comparison of the brightness temperature assimilation cases reveals that similar errors occurred for the clear sky grid points during each case, however, the errors consistently decreased with decreasing localization radius for the cloudy sky grid points.  This behavior suggests that it may be necessary to use different localization radii for clear and cloudy observations to account for differences in their representative scale.  In other words, clear observations may be more representative of larger scales whereas cloudy observations are more representative of smaller scale features.</a:t>
            </a:r>
          </a:p>
          <a:p>
            <a:pPr>
              <a:spcAft>
                <a:spcPts val="1200"/>
              </a:spcAft>
              <a:buFont typeface="Arial" pitchFamily="34" charset="0"/>
              <a:buChar char="•"/>
            </a:pPr>
            <a:endParaRPr lang="en-US" sz="1200" dirty="0" smtClean="0"/>
          </a:p>
          <a:p>
            <a:pPr>
              <a:spcAft>
                <a:spcPts val="1200"/>
              </a:spcAft>
              <a:buFont typeface="Arial" pitchFamily="34" charset="0"/>
              <a:buChar char="•"/>
            </a:pPr>
            <a:r>
              <a:rPr lang="en-US" sz="1200" dirty="0" smtClean="0"/>
              <a:t> Similar errors occurred for the clear sky grid points</a:t>
            </a:r>
          </a:p>
          <a:p>
            <a:pPr>
              <a:spcAft>
                <a:spcPts val="1200"/>
              </a:spcAft>
              <a:buFont typeface="Arial" pitchFamily="34" charset="0"/>
              <a:buChar char="•"/>
            </a:pPr>
            <a:r>
              <a:rPr lang="en-US" sz="1200" dirty="0" smtClean="0"/>
              <a:t> Errors consistently decreased with decreasing localization radius for the cloudy grid points</a:t>
            </a:r>
          </a:p>
          <a:p>
            <a:pPr>
              <a:spcAft>
                <a:spcPts val="1200"/>
              </a:spcAft>
              <a:buFont typeface="Arial" pitchFamily="34" charset="0"/>
              <a:buChar char="•"/>
            </a:pPr>
            <a:r>
              <a:rPr lang="en-US" sz="1200" dirty="0" smtClean="0">
                <a:solidFill>
                  <a:srgbClr val="FF0000"/>
                </a:solidFill>
              </a:rPr>
              <a:t> Suggests different </a:t>
            </a:r>
            <a:r>
              <a:rPr lang="en-US" sz="1200" dirty="0" err="1" smtClean="0">
                <a:solidFill>
                  <a:srgbClr val="FF0000"/>
                </a:solidFill>
              </a:rPr>
              <a:t>horiz</a:t>
            </a:r>
            <a:r>
              <a:rPr lang="en-US" sz="1200" dirty="0" smtClean="0">
                <a:solidFill>
                  <a:srgbClr val="FF0000"/>
                </a:solidFill>
              </a:rPr>
              <a:t>. localization radii should be used for clear and cloudy observations</a:t>
            </a:r>
          </a:p>
          <a:p>
            <a:endParaRPr lang="en-US" dirty="0" smtClean="0">
              <a:latin typeface="Arial" pitchFamily="34" charset="0"/>
            </a:endParaRP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37931725" indent="-37474525">
              <a:defRPr sz="2400">
                <a:solidFill>
                  <a:schemeClr val="tx1"/>
                </a:solidFill>
                <a:latin typeface="Arial" pitchFamily="34" charset="0"/>
                <a:ea typeface="MS PGothic" pitchFamily="34" charset="-128"/>
              </a:defRPr>
            </a:lvl2pPr>
            <a:lvl3pPr>
              <a:defRPr sz="2400">
                <a:solidFill>
                  <a:schemeClr val="tx1"/>
                </a:solidFill>
                <a:latin typeface="Arial" pitchFamily="34" charset="0"/>
                <a:ea typeface="MS PGothic" pitchFamily="34" charset="-128"/>
              </a:defRPr>
            </a:lvl3pPr>
            <a:lvl4pPr>
              <a:defRPr sz="2400">
                <a:solidFill>
                  <a:schemeClr val="tx1"/>
                </a:solidFill>
                <a:latin typeface="Arial" pitchFamily="34" charset="0"/>
                <a:ea typeface="MS PGothic" pitchFamily="34" charset="-128"/>
              </a:defRPr>
            </a:lvl4pPr>
            <a:lvl5pPr>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AECE7A08-A51E-46CE-93DD-4C6889896AFB}" type="slidenum">
              <a:rPr lang="en-US" sz="1200"/>
              <a:pPr/>
              <a:t>83</a:t>
            </a:fld>
            <a:endParaRPr 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FC24A0-250F-4603-9452-642795F3BFC3}" type="slidenum">
              <a:rPr lang="en-US">
                <a:solidFill>
                  <a:prstClr val="black"/>
                </a:solidFill>
              </a:rPr>
              <a:pPr/>
              <a:t>84</a:t>
            </a:fld>
            <a:endParaRPr lang="en-US">
              <a:solidFill>
                <a:prstClr val="black"/>
              </a:solidFill>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r>
              <a:rPr lang="en-US"/>
              <a:t>Image obscures template footer </a:t>
            </a:r>
            <a:r>
              <a:rPr lang="en-US" b="1"/>
              <a:t>Resized.</a:t>
            </a:r>
            <a:r>
              <a:rPr lang="en-US"/>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solidFill>
                  <a:prstClr val="black"/>
                </a:solidFill>
              </a:rPr>
              <a:t>Zapotocny</a:t>
            </a:r>
            <a:r>
              <a:rPr lang="en-US" dirty="0" smtClean="0">
                <a:solidFill>
                  <a:prstClr val="black"/>
                </a:solidFill>
              </a:rPr>
              <a:t>, T. H., W. P. </a:t>
            </a:r>
            <a:r>
              <a:rPr lang="en-US" dirty="0" err="1" smtClean="0">
                <a:solidFill>
                  <a:prstClr val="black"/>
                </a:solidFill>
              </a:rPr>
              <a:t>Menzel</a:t>
            </a:r>
            <a:r>
              <a:rPr lang="en-US" dirty="0" smtClean="0">
                <a:solidFill>
                  <a:prstClr val="black"/>
                </a:solidFill>
              </a:rPr>
              <a:t>, J. A. Jung, and J. P. Nelson III, 2005:  A four season impact study of </a:t>
            </a:r>
            <a:r>
              <a:rPr lang="en-US" dirty="0" err="1" smtClean="0">
                <a:solidFill>
                  <a:prstClr val="black"/>
                </a:solidFill>
              </a:rPr>
              <a:t>rawinsonde</a:t>
            </a:r>
            <a:r>
              <a:rPr lang="en-US" dirty="0" smtClean="0">
                <a:solidFill>
                  <a:prstClr val="black"/>
                </a:solidFill>
              </a:rPr>
              <a:t>, GOES and POES data in the Eta Data Assimilation System.  Part I:  The total contribution.  </a:t>
            </a:r>
            <a:r>
              <a:rPr lang="en-US" dirty="0" err="1" smtClean="0">
                <a:solidFill>
                  <a:prstClr val="black"/>
                </a:solidFill>
              </a:rPr>
              <a:t>Wea</a:t>
            </a:r>
            <a:r>
              <a:rPr lang="en-US" dirty="0" smtClean="0">
                <a:solidFill>
                  <a:prstClr val="black"/>
                </a:solidFill>
              </a:rPr>
              <a:t>. Forecasting, </a:t>
            </a:r>
            <a:r>
              <a:rPr lang="en-US" b="1" dirty="0" smtClean="0">
                <a:solidFill>
                  <a:prstClr val="black"/>
                </a:solidFill>
              </a:rPr>
              <a:t>20</a:t>
            </a:r>
            <a:r>
              <a:rPr lang="en-US" dirty="0" smtClean="0">
                <a:solidFill>
                  <a:prstClr val="black"/>
                </a:solidFill>
              </a:rPr>
              <a:t>, 161-177.</a:t>
            </a:r>
          </a:p>
          <a:p>
            <a:endParaRPr lang="en-US" dirty="0"/>
          </a:p>
        </p:txBody>
      </p:sp>
      <p:sp>
        <p:nvSpPr>
          <p:cNvPr id="4" name="Slide Number Placeholder 3"/>
          <p:cNvSpPr>
            <a:spLocks noGrp="1"/>
          </p:cNvSpPr>
          <p:nvPr>
            <p:ph type="sldNum" sz="quarter" idx="10"/>
          </p:nvPr>
        </p:nvSpPr>
        <p:spPr/>
        <p:txBody>
          <a:bodyPr/>
          <a:lstStyle/>
          <a:p>
            <a:fld id="{60D26B84-DE7B-4BB3-A53F-05004F574693}"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1524834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7BB4299C-C3A9-41D1-9156-9D6C5FDC9C9F}" type="slidenum">
              <a:rPr lang="en-US">
                <a:solidFill>
                  <a:prstClr val="black"/>
                </a:solidFill>
              </a:rPr>
              <a:pPr/>
              <a:t>86</a:t>
            </a:fld>
            <a:endParaRPr lang="en-US">
              <a:solidFill>
                <a:prstClr val="black"/>
              </a:solidFill>
            </a:endParaRPr>
          </a:p>
        </p:txBody>
      </p:sp>
      <p:sp>
        <p:nvSpPr>
          <p:cNvPr id="19457"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fontAlgn="base">
              <a:spcBef>
                <a:spcPct val="0"/>
              </a:spcBef>
              <a:spcAft>
                <a:spcPct val="0"/>
              </a:spcAft>
              <a:defRPr/>
            </a:pPr>
            <a:fld id="{D04CC530-574B-43DA-8862-4B2C1BF09979}" type="slidenum">
              <a:rPr lang="en-US" sz="1200">
                <a:solidFill>
                  <a:prstClr val="black"/>
                </a:solidFill>
              </a:rPr>
              <a:pPr algn="r" fontAlgn="base">
                <a:spcBef>
                  <a:spcPct val="0"/>
                </a:spcBef>
                <a:spcAft>
                  <a:spcPct val="0"/>
                </a:spcAft>
                <a:defRPr/>
              </a:pPr>
              <a:t>86</a:t>
            </a:fld>
            <a:endParaRPr lang="en-US" sz="1200">
              <a:solidFill>
                <a:prstClr val="black"/>
              </a:solidFill>
            </a:endParaRPr>
          </a:p>
        </p:txBody>
      </p:sp>
      <p:sp>
        <p:nvSpPr>
          <p:cNvPr id="26627" name="Slide Image Placeholder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26628" name="Notes Placeholder 2"/>
          <p:cNvSpPr>
            <a:spLocks noGrp="1"/>
          </p:cNvSpPr>
          <p:nvPr>
            <p:ph type="body" idx="1"/>
          </p:nvPr>
        </p:nvSpPr>
        <p:spPr/>
        <p:txBody>
          <a:bodyPr/>
          <a:lstStyle/>
          <a:p>
            <a:pPr>
              <a:spcBef>
                <a:spcPct val="0"/>
              </a:spcBef>
            </a:pPr>
            <a:r>
              <a:rPr lang="en-GB" sz="1200" b="1" dirty="0" smtClean="0"/>
              <a:t>September to December 2008</a:t>
            </a:r>
            <a:endParaRPr lang="en-US" dirty="0">
              <a:ea typeface="ＭＳ Ｐゴシック" pitchFamily="-108" charset="-128"/>
            </a:endParaRPr>
          </a:p>
        </p:txBody>
      </p:sp>
      <p:sp>
        <p:nvSpPr>
          <p:cNvPr id="2662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fontAlgn="base">
              <a:spcBef>
                <a:spcPct val="0"/>
              </a:spcBef>
              <a:spcAft>
                <a:spcPct val="0"/>
              </a:spcAft>
            </a:pPr>
            <a:fld id="{8F92AF5F-143D-470E-B886-165DA3ADEA34}" type="slidenum">
              <a:rPr lang="en-US" sz="1200">
                <a:solidFill>
                  <a:prstClr val="black"/>
                </a:solidFill>
                <a:latin typeface="Calibri" pitchFamily="34" charset="0"/>
              </a:rPr>
              <a:pPr algn="r" fontAlgn="base">
                <a:spcBef>
                  <a:spcPct val="0"/>
                </a:spcBef>
                <a:spcAft>
                  <a:spcPct val="0"/>
                </a:spcAft>
              </a:pPr>
              <a:t>86</a:t>
            </a:fld>
            <a:endParaRPr lang="en-US" sz="1200">
              <a:solidFill>
                <a:prstClr val="black"/>
              </a:solidFill>
              <a:latin typeface="Calibri"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Warning information in pre-convection environment from geostationary advanced infrared sounding system – a simulation study using the IHOP case</a:t>
            </a:r>
          </a:p>
          <a:p>
            <a:r>
              <a:rPr lang="en-US" dirty="0" smtClean="0"/>
              <a:t>Jun Li, </a:t>
            </a:r>
            <a:r>
              <a:rPr lang="en-US" dirty="0" err="1" smtClean="0"/>
              <a:t>Jinlong</a:t>
            </a:r>
            <a:r>
              <a:rPr lang="en-US" dirty="0" smtClean="0"/>
              <a:t> Li, Jason </a:t>
            </a:r>
            <a:r>
              <a:rPr lang="en-US" dirty="0" err="1" smtClean="0"/>
              <a:t>Otkin</a:t>
            </a:r>
            <a:r>
              <a:rPr lang="en-US" dirty="0" smtClean="0"/>
              <a:t>, Timothy J. Schmit, </a:t>
            </a:r>
            <a:r>
              <a:rPr lang="en-US" dirty="0" err="1" smtClean="0"/>
              <a:t>Chian</a:t>
            </a:r>
            <a:r>
              <a:rPr lang="en-US" dirty="0" smtClean="0"/>
              <a:t>-Yi, </a:t>
            </a:r>
            <a:r>
              <a:rPr lang="en-US" dirty="0" err="1" smtClean="0"/>
              <a:t>LiuJournal</a:t>
            </a:r>
            <a:r>
              <a:rPr lang="en-US" dirty="0" smtClean="0"/>
              <a:t> of Applied Meteorology and Climatology</a:t>
            </a:r>
          </a:p>
          <a:p>
            <a:endParaRPr lang="en-US" dirty="0"/>
          </a:p>
        </p:txBody>
      </p:sp>
      <p:sp>
        <p:nvSpPr>
          <p:cNvPr id="4" name="Slide Number Placeholder 3"/>
          <p:cNvSpPr>
            <a:spLocks noGrp="1"/>
          </p:cNvSpPr>
          <p:nvPr>
            <p:ph type="sldNum" sz="quarter" idx="10"/>
          </p:nvPr>
        </p:nvSpPr>
        <p:spPr/>
        <p:txBody>
          <a:bodyPr/>
          <a:lstStyle/>
          <a:p>
            <a:fld id="{487A672C-688A-4382-A263-48F777EC6C81}" type="slidenum">
              <a:rPr lang="en-US" smtClean="0"/>
              <a:t>89</a:t>
            </a:fld>
            <a:endParaRPr lang="en-US"/>
          </a:p>
        </p:txBody>
      </p:sp>
    </p:spTree>
    <p:extLst>
      <p:ext uri="{BB962C8B-B14F-4D97-AF65-F5344CB8AC3E}">
        <p14:creationId xmlns:p14="http://schemas.microsoft.com/office/powerpoint/2010/main" val="27680765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A2A5BA7-7907-4520-9630-73DE478A740D}" type="slidenum">
              <a:rPr lang="en-US">
                <a:solidFill>
                  <a:srgbClr val="000000"/>
                </a:solidFill>
              </a:rPr>
              <a:pPr>
                <a:defRPr/>
              </a:pPr>
              <a:t>90</a:t>
            </a:fld>
            <a:endParaRPr lang="en-US">
              <a:solidFill>
                <a:srgbClr val="000000"/>
              </a:solidFill>
            </a:endParaRPr>
          </a:p>
        </p:txBody>
      </p:sp>
      <p:sp>
        <p:nvSpPr>
          <p:cNvPr id="118786" name="Rectangle 2"/>
          <p:cNvSpPr>
            <a:spLocks noGrp="1" noRot="1" noChangeAspect="1" noChangeArrowheads="1" noTextEdit="1"/>
          </p:cNvSpPr>
          <p:nvPr>
            <p:ph type="sldImg"/>
          </p:nvPr>
        </p:nvSpPr>
        <p:spPr bwMode="auto">
          <a:xfrm>
            <a:off x="1149350" y="692150"/>
            <a:ext cx="4556125" cy="3416300"/>
          </a:xfrm>
          <a:noFill/>
          <a:ln>
            <a:solidFill>
              <a:srgbClr val="000000"/>
            </a:solidFill>
            <a:miter lim="800000"/>
            <a:headEnd/>
            <a:tailEnd/>
          </a:ln>
        </p:spPr>
      </p:sp>
      <p:sp>
        <p:nvSpPr>
          <p:cNvPr id="118787" name="Rectangle 3"/>
          <p:cNvSpPr>
            <a:spLocks noGrp="1" noChangeArrowheads="1"/>
          </p:cNvSpPr>
          <p:nvPr>
            <p:ph type="body" idx="1"/>
          </p:nvPr>
        </p:nvSpPr>
        <p:spPr bwMode="auto">
          <a:xfrm>
            <a:off x="965200" y="4197350"/>
            <a:ext cx="5027613" cy="4116388"/>
          </a:xfrm>
          <a:noFill/>
        </p:spPr>
        <p:txBody>
          <a:bodyPr wrap="square" numCol="1" anchor="t" anchorCtr="0" compatLnSpc="1">
            <a:prstTxWarp prst="textNoShape">
              <a:avLst/>
            </a:prstTxWarp>
          </a:bodyPr>
          <a:lstStyle/>
          <a:p>
            <a:pPr marL="171450" indent="-171450" eaLnBrk="1" hangingPunct="1">
              <a:spcBef>
                <a:spcPct val="0"/>
              </a:spcBef>
            </a:pPr>
            <a:r>
              <a:rPr lang="en-US" b="1" smtClean="0"/>
              <a:t>Precipitation products from NWP models tend to show patterns that are quite board and much smoother than observed.  In addition, the source of moisture for the precipitation is often misrepresented –  i.e., the precipitation forms for the wrong reason and/or the precipitation patterns become driven by the convective parameterizations themselves, not by details in the observed local moisture and wind fields.</a:t>
            </a:r>
          </a:p>
          <a:p>
            <a:pPr marL="171450" indent="-171450" eaLnBrk="1" hangingPunct="1">
              <a:spcBef>
                <a:spcPct val="0"/>
              </a:spcBef>
            </a:pPr>
            <a:endParaRPr lang="en-US" b="1" smtClean="0"/>
          </a:p>
          <a:p>
            <a:pPr marL="171450" indent="-171450" eaLnBrk="1" hangingPunct="1">
              <a:spcBef>
                <a:spcPct val="0"/>
              </a:spcBef>
            </a:pPr>
            <a:r>
              <a:rPr lang="en-US" b="1" smtClean="0"/>
              <a:t>In the case shown, the rapid convection developed only in the area where the 6 hour NearCasts showed strong signatures of Convective Instability in far NW IA – a fact that was lost to forecasters using the NWP guidance lone.  It should also be noted that no GOES </a:t>
            </a:r>
            <a:r>
              <a:rPr lang="en-US" b="1" i="1" smtClean="0"/>
              <a:t>observations</a:t>
            </a:r>
            <a:r>
              <a:rPr lang="en-US" b="1" smtClean="0"/>
              <a:t> were available here after the convection began, although the destabilization shown in the NearCasts proper predicted the subsequent movement of the MCS.</a:t>
            </a:r>
          </a:p>
          <a:p>
            <a:pPr marL="171450" indent="-171450" eaLnBrk="1" hangingPunct="1">
              <a:spcBef>
                <a:spcPct val="0"/>
              </a:spcBef>
            </a:pPr>
            <a:endParaRPr lang="en-US" b="1" smtClean="0"/>
          </a:p>
          <a:p>
            <a:pPr marL="171450" indent="-171450" eaLnBrk="1" hangingPunct="1">
              <a:spcBef>
                <a:spcPct val="0"/>
              </a:spcBef>
            </a:pPr>
            <a:r>
              <a:rPr lang="en-US" b="1" smtClean="0"/>
              <a:t>It should also be noted that NWP models typically ‘limit’ the amount of convective instability that can be present in the models.  In fact, the role of the ‘convective parameterizations’ is not be produce realistic thunderstorms, but rather to remove excessive thermal instabilities and ‘vertically misplaced latent heating’ which could adversely affect the model during an extended prediction.  For example, the ECMWF readily recognizes the it’s convective schemes cause rainfall to occur too early during daytime over land in the tropics (they detect instability and try to remove it to quickly) and that the rainfall is unrealistic in that it ‘starts and stops’ much to often during the afternoon (due to repeated cycles of stabilization, followed by surface heating and destabilization).  In addition, once the convective parameterization has been active for a period of time (even if incorrectly), boundary layer flows produced as a result of the parameterization often become dominant in the area around the storms, leading to further forecast errors.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ＭＳ Ｐゴシック" pitchFamily="34" charset="-128"/>
              </a:rPr>
              <a:t>On the web at: http://cimss.ssec.wisc.edu/goes/hes/res/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362B4D-2F48-4692-8197-09C89FC0BB1F}" type="slidenum">
              <a:rPr lang="en-US">
                <a:solidFill>
                  <a:prstClr val="black"/>
                </a:solidFill>
              </a:rPr>
              <a:pPr/>
              <a:t>99</a:t>
            </a:fld>
            <a:endParaRPr lang="en-US">
              <a:solidFill>
                <a:prstClr val="black"/>
              </a:solidFill>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r>
              <a:rPr lang="en-US"/>
              <a:t>These are calculated spectra, showing important features dealing with temperature and moisture are in the high-spectral data, but are smoothed over in the broad-band data. </a:t>
            </a:r>
            <a:r>
              <a:rPr lang="en-US" altLang="ko-KR">
                <a:ea typeface="굴림" charset="-127"/>
              </a:rPr>
              <a:t>Figure courtesy of J. Sieglaff, CIMSS.</a:t>
            </a:r>
          </a:p>
          <a:p>
            <a:endParaRPr lang="en-US" altLang="ko-KR">
              <a:ea typeface="굴림" charset="-127"/>
            </a:endParaRPr>
          </a:p>
          <a:p>
            <a:r>
              <a:rPr lang="en-US" altLang="ko-KR">
                <a:ea typeface="굴림" charset="-127"/>
              </a:rPr>
              <a:t>I’m not sure it is useful to show an entire spectrum. Rather I prefer to show the above and indicate that it is these little wiggles that make the HES so valuable and that the current GOES smears out.</a:t>
            </a:r>
          </a:p>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AIRS single FOV soundings in clear skies</a:t>
            </a:r>
            <a:r>
              <a:rPr lang="en-US" baseline="0" dirty="0" smtClean="0"/>
              <a:t> are used. WRF/3DVAR forecasting and assimilation system is used.  Assimilation is done every 6 hours. 0-h is from analysis, others are forecasts.</a:t>
            </a:r>
            <a:endParaRPr lang="en-US" dirty="0"/>
          </a:p>
        </p:txBody>
      </p:sp>
      <p:sp>
        <p:nvSpPr>
          <p:cNvPr id="4" name="Slide Number Placeholder 3"/>
          <p:cNvSpPr>
            <a:spLocks noGrp="1"/>
          </p:cNvSpPr>
          <p:nvPr>
            <p:ph type="sldNum" sz="quarter" idx="10"/>
          </p:nvPr>
        </p:nvSpPr>
        <p:spPr/>
        <p:txBody>
          <a:bodyPr/>
          <a:lstStyle/>
          <a:p>
            <a:fld id="{F452A23F-28A0-425A-864C-7747979A27C5}" type="slidenum">
              <a:rPr lang="en-US" smtClean="0"/>
              <a:t>101</a:t>
            </a:fld>
            <a:endParaRPr lang="en-US"/>
          </a:p>
        </p:txBody>
      </p:sp>
    </p:spTree>
    <p:extLst>
      <p:ext uri="{BB962C8B-B14F-4D97-AF65-F5344CB8AC3E}">
        <p14:creationId xmlns:p14="http://schemas.microsoft.com/office/powerpoint/2010/main" val="28205381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xfrm>
            <a:off x="1141963" y="677044"/>
            <a:ext cx="4586521" cy="3457145"/>
          </a:xfrm>
          <a:ln/>
        </p:spPr>
      </p:sp>
      <p:sp>
        <p:nvSpPr>
          <p:cNvPr id="14339" name="Rectangle 3"/>
          <p:cNvSpPr>
            <a:spLocks noGrp="1" noChangeArrowheads="1"/>
          </p:cNvSpPr>
          <p:nvPr>
            <p:ph type="body" idx="1"/>
          </p:nvPr>
        </p:nvSpPr>
        <p:spPr>
          <a:xfrm>
            <a:off x="897701" y="4359349"/>
            <a:ext cx="5076600" cy="413418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New Roman"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lstStyle/>
          <a:p>
            <a:endParaRPr lang="en-US"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lstStyle/>
          <a:p>
            <a:endParaRPr lang="en-US" smtClean="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defRPr sz="2400">
                <a:solidFill>
                  <a:schemeClr val="tx1"/>
                </a:solidFill>
                <a:latin typeface="Times New Roman" pitchFamily="18" charset="0"/>
              </a:defRPr>
            </a:lvl1pPr>
            <a:lvl2pPr marL="742950" indent="-285750" algn="l" eaLnBrk="0" hangingPunct="0">
              <a:defRPr sz="2400">
                <a:solidFill>
                  <a:schemeClr val="tx1"/>
                </a:solidFill>
                <a:latin typeface="Times New Roman" pitchFamily="18" charset="0"/>
              </a:defRPr>
            </a:lvl2pPr>
            <a:lvl3pPr marL="1143000" indent="-228600" algn="l" eaLnBrk="0" hangingPunct="0">
              <a:defRPr sz="2400">
                <a:solidFill>
                  <a:schemeClr val="tx1"/>
                </a:solidFill>
                <a:latin typeface="Times New Roman" pitchFamily="18" charset="0"/>
              </a:defRPr>
            </a:lvl3pPr>
            <a:lvl4pPr marL="1600200" indent="-228600" algn="l" eaLnBrk="0" hangingPunct="0">
              <a:defRPr sz="2400">
                <a:solidFill>
                  <a:schemeClr val="tx1"/>
                </a:solidFill>
                <a:latin typeface="Times New Roman" pitchFamily="18" charset="0"/>
              </a:defRPr>
            </a:lvl4pPr>
            <a:lvl5pPr marL="2057400" indent="-228600" algn="l"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fld id="{5F515F5D-8711-4399-A306-EDDA0E86E8D5}" type="slidenum">
              <a:rPr lang="en-US" sz="1200">
                <a:solidFill>
                  <a:prstClr val="black"/>
                </a:solidFill>
                <a:latin typeface="Arial" charset="0"/>
              </a:rPr>
              <a:pPr algn="r"/>
              <a:t>107</a:t>
            </a:fld>
            <a:endParaRPr lang="en-US" sz="1200">
              <a:solidFill>
                <a:prstClr val="black"/>
              </a:solidFill>
              <a:latin typeface="Arial" charset="0"/>
            </a:endParaRPr>
          </a:p>
        </p:txBody>
      </p:sp>
      <p:sp>
        <p:nvSpPr>
          <p:cNvPr id="109571" name="Text Box 2"/>
          <p:cNvSpPr txBox="1">
            <a:spLocks noChangeArrowheads="1"/>
          </p:cNvSpPr>
          <p:nvPr/>
        </p:nvSpPr>
        <p:spPr bwMode="auto">
          <a:xfrm>
            <a:off x="1209675" y="693738"/>
            <a:ext cx="4438650" cy="3429000"/>
          </a:xfrm>
          <a:prstGeom prst="rect">
            <a:avLst/>
          </a:prstGeom>
          <a:solidFill>
            <a:srgbClr val="FFFFFF"/>
          </a:solidFill>
          <a:ln w="9360">
            <a:solidFill>
              <a:srgbClr val="000000"/>
            </a:solidFill>
            <a:miter lim="800000"/>
            <a:headEnd/>
            <a:tailEnd/>
          </a:ln>
        </p:spPr>
        <p:txBody>
          <a:bodyPr wrap="none" anchor="ctr"/>
          <a:lstStyle>
            <a:lvl1pPr algn="l" eaLnBrk="0" hangingPunct="0">
              <a:defRPr sz="2400">
                <a:solidFill>
                  <a:schemeClr val="tx1"/>
                </a:solidFill>
                <a:latin typeface="Times New Roman" pitchFamily="18" charset="0"/>
              </a:defRPr>
            </a:lvl1pPr>
            <a:lvl2pPr marL="742950" indent="-285750" algn="l" eaLnBrk="0" hangingPunct="0">
              <a:defRPr sz="2400">
                <a:solidFill>
                  <a:schemeClr val="tx1"/>
                </a:solidFill>
                <a:latin typeface="Times New Roman" pitchFamily="18" charset="0"/>
              </a:defRPr>
            </a:lvl2pPr>
            <a:lvl3pPr marL="1143000" indent="-228600" algn="l" eaLnBrk="0" hangingPunct="0">
              <a:defRPr sz="2400">
                <a:solidFill>
                  <a:schemeClr val="tx1"/>
                </a:solidFill>
                <a:latin typeface="Times New Roman" pitchFamily="18" charset="0"/>
              </a:defRPr>
            </a:lvl3pPr>
            <a:lvl4pPr marL="1600200" indent="-228600" algn="l" eaLnBrk="0" hangingPunct="0">
              <a:defRPr sz="2400">
                <a:solidFill>
                  <a:schemeClr val="tx1"/>
                </a:solidFill>
                <a:latin typeface="Times New Roman" pitchFamily="18" charset="0"/>
              </a:defRPr>
            </a:lvl4pPr>
            <a:lvl5pPr marL="2057400" indent="-228600" algn="l"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solidFill>
                <a:prstClr val="black"/>
              </a:solidFill>
            </a:endParaRPr>
          </a:p>
        </p:txBody>
      </p:sp>
      <p:sp>
        <p:nvSpPr>
          <p:cNvPr id="109572" name="Rectangle 3"/>
          <p:cNvSpPr>
            <a:spLocks noGrp="1" noChangeArrowheads="1"/>
          </p:cNvSpPr>
          <p:nvPr>
            <p:ph type="body"/>
          </p:nvPr>
        </p:nvSpPr>
        <p:spPr>
          <a:xfrm>
            <a:off x="687388" y="4343400"/>
            <a:ext cx="5478462" cy="410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smtClean="0"/>
          </a:p>
          <a:p>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235454-1363-4C8D-ADF2-21D0C5203EC5}" type="slidenum">
              <a:rPr lang="en-US">
                <a:solidFill>
                  <a:prstClr val="black"/>
                </a:solidFill>
              </a:rPr>
              <a:pPr eaLnBrk="1" hangingPunct="1"/>
              <a:t>22</a:t>
            </a:fld>
            <a:endParaRPr lang="en-US">
              <a:solidFill>
                <a:prstClr val="black"/>
              </a:solidFill>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b="1" smtClean="0">
                <a:latin typeface="Arial" pitchFamily="34" charset="0"/>
              </a:rPr>
              <a:t>Advanced Baseline Imager (ABI)			Earth-viewing</a:t>
            </a:r>
          </a:p>
          <a:p>
            <a:pPr lvl="1"/>
            <a:r>
              <a:rPr lang="en-US" b="1" smtClean="0">
                <a:latin typeface="Arial" pitchFamily="34" charset="0"/>
              </a:rPr>
              <a:t>Geostationary Lightning Mapper (GLM)	Earth-viewing</a:t>
            </a:r>
          </a:p>
          <a:p>
            <a:pPr lvl="1"/>
            <a:r>
              <a:rPr lang="en-US" b="1" smtClean="0">
                <a:latin typeface="Arial" pitchFamily="34" charset="0"/>
              </a:rPr>
              <a:t>Solar Ultra-Violet Imager (SUVI)			Sun-viewing</a:t>
            </a:r>
          </a:p>
          <a:p>
            <a:pPr lvl="1"/>
            <a:r>
              <a:rPr lang="en-US" b="1" smtClean="0">
                <a:latin typeface="Arial" pitchFamily="34" charset="0"/>
              </a:rPr>
              <a:t>EUVS and XRS Irradiance Sensors (EXIS)	Sun-viewing</a:t>
            </a:r>
          </a:p>
          <a:p>
            <a:pPr lvl="1"/>
            <a:r>
              <a:rPr lang="en-US" b="1" smtClean="0">
                <a:latin typeface="Arial" pitchFamily="34" charset="0"/>
              </a:rPr>
              <a:t>Space Environment In-Situ Suite (SEISS)	Space-viewing</a:t>
            </a:r>
          </a:p>
          <a:p>
            <a:pPr lvl="1"/>
            <a:r>
              <a:rPr lang="en-US" b="1" smtClean="0">
                <a:latin typeface="Arial" pitchFamily="34" charset="0"/>
              </a:rPr>
              <a:t>Magnetometer (MAG)				Space-viewing</a:t>
            </a:r>
          </a:p>
          <a:p>
            <a:endParaRPr lang="en-US" smtClean="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4069F9C-CF58-44DC-A848-DEDFE9756E92}" type="slidenum">
              <a:rPr lang="en-US">
                <a:solidFill>
                  <a:prstClr val="black"/>
                </a:solidFill>
              </a:rPr>
              <a:pPr eaLnBrk="1" hangingPunct="1"/>
              <a:t>110</a:t>
            </a:fld>
            <a:endParaRPr lang="en-US">
              <a:solidFill>
                <a:prstClr val="black"/>
              </a:solidFill>
            </a:endParaRPr>
          </a:p>
        </p:txBody>
      </p:sp>
      <p:sp>
        <p:nvSpPr>
          <p:cNvPr id="113667" name="Rectangle 2"/>
          <p:cNvSpPr>
            <a:spLocks noGrp="1" noRot="1" noChangeAspect="1" noChangeArrowheads="1" noTextEdit="1"/>
          </p:cNvSpPr>
          <p:nvPr>
            <p:ph type="sldImg"/>
          </p:nvPr>
        </p:nvSpPr>
        <p:spPr>
          <a:xfrm>
            <a:off x="1143000" y="687388"/>
            <a:ext cx="4572000" cy="3429000"/>
          </a:xfrm>
          <a:ln/>
        </p:spPr>
      </p:sp>
      <p:sp>
        <p:nvSpPr>
          <p:cNvPr id="113668"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0.40 inches = 4km; 0.80 inches = 8km</a:t>
            </a:r>
          </a:p>
          <a:p>
            <a:pPr eaLnBrk="1" hangingPunct="1"/>
            <a:r>
              <a:rPr lang="en-US" smtClean="0">
                <a:latin typeface="Arial" pitchFamily="34" charset="0"/>
              </a:rPr>
              <a:t>MSI is Multi-Spectral Imaging Mode (dashed boxes)</a:t>
            </a:r>
          </a:p>
          <a:p>
            <a:pPr eaLnBrk="1" hangingPunct="1"/>
            <a:r>
              <a:rPr lang="en-US" smtClean="0">
                <a:latin typeface="Arial" pitchFamily="34" charset="0"/>
              </a:rPr>
              <a:t>This does not show other improvements: SNR, MTF, bit-depth, navigation, coverage rates, etc.</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8915962-C3BF-47CC-A06E-2D83FCD5F225}" type="slidenum">
              <a:rPr lang="en-US">
                <a:solidFill>
                  <a:prstClr val="black"/>
                </a:solidFill>
              </a:rPr>
              <a:pPr eaLnBrk="1" hangingPunct="1"/>
              <a:t>116</a:t>
            </a:fld>
            <a:endParaRPr lang="en-US">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0210" name="Rectangle 2"/>
          <p:cNvSpPr>
            <a:spLocks noGrp="1" noRot="1" noChangeAspect="1" noChangeArrowheads="1" noTextEdit="1"/>
          </p:cNvSpPr>
          <p:nvPr>
            <p:ph type="sldImg"/>
          </p:nvPr>
        </p:nvSpPr>
        <p:spPr>
          <a:ln/>
        </p:spPr>
      </p:sp>
      <p:sp>
        <p:nvSpPr>
          <p:cNvPr id="227021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71BBBC36-A484-46DD-B8CF-2AD4CB13A0B8}" type="slidenum">
              <a:rPr lang="en-US" sz="1200">
                <a:solidFill>
                  <a:prstClr val="black"/>
                </a:solidFill>
                <a:latin typeface="Arial" charset="0"/>
                <a:ea typeface="MS PGothic" pitchFamily="34" charset="-128"/>
              </a:rPr>
              <a:pPr algn="r" defTabSz="914409" fontAlgn="base">
                <a:spcBef>
                  <a:spcPct val="0"/>
                </a:spcBef>
                <a:spcAft>
                  <a:spcPct val="0"/>
                </a:spcAft>
              </a:pPr>
              <a:t>139</a:t>
            </a:fld>
            <a:endParaRPr lang="en-US" sz="1200">
              <a:solidFill>
                <a:prstClr val="black"/>
              </a:solidFill>
              <a:latin typeface="Arial" charset="0"/>
              <a:ea typeface="MS PGothic" pitchFamily="34" charset="-128"/>
            </a:endParaRPr>
          </a:p>
        </p:txBody>
      </p:sp>
      <p:sp>
        <p:nvSpPr>
          <p:cNvPr id="80899"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2A31917A-5031-4AD9-A04E-CB2842E873A2}"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139</a:t>
            </a:fld>
            <a:endParaRPr lang="en-US" sz="1000" i="1">
              <a:solidFill>
                <a:prstClr val="black"/>
              </a:solidFill>
              <a:latin typeface="Times New Roman" pitchFamily="18" charset="0"/>
              <a:ea typeface="MS PGothic" pitchFamily="34" charset="-128"/>
            </a:endParaRPr>
          </a:p>
        </p:txBody>
      </p:sp>
      <p:sp>
        <p:nvSpPr>
          <p:cNvPr id="80900"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97356C85-B3EE-49CD-9D79-5DC41E90639F}"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139</a:t>
            </a:fld>
            <a:endParaRPr lang="en-US" sz="1000" i="1">
              <a:solidFill>
                <a:prstClr val="black"/>
              </a:solidFill>
              <a:latin typeface="Times New Roman" pitchFamily="18" charset="0"/>
              <a:ea typeface="MS PGothic" pitchFamily="34" charset="-128"/>
            </a:endParaRPr>
          </a:p>
        </p:txBody>
      </p:sp>
      <p:sp>
        <p:nvSpPr>
          <p:cNvPr id="80901"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83585A05-0FE2-4D1F-ACCF-FAE325982DFA}"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139</a:t>
            </a:fld>
            <a:endParaRPr lang="en-US" sz="1000" i="1">
              <a:solidFill>
                <a:prstClr val="black"/>
              </a:solidFill>
              <a:latin typeface="Times New Roman" pitchFamily="18" charset="0"/>
              <a:ea typeface="MS PGothic" pitchFamily="34" charset="-128"/>
            </a:endParaRPr>
          </a:p>
        </p:txBody>
      </p:sp>
      <p:sp>
        <p:nvSpPr>
          <p:cNvPr id="80902"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03FBED32-DD85-4E56-BC64-FAE1E6F56917}"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139</a:t>
            </a:fld>
            <a:endParaRPr lang="en-US" sz="1000" i="1">
              <a:solidFill>
                <a:prstClr val="black"/>
              </a:solidFill>
              <a:latin typeface="Times New Roman" pitchFamily="18" charset="0"/>
              <a:ea typeface="MS PGothic" pitchFamily="34" charset="-128"/>
            </a:endParaRPr>
          </a:p>
        </p:txBody>
      </p:sp>
      <p:sp>
        <p:nvSpPr>
          <p:cNvPr id="80903" name="Rectangle 2"/>
          <p:cNvSpPr>
            <a:spLocks noGrp="1" noRot="1" noChangeAspect="1" noChangeArrowheads="1" noTextEdit="1"/>
          </p:cNvSpPr>
          <p:nvPr>
            <p:ph type="sldImg"/>
          </p:nvPr>
        </p:nvSpPr>
        <p:spPr>
          <a:xfrm>
            <a:off x="1155700" y="692150"/>
            <a:ext cx="4554538" cy="3416300"/>
          </a:xfrm>
          <a:ln/>
        </p:spPr>
      </p:sp>
      <p:sp>
        <p:nvSpPr>
          <p:cNvPr id="80904" name="Rectangle 3"/>
          <p:cNvSpPr>
            <a:spLocks noGrp="1" noChangeArrowheads="1"/>
          </p:cNvSpPr>
          <p:nvPr>
            <p:ph type="body" idx="1"/>
          </p:nvPr>
        </p:nvSpPr>
        <p:spPr>
          <a:xfrm>
            <a:off x="915343" y="4344030"/>
            <a:ext cx="5027316" cy="4114485"/>
          </a:xfrm>
          <a:noFill/>
          <a:ln/>
        </p:spPr>
        <p:txBody>
          <a:bodyPr lIns="90670" tIns="45335" rIns="90670" bIns="45335"/>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EA3396-3327-4E5D-BAE7-F8E89CF11CEB}" type="slidenum">
              <a:rPr lang="en-US">
                <a:solidFill>
                  <a:prstClr val="black"/>
                </a:solidFill>
              </a:rPr>
              <a:pPr/>
              <a:t>140</a:t>
            </a:fld>
            <a:endParaRPr lang="en-US">
              <a:solidFill>
                <a:prstClr val="black"/>
              </a:solidFill>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xfrm>
            <a:off x="914400" y="4343400"/>
            <a:ext cx="5029200" cy="4114800"/>
          </a:xfrm>
        </p:spPr>
        <p:txBody>
          <a:bodyPr/>
          <a:lstStyle/>
          <a:p>
            <a:r>
              <a:rPr lang="en-US"/>
              <a:t>Here are two different fires.  What we can see is a more defined peak in the higher resolution data and it is easier to pick out individual hotspots.  In addition, the higher saturation tempearture of the ABI allows us to see that the fire is around 370K.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235454-1363-4C8D-ADF2-21D0C5203EC5}" type="slidenum">
              <a:rPr lang="en-US">
                <a:solidFill>
                  <a:prstClr val="black"/>
                </a:solidFill>
              </a:rPr>
              <a:pPr eaLnBrk="1" hangingPunct="1"/>
              <a:t>23</a:t>
            </a:fld>
            <a:endParaRPr lang="en-US">
              <a:solidFill>
                <a:prstClr val="black"/>
              </a:solidFill>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b="1" smtClean="0">
                <a:latin typeface="Arial" pitchFamily="34" charset="0"/>
              </a:rPr>
              <a:t>Advanced Baseline Imager (ABI)			Earth-viewing</a:t>
            </a:r>
          </a:p>
          <a:p>
            <a:pPr lvl="1"/>
            <a:r>
              <a:rPr lang="en-US" b="1" smtClean="0">
                <a:latin typeface="Arial" pitchFamily="34" charset="0"/>
              </a:rPr>
              <a:t>Geostationary Lightning Mapper (GLM)	Earth-viewing</a:t>
            </a:r>
          </a:p>
          <a:p>
            <a:pPr lvl="1"/>
            <a:r>
              <a:rPr lang="en-US" b="1" smtClean="0">
                <a:latin typeface="Arial" pitchFamily="34" charset="0"/>
              </a:rPr>
              <a:t>Solar Ultra-Violet Imager (SUVI)			Sun-viewing</a:t>
            </a:r>
          </a:p>
          <a:p>
            <a:pPr lvl="1"/>
            <a:r>
              <a:rPr lang="en-US" b="1" smtClean="0">
                <a:latin typeface="Arial" pitchFamily="34" charset="0"/>
              </a:rPr>
              <a:t>EUVS and XRS Irradiance Sensors (EXIS)	Sun-viewing</a:t>
            </a:r>
          </a:p>
          <a:p>
            <a:pPr lvl="1"/>
            <a:r>
              <a:rPr lang="en-US" b="1" smtClean="0">
                <a:latin typeface="Arial" pitchFamily="34" charset="0"/>
              </a:rPr>
              <a:t>Space Environment In-Situ Suite (SEISS)	Space-viewing</a:t>
            </a:r>
          </a:p>
          <a:p>
            <a:pPr lvl="1"/>
            <a:r>
              <a:rPr lang="en-US" b="1" smtClean="0">
                <a:latin typeface="Arial" pitchFamily="34" charset="0"/>
              </a:rPr>
              <a:t>Magnetometer (MAG)				Space-viewing</a:t>
            </a:r>
          </a:p>
          <a:p>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834FF79-E925-4904-866E-9F1016C317F1}" type="slidenum">
              <a:rPr lang="en-US">
                <a:solidFill>
                  <a:prstClr val="black"/>
                </a:solidFill>
              </a:rPr>
              <a:pPr eaLnBrk="1" hangingPunct="1"/>
              <a:t>24</a:t>
            </a:fld>
            <a:endParaRPr lang="en-US">
              <a:solidFill>
                <a:prstClr val="black"/>
              </a:solidFill>
            </a:endParaRPr>
          </a:p>
        </p:txBody>
      </p:sp>
      <p:sp>
        <p:nvSpPr>
          <p:cNvPr id="107523" name="Rectangle 2"/>
          <p:cNvSpPr>
            <a:spLocks noGrp="1" noRot="1" noChangeAspect="1" noChangeArrowheads="1" noTextEdit="1"/>
          </p:cNvSpPr>
          <p:nvPr>
            <p:ph type="sldImg"/>
          </p:nvPr>
        </p:nvSpPr>
        <p:spPr>
          <a:xfrm>
            <a:off x="1152525" y="671513"/>
            <a:ext cx="4578350" cy="3433762"/>
          </a:xfrm>
          <a:ln/>
        </p:spPr>
      </p:sp>
      <p:sp>
        <p:nvSpPr>
          <p:cNvPr id="107524" name="Rectangle 3"/>
          <p:cNvSpPr>
            <a:spLocks noGrp="1" noChangeArrowheads="1"/>
          </p:cNvSpPr>
          <p:nvPr>
            <p:ph type="body" idx="1"/>
          </p:nvPr>
        </p:nvSpPr>
        <p:spPr>
          <a:xfrm>
            <a:off x="908050" y="4329113"/>
            <a:ext cx="5067300" cy="410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57" tIns="45028" rIns="90057" bIns="45028"/>
          <a:lstStyle/>
          <a:p>
            <a:pPr eaLnBrk="1" hangingPunct="1"/>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E5679C-937A-4238-B4A2-E85FC5A3AB9F}" type="slidenum">
              <a:rPr lang="en-US">
                <a:solidFill>
                  <a:prstClr val="black"/>
                </a:solidFill>
              </a:rPr>
              <a:pPr/>
              <a:t>25</a:t>
            </a:fld>
            <a:endParaRPr lang="en-US">
              <a:solidFill>
                <a:prstClr val="black"/>
              </a:solidFill>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r>
              <a:rPr lang="en-US"/>
              <a:t>Significant remaining scientific challenges for the specific science topic</a:t>
            </a:r>
          </a:p>
          <a:p>
            <a:r>
              <a:rPr lang="en-US"/>
              <a:t>Next step(s)</a:t>
            </a:r>
          </a:p>
          <a:p>
            <a:pPr lvl="1"/>
            <a:r>
              <a:rPr lang="en-US"/>
              <a:t>Instruments (current/future), techniques, testbed, transition, …</a:t>
            </a:r>
          </a:p>
          <a:p>
            <a:r>
              <a:rPr lang="en-US"/>
              <a:t>Path into applications/operations</a:t>
            </a:r>
          </a:p>
          <a:p>
            <a:pPr lvl="1"/>
            <a:r>
              <a:rPr lang="en-US"/>
              <a:t>Who will use it and how</a:t>
            </a:r>
          </a:p>
          <a:p>
            <a:pPr lvl="1"/>
            <a:r>
              <a:rPr lang="en-US"/>
              <a:t>How will it get out to the real world</a:t>
            </a:r>
          </a:p>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C4717A-8810-45BF-BAC0-876F5836F1D0}" type="slidenum">
              <a:rPr lang="en-US"/>
              <a:pPr/>
              <a:t>27</a:t>
            </a:fld>
            <a:endParaRPr lang="en-US"/>
          </a:p>
        </p:txBody>
      </p:sp>
      <p:sp>
        <p:nvSpPr>
          <p:cNvPr id="68610" name="Rectangle 2"/>
          <p:cNvSpPr>
            <a:spLocks noGrp="1" noRot="1" noChangeAspect="1" noChangeArrowheads="1" noTextEdit="1"/>
          </p:cNvSpPr>
          <p:nvPr>
            <p:ph type="sldImg"/>
          </p:nvPr>
        </p:nvSpPr>
        <p:spPr>
          <a:xfrm>
            <a:off x="1143000" y="687388"/>
            <a:ext cx="4572000" cy="3429000"/>
          </a:xfrm>
          <a:ln/>
        </p:spPr>
      </p:sp>
      <p:sp>
        <p:nvSpPr>
          <p:cNvPr id="68611" name="Rectangle 3"/>
          <p:cNvSpPr>
            <a:spLocks noGrp="1" noChangeArrowheads="1"/>
          </p:cNvSpPr>
          <p:nvPr>
            <p:ph type="body" idx="1"/>
          </p:nvPr>
        </p:nvSpPr>
        <p:spPr>
          <a:xfrm>
            <a:off x="912813" y="4343400"/>
            <a:ext cx="5032375" cy="4113213"/>
          </a:xfrm>
        </p:spPr>
        <p:txBody>
          <a:bodyPr/>
          <a:lstStyle/>
          <a:p>
            <a:r>
              <a:rPr lang="en-US"/>
              <a:t>Approx. size of CONUS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19.xml"/><Relationship Id="rId1" Type="http://schemas.openxmlformats.org/officeDocument/2006/relationships/themeOverride" Target="../theme/themeOverride1.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9.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9.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9.xml"/><Relationship Id="rId5" Type="http://schemas.openxmlformats.org/officeDocument/2006/relationships/image" Target="../media/image17.jpeg"/><Relationship Id="rId4" Type="http://schemas.openxmlformats.org/officeDocument/2006/relationships/image" Target="../media/image15.pn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9.xml"/><Relationship Id="rId5" Type="http://schemas.openxmlformats.org/officeDocument/2006/relationships/image" Target="../media/image18.png"/><Relationship Id="rId4" Type="http://schemas.openxmlformats.org/officeDocument/2006/relationships/image" Target="../media/image15.pn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9.xml"/><Relationship Id="rId5" Type="http://schemas.openxmlformats.org/officeDocument/2006/relationships/image" Target="../media/image19.png"/><Relationship Id="rId4" Type="http://schemas.openxmlformats.org/officeDocument/2006/relationships/image" Target="../media/image15.pn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5530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7571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6"/>
          <p:cNvSpPr>
            <a:spLocks noGrp="1" noChangeArrowheads="1"/>
          </p:cNvSpPr>
          <p:nvPr>
            <p:ph type="sldNum" sz="quarter" idx="10"/>
          </p:nvPr>
        </p:nvSpPr>
        <p:spPr>
          <a:ln/>
        </p:spPr>
        <p:txBody>
          <a:bodyPr/>
          <a:lstStyle>
            <a:lvl1pPr>
              <a:defRPr/>
            </a:lvl1pPr>
          </a:lstStyle>
          <a:p>
            <a:pPr>
              <a:defRPr/>
            </a:pPr>
            <a:fld id="{42BD43AA-4C97-4C3F-9E30-9318D331BC49}" type="slidenum">
              <a:rPr lang="en-US"/>
              <a:pPr>
                <a:defRPr/>
              </a:pPr>
              <a:t>‹#›</a:t>
            </a:fld>
            <a:endParaRPr lang="en-US"/>
          </a:p>
        </p:txBody>
      </p:sp>
      <p:sp>
        <p:nvSpPr>
          <p:cNvPr id="4" name="Rectangle 37"/>
          <p:cNvSpPr>
            <a:spLocks noGrp="1" noChangeArrowheads="1"/>
          </p:cNvSpPr>
          <p:nvPr>
            <p:ph type="dt" sz="half" idx="11"/>
          </p:nvPr>
        </p:nvSpPr>
        <p:spPr>
          <a:ln/>
        </p:spPr>
        <p:txBody>
          <a:bodyPr/>
          <a:lstStyle>
            <a:lvl1pPr>
              <a:defRPr/>
            </a:lvl1pPr>
          </a:lstStyle>
          <a:p>
            <a:pPr>
              <a:defRPr/>
            </a:pPr>
            <a:endParaRPr lang="en-US"/>
          </a:p>
        </p:txBody>
      </p:sp>
      <p:sp>
        <p:nvSpPr>
          <p:cNvPr id="5"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339345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6"/>
          <p:cNvSpPr>
            <a:spLocks noGrp="1" noChangeArrowheads="1"/>
          </p:cNvSpPr>
          <p:nvPr>
            <p:ph type="sldNum" sz="quarter" idx="10"/>
          </p:nvPr>
        </p:nvSpPr>
        <p:spPr>
          <a:ln/>
        </p:spPr>
        <p:txBody>
          <a:bodyPr/>
          <a:lstStyle>
            <a:lvl1pPr>
              <a:defRPr/>
            </a:lvl1pPr>
          </a:lstStyle>
          <a:p>
            <a:pPr>
              <a:defRPr/>
            </a:pPr>
            <a:fld id="{E081CF80-5FB9-4C79-A094-D399619FE46B}" type="slidenum">
              <a:rPr lang="en-US"/>
              <a:pPr>
                <a:defRPr/>
              </a:pPr>
              <a:t>‹#›</a:t>
            </a:fld>
            <a:endParaRPr lang="en-US"/>
          </a:p>
        </p:txBody>
      </p:sp>
      <p:sp>
        <p:nvSpPr>
          <p:cNvPr id="3" name="Rectangle 37"/>
          <p:cNvSpPr>
            <a:spLocks noGrp="1" noChangeArrowheads="1"/>
          </p:cNvSpPr>
          <p:nvPr>
            <p:ph type="dt" sz="half" idx="11"/>
          </p:nvPr>
        </p:nvSpPr>
        <p:spPr>
          <a:ln/>
        </p:spPr>
        <p:txBody>
          <a:bodyPr/>
          <a:lstStyle>
            <a:lvl1pPr>
              <a:defRPr/>
            </a:lvl1pPr>
          </a:lstStyle>
          <a:p>
            <a:pPr>
              <a:defRPr/>
            </a:pPr>
            <a:endParaRPr lang="en-US"/>
          </a:p>
        </p:txBody>
      </p:sp>
      <p:sp>
        <p:nvSpPr>
          <p:cNvPr id="4"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075502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6"/>
          <p:cNvSpPr>
            <a:spLocks noGrp="1" noChangeArrowheads="1"/>
          </p:cNvSpPr>
          <p:nvPr>
            <p:ph type="sldNum" sz="quarter" idx="10"/>
          </p:nvPr>
        </p:nvSpPr>
        <p:spPr>
          <a:ln/>
        </p:spPr>
        <p:txBody>
          <a:bodyPr/>
          <a:lstStyle>
            <a:lvl1pPr>
              <a:defRPr/>
            </a:lvl1pPr>
          </a:lstStyle>
          <a:p>
            <a:pPr>
              <a:defRPr/>
            </a:pPr>
            <a:fld id="{EAC71DC3-D907-41AB-9295-5884FC7855BA}" type="slidenum">
              <a:rPr lang="en-US"/>
              <a:pPr>
                <a:defRPr/>
              </a:pPr>
              <a:t>‹#›</a:t>
            </a:fld>
            <a:endParaRPr lang="en-US"/>
          </a:p>
        </p:txBody>
      </p:sp>
      <p:sp>
        <p:nvSpPr>
          <p:cNvPr id="6" name="Rectangle 37"/>
          <p:cNvSpPr>
            <a:spLocks noGrp="1" noChangeArrowheads="1"/>
          </p:cNvSpPr>
          <p:nvPr>
            <p:ph type="dt" sz="half" idx="11"/>
          </p:nvPr>
        </p:nvSpPr>
        <p:spPr>
          <a:ln/>
        </p:spPr>
        <p:txBody>
          <a:bodyPr/>
          <a:lstStyle>
            <a:lvl1pPr>
              <a:defRPr/>
            </a:lvl1pPr>
          </a:lstStyle>
          <a:p>
            <a:pPr>
              <a:defRPr/>
            </a:pPr>
            <a:endParaRPr lang="en-US"/>
          </a:p>
        </p:txBody>
      </p:sp>
      <p:sp>
        <p:nvSpPr>
          <p:cNvPr id="7"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841666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6"/>
          <p:cNvSpPr>
            <a:spLocks noGrp="1" noChangeArrowheads="1"/>
          </p:cNvSpPr>
          <p:nvPr>
            <p:ph type="sldNum" sz="quarter" idx="10"/>
          </p:nvPr>
        </p:nvSpPr>
        <p:spPr>
          <a:ln/>
        </p:spPr>
        <p:txBody>
          <a:bodyPr/>
          <a:lstStyle>
            <a:lvl1pPr>
              <a:defRPr/>
            </a:lvl1pPr>
          </a:lstStyle>
          <a:p>
            <a:pPr>
              <a:defRPr/>
            </a:pPr>
            <a:fld id="{5B299C03-2A91-4EE9-A6F5-157950C7DB7A}" type="slidenum">
              <a:rPr lang="en-US"/>
              <a:pPr>
                <a:defRPr/>
              </a:pPr>
              <a:t>‹#›</a:t>
            </a:fld>
            <a:endParaRPr lang="en-US"/>
          </a:p>
        </p:txBody>
      </p:sp>
      <p:sp>
        <p:nvSpPr>
          <p:cNvPr id="6" name="Rectangle 37"/>
          <p:cNvSpPr>
            <a:spLocks noGrp="1" noChangeArrowheads="1"/>
          </p:cNvSpPr>
          <p:nvPr>
            <p:ph type="dt" sz="half" idx="11"/>
          </p:nvPr>
        </p:nvSpPr>
        <p:spPr>
          <a:ln/>
        </p:spPr>
        <p:txBody>
          <a:bodyPr/>
          <a:lstStyle>
            <a:lvl1pPr>
              <a:defRPr/>
            </a:lvl1pPr>
          </a:lstStyle>
          <a:p>
            <a:pPr>
              <a:defRPr/>
            </a:pPr>
            <a:endParaRPr lang="en-US"/>
          </a:p>
        </p:txBody>
      </p:sp>
      <p:sp>
        <p:nvSpPr>
          <p:cNvPr id="7"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165453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sldNum" sz="quarter" idx="10"/>
          </p:nvPr>
        </p:nvSpPr>
        <p:spPr>
          <a:ln/>
        </p:spPr>
        <p:txBody>
          <a:bodyPr/>
          <a:lstStyle>
            <a:lvl1pPr>
              <a:defRPr/>
            </a:lvl1pPr>
          </a:lstStyle>
          <a:p>
            <a:pPr>
              <a:defRPr/>
            </a:pPr>
            <a:fld id="{569431BE-6C7B-4664-BB22-FCFE4237CFCB}"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00767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152400"/>
            <a:ext cx="20955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1341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sldNum" sz="quarter" idx="10"/>
          </p:nvPr>
        </p:nvSpPr>
        <p:spPr>
          <a:ln/>
        </p:spPr>
        <p:txBody>
          <a:bodyPr/>
          <a:lstStyle>
            <a:lvl1pPr>
              <a:defRPr/>
            </a:lvl1pPr>
          </a:lstStyle>
          <a:p>
            <a:pPr>
              <a:defRPr/>
            </a:pPr>
            <a:fld id="{692F3AA0-CBA4-418D-A216-67AE8D146399}"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686368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685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990600"/>
            <a:ext cx="8382000" cy="5257800"/>
          </a:xfrm>
        </p:spPr>
        <p:txBody>
          <a:bodyPr/>
          <a:lstStyle/>
          <a:p>
            <a:pPr lvl="0"/>
            <a:endParaRPr lang="en-US" noProof="0" smtClean="0"/>
          </a:p>
        </p:txBody>
      </p:sp>
      <p:sp>
        <p:nvSpPr>
          <p:cNvPr id="4" name="Rectangle 36"/>
          <p:cNvSpPr>
            <a:spLocks noGrp="1" noChangeArrowheads="1"/>
          </p:cNvSpPr>
          <p:nvPr>
            <p:ph type="sldNum" sz="quarter" idx="10"/>
          </p:nvPr>
        </p:nvSpPr>
        <p:spPr>
          <a:ln/>
        </p:spPr>
        <p:txBody>
          <a:bodyPr/>
          <a:lstStyle>
            <a:lvl1pPr>
              <a:defRPr/>
            </a:lvl1pPr>
          </a:lstStyle>
          <a:p>
            <a:pPr>
              <a:defRPr/>
            </a:pPr>
            <a:fld id="{666CF686-B3F2-4A85-88CD-B372315FD482}"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036307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685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9906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6957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724400" y="990600"/>
            <a:ext cx="41148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6"/>
          <p:cNvSpPr>
            <a:spLocks noGrp="1" noChangeArrowheads="1"/>
          </p:cNvSpPr>
          <p:nvPr>
            <p:ph type="sldNum" sz="quarter" idx="10"/>
          </p:nvPr>
        </p:nvSpPr>
        <p:spPr>
          <a:ln/>
        </p:spPr>
        <p:txBody>
          <a:bodyPr/>
          <a:lstStyle>
            <a:lvl1pPr>
              <a:defRPr/>
            </a:lvl1pPr>
          </a:lstStyle>
          <a:p>
            <a:pPr>
              <a:defRPr/>
            </a:pPr>
            <a:fld id="{49EBE36C-C0E3-43B5-9497-DF7E59781B9A}" type="slidenum">
              <a:rPr lang="en-US"/>
              <a:pPr>
                <a:defRPr/>
              </a:pPr>
              <a:t>‹#›</a:t>
            </a:fld>
            <a:endParaRPr lang="en-US"/>
          </a:p>
        </p:txBody>
      </p:sp>
      <p:sp>
        <p:nvSpPr>
          <p:cNvPr id="7" name="Rectangle 37"/>
          <p:cNvSpPr>
            <a:spLocks noGrp="1" noChangeArrowheads="1"/>
          </p:cNvSpPr>
          <p:nvPr>
            <p:ph type="dt" sz="half" idx="11"/>
          </p:nvPr>
        </p:nvSpPr>
        <p:spPr>
          <a:ln/>
        </p:spPr>
        <p:txBody>
          <a:bodyPr/>
          <a:lstStyle>
            <a:lvl1pPr>
              <a:defRPr/>
            </a:lvl1pPr>
          </a:lstStyle>
          <a:p>
            <a:pPr>
              <a:defRPr/>
            </a:pPr>
            <a:endParaRPr lang="en-US"/>
          </a:p>
        </p:txBody>
      </p:sp>
      <p:sp>
        <p:nvSpPr>
          <p:cNvPr id="8"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089939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C7040-CC92-4489-961B-4D1EE6C211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56430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3F2BA1-45EB-4FFF-828C-9CF6926964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2602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40711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3742FCC-A7AA-4337-91FF-737BA1B3D8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08254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8412421-90DB-4B1F-BB36-14A76769CC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16947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F1ABD49-CB45-4276-94E1-1E8AFF8ED3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0183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781F337-CD66-4857-8C8E-F9B885F8ED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79855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BC71670-7840-4C73-8BE4-923E859C0F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46511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63F61B1-AC5C-48D8-A3AC-89C6B411ED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2458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DABC603-1585-47BD-AFB1-E795B7609E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83667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D9BBF6B-0742-4E29-922D-A2A03C9F7BE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37896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D586668-FDFD-4D73-A7C2-F8DA2CD45A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999799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918B892A-F545-4CF8-BD64-0CF1EA775A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2846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52308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12/5/2011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20375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12/5/2011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11003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12/5/2011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265646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553B3F-0E03-4067-8452-425BC006B4C9}" type="datetimeFigureOut">
              <a:rPr lang="en-US" smtClean="0">
                <a:solidFill>
                  <a:prstClr val="black">
                    <a:tint val="75000"/>
                  </a:prstClr>
                </a:solidFill>
              </a:rPr>
              <a:pPr/>
              <a:t>12/5/2011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108956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553B3F-0E03-4067-8452-425BC006B4C9}" type="datetimeFigureOut">
              <a:rPr lang="en-US" smtClean="0">
                <a:solidFill>
                  <a:prstClr val="black">
                    <a:tint val="75000"/>
                  </a:prstClr>
                </a:solidFill>
              </a:rPr>
              <a:pPr/>
              <a:t>12/5/2011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39682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553B3F-0E03-4067-8452-425BC006B4C9}" type="datetimeFigureOut">
              <a:rPr lang="en-US" smtClean="0">
                <a:solidFill>
                  <a:prstClr val="black">
                    <a:tint val="75000"/>
                  </a:prstClr>
                </a:solidFill>
              </a:rPr>
              <a:pPr/>
              <a:t>12/5/2011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220263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553B3F-0E03-4067-8452-425BC006B4C9}" type="datetimeFigureOut">
              <a:rPr lang="en-US" smtClean="0">
                <a:solidFill>
                  <a:prstClr val="black">
                    <a:tint val="75000"/>
                  </a:prstClr>
                </a:solidFill>
              </a:rPr>
              <a:pPr/>
              <a:t>12/5/2011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38861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553B3F-0E03-4067-8452-425BC006B4C9}" type="datetimeFigureOut">
              <a:rPr lang="en-US" smtClean="0">
                <a:solidFill>
                  <a:prstClr val="black">
                    <a:tint val="75000"/>
                  </a:prstClr>
                </a:solidFill>
              </a:rPr>
              <a:pPr/>
              <a:t>12/5/2011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08558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553B3F-0E03-4067-8452-425BC006B4C9}" type="datetimeFigureOut">
              <a:rPr lang="en-US" smtClean="0">
                <a:solidFill>
                  <a:prstClr val="black">
                    <a:tint val="75000"/>
                  </a:prstClr>
                </a:solidFill>
              </a:rPr>
              <a:pPr/>
              <a:t>12/5/2011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99431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12/5/2011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0137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79410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12/5/2011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127611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12/5/2011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26724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12/5/2011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830321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12/5/2011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98079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553B3F-0E03-4067-8452-425BC006B4C9}" type="datetimeFigureOut">
              <a:rPr lang="en-US" smtClean="0">
                <a:solidFill>
                  <a:prstClr val="black">
                    <a:tint val="75000"/>
                  </a:prstClr>
                </a:solidFill>
              </a:rPr>
              <a:pPr/>
              <a:t>12/5/2011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563423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553B3F-0E03-4067-8452-425BC006B4C9}" type="datetimeFigureOut">
              <a:rPr lang="en-US" smtClean="0">
                <a:solidFill>
                  <a:prstClr val="black">
                    <a:tint val="75000"/>
                  </a:prstClr>
                </a:solidFill>
              </a:rPr>
              <a:pPr/>
              <a:t>12/5/2011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059397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553B3F-0E03-4067-8452-425BC006B4C9}" type="datetimeFigureOut">
              <a:rPr lang="en-US" smtClean="0">
                <a:solidFill>
                  <a:prstClr val="black">
                    <a:tint val="75000"/>
                  </a:prstClr>
                </a:solidFill>
              </a:rPr>
              <a:pPr/>
              <a:t>12/5/2011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446199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553B3F-0E03-4067-8452-425BC006B4C9}" type="datetimeFigureOut">
              <a:rPr lang="en-US" smtClean="0">
                <a:solidFill>
                  <a:prstClr val="black">
                    <a:tint val="75000"/>
                  </a:prstClr>
                </a:solidFill>
              </a:rPr>
              <a:pPr/>
              <a:t>12/5/2011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244383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553B3F-0E03-4067-8452-425BC006B4C9}" type="datetimeFigureOut">
              <a:rPr lang="en-US" smtClean="0">
                <a:solidFill>
                  <a:prstClr val="black">
                    <a:tint val="75000"/>
                  </a:prstClr>
                </a:solidFill>
              </a:rPr>
              <a:pPr/>
              <a:t>12/5/2011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86396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553B3F-0E03-4067-8452-425BC006B4C9}" type="datetimeFigureOut">
              <a:rPr lang="en-US" smtClean="0">
                <a:solidFill>
                  <a:prstClr val="black">
                    <a:tint val="75000"/>
                  </a:prstClr>
                </a:solidFill>
              </a:rPr>
              <a:pPr/>
              <a:t>12/5/2011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4215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1087D7-34CF-48EC-8EAB-F560F2F3A0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082000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12/5/2011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327580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12/5/2011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05714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0C4010-B437-4E04-94F6-3E4F52B7CF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672776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05A8D7D-4E3A-49C9-91D1-BCCF4AB73C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603188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97B8832-9A84-4AC9-8BFD-796320EAB95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286768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1BB0CE2-9119-4999-BF83-A668ED3720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655776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A609DCC-E06A-46DE-8BC3-ADE2C715EA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076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8E5A8B0-58B9-4EAF-BBFE-5F181BD09C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018065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6243145-8E55-4948-872E-26DF1EDADE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798291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434192C-6361-4599-BDBB-97D9B7BD31E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71530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D55947-E2B5-47B5-A411-13586C347C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142604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C25B4B5-E677-4E50-8499-9711CEA8F11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198778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7B407FF-B3EB-4631-85CF-9E7F494D57C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179280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D9729C9-0FCE-4577-B3C4-D1A94E6BE8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413123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12/5/2011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006584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12/5/2011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449967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12/5/2011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377936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553B3F-0E03-4067-8452-425BC006B4C9}" type="datetimeFigureOut">
              <a:rPr lang="en-US" smtClean="0">
                <a:solidFill>
                  <a:prstClr val="black">
                    <a:tint val="75000"/>
                  </a:prstClr>
                </a:solidFill>
              </a:rPr>
              <a:pPr/>
              <a:t>12/5/2011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750848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553B3F-0E03-4067-8452-425BC006B4C9}" type="datetimeFigureOut">
              <a:rPr lang="en-US" smtClean="0">
                <a:solidFill>
                  <a:prstClr val="black">
                    <a:tint val="75000"/>
                  </a:prstClr>
                </a:solidFill>
              </a:rPr>
              <a:pPr/>
              <a:t>12/5/2011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682762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553B3F-0E03-4067-8452-425BC006B4C9}" type="datetimeFigureOut">
              <a:rPr lang="en-US" smtClean="0">
                <a:solidFill>
                  <a:prstClr val="black">
                    <a:tint val="75000"/>
                  </a:prstClr>
                </a:solidFill>
              </a:rPr>
              <a:pPr/>
              <a:t>12/5/2011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79782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553B3F-0E03-4067-8452-425BC006B4C9}" type="datetimeFigureOut">
              <a:rPr lang="en-US" smtClean="0">
                <a:solidFill>
                  <a:prstClr val="black">
                    <a:tint val="75000"/>
                  </a:prstClr>
                </a:solidFill>
              </a:rPr>
              <a:pPr/>
              <a:t>12/5/2011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83556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AE1C7F-A01D-4A6B-91CB-E27B26370A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228093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553B3F-0E03-4067-8452-425BC006B4C9}" type="datetimeFigureOut">
              <a:rPr lang="en-US" smtClean="0">
                <a:solidFill>
                  <a:prstClr val="black">
                    <a:tint val="75000"/>
                  </a:prstClr>
                </a:solidFill>
              </a:rPr>
              <a:pPr/>
              <a:t>12/5/2011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618078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553B3F-0E03-4067-8452-425BC006B4C9}" type="datetimeFigureOut">
              <a:rPr lang="en-US" smtClean="0">
                <a:solidFill>
                  <a:prstClr val="black">
                    <a:tint val="75000"/>
                  </a:prstClr>
                </a:solidFill>
              </a:rPr>
              <a:pPr/>
              <a:t>12/5/2011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49522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12/5/2011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131127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12/5/2011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763201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685800" y="2133600"/>
            <a:ext cx="7772400" cy="1470025"/>
          </a:xfrm>
          <a:effectLst>
            <a:outerShdw dist="35921" dir="2700000" algn="ctr" rotWithShape="0">
              <a:srgbClr val="000000"/>
            </a:outerShdw>
          </a:effectLst>
        </p:spPr>
        <p:txBody>
          <a:bodyPr/>
          <a:lstStyle>
            <a:lvl1pPr>
              <a:defRPr b="0">
                <a:latin typeface="Arial Black" pitchFamily="34" charset="0"/>
              </a:defRPr>
            </a:lvl1pPr>
          </a:lstStyle>
          <a:p>
            <a:pPr lvl="0"/>
            <a:r>
              <a:rPr lang="en-US" noProof="0" smtClean="0"/>
              <a:t>Click to edit Master title style</a:t>
            </a:r>
          </a:p>
        </p:txBody>
      </p:sp>
      <p:sp>
        <p:nvSpPr>
          <p:cNvPr id="23555" name="Rectangle 3"/>
          <p:cNvSpPr>
            <a:spLocks noGrp="1" noChangeArrowheads="1"/>
          </p:cNvSpPr>
          <p:nvPr>
            <p:ph type="subTitle" idx="1"/>
          </p:nvPr>
        </p:nvSpPr>
        <p:spPr>
          <a:xfrm>
            <a:off x="1371600" y="4648200"/>
            <a:ext cx="6400800" cy="1219200"/>
          </a:xfrm>
          <a:noFill/>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Lst>
        </p:spPr>
        <p:txBody>
          <a:bodyPr/>
          <a:lstStyle>
            <a:lvl1pPr marL="0" indent="0" algn="ctr">
              <a:buFontTx/>
              <a:buNone/>
              <a:defRPr sz="2400">
                <a:solidFill>
                  <a:srgbClr val="FF9900"/>
                </a:solidFill>
                <a:latin typeface="Arial Black" pitchFamily="34" charset="0"/>
              </a:defRPr>
            </a:lvl1pPr>
          </a:lstStyle>
          <a:p>
            <a:pPr lvl="0"/>
            <a:r>
              <a:rPr lang="en-US" noProof="0" smtClean="0"/>
              <a:t>Click to edit Master subtitle style</a:t>
            </a:r>
          </a:p>
        </p:txBody>
      </p:sp>
      <p:pic>
        <p:nvPicPr>
          <p:cNvPr id="23559" name="Picture 7" descr="noaa_seal"/>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48600" y="228600"/>
            <a:ext cx="9906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Text Box 8"/>
          <p:cNvSpPr txBox="1">
            <a:spLocks noChangeArrowheads="1"/>
          </p:cNvSpPr>
          <p:nvPr/>
        </p:nvSpPr>
        <p:spPr bwMode="auto">
          <a:xfrm>
            <a:off x="914400" y="6276975"/>
            <a:ext cx="7239000" cy="581025"/>
          </a:xfrm>
          <a:prstGeom prst="rect">
            <a:avLst/>
          </a:prstGeom>
          <a:noFill/>
          <a:ln>
            <a:noFill/>
          </a:ln>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spcBef>
                <a:spcPct val="50000"/>
              </a:spcBef>
              <a:spcAft>
                <a:spcPct val="0"/>
              </a:spcAft>
            </a:pPr>
            <a:r>
              <a:rPr lang="en-US" sz="1600" b="1" smtClean="0">
                <a:solidFill>
                  <a:srgbClr val="FFFFFF"/>
                </a:solidFill>
              </a:rPr>
              <a:t> Center for Satellite Applications and Research (STAR) Review </a:t>
            </a:r>
            <a:br>
              <a:rPr lang="en-US" sz="1600" b="1" smtClean="0">
                <a:solidFill>
                  <a:srgbClr val="FFFFFF"/>
                </a:solidFill>
              </a:rPr>
            </a:br>
            <a:r>
              <a:rPr lang="en-US" sz="1600" b="1" smtClean="0">
                <a:solidFill>
                  <a:srgbClr val="FFFFFF"/>
                </a:solidFill>
              </a:rPr>
              <a:t>09 – 11 March 2010</a:t>
            </a:r>
          </a:p>
        </p:txBody>
      </p:sp>
    </p:spTree>
    <p:extLst>
      <p:ext uri="{BB962C8B-B14F-4D97-AF65-F5344CB8AC3E}">
        <p14:creationId xmlns:p14="http://schemas.microsoft.com/office/powerpoint/2010/main" val="404492618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29600EA7-8A1D-492C-990C-811FE43BA38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5833795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8A31DCAF-432C-4A60-8AA1-0DDAC263A2C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6945115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9144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82DBC694-EE0D-4F47-B86F-5D5A876A395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5869620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395AB505-B602-49E6-8256-EE7D19322E5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2373238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E000A0C6-DCCA-433D-A098-CD43B5A844F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56078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A14B90-12F8-43B2-993E-6FB2A6856F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37990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3723ECF1-F39A-4F45-9543-D5F057B5184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6585820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00C070D5-A6E6-45E8-8630-5EDA3EDD00E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0684305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0E56EEAF-5501-4813-981E-67559129B83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8475128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B2B09E4-82D1-46F6-88BD-262403FB16E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3927817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B19E13E-7DC7-4183-AAC9-CA8A8CF3EA1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9927835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914400"/>
            <a:ext cx="44958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14400"/>
            <a:ext cx="44958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71900"/>
            <a:ext cx="44958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8686800" y="6534150"/>
            <a:ext cx="457200" cy="323850"/>
          </a:xfrm>
        </p:spPr>
        <p:txBody>
          <a:bodyPr/>
          <a:lstStyle>
            <a:lvl1pPr>
              <a:defRPr/>
            </a:lvl1pPr>
          </a:lstStyle>
          <a:p>
            <a:fld id="{40BEB120-BBAC-4BD4-885B-116D9DCAD0B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2753456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A6A38C22-FAC3-4644-AAE4-E7D55A5ECAF5}" type="slidenum">
              <a:rPr lang="en-US"/>
              <a:pPr>
                <a:defRPr/>
              </a:pPr>
              <a:t>‹#›</a:t>
            </a:fld>
            <a:endParaRPr lang="en-US"/>
          </a:p>
        </p:txBody>
      </p:sp>
    </p:spTree>
    <p:extLst>
      <p:ext uri="{BB962C8B-B14F-4D97-AF65-F5344CB8AC3E}">
        <p14:creationId xmlns:p14="http://schemas.microsoft.com/office/powerpoint/2010/main" val="27440251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984B77C1-C2EC-4414-BBF6-3D0F17E18D93}" type="slidenum">
              <a:rPr lang="en-US"/>
              <a:pPr>
                <a:defRPr/>
              </a:pPr>
              <a:t>‹#›</a:t>
            </a:fld>
            <a:endParaRPr lang="en-US"/>
          </a:p>
        </p:txBody>
      </p:sp>
    </p:spTree>
    <p:extLst>
      <p:ext uri="{BB962C8B-B14F-4D97-AF65-F5344CB8AC3E}">
        <p14:creationId xmlns:p14="http://schemas.microsoft.com/office/powerpoint/2010/main" val="97709609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383E5DF1-AEB1-47B9-8A66-C44B4E08C670}" type="slidenum">
              <a:rPr lang="en-US"/>
              <a:pPr>
                <a:defRPr/>
              </a:pPr>
              <a:t>‹#›</a:t>
            </a:fld>
            <a:endParaRPr lang="en-US"/>
          </a:p>
        </p:txBody>
      </p:sp>
    </p:spTree>
    <p:extLst>
      <p:ext uri="{BB962C8B-B14F-4D97-AF65-F5344CB8AC3E}">
        <p14:creationId xmlns:p14="http://schemas.microsoft.com/office/powerpoint/2010/main" val="307718477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83AB9E3B-2FB7-4A49-9504-DCD18E302FF6}" type="slidenum">
              <a:rPr lang="en-US"/>
              <a:pPr>
                <a:defRPr/>
              </a:pPr>
              <a:t>‹#›</a:t>
            </a:fld>
            <a:endParaRPr lang="en-US"/>
          </a:p>
        </p:txBody>
      </p:sp>
    </p:spTree>
    <p:extLst>
      <p:ext uri="{BB962C8B-B14F-4D97-AF65-F5344CB8AC3E}">
        <p14:creationId xmlns:p14="http://schemas.microsoft.com/office/powerpoint/2010/main" val="1900500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BCE5250-5245-4A1B-9A2B-481801EA8D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917696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9DA50A7E-92BC-43C7-8018-EE711C178BA3}" type="slidenum">
              <a:rPr lang="en-US"/>
              <a:pPr>
                <a:defRPr/>
              </a:pPr>
              <a:t>‹#›</a:t>
            </a:fld>
            <a:endParaRPr lang="en-US"/>
          </a:p>
        </p:txBody>
      </p:sp>
    </p:spTree>
    <p:extLst>
      <p:ext uri="{BB962C8B-B14F-4D97-AF65-F5344CB8AC3E}">
        <p14:creationId xmlns:p14="http://schemas.microsoft.com/office/powerpoint/2010/main" val="33950682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68520F8B-9B68-4E17-BB6F-207299D2A569}" type="slidenum">
              <a:rPr lang="en-US"/>
              <a:pPr>
                <a:defRPr/>
              </a:pPr>
              <a:t>‹#›</a:t>
            </a:fld>
            <a:endParaRPr lang="en-US"/>
          </a:p>
        </p:txBody>
      </p:sp>
    </p:spTree>
    <p:extLst>
      <p:ext uri="{BB962C8B-B14F-4D97-AF65-F5344CB8AC3E}">
        <p14:creationId xmlns:p14="http://schemas.microsoft.com/office/powerpoint/2010/main" val="330421226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8C53F7AE-F0D9-4DCE-8276-F3DD9C23BB88}" type="slidenum">
              <a:rPr lang="en-US"/>
              <a:pPr>
                <a:defRPr/>
              </a:pPr>
              <a:t>‹#›</a:t>
            </a:fld>
            <a:endParaRPr lang="en-US"/>
          </a:p>
        </p:txBody>
      </p:sp>
    </p:spTree>
    <p:extLst>
      <p:ext uri="{BB962C8B-B14F-4D97-AF65-F5344CB8AC3E}">
        <p14:creationId xmlns:p14="http://schemas.microsoft.com/office/powerpoint/2010/main" val="9016144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156C7DB7-1B94-4BBF-BF02-B8F2E30EA2E2}" type="slidenum">
              <a:rPr lang="en-US"/>
              <a:pPr>
                <a:defRPr/>
              </a:pPr>
              <a:t>‹#›</a:t>
            </a:fld>
            <a:endParaRPr lang="en-US"/>
          </a:p>
        </p:txBody>
      </p:sp>
    </p:spTree>
    <p:extLst>
      <p:ext uri="{BB962C8B-B14F-4D97-AF65-F5344CB8AC3E}">
        <p14:creationId xmlns:p14="http://schemas.microsoft.com/office/powerpoint/2010/main" val="329687921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44AFF4AA-C9D8-4519-BB20-3B2BCBFE6370}" type="slidenum">
              <a:rPr lang="en-US"/>
              <a:pPr>
                <a:defRPr/>
              </a:pPr>
              <a:t>‹#›</a:t>
            </a:fld>
            <a:endParaRPr lang="en-US"/>
          </a:p>
        </p:txBody>
      </p:sp>
    </p:spTree>
    <p:extLst>
      <p:ext uri="{BB962C8B-B14F-4D97-AF65-F5344CB8AC3E}">
        <p14:creationId xmlns:p14="http://schemas.microsoft.com/office/powerpoint/2010/main" val="59560704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D3EE94D0-B80C-4F59-9F6E-A38DDFE294D2}" type="slidenum">
              <a:rPr lang="en-US"/>
              <a:pPr>
                <a:defRPr/>
              </a:pPr>
              <a:t>‹#›</a:t>
            </a:fld>
            <a:endParaRPr lang="en-US"/>
          </a:p>
        </p:txBody>
      </p:sp>
    </p:spTree>
    <p:extLst>
      <p:ext uri="{BB962C8B-B14F-4D97-AF65-F5344CB8AC3E}">
        <p14:creationId xmlns:p14="http://schemas.microsoft.com/office/powerpoint/2010/main" val="370126034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FB2F4DE7-818C-4933-A051-CF2BEAFE093D}" type="slidenum">
              <a:rPr lang="en-US"/>
              <a:pPr>
                <a:defRPr/>
              </a:pPr>
              <a:t>‹#›</a:t>
            </a:fld>
            <a:endParaRPr lang="en-US"/>
          </a:p>
        </p:txBody>
      </p:sp>
    </p:spTree>
    <p:extLst>
      <p:ext uri="{BB962C8B-B14F-4D97-AF65-F5344CB8AC3E}">
        <p14:creationId xmlns:p14="http://schemas.microsoft.com/office/powerpoint/2010/main" val="314346895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6BC1411A-3072-4E27-A77A-D60C10F3E404}" type="datetime1">
              <a:rPr lang="en-US">
                <a:solidFill>
                  <a:srgbClr val="000000"/>
                </a:solidFill>
              </a:rPr>
              <a:pPr>
                <a:defRPr/>
              </a:pPr>
              <a:t>12/5/2011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B842D925-9447-4EB2-A7CD-D1BDB1EB75EF}" type="slidenum">
              <a:rPr lang="en-US"/>
              <a:pPr>
                <a:defRPr/>
              </a:pPr>
              <a:t>‹#›</a:t>
            </a:fld>
            <a:endParaRPr lang="en-US"/>
          </a:p>
        </p:txBody>
      </p:sp>
    </p:spTree>
    <p:extLst>
      <p:ext uri="{BB962C8B-B14F-4D97-AF65-F5344CB8AC3E}">
        <p14:creationId xmlns:p14="http://schemas.microsoft.com/office/powerpoint/2010/main" val="33293274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103E0B45-7A61-4D79-81C8-56830F0B0A47}" type="datetime1">
              <a:rPr lang="en-US">
                <a:solidFill>
                  <a:srgbClr val="000000"/>
                </a:solidFill>
              </a:rPr>
              <a:pPr>
                <a:defRPr/>
              </a:pPr>
              <a:t>12/5/2011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E246A3C-DA24-4271-89DF-8297BD153A6F}" type="slidenum">
              <a:rPr lang="en-US"/>
              <a:pPr>
                <a:defRPr/>
              </a:pPr>
              <a:t>‹#›</a:t>
            </a:fld>
            <a:endParaRPr lang="en-US"/>
          </a:p>
        </p:txBody>
      </p:sp>
    </p:spTree>
    <p:extLst>
      <p:ext uri="{BB962C8B-B14F-4D97-AF65-F5344CB8AC3E}">
        <p14:creationId xmlns:p14="http://schemas.microsoft.com/office/powerpoint/2010/main" val="385572346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A4A82AC8-6F5F-41AC-B034-B997D0947C31}" type="datetime1">
              <a:rPr lang="en-US">
                <a:solidFill>
                  <a:srgbClr val="000000"/>
                </a:solidFill>
              </a:rPr>
              <a:pPr>
                <a:defRPr/>
              </a:pPr>
              <a:t>12/5/2011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E753CCEE-75B6-4B5D-ACE7-77240F8625D4}" type="slidenum">
              <a:rPr lang="en-US"/>
              <a:pPr>
                <a:defRPr/>
              </a:pPr>
              <a:t>‹#›</a:t>
            </a:fld>
            <a:endParaRPr lang="en-US"/>
          </a:p>
        </p:txBody>
      </p:sp>
    </p:spTree>
    <p:extLst>
      <p:ext uri="{BB962C8B-B14F-4D97-AF65-F5344CB8AC3E}">
        <p14:creationId xmlns:p14="http://schemas.microsoft.com/office/powerpoint/2010/main" val="38753915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B739737-D6AE-482E-844E-5ACEDB7DFA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7451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28B7104C-F0D9-4536-8E82-F444812E2660}" type="datetime1">
              <a:rPr lang="en-US">
                <a:solidFill>
                  <a:srgbClr val="000000"/>
                </a:solidFill>
              </a:rPr>
              <a:pPr>
                <a:defRPr/>
              </a:pPr>
              <a:t>12/5/2011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654C0906-68E7-48D2-89A2-62ED98B354BD}" type="slidenum">
              <a:rPr lang="en-US"/>
              <a:pPr>
                <a:defRPr/>
              </a:pPr>
              <a:t>‹#›</a:t>
            </a:fld>
            <a:endParaRPr lang="en-US"/>
          </a:p>
        </p:txBody>
      </p:sp>
    </p:spTree>
    <p:extLst>
      <p:ext uri="{BB962C8B-B14F-4D97-AF65-F5344CB8AC3E}">
        <p14:creationId xmlns:p14="http://schemas.microsoft.com/office/powerpoint/2010/main" val="150693778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8" name="Rectangle 10"/>
          <p:cNvSpPr>
            <a:spLocks noGrp="1" noChangeArrowheads="1"/>
          </p:cNvSpPr>
          <p:nvPr>
            <p:ph type="dt" sz="half" idx="11"/>
          </p:nvPr>
        </p:nvSpPr>
        <p:spPr>
          <a:ln/>
        </p:spPr>
        <p:txBody>
          <a:bodyPr/>
          <a:lstStyle>
            <a:lvl1pPr>
              <a:defRPr/>
            </a:lvl1pPr>
          </a:lstStyle>
          <a:p>
            <a:pPr>
              <a:defRPr/>
            </a:pPr>
            <a:fld id="{4C57C792-0D35-48AF-AC4C-616C54AFEB97}" type="datetime1">
              <a:rPr lang="en-US">
                <a:solidFill>
                  <a:srgbClr val="000000"/>
                </a:solidFill>
              </a:rPr>
              <a:pPr>
                <a:defRPr/>
              </a:pPr>
              <a:t>12/5/2011</a:t>
            </a:fld>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8D54D574-B280-4DE8-907C-655BE621B8B2}" type="slidenum">
              <a:rPr lang="en-US"/>
              <a:pPr>
                <a:defRPr/>
              </a:pPr>
              <a:t>‹#›</a:t>
            </a:fld>
            <a:endParaRPr lang="en-US"/>
          </a:p>
        </p:txBody>
      </p:sp>
    </p:spTree>
    <p:extLst>
      <p:ext uri="{BB962C8B-B14F-4D97-AF65-F5344CB8AC3E}">
        <p14:creationId xmlns:p14="http://schemas.microsoft.com/office/powerpoint/2010/main" val="52644394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0"/>
          <p:cNvSpPr>
            <a:spLocks noGrp="1" noChangeArrowheads="1"/>
          </p:cNvSpPr>
          <p:nvPr>
            <p:ph type="dt" sz="half" idx="11"/>
          </p:nvPr>
        </p:nvSpPr>
        <p:spPr>
          <a:ln/>
        </p:spPr>
        <p:txBody>
          <a:bodyPr/>
          <a:lstStyle>
            <a:lvl1pPr>
              <a:defRPr/>
            </a:lvl1pPr>
          </a:lstStyle>
          <a:p>
            <a:pPr>
              <a:defRPr/>
            </a:pPr>
            <a:fld id="{760CA52B-10C4-4F9D-97DE-9D16FC4DF8E2}" type="datetime1">
              <a:rPr lang="en-US">
                <a:solidFill>
                  <a:srgbClr val="000000"/>
                </a:solidFill>
              </a:rPr>
              <a:pPr>
                <a:defRPr/>
              </a:pPr>
              <a:t>12/5/2011</a:t>
            </a:fld>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7B354499-DC56-471F-BEA6-CCD27DCFE2FE}" type="slidenum">
              <a:rPr lang="en-US"/>
              <a:pPr>
                <a:defRPr/>
              </a:pPr>
              <a:t>‹#›</a:t>
            </a:fld>
            <a:endParaRPr lang="en-US"/>
          </a:p>
        </p:txBody>
      </p:sp>
    </p:spTree>
    <p:extLst>
      <p:ext uri="{BB962C8B-B14F-4D97-AF65-F5344CB8AC3E}">
        <p14:creationId xmlns:p14="http://schemas.microsoft.com/office/powerpoint/2010/main" val="40481390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C932194E-5F8F-429B-93DB-2A0A317AC404}" type="slidenum">
              <a:rPr lang="en-US"/>
              <a:pPr>
                <a:defRPr/>
              </a:pPr>
              <a:t>‹#›</a:t>
            </a:fld>
            <a:endParaRPr lang="en-US"/>
          </a:p>
        </p:txBody>
      </p:sp>
    </p:spTree>
    <p:extLst>
      <p:ext uri="{BB962C8B-B14F-4D97-AF65-F5344CB8AC3E}">
        <p14:creationId xmlns:p14="http://schemas.microsoft.com/office/powerpoint/2010/main" val="98334473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B58A3367-D70A-4196-AE0B-778A5CC81E58}" type="datetime1">
              <a:rPr lang="en-US">
                <a:solidFill>
                  <a:srgbClr val="000000"/>
                </a:solidFill>
              </a:rPr>
              <a:pPr>
                <a:defRPr/>
              </a:pPr>
              <a:t>12/5/2011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2F40DF2F-0ACB-45AA-8039-782616610106}" type="slidenum">
              <a:rPr lang="en-US"/>
              <a:pPr>
                <a:defRPr/>
              </a:pPr>
              <a:t>‹#›</a:t>
            </a:fld>
            <a:endParaRPr lang="en-US"/>
          </a:p>
        </p:txBody>
      </p:sp>
    </p:spTree>
    <p:extLst>
      <p:ext uri="{BB962C8B-B14F-4D97-AF65-F5344CB8AC3E}">
        <p14:creationId xmlns:p14="http://schemas.microsoft.com/office/powerpoint/2010/main" val="271571686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0CC77D25-62CE-4947-9745-F71DBD66C0AE}" type="datetime1">
              <a:rPr lang="en-US">
                <a:solidFill>
                  <a:srgbClr val="000000"/>
                </a:solidFill>
              </a:rPr>
              <a:pPr>
                <a:defRPr/>
              </a:pPr>
              <a:t>12/5/2011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C6C9EE6-9C22-4A4E-BC3E-424240E227E2}" type="slidenum">
              <a:rPr lang="en-US"/>
              <a:pPr>
                <a:defRPr/>
              </a:pPr>
              <a:t>‹#›</a:t>
            </a:fld>
            <a:endParaRPr lang="en-US"/>
          </a:p>
        </p:txBody>
      </p:sp>
    </p:spTree>
    <p:extLst>
      <p:ext uri="{BB962C8B-B14F-4D97-AF65-F5344CB8AC3E}">
        <p14:creationId xmlns:p14="http://schemas.microsoft.com/office/powerpoint/2010/main" val="190696267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A81F94EC-0C4D-4D82-AEDA-75BF849A6686}" type="datetime1">
              <a:rPr lang="en-US">
                <a:solidFill>
                  <a:srgbClr val="000000"/>
                </a:solidFill>
              </a:rPr>
              <a:pPr>
                <a:defRPr/>
              </a:pPr>
              <a:t>12/5/2011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06D2E71C-72D6-4883-A1B1-939E2B30CB01}" type="slidenum">
              <a:rPr lang="en-US"/>
              <a:pPr>
                <a:defRPr/>
              </a:pPr>
              <a:t>‹#›</a:t>
            </a:fld>
            <a:endParaRPr lang="en-US"/>
          </a:p>
        </p:txBody>
      </p:sp>
    </p:spTree>
    <p:extLst>
      <p:ext uri="{BB962C8B-B14F-4D97-AF65-F5344CB8AC3E}">
        <p14:creationId xmlns:p14="http://schemas.microsoft.com/office/powerpoint/2010/main" val="387818716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8A26897D-A44C-473C-B3F3-F82F842E520B}" type="datetime1">
              <a:rPr lang="en-US">
                <a:solidFill>
                  <a:srgbClr val="000000"/>
                </a:solidFill>
              </a:rPr>
              <a:pPr>
                <a:defRPr/>
              </a:pPr>
              <a:t>12/5/2011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C54D7D6-FC36-4B1D-B846-572297DB3D48}" type="slidenum">
              <a:rPr lang="en-US"/>
              <a:pPr>
                <a:defRPr/>
              </a:pPr>
              <a:t>‹#›</a:t>
            </a:fld>
            <a:endParaRPr lang="en-US"/>
          </a:p>
        </p:txBody>
      </p:sp>
    </p:spTree>
    <p:extLst>
      <p:ext uri="{BB962C8B-B14F-4D97-AF65-F5344CB8AC3E}">
        <p14:creationId xmlns:p14="http://schemas.microsoft.com/office/powerpoint/2010/main" val="358507193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5791200" cy="56356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33D25C8E-BF62-452C-A932-EA22CA292593}" type="datetime1">
              <a:rPr lang="en-US">
                <a:solidFill>
                  <a:srgbClr val="000000"/>
                </a:solidFill>
              </a:rPr>
              <a:pPr>
                <a:defRPr/>
              </a:pPr>
              <a:t>12/5/2011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AC9C4F7-946A-4DFC-ADA1-E05AB75AF183}" type="slidenum">
              <a:rPr lang="en-US"/>
              <a:pPr>
                <a:defRPr/>
              </a:pPr>
              <a:t>‹#›</a:t>
            </a:fld>
            <a:endParaRPr lang="en-US"/>
          </a:p>
        </p:txBody>
      </p:sp>
    </p:spTree>
    <p:extLst>
      <p:ext uri="{BB962C8B-B14F-4D97-AF65-F5344CB8AC3E}">
        <p14:creationId xmlns:p14="http://schemas.microsoft.com/office/powerpoint/2010/main" val="399060686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169863"/>
            <a:ext cx="5791200" cy="5635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308555CA-4583-4688-A34C-EDEB5ED24AD5}" type="datetime1">
              <a:rPr lang="en-US">
                <a:solidFill>
                  <a:srgbClr val="000000"/>
                </a:solidFill>
              </a:rPr>
              <a:pPr>
                <a:defRPr/>
              </a:pPr>
              <a:t>12/5/2011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A10FF2D-CC9D-4AA4-A37E-FAF297AD2553}" type="slidenum">
              <a:rPr lang="en-US"/>
              <a:pPr>
                <a:defRPr/>
              </a:pPr>
              <a:t>‹#›</a:t>
            </a:fld>
            <a:endParaRPr lang="en-US"/>
          </a:p>
        </p:txBody>
      </p:sp>
    </p:spTree>
    <p:extLst>
      <p:ext uri="{BB962C8B-B14F-4D97-AF65-F5344CB8AC3E}">
        <p14:creationId xmlns:p14="http://schemas.microsoft.com/office/powerpoint/2010/main" val="1028048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8609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6B6DDAA-EA45-4A06-BAD0-54BF7DD82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52891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6BC1411A-3072-4E27-A77A-D60C10F3E404}" type="datetime1">
              <a:rPr lang="en-US">
                <a:solidFill>
                  <a:srgbClr val="000000"/>
                </a:solidFill>
              </a:rPr>
              <a:pPr>
                <a:defRPr/>
              </a:pPr>
              <a:t>12/5/2011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B842D925-9447-4EB2-A7CD-D1BDB1EB75EF}" type="slidenum">
              <a:rPr lang="en-US"/>
              <a:pPr>
                <a:defRPr/>
              </a:pPr>
              <a:t>‹#›</a:t>
            </a:fld>
            <a:endParaRPr lang="en-US"/>
          </a:p>
        </p:txBody>
      </p:sp>
    </p:spTree>
    <p:extLst>
      <p:ext uri="{BB962C8B-B14F-4D97-AF65-F5344CB8AC3E}">
        <p14:creationId xmlns:p14="http://schemas.microsoft.com/office/powerpoint/2010/main" val="242120564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103E0B45-7A61-4D79-81C8-56830F0B0A47}" type="datetime1">
              <a:rPr lang="en-US">
                <a:solidFill>
                  <a:srgbClr val="000000"/>
                </a:solidFill>
              </a:rPr>
              <a:pPr>
                <a:defRPr/>
              </a:pPr>
              <a:t>12/5/2011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E246A3C-DA24-4271-89DF-8297BD153A6F}" type="slidenum">
              <a:rPr lang="en-US"/>
              <a:pPr>
                <a:defRPr/>
              </a:pPr>
              <a:t>‹#›</a:t>
            </a:fld>
            <a:endParaRPr lang="en-US"/>
          </a:p>
        </p:txBody>
      </p:sp>
    </p:spTree>
    <p:extLst>
      <p:ext uri="{BB962C8B-B14F-4D97-AF65-F5344CB8AC3E}">
        <p14:creationId xmlns:p14="http://schemas.microsoft.com/office/powerpoint/2010/main" val="151151694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A4A82AC8-6F5F-41AC-B034-B997D0947C31}" type="datetime1">
              <a:rPr lang="en-US">
                <a:solidFill>
                  <a:srgbClr val="000000"/>
                </a:solidFill>
              </a:rPr>
              <a:pPr>
                <a:defRPr/>
              </a:pPr>
              <a:t>12/5/2011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E753CCEE-75B6-4B5D-ACE7-77240F8625D4}" type="slidenum">
              <a:rPr lang="en-US"/>
              <a:pPr>
                <a:defRPr/>
              </a:pPr>
              <a:t>‹#›</a:t>
            </a:fld>
            <a:endParaRPr lang="en-US"/>
          </a:p>
        </p:txBody>
      </p:sp>
    </p:spTree>
    <p:extLst>
      <p:ext uri="{BB962C8B-B14F-4D97-AF65-F5344CB8AC3E}">
        <p14:creationId xmlns:p14="http://schemas.microsoft.com/office/powerpoint/2010/main" val="350520190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28B7104C-F0D9-4536-8E82-F444812E2660}" type="datetime1">
              <a:rPr lang="en-US">
                <a:solidFill>
                  <a:srgbClr val="000000"/>
                </a:solidFill>
              </a:rPr>
              <a:pPr>
                <a:defRPr/>
              </a:pPr>
              <a:t>12/5/2011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654C0906-68E7-48D2-89A2-62ED98B354BD}" type="slidenum">
              <a:rPr lang="en-US"/>
              <a:pPr>
                <a:defRPr/>
              </a:pPr>
              <a:t>‹#›</a:t>
            </a:fld>
            <a:endParaRPr lang="en-US"/>
          </a:p>
        </p:txBody>
      </p:sp>
    </p:spTree>
    <p:extLst>
      <p:ext uri="{BB962C8B-B14F-4D97-AF65-F5344CB8AC3E}">
        <p14:creationId xmlns:p14="http://schemas.microsoft.com/office/powerpoint/2010/main" val="258723048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8" name="Rectangle 10"/>
          <p:cNvSpPr>
            <a:spLocks noGrp="1" noChangeArrowheads="1"/>
          </p:cNvSpPr>
          <p:nvPr>
            <p:ph type="dt" sz="half" idx="11"/>
          </p:nvPr>
        </p:nvSpPr>
        <p:spPr>
          <a:ln/>
        </p:spPr>
        <p:txBody>
          <a:bodyPr/>
          <a:lstStyle>
            <a:lvl1pPr>
              <a:defRPr/>
            </a:lvl1pPr>
          </a:lstStyle>
          <a:p>
            <a:pPr>
              <a:defRPr/>
            </a:pPr>
            <a:fld id="{4C57C792-0D35-48AF-AC4C-616C54AFEB97}" type="datetime1">
              <a:rPr lang="en-US">
                <a:solidFill>
                  <a:srgbClr val="000000"/>
                </a:solidFill>
              </a:rPr>
              <a:pPr>
                <a:defRPr/>
              </a:pPr>
              <a:t>12/5/2011</a:t>
            </a:fld>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8D54D574-B280-4DE8-907C-655BE621B8B2}" type="slidenum">
              <a:rPr lang="en-US"/>
              <a:pPr>
                <a:defRPr/>
              </a:pPr>
              <a:t>‹#›</a:t>
            </a:fld>
            <a:endParaRPr lang="en-US"/>
          </a:p>
        </p:txBody>
      </p:sp>
    </p:spTree>
    <p:extLst>
      <p:ext uri="{BB962C8B-B14F-4D97-AF65-F5344CB8AC3E}">
        <p14:creationId xmlns:p14="http://schemas.microsoft.com/office/powerpoint/2010/main" val="232109442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0"/>
          <p:cNvSpPr>
            <a:spLocks noGrp="1" noChangeArrowheads="1"/>
          </p:cNvSpPr>
          <p:nvPr>
            <p:ph type="dt" sz="half" idx="11"/>
          </p:nvPr>
        </p:nvSpPr>
        <p:spPr>
          <a:ln/>
        </p:spPr>
        <p:txBody>
          <a:bodyPr/>
          <a:lstStyle>
            <a:lvl1pPr>
              <a:defRPr/>
            </a:lvl1pPr>
          </a:lstStyle>
          <a:p>
            <a:pPr>
              <a:defRPr/>
            </a:pPr>
            <a:fld id="{760CA52B-10C4-4F9D-97DE-9D16FC4DF8E2}" type="datetime1">
              <a:rPr lang="en-US">
                <a:solidFill>
                  <a:srgbClr val="000000"/>
                </a:solidFill>
              </a:rPr>
              <a:pPr>
                <a:defRPr/>
              </a:pPr>
              <a:t>12/5/2011</a:t>
            </a:fld>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7B354499-DC56-471F-BEA6-CCD27DCFE2FE}" type="slidenum">
              <a:rPr lang="en-US"/>
              <a:pPr>
                <a:defRPr/>
              </a:pPr>
              <a:t>‹#›</a:t>
            </a:fld>
            <a:endParaRPr lang="en-US"/>
          </a:p>
        </p:txBody>
      </p:sp>
    </p:spTree>
    <p:extLst>
      <p:ext uri="{BB962C8B-B14F-4D97-AF65-F5344CB8AC3E}">
        <p14:creationId xmlns:p14="http://schemas.microsoft.com/office/powerpoint/2010/main" val="298574098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C932194E-5F8F-429B-93DB-2A0A317AC404}" type="slidenum">
              <a:rPr lang="en-US"/>
              <a:pPr>
                <a:defRPr/>
              </a:pPr>
              <a:t>‹#›</a:t>
            </a:fld>
            <a:endParaRPr lang="en-US"/>
          </a:p>
        </p:txBody>
      </p:sp>
    </p:spTree>
    <p:extLst>
      <p:ext uri="{BB962C8B-B14F-4D97-AF65-F5344CB8AC3E}">
        <p14:creationId xmlns:p14="http://schemas.microsoft.com/office/powerpoint/2010/main" val="426792877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B58A3367-D70A-4196-AE0B-778A5CC81E58}" type="datetime1">
              <a:rPr lang="en-US">
                <a:solidFill>
                  <a:srgbClr val="000000"/>
                </a:solidFill>
              </a:rPr>
              <a:pPr>
                <a:defRPr/>
              </a:pPr>
              <a:t>12/5/2011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2F40DF2F-0ACB-45AA-8039-782616610106}" type="slidenum">
              <a:rPr lang="en-US"/>
              <a:pPr>
                <a:defRPr/>
              </a:pPr>
              <a:t>‹#›</a:t>
            </a:fld>
            <a:endParaRPr lang="en-US"/>
          </a:p>
        </p:txBody>
      </p:sp>
    </p:spTree>
    <p:extLst>
      <p:ext uri="{BB962C8B-B14F-4D97-AF65-F5344CB8AC3E}">
        <p14:creationId xmlns:p14="http://schemas.microsoft.com/office/powerpoint/2010/main" val="322761404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0CC77D25-62CE-4947-9745-F71DBD66C0AE}" type="datetime1">
              <a:rPr lang="en-US">
                <a:solidFill>
                  <a:srgbClr val="000000"/>
                </a:solidFill>
              </a:rPr>
              <a:pPr>
                <a:defRPr/>
              </a:pPr>
              <a:t>12/5/2011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C6C9EE6-9C22-4A4E-BC3E-424240E227E2}" type="slidenum">
              <a:rPr lang="en-US"/>
              <a:pPr>
                <a:defRPr/>
              </a:pPr>
              <a:t>‹#›</a:t>
            </a:fld>
            <a:endParaRPr lang="en-US"/>
          </a:p>
        </p:txBody>
      </p:sp>
    </p:spTree>
    <p:extLst>
      <p:ext uri="{BB962C8B-B14F-4D97-AF65-F5344CB8AC3E}">
        <p14:creationId xmlns:p14="http://schemas.microsoft.com/office/powerpoint/2010/main" val="298428425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A81F94EC-0C4D-4D82-AEDA-75BF849A6686}" type="datetime1">
              <a:rPr lang="en-US">
                <a:solidFill>
                  <a:srgbClr val="000000"/>
                </a:solidFill>
              </a:rPr>
              <a:pPr>
                <a:defRPr/>
              </a:pPr>
              <a:t>12/5/2011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06D2E71C-72D6-4883-A1B1-939E2B30CB01}" type="slidenum">
              <a:rPr lang="en-US"/>
              <a:pPr>
                <a:defRPr/>
              </a:pPr>
              <a:t>‹#›</a:t>
            </a:fld>
            <a:endParaRPr lang="en-US"/>
          </a:p>
        </p:txBody>
      </p:sp>
    </p:spTree>
    <p:extLst>
      <p:ext uri="{BB962C8B-B14F-4D97-AF65-F5344CB8AC3E}">
        <p14:creationId xmlns:p14="http://schemas.microsoft.com/office/powerpoint/2010/main" val="1899212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0D137D-E571-41C1-81DE-ECD1423284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8830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8A26897D-A44C-473C-B3F3-F82F842E520B}" type="datetime1">
              <a:rPr lang="en-US">
                <a:solidFill>
                  <a:srgbClr val="000000"/>
                </a:solidFill>
              </a:rPr>
              <a:pPr>
                <a:defRPr/>
              </a:pPr>
              <a:t>12/5/2011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C54D7D6-FC36-4B1D-B846-572297DB3D48}" type="slidenum">
              <a:rPr lang="en-US"/>
              <a:pPr>
                <a:defRPr/>
              </a:pPr>
              <a:t>‹#›</a:t>
            </a:fld>
            <a:endParaRPr lang="en-US"/>
          </a:p>
        </p:txBody>
      </p:sp>
    </p:spTree>
    <p:extLst>
      <p:ext uri="{BB962C8B-B14F-4D97-AF65-F5344CB8AC3E}">
        <p14:creationId xmlns:p14="http://schemas.microsoft.com/office/powerpoint/2010/main" val="327687690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5791200" cy="56356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33D25C8E-BF62-452C-A932-EA22CA292593}" type="datetime1">
              <a:rPr lang="en-US">
                <a:solidFill>
                  <a:srgbClr val="000000"/>
                </a:solidFill>
              </a:rPr>
              <a:pPr>
                <a:defRPr/>
              </a:pPr>
              <a:t>12/5/2011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AC9C4F7-946A-4DFC-ADA1-E05AB75AF183}" type="slidenum">
              <a:rPr lang="en-US"/>
              <a:pPr>
                <a:defRPr/>
              </a:pPr>
              <a:t>‹#›</a:t>
            </a:fld>
            <a:endParaRPr lang="en-US"/>
          </a:p>
        </p:txBody>
      </p:sp>
    </p:spTree>
    <p:extLst>
      <p:ext uri="{BB962C8B-B14F-4D97-AF65-F5344CB8AC3E}">
        <p14:creationId xmlns:p14="http://schemas.microsoft.com/office/powerpoint/2010/main" val="370162741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169863"/>
            <a:ext cx="5791200" cy="5635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308555CA-4583-4688-A34C-EDEB5ED24AD5}" type="datetime1">
              <a:rPr lang="en-US">
                <a:solidFill>
                  <a:srgbClr val="000000"/>
                </a:solidFill>
              </a:rPr>
              <a:pPr>
                <a:defRPr/>
              </a:pPr>
              <a:t>12/5/2011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A10FF2D-CC9D-4AA4-A37E-FAF297AD2553}" type="slidenum">
              <a:rPr lang="en-US"/>
              <a:pPr>
                <a:defRPr/>
              </a:pPr>
              <a:t>‹#›</a:t>
            </a:fld>
            <a:endParaRPr lang="en-US"/>
          </a:p>
        </p:txBody>
      </p:sp>
    </p:spTree>
    <p:extLst>
      <p:ext uri="{BB962C8B-B14F-4D97-AF65-F5344CB8AC3E}">
        <p14:creationId xmlns:p14="http://schemas.microsoft.com/office/powerpoint/2010/main" val="86651948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166_.jp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248400" y="1027113"/>
            <a:ext cx="2895600" cy="4916487"/>
          </a:xfrm>
          <a:prstGeom prst="rect">
            <a:avLst/>
          </a:prstGeom>
          <a:noFill/>
          <a:ln w="9525">
            <a:noFill/>
            <a:miter lim="800000"/>
            <a:headEnd/>
            <a:tailEnd/>
          </a:ln>
        </p:spPr>
      </p:pic>
      <p:sp>
        <p:nvSpPr>
          <p:cNvPr id="3" name="Subtitle 2"/>
          <p:cNvSpPr>
            <a:spLocks noGrp="1"/>
          </p:cNvSpPr>
          <p:nvPr>
            <p:ph type="subTitle" idx="1"/>
          </p:nvPr>
        </p:nvSpPr>
        <p:spPr>
          <a:xfrm>
            <a:off x="0" y="4648200"/>
            <a:ext cx="6400800" cy="106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 name="Title 1"/>
          <p:cNvSpPr>
            <a:spLocks noGrp="1"/>
          </p:cNvSpPr>
          <p:nvPr>
            <p:ph type="ctrTitle"/>
          </p:nvPr>
        </p:nvSpPr>
        <p:spPr>
          <a:xfrm>
            <a:off x="0" y="685800"/>
            <a:ext cx="6781800" cy="1828800"/>
          </a:xfrm>
        </p:spPr>
        <p:txBody>
          <a:bodyPr/>
          <a:lstStyle>
            <a:lvl1pPr>
              <a:defRPr>
                <a:solidFill>
                  <a:schemeClr val="tx1"/>
                </a:solidFill>
              </a:defRPr>
            </a:lvl1p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fld id="{63A29F38-5EC6-D140-80EF-CFE0A6945C10}" type="datetime1">
              <a:rPr lang="en-US" smtClean="0">
                <a:solidFill>
                  <a:prstClr val="white">
                    <a:tint val="75000"/>
                  </a:prstClr>
                </a:solidFill>
              </a:rPr>
              <a:pPr>
                <a:defRPr/>
              </a:pPr>
              <a:t>12/5/2011</a:t>
            </a:fld>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24F5610-794B-43F9-A0D9-AF1E5933AB5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96613197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00150" y="921910"/>
            <a:ext cx="7086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Date Placeholder 3"/>
          <p:cNvSpPr>
            <a:spLocks noGrp="1"/>
          </p:cNvSpPr>
          <p:nvPr userDrawn="1">
            <p:ph type="dt" sz="half" idx="10"/>
          </p:nvPr>
        </p:nvSpPr>
        <p:spPr/>
        <p:txBody>
          <a:bodyPr/>
          <a:lstStyle>
            <a:lvl1pPr>
              <a:defRPr/>
            </a:lvl1pPr>
          </a:lstStyle>
          <a:p>
            <a:pPr>
              <a:defRPr/>
            </a:pPr>
            <a:fld id="{796A5602-5454-FE4B-9136-925147ECF399}" type="datetime1">
              <a:rPr lang="en-US" smtClean="0">
                <a:solidFill>
                  <a:prstClr val="white">
                    <a:tint val="75000"/>
                  </a:prstClr>
                </a:solidFill>
              </a:rPr>
              <a:pPr>
                <a:defRPr/>
              </a:pPr>
              <a:t>12/5/2011</a:t>
            </a:fld>
            <a:endParaRPr lang="en-US" dirty="0">
              <a:solidFill>
                <a:prstClr val="white">
                  <a:tint val="75000"/>
                </a:prstClr>
              </a:solidFill>
            </a:endParaRPr>
          </a:p>
        </p:txBody>
      </p:sp>
      <p:sp>
        <p:nvSpPr>
          <p:cNvPr id="13" name="Footer Placeholder 4"/>
          <p:cNvSpPr>
            <a:spLocks noGrp="1"/>
          </p:cNvSpPr>
          <p:nvPr userDrawn="1">
            <p:ph type="ftr" sz="quarter" idx="11"/>
          </p:nvPr>
        </p:nvSpPr>
        <p:spPr/>
        <p:txBody>
          <a:bodyPr/>
          <a:lstStyle>
            <a:lvl1pPr>
              <a:defRPr/>
            </a:lvl1pPr>
          </a:lstStyle>
          <a:p>
            <a:pPr>
              <a:defRPr/>
            </a:pPr>
            <a:endParaRPr lang="en-US" dirty="0">
              <a:solidFill>
                <a:prstClr val="white">
                  <a:tint val="75000"/>
                </a:prstClr>
              </a:solidFill>
            </a:endParaRPr>
          </a:p>
        </p:txBody>
      </p:sp>
      <p:sp>
        <p:nvSpPr>
          <p:cNvPr id="14" name="Slide Number Placeholder 5"/>
          <p:cNvSpPr>
            <a:spLocks noGrp="1"/>
          </p:cNvSpPr>
          <p:nvPr userDrawn="1">
            <p:ph type="sldNum" sz="quarter" idx="12"/>
          </p:nvPr>
        </p:nvSpPr>
        <p:spPr/>
        <p:txBody>
          <a:bodyPr/>
          <a:lstStyle>
            <a:lvl1pPr>
              <a:defRPr/>
            </a:lvl1pPr>
          </a:lstStyle>
          <a:p>
            <a:pPr>
              <a:defRPr/>
            </a:pPr>
            <a:fld id="{6ECF5EF8-31B4-4F78-B46E-860652303D3D}" type="slidenum">
              <a:rPr lang="en-US">
                <a:solidFill>
                  <a:prstClr val="black"/>
                </a:solidFill>
              </a:rPr>
              <a:pPr>
                <a:defRPr/>
              </a:pPr>
              <a:t>‹#›</a:t>
            </a:fld>
            <a:endParaRPr lang="en-US" dirty="0">
              <a:solidFill>
                <a:prstClr val="black"/>
              </a:solidFill>
            </a:endParaRPr>
          </a:p>
        </p:txBody>
      </p:sp>
      <p:pic>
        <p:nvPicPr>
          <p:cNvPr id="21" name="Picture 6" descr="166_.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740092" y="0"/>
            <a:ext cx="403907" cy="685800"/>
          </a:xfrm>
          <a:prstGeom prst="rect">
            <a:avLst/>
          </a:prstGeom>
          <a:noFill/>
          <a:ln w="9525">
            <a:noFill/>
            <a:miter lim="800000"/>
            <a:headEnd/>
            <a:tailEnd/>
          </a:ln>
        </p:spPr>
      </p:pic>
      <p:pic>
        <p:nvPicPr>
          <p:cNvPr id="22" name="Picture 21" descr="GOES-R_logo.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200" y="76200"/>
            <a:ext cx="914400" cy="583250"/>
          </a:xfrm>
          <a:prstGeom prst="rect">
            <a:avLst/>
          </a:prstGeom>
        </p:spPr>
      </p:pic>
      <p:pic>
        <p:nvPicPr>
          <p:cNvPr id="25" name="Picture 24" descr="NASA_Logo.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35703" y="139225"/>
            <a:ext cx="542204" cy="457200"/>
          </a:xfrm>
          <a:prstGeom prst="rect">
            <a:avLst/>
          </a:prstGeom>
        </p:spPr>
      </p:pic>
      <p:pic>
        <p:nvPicPr>
          <p:cNvPr id="26" name="Picture 25" descr="NOAA_logo.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269102" y="139225"/>
            <a:ext cx="456236" cy="457200"/>
          </a:xfrm>
          <a:prstGeom prst="rect">
            <a:avLst/>
          </a:prstGeom>
        </p:spPr>
      </p:pic>
    </p:spTree>
    <p:extLst>
      <p:ext uri="{BB962C8B-B14F-4D97-AF65-F5344CB8AC3E}">
        <p14:creationId xmlns:p14="http://schemas.microsoft.com/office/powerpoint/2010/main" val="152351915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6" name="Group 15"/>
          <p:cNvGrpSpPr/>
          <p:nvPr userDrawn="1"/>
        </p:nvGrpSpPr>
        <p:grpSpPr>
          <a:xfrm>
            <a:off x="0" y="0"/>
            <a:ext cx="9144000" cy="6858000"/>
            <a:chOff x="0" y="0"/>
            <a:chExt cx="9144000" cy="6858000"/>
          </a:xfrm>
        </p:grpSpPr>
        <p:sp>
          <p:nvSpPr>
            <p:cNvPr id="17" name="Rectangle 16"/>
            <p:cNvSpPr/>
            <p:nvPr userDrawn="1"/>
          </p:nvSpPr>
          <p:spPr bwMode="auto">
            <a:xfrm>
              <a:off x="0" y="6324600"/>
              <a:ext cx="9144000" cy="533400"/>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8" name="Rectangle 17"/>
            <p:cNvSpPr/>
            <p:nvPr userDrawn="1"/>
          </p:nvSpPr>
          <p:spPr bwMode="auto">
            <a:xfrm>
              <a:off x="0" y="0"/>
              <a:ext cx="9144000" cy="1481328"/>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19" name="Picture 10" descr="166_.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77200" y="1"/>
              <a:ext cx="1066799" cy="1477106"/>
            </a:xfrm>
            <a:prstGeom prst="rect">
              <a:avLst/>
            </a:prstGeom>
            <a:noFill/>
            <a:ln w="9525">
              <a:noFill/>
              <a:miter lim="800000"/>
              <a:headEnd/>
              <a:tailEnd/>
            </a:ln>
          </p:spPr>
        </p:pic>
        <p:pic>
          <p:nvPicPr>
            <p:cNvPr id="20"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762000"/>
              <a:ext cx="762000" cy="650488"/>
            </a:xfrm>
            <a:prstGeom prst="rect">
              <a:avLst/>
            </a:prstGeom>
            <a:noFill/>
            <a:ln w="9525">
              <a:noFill/>
              <a:miter lim="800000"/>
              <a:headEnd/>
              <a:tailEnd/>
            </a:ln>
          </p:spPr>
        </p:pic>
        <p:pic>
          <p:nvPicPr>
            <p:cNvPr id="21" name="Picture 5"/>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23900" y="762000"/>
              <a:ext cx="647700" cy="647700"/>
            </a:xfrm>
            <a:prstGeom prst="rect">
              <a:avLst/>
            </a:prstGeom>
            <a:noFill/>
            <a:ln w="9525">
              <a:noFill/>
              <a:miter lim="800000"/>
              <a:headEnd/>
              <a:tailEnd/>
            </a:ln>
          </p:spPr>
        </p:pic>
      </p:gr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4"/>
          <p:cNvSpPr>
            <a:spLocks noGrp="1"/>
          </p:cNvSpPr>
          <p:nvPr>
            <p:ph type="dt" sz="half" idx="10"/>
          </p:nvPr>
        </p:nvSpPr>
        <p:spPr/>
        <p:txBody>
          <a:bodyPr/>
          <a:lstStyle>
            <a:lvl1pPr>
              <a:defRPr/>
            </a:lvl1pPr>
          </a:lstStyle>
          <a:p>
            <a:pPr>
              <a:defRPr/>
            </a:pPr>
            <a:fld id="{6C28B839-8756-C94C-A47D-583F8BA95CCB}" type="datetime1">
              <a:rPr lang="en-US" smtClean="0">
                <a:solidFill>
                  <a:prstClr val="white">
                    <a:tint val="75000"/>
                  </a:prstClr>
                </a:solidFill>
              </a:rPr>
              <a:pPr>
                <a:defRPr/>
              </a:pPr>
              <a:t>12/5/2011</a:t>
            </a:fld>
            <a:endParaRPr lang="en-US" dirty="0">
              <a:solidFill>
                <a:prstClr val="white">
                  <a:tint val="75000"/>
                </a:prstClr>
              </a:solidFill>
            </a:endParaRPr>
          </a:p>
        </p:txBody>
      </p:sp>
      <p:sp>
        <p:nvSpPr>
          <p:cNvPr id="14" name="Footer Placeholder 5"/>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5" name="Slide Number Placeholder 6"/>
          <p:cNvSpPr>
            <a:spLocks noGrp="1"/>
          </p:cNvSpPr>
          <p:nvPr>
            <p:ph type="sldNum" sz="quarter" idx="12"/>
          </p:nvPr>
        </p:nvSpPr>
        <p:spPr/>
        <p:txBody>
          <a:bodyPr/>
          <a:lstStyle>
            <a:lvl1pPr>
              <a:defRPr/>
            </a:lvl1pPr>
          </a:lstStyle>
          <a:p>
            <a:pPr>
              <a:defRPr/>
            </a:pPr>
            <a:fld id="{F8BBB978-F783-4560-B5F8-459943D30458}" type="slidenum">
              <a:rPr lang="en-US">
                <a:solidFill>
                  <a:prstClr val="black"/>
                </a:solidFill>
              </a:rPr>
              <a:pPr>
                <a:defRPr/>
              </a:pPr>
              <a:t>‹#›</a:t>
            </a:fld>
            <a:endParaRPr lang="en-US" dirty="0">
              <a:solidFill>
                <a:prstClr val="black"/>
              </a:solidFill>
            </a:endParaRPr>
          </a:p>
        </p:txBody>
      </p:sp>
      <p:pic>
        <p:nvPicPr>
          <p:cNvPr id="23" name="Picture 22" descr="GOES-R_logo_v2.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143000" cy="762000"/>
          </a:xfrm>
          <a:prstGeom prst="rect">
            <a:avLst/>
          </a:prstGeom>
        </p:spPr>
      </p:pic>
    </p:spTree>
    <p:extLst>
      <p:ext uri="{BB962C8B-B14F-4D97-AF65-F5344CB8AC3E}">
        <p14:creationId xmlns:p14="http://schemas.microsoft.com/office/powerpoint/2010/main" val="157205294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8" name="Group 17"/>
          <p:cNvGrpSpPr/>
          <p:nvPr userDrawn="1"/>
        </p:nvGrpSpPr>
        <p:grpSpPr>
          <a:xfrm>
            <a:off x="0" y="0"/>
            <a:ext cx="9144000" cy="6858000"/>
            <a:chOff x="0" y="0"/>
            <a:chExt cx="9144000" cy="6858000"/>
          </a:xfrm>
        </p:grpSpPr>
        <p:sp>
          <p:nvSpPr>
            <p:cNvPr id="19" name="Rectangle 18"/>
            <p:cNvSpPr/>
            <p:nvPr userDrawn="1"/>
          </p:nvSpPr>
          <p:spPr bwMode="auto">
            <a:xfrm>
              <a:off x="0" y="6324600"/>
              <a:ext cx="9144000" cy="533400"/>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0" name="Rectangle 19"/>
            <p:cNvSpPr/>
            <p:nvPr userDrawn="1"/>
          </p:nvSpPr>
          <p:spPr bwMode="auto">
            <a:xfrm>
              <a:off x="0" y="0"/>
              <a:ext cx="9144000" cy="1481328"/>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21" name="Picture 10" descr="166_.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77200" y="1"/>
              <a:ext cx="1066799" cy="1477106"/>
            </a:xfrm>
            <a:prstGeom prst="rect">
              <a:avLst/>
            </a:prstGeom>
            <a:noFill/>
            <a:ln w="9525">
              <a:noFill/>
              <a:miter lim="800000"/>
              <a:headEnd/>
              <a:tailEnd/>
            </a:ln>
          </p:spPr>
        </p:pic>
        <p:pic>
          <p:nvPicPr>
            <p:cNvPr id="22"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762000"/>
              <a:ext cx="762000" cy="650488"/>
            </a:xfrm>
            <a:prstGeom prst="rect">
              <a:avLst/>
            </a:prstGeom>
            <a:noFill/>
            <a:ln w="9525">
              <a:noFill/>
              <a:miter lim="800000"/>
              <a:headEnd/>
              <a:tailEnd/>
            </a:ln>
          </p:spPr>
        </p:pic>
        <p:pic>
          <p:nvPicPr>
            <p:cNvPr id="23" name="Picture 5"/>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23900" y="762000"/>
              <a:ext cx="647700" cy="647700"/>
            </a:xfrm>
            <a:prstGeom prst="rect">
              <a:avLst/>
            </a:prstGeom>
            <a:noFill/>
            <a:ln w="9525">
              <a:noFill/>
              <a:miter lim="800000"/>
              <a:headEnd/>
              <a:tailEnd/>
            </a:ln>
          </p:spPr>
        </p:pic>
        <p:pic>
          <p:nvPicPr>
            <p:cNvPr id="24" name="Picture 33" descr="GOES-R_Color_Lg"/>
            <p:cNvPicPr>
              <a:picLocks noChangeAspect="1" noChangeArrowheads="1"/>
            </p:cNvPicPr>
            <p:nvPr userDrawn="1"/>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200" y="0"/>
              <a:ext cx="1241425" cy="827617"/>
            </a:xfrm>
            <a:prstGeom prst="rect">
              <a:avLst/>
            </a:prstGeom>
            <a:noFill/>
          </p:spPr>
        </p:pic>
      </p:gr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Date Placeholder 6"/>
          <p:cNvSpPr>
            <a:spLocks noGrp="1"/>
          </p:cNvSpPr>
          <p:nvPr>
            <p:ph type="dt" sz="half" idx="10"/>
          </p:nvPr>
        </p:nvSpPr>
        <p:spPr/>
        <p:txBody>
          <a:bodyPr/>
          <a:lstStyle>
            <a:lvl1pPr>
              <a:defRPr/>
            </a:lvl1pPr>
          </a:lstStyle>
          <a:p>
            <a:pPr>
              <a:defRPr/>
            </a:pPr>
            <a:fld id="{724A9001-4838-5A4A-AF6B-307A42C382F7}" type="datetime1">
              <a:rPr lang="en-US" smtClean="0">
                <a:solidFill>
                  <a:prstClr val="white">
                    <a:tint val="75000"/>
                  </a:prstClr>
                </a:solidFill>
              </a:rPr>
              <a:pPr>
                <a:defRPr/>
              </a:pPr>
              <a:t>12/5/2011</a:t>
            </a:fld>
            <a:endParaRPr lang="en-US" dirty="0">
              <a:solidFill>
                <a:prstClr val="white">
                  <a:tint val="75000"/>
                </a:prstClr>
              </a:solidFill>
            </a:endParaRPr>
          </a:p>
        </p:txBody>
      </p:sp>
      <p:sp>
        <p:nvSpPr>
          <p:cNvPr id="16" name="Footer Placeholder 7"/>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7" name="Slide Number Placeholder 8"/>
          <p:cNvSpPr>
            <a:spLocks noGrp="1"/>
          </p:cNvSpPr>
          <p:nvPr>
            <p:ph type="sldNum" sz="quarter" idx="12"/>
          </p:nvPr>
        </p:nvSpPr>
        <p:spPr/>
        <p:txBody>
          <a:bodyPr/>
          <a:lstStyle>
            <a:lvl1pPr>
              <a:defRPr/>
            </a:lvl1pPr>
          </a:lstStyle>
          <a:p>
            <a:pPr>
              <a:defRPr/>
            </a:pPr>
            <a:fld id="{0BFEE794-286C-43E6-A7E2-0D551E93D8D3}"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43668126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4" name="Group 13"/>
          <p:cNvGrpSpPr/>
          <p:nvPr userDrawn="1"/>
        </p:nvGrpSpPr>
        <p:grpSpPr>
          <a:xfrm>
            <a:off x="0" y="0"/>
            <a:ext cx="9144000" cy="6858000"/>
            <a:chOff x="0" y="0"/>
            <a:chExt cx="9144000" cy="6858000"/>
          </a:xfrm>
        </p:grpSpPr>
        <p:sp>
          <p:nvSpPr>
            <p:cNvPr id="15" name="Rectangle 14"/>
            <p:cNvSpPr/>
            <p:nvPr userDrawn="1"/>
          </p:nvSpPr>
          <p:spPr bwMode="auto">
            <a:xfrm>
              <a:off x="0" y="6324600"/>
              <a:ext cx="9144000" cy="533400"/>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6" name="Rectangle 15"/>
            <p:cNvSpPr/>
            <p:nvPr userDrawn="1"/>
          </p:nvSpPr>
          <p:spPr bwMode="auto">
            <a:xfrm>
              <a:off x="0" y="0"/>
              <a:ext cx="9144000" cy="1481328"/>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17" name="Picture 10" descr="166_.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77200" y="1"/>
              <a:ext cx="1066799" cy="1477106"/>
            </a:xfrm>
            <a:prstGeom prst="rect">
              <a:avLst/>
            </a:prstGeom>
            <a:noFill/>
            <a:ln w="9525">
              <a:noFill/>
              <a:miter lim="800000"/>
              <a:headEnd/>
              <a:tailEnd/>
            </a:ln>
          </p:spPr>
        </p:pic>
        <p:pic>
          <p:nvPicPr>
            <p:cNvPr id="18"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762000"/>
              <a:ext cx="762000" cy="650488"/>
            </a:xfrm>
            <a:prstGeom prst="rect">
              <a:avLst/>
            </a:prstGeom>
            <a:noFill/>
            <a:ln w="9525">
              <a:noFill/>
              <a:miter lim="800000"/>
              <a:headEnd/>
              <a:tailEnd/>
            </a:ln>
          </p:spPr>
        </p:pic>
        <p:pic>
          <p:nvPicPr>
            <p:cNvPr id="19" name="Picture 5"/>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23900" y="762000"/>
              <a:ext cx="647700" cy="647700"/>
            </a:xfrm>
            <a:prstGeom prst="rect">
              <a:avLst/>
            </a:prstGeom>
            <a:noFill/>
            <a:ln w="9525">
              <a:noFill/>
              <a:miter lim="800000"/>
              <a:headEnd/>
              <a:tailEnd/>
            </a:ln>
          </p:spPr>
        </p:pic>
      </p:grpSp>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fld id="{DAD26652-F626-454A-851B-0656F6A0F770}" type="datetime1">
              <a:rPr lang="en-US" smtClean="0">
                <a:solidFill>
                  <a:prstClr val="white">
                    <a:tint val="75000"/>
                  </a:prstClr>
                </a:solidFill>
              </a:rPr>
              <a:pPr>
                <a:defRPr/>
              </a:pPr>
              <a:t>12/5/2011</a:t>
            </a:fld>
            <a:endParaRPr lang="en-US" dirty="0">
              <a:solidFill>
                <a:prstClr val="white">
                  <a:tint val="75000"/>
                </a:prstClr>
              </a:solidFill>
            </a:endParaRPr>
          </a:p>
        </p:txBody>
      </p:sp>
      <p:sp>
        <p:nvSpPr>
          <p:cNvPr id="12" name="Footer Placeholder 3"/>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3" name="Slide Number Placeholder 4"/>
          <p:cNvSpPr>
            <a:spLocks noGrp="1"/>
          </p:cNvSpPr>
          <p:nvPr>
            <p:ph type="sldNum" sz="quarter" idx="12"/>
          </p:nvPr>
        </p:nvSpPr>
        <p:spPr/>
        <p:txBody>
          <a:bodyPr/>
          <a:lstStyle>
            <a:lvl1pPr>
              <a:defRPr/>
            </a:lvl1pPr>
          </a:lstStyle>
          <a:p>
            <a:pPr>
              <a:defRPr/>
            </a:pPr>
            <a:fld id="{93880D5D-487B-49EF-ADB5-2AA03D04BA24}" type="slidenum">
              <a:rPr lang="en-US">
                <a:solidFill>
                  <a:prstClr val="black"/>
                </a:solidFill>
              </a:rPr>
              <a:pPr>
                <a:defRPr/>
              </a:pPr>
              <a:t>‹#›</a:t>
            </a:fld>
            <a:endParaRPr lang="en-US" dirty="0">
              <a:solidFill>
                <a:prstClr val="black"/>
              </a:solidFill>
            </a:endParaRPr>
          </a:p>
        </p:txBody>
      </p:sp>
      <p:pic>
        <p:nvPicPr>
          <p:cNvPr id="21" name="Picture 20" descr="GOES-R_logo_v2.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6200" y="0"/>
            <a:ext cx="1143000" cy="762000"/>
          </a:xfrm>
          <a:prstGeom prst="rect">
            <a:avLst/>
          </a:prstGeom>
        </p:spPr>
      </p:pic>
    </p:spTree>
    <p:extLst>
      <p:ext uri="{BB962C8B-B14F-4D97-AF65-F5344CB8AC3E}">
        <p14:creationId xmlns:p14="http://schemas.microsoft.com/office/powerpoint/2010/main" val="408757812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13" name="Group 12"/>
          <p:cNvGrpSpPr/>
          <p:nvPr userDrawn="1"/>
        </p:nvGrpSpPr>
        <p:grpSpPr>
          <a:xfrm>
            <a:off x="0" y="0"/>
            <a:ext cx="9144000" cy="6858000"/>
            <a:chOff x="0" y="0"/>
            <a:chExt cx="9144000" cy="6858000"/>
          </a:xfrm>
        </p:grpSpPr>
        <p:sp>
          <p:nvSpPr>
            <p:cNvPr id="14" name="Rectangle 13"/>
            <p:cNvSpPr/>
            <p:nvPr userDrawn="1"/>
          </p:nvSpPr>
          <p:spPr bwMode="auto">
            <a:xfrm>
              <a:off x="0" y="6324600"/>
              <a:ext cx="9144000" cy="533400"/>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5" name="Rectangle 14"/>
            <p:cNvSpPr/>
            <p:nvPr userDrawn="1"/>
          </p:nvSpPr>
          <p:spPr bwMode="auto">
            <a:xfrm>
              <a:off x="0" y="0"/>
              <a:ext cx="9144000" cy="1481328"/>
            </a:xfrm>
            <a:prstGeom prst="rect">
              <a:avLst/>
            </a:prstGeom>
            <a:gradFill flip="none" rotWithShape="1">
              <a:gsLst>
                <a:gs pos="0">
                  <a:schemeClr val="tx1">
                    <a:lumMod val="50000"/>
                    <a:lumOff val="50000"/>
                  </a:schemeClr>
                </a:gs>
                <a:gs pos="27000">
                  <a:schemeClr val="tx1">
                    <a:lumMod val="65000"/>
                    <a:lumOff val="35000"/>
                  </a:schemeClr>
                </a:gs>
                <a:gs pos="65000">
                  <a:schemeClr val="tx1"/>
                </a:gs>
              </a:gsLst>
              <a:path path="circle">
                <a:fillToRect l="50000" t="50000" r="50000" b="50000"/>
              </a:path>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16" name="Picture 10" descr="166_.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77200" y="1"/>
              <a:ext cx="1066799" cy="1477106"/>
            </a:xfrm>
            <a:prstGeom prst="rect">
              <a:avLst/>
            </a:prstGeom>
            <a:noFill/>
            <a:ln w="9525">
              <a:noFill/>
              <a:miter lim="800000"/>
              <a:headEnd/>
              <a:tailEnd/>
            </a:ln>
          </p:spPr>
        </p:pic>
        <p:pic>
          <p:nvPicPr>
            <p:cNvPr id="17"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762000"/>
              <a:ext cx="762000" cy="650488"/>
            </a:xfrm>
            <a:prstGeom prst="rect">
              <a:avLst/>
            </a:prstGeom>
            <a:noFill/>
            <a:ln w="9525">
              <a:noFill/>
              <a:miter lim="800000"/>
              <a:headEnd/>
              <a:tailEnd/>
            </a:ln>
          </p:spPr>
        </p:pic>
        <p:pic>
          <p:nvPicPr>
            <p:cNvPr id="18" name="Picture 5"/>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23900" y="762000"/>
              <a:ext cx="647700" cy="647700"/>
            </a:xfrm>
            <a:prstGeom prst="rect">
              <a:avLst/>
            </a:prstGeom>
            <a:noFill/>
            <a:ln w="9525">
              <a:noFill/>
              <a:miter lim="800000"/>
              <a:headEnd/>
              <a:tailEnd/>
            </a:ln>
          </p:spPr>
        </p:pic>
      </p:grpSp>
      <p:sp>
        <p:nvSpPr>
          <p:cNvPr id="10" name="Date Placeholder 1"/>
          <p:cNvSpPr>
            <a:spLocks noGrp="1"/>
          </p:cNvSpPr>
          <p:nvPr>
            <p:ph type="dt" sz="half" idx="10"/>
          </p:nvPr>
        </p:nvSpPr>
        <p:spPr/>
        <p:txBody>
          <a:bodyPr/>
          <a:lstStyle>
            <a:lvl1pPr>
              <a:defRPr/>
            </a:lvl1pPr>
          </a:lstStyle>
          <a:p>
            <a:pPr>
              <a:defRPr/>
            </a:pPr>
            <a:fld id="{12BE1055-48A6-3246-B91B-18BA09128D84}" type="datetime1">
              <a:rPr lang="en-US" smtClean="0">
                <a:solidFill>
                  <a:prstClr val="white">
                    <a:tint val="75000"/>
                  </a:prstClr>
                </a:solidFill>
              </a:rPr>
              <a:pPr>
                <a:defRPr/>
              </a:pPr>
              <a:t>12/5/2011</a:t>
            </a:fld>
            <a:endParaRPr lang="en-US" dirty="0">
              <a:solidFill>
                <a:prstClr val="white">
                  <a:tint val="75000"/>
                </a:prstClr>
              </a:solidFill>
            </a:endParaRPr>
          </a:p>
        </p:txBody>
      </p:sp>
      <p:sp>
        <p:nvSpPr>
          <p:cNvPr id="11" name="Footer Placeholder 2"/>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2" name="Slide Number Placeholder 3"/>
          <p:cNvSpPr>
            <a:spLocks noGrp="1"/>
          </p:cNvSpPr>
          <p:nvPr>
            <p:ph type="sldNum" sz="quarter" idx="12"/>
          </p:nvPr>
        </p:nvSpPr>
        <p:spPr/>
        <p:txBody>
          <a:bodyPr/>
          <a:lstStyle>
            <a:lvl1pPr>
              <a:defRPr/>
            </a:lvl1pPr>
          </a:lstStyle>
          <a:p>
            <a:pPr>
              <a:defRPr/>
            </a:pPr>
            <a:fld id="{0D9AC741-1BF0-41AA-9B51-622F501F52CB}" type="slidenum">
              <a:rPr lang="en-US">
                <a:solidFill>
                  <a:prstClr val="black"/>
                </a:solidFill>
              </a:rPr>
              <a:pPr>
                <a:defRPr/>
              </a:pPr>
              <a:t>‹#›</a:t>
            </a:fld>
            <a:endParaRPr lang="en-US" dirty="0">
              <a:solidFill>
                <a:prstClr val="black"/>
              </a:solidFill>
            </a:endParaRPr>
          </a:p>
        </p:txBody>
      </p:sp>
      <p:pic>
        <p:nvPicPr>
          <p:cNvPr id="20" name="Picture 19" descr="GOES-R_logo_v2.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6200" y="0"/>
            <a:ext cx="1143000" cy="762000"/>
          </a:xfrm>
          <a:prstGeom prst="rect">
            <a:avLst/>
          </a:prstGeom>
        </p:spPr>
      </p:pic>
    </p:spTree>
    <p:extLst>
      <p:ext uri="{BB962C8B-B14F-4D97-AF65-F5344CB8AC3E}">
        <p14:creationId xmlns:p14="http://schemas.microsoft.com/office/powerpoint/2010/main" val="302459645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71DCB09A-BA5E-4AB7-91E1-C59162FD57D5}" type="datetime1">
              <a:rPr lang="en-US">
                <a:solidFill>
                  <a:prstClr val="white">
                    <a:tint val="75000"/>
                  </a:prstClr>
                </a:solidFill>
              </a:rPr>
              <a:pPr>
                <a:defRPr/>
              </a:pPr>
              <a:t>12/5/2011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AB7CDD12-FE8D-4106-B4D7-32F5C435D54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295843180"/>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FE8AA9-0CA8-4021-BB46-A678C9F151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942000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93E4AAA4-6363-4581-962D-1ACCC2D600C5}" type="slidenum">
              <a:rPr lang="en-US" smtClean="0">
                <a:solidFill>
                  <a:srgbClr val="1B3861"/>
                </a:solidFill>
              </a:rPr>
              <a:pPr/>
              <a:t>‹#›</a:t>
            </a:fld>
            <a:endParaRPr lang="en-US">
              <a:solidFill>
                <a:srgbClr val="1B3861"/>
              </a:solidFill>
            </a:endParaRPr>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en-US" smtClean="0"/>
              <a:t>Click to edit Master title style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solidFill>
                  <a:srgbClr val="38ABED"/>
                </a:solidFill>
              </a:rPr>
              <a:pPr/>
              <a:t>12/5/2011</a:t>
            </a:fld>
            <a:endParaRPr lang="en-US">
              <a:solidFill>
                <a:srgbClr val="38ABED"/>
              </a:solidFill>
            </a:endParaRPr>
          </a:p>
        </p:txBody>
      </p:sp>
      <p:sp>
        <p:nvSpPr>
          <p:cNvPr id="5" name="Footer Placeholder 4"/>
          <p:cNvSpPr>
            <a:spLocks noGrp="1"/>
          </p:cNvSpPr>
          <p:nvPr>
            <p:ph type="ftr" sz="quarter" idx="11"/>
          </p:nvPr>
        </p:nvSpPr>
        <p:spPr/>
        <p:txBody>
          <a:bodyPr/>
          <a:lstStyle/>
          <a:p>
            <a:endParaRPr lang="en-US">
              <a:solidFill>
                <a:srgbClr val="38ABED"/>
              </a:solidFill>
            </a:endParaRPr>
          </a:p>
        </p:txBody>
      </p:sp>
    </p:spTree>
    <p:extLst>
      <p:ext uri="{BB962C8B-B14F-4D97-AF65-F5344CB8AC3E}">
        <p14:creationId xmlns:p14="http://schemas.microsoft.com/office/powerpoint/2010/main" val="203077030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solidFill>
                  <a:srgbClr val="38ABED"/>
                </a:solidFill>
              </a:rPr>
              <a:pPr/>
              <a:t>12/5/2011</a:t>
            </a:fld>
            <a:endParaRPr lang="en-US">
              <a:solidFill>
                <a:srgbClr val="38ABED"/>
              </a:solidFill>
            </a:endParaRPr>
          </a:p>
        </p:txBody>
      </p:sp>
      <p:sp>
        <p:nvSpPr>
          <p:cNvPr id="5" name="Footer Placeholder 4"/>
          <p:cNvSpPr>
            <a:spLocks noGrp="1"/>
          </p:cNvSpPr>
          <p:nvPr>
            <p:ph type="ftr" sz="quarter" idx="11"/>
          </p:nvPr>
        </p:nvSpPr>
        <p:spPr/>
        <p:txBody>
          <a:bodyPr/>
          <a:lstStyle/>
          <a:p>
            <a:endParaRPr lang="en-US">
              <a:solidFill>
                <a:srgbClr val="38ABED"/>
              </a:solidFill>
            </a:endParaRPr>
          </a:p>
        </p:txBody>
      </p:sp>
      <p:sp>
        <p:nvSpPr>
          <p:cNvPr id="6" name="Slide Number Placeholder 5"/>
          <p:cNvSpPr>
            <a:spLocks noGrp="1"/>
          </p:cNvSpPr>
          <p:nvPr>
            <p:ph type="sldNum" sz="quarter" idx="12"/>
          </p:nvPr>
        </p:nvSpPr>
        <p:spPr/>
        <p:txBody>
          <a:bodyPr/>
          <a:lstStyle/>
          <a:p>
            <a:fld id="{93E4AAA4-6363-4581-962D-1ACCC2D600C5}" type="slidenum">
              <a:rPr lang="en-US" smtClean="0">
                <a:solidFill>
                  <a:srgbClr val="1B3861"/>
                </a:solidFill>
              </a:rPr>
              <a:pPr/>
              <a:t>‹#›</a:t>
            </a:fld>
            <a:endParaRPr lang="en-US">
              <a:solidFill>
                <a:srgbClr val="1B3861"/>
              </a:solidFill>
            </a:endParaRPr>
          </a:p>
        </p:txBody>
      </p:sp>
    </p:spTree>
    <p:extLst>
      <p:ext uri="{BB962C8B-B14F-4D97-AF65-F5344CB8AC3E}">
        <p14:creationId xmlns:p14="http://schemas.microsoft.com/office/powerpoint/2010/main" val="83311048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40825E-4A15-4D39-8176-1F07E904CB30}" type="datetimeFigureOut">
              <a:rPr lang="en-US" smtClean="0">
                <a:solidFill>
                  <a:srgbClr val="38ABED"/>
                </a:solidFill>
              </a:rPr>
              <a:pPr/>
              <a:t>12/5/2011</a:t>
            </a:fld>
            <a:endParaRPr lang="en-US">
              <a:solidFill>
                <a:srgbClr val="38ABED"/>
              </a:solidFill>
            </a:endParaRPr>
          </a:p>
        </p:txBody>
      </p:sp>
      <p:sp>
        <p:nvSpPr>
          <p:cNvPr id="5" name="Footer Placeholder 4"/>
          <p:cNvSpPr>
            <a:spLocks noGrp="1"/>
          </p:cNvSpPr>
          <p:nvPr>
            <p:ph type="ftr" sz="quarter" idx="11"/>
          </p:nvPr>
        </p:nvSpPr>
        <p:spPr/>
        <p:txBody>
          <a:bodyPr/>
          <a:lstStyle/>
          <a:p>
            <a:endParaRPr lang="en-US">
              <a:solidFill>
                <a:srgbClr val="38ABED"/>
              </a:solidFill>
            </a:endParaRPr>
          </a:p>
        </p:txBody>
      </p:sp>
      <p:sp>
        <p:nvSpPr>
          <p:cNvPr id="6" name="Slide Number Placeholder 5"/>
          <p:cNvSpPr>
            <a:spLocks noGrp="1"/>
          </p:cNvSpPr>
          <p:nvPr>
            <p:ph type="sldNum" sz="quarter" idx="12"/>
          </p:nvPr>
        </p:nvSpPr>
        <p:spPr/>
        <p:txBody>
          <a:bodyPr/>
          <a:lstStyle/>
          <a:p>
            <a:fld id="{93E4AAA4-6363-4581-962D-1ACCC2D600C5}" type="slidenum">
              <a:rPr lang="en-US" smtClean="0">
                <a:solidFill>
                  <a:srgbClr val="1B3861"/>
                </a:solidFill>
              </a:rPr>
              <a:pPr/>
              <a:t>‹#›</a:t>
            </a:fld>
            <a:endParaRPr lang="en-US">
              <a:solidFill>
                <a:srgbClr val="1B3861"/>
              </a:solidFill>
            </a:endParaRPr>
          </a:p>
        </p:txBody>
      </p:sp>
    </p:spTree>
    <p:extLst>
      <p:ext uri="{BB962C8B-B14F-4D97-AF65-F5344CB8AC3E}">
        <p14:creationId xmlns:p14="http://schemas.microsoft.com/office/powerpoint/2010/main" val="118112191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140825E-4A15-4D39-8176-1F07E904CB30}" type="datetimeFigureOut">
              <a:rPr lang="en-US" smtClean="0">
                <a:solidFill>
                  <a:srgbClr val="38ABED"/>
                </a:solidFill>
              </a:rPr>
              <a:pPr/>
              <a:t>12/5/2011</a:t>
            </a:fld>
            <a:endParaRPr lang="en-US">
              <a:solidFill>
                <a:srgbClr val="38ABED"/>
              </a:solidFill>
            </a:endParaRPr>
          </a:p>
        </p:txBody>
      </p:sp>
      <p:sp>
        <p:nvSpPr>
          <p:cNvPr id="6" name="Footer Placeholder 5"/>
          <p:cNvSpPr>
            <a:spLocks noGrp="1"/>
          </p:cNvSpPr>
          <p:nvPr>
            <p:ph type="ftr" sz="quarter" idx="11"/>
          </p:nvPr>
        </p:nvSpPr>
        <p:spPr/>
        <p:txBody>
          <a:bodyPr/>
          <a:lstStyle/>
          <a:p>
            <a:endParaRPr lang="en-US">
              <a:solidFill>
                <a:srgbClr val="38ABED"/>
              </a:solidFill>
            </a:endParaRPr>
          </a:p>
        </p:txBody>
      </p:sp>
      <p:sp>
        <p:nvSpPr>
          <p:cNvPr id="7" name="Slide Number Placeholder 6"/>
          <p:cNvSpPr>
            <a:spLocks noGrp="1"/>
          </p:cNvSpPr>
          <p:nvPr>
            <p:ph type="sldNum" sz="quarter" idx="12"/>
          </p:nvPr>
        </p:nvSpPr>
        <p:spPr/>
        <p:txBody>
          <a:bodyPr/>
          <a:lstStyle/>
          <a:p>
            <a:fld id="{93E4AAA4-6363-4581-962D-1ACCC2D600C5}" type="slidenum">
              <a:rPr lang="en-US" smtClean="0">
                <a:solidFill>
                  <a:srgbClr val="1B3861"/>
                </a:solidFill>
              </a:rPr>
              <a:pPr/>
              <a:t>‹#›</a:t>
            </a:fld>
            <a:endParaRPr lang="en-US">
              <a:solidFill>
                <a:srgbClr val="1B3861"/>
              </a:solidFill>
            </a:endParaRPr>
          </a:p>
        </p:txBody>
      </p:sp>
    </p:spTree>
    <p:extLst>
      <p:ext uri="{BB962C8B-B14F-4D97-AF65-F5344CB8AC3E}">
        <p14:creationId xmlns:p14="http://schemas.microsoft.com/office/powerpoint/2010/main" val="215395594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D140825E-4A15-4D39-8176-1F07E904CB30}" type="datetimeFigureOut">
              <a:rPr lang="en-US" smtClean="0">
                <a:solidFill>
                  <a:srgbClr val="38ABED"/>
                </a:solidFill>
              </a:rPr>
              <a:pPr/>
              <a:t>12/5/2011</a:t>
            </a:fld>
            <a:endParaRPr lang="en-US">
              <a:solidFill>
                <a:srgbClr val="38ABED"/>
              </a:solidFill>
            </a:endParaRPr>
          </a:p>
        </p:txBody>
      </p:sp>
      <p:sp>
        <p:nvSpPr>
          <p:cNvPr id="8" name="Footer Placeholder 7"/>
          <p:cNvSpPr>
            <a:spLocks noGrp="1"/>
          </p:cNvSpPr>
          <p:nvPr>
            <p:ph type="ftr" sz="quarter" idx="11"/>
          </p:nvPr>
        </p:nvSpPr>
        <p:spPr/>
        <p:txBody>
          <a:bodyPr/>
          <a:lstStyle/>
          <a:p>
            <a:endParaRPr lang="en-US">
              <a:solidFill>
                <a:srgbClr val="38ABED"/>
              </a:solidFill>
            </a:endParaRPr>
          </a:p>
        </p:txBody>
      </p:sp>
      <p:sp>
        <p:nvSpPr>
          <p:cNvPr id="9" name="Slide Number Placeholder 8"/>
          <p:cNvSpPr>
            <a:spLocks noGrp="1"/>
          </p:cNvSpPr>
          <p:nvPr>
            <p:ph type="sldNum" sz="quarter" idx="12"/>
          </p:nvPr>
        </p:nvSpPr>
        <p:spPr/>
        <p:txBody>
          <a:bodyPr/>
          <a:lstStyle/>
          <a:p>
            <a:fld id="{93E4AAA4-6363-4581-962D-1ACCC2D600C5}" type="slidenum">
              <a:rPr lang="en-US" smtClean="0">
                <a:solidFill>
                  <a:srgbClr val="1B3861"/>
                </a:solidFill>
              </a:rPr>
              <a:pPr/>
              <a:t>‹#›</a:t>
            </a:fld>
            <a:endParaRPr lang="en-US">
              <a:solidFill>
                <a:srgbClr val="1B3861"/>
              </a:solidFill>
            </a:endParaRPr>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645135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140825E-4A15-4D39-8176-1F07E904CB30}" type="datetimeFigureOut">
              <a:rPr lang="en-US" smtClean="0">
                <a:solidFill>
                  <a:srgbClr val="38ABED"/>
                </a:solidFill>
              </a:rPr>
              <a:pPr/>
              <a:t>12/5/2011</a:t>
            </a:fld>
            <a:endParaRPr lang="en-US">
              <a:solidFill>
                <a:srgbClr val="38ABED"/>
              </a:solidFill>
            </a:endParaRPr>
          </a:p>
        </p:txBody>
      </p:sp>
      <p:sp>
        <p:nvSpPr>
          <p:cNvPr id="6" name="Footer Placeholder 5"/>
          <p:cNvSpPr>
            <a:spLocks noGrp="1"/>
          </p:cNvSpPr>
          <p:nvPr>
            <p:ph type="ftr" sz="quarter" idx="11"/>
          </p:nvPr>
        </p:nvSpPr>
        <p:spPr/>
        <p:txBody>
          <a:bodyPr/>
          <a:lstStyle/>
          <a:p>
            <a:endParaRPr lang="en-US">
              <a:solidFill>
                <a:srgbClr val="38ABED"/>
              </a:solidFill>
            </a:endParaRPr>
          </a:p>
        </p:txBody>
      </p:sp>
      <p:sp>
        <p:nvSpPr>
          <p:cNvPr id="7" name="Slide Number Placeholder 6"/>
          <p:cNvSpPr>
            <a:spLocks noGrp="1"/>
          </p:cNvSpPr>
          <p:nvPr>
            <p:ph type="sldNum" sz="quarter" idx="12"/>
          </p:nvPr>
        </p:nvSpPr>
        <p:spPr/>
        <p:txBody>
          <a:bodyPr/>
          <a:lstStyle/>
          <a:p>
            <a:fld id="{93E4AAA4-6363-4581-962D-1ACCC2D600C5}" type="slidenum">
              <a:rPr lang="en-US" smtClean="0">
                <a:solidFill>
                  <a:srgbClr val="1B3861"/>
                </a:solidFill>
              </a:rPr>
              <a:pPr/>
              <a:t>‹#›</a:t>
            </a:fld>
            <a:endParaRPr lang="en-US">
              <a:solidFill>
                <a:srgbClr val="1B3861"/>
              </a:solidFill>
            </a:endParaRPr>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309582563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140825E-4A15-4D39-8176-1F07E904CB30}" type="datetimeFigureOut">
              <a:rPr lang="en-US" smtClean="0">
                <a:solidFill>
                  <a:srgbClr val="38ABED"/>
                </a:solidFill>
              </a:rPr>
              <a:pPr/>
              <a:t>12/5/2011</a:t>
            </a:fld>
            <a:endParaRPr lang="en-US">
              <a:solidFill>
                <a:srgbClr val="38ABED"/>
              </a:solidFill>
            </a:endParaRPr>
          </a:p>
        </p:txBody>
      </p:sp>
      <p:sp>
        <p:nvSpPr>
          <p:cNvPr id="6" name="Footer Placeholder 5"/>
          <p:cNvSpPr>
            <a:spLocks noGrp="1"/>
          </p:cNvSpPr>
          <p:nvPr>
            <p:ph type="ftr" sz="quarter" idx="11"/>
          </p:nvPr>
        </p:nvSpPr>
        <p:spPr/>
        <p:txBody>
          <a:bodyPr/>
          <a:lstStyle/>
          <a:p>
            <a:endParaRPr lang="en-US">
              <a:solidFill>
                <a:srgbClr val="38ABED"/>
              </a:solidFill>
            </a:endParaRPr>
          </a:p>
        </p:txBody>
      </p:sp>
      <p:sp>
        <p:nvSpPr>
          <p:cNvPr id="7" name="Slide Number Placeholder 6"/>
          <p:cNvSpPr>
            <a:spLocks noGrp="1"/>
          </p:cNvSpPr>
          <p:nvPr>
            <p:ph type="sldNum" sz="quarter" idx="12"/>
          </p:nvPr>
        </p:nvSpPr>
        <p:spPr/>
        <p:txBody>
          <a:bodyPr/>
          <a:lstStyle/>
          <a:p>
            <a:fld id="{93E4AAA4-6363-4581-962D-1ACCC2D600C5}" type="slidenum">
              <a:rPr lang="en-US" smtClean="0">
                <a:solidFill>
                  <a:srgbClr val="1B3861"/>
                </a:solidFill>
              </a:rPr>
              <a:pPr/>
              <a:t>‹#›</a:t>
            </a:fld>
            <a:endParaRPr lang="en-US">
              <a:solidFill>
                <a:srgbClr val="1B3861"/>
              </a:solidFill>
            </a:endParaRPr>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368373319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D140825E-4A15-4D39-8176-1F07E904CB30}" type="datetimeFigureOut">
              <a:rPr lang="en-US" smtClean="0">
                <a:solidFill>
                  <a:srgbClr val="38ABED"/>
                </a:solidFill>
              </a:rPr>
              <a:pPr/>
              <a:t>12/5/2011</a:t>
            </a:fld>
            <a:endParaRPr lang="en-US">
              <a:solidFill>
                <a:srgbClr val="38ABED"/>
              </a:solidFill>
            </a:endParaRPr>
          </a:p>
        </p:txBody>
      </p:sp>
      <p:sp>
        <p:nvSpPr>
          <p:cNvPr id="6" name="Footer Placeholder 5"/>
          <p:cNvSpPr>
            <a:spLocks noGrp="1"/>
          </p:cNvSpPr>
          <p:nvPr>
            <p:ph type="ftr" sz="quarter" idx="11"/>
          </p:nvPr>
        </p:nvSpPr>
        <p:spPr/>
        <p:txBody>
          <a:bodyPr/>
          <a:lstStyle/>
          <a:p>
            <a:endParaRPr lang="en-US">
              <a:solidFill>
                <a:srgbClr val="38ABED"/>
              </a:solidFill>
            </a:endParaRPr>
          </a:p>
        </p:txBody>
      </p:sp>
      <p:sp>
        <p:nvSpPr>
          <p:cNvPr id="7" name="Slide Number Placeholder 6"/>
          <p:cNvSpPr>
            <a:spLocks noGrp="1"/>
          </p:cNvSpPr>
          <p:nvPr>
            <p:ph type="sldNum" sz="quarter" idx="12"/>
          </p:nvPr>
        </p:nvSpPr>
        <p:spPr/>
        <p:txBody>
          <a:bodyPr/>
          <a:lstStyle/>
          <a:p>
            <a:fld id="{93E4AAA4-6363-4581-962D-1ACCC2D600C5}" type="slidenum">
              <a:rPr lang="en-US" smtClean="0">
                <a:solidFill>
                  <a:srgbClr val="1B3861"/>
                </a:solidFill>
              </a:rPr>
              <a:pPr/>
              <a:t>‹#›</a:t>
            </a:fld>
            <a:endParaRPr lang="en-US">
              <a:solidFill>
                <a:srgbClr val="1B3861"/>
              </a:solidFill>
            </a:endParaRPr>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417642618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D140825E-4A15-4D39-8176-1F07E904CB30}" type="datetimeFigureOut">
              <a:rPr lang="en-US" smtClean="0">
                <a:solidFill>
                  <a:srgbClr val="38ABED"/>
                </a:solidFill>
              </a:rPr>
              <a:pPr/>
              <a:t>12/5/2011</a:t>
            </a:fld>
            <a:endParaRPr lang="en-US">
              <a:solidFill>
                <a:srgbClr val="38ABED"/>
              </a:solidFill>
            </a:endParaRPr>
          </a:p>
        </p:txBody>
      </p:sp>
      <p:sp>
        <p:nvSpPr>
          <p:cNvPr id="4" name="Footer Placeholder 3"/>
          <p:cNvSpPr>
            <a:spLocks noGrp="1"/>
          </p:cNvSpPr>
          <p:nvPr>
            <p:ph type="ftr" sz="quarter" idx="11"/>
          </p:nvPr>
        </p:nvSpPr>
        <p:spPr/>
        <p:txBody>
          <a:bodyPr/>
          <a:lstStyle/>
          <a:p>
            <a:endParaRPr lang="en-US">
              <a:solidFill>
                <a:srgbClr val="38ABED"/>
              </a:solidFill>
            </a:endParaRPr>
          </a:p>
        </p:txBody>
      </p:sp>
      <p:sp>
        <p:nvSpPr>
          <p:cNvPr id="5" name="Slide Number Placeholder 4"/>
          <p:cNvSpPr>
            <a:spLocks noGrp="1"/>
          </p:cNvSpPr>
          <p:nvPr>
            <p:ph type="sldNum" sz="quarter" idx="12"/>
          </p:nvPr>
        </p:nvSpPr>
        <p:spPr/>
        <p:txBody>
          <a:bodyPr/>
          <a:lstStyle/>
          <a:p>
            <a:fld id="{93E4AAA4-6363-4581-962D-1ACCC2D600C5}" type="slidenum">
              <a:rPr lang="en-US" smtClean="0">
                <a:solidFill>
                  <a:srgbClr val="1B3861"/>
                </a:solidFill>
              </a:rPr>
              <a:pPr/>
              <a:t>‹#›</a:t>
            </a:fld>
            <a:endParaRPr lang="en-US">
              <a:solidFill>
                <a:srgbClr val="1B3861"/>
              </a:solidFill>
            </a:endParaRPr>
          </a:p>
        </p:txBody>
      </p:sp>
    </p:spTree>
    <p:extLst>
      <p:ext uri="{BB962C8B-B14F-4D97-AF65-F5344CB8AC3E}">
        <p14:creationId xmlns:p14="http://schemas.microsoft.com/office/powerpoint/2010/main" val="244481568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fld id="{D140825E-4A15-4D39-8176-1F07E904CB30}" type="datetimeFigureOut">
              <a:rPr lang="en-US" smtClean="0">
                <a:solidFill>
                  <a:srgbClr val="38ABED"/>
                </a:solidFill>
              </a:rPr>
              <a:pPr/>
              <a:t>12/5/2011</a:t>
            </a:fld>
            <a:endParaRPr lang="en-US">
              <a:solidFill>
                <a:srgbClr val="38ABED"/>
              </a:solidFill>
            </a:endParaRPr>
          </a:p>
        </p:txBody>
      </p:sp>
      <p:sp>
        <p:nvSpPr>
          <p:cNvPr id="3" name="Footer Placeholder 2"/>
          <p:cNvSpPr>
            <a:spLocks noGrp="1"/>
          </p:cNvSpPr>
          <p:nvPr>
            <p:ph type="ftr" sz="quarter" idx="11"/>
          </p:nvPr>
        </p:nvSpPr>
        <p:spPr/>
        <p:txBody>
          <a:bodyPr/>
          <a:lstStyle/>
          <a:p>
            <a:endParaRPr lang="en-US">
              <a:solidFill>
                <a:srgbClr val="38ABED"/>
              </a:solidFill>
            </a:endParaRPr>
          </a:p>
        </p:txBody>
      </p:sp>
      <p:sp>
        <p:nvSpPr>
          <p:cNvPr id="4" name="Slide Number Placeholder 3"/>
          <p:cNvSpPr>
            <a:spLocks noGrp="1"/>
          </p:cNvSpPr>
          <p:nvPr>
            <p:ph type="sldNum" sz="quarter" idx="12"/>
          </p:nvPr>
        </p:nvSpPr>
        <p:spPr/>
        <p:txBody>
          <a:bodyPr/>
          <a:lstStyle/>
          <a:p>
            <a:fld id="{93E4AAA4-6363-4581-962D-1ACCC2D600C5}" type="slidenum">
              <a:rPr lang="en-US" smtClean="0">
                <a:solidFill>
                  <a:srgbClr val="1B3861"/>
                </a:solidFill>
              </a:rPr>
              <a:pPr/>
              <a:t>‹#›</a:t>
            </a:fld>
            <a:endParaRPr lang="en-US">
              <a:solidFill>
                <a:srgbClr val="1B3861"/>
              </a:solidFill>
            </a:endParaRPr>
          </a:p>
        </p:txBody>
      </p:sp>
    </p:spTree>
    <p:extLst>
      <p:ext uri="{BB962C8B-B14F-4D97-AF65-F5344CB8AC3E}">
        <p14:creationId xmlns:p14="http://schemas.microsoft.com/office/powerpoint/2010/main" val="2665165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FC9EE4-B6FE-4C7C-A9AE-D026A6F04E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004759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40825E-4A15-4D39-8176-1F07E904CB30}" type="datetimeFigureOut">
              <a:rPr lang="en-US" smtClean="0">
                <a:solidFill>
                  <a:srgbClr val="38ABED"/>
                </a:solidFill>
              </a:rPr>
              <a:pPr/>
              <a:t>12/5/2011</a:t>
            </a:fld>
            <a:endParaRPr lang="en-US">
              <a:solidFill>
                <a:srgbClr val="38ABED"/>
              </a:solidFill>
            </a:endParaRPr>
          </a:p>
        </p:txBody>
      </p:sp>
      <p:sp>
        <p:nvSpPr>
          <p:cNvPr id="6" name="Footer Placeholder 5"/>
          <p:cNvSpPr>
            <a:spLocks noGrp="1"/>
          </p:cNvSpPr>
          <p:nvPr>
            <p:ph type="ftr" sz="quarter" idx="11"/>
          </p:nvPr>
        </p:nvSpPr>
        <p:spPr/>
        <p:txBody>
          <a:bodyPr/>
          <a:lstStyle/>
          <a:p>
            <a:endParaRPr lang="en-US">
              <a:solidFill>
                <a:srgbClr val="38ABED"/>
              </a:solidFill>
            </a:endParaRPr>
          </a:p>
        </p:txBody>
      </p:sp>
      <p:sp>
        <p:nvSpPr>
          <p:cNvPr id="7" name="Slide Number Placeholder 6"/>
          <p:cNvSpPr>
            <a:spLocks noGrp="1"/>
          </p:cNvSpPr>
          <p:nvPr>
            <p:ph type="sldNum" sz="quarter" idx="12"/>
          </p:nvPr>
        </p:nvSpPr>
        <p:spPr/>
        <p:txBody>
          <a:bodyPr/>
          <a:lstStyle/>
          <a:p>
            <a:fld id="{93E4AAA4-6363-4581-962D-1ACCC2D600C5}" type="slidenum">
              <a:rPr lang="en-US" smtClean="0">
                <a:solidFill>
                  <a:srgbClr val="1B3861"/>
                </a:solidFill>
              </a:rPr>
              <a:pPr/>
              <a:t>‹#›</a:t>
            </a:fld>
            <a:endParaRPr lang="en-US">
              <a:solidFill>
                <a:srgbClr val="1B3861"/>
              </a:solidFill>
            </a:endParaRPr>
          </a:p>
        </p:txBody>
      </p:sp>
    </p:spTree>
    <p:extLst>
      <p:ext uri="{BB962C8B-B14F-4D97-AF65-F5344CB8AC3E}">
        <p14:creationId xmlns:p14="http://schemas.microsoft.com/office/powerpoint/2010/main" val="240044764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124" y="6288741"/>
            <a:ext cx="1887537" cy="365125"/>
          </a:xfrm>
        </p:spPr>
        <p:txBody>
          <a:bodyPr/>
          <a:lstStyle/>
          <a:p>
            <a:fld id="{D140825E-4A15-4D39-8176-1F07E904CB30}" type="datetimeFigureOut">
              <a:rPr lang="en-US" smtClean="0">
                <a:solidFill>
                  <a:srgbClr val="38ABED"/>
                </a:solidFill>
              </a:rPr>
              <a:pPr/>
              <a:t>12/5/2011</a:t>
            </a:fld>
            <a:endParaRPr lang="en-US">
              <a:solidFill>
                <a:srgbClr val="38ABED"/>
              </a:solidFill>
            </a:endParaRPr>
          </a:p>
        </p:txBody>
      </p:sp>
      <p:sp>
        <p:nvSpPr>
          <p:cNvPr id="6" name="Footer Placeholder 5"/>
          <p:cNvSpPr>
            <a:spLocks noGrp="1"/>
          </p:cNvSpPr>
          <p:nvPr>
            <p:ph type="ftr" sz="quarter" idx="11"/>
          </p:nvPr>
        </p:nvSpPr>
        <p:spPr>
          <a:xfrm>
            <a:off x="5867399" y="6288741"/>
            <a:ext cx="2675965" cy="365125"/>
          </a:xfrm>
        </p:spPr>
        <p:txBody>
          <a:bodyPr/>
          <a:lstStyle/>
          <a:p>
            <a:endParaRPr lang="en-US">
              <a:solidFill>
                <a:srgbClr val="38ABED"/>
              </a:solidFill>
            </a:endParaRPr>
          </a:p>
        </p:txBody>
      </p:sp>
      <p:sp>
        <p:nvSpPr>
          <p:cNvPr id="7" name="Slide Number Placeholder 6"/>
          <p:cNvSpPr>
            <a:spLocks noGrp="1"/>
          </p:cNvSpPr>
          <p:nvPr>
            <p:ph type="sldNum" sz="quarter" idx="12"/>
          </p:nvPr>
        </p:nvSpPr>
        <p:spPr/>
        <p:txBody>
          <a:bodyPr/>
          <a:lstStyle/>
          <a:p>
            <a:fld id="{93E4AAA4-6363-4581-962D-1ACCC2D600C5}" type="slidenum">
              <a:rPr lang="en-US" smtClean="0">
                <a:solidFill>
                  <a:srgbClr val="1B3861"/>
                </a:solidFill>
              </a:rPr>
              <a:pPr/>
              <a:t>‹#›</a:t>
            </a:fld>
            <a:endParaRPr lang="en-US">
              <a:solidFill>
                <a:srgbClr val="1B3861"/>
              </a:solidFill>
            </a:endParaRPr>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cstate="email">
              <a:extLst>
                <a:ext uri="{28A0092B-C50C-407E-A947-70E740481C1C}">
                  <a14:useLocalDpi xmlns:a14="http://schemas.microsoft.com/office/drawing/2010/main"/>
                </a:ext>
              </a:extLst>
            </a:blip>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extLst>
      <p:ext uri="{BB962C8B-B14F-4D97-AF65-F5344CB8AC3E}">
        <p14:creationId xmlns:p14="http://schemas.microsoft.com/office/powerpoint/2010/main" val="229542751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email">
              <a:extLst>
                <a:ext uri="{28A0092B-C50C-407E-A947-70E740481C1C}">
                  <a14:useLocalDpi xmlns:a14="http://schemas.microsoft.com/office/drawing/2010/main"/>
                </a:ext>
              </a:extLst>
            </a:blip>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D140825E-4A15-4D39-8176-1F07E904CB30}" type="datetimeFigureOut">
              <a:rPr lang="en-US" smtClean="0">
                <a:solidFill>
                  <a:srgbClr val="38ABED"/>
                </a:solidFill>
              </a:rPr>
              <a:pPr/>
              <a:t>12/5/2011</a:t>
            </a:fld>
            <a:endParaRPr lang="en-US">
              <a:solidFill>
                <a:srgbClr val="38ABED"/>
              </a:solidFill>
            </a:endParaRPr>
          </a:p>
        </p:txBody>
      </p:sp>
      <p:sp>
        <p:nvSpPr>
          <p:cNvPr id="6" name="Footer Placeholder 5"/>
          <p:cNvSpPr>
            <a:spLocks noGrp="1"/>
          </p:cNvSpPr>
          <p:nvPr>
            <p:ph type="ftr" sz="quarter" idx="11"/>
          </p:nvPr>
        </p:nvSpPr>
        <p:spPr>
          <a:xfrm>
            <a:off x="3325813" y="6288741"/>
            <a:ext cx="5217551" cy="365125"/>
          </a:xfrm>
        </p:spPr>
        <p:txBody>
          <a:bodyPr/>
          <a:lstStyle/>
          <a:p>
            <a:endParaRPr lang="en-US">
              <a:solidFill>
                <a:srgbClr val="38ABED"/>
              </a:solidFill>
            </a:endParaRPr>
          </a:p>
        </p:txBody>
      </p:sp>
      <p:sp>
        <p:nvSpPr>
          <p:cNvPr id="7" name="Slide Number Placeholder 6"/>
          <p:cNvSpPr>
            <a:spLocks noGrp="1"/>
          </p:cNvSpPr>
          <p:nvPr>
            <p:ph type="sldNum" sz="quarter" idx="12"/>
          </p:nvPr>
        </p:nvSpPr>
        <p:spPr/>
        <p:txBody>
          <a:bodyPr/>
          <a:lstStyle/>
          <a:p>
            <a:fld id="{93E4AAA4-6363-4581-962D-1ACCC2D600C5}" type="slidenum">
              <a:rPr lang="en-US" smtClean="0">
                <a:solidFill>
                  <a:srgbClr val="1B3861"/>
                </a:solidFill>
              </a:rPr>
              <a:pPr/>
              <a:t>‹#›</a:t>
            </a:fld>
            <a:endParaRPr lang="en-US">
              <a:solidFill>
                <a:srgbClr val="1B3861"/>
              </a:solidFill>
            </a:endParaRPr>
          </a:p>
        </p:txBody>
      </p:sp>
    </p:spTree>
    <p:extLst>
      <p:ext uri="{BB962C8B-B14F-4D97-AF65-F5344CB8AC3E}">
        <p14:creationId xmlns:p14="http://schemas.microsoft.com/office/powerpoint/2010/main" val="414435425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cstate="email">
              <a:extLst>
                <a:ext uri="{28A0092B-C50C-407E-A947-70E740481C1C}">
                  <a14:useLocalDpi xmlns:a14="http://schemas.microsoft.com/office/drawing/2010/main"/>
                </a:ext>
              </a:extLst>
            </a:blip>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3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D140825E-4A15-4D39-8176-1F07E904CB30}" type="datetimeFigureOut">
              <a:rPr lang="en-US" smtClean="0">
                <a:solidFill>
                  <a:srgbClr val="38ABED"/>
                </a:solidFill>
              </a:rPr>
              <a:pPr/>
              <a:t>12/5/2011</a:t>
            </a:fld>
            <a:endParaRPr lang="en-US">
              <a:solidFill>
                <a:srgbClr val="38ABED"/>
              </a:solidFill>
            </a:endParaRPr>
          </a:p>
        </p:txBody>
      </p:sp>
      <p:sp>
        <p:nvSpPr>
          <p:cNvPr id="6" name="Footer Placeholder 5"/>
          <p:cNvSpPr>
            <a:spLocks noGrp="1"/>
          </p:cNvSpPr>
          <p:nvPr>
            <p:ph type="ftr" sz="quarter" idx="11"/>
          </p:nvPr>
        </p:nvSpPr>
        <p:spPr>
          <a:xfrm>
            <a:off x="3325813" y="6288741"/>
            <a:ext cx="5217551" cy="365125"/>
          </a:xfrm>
        </p:spPr>
        <p:txBody>
          <a:bodyPr/>
          <a:lstStyle/>
          <a:p>
            <a:endParaRPr lang="en-US">
              <a:solidFill>
                <a:srgbClr val="38ABED"/>
              </a:solidFill>
            </a:endParaRPr>
          </a:p>
        </p:txBody>
      </p:sp>
      <p:sp>
        <p:nvSpPr>
          <p:cNvPr id="7" name="Slide Number Placeholder 6"/>
          <p:cNvSpPr>
            <a:spLocks noGrp="1"/>
          </p:cNvSpPr>
          <p:nvPr>
            <p:ph type="sldNum" sz="quarter" idx="12"/>
          </p:nvPr>
        </p:nvSpPr>
        <p:spPr/>
        <p:txBody>
          <a:bodyPr/>
          <a:lstStyle/>
          <a:p>
            <a:fld id="{93E4AAA4-6363-4581-962D-1ACCC2D600C5}" type="slidenum">
              <a:rPr lang="en-US" smtClean="0">
                <a:solidFill>
                  <a:srgbClr val="1B3861"/>
                </a:solidFill>
              </a:rPr>
              <a:pPr/>
              <a:t>‹#›</a:t>
            </a:fld>
            <a:endParaRPr lang="en-US">
              <a:solidFill>
                <a:srgbClr val="1B3861"/>
              </a:solidFill>
            </a:endParaRPr>
          </a:p>
        </p:txBody>
      </p:sp>
    </p:spTree>
    <p:extLst>
      <p:ext uri="{BB962C8B-B14F-4D97-AF65-F5344CB8AC3E}">
        <p14:creationId xmlns:p14="http://schemas.microsoft.com/office/powerpoint/2010/main" val="342944349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solidFill>
                  <a:srgbClr val="38ABED"/>
                </a:solidFill>
              </a:rPr>
              <a:pPr/>
              <a:t>12/5/2011</a:t>
            </a:fld>
            <a:endParaRPr lang="en-US">
              <a:solidFill>
                <a:srgbClr val="38ABED"/>
              </a:solidFill>
            </a:endParaRPr>
          </a:p>
        </p:txBody>
      </p:sp>
      <p:sp>
        <p:nvSpPr>
          <p:cNvPr id="5" name="Footer Placeholder 4"/>
          <p:cNvSpPr>
            <a:spLocks noGrp="1"/>
          </p:cNvSpPr>
          <p:nvPr>
            <p:ph type="ftr" sz="quarter" idx="11"/>
          </p:nvPr>
        </p:nvSpPr>
        <p:spPr/>
        <p:txBody>
          <a:bodyPr/>
          <a:lstStyle/>
          <a:p>
            <a:endParaRPr lang="en-US">
              <a:solidFill>
                <a:srgbClr val="38ABED"/>
              </a:solidFill>
            </a:endParaRPr>
          </a:p>
        </p:txBody>
      </p:sp>
      <p:sp>
        <p:nvSpPr>
          <p:cNvPr id="6" name="Slide Number Placeholder 5"/>
          <p:cNvSpPr>
            <a:spLocks noGrp="1"/>
          </p:cNvSpPr>
          <p:nvPr>
            <p:ph type="sldNum" sz="quarter" idx="12"/>
          </p:nvPr>
        </p:nvSpPr>
        <p:spPr/>
        <p:txBody>
          <a:bodyPr/>
          <a:lstStyle/>
          <a:p>
            <a:fld id="{93E4AAA4-6363-4581-962D-1ACCC2D600C5}" type="slidenum">
              <a:rPr lang="en-US" smtClean="0">
                <a:solidFill>
                  <a:srgbClr val="1B3861"/>
                </a:solidFill>
              </a:rPr>
              <a:pPr/>
              <a:t>‹#›</a:t>
            </a:fld>
            <a:endParaRPr lang="en-US">
              <a:solidFill>
                <a:srgbClr val="1B3861"/>
              </a:solidFill>
            </a:endParaRPr>
          </a:p>
        </p:txBody>
      </p:sp>
    </p:spTree>
    <p:extLst>
      <p:ext uri="{BB962C8B-B14F-4D97-AF65-F5344CB8AC3E}">
        <p14:creationId xmlns:p14="http://schemas.microsoft.com/office/powerpoint/2010/main" val="60673786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solidFill>
                  <a:srgbClr val="38ABED"/>
                </a:solidFill>
              </a:rPr>
              <a:pPr/>
              <a:t>12/5/2011</a:t>
            </a:fld>
            <a:endParaRPr lang="en-US">
              <a:solidFill>
                <a:srgbClr val="38ABED"/>
              </a:solidFill>
            </a:endParaRPr>
          </a:p>
        </p:txBody>
      </p:sp>
      <p:sp>
        <p:nvSpPr>
          <p:cNvPr id="5" name="Footer Placeholder 4"/>
          <p:cNvSpPr>
            <a:spLocks noGrp="1"/>
          </p:cNvSpPr>
          <p:nvPr>
            <p:ph type="ftr" sz="quarter" idx="11"/>
          </p:nvPr>
        </p:nvSpPr>
        <p:spPr/>
        <p:txBody>
          <a:bodyPr/>
          <a:lstStyle/>
          <a:p>
            <a:endParaRPr lang="en-US">
              <a:solidFill>
                <a:srgbClr val="38ABED"/>
              </a:solidFill>
            </a:endParaRPr>
          </a:p>
        </p:txBody>
      </p:sp>
      <p:sp>
        <p:nvSpPr>
          <p:cNvPr id="6" name="Slide Number Placeholder 5"/>
          <p:cNvSpPr>
            <a:spLocks noGrp="1"/>
          </p:cNvSpPr>
          <p:nvPr>
            <p:ph type="sldNum" sz="quarter" idx="12"/>
          </p:nvPr>
        </p:nvSpPr>
        <p:spPr/>
        <p:txBody>
          <a:bodyPr/>
          <a:lstStyle/>
          <a:p>
            <a:fld id="{93E4AAA4-6363-4581-962D-1ACCC2D600C5}" type="slidenum">
              <a:rPr lang="en-US" smtClean="0">
                <a:solidFill>
                  <a:srgbClr val="1B3861"/>
                </a:solidFill>
              </a:rPr>
              <a:pPr/>
              <a:t>‹#›</a:t>
            </a:fld>
            <a:endParaRPr lang="en-US">
              <a:solidFill>
                <a:srgbClr val="1B3861"/>
              </a:solidFill>
            </a:endParaRPr>
          </a:p>
        </p:txBody>
      </p:sp>
    </p:spTree>
    <p:extLst>
      <p:ext uri="{BB962C8B-B14F-4D97-AF65-F5344CB8AC3E}">
        <p14:creationId xmlns:p14="http://schemas.microsoft.com/office/powerpoint/2010/main" val="123759842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BDB52E-797F-4659-ADCB-5DB7DB22C7A8}" type="datetimeFigureOut">
              <a:rPr lang="en-US" smtClean="0">
                <a:solidFill>
                  <a:prstClr val="black">
                    <a:tint val="75000"/>
                  </a:prstClr>
                </a:solidFill>
              </a:rPr>
              <a:pPr/>
              <a:t>12/5/2011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BBE615-E685-4E35-9CFE-5C67A37EAD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9741680"/>
      </p:ext>
    </p:extLst>
  </p:cSld>
  <p:clrMapOvr>
    <a:masterClrMapping/>
  </p:clrMapOvr>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solidFill>
                  <a:srgbClr val="FF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31BDB52E-797F-4659-ADCB-5DB7DB22C7A8}" type="datetimeFigureOut">
              <a:rPr lang="en-US" smtClean="0">
                <a:solidFill>
                  <a:prstClr val="black">
                    <a:tint val="75000"/>
                  </a:prstClr>
                </a:solidFill>
              </a:rPr>
              <a:pPr/>
              <a:t>12/5/2011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BBE615-E685-4E35-9CFE-5C67A37EAD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6238482"/>
      </p:ext>
    </p:extLst>
  </p:cSld>
  <p:clrMapOvr>
    <a:masterClrMapping/>
  </p:clrMapOvr>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BDB52E-797F-4659-ADCB-5DB7DB22C7A8}" type="datetimeFigureOut">
              <a:rPr lang="en-US" smtClean="0">
                <a:solidFill>
                  <a:prstClr val="black">
                    <a:tint val="75000"/>
                  </a:prstClr>
                </a:solidFill>
              </a:rPr>
              <a:pPr/>
              <a:t>12/5/2011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BBE615-E685-4E35-9CFE-5C67A37EAD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3233032"/>
      </p:ext>
    </p:extLst>
  </p:cSld>
  <p:clrMapOvr>
    <a:masterClrMapping/>
  </p:clrMapOvr>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BDB52E-797F-4659-ADCB-5DB7DB22C7A8}" type="datetimeFigureOut">
              <a:rPr lang="en-US" smtClean="0">
                <a:solidFill>
                  <a:prstClr val="black">
                    <a:tint val="75000"/>
                  </a:prstClr>
                </a:solidFill>
              </a:rPr>
              <a:pPr/>
              <a:t>12/5/2011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BBE615-E685-4E35-9CFE-5C67A37EAD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237335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066475-106C-4E3B-8E1B-8B09FD5B92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613790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BDB52E-797F-4659-ADCB-5DB7DB22C7A8}" type="datetimeFigureOut">
              <a:rPr lang="en-US" smtClean="0">
                <a:solidFill>
                  <a:prstClr val="black">
                    <a:tint val="75000"/>
                  </a:prstClr>
                </a:solidFill>
              </a:rPr>
              <a:pPr/>
              <a:t>12/5/2011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3BBE615-E685-4E35-9CFE-5C67A37EAD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9588345"/>
      </p:ext>
    </p:extLst>
  </p:cSld>
  <p:clrMapOvr>
    <a:masterClrMapping/>
  </p:clrMapOvr>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BDB52E-797F-4659-ADCB-5DB7DB22C7A8}" type="datetimeFigureOut">
              <a:rPr lang="en-US" smtClean="0">
                <a:solidFill>
                  <a:prstClr val="black">
                    <a:tint val="75000"/>
                  </a:prstClr>
                </a:solidFill>
              </a:rPr>
              <a:pPr/>
              <a:t>12/5/2011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3BBE615-E685-4E35-9CFE-5C67A37EAD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431139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BDB52E-797F-4659-ADCB-5DB7DB22C7A8}" type="datetimeFigureOut">
              <a:rPr lang="en-US" smtClean="0">
                <a:solidFill>
                  <a:prstClr val="black">
                    <a:tint val="75000"/>
                  </a:prstClr>
                </a:solidFill>
              </a:rPr>
              <a:pPr/>
              <a:t>12/5/2011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3BBE615-E685-4E35-9CFE-5C67A37EAD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021342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BDB52E-797F-4659-ADCB-5DB7DB22C7A8}" type="datetimeFigureOut">
              <a:rPr lang="en-US" smtClean="0">
                <a:solidFill>
                  <a:prstClr val="black">
                    <a:tint val="75000"/>
                  </a:prstClr>
                </a:solidFill>
              </a:rPr>
              <a:pPr/>
              <a:t>12/5/2011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BBE615-E685-4E35-9CFE-5C67A37EAD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3755494"/>
      </p:ext>
    </p:extLst>
  </p:cSld>
  <p:clrMapOvr>
    <a:masterClrMapping/>
  </p:clrMapOvr>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BDB52E-797F-4659-ADCB-5DB7DB22C7A8}" type="datetimeFigureOut">
              <a:rPr lang="en-US" smtClean="0">
                <a:solidFill>
                  <a:prstClr val="black">
                    <a:tint val="75000"/>
                  </a:prstClr>
                </a:solidFill>
              </a:rPr>
              <a:pPr/>
              <a:t>12/5/2011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BBE615-E685-4E35-9CFE-5C67A37EAD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843483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BDB52E-797F-4659-ADCB-5DB7DB22C7A8}" type="datetimeFigureOut">
              <a:rPr lang="en-US" smtClean="0">
                <a:solidFill>
                  <a:prstClr val="black">
                    <a:tint val="75000"/>
                  </a:prstClr>
                </a:solidFill>
              </a:rPr>
              <a:pPr/>
              <a:t>12/5/2011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BBE615-E685-4E35-9CFE-5C67A37EAD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920527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BDB52E-797F-4659-ADCB-5DB7DB22C7A8}" type="datetimeFigureOut">
              <a:rPr lang="en-US" smtClean="0">
                <a:solidFill>
                  <a:prstClr val="black">
                    <a:tint val="75000"/>
                  </a:prstClr>
                </a:solidFill>
              </a:rPr>
              <a:pPr/>
              <a:t>12/5/2011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BBE615-E685-4E35-9CFE-5C67A37EAD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386385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8963398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172151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48613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43FCB1F6-5D07-4C5C-9451-18096E544901}" type="slidenum">
              <a:rPr lang="en-US"/>
              <a:pPr>
                <a:defRPr/>
              </a:pPr>
              <a:t>‹#›</a:t>
            </a:fld>
            <a:endParaRPr lang="en-US"/>
          </a:p>
        </p:txBody>
      </p:sp>
    </p:spTree>
    <p:extLst>
      <p:ext uri="{BB962C8B-B14F-4D97-AF65-F5344CB8AC3E}">
        <p14:creationId xmlns:p14="http://schemas.microsoft.com/office/powerpoint/2010/main" val="283400338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1663" y="1155700"/>
            <a:ext cx="38941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55700"/>
            <a:ext cx="38941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708103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052665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4460770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41528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8228797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3665956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526121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7488" y="60325"/>
            <a:ext cx="1992312" cy="52101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90550" y="60325"/>
            <a:ext cx="5824538" cy="5210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242669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D655FC-E2F1-4D87-9B4D-69123CD3AE89}" type="datetimeFigureOut">
              <a:rPr lang="en-US" smtClean="0">
                <a:solidFill>
                  <a:prstClr val="black">
                    <a:tint val="75000"/>
                  </a:prstClr>
                </a:solidFill>
              </a:rPr>
              <a:pPr/>
              <a:t>12/5/2011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5A9712-CCBE-49A5-9B41-6C3DC74863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847202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D655FC-E2F1-4D87-9B4D-69123CD3AE89}" type="datetimeFigureOut">
              <a:rPr lang="en-US" smtClean="0">
                <a:solidFill>
                  <a:prstClr val="black">
                    <a:tint val="75000"/>
                  </a:prstClr>
                </a:solidFill>
              </a:rPr>
              <a:pPr/>
              <a:t>12/5/2011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5A9712-CCBE-49A5-9B41-6C3DC74863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09174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93C88CCA-F82D-4916-9DE2-B751B54863EF}" type="slidenum">
              <a:rPr lang="en-US"/>
              <a:pPr>
                <a:defRPr/>
              </a:pPr>
              <a:t>‹#›</a:t>
            </a:fld>
            <a:endParaRPr lang="en-US"/>
          </a:p>
        </p:txBody>
      </p:sp>
    </p:spTree>
    <p:extLst>
      <p:ext uri="{BB962C8B-B14F-4D97-AF65-F5344CB8AC3E}">
        <p14:creationId xmlns:p14="http://schemas.microsoft.com/office/powerpoint/2010/main" val="12644076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D655FC-E2F1-4D87-9B4D-69123CD3AE89}" type="datetimeFigureOut">
              <a:rPr lang="en-US" smtClean="0">
                <a:solidFill>
                  <a:prstClr val="black">
                    <a:tint val="75000"/>
                  </a:prstClr>
                </a:solidFill>
              </a:rPr>
              <a:pPr/>
              <a:t>12/5/2011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5A9712-CCBE-49A5-9B41-6C3DC74863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751041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D655FC-E2F1-4D87-9B4D-69123CD3AE89}" type="datetimeFigureOut">
              <a:rPr lang="en-US" smtClean="0">
                <a:solidFill>
                  <a:prstClr val="black">
                    <a:tint val="75000"/>
                  </a:prstClr>
                </a:solidFill>
              </a:rPr>
              <a:pPr/>
              <a:t>12/5/2011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95A9712-CCBE-49A5-9B41-6C3DC74863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011739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D655FC-E2F1-4D87-9B4D-69123CD3AE89}" type="datetimeFigureOut">
              <a:rPr lang="en-US" smtClean="0">
                <a:solidFill>
                  <a:prstClr val="black">
                    <a:tint val="75000"/>
                  </a:prstClr>
                </a:solidFill>
              </a:rPr>
              <a:pPr/>
              <a:t>12/5/2011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95A9712-CCBE-49A5-9B41-6C3DC74863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78666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D655FC-E2F1-4D87-9B4D-69123CD3AE89}" type="datetimeFigureOut">
              <a:rPr lang="en-US" smtClean="0">
                <a:solidFill>
                  <a:prstClr val="black">
                    <a:tint val="75000"/>
                  </a:prstClr>
                </a:solidFill>
              </a:rPr>
              <a:pPr/>
              <a:t>12/5/2011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95A9712-CCBE-49A5-9B41-6C3DC74863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62234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D655FC-E2F1-4D87-9B4D-69123CD3AE89}" type="datetimeFigureOut">
              <a:rPr lang="en-US" smtClean="0">
                <a:solidFill>
                  <a:prstClr val="black">
                    <a:tint val="75000"/>
                  </a:prstClr>
                </a:solidFill>
              </a:rPr>
              <a:pPr/>
              <a:t>12/5/2011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95A9712-CCBE-49A5-9B41-6C3DC74863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350814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D655FC-E2F1-4D87-9B4D-69123CD3AE89}" type="datetimeFigureOut">
              <a:rPr lang="en-US" smtClean="0">
                <a:solidFill>
                  <a:prstClr val="black">
                    <a:tint val="75000"/>
                  </a:prstClr>
                </a:solidFill>
              </a:rPr>
              <a:pPr/>
              <a:t>12/5/2011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95A9712-CCBE-49A5-9B41-6C3DC74863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083275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D655FC-E2F1-4D87-9B4D-69123CD3AE89}" type="datetimeFigureOut">
              <a:rPr lang="en-US" smtClean="0">
                <a:solidFill>
                  <a:prstClr val="black">
                    <a:tint val="75000"/>
                  </a:prstClr>
                </a:solidFill>
              </a:rPr>
              <a:pPr/>
              <a:t>12/5/2011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95A9712-CCBE-49A5-9B41-6C3DC74863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444619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D655FC-E2F1-4D87-9B4D-69123CD3AE89}" type="datetimeFigureOut">
              <a:rPr lang="en-US" smtClean="0">
                <a:solidFill>
                  <a:prstClr val="black">
                    <a:tint val="75000"/>
                  </a:prstClr>
                </a:solidFill>
              </a:rPr>
              <a:pPr/>
              <a:t>12/5/2011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5A9712-CCBE-49A5-9B41-6C3DC74863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101477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D655FC-E2F1-4D87-9B4D-69123CD3AE89}" type="datetimeFigureOut">
              <a:rPr lang="en-US" smtClean="0">
                <a:solidFill>
                  <a:prstClr val="black">
                    <a:tint val="75000"/>
                  </a:prstClr>
                </a:solidFill>
              </a:rPr>
              <a:pPr/>
              <a:t>12/5/2011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5A9712-CCBE-49A5-9B41-6C3DC74863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60570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7E9DF8F2-05B2-4F8D-A3A3-364B09D438AF}" type="slidenum">
              <a:rPr lang="en-US"/>
              <a:pPr>
                <a:defRPr/>
              </a:pPr>
              <a:t>‹#›</a:t>
            </a:fld>
            <a:endParaRPr lang="en-US"/>
          </a:p>
        </p:txBody>
      </p:sp>
    </p:spTree>
    <p:extLst>
      <p:ext uri="{BB962C8B-B14F-4D97-AF65-F5344CB8AC3E}">
        <p14:creationId xmlns:p14="http://schemas.microsoft.com/office/powerpoint/2010/main" val="10590308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52CDAFB6-6EA7-44C4-992A-5A059AA9F8D3}" type="slidenum">
              <a:rPr lang="en-US"/>
              <a:pPr>
                <a:defRPr/>
              </a:pPr>
              <a:t>‹#›</a:t>
            </a:fld>
            <a:endParaRPr lang="en-US"/>
          </a:p>
        </p:txBody>
      </p:sp>
    </p:spTree>
    <p:extLst>
      <p:ext uri="{BB962C8B-B14F-4D97-AF65-F5344CB8AC3E}">
        <p14:creationId xmlns:p14="http://schemas.microsoft.com/office/powerpoint/2010/main" val="19724596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a:ln/>
        </p:spPr>
        <p:txBody>
          <a:bodyPr/>
          <a:lstStyle>
            <a:lvl1pPr>
              <a:defRPr/>
            </a:lvl1pPr>
          </a:lstStyle>
          <a:p>
            <a:pPr>
              <a:defRPr/>
            </a:pPr>
            <a:endParaRPr lang="en-US"/>
          </a:p>
        </p:txBody>
      </p:sp>
      <p:sp>
        <p:nvSpPr>
          <p:cNvPr id="8" name="Rectangle 4"/>
          <p:cNvSpPr>
            <a:spLocks noGrp="1" noChangeArrowheads="1"/>
          </p:cNvSpPr>
          <p:nvPr>
            <p:ph type="sldNum" sz="quarter" idx="11"/>
          </p:nvPr>
        </p:nvSpPr>
        <p:spPr>
          <a:ln/>
        </p:spPr>
        <p:txBody>
          <a:bodyPr/>
          <a:lstStyle>
            <a:lvl1pPr>
              <a:defRPr/>
            </a:lvl1pPr>
          </a:lstStyle>
          <a:p>
            <a:pPr>
              <a:defRPr/>
            </a:pPr>
            <a:fld id="{9A577A55-02E7-4B49-B32E-7DE8B29BA6F9}" type="slidenum">
              <a:rPr lang="en-US"/>
              <a:pPr>
                <a:defRPr/>
              </a:pPr>
              <a:t>‹#›</a:t>
            </a:fld>
            <a:endParaRPr lang="en-US"/>
          </a:p>
        </p:txBody>
      </p:sp>
    </p:spTree>
    <p:extLst>
      <p:ext uri="{BB962C8B-B14F-4D97-AF65-F5344CB8AC3E}">
        <p14:creationId xmlns:p14="http://schemas.microsoft.com/office/powerpoint/2010/main" val="3603946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1477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a:ln/>
        </p:spPr>
        <p:txBody>
          <a:bodyPr/>
          <a:lstStyle>
            <a:lvl1pPr>
              <a:defRPr/>
            </a:lvl1pPr>
          </a:lstStyle>
          <a:p>
            <a:pPr>
              <a:defRPr/>
            </a:pPr>
            <a:endParaRPr lang="en-US"/>
          </a:p>
        </p:txBody>
      </p:sp>
      <p:sp>
        <p:nvSpPr>
          <p:cNvPr id="4" name="Rectangle 4"/>
          <p:cNvSpPr>
            <a:spLocks noGrp="1" noChangeArrowheads="1"/>
          </p:cNvSpPr>
          <p:nvPr>
            <p:ph type="sldNum" sz="quarter" idx="11"/>
          </p:nvPr>
        </p:nvSpPr>
        <p:spPr>
          <a:ln/>
        </p:spPr>
        <p:txBody>
          <a:bodyPr/>
          <a:lstStyle>
            <a:lvl1pPr>
              <a:defRPr/>
            </a:lvl1pPr>
          </a:lstStyle>
          <a:p>
            <a:pPr>
              <a:defRPr/>
            </a:pPr>
            <a:fld id="{74C41C86-8649-4320-AF8A-B4A8B1F5CE61}" type="slidenum">
              <a:rPr lang="en-US"/>
              <a:pPr>
                <a:defRPr/>
              </a:pPr>
              <a:t>‹#›</a:t>
            </a:fld>
            <a:endParaRPr lang="en-US"/>
          </a:p>
        </p:txBody>
      </p:sp>
    </p:spTree>
    <p:extLst>
      <p:ext uri="{BB962C8B-B14F-4D97-AF65-F5344CB8AC3E}">
        <p14:creationId xmlns:p14="http://schemas.microsoft.com/office/powerpoint/2010/main" val="26939730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a:ln/>
        </p:spPr>
        <p:txBody>
          <a:bodyPr/>
          <a:lstStyle>
            <a:lvl1pPr>
              <a:defRPr/>
            </a:lvl1pPr>
          </a:lstStyle>
          <a:p>
            <a:pPr>
              <a:defRPr/>
            </a:pPr>
            <a:endParaRPr lang="en-US"/>
          </a:p>
        </p:txBody>
      </p:sp>
      <p:sp>
        <p:nvSpPr>
          <p:cNvPr id="3" name="Rectangle 4"/>
          <p:cNvSpPr>
            <a:spLocks noGrp="1" noChangeArrowheads="1"/>
          </p:cNvSpPr>
          <p:nvPr>
            <p:ph type="sldNum" sz="quarter" idx="11"/>
          </p:nvPr>
        </p:nvSpPr>
        <p:spPr>
          <a:ln/>
        </p:spPr>
        <p:txBody>
          <a:bodyPr/>
          <a:lstStyle>
            <a:lvl1pPr>
              <a:defRPr/>
            </a:lvl1pPr>
          </a:lstStyle>
          <a:p>
            <a:pPr>
              <a:defRPr/>
            </a:pPr>
            <a:fld id="{68091FE5-1750-4B04-AAC2-E47AEC01C3ED}" type="slidenum">
              <a:rPr lang="en-US"/>
              <a:pPr>
                <a:defRPr/>
              </a:pPr>
              <a:t>‹#›</a:t>
            </a:fld>
            <a:endParaRPr lang="en-US"/>
          </a:p>
        </p:txBody>
      </p:sp>
    </p:spTree>
    <p:extLst>
      <p:ext uri="{BB962C8B-B14F-4D97-AF65-F5344CB8AC3E}">
        <p14:creationId xmlns:p14="http://schemas.microsoft.com/office/powerpoint/2010/main" val="33571134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FE9EC278-B010-4377-AC07-FB75A3333495}" type="slidenum">
              <a:rPr lang="en-US"/>
              <a:pPr>
                <a:defRPr/>
              </a:pPr>
              <a:t>‹#›</a:t>
            </a:fld>
            <a:endParaRPr lang="en-US"/>
          </a:p>
        </p:txBody>
      </p:sp>
    </p:spTree>
    <p:extLst>
      <p:ext uri="{BB962C8B-B14F-4D97-AF65-F5344CB8AC3E}">
        <p14:creationId xmlns:p14="http://schemas.microsoft.com/office/powerpoint/2010/main" val="30466933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5B7FA808-2B35-4910-9852-55DB6AFD0F5C}" type="slidenum">
              <a:rPr lang="en-US"/>
              <a:pPr>
                <a:defRPr/>
              </a:pPr>
              <a:t>‹#›</a:t>
            </a:fld>
            <a:endParaRPr lang="en-US"/>
          </a:p>
        </p:txBody>
      </p:sp>
    </p:spTree>
    <p:extLst>
      <p:ext uri="{BB962C8B-B14F-4D97-AF65-F5344CB8AC3E}">
        <p14:creationId xmlns:p14="http://schemas.microsoft.com/office/powerpoint/2010/main" val="16326024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E759883B-F303-4B62-8F8E-7E75382259D8}" type="slidenum">
              <a:rPr lang="en-US"/>
              <a:pPr>
                <a:defRPr/>
              </a:pPr>
              <a:t>‹#›</a:t>
            </a:fld>
            <a:endParaRPr lang="en-US"/>
          </a:p>
        </p:txBody>
      </p:sp>
    </p:spTree>
    <p:extLst>
      <p:ext uri="{BB962C8B-B14F-4D97-AF65-F5344CB8AC3E}">
        <p14:creationId xmlns:p14="http://schemas.microsoft.com/office/powerpoint/2010/main" val="30555266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16570BFD-8A05-47FB-8468-672934ADF2FF}" type="slidenum">
              <a:rPr lang="en-US"/>
              <a:pPr>
                <a:defRPr/>
              </a:pPr>
              <a:t>‹#›</a:t>
            </a:fld>
            <a:endParaRPr lang="en-US"/>
          </a:p>
        </p:txBody>
      </p:sp>
    </p:spTree>
    <p:extLst>
      <p:ext uri="{BB962C8B-B14F-4D97-AF65-F5344CB8AC3E}">
        <p14:creationId xmlns:p14="http://schemas.microsoft.com/office/powerpoint/2010/main" val="9513531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6BC1411A-3072-4E27-A77A-D60C10F3E404}" type="datetime1">
              <a:rPr lang="en-US">
                <a:solidFill>
                  <a:srgbClr val="000000"/>
                </a:solidFill>
              </a:rPr>
              <a:pPr>
                <a:defRPr/>
              </a:pPr>
              <a:t>12/5/2011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B842D925-9447-4EB2-A7CD-D1BDB1EB75EF}" type="slidenum">
              <a:rPr lang="en-US"/>
              <a:pPr>
                <a:defRPr/>
              </a:pPr>
              <a:t>‹#›</a:t>
            </a:fld>
            <a:endParaRPr lang="en-US"/>
          </a:p>
        </p:txBody>
      </p:sp>
    </p:spTree>
    <p:extLst>
      <p:ext uri="{BB962C8B-B14F-4D97-AF65-F5344CB8AC3E}">
        <p14:creationId xmlns:p14="http://schemas.microsoft.com/office/powerpoint/2010/main" val="21166682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103E0B45-7A61-4D79-81C8-56830F0B0A47}" type="datetime1">
              <a:rPr lang="en-US">
                <a:solidFill>
                  <a:srgbClr val="000000"/>
                </a:solidFill>
              </a:rPr>
              <a:pPr>
                <a:defRPr/>
              </a:pPr>
              <a:t>12/5/2011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E246A3C-DA24-4271-89DF-8297BD153A6F}" type="slidenum">
              <a:rPr lang="en-US"/>
              <a:pPr>
                <a:defRPr/>
              </a:pPr>
              <a:t>‹#›</a:t>
            </a:fld>
            <a:endParaRPr lang="en-US"/>
          </a:p>
        </p:txBody>
      </p:sp>
    </p:spTree>
    <p:extLst>
      <p:ext uri="{BB962C8B-B14F-4D97-AF65-F5344CB8AC3E}">
        <p14:creationId xmlns:p14="http://schemas.microsoft.com/office/powerpoint/2010/main" val="3257621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A4A82AC8-6F5F-41AC-B034-B997D0947C31}" type="datetime1">
              <a:rPr lang="en-US">
                <a:solidFill>
                  <a:srgbClr val="000000"/>
                </a:solidFill>
              </a:rPr>
              <a:pPr>
                <a:defRPr/>
              </a:pPr>
              <a:t>12/5/2011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E753CCEE-75B6-4B5D-ACE7-77240F8625D4}" type="slidenum">
              <a:rPr lang="en-US"/>
              <a:pPr>
                <a:defRPr/>
              </a:pPr>
              <a:t>‹#›</a:t>
            </a:fld>
            <a:endParaRPr lang="en-US"/>
          </a:p>
        </p:txBody>
      </p:sp>
    </p:spTree>
    <p:extLst>
      <p:ext uri="{BB962C8B-B14F-4D97-AF65-F5344CB8AC3E}">
        <p14:creationId xmlns:p14="http://schemas.microsoft.com/office/powerpoint/2010/main" val="17844885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28B7104C-F0D9-4536-8E82-F444812E2660}" type="datetime1">
              <a:rPr lang="en-US">
                <a:solidFill>
                  <a:srgbClr val="000000"/>
                </a:solidFill>
              </a:rPr>
              <a:pPr>
                <a:defRPr/>
              </a:pPr>
              <a:t>12/5/2011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654C0906-68E7-48D2-89A2-62ED98B354BD}" type="slidenum">
              <a:rPr lang="en-US"/>
              <a:pPr>
                <a:defRPr/>
              </a:pPr>
              <a:t>‹#›</a:t>
            </a:fld>
            <a:endParaRPr lang="en-US"/>
          </a:p>
        </p:txBody>
      </p:sp>
    </p:spTree>
    <p:extLst>
      <p:ext uri="{BB962C8B-B14F-4D97-AF65-F5344CB8AC3E}">
        <p14:creationId xmlns:p14="http://schemas.microsoft.com/office/powerpoint/2010/main" val="240318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98357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8" name="Rectangle 10"/>
          <p:cNvSpPr>
            <a:spLocks noGrp="1" noChangeArrowheads="1"/>
          </p:cNvSpPr>
          <p:nvPr>
            <p:ph type="dt" sz="half" idx="11"/>
          </p:nvPr>
        </p:nvSpPr>
        <p:spPr>
          <a:ln/>
        </p:spPr>
        <p:txBody>
          <a:bodyPr/>
          <a:lstStyle>
            <a:lvl1pPr>
              <a:defRPr/>
            </a:lvl1pPr>
          </a:lstStyle>
          <a:p>
            <a:pPr>
              <a:defRPr/>
            </a:pPr>
            <a:fld id="{4C57C792-0D35-48AF-AC4C-616C54AFEB97}" type="datetime1">
              <a:rPr lang="en-US">
                <a:solidFill>
                  <a:srgbClr val="000000"/>
                </a:solidFill>
              </a:rPr>
              <a:pPr>
                <a:defRPr/>
              </a:pPr>
              <a:t>12/5/2011</a:t>
            </a:fld>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8D54D574-B280-4DE8-907C-655BE621B8B2}" type="slidenum">
              <a:rPr lang="en-US"/>
              <a:pPr>
                <a:defRPr/>
              </a:pPr>
              <a:t>‹#›</a:t>
            </a:fld>
            <a:endParaRPr lang="en-US"/>
          </a:p>
        </p:txBody>
      </p:sp>
    </p:spTree>
    <p:extLst>
      <p:ext uri="{BB962C8B-B14F-4D97-AF65-F5344CB8AC3E}">
        <p14:creationId xmlns:p14="http://schemas.microsoft.com/office/powerpoint/2010/main" val="41535697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0"/>
          <p:cNvSpPr>
            <a:spLocks noGrp="1" noChangeArrowheads="1"/>
          </p:cNvSpPr>
          <p:nvPr>
            <p:ph type="dt" sz="half" idx="11"/>
          </p:nvPr>
        </p:nvSpPr>
        <p:spPr>
          <a:ln/>
        </p:spPr>
        <p:txBody>
          <a:bodyPr/>
          <a:lstStyle>
            <a:lvl1pPr>
              <a:defRPr/>
            </a:lvl1pPr>
          </a:lstStyle>
          <a:p>
            <a:pPr>
              <a:defRPr/>
            </a:pPr>
            <a:fld id="{760CA52B-10C4-4F9D-97DE-9D16FC4DF8E2}" type="datetime1">
              <a:rPr lang="en-US">
                <a:solidFill>
                  <a:srgbClr val="000000"/>
                </a:solidFill>
              </a:rPr>
              <a:pPr>
                <a:defRPr/>
              </a:pPr>
              <a:t>12/5/2011</a:t>
            </a:fld>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7B354499-DC56-471F-BEA6-CCD27DCFE2FE}" type="slidenum">
              <a:rPr lang="en-US"/>
              <a:pPr>
                <a:defRPr/>
              </a:pPr>
              <a:t>‹#›</a:t>
            </a:fld>
            <a:endParaRPr lang="en-US"/>
          </a:p>
        </p:txBody>
      </p:sp>
    </p:spTree>
    <p:extLst>
      <p:ext uri="{BB962C8B-B14F-4D97-AF65-F5344CB8AC3E}">
        <p14:creationId xmlns:p14="http://schemas.microsoft.com/office/powerpoint/2010/main" val="28959059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C932194E-5F8F-429B-93DB-2A0A317AC404}" type="slidenum">
              <a:rPr lang="en-US"/>
              <a:pPr>
                <a:defRPr/>
              </a:pPr>
              <a:t>‹#›</a:t>
            </a:fld>
            <a:endParaRPr lang="en-US"/>
          </a:p>
        </p:txBody>
      </p:sp>
    </p:spTree>
    <p:extLst>
      <p:ext uri="{BB962C8B-B14F-4D97-AF65-F5344CB8AC3E}">
        <p14:creationId xmlns:p14="http://schemas.microsoft.com/office/powerpoint/2010/main" val="38086818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B58A3367-D70A-4196-AE0B-778A5CC81E58}" type="datetime1">
              <a:rPr lang="en-US">
                <a:solidFill>
                  <a:srgbClr val="000000"/>
                </a:solidFill>
              </a:rPr>
              <a:pPr>
                <a:defRPr/>
              </a:pPr>
              <a:t>12/5/2011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2F40DF2F-0ACB-45AA-8039-782616610106}" type="slidenum">
              <a:rPr lang="en-US"/>
              <a:pPr>
                <a:defRPr/>
              </a:pPr>
              <a:t>‹#›</a:t>
            </a:fld>
            <a:endParaRPr lang="en-US"/>
          </a:p>
        </p:txBody>
      </p:sp>
    </p:spTree>
    <p:extLst>
      <p:ext uri="{BB962C8B-B14F-4D97-AF65-F5344CB8AC3E}">
        <p14:creationId xmlns:p14="http://schemas.microsoft.com/office/powerpoint/2010/main" val="39504301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0CC77D25-62CE-4947-9745-F71DBD66C0AE}" type="datetime1">
              <a:rPr lang="en-US">
                <a:solidFill>
                  <a:srgbClr val="000000"/>
                </a:solidFill>
              </a:rPr>
              <a:pPr>
                <a:defRPr/>
              </a:pPr>
              <a:t>12/5/2011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C6C9EE6-9C22-4A4E-BC3E-424240E227E2}" type="slidenum">
              <a:rPr lang="en-US"/>
              <a:pPr>
                <a:defRPr/>
              </a:pPr>
              <a:t>‹#›</a:t>
            </a:fld>
            <a:endParaRPr lang="en-US"/>
          </a:p>
        </p:txBody>
      </p:sp>
    </p:spTree>
    <p:extLst>
      <p:ext uri="{BB962C8B-B14F-4D97-AF65-F5344CB8AC3E}">
        <p14:creationId xmlns:p14="http://schemas.microsoft.com/office/powerpoint/2010/main" val="23543977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A81F94EC-0C4D-4D82-AEDA-75BF849A6686}" type="datetime1">
              <a:rPr lang="en-US">
                <a:solidFill>
                  <a:srgbClr val="000000"/>
                </a:solidFill>
              </a:rPr>
              <a:pPr>
                <a:defRPr/>
              </a:pPr>
              <a:t>12/5/2011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06D2E71C-72D6-4883-A1B1-939E2B30CB01}" type="slidenum">
              <a:rPr lang="en-US"/>
              <a:pPr>
                <a:defRPr/>
              </a:pPr>
              <a:t>‹#›</a:t>
            </a:fld>
            <a:endParaRPr lang="en-US"/>
          </a:p>
        </p:txBody>
      </p:sp>
    </p:spTree>
    <p:extLst>
      <p:ext uri="{BB962C8B-B14F-4D97-AF65-F5344CB8AC3E}">
        <p14:creationId xmlns:p14="http://schemas.microsoft.com/office/powerpoint/2010/main" val="7462506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8A26897D-A44C-473C-B3F3-F82F842E520B}" type="datetime1">
              <a:rPr lang="en-US">
                <a:solidFill>
                  <a:srgbClr val="000000"/>
                </a:solidFill>
              </a:rPr>
              <a:pPr>
                <a:defRPr/>
              </a:pPr>
              <a:t>12/5/2011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C54D7D6-FC36-4B1D-B846-572297DB3D48}" type="slidenum">
              <a:rPr lang="en-US"/>
              <a:pPr>
                <a:defRPr/>
              </a:pPr>
              <a:t>‹#›</a:t>
            </a:fld>
            <a:endParaRPr lang="en-US"/>
          </a:p>
        </p:txBody>
      </p:sp>
    </p:spTree>
    <p:extLst>
      <p:ext uri="{BB962C8B-B14F-4D97-AF65-F5344CB8AC3E}">
        <p14:creationId xmlns:p14="http://schemas.microsoft.com/office/powerpoint/2010/main" val="5984267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5791200" cy="56356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33D25C8E-BF62-452C-A932-EA22CA292593}" type="datetime1">
              <a:rPr lang="en-US">
                <a:solidFill>
                  <a:srgbClr val="000000"/>
                </a:solidFill>
              </a:rPr>
              <a:pPr>
                <a:defRPr/>
              </a:pPr>
              <a:t>12/5/2011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AC9C4F7-946A-4DFC-ADA1-E05AB75AF183}" type="slidenum">
              <a:rPr lang="en-US"/>
              <a:pPr>
                <a:defRPr/>
              </a:pPr>
              <a:t>‹#›</a:t>
            </a:fld>
            <a:endParaRPr lang="en-US"/>
          </a:p>
        </p:txBody>
      </p:sp>
    </p:spTree>
    <p:extLst>
      <p:ext uri="{BB962C8B-B14F-4D97-AF65-F5344CB8AC3E}">
        <p14:creationId xmlns:p14="http://schemas.microsoft.com/office/powerpoint/2010/main" val="20344005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169863"/>
            <a:ext cx="5791200" cy="5635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308555CA-4583-4688-A34C-EDEB5ED24AD5}" type="datetime1">
              <a:rPr lang="en-US">
                <a:solidFill>
                  <a:srgbClr val="000000"/>
                </a:solidFill>
              </a:rPr>
              <a:pPr>
                <a:defRPr/>
              </a:pPr>
              <a:t>12/5/2011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A10FF2D-CC9D-4AA4-A37E-FAF297AD2553}" type="slidenum">
              <a:rPr lang="en-US"/>
              <a:pPr>
                <a:defRPr/>
              </a:pPr>
              <a:t>‹#›</a:t>
            </a:fld>
            <a:endParaRPr lang="en-US"/>
          </a:p>
        </p:txBody>
      </p:sp>
    </p:spTree>
    <p:extLst>
      <p:ext uri="{BB962C8B-B14F-4D97-AF65-F5344CB8AC3E}">
        <p14:creationId xmlns:p14="http://schemas.microsoft.com/office/powerpoint/2010/main" val="34587115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3F34BE7-0A1E-4E81-B750-3141ADEA8F0E}" type="datetime1">
              <a:rPr lang="en-US">
                <a:solidFill>
                  <a:prstClr val="black">
                    <a:tint val="75000"/>
                  </a:prstClr>
                </a:solidFill>
              </a:rPr>
              <a:pPr>
                <a:defRPr/>
              </a:pPr>
              <a:t>12/5/2011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4C5A18AC-482F-427F-A6B5-F9C1039DF8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64416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42858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08F509F-C875-483E-A8E6-D8BD83E354BA}" type="datetime1">
              <a:rPr lang="en-US">
                <a:solidFill>
                  <a:prstClr val="black">
                    <a:tint val="75000"/>
                  </a:prstClr>
                </a:solidFill>
              </a:rPr>
              <a:pPr>
                <a:defRPr/>
              </a:pPr>
              <a:t>12/5/2011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5D1CBF7D-FD54-4256-9BF9-BD472EDD0E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759948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C2FCC29-79F5-4B97-83C4-FF448E4E37F8}" type="datetime1">
              <a:rPr lang="en-US">
                <a:solidFill>
                  <a:prstClr val="black">
                    <a:tint val="75000"/>
                  </a:prstClr>
                </a:solidFill>
              </a:rPr>
              <a:pPr>
                <a:defRPr/>
              </a:pPr>
              <a:t>12/5/2011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BEDDFB2B-AB69-48B3-A976-6400593DE0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12050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1E93BAE-6811-4119-82E4-3CDA928772CE}" type="datetime1">
              <a:rPr lang="en-US">
                <a:solidFill>
                  <a:prstClr val="black">
                    <a:tint val="75000"/>
                  </a:prstClr>
                </a:solidFill>
              </a:rPr>
              <a:pPr>
                <a:defRPr/>
              </a:pPr>
              <a:t>12/5/2011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pt-BR"/>
          </a:p>
        </p:txBody>
      </p:sp>
      <p:sp>
        <p:nvSpPr>
          <p:cNvPr id="7" name="Slide Number Placeholder 5"/>
          <p:cNvSpPr>
            <a:spLocks noGrp="1"/>
          </p:cNvSpPr>
          <p:nvPr>
            <p:ph type="sldNum" sz="quarter" idx="12"/>
          </p:nvPr>
        </p:nvSpPr>
        <p:spPr/>
        <p:txBody>
          <a:bodyPr/>
          <a:lstStyle>
            <a:lvl1pPr>
              <a:defRPr/>
            </a:lvl1pPr>
          </a:lstStyle>
          <a:p>
            <a:pPr>
              <a:defRPr/>
            </a:pPr>
            <a:fld id="{13CA7A7E-EFAD-446F-9EB1-2677FF3D459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178126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ADECD03-FFDF-447C-B926-F724B9E84EAD}" type="datetime1">
              <a:rPr lang="en-US">
                <a:solidFill>
                  <a:prstClr val="black">
                    <a:tint val="75000"/>
                  </a:prstClr>
                </a:solidFill>
              </a:rPr>
              <a:pPr>
                <a:defRPr/>
              </a:pPr>
              <a:t>12/5/2011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endParaRPr lang="pt-BR"/>
          </a:p>
        </p:txBody>
      </p:sp>
      <p:sp>
        <p:nvSpPr>
          <p:cNvPr id="9" name="Slide Number Placeholder 5"/>
          <p:cNvSpPr>
            <a:spLocks noGrp="1"/>
          </p:cNvSpPr>
          <p:nvPr>
            <p:ph type="sldNum" sz="quarter" idx="12"/>
          </p:nvPr>
        </p:nvSpPr>
        <p:spPr/>
        <p:txBody>
          <a:bodyPr/>
          <a:lstStyle>
            <a:lvl1pPr>
              <a:defRPr/>
            </a:lvl1pPr>
          </a:lstStyle>
          <a:p>
            <a:pPr>
              <a:defRPr/>
            </a:pPr>
            <a:fld id="{74F1AB88-027B-4A3F-ACD4-170C6E3F3E2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614023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0D6C515-DCF8-44F3-A5DE-920F1D2E2F99}" type="datetime1">
              <a:rPr lang="en-US">
                <a:solidFill>
                  <a:prstClr val="black">
                    <a:tint val="75000"/>
                  </a:prstClr>
                </a:solidFill>
              </a:rPr>
              <a:pPr>
                <a:defRPr/>
              </a:pPr>
              <a:t>12/5/2011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endParaRPr lang="pt-BR"/>
          </a:p>
        </p:txBody>
      </p:sp>
      <p:sp>
        <p:nvSpPr>
          <p:cNvPr id="5" name="Slide Number Placeholder 5"/>
          <p:cNvSpPr>
            <a:spLocks noGrp="1"/>
          </p:cNvSpPr>
          <p:nvPr>
            <p:ph type="sldNum" sz="quarter" idx="12"/>
          </p:nvPr>
        </p:nvSpPr>
        <p:spPr/>
        <p:txBody>
          <a:bodyPr/>
          <a:lstStyle>
            <a:lvl1pPr>
              <a:defRPr/>
            </a:lvl1pPr>
          </a:lstStyle>
          <a:p>
            <a:pPr>
              <a:defRPr/>
            </a:pPr>
            <a:fld id="{D92A2597-6CDB-4DC3-BB1D-B945BF90A28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716593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7EB792C-7043-4B86-8380-F7EE41B3CF9A}" type="datetime1">
              <a:rPr lang="en-US">
                <a:solidFill>
                  <a:prstClr val="black">
                    <a:tint val="75000"/>
                  </a:prstClr>
                </a:solidFill>
              </a:rPr>
              <a:pPr>
                <a:defRPr/>
              </a:pPr>
              <a:t>12/5/2011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endParaRPr lang="pt-BR"/>
          </a:p>
        </p:txBody>
      </p:sp>
      <p:sp>
        <p:nvSpPr>
          <p:cNvPr id="4" name="Slide Number Placeholder 5"/>
          <p:cNvSpPr>
            <a:spLocks noGrp="1"/>
          </p:cNvSpPr>
          <p:nvPr>
            <p:ph type="sldNum" sz="quarter" idx="12"/>
          </p:nvPr>
        </p:nvSpPr>
        <p:spPr/>
        <p:txBody>
          <a:bodyPr/>
          <a:lstStyle>
            <a:lvl1pPr>
              <a:defRPr/>
            </a:lvl1pPr>
          </a:lstStyle>
          <a:p>
            <a:pPr>
              <a:defRPr/>
            </a:pPr>
            <a:fld id="{2679EC68-8FFB-4005-B428-3ECB6032B0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090156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80B6F9B-3200-4A30-A571-53EC16D030B1}" type="datetime1">
              <a:rPr lang="en-US">
                <a:solidFill>
                  <a:prstClr val="black">
                    <a:tint val="75000"/>
                  </a:prstClr>
                </a:solidFill>
              </a:rPr>
              <a:pPr>
                <a:defRPr/>
              </a:pPr>
              <a:t>12/5/2011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pt-BR"/>
          </a:p>
        </p:txBody>
      </p:sp>
      <p:sp>
        <p:nvSpPr>
          <p:cNvPr id="7" name="Slide Number Placeholder 5"/>
          <p:cNvSpPr>
            <a:spLocks noGrp="1"/>
          </p:cNvSpPr>
          <p:nvPr>
            <p:ph type="sldNum" sz="quarter" idx="12"/>
          </p:nvPr>
        </p:nvSpPr>
        <p:spPr/>
        <p:txBody>
          <a:bodyPr/>
          <a:lstStyle>
            <a:lvl1pPr>
              <a:defRPr/>
            </a:lvl1pPr>
          </a:lstStyle>
          <a:p>
            <a:pPr>
              <a:defRPr/>
            </a:pPr>
            <a:fld id="{674E1D83-1C06-45DA-AFAB-CA7B169C5F9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122001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BB358F0-9D66-45D7-8732-3409BBD4AA56}" type="datetime1">
              <a:rPr lang="en-US">
                <a:solidFill>
                  <a:prstClr val="black">
                    <a:tint val="75000"/>
                  </a:prstClr>
                </a:solidFill>
              </a:rPr>
              <a:pPr>
                <a:defRPr/>
              </a:pPr>
              <a:t>12/5/2011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pt-BR"/>
          </a:p>
        </p:txBody>
      </p:sp>
      <p:sp>
        <p:nvSpPr>
          <p:cNvPr id="7" name="Slide Number Placeholder 5"/>
          <p:cNvSpPr>
            <a:spLocks noGrp="1"/>
          </p:cNvSpPr>
          <p:nvPr>
            <p:ph type="sldNum" sz="quarter" idx="12"/>
          </p:nvPr>
        </p:nvSpPr>
        <p:spPr/>
        <p:txBody>
          <a:bodyPr/>
          <a:lstStyle>
            <a:lvl1pPr>
              <a:defRPr/>
            </a:lvl1pPr>
          </a:lstStyle>
          <a:p>
            <a:pPr>
              <a:defRPr/>
            </a:pPr>
            <a:fld id="{FCC4AC22-6193-4A4D-9ADD-2674F5BF2C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250845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CFAA669-6A61-4912-908F-DE16C2E4E7F0}" type="datetime1">
              <a:rPr lang="en-US">
                <a:solidFill>
                  <a:prstClr val="black">
                    <a:tint val="75000"/>
                  </a:prstClr>
                </a:solidFill>
              </a:rPr>
              <a:pPr>
                <a:defRPr/>
              </a:pPr>
              <a:t>12/5/2011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A3244C52-3092-4C2E-A703-2F098DED02A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560959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4070C98-67CC-46BD-B464-0414D25F4E98}" type="datetime1">
              <a:rPr lang="en-US">
                <a:solidFill>
                  <a:prstClr val="black">
                    <a:tint val="75000"/>
                  </a:prstClr>
                </a:solidFill>
              </a:rPr>
              <a:pPr>
                <a:defRPr/>
              </a:pPr>
              <a:t>12/5/2011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14C7AD34-1ACF-43E1-A625-A339DD0A8A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9599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48702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67A6ACD-16E4-4570-AA82-6FEBF1CFB8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00302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F7DDDC6-8322-4BC8-8931-DC820F14D8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77424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5231C8-8C82-442C-9069-1FC8373F01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24718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4F60B3A-77CD-4911-8F79-EFAC8A588D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50145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3E978A6-0B8E-44C3-9088-0BC1DE219F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29467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7D09FC8-1966-4608-BACB-F41732C3F6F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21564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76096E7-54A6-4F9C-A7E6-A9ACA7F14D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76846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93EB772-C501-4DDF-860E-8F678C8E8D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34230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E5038DE-8277-4F80-A9D5-85144E83BE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23014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4A21BE0-5822-4B41-A859-EAE7D39A75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9688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24777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52EE6E9-DE6C-4FFF-BA1E-87D1919438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51401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3D0EA2A4-8E7E-40E9-9304-28623B35A9FC}" type="slidenum">
              <a:rPr lang="en-US">
                <a:solidFill>
                  <a:srgbClr val="000000"/>
                </a:solidFill>
              </a:rPr>
              <a:pPr/>
              <a:t>‹#›</a:t>
            </a:fld>
            <a:endParaRPr lang="en-US">
              <a:solidFill>
                <a:srgbClr val="000000"/>
              </a:solidFill>
            </a:endParaRPr>
          </a:p>
        </p:txBody>
      </p:sp>
      <p:sp>
        <p:nvSpPr>
          <p:cNvPr id="5" name="Date Placeholder 4"/>
          <p:cNvSpPr>
            <a:spLocks noGrp="1"/>
          </p:cNvSpPr>
          <p:nvPr>
            <p:ph type="dt" sz="half" idx="11"/>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9361330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9454FFB-CAF8-495A-981F-D99E753AEEE2}" type="slidenum">
              <a:rPr lang="en-US">
                <a:solidFill>
                  <a:srgbClr val="000000"/>
                </a:solidFill>
              </a:rPr>
              <a:pPr/>
              <a:t>‹#›</a:t>
            </a:fld>
            <a:endParaRPr lang="en-US">
              <a:solidFill>
                <a:srgbClr val="000000"/>
              </a:solidFill>
            </a:endParaRPr>
          </a:p>
        </p:txBody>
      </p:sp>
      <p:sp>
        <p:nvSpPr>
          <p:cNvPr id="5" name="Date Placeholder 4"/>
          <p:cNvSpPr>
            <a:spLocks noGrp="1"/>
          </p:cNvSpPr>
          <p:nvPr>
            <p:ph type="dt" sz="half" idx="11"/>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26910734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26ED2E6E-3118-45A5-9FCD-95DE9E12A9A5}" type="slidenum">
              <a:rPr lang="en-US">
                <a:solidFill>
                  <a:srgbClr val="000000"/>
                </a:solidFill>
              </a:rPr>
              <a:pPr/>
              <a:t>‹#›</a:t>
            </a:fld>
            <a:endParaRPr lang="en-US">
              <a:solidFill>
                <a:srgbClr val="000000"/>
              </a:solidFill>
            </a:endParaRPr>
          </a:p>
        </p:txBody>
      </p:sp>
      <p:sp>
        <p:nvSpPr>
          <p:cNvPr id="5" name="Date Placeholder 4"/>
          <p:cNvSpPr>
            <a:spLocks noGrp="1"/>
          </p:cNvSpPr>
          <p:nvPr>
            <p:ph type="dt" sz="half" idx="11"/>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9018070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114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990600"/>
            <a:ext cx="4114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64E5D9D3-04D3-4D09-99A6-D5E3975C3407}" type="slidenum">
              <a:rPr lang="en-US">
                <a:solidFill>
                  <a:srgbClr val="000000"/>
                </a:solidFill>
              </a:rPr>
              <a:pPr/>
              <a:t>‹#›</a:t>
            </a:fld>
            <a:endParaRPr lang="en-US">
              <a:solidFill>
                <a:srgbClr val="000000"/>
              </a:solidFill>
            </a:endParaRPr>
          </a:p>
        </p:txBody>
      </p:sp>
      <p:sp>
        <p:nvSpPr>
          <p:cNvPr id="6" name="Date Placeholder 5"/>
          <p:cNvSpPr>
            <a:spLocks noGrp="1"/>
          </p:cNvSpPr>
          <p:nvPr>
            <p:ph type="dt" sz="half" idx="11"/>
          </p:nvPr>
        </p:nvSpPr>
        <p:spPr/>
        <p:txBody>
          <a:bodyPr/>
          <a:lstStyle>
            <a:lvl1pPr>
              <a:defRPr/>
            </a:lvl1pPr>
          </a:lstStyle>
          <a:p>
            <a:endParaRPr lang="en-US">
              <a:solidFill>
                <a:srgbClr val="000000"/>
              </a:solidFill>
            </a:endParaRPr>
          </a:p>
        </p:txBody>
      </p:sp>
      <p:sp>
        <p:nvSpPr>
          <p:cNvPr id="7" name="Footer Placeholder 6"/>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1566478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11CBFF66-243A-49AF-8D40-9CAF464F27F7}" type="slidenum">
              <a:rPr lang="en-US">
                <a:solidFill>
                  <a:srgbClr val="000000"/>
                </a:solidFill>
              </a:rPr>
              <a:pPr/>
              <a:t>‹#›</a:t>
            </a:fld>
            <a:endParaRPr lang="en-US">
              <a:solidFill>
                <a:srgbClr val="000000"/>
              </a:solidFill>
            </a:endParaRPr>
          </a:p>
        </p:txBody>
      </p:sp>
      <p:sp>
        <p:nvSpPr>
          <p:cNvPr id="8" name="Date Placeholder 7"/>
          <p:cNvSpPr>
            <a:spLocks noGrp="1"/>
          </p:cNvSpPr>
          <p:nvPr>
            <p:ph type="dt" sz="half" idx="11"/>
          </p:nvPr>
        </p:nvSpPr>
        <p:spPr/>
        <p:txBody>
          <a:bodyPr/>
          <a:lstStyle>
            <a:lvl1pPr>
              <a:defRPr/>
            </a:lvl1pPr>
          </a:lstStyle>
          <a:p>
            <a:endParaRPr lang="en-US">
              <a:solidFill>
                <a:srgbClr val="000000"/>
              </a:solidFill>
            </a:endParaRPr>
          </a:p>
        </p:txBody>
      </p:sp>
      <p:sp>
        <p:nvSpPr>
          <p:cNvPr id="9" name="Footer Placeholder 8"/>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61757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4B00241E-8CA8-44A2-BFA2-D5911A68209A}" type="slidenum">
              <a:rPr lang="en-US">
                <a:solidFill>
                  <a:srgbClr val="000000"/>
                </a:solidFill>
              </a:rPr>
              <a:pPr/>
              <a:t>‹#›</a:t>
            </a:fld>
            <a:endParaRPr lang="en-US">
              <a:solidFill>
                <a:srgbClr val="000000"/>
              </a:solidFill>
            </a:endParaRPr>
          </a:p>
        </p:txBody>
      </p:sp>
      <p:sp>
        <p:nvSpPr>
          <p:cNvPr id="4" name="Date Placeholder 3"/>
          <p:cNvSpPr>
            <a:spLocks noGrp="1"/>
          </p:cNvSpPr>
          <p:nvPr>
            <p:ph type="dt" sz="half" idx="11"/>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20097782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23E2A16F-1DA5-43CC-A02B-3784E6A76778}" type="slidenum">
              <a:rPr lang="en-US">
                <a:solidFill>
                  <a:srgbClr val="000000"/>
                </a:solidFill>
              </a:rPr>
              <a:pPr/>
              <a:t>‹#›</a:t>
            </a:fld>
            <a:endParaRPr lang="en-US">
              <a:solidFill>
                <a:srgbClr val="000000"/>
              </a:solidFill>
            </a:endParaRPr>
          </a:p>
        </p:txBody>
      </p:sp>
      <p:sp>
        <p:nvSpPr>
          <p:cNvPr id="3" name="Date Placeholder 2"/>
          <p:cNvSpPr>
            <a:spLocks noGrp="1"/>
          </p:cNvSpPr>
          <p:nvPr>
            <p:ph type="dt" sz="half" idx="11"/>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10984695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43266FA7-BB58-4A6A-9258-EB83DFC5A4B6}" type="slidenum">
              <a:rPr lang="en-US">
                <a:solidFill>
                  <a:srgbClr val="000000"/>
                </a:solidFill>
              </a:rPr>
              <a:pPr/>
              <a:t>‹#›</a:t>
            </a:fld>
            <a:endParaRPr lang="en-US">
              <a:solidFill>
                <a:srgbClr val="000000"/>
              </a:solidFill>
            </a:endParaRPr>
          </a:p>
        </p:txBody>
      </p:sp>
      <p:sp>
        <p:nvSpPr>
          <p:cNvPr id="6" name="Date Placeholder 5"/>
          <p:cNvSpPr>
            <a:spLocks noGrp="1"/>
          </p:cNvSpPr>
          <p:nvPr>
            <p:ph type="dt" sz="half" idx="11"/>
          </p:nvPr>
        </p:nvSpPr>
        <p:spPr/>
        <p:txBody>
          <a:bodyPr/>
          <a:lstStyle>
            <a:lvl1pPr>
              <a:defRPr/>
            </a:lvl1pPr>
          </a:lstStyle>
          <a:p>
            <a:endParaRPr lang="en-US">
              <a:solidFill>
                <a:srgbClr val="000000"/>
              </a:solidFill>
            </a:endParaRPr>
          </a:p>
        </p:txBody>
      </p:sp>
      <p:sp>
        <p:nvSpPr>
          <p:cNvPr id="7" name="Footer Placeholder 6"/>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4103036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57B68785-B7B0-4901-950D-17F97A1A8389}" type="slidenum">
              <a:rPr lang="en-US">
                <a:solidFill>
                  <a:srgbClr val="000000"/>
                </a:solidFill>
              </a:rPr>
              <a:pPr/>
              <a:t>‹#›</a:t>
            </a:fld>
            <a:endParaRPr lang="en-US">
              <a:solidFill>
                <a:srgbClr val="000000"/>
              </a:solidFill>
            </a:endParaRPr>
          </a:p>
        </p:txBody>
      </p:sp>
      <p:sp>
        <p:nvSpPr>
          <p:cNvPr id="6" name="Date Placeholder 5"/>
          <p:cNvSpPr>
            <a:spLocks noGrp="1"/>
          </p:cNvSpPr>
          <p:nvPr>
            <p:ph type="dt" sz="half" idx="11"/>
          </p:nvPr>
        </p:nvSpPr>
        <p:spPr/>
        <p:txBody>
          <a:bodyPr/>
          <a:lstStyle>
            <a:lvl1pPr>
              <a:defRPr/>
            </a:lvl1pPr>
          </a:lstStyle>
          <a:p>
            <a:endParaRPr lang="en-US">
              <a:solidFill>
                <a:srgbClr val="000000"/>
              </a:solidFill>
            </a:endParaRPr>
          </a:p>
        </p:txBody>
      </p:sp>
      <p:sp>
        <p:nvSpPr>
          <p:cNvPr id="7" name="Footer Placeholder 6"/>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1843999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07470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6A8B98CA-81FD-4DB0-96FC-02CEF0835D6F}" type="slidenum">
              <a:rPr lang="en-US">
                <a:solidFill>
                  <a:srgbClr val="000000"/>
                </a:solidFill>
              </a:rPr>
              <a:pPr/>
              <a:t>‹#›</a:t>
            </a:fld>
            <a:endParaRPr lang="en-US">
              <a:solidFill>
                <a:srgbClr val="000000"/>
              </a:solidFill>
            </a:endParaRPr>
          </a:p>
        </p:txBody>
      </p:sp>
      <p:sp>
        <p:nvSpPr>
          <p:cNvPr id="5" name="Date Placeholder 4"/>
          <p:cNvSpPr>
            <a:spLocks noGrp="1"/>
          </p:cNvSpPr>
          <p:nvPr>
            <p:ph type="dt" sz="half" idx="11"/>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6063437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152400"/>
            <a:ext cx="20955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1341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27B9C176-0DAD-414B-882B-CB997BF6CC50}" type="slidenum">
              <a:rPr lang="en-US">
                <a:solidFill>
                  <a:srgbClr val="000000"/>
                </a:solidFill>
              </a:rPr>
              <a:pPr/>
              <a:t>‹#›</a:t>
            </a:fld>
            <a:endParaRPr lang="en-US">
              <a:solidFill>
                <a:srgbClr val="000000"/>
              </a:solidFill>
            </a:endParaRPr>
          </a:p>
        </p:txBody>
      </p:sp>
      <p:sp>
        <p:nvSpPr>
          <p:cNvPr id="5" name="Date Placeholder 4"/>
          <p:cNvSpPr>
            <a:spLocks noGrp="1"/>
          </p:cNvSpPr>
          <p:nvPr>
            <p:ph type="dt" sz="half" idx="11"/>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27995237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685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9906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6957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724400" y="990600"/>
            <a:ext cx="41148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6781800" y="6248400"/>
            <a:ext cx="2133600" cy="476250"/>
          </a:xfrm>
        </p:spPr>
        <p:txBody>
          <a:bodyPr/>
          <a:lstStyle>
            <a:lvl1pPr>
              <a:defRPr/>
            </a:lvl1pPr>
          </a:lstStyle>
          <a:p>
            <a:fld id="{D118A2ED-550B-4CCD-8C84-F04FEAC86836}" type="slidenum">
              <a:rPr lang="en-US">
                <a:solidFill>
                  <a:srgbClr val="000000"/>
                </a:solidFill>
              </a:rPr>
              <a:pPr/>
              <a:t>‹#›</a:t>
            </a:fld>
            <a:endParaRPr lang="en-US">
              <a:solidFill>
                <a:srgbClr val="000000"/>
              </a:solidFill>
            </a:endParaRPr>
          </a:p>
        </p:txBody>
      </p:sp>
      <p:sp>
        <p:nvSpPr>
          <p:cNvPr id="7" name="Date Placeholder 6"/>
          <p:cNvSpPr>
            <a:spLocks noGrp="1"/>
          </p:cNvSpPr>
          <p:nvPr>
            <p:ph type="dt" sz="half" idx="11"/>
          </p:nvPr>
        </p:nvSpPr>
        <p:spPr>
          <a:xfrm>
            <a:off x="3581400" y="6248400"/>
            <a:ext cx="2133600" cy="47625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2"/>
          </p:nvPr>
        </p:nvSpPr>
        <p:spPr>
          <a:xfrm>
            <a:off x="304800" y="6400800"/>
            <a:ext cx="1600200" cy="320675"/>
          </a:xfrm>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24983402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833093-D228-4C04-9C2D-7249B03DC9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38238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BA2C502-6CFB-4FA6-8FF9-E8FFEA9CEA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96555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7B8544-B3B9-4B5A-9C78-9FE323E2AF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14294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1D7ADC3-AA4C-4A23-9A86-89B86D0398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24659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9AE7CF8-2652-44C7-9171-C2953B003D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82773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44DF8AD-4EA4-4416-8817-E8A633D1D5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49837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816D98-8D0A-4985-98CA-BE536FCB75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5208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04630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6357937-0FE6-4323-9625-761A09F21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22148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679876E-FA6B-4C37-A29A-CB6CAAE1487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35660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F02452-8034-4FA8-B21F-FE8E49EABB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09527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109DD68-3B95-4416-B4CE-F19509885C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73386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313613"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371600" y="1447800"/>
            <a:ext cx="7543800" cy="4648200"/>
          </a:xfrm>
        </p:spPr>
        <p:txBody>
          <a:bodyPr/>
          <a:lstStyle/>
          <a:p>
            <a:endParaRPr lang="en-US"/>
          </a:p>
        </p:txBody>
      </p:sp>
      <p:sp>
        <p:nvSpPr>
          <p:cNvPr id="4" name="Date Placeholder 3"/>
          <p:cNvSpPr>
            <a:spLocks noGrp="1"/>
          </p:cNvSpPr>
          <p:nvPr>
            <p:ph type="dt" sz="half" idx="10"/>
          </p:nvPr>
        </p:nvSpPr>
        <p:spPr>
          <a:xfrm>
            <a:off x="457200" y="6248400"/>
            <a:ext cx="2133600" cy="457200"/>
          </a:xfrm>
        </p:spPr>
        <p:txBody>
          <a:bodyPr/>
          <a:lstStyle>
            <a:lvl1pPr>
              <a:defRPr/>
            </a:lvl1pPr>
          </a:lstStyle>
          <a:p>
            <a:fld id="{24C366C7-D655-4762-B7DB-F5BEB4ACA525}" type="datetime1">
              <a:rPr lang="en-US">
                <a:solidFill>
                  <a:srgbClr val="000000"/>
                </a:solidFill>
              </a:rPr>
              <a:pPr/>
              <a:t>12/5/2011</a:t>
            </a:fld>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8400"/>
            <a:ext cx="2133600" cy="457200"/>
          </a:xfrm>
        </p:spPr>
        <p:txBody>
          <a:bodyPr/>
          <a:lstStyle>
            <a:lvl1pPr>
              <a:defRPr/>
            </a:lvl1pPr>
          </a:lstStyle>
          <a:p>
            <a:fld id="{6A3AD7CB-E09B-4DC9-90DF-DF370DA49E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485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6"/>
          <p:cNvSpPr>
            <a:spLocks noGrp="1" noChangeArrowheads="1"/>
          </p:cNvSpPr>
          <p:nvPr>
            <p:ph type="sldNum" sz="quarter" idx="10"/>
          </p:nvPr>
        </p:nvSpPr>
        <p:spPr>
          <a:ln/>
        </p:spPr>
        <p:txBody>
          <a:bodyPr/>
          <a:lstStyle>
            <a:lvl1pPr>
              <a:defRPr/>
            </a:lvl1pPr>
          </a:lstStyle>
          <a:p>
            <a:pPr>
              <a:defRPr/>
            </a:pPr>
            <a:fld id="{BB97813A-A870-448A-A069-0A7AF0BFC03B}"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896877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sldNum" sz="quarter" idx="10"/>
          </p:nvPr>
        </p:nvSpPr>
        <p:spPr>
          <a:ln/>
        </p:spPr>
        <p:txBody>
          <a:bodyPr/>
          <a:lstStyle>
            <a:lvl1pPr>
              <a:defRPr/>
            </a:lvl1pPr>
          </a:lstStyle>
          <a:p>
            <a:pPr>
              <a:defRPr/>
            </a:pPr>
            <a:fld id="{05F96C80-63A3-4543-B150-042729910C8E}"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240608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6"/>
          <p:cNvSpPr>
            <a:spLocks noGrp="1" noChangeArrowheads="1"/>
          </p:cNvSpPr>
          <p:nvPr>
            <p:ph type="sldNum" sz="quarter" idx="10"/>
          </p:nvPr>
        </p:nvSpPr>
        <p:spPr>
          <a:ln/>
        </p:spPr>
        <p:txBody>
          <a:bodyPr/>
          <a:lstStyle>
            <a:lvl1pPr>
              <a:defRPr/>
            </a:lvl1pPr>
          </a:lstStyle>
          <a:p>
            <a:pPr>
              <a:defRPr/>
            </a:pPr>
            <a:fld id="{5FAE59EA-1188-4D4A-AE42-4F98E7B27007}"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424713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114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990600"/>
            <a:ext cx="4114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6"/>
          <p:cNvSpPr>
            <a:spLocks noGrp="1" noChangeArrowheads="1"/>
          </p:cNvSpPr>
          <p:nvPr>
            <p:ph type="sldNum" sz="quarter" idx="10"/>
          </p:nvPr>
        </p:nvSpPr>
        <p:spPr>
          <a:ln/>
        </p:spPr>
        <p:txBody>
          <a:bodyPr/>
          <a:lstStyle>
            <a:lvl1pPr>
              <a:defRPr/>
            </a:lvl1pPr>
          </a:lstStyle>
          <a:p>
            <a:pPr>
              <a:defRPr/>
            </a:pPr>
            <a:fld id="{5C0D8297-9310-4CD4-9EFB-C77B57BDE9F2}" type="slidenum">
              <a:rPr lang="en-US"/>
              <a:pPr>
                <a:defRPr/>
              </a:pPr>
              <a:t>‹#›</a:t>
            </a:fld>
            <a:endParaRPr lang="en-US"/>
          </a:p>
        </p:txBody>
      </p:sp>
      <p:sp>
        <p:nvSpPr>
          <p:cNvPr id="6" name="Rectangle 37"/>
          <p:cNvSpPr>
            <a:spLocks noGrp="1" noChangeArrowheads="1"/>
          </p:cNvSpPr>
          <p:nvPr>
            <p:ph type="dt" sz="half" idx="11"/>
          </p:nvPr>
        </p:nvSpPr>
        <p:spPr>
          <a:ln/>
        </p:spPr>
        <p:txBody>
          <a:bodyPr/>
          <a:lstStyle>
            <a:lvl1pPr>
              <a:defRPr/>
            </a:lvl1pPr>
          </a:lstStyle>
          <a:p>
            <a:pPr>
              <a:defRPr/>
            </a:pPr>
            <a:endParaRPr lang="en-US"/>
          </a:p>
        </p:txBody>
      </p:sp>
      <p:sp>
        <p:nvSpPr>
          <p:cNvPr id="7"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020358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6"/>
          <p:cNvSpPr>
            <a:spLocks noGrp="1" noChangeArrowheads="1"/>
          </p:cNvSpPr>
          <p:nvPr>
            <p:ph type="sldNum" sz="quarter" idx="10"/>
          </p:nvPr>
        </p:nvSpPr>
        <p:spPr>
          <a:ln/>
        </p:spPr>
        <p:txBody>
          <a:bodyPr/>
          <a:lstStyle>
            <a:lvl1pPr>
              <a:defRPr/>
            </a:lvl1pPr>
          </a:lstStyle>
          <a:p>
            <a:pPr>
              <a:defRPr/>
            </a:pPr>
            <a:fld id="{809DEDB3-69F5-4D4B-8070-2E46B6455281}" type="slidenum">
              <a:rPr lang="en-US"/>
              <a:pPr>
                <a:defRPr/>
              </a:pPr>
              <a:t>‹#›</a:t>
            </a:fld>
            <a:endParaRPr lang="en-US"/>
          </a:p>
        </p:txBody>
      </p:sp>
      <p:sp>
        <p:nvSpPr>
          <p:cNvPr id="8" name="Rectangle 37"/>
          <p:cNvSpPr>
            <a:spLocks noGrp="1" noChangeArrowheads="1"/>
          </p:cNvSpPr>
          <p:nvPr>
            <p:ph type="dt" sz="half" idx="11"/>
          </p:nvPr>
        </p:nvSpPr>
        <p:spPr>
          <a:ln/>
        </p:spPr>
        <p:txBody>
          <a:bodyPr/>
          <a:lstStyle>
            <a:lvl1pPr>
              <a:defRPr/>
            </a:lvl1pPr>
          </a:lstStyle>
          <a:p>
            <a:pPr>
              <a:defRPr/>
            </a:pPr>
            <a:endParaRPr lang="en-US"/>
          </a:p>
        </p:txBody>
      </p:sp>
      <p:sp>
        <p:nvSpPr>
          <p:cNvPr id="9"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32684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theme" Target="../theme/theme15.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image" Target="../media/image6.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6.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18" Type="http://schemas.openxmlformats.org/officeDocument/2006/relationships/image" Target="../media/image5.jpeg"/><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17" Type="http://schemas.openxmlformats.org/officeDocument/2006/relationships/image" Target="../media/image4.png"/><Relationship Id="rId2" Type="http://schemas.openxmlformats.org/officeDocument/2006/relationships/slideLayout" Target="../slideLayouts/slideLayout188.xml"/><Relationship Id="rId16" Type="http://schemas.openxmlformats.org/officeDocument/2006/relationships/image" Target="../media/image3.jpeg"/><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5" Type="http://schemas.openxmlformats.org/officeDocument/2006/relationships/image" Target="../media/image1.png"/><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18" Type="http://schemas.openxmlformats.org/officeDocument/2006/relationships/image" Target="../media/image5.jpeg"/><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17" Type="http://schemas.openxmlformats.org/officeDocument/2006/relationships/image" Target="../media/image4.png"/><Relationship Id="rId2" Type="http://schemas.openxmlformats.org/officeDocument/2006/relationships/slideLayout" Target="../slideLayouts/slideLayout201.xml"/><Relationship Id="rId16" Type="http://schemas.openxmlformats.org/officeDocument/2006/relationships/image" Target="../media/image3.jpeg"/><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5" Type="http://schemas.openxmlformats.org/officeDocument/2006/relationships/image" Target="../media/image1.png"/><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theme" Target="../theme/theme19.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5" Type="http://schemas.openxmlformats.org/officeDocument/2006/relationships/slideLayout" Target="../slideLayouts/slideLayout217.xml"/><Relationship Id="rId4" Type="http://schemas.openxmlformats.org/officeDocument/2006/relationships/slideLayout" Target="../slideLayouts/slideLayout2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slideLayout" Target="../slideLayouts/slideLayout232.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17" Type="http://schemas.openxmlformats.org/officeDocument/2006/relationships/theme" Target="../theme/theme20.xml"/><Relationship Id="rId2" Type="http://schemas.openxmlformats.org/officeDocument/2006/relationships/slideLayout" Target="../slideLayouts/slideLayout221.xml"/><Relationship Id="rId16" Type="http://schemas.openxmlformats.org/officeDocument/2006/relationships/slideLayout" Target="../slideLayouts/slideLayout235.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5" Type="http://schemas.openxmlformats.org/officeDocument/2006/relationships/slideLayout" Target="../slideLayouts/slideLayout23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slideLayout" Target="../slideLayouts/slideLayout23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1.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2.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3.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image" Target="../media/image5.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4.png"/><Relationship Id="rId2" Type="http://schemas.openxmlformats.org/officeDocument/2006/relationships/slideLayout" Target="../slideLayouts/slideLayout37.xml"/><Relationship Id="rId16" Type="http://schemas.openxmlformats.org/officeDocument/2006/relationships/image" Target="../media/image3.jpe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499960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B14DD67-97CB-44D3-9DA5-74D57E1F9BD4}"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1691944645"/>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553B3F-0E03-4067-8452-425BC006B4C9}" type="datetimeFigureOut">
              <a:rPr lang="en-US" smtClean="0">
                <a:solidFill>
                  <a:prstClr val="black">
                    <a:tint val="75000"/>
                  </a:prstClr>
                </a:solidFill>
              </a:rPr>
              <a:pPr/>
              <a:t>12/5/2011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3066619"/>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553B3F-0E03-4067-8452-425BC006B4C9}" type="datetimeFigureOut">
              <a:rPr lang="en-US" smtClean="0">
                <a:solidFill>
                  <a:prstClr val="black">
                    <a:tint val="75000"/>
                  </a:prstClr>
                </a:solidFill>
              </a:rPr>
              <a:pPr/>
              <a:t>12/5/2011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1520875"/>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B0B05CA-B391-45C2-A5F5-79322CA2BFA0}"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500945490"/>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553B3F-0E03-4067-8452-425BC006B4C9}" type="datetimeFigureOut">
              <a:rPr lang="en-US" smtClean="0">
                <a:solidFill>
                  <a:prstClr val="black">
                    <a:tint val="75000"/>
                  </a:prstClr>
                </a:solidFill>
              </a:rPr>
              <a:pPr/>
              <a:t>12/5/2011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7420576"/>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0" y="0"/>
            <a:ext cx="9144000" cy="914400"/>
          </a:xfrm>
          <a:prstGeom prst="rect">
            <a:avLst/>
          </a:prstGeom>
          <a:noFill/>
          <a:ln>
            <a:noFill/>
          </a:ln>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2531" name="Rectangle 3"/>
          <p:cNvSpPr>
            <a:spLocks noGrp="1" noChangeArrowheads="1"/>
          </p:cNvSpPr>
          <p:nvPr>
            <p:ph type="body" idx="1"/>
          </p:nvPr>
        </p:nvSpPr>
        <p:spPr bwMode="auto">
          <a:xfrm>
            <a:off x="0" y="914400"/>
            <a:ext cx="9144000" cy="556260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534" name="Rectangle 6"/>
          <p:cNvSpPr>
            <a:spLocks noGrp="1" noChangeArrowheads="1"/>
          </p:cNvSpPr>
          <p:nvPr>
            <p:ph type="sldNum" sz="quarter" idx="4"/>
          </p:nvPr>
        </p:nvSpPr>
        <p:spPr bwMode="auto">
          <a:xfrm>
            <a:off x="8686800" y="6534150"/>
            <a:ext cx="4572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chemeClr val="bg1"/>
                </a:solidFill>
              </a:defRPr>
            </a:lvl1pPr>
          </a:lstStyle>
          <a:p>
            <a:pPr fontAlgn="base">
              <a:spcAft>
                <a:spcPct val="0"/>
              </a:spcAft>
            </a:pPr>
            <a:fld id="{ACD0A45D-ED3D-4EF7-8911-69BD6F5E39F7}" type="slidenum">
              <a:rPr lang="en-US" smtClean="0">
                <a:solidFill>
                  <a:srgbClr val="FFFFFF"/>
                </a:solidFill>
              </a:rPr>
              <a:pPr fontAlgn="base">
                <a:spcAft>
                  <a:spcPct val="0"/>
                </a:spcAft>
              </a:pPr>
              <a:t>‹#›</a:t>
            </a:fld>
            <a:endParaRPr lang="en-US" smtClean="0">
              <a:solidFill>
                <a:srgbClr val="FFFFFF"/>
              </a:solidFill>
            </a:endParaRPr>
          </a:p>
        </p:txBody>
      </p:sp>
      <p:pic>
        <p:nvPicPr>
          <p:cNvPr id="22535" name="Picture 7" descr="noaa_seal"/>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84138" y="6513513"/>
            <a:ext cx="30480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8"/>
          <p:cNvSpPr txBox="1">
            <a:spLocks noChangeArrowheads="1"/>
          </p:cNvSpPr>
          <p:nvPr/>
        </p:nvSpPr>
        <p:spPr bwMode="auto">
          <a:xfrm>
            <a:off x="1524000" y="6429375"/>
            <a:ext cx="6019800" cy="428625"/>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spcBef>
                <a:spcPct val="50000"/>
              </a:spcBef>
              <a:spcAft>
                <a:spcPct val="0"/>
              </a:spcAft>
            </a:pPr>
            <a:r>
              <a:rPr lang="en-US" sz="1100" b="1" smtClean="0">
                <a:solidFill>
                  <a:srgbClr val="FFFFFF"/>
                </a:solidFill>
              </a:rPr>
              <a:t> Center for Satellite Applications and Research (STAR) Review</a:t>
            </a:r>
            <a:br>
              <a:rPr lang="en-US" sz="1100" b="1" smtClean="0">
                <a:solidFill>
                  <a:srgbClr val="FFFFFF"/>
                </a:solidFill>
              </a:rPr>
            </a:br>
            <a:r>
              <a:rPr lang="en-US" sz="1100" b="1" smtClean="0">
                <a:solidFill>
                  <a:srgbClr val="FFFFFF"/>
                </a:solidFill>
              </a:rPr>
              <a:t>09 – 11 March 2010</a:t>
            </a:r>
          </a:p>
        </p:txBody>
      </p:sp>
    </p:spTree>
    <p:extLst>
      <p:ext uri="{BB962C8B-B14F-4D97-AF65-F5344CB8AC3E}">
        <p14:creationId xmlns:p14="http://schemas.microsoft.com/office/powerpoint/2010/main" val="838453422"/>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Lst>
  <p:hf hdr="0" ftr="0" dt="0"/>
  <p:txStyles>
    <p:titleStyle>
      <a:lvl1pPr algn="ctr" rtl="0" fontAlgn="base">
        <a:spcBef>
          <a:spcPct val="0"/>
        </a:spcBef>
        <a:spcAft>
          <a:spcPct val="0"/>
        </a:spcAft>
        <a:defRPr sz="3200" b="1">
          <a:solidFill>
            <a:srgbClr val="FF9900"/>
          </a:solidFill>
          <a:latin typeface="+mj-lt"/>
          <a:ea typeface="+mj-ea"/>
          <a:cs typeface="+mj-cs"/>
        </a:defRPr>
      </a:lvl1pPr>
      <a:lvl2pPr algn="ctr" rtl="0" fontAlgn="base">
        <a:spcBef>
          <a:spcPct val="0"/>
        </a:spcBef>
        <a:spcAft>
          <a:spcPct val="0"/>
        </a:spcAft>
        <a:defRPr sz="3200" b="1">
          <a:solidFill>
            <a:srgbClr val="FF9900"/>
          </a:solidFill>
          <a:latin typeface="Arial" pitchFamily="34" charset="0"/>
        </a:defRPr>
      </a:lvl2pPr>
      <a:lvl3pPr algn="ctr" rtl="0" fontAlgn="base">
        <a:spcBef>
          <a:spcPct val="0"/>
        </a:spcBef>
        <a:spcAft>
          <a:spcPct val="0"/>
        </a:spcAft>
        <a:defRPr sz="3200" b="1">
          <a:solidFill>
            <a:srgbClr val="FF9900"/>
          </a:solidFill>
          <a:latin typeface="Arial" pitchFamily="34" charset="0"/>
        </a:defRPr>
      </a:lvl3pPr>
      <a:lvl4pPr algn="ctr" rtl="0" fontAlgn="base">
        <a:spcBef>
          <a:spcPct val="0"/>
        </a:spcBef>
        <a:spcAft>
          <a:spcPct val="0"/>
        </a:spcAft>
        <a:defRPr sz="3200" b="1">
          <a:solidFill>
            <a:srgbClr val="FF9900"/>
          </a:solidFill>
          <a:latin typeface="Arial" pitchFamily="34" charset="0"/>
        </a:defRPr>
      </a:lvl4pPr>
      <a:lvl5pPr algn="ctr" rtl="0" fontAlgn="base">
        <a:spcBef>
          <a:spcPct val="0"/>
        </a:spcBef>
        <a:spcAft>
          <a:spcPct val="0"/>
        </a:spcAft>
        <a:defRPr sz="3200" b="1">
          <a:solidFill>
            <a:srgbClr val="FF9900"/>
          </a:solidFill>
          <a:latin typeface="Arial" pitchFamily="34" charset="0"/>
        </a:defRPr>
      </a:lvl5pPr>
      <a:lvl6pPr marL="457200" algn="ctr" rtl="0" fontAlgn="base">
        <a:spcBef>
          <a:spcPct val="0"/>
        </a:spcBef>
        <a:spcAft>
          <a:spcPct val="0"/>
        </a:spcAft>
        <a:defRPr sz="3200" b="1">
          <a:solidFill>
            <a:srgbClr val="FF9900"/>
          </a:solidFill>
          <a:latin typeface="Arial" pitchFamily="34" charset="0"/>
        </a:defRPr>
      </a:lvl6pPr>
      <a:lvl7pPr marL="914400" algn="ctr" rtl="0" fontAlgn="base">
        <a:spcBef>
          <a:spcPct val="0"/>
        </a:spcBef>
        <a:spcAft>
          <a:spcPct val="0"/>
        </a:spcAft>
        <a:defRPr sz="3200" b="1">
          <a:solidFill>
            <a:srgbClr val="FF9900"/>
          </a:solidFill>
          <a:latin typeface="Arial" pitchFamily="34" charset="0"/>
        </a:defRPr>
      </a:lvl7pPr>
      <a:lvl8pPr marL="1371600" algn="ctr" rtl="0" fontAlgn="base">
        <a:spcBef>
          <a:spcPct val="0"/>
        </a:spcBef>
        <a:spcAft>
          <a:spcPct val="0"/>
        </a:spcAft>
        <a:defRPr sz="3200" b="1">
          <a:solidFill>
            <a:srgbClr val="FF9900"/>
          </a:solidFill>
          <a:latin typeface="Arial" pitchFamily="34" charset="0"/>
        </a:defRPr>
      </a:lvl8pPr>
      <a:lvl9pPr marL="1828800" algn="ctr" rtl="0" fontAlgn="base">
        <a:spcBef>
          <a:spcPct val="0"/>
        </a:spcBef>
        <a:spcAft>
          <a:spcPct val="0"/>
        </a:spcAft>
        <a:defRPr sz="3200" b="1">
          <a:solidFill>
            <a:srgbClr val="FF9900"/>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fontAlgn="base">
              <a:spcBef>
                <a:spcPct val="0"/>
              </a:spcBef>
              <a:spcAft>
                <a:spcPct val="0"/>
              </a:spcAft>
              <a:defRPr/>
            </a:pPr>
            <a:fld id="{4BB7335E-8F1D-4EA1-98C4-8D34CE68239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970823254"/>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1" descr="goesr_iosspdt_template1"/>
          <p:cNvPicPr>
            <a:picLocks noChangeAspect="1" noChangeArrowheads="1"/>
          </p:cNvPicPr>
          <p:nvPr userDrawn="1"/>
        </p:nvPicPr>
        <p:blipFill>
          <a:blip r:embed="rId15" cstate="print">
            <a:lum bright="-30000" contrast="-36000"/>
          </a:blip>
          <a:srcRect/>
          <a:stretch>
            <a:fillRect/>
          </a:stretch>
        </p:blipFill>
        <p:spPr bwMode="auto">
          <a:xfrm>
            <a:off x="0" y="0"/>
            <a:ext cx="9142413" cy="6856413"/>
          </a:xfrm>
          <a:prstGeom prst="rect">
            <a:avLst/>
          </a:prstGeom>
          <a:noFill/>
          <a:ln w="9525">
            <a:noFill/>
            <a:miter lim="800000"/>
            <a:headEnd/>
            <a:tailEnd/>
          </a:ln>
        </p:spPr>
      </p:pic>
      <p:sp>
        <p:nvSpPr>
          <p:cNvPr id="2051" name="Rectangle 2"/>
          <p:cNvSpPr>
            <a:spLocks noGrp="1" noChangeArrowheads="1"/>
          </p:cNvSpPr>
          <p:nvPr>
            <p:ph type="title"/>
          </p:nvPr>
        </p:nvSpPr>
        <p:spPr bwMode="auto">
          <a:xfrm>
            <a:off x="1524000" y="169863"/>
            <a:ext cx="57912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Rectangle 5"/>
          <p:cNvSpPr>
            <a:spLocks noGrp="1" noChangeArrowheads="1"/>
          </p:cNvSpPr>
          <p:nvPr>
            <p:ph type="ftr" sz="quarter" idx="3"/>
          </p:nvPr>
        </p:nvSpPr>
        <p:spPr bwMode="auto">
          <a:xfrm>
            <a:off x="2560638" y="6221413"/>
            <a:ext cx="40243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i="0"/>
            </a:lvl1pPr>
          </a:lstStyle>
          <a:p>
            <a:pPr algn="ctr" fontAlgn="base">
              <a:spcBef>
                <a:spcPct val="0"/>
              </a:spcBef>
              <a:spcAft>
                <a:spcPct val="0"/>
              </a:spcAft>
              <a:defRPr/>
            </a:pPr>
            <a:endParaRPr lang="en-US" b="1">
              <a:solidFill>
                <a:srgbClr val="000000"/>
              </a:solidFill>
            </a:endParaRPr>
          </a:p>
          <a:p>
            <a:pPr algn="ctr" fontAlgn="base">
              <a:spcBef>
                <a:spcPct val="0"/>
              </a:spcBef>
              <a:spcAft>
                <a:spcPct val="0"/>
              </a:spcAft>
              <a:defRPr/>
            </a:pPr>
            <a:endParaRPr lang="en-US" b="1">
              <a:solidFill>
                <a:srgbClr val="000000"/>
              </a:solidFill>
            </a:endParaRPr>
          </a:p>
        </p:txBody>
      </p:sp>
      <p:pic>
        <p:nvPicPr>
          <p:cNvPr id="2054" name="Picture 7" descr="NOAA logo"/>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7315200" y="41275"/>
            <a:ext cx="914400" cy="914400"/>
          </a:xfrm>
          <a:prstGeom prst="rect">
            <a:avLst/>
          </a:prstGeom>
          <a:noFill/>
          <a:ln w="9525">
            <a:noFill/>
            <a:miter lim="800000"/>
            <a:headEnd/>
            <a:tailEnd/>
          </a:ln>
        </p:spPr>
      </p:pic>
      <p:pic>
        <p:nvPicPr>
          <p:cNvPr id="2055" name="Picture 8" descr="GOES-R NOAA-NASA Approved Logo"/>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47625" y="41275"/>
            <a:ext cx="1371600" cy="914400"/>
          </a:xfrm>
          <a:prstGeom prst="rect">
            <a:avLst/>
          </a:prstGeom>
          <a:noFill/>
          <a:ln w="9525">
            <a:noFill/>
            <a:miter lim="800000"/>
            <a:headEnd/>
            <a:tailEnd/>
          </a:ln>
        </p:spPr>
      </p:pic>
      <p:sp>
        <p:nvSpPr>
          <p:cNvPr id="1034" name="Rectangle 1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i="0"/>
            </a:lvl1pPr>
          </a:lstStyle>
          <a:p>
            <a:pPr fontAlgn="base">
              <a:spcBef>
                <a:spcPct val="0"/>
              </a:spcBef>
              <a:spcAft>
                <a:spcPct val="0"/>
              </a:spcAft>
              <a:defRPr/>
            </a:pPr>
            <a:fld id="{F9069CEF-3388-440B-A05F-0E996A6829E0}" type="datetime1">
              <a:rPr lang="en-US">
                <a:solidFill>
                  <a:srgbClr val="000000"/>
                </a:solidFill>
              </a:rPr>
              <a:pPr fontAlgn="base">
                <a:spcBef>
                  <a:spcPct val="0"/>
                </a:spcBef>
                <a:spcAft>
                  <a:spcPct val="0"/>
                </a:spcAft>
                <a:defRPr/>
              </a:pPr>
              <a:t>12/5/2011</a:t>
            </a:fld>
            <a:endParaRPr lang="en-US">
              <a:solidFill>
                <a:srgbClr val="000000"/>
              </a:solidFill>
            </a:endParaRPr>
          </a:p>
        </p:txBody>
      </p:sp>
      <p:sp>
        <p:nvSpPr>
          <p:cNvPr id="1036" name="Rectangle 12"/>
          <p:cNvSpPr>
            <a:spLocks noChangeArrowheads="1"/>
          </p:cNvSpPr>
          <p:nvPr userDrawn="1"/>
        </p:nvSpPr>
        <p:spPr bwMode="auto">
          <a:xfrm>
            <a:off x="8250238" y="47625"/>
            <a:ext cx="914400" cy="914400"/>
          </a:xfrm>
          <a:prstGeom prst="rect">
            <a:avLst/>
          </a:prstGeom>
          <a:solidFill>
            <a:schemeClr val="bg1"/>
          </a:solidFill>
          <a:ln w="9525" algn="ctr">
            <a:noFill/>
            <a:miter lim="800000"/>
            <a:headEnd/>
            <a:tailEnd/>
          </a:ln>
          <a:effectLst/>
        </p:spPr>
        <p:txBody>
          <a:bodyPr wrap="none" anchor="ctr"/>
          <a:lstStyle/>
          <a:p>
            <a:pPr algn="ctr" fontAlgn="base">
              <a:spcBef>
                <a:spcPct val="0"/>
              </a:spcBef>
              <a:spcAft>
                <a:spcPct val="0"/>
              </a:spcAft>
              <a:defRPr/>
            </a:pPr>
            <a:endParaRPr lang="en-US" sz="2000" b="1" i="1">
              <a:solidFill>
                <a:srgbClr val="000000"/>
              </a:solidFill>
            </a:endParaRPr>
          </a:p>
        </p:txBody>
      </p:sp>
      <p:pic>
        <p:nvPicPr>
          <p:cNvPr id="2058" name="Picture 9"/>
          <p:cNvPicPr>
            <a:picLocks noChangeAspect="1" noChangeArrowheads="1"/>
          </p:cNvPicPr>
          <p:nvPr/>
        </p:nvPicPr>
        <p:blipFill>
          <a:blip r:embed="rId1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240713" y="-6350"/>
            <a:ext cx="990600" cy="995363"/>
          </a:xfrm>
          <a:prstGeom prst="rect">
            <a:avLst/>
          </a:prstGeom>
          <a:noFill/>
          <a:ln w="9525">
            <a:noFill/>
            <a:miter lim="800000"/>
            <a:headEnd/>
            <a:tailEnd/>
          </a:ln>
        </p:spPr>
      </p:pic>
      <p:sp>
        <p:nvSpPr>
          <p:cNvPr id="1037" name="Rectangle 1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i="0">
                <a:solidFill>
                  <a:srgbClr val="FFFF00"/>
                </a:solidFill>
                <a:latin typeface="Times New Roman" pitchFamily="18" charset="0"/>
              </a:defRPr>
            </a:lvl1pPr>
          </a:lstStyle>
          <a:p>
            <a:pPr fontAlgn="base">
              <a:spcBef>
                <a:spcPct val="0"/>
              </a:spcBef>
              <a:spcAft>
                <a:spcPct val="0"/>
              </a:spcAft>
              <a:defRPr/>
            </a:pPr>
            <a:fld id="{CD085EC6-7DAC-4287-BEE3-E54A3DA741A8}" type="slidenum">
              <a:rPr lang="en-US" b="1"/>
              <a:pPr fontAlgn="base">
                <a:spcBef>
                  <a:spcPct val="0"/>
                </a:spcBef>
                <a:spcAft>
                  <a:spcPct val="0"/>
                </a:spcAft>
                <a:defRPr/>
              </a:pPr>
              <a:t>‹#›</a:t>
            </a:fld>
            <a:endParaRPr lang="en-US" b="1"/>
          </a:p>
        </p:txBody>
      </p:sp>
    </p:spTree>
    <p:extLst>
      <p:ext uri="{BB962C8B-B14F-4D97-AF65-F5344CB8AC3E}">
        <p14:creationId xmlns:p14="http://schemas.microsoft.com/office/powerpoint/2010/main" val="508521188"/>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Lst>
  <p:hf hdr="0"/>
  <p:txStyles>
    <p:titleStyle>
      <a:lvl1pPr algn="ctr" rtl="0" eaLnBrk="0" fontAlgn="base" hangingPunct="0">
        <a:spcBef>
          <a:spcPct val="0"/>
        </a:spcBef>
        <a:spcAft>
          <a:spcPct val="0"/>
        </a:spcAft>
        <a:defRPr sz="2400" b="1">
          <a:solidFill>
            <a:srgbClr val="FFFF00"/>
          </a:solidFill>
          <a:latin typeface="Arial Black" pitchFamily="34" charset="0"/>
          <a:ea typeface="+mj-ea"/>
          <a:cs typeface="+mj-cs"/>
        </a:defRPr>
      </a:lvl1pPr>
      <a:lvl2pPr algn="ctr" rtl="0" eaLnBrk="0" fontAlgn="base" hangingPunct="0">
        <a:spcBef>
          <a:spcPct val="0"/>
        </a:spcBef>
        <a:spcAft>
          <a:spcPct val="0"/>
        </a:spcAft>
        <a:defRPr sz="2400" b="1">
          <a:solidFill>
            <a:srgbClr val="FFFF00"/>
          </a:solidFill>
          <a:latin typeface="Arial Black" pitchFamily="34" charset="0"/>
        </a:defRPr>
      </a:lvl2pPr>
      <a:lvl3pPr algn="ctr" rtl="0" eaLnBrk="0" fontAlgn="base" hangingPunct="0">
        <a:spcBef>
          <a:spcPct val="0"/>
        </a:spcBef>
        <a:spcAft>
          <a:spcPct val="0"/>
        </a:spcAft>
        <a:defRPr sz="2400" b="1">
          <a:solidFill>
            <a:srgbClr val="FFFF00"/>
          </a:solidFill>
          <a:latin typeface="Arial Black" pitchFamily="34" charset="0"/>
        </a:defRPr>
      </a:lvl3pPr>
      <a:lvl4pPr algn="ctr" rtl="0" eaLnBrk="0" fontAlgn="base" hangingPunct="0">
        <a:spcBef>
          <a:spcPct val="0"/>
        </a:spcBef>
        <a:spcAft>
          <a:spcPct val="0"/>
        </a:spcAft>
        <a:defRPr sz="2400" b="1">
          <a:solidFill>
            <a:srgbClr val="FFFF00"/>
          </a:solidFill>
          <a:latin typeface="Arial Black" pitchFamily="34" charset="0"/>
        </a:defRPr>
      </a:lvl4pPr>
      <a:lvl5pPr algn="ctr" rtl="0" eaLnBrk="0" fontAlgn="base" hangingPunct="0">
        <a:spcBef>
          <a:spcPct val="0"/>
        </a:spcBef>
        <a:spcAft>
          <a:spcPct val="0"/>
        </a:spcAft>
        <a:defRPr sz="2400" b="1">
          <a:solidFill>
            <a:srgbClr val="FFFF00"/>
          </a:solidFill>
          <a:latin typeface="Arial Black" pitchFamily="34" charset="0"/>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sz="1600">
          <a:solidFill>
            <a:schemeClr val="bg1"/>
          </a:solidFill>
          <a:latin typeface="+mn-lt"/>
        </a:defRPr>
      </a:lvl4pPr>
      <a:lvl5pPr marL="2057400" indent="-228600" algn="l" rtl="0" eaLnBrk="0" fontAlgn="base" hangingPunct="0">
        <a:spcBef>
          <a:spcPct val="20000"/>
        </a:spcBef>
        <a:spcAft>
          <a:spcPct val="0"/>
        </a:spcAft>
        <a:buChar char="»"/>
        <a:defRPr sz="14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1" descr="goesr_iosspdt_template1"/>
          <p:cNvPicPr>
            <a:picLocks noChangeAspect="1" noChangeArrowheads="1"/>
          </p:cNvPicPr>
          <p:nvPr userDrawn="1"/>
        </p:nvPicPr>
        <p:blipFill>
          <a:blip r:embed="rId15" cstate="print">
            <a:lum bright="-30000" contrast="-36000"/>
          </a:blip>
          <a:srcRect/>
          <a:stretch>
            <a:fillRect/>
          </a:stretch>
        </p:blipFill>
        <p:spPr bwMode="auto">
          <a:xfrm>
            <a:off x="0" y="0"/>
            <a:ext cx="9142413" cy="6856413"/>
          </a:xfrm>
          <a:prstGeom prst="rect">
            <a:avLst/>
          </a:prstGeom>
          <a:noFill/>
          <a:ln w="9525">
            <a:noFill/>
            <a:miter lim="800000"/>
            <a:headEnd/>
            <a:tailEnd/>
          </a:ln>
        </p:spPr>
      </p:pic>
      <p:sp>
        <p:nvSpPr>
          <p:cNvPr id="2051" name="Rectangle 2"/>
          <p:cNvSpPr>
            <a:spLocks noGrp="1" noChangeArrowheads="1"/>
          </p:cNvSpPr>
          <p:nvPr>
            <p:ph type="title"/>
          </p:nvPr>
        </p:nvSpPr>
        <p:spPr bwMode="auto">
          <a:xfrm>
            <a:off x="1524000" y="169863"/>
            <a:ext cx="57912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Rectangle 5"/>
          <p:cNvSpPr>
            <a:spLocks noGrp="1" noChangeArrowheads="1"/>
          </p:cNvSpPr>
          <p:nvPr>
            <p:ph type="ftr" sz="quarter" idx="3"/>
          </p:nvPr>
        </p:nvSpPr>
        <p:spPr bwMode="auto">
          <a:xfrm>
            <a:off x="2560638" y="6221413"/>
            <a:ext cx="40243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i="0"/>
            </a:lvl1pPr>
          </a:lstStyle>
          <a:p>
            <a:pPr algn="ctr" fontAlgn="base">
              <a:spcBef>
                <a:spcPct val="0"/>
              </a:spcBef>
              <a:spcAft>
                <a:spcPct val="0"/>
              </a:spcAft>
              <a:defRPr/>
            </a:pPr>
            <a:endParaRPr lang="en-US" b="1">
              <a:solidFill>
                <a:srgbClr val="000000"/>
              </a:solidFill>
            </a:endParaRPr>
          </a:p>
          <a:p>
            <a:pPr algn="ctr" fontAlgn="base">
              <a:spcBef>
                <a:spcPct val="0"/>
              </a:spcBef>
              <a:spcAft>
                <a:spcPct val="0"/>
              </a:spcAft>
              <a:defRPr/>
            </a:pPr>
            <a:endParaRPr lang="en-US" b="1">
              <a:solidFill>
                <a:srgbClr val="000000"/>
              </a:solidFill>
            </a:endParaRPr>
          </a:p>
        </p:txBody>
      </p:sp>
      <p:pic>
        <p:nvPicPr>
          <p:cNvPr id="2054" name="Picture 7" descr="NOAA logo"/>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7315200" y="41275"/>
            <a:ext cx="914400" cy="914400"/>
          </a:xfrm>
          <a:prstGeom prst="rect">
            <a:avLst/>
          </a:prstGeom>
          <a:noFill/>
          <a:ln w="9525">
            <a:noFill/>
            <a:miter lim="800000"/>
            <a:headEnd/>
            <a:tailEnd/>
          </a:ln>
        </p:spPr>
      </p:pic>
      <p:pic>
        <p:nvPicPr>
          <p:cNvPr id="2055" name="Picture 8" descr="GOES-R NOAA-NASA Approved Logo"/>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47625" y="41275"/>
            <a:ext cx="1371600" cy="914400"/>
          </a:xfrm>
          <a:prstGeom prst="rect">
            <a:avLst/>
          </a:prstGeom>
          <a:noFill/>
          <a:ln w="9525">
            <a:noFill/>
            <a:miter lim="800000"/>
            <a:headEnd/>
            <a:tailEnd/>
          </a:ln>
        </p:spPr>
      </p:pic>
      <p:sp>
        <p:nvSpPr>
          <p:cNvPr id="1034" name="Rectangle 1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i="0"/>
            </a:lvl1pPr>
          </a:lstStyle>
          <a:p>
            <a:pPr fontAlgn="base">
              <a:spcBef>
                <a:spcPct val="0"/>
              </a:spcBef>
              <a:spcAft>
                <a:spcPct val="0"/>
              </a:spcAft>
              <a:defRPr/>
            </a:pPr>
            <a:fld id="{F9069CEF-3388-440B-A05F-0E996A6829E0}" type="datetime1">
              <a:rPr lang="en-US">
                <a:solidFill>
                  <a:srgbClr val="000000"/>
                </a:solidFill>
              </a:rPr>
              <a:pPr fontAlgn="base">
                <a:spcBef>
                  <a:spcPct val="0"/>
                </a:spcBef>
                <a:spcAft>
                  <a:spcPct val="0"/>
                </a:spcAft>
                <a:defRPr/>
              </a:pPr>
              <a:t>12/5/2011</a:t>
            </a:fld>
            <a:endParaRPr lang="en-US">
              <a:solidFill>
                <a:srgbClr val="000000"/>
              </a:solidFill>
            </a:endParaRPr>
          </a:p>
        </p:txBody>
      </p:sp>
      <p:sp>
        <p:nvSpPr>
          <p:cNvPr id="1036" name="Rectangle 12"/>
          <p:cNvSpPr>
            <a:spLocks noChangeArrowheads="1"/>
          </p:cNvSpPr>
          <p:nvPr userDrawn="1"/>
        </p:nvSpPr>
        <p:spPr bwMode="auto">
          <a:xfrm>
            <a:off x="8250238" y="47625"/>
            <a:ext cx="914400" cy="914400"/>
          </a:xfrm>
          <a:prstGeom prst="rect">
            <a:avLst/>
          </a:prstGeom>
          <a:solidFill>
            <a:schemeClr val="bg1"/>
          </a:solidFill>
          <a:ln w="9525" algn="ctr">
            <a:noFill/>
            <a:miter lim="800000"/>
            <a:headEnd/>
            <a:tailEnd/>
          </a:ln>
          <a:effectLst/>
        </p:spPr>
        <p:txBody>
          <a:bodyPr wrap="none" anchor="ctr"/>
          <a:lstStyle/>
          <a:p>
            <a:pPr algn="ctr" fontAlgn="base">
              <a:spcBef>
                <a:spcPct val="0"/>
              </a:spcBef>
              <a:spcAft>
                <a:spcPct val="0"/>
              </a:spcAft>
              <a:defRPr/>
            </a:pPr>
            <a:endParaRPr lang="en-US" sz="2000" b="1" i="1">
              <a:solidFill>
                <a:srgbClr val="000000"/>
              </a:solidFill>
            </a:endParaRPr>
          </a:p>
        </p:txBody>
      </p:sp>
      <p:pic>
        <p:nvPicPr>
          <p:cNvPr id="2058" name="Picture 9"/>
          <p:cNvPicPr>
            <a:picLocks noChangeAspect="1" noChangeArrowheads="1"/>
          </p:cNvPicPr>
          <p:nvPr/>
        </p:nvPicPr>
        <p:blipFill>
          <a:blip r:embed="rId1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240713" y="-6350"/>
            <a:ext cx="990600" cy="995363"/>
          </a:xfrm>
          <a:prstGeom prst="rect">
            <a:avLst/>
          </a:prstGeom>
          <a:noFill/>
          <a:ln w="9525">
            <a:noFill/>
            <a:miter lim="800000"/>
            <a:headEnd/>
            <a:tailEnd/>
          </a:ln>
        </p:spPr>
      </p:pic>
      <p:sp>
        <p:nvSpPr>
          <p:cNvPr id="1037" name="Rectangle 1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i="0">
                <a:solidFill>
                  <a:srgbClr val="FFFF00"/>
                </a:solidFill>
                <a:latin typeface="Times New Roman" pitchFamily="18" charset="0"/>
              </a:defRPr>
            </a:lvl1pPr>
          </a:lstStyle>
          <a:p>
            <a:pPr fontAlgn="base">
              <a:spcBef>
                <a:spcPct val="0"/>
              </a:spcBef>
              <a:spcAft>
                <a:spcPct val="0"/>
              </a:spcAft>
              <a:defRPr/>
            </a:pPr>
            <a:fld id="{CD085EC6-7DAC-4287-BEE3-E54A3DA741A8}" type="slidenum">
              <a:rPr lang="en-US" b="1"/>
              <a:pPr fontAlgn="base">
                <a:spcBef>
                  <a:spcPct val="0"/>
                </a:spcBef>
                <a:spcAft>
                  <a:spcPct val="0"/>
                </a:spcAft>
                <a:defRPr/>
              </a:pPr>
              <a:t>‹#›</a:t>
            </a:fld>
            <a:endParaRPr lang="en-US" b="1"/>
          </a:p>
        </p:txBody>
      </p:sp>
    </p:spTree>
    <p:extLst>
      <p:ext uri="{BB962C8B-B14F-4D97-AF65-F5344CB8AC3E}">
        <p14:creationId xmlns:p14="http://schemas.microsoft.com/office/powerpoint/2010/main" val="3514485496"/>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Lst>
  <p:hf hdr="0"/>
  <p:txStyles>
    <p:titleStyle>
      <a:lvl1pPr algn="ctr" rtl="0" eaLnBrk="0" fontAlgn="base" hangingPunct="0">
        <a:spcBef>
          <a:spcPct val="0"/>
        </a:spcBef>
        <a:spcAft>
          <a:spcPct val="0"/>
        </a:spcAft>
        <a:defRPr sz="2400" b="1">
          <a:solidFill>
            <a:srgbClr val="FFFF00"/>
          </a:solidFill>
          <a:latin typeface="Arial Black" pitchFamily="34" charset="0"/>
          <a:ea typeface="+mj-ea"/>
          <a:cs typeface="+mj-cs"/>
        </a:defRPr>
      </a:lvl1pPr>
      <a:lvl2pPr algn="ctr" rtl="0" eaLnBrk="0" fontAlgn="base" hangingPunct="0">
        <a:spcBef>
          <a:spcPct val="0"/>
        </a:spcBef>
        <a:spcAft>
          <a:spcPct val="0"/>
        </a:spcAft>
        <a:defRPr sz="2400" b="1">
          <a:solidFill>
            <a:srgbClr val="FFFF00"/>
          </a:solidFill>
          <a:latin typeface="Arial Black" pitchFamily="34" charset="0"/>
        </a:defRPr>
      </a:lvl2pPr>
      <a:lvl3pPr algn="ctr" rtl="0" eaLnBrk="0" fontAlgn="base" hangingPunct="0">
        <a:spcBef>
          <a:spcPct val="0"/>
        </a:spcBef>
        <a:spcAft>
          <a:spcPct val="0"/>
        </a:spcAft>
        <a:defRPr sz="2400" b="1">
          <a:solidFill>
            <a:srgbClr val="FFFF00"/>
          </a:solidFill>
          <a:latin typeface="Arial Black" pitchFamily="34" charset="0"/>
        </a:defRPr>
      </a:lvl3pPr>
      <a:lvl4pPr algn="ctr" rtl="0" eaLnBrk="0" fontAlgn="base" hangingPunct="0">
        <a:spcBef>
          <a:spcPct val="0"/>
        </a:spcBef>
        <a:spcAft>
          <a:spcPct val="0"/>
        </a:spcAft>
        <a:defRPr sz="2400" b="1">
          <a:solidFill>
            <a:srgbClr val="FFFF00"/>
          </a:solidFill>
          <a:latin typeface="Arial Black" pitchFamily="34" charset="0"/>
        </a:defRPr>
      </a:lvl4pPr>
      <a:lvl5pPr algn="ctr" rtl="0" eaLnBrk="0" fontAlgn="base" hangingPunct="0">
        <a:spcBef>
          <a:spcPct val="0"/>
        </a:spcBef>
        <a:spcAft>
          <a:spcPct val="0"/>
        </a:spcAft>
        <a:defRPr sz="2400" b="1">
          <a:solidFill>
            <a:srgbClr val="FFFF00"/>
          </a:solidFill>
          <a:latin typeface="Arial Black" pitchFamily="34" charset="0"/>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sz="1600">
          <a:solidFill>
            <a:schemeClr val="bg1"/>
          </a:solidFill>
          <a:latin typeface="+mn-lt"/>
        </a:defRPr>
      </a:lvl4pPr>
      <a:lvl5pPr marL="2057400" indent="-228600" algn="l" rtl="0" eaLnBrk="0" fontAlgn="base" hangingPunct="0">
        <a:spcBef>
          <a:spcPct val="20000"/>
        </a:spcBef>
        <a:spcAft>
          <a:spcPct val="0"/>
        </a:spcAft>
        <a:buChar char="»"/>
        <a:defRPr sz="14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9000">
              <a:schemeClr val="tx1"/>
            </a:gs>
            <a:gs pos="90000">
              <a:schemeClr val="bg1">
                <a:shade val="20000"/>
                <a:satMod val="255000"/>
              </a:schemeClr>
            </a:gs>
          </a:gsLst>
          <a:lin ang="16200000" scaled="0"/>
          <a:tileRect/>
        </a:gra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76400"/>
            <a:ext cx="8229600"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16675"/>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141AB6D1-6459-4441-BBE4-74E809A15251}" type="datetime1">
              <a:rPr lang="en-US">
                <a:solidFill>
                  <a:prstClr val="white">
                    <a:tint val="75000"/>
                  </a:prstClr>
                </a:solidFill>
              </a:rPr>
              <a:pPr>
                <a:defRPr/>
              </a:pPr>
              <a:t>12/5/2011</a:t>
            </a:fld>
            <a:endParaRPr lang="en-US" dirty="0">
              <a:solidFill>
                <a:prstClr val="white">
                  <a:tint val="75000"/>
                </a:prstClr>
              </a:solidFill>
            </a:endParaRPr>
          </a:p>
        </p:txBody>
      </p:sp>
      <p:sp>
        <p:nvSpPr>
          <p:cNvPr id="5" name="Footer Placeholder 4"/>
          <p:cNvSpPr>
            <a:spLocks noGrp="1"/>
          </p:cNvSpPr>
          <p:nvPr>
            <p:ph type="ftr" sz="quarter" idx="3"/>
          </p:nvPr>
        </p:nvSpPr>
        <p:spPr>
          <a:xfrm>
            <a:off x="3124200" y="6416675"/>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defRPr>
            </a:lvl1pPr>
          </a:lstStyle>
          <a:p>
            <a:pPr>
              <a:defRPr/>
            </a:pPr>
            <a:fld id="{AB7CDD12-FE8D-4106-B4D7-32F5C435D54A}" type="slidenum">
              <a:rPr lang="en-US">
                <a:solidFill>
                  <a:prstClr val="black"/>
                </a:solidFill>
              </a:rPr>
              <a:pPr>
                <a:defRPr/>
              </a:pPr>
              <a:t>‹#›</a:t>
            </a:fld>
            <a:endParaRPr lang="en-US" dirty="0">
              <a:solidFill>
                <a:prstClr val="black"/>
              </a:solidFill>
            </a:endParaRPr>
          </a:p>
        </p:txBody>
      </p:sp>
      <p:sp>
        <p:nvSpPr>
          <p:cNvPr id="1030" name="Title Placeholder 1"/>
          <p:cNvSpPr>
            <a:spLocks noGrp="1"/>
          </p:cNvSpPr>
          <p:nvPr>
            <p:ph type="title"/>
          </p:nvPr>
        </p:nvSpPr>
        <p:spPr bwMode="auto">
          <a:xfrm>
            <a:off x="1143000" y="274638"/>
            <a:ext cx="7086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342305"/>
      </p:ext>
    </p:extLst>
  </p:cSld>
  <p:clrMap bg1="dk1" tx1="lt1" bg2="dk2" tx2="lt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Lst>
  <p:timing>
    <p:tnLst>
      <p:par>
        <p:cTn id="1" dur="indefinite" restart="never" nodeType="tmRoot"/>
      </p:par>
    </p:tnLst>
  </p:timing>
  <p:hf hdr="0" ftr="0" dt="0"/>
  <p:txStyles>
    <p:titleStyle>
      <a:lvl1pPr algn="ctr" rtl="0" fontAlgn="base">
        <a:spcBef>
          <a:spcPct val="0"/>
        </a:spcBef>
        <a:spcAft>
          <a:spcPct val="0"/>
        </a:spcAft>
        <a:defRPr sz="3600" kern="1200">
          <a:solidFill>
            <a:schemeClr val="bg1"/>
          </a:solidFill>
          <a:latin typeface="+mj-lt"/>
          <a:ea typeface="+mj-ea"/>
          <a:cs typeface="+mj-cs"/>
        </a:defRPr>
      </a:lvl1pPr>
      <a:lvl2pPr algn="ctr" rtl="0" fontAlgn="base">
        <a:spcBef>
          <a:spcPct val="0"/>
        </a:spcBef>
        <a:spcAft>
          <a:spcPct val="0"/>
        </a:spcAft>
        <a:defRPr sz="3600">
          <a:solidFill>
            <a:schemeClr val="bg1"/>
          </a:solidFill>
          <a:latin typeface="Calibri" pitchFamily="34" charset="0"/>
        </a:defRPr>
      </a:lvl2pPr>
      <a:lvl3pPr algn="ctr" rtl="0" fontAlgn="base">
        <a:spcBef>
          <a:spcPct val="0"/>
        </a:spcBef>
        <a:spcAft>
          <a:spcPct val="0"/>
        </a:spcAft>
        <a:defRPr sz="3600">
          <a:solidFill>
            <a:schemeClr val="bg1"/>
          </a:solidFill>
          <a:latin typeface="Calibri" pitchFamily="34" charset="0"/>
        </a:defRPr>
      </a:lvl3pPr>
      <a:lvl4pPr algn="ctr" rtl="0" fontAlgn="base">
        <a:spcBef>
          <a:spcPct val="0"/>
        </a:spcBef>
        <a:spcAft>
          <a:spcPct val="0"/>
        </a:spcAft>
        <a:defRPr sz="3600">
          <a:solidFill>
            <a:schemeClr val="bg1"/>
          </a:solidFill>
          <a:latin typeface="Calibri" pitchFamily="34" charset="0"/>
        </a:defRPr>
      </a:lvl4pPr>
      <a:lvl5pPr algn="ctr" rtl="0" fontAlgn="base">
        <a:spcBef>
          <a:spcPct val="0"/>
        </a:spcBef>
        <a:spcAft>
          <a:spcPct val="0"/>
        </a:spcAft>
        <a:defRPr sz="3600">
          <a:solidFill>
            <a:schemeClr val="bg1"/>
          </a:solidFill>
          <a:latin typeface="Calibri" pitchFamily="34" charset="0"/>
        </a:defRPr>
      </a:lvl5pPr>
      <a:lvl6pPr marL="457200" algn="ctr" rtl="0" fontAlgn="base">
        <a:spcBef>
          <a:spcPct val="0"/>
        </a:spcBef>
        <a:spcAft>
          <a:spcPct val="0"/>
        </a:spcAft>
        <a:defRPr sz="3600">
          <a:solidFill>
            <a:schemeClr val="bg1"/>
          </a:solidFill>
          <a:latin typeface="Calibri" pitchFamily="34" charset="0"/>
        </a:defRPr>
      </a:lvl6pPr>
      <a:lvl7pPr marL="914400" algn="ctr" rtl="0" fontAlgn="base">
        <a:spcBef>
          <a:spcPct val="0"/>
        </a:spcBef>
        <a:spcAft>
          <a:spcPct val="0"/>
        </a:spcAft>
        <a:defRPr sz="3600">
          <a:solidFill>
            <a:schemeClr val="bg1"/>
          </a:solidFill>
          <a:latin typeface="Calibri" pitchFamily="34" charset="0"/>
        </a:defRPr>
      </a:lvl7pPr>
      <a:lvl8pPr marL="1371600" algn="ctr" rtl="0" fontAlgn="base">
        <a:spcBef>
          <a:spcPct val="0"/>
        </a:spcBef>
        <a:spcAft>
          <a:spcPct val="0"/>
        </a:spcAft>
        <a:defRPr sz="3600">
          <a:solidFill>
            <a:schemeClr val="bg1"/>
          </a:solidFill>
          <a:latin typeface="Calibri" pitchFamily="34" charset="0"/>
        </a:defRPr>
      </a:lvl8pPr>
      <a:lvl9pPr marL="1828800" algn="ctr" rtl="0" fontAlgn="base">
        <a:spcBef>
          <a:spcPct val="0"/>
        </a:spcBef>
        <a:spcAft>
          <a:spcPct val="0"/>
        </a:spcAft>
        <a:defRPr sz="3600">
          <a:solidFill>
            <a:schemeClr val="bg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47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CB374450-2342-4B9E-A48B-E5565E581CD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4134156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fld id="{D140825E-4A15-4D39-8176-1F07E904CB30}" type="datetimeFigureOut">
              <a:rPr lang="en-US" smtClean="0">
                <a:solidFill>
                  <a:srgbClr val="38ABED"/>
                </a:solidFill>
              </a:rPr>
              <a:pPr/>
              <a:t>12/5/2011</a:t>
            </a:fld>
            <a:endParaRPr lang="en-US">
              <a:solidFill>
                <a:srgbClr val="38ABED"/>
              </a:solidFill>
            </a:endParaRPr>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endParaRPr lang="en-US">
              <a:solidFill>
                <a:srgbClr val="38ABED"/>
              </a:solidFill>
            </a:endParaRPr>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fld id="{93E4AAA4-6363-4581-962D-1ACCC2D600C5}" type="slidenum">
              <a:rPr lang="en-US" smtClean="0">
                <a:solidFill>
                  <a:srgbClr val="1B3861"/>
                </a:solidFill>
              </a:rPr>
              <a:pPr/>
              <a:t>‹#›</a:t>
            </a:fld>
            <a:endParaRPr lang="en-US">
              <a:solidFill>
                <a:srgbClr val="1B3861"/>
              </a:solidFill>
            </a:endParaRPr>
          </a:p>
        </p:txBody>
      </p:sp>
    </p:spTree>
    <p:extLst>
      <p:ext uri="{BB962C8B-B14F-4D97-AF65-F5344CB8AC3E}">
        <p14:creationId xmlns:p14="http://schemas.microsoft.com/office/powerpoint/2010/main" val="3995212247"/>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 id="2147483970" r:id="rId14"/>
    <p:sldLayoutId id="2147483971" r:id="rId15"/>
    <p:sldLayoutId id="2147483972" r:id="rId16"/>
  </p:sldLayoutIdLst>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BDB52E-797F-4659-ADCB-5DB7DB22C7A8}" type="datetimeFigureOut">
              <a:rPr lang="en-US" smtClean="0">
                <a:solidFill>
                  <a:prstClr val="black">
                    <a:tint val="75000"/>
                  </a:prstClr>
                </a:solidFill>
              </a:rPr>
              <a:pPr/>
              <a:t>12/5/2011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BBE615-E685-4E35-9CFE-5C67A37EAD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5715272"/>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90550" y="60325"/>
            <a:ext cx="79692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1663" y="1155700"/>
            <a:ext cx="79406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4278307563"/>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xStyles>
    <p:titleStyle>
      <a:lvl1pPr algn="ctr" rtl="0" eaLnBrk="0" fontAlgn="base" hangingPunct="0">
        <a:spcBef>
          <a:spcPct val="0"/>
        </a:spcBef>
        <a:spcAft>
          <a:spcPct val="0"/>
        </a:spcAft>
        <a:defRPr sz="2800" b="1">
          <a:solidFill>
            <a:schemeClr val="bg2"/>
          </a:solidFill>
          <a:latin typeface="+mj-lt"/>
          <a:ea typeface="MS PGothic" pitchFamily="34" charset="-128"/>
          <a:cs typeface="ＭＳ Ｐゴシック" pitchFamily="-111" charset="-128"/>
        </a:defRPr>
      </a:lvl1pPr>
      <a:lvl2pPr algn="ctr" rtl="0" eaLnBrk="0" fontAlgn="base" hangingPunct="0">
        <a:spcBef>
          <a:spcPct val="0"/>
        </a:spcBef>
        <a:spcAft>
          <a:spcPct val="0"/>
        </a:spcAft>
        <a:defRPr sz="2800" b="1">
          <a:solidFill>
            <a:schemeClr val="bg2"/>
          </a:solidFill>
          <a:latin typeface="Arial" pitchFamily="-65" charset="0"/>
          <a:ea typeface="MS PGothic" pitchFamily="34" charset="-128"/>
          <a:cs typeface="ＭＳ Ｐゴシック" pitchFamily="-111" charset="-128"/>
        </a:defRPr>
      </a:lvl2pPr>
      <a:lvl3pPr algn="ctr" rtl="0" eaLnBrk="0" fontAlgn="base" hangingPunct="0">
        <a:spcBef>
          <a:spcPct val="0"/>
        </a:spcBef>
        <a:spcAft>
          <a:spcPct val="0"/>
        </a:spcAft>
        <a:defRPr sz="2800" b="1">
          <a:solidFill>
            <a:schemeClr val="bg2"/>
          </a:solidFill>
          <a:latin typeface="Arial" pitchFamily="-65" charset="0"/>
          <a:ea typeface="MS PGothic" pitchFamily="34" charset="-128"/>
          <a:cs typeface="ＭＳ Ｐゴシック" pitchFamily="-111" charset="-128"/>
        </a:defRPr>
      </a:lvl3pPr>
      <a:lvl4pPr algn="ctr" rtl="0" eaLnBrk="0" fontAlgn="base" hangingPunct="0">
        <a:spcBef>
          <a:spcPct val="0"/>
        </a:spcBef>
        <a:spcAft>
          <a:spcPct val="0"/>
        </a:spcAft>
        <a:defRPr sz="2800" b="1">
          <a:solidFill>
            <a:schemeClr val="bg2"/>
          </a:solidFill>
          <a:latin typeface="Arial" pitchFamily="-65" charset="0"/>
          <a:ea typeface="MS PGothic" pitchFamily="34" charset="-128"/>
          <a:cs typeface="ＭＳ Ｐゴシック" pitchFamily="-111" charset="-128"/>
        </a:defRPr>
      </a:lvl4pPr>
      <a:lvl5pPr algn="ctr" rtl="0" eaLnBrk="0" fontAlgn="base" hangingPunct="0">
        <a:spcBef>
          <a:spcPct val="0"/>
        </a:spcBef>
        <a:spcAft>
          <a:spcPct val="0"/>
        </a:spcAft>
        <a:defRPr sz="2800" b="1">
          <a:solidFill>
            <a:schemeClr val="bg2"/>
          </a:solidFill>
          <a:latin typeface="Arial" pitchFamily="-65" charset="0"/>
          <a:ea typeface="MS PGothic" pitchFamily="34" charset="-128"/>
          <a:cs typeface="ＭＳ Ｐゴシック" pitchFamily="-111" charset="-128"/>
        </a:defRPr>
      </a:lvl5pPr>
      <a:lvl6pPr marL="457200" algn="ctr" rtl="0" eaLnBrk="0" fontAlgn="base" hangingPunct="0">
        <a:spcBef>
          <a:spcPct val="0"/>
        </a:spcBef>
        <a:spcAft>
          <a:spcPct val="0"/>
        </a:spcAft>
        <a:defRPr sz="2800" b="1">
          <a:solidFill>
            <a:schemeClr val="bg2"/>
          </a:solidFill>
          <a:latin typeface="Arial" pitchFamily="-65" charset="0"/>
        </a:defRPr>
      </a:lvl6pPr>
      <a:lvl7pPr marL="914400" algn="ctr" rtl="0" eaLnBrk="0" fontAlgn="base" hangingPunct="0">
        <a:spcBef>
          <a:spcPct val="0"/>
        </a:spcBef>
        <a:spcAft>
          <a:spcPct val="0"/>
        </a:spcAft>
        <a:defRPr sz="2800" b="1">
          <a:solidFill>
            <a:schemeClr val="bg2"/>
          </a:solidFill>
          <a:latin typeface="Arial" pitchFamily="-65" charset="0"/>
        </a:defRPr>
      </a:lvl7pPr>
      <a:lvl8pPr marL="1371600" algn="ctr" rtl="0" eaLnBrk="0" fontAlgn="base" hangingPunct="0">
        <a:spcBef>
          <a:spcPct val="0"/>
        </a:spcBef>
        <a:spcAft>
          <a:spcPct val="0"/>
        </a:spcAft>
        <a:defRPr sz="2800" b="1">
          <a:solidFill>
            <a:schemeClr val="bg2"/>
          </a:solidFill>
          <a:latin typeface="Arial" pitchFamily="-65" charset="0"/>
        </a:defRPr>
      </a:lvl8pPr>
      <a:lvl9pPr marL="1828800" algn="ctr" rtl="0" eaLnBrk="0" fontAlgn="base" hangingPunct="0">
        <a:spcBef>
          <a:spcPct val="0"/>
        </a:spcBef>
        <a:spcAft>
          <a:spcPct val="0"/>
        </a:spcAft>
        <a:defRPr sz="2800" b="1">
          <a:solidFill>
            <a:schemeClr val="bg2"/>
          </a:solidFill>
          <a:latin typeface="Arial" pitchFamily="-65" charset="0"/>
        </a:defRPr>
      </a:lvl9pPr>
    </p:titleStyle>
    <p:bodyStyle>
      <a:lvl1pPr marL="342900" indent="-342900" algn="l" rtl="0" eaLnBrk="0" fontAlgn="base" hangingPunct="0">
        <a:spcBef>
          <a:spcPct val="20000"/>
        </a:spcBef>
        <a:spcAft>
          <a:spcPct val="0"/>
        </a:spcAft>
        <a:buChar char="•"/>
        <a:defRPr sz="2400" b="1">
          <a:solidFill>
            <a:schemeClr val="bg2"/>
          </a:solidFill>
          <a:latin typeface="+mn-lt"/>
          <a:ea typeface="MS PGothic" pitchFamily="34" charset="-128"/>
          <a:cs typeface="ＭＳ Ｐゴシック" pitchFamily="-111" charset="-128"/>
        </a:defRPr>
      </a:lvl1pPr>
      <a:lvl2pPr marL="742950" indent="-285750" algn="l" rtl="0" eaLnBrk="0" fontAlgn="base" hangingPunct="0">
        <a:spcBef>
          <a:spcPct val="20000"/>
        </a:spcBef>
        <a:spcAft>
          <a:spcPct val="0"/>
        </a:spcAft>
        <a:buChar char="–"/>
        <a:defRPr sz="2000">
          <a:solidFill>
            <a:schemeClr val="bg2"/>
          </a:solidFill>
          <a:latin typeface="+mn-lt"/>
          <a:ea typeface="MS PGothic" pitchFamily="34" charset="-128"/>
        </a:defRPr>
      </a:lvl2pPr>
      <a:lvl3pPr marL="1085850" indent="-228600" algn="l" rtl="0" eaLnBrk="0" fontAlgn="base" hangingPunct="0">
        <a:spcBef>
          <a:spcPct val="20000"/>
        </a:spcBef>
        <a:spcAft>
          <a:spcPct val="0"/>
        </a:spcAft>
        <a:buChar char="•"/>
        <a:defRPr>
          <a:solidFill>
            <a:schemeClr val="bg2"/>
          </a:solidFill>
          <a:latin typeface="+mn-lt"/>
          <a:ea typeface="MS PGothic" pitchFamily="34" charset="-128"/>
        </a:defRPr>
      </a:lvl3pPr>
      <a:lvl4pPr marL="1428750" indent="-228600" algn="l" rtl="0" eaLnBrk="0" fontAlgn="base" hangingPunct="0">
        <a:spcBef>
          <a:spcPct val="20000"/>
        </a:spcBef>
        <a:spcAft>
          <a:spcPct val="0"/>
        </a:spcAft>
        <a:buChar char="–"/>
        <a:defRPr sz="1600">
          <a:solidFill>
            <a:schemeClr val="bg2"/>
          </a:solidFill>
          <a:latin typeface="+mn-lt"/>
          <a:ea typeface="MS PGothic" pitchFamily="34" charset="-128"/>
        </a:defRPr>
      </a:lvl4pPr>
      <a:lvl5pPr marL="1771650" indent="-228600" algn="l" rtl="0" eaLnBrk="0" fontAlgn="base" hangingPunct="0">
        <a:spcBef>
          <a:spcPct val="20000"/>
        </a:spcBef>
        <a:spcAft>
          <a:spcPct val="0"/>
        </a:spcAft>
        <a:buChar char="•"/>
        <a:defRPr sz="1600">
          <a:solidFill>
            <a:schemeClr val="bg2"/>
          </a:solidFill>
          <a:latin typeface="+mn-lt"/>
          <a:ea typeface="MS PGothic" pitchFamily="34" charset="-128"/>
        </a:defRPr>
      </a:lvl5pPr>
      <a:lvl6pPr marL="2228850" indent="-228600" algn="l" rtl="0" eaLnBrk="0" fontAlgn="base" hangingPunct="0">
        <a:spcBef>
          <a:spcPct val="20000"/>
        </a:spcBef>
        <a:spcAft>
          <a:spcPct val="0"/>
        </a:spcAft>
        <a:buChar char="•"/>
        <a:defRPr sz="1600">
          <a:solidFill>
            <a:schemeClr val="bg2"/>
          </a:solidFill>
          <a:latin typeface="+mn-lt"/>
          <a:ea typeface="ＭＳ Ｐゴシック" pitchFamily="-65" charset="-128"/>
        </a:defRPr>
      </a:lvl6pPr>
      <a:lvl7pPr marL="2686050" indent="-228600" algn="l" rtl="0" eaLnBrk="0" fontAlgn="base" hangingPunct="0">
        <a:spcBef>
          <a:spcPct val="20000"/>
        </a:spcBef>
        <a:spcAft>
          <a:spcPct val="0"/>
        </a:spcAft>
        <a:buChar char="•"/>
        <a:defRPr sz="1600">
          <a:solidFill>
            <a:schemeClr val="bg2"/>
          </a:solidFill>
          <a:latin typeface="+mn-lt"/>
          <a:ea typeface="ＭＳ Ｐゴシック" pitchFamily="-65" charset="-128"/>
        </a:defRPr>
      </a:lvl7pPr>
      <a:lvl8pPr marL="3143250" indent="-228600" algn="l" rtl="0" eaLnBrk="0" fontAlgn="base" hangingPunct="0">
        <a:spcBef>
          <a:spcPct val="20000"/>
        </a:spcBef>
        <a:spcAft>
          <a:spcPct val="0"/>
        </a:spcAft>
        <a:buChar char="•"/>
        <a:defRPr sz="1600">
          <a:solidFill>
            <a:schemeClr val="bg2"/>
          </a:solidFill>
          <a:latin typeface="+mn-lt"/>
          <a:ea typeface="ＭＳ Ｐゴシック" pitchFamily="-65" charset="-128"/>
        </a:defRPr>
      </a:lvl8pPr>
      <a:lvl9pPr marL="3600450" indent="-228600" algn="l" rtl="0" eaLnBrk="0" fontAlgn="base" hangingPunct="0">
        <a:spcBef>
          <a:spcPct val="20000"/>
        </a:spcBef>
        <a:spcAft>
          <a:spcPct val="0"/>
        </a:spcAft>
        <a:buChar char="•"/>
        <a:defRPr sz="1600">
          <a:solidFill>
            <a:schemeClr val="bg2"/>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D655FC-E2F1-4D87-9B4D-69123CD3AE89}" type="datetimeFigureOut">
              <a:rPr lang="en-US" smtClean="0">
                <a:solidFill>
                  <a:prstClr val="black">
                    <a:tint val="75000"/>
                  </a:prstClr>
                </a:solidFill>
              </a:rPr>
              <a:pPr/>
              <a:t>12/5/2011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5A9712-CCBE-49A5-9B41-6C3DC74863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206465"/>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3074" name="Picture 43" descr="goesr_iosspdt_template1"/>
          <p:cNvPicPr>
            <a:picLocks noChangeAspect="1" noChangeArrowheads="1"/>
          </p:cNvPicPr>
          <p:nvPr/>
        </p:nvPicPr>
        <p:blipFill>
          <a:blip r:embed="rId13">
            <a:lum bright="-30000" contrast="-36000"/>
            <a:extLst>
              <a:ext uri="{28A0092B-C50C-407E-A947-70E740481C1C}">
                <a14:useLocalDpi xmlns:a14="http://schemas.microsoft.com/office/drawing/2010/main"/>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rgbClr val="FFFF00"/>
                </a:solidFill>
                <a:latin typeface="Times New Roman" charset="0"/>
              </a:defRPr>
            </a:lvl1pPr>
          </a:lstStyle>
          <a:p>
            <a:pPr fontAlgn="base">
              <a:spcBef>
                <a:spcPct val="0"/>
              </a:spcBef>
              <a:spcAft>
                <a:spcPct val="0"/>
              </a:spcAft>
              <a:defRPr/>
            </a:pPr>
            <a:endParaRPr lang="en-US"/>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1">
                <a:solidFill>
                  <a:srgbClr val="FFFF00"/>
                </a:solidFill>
                <a:latin typeface="Times New Roman" pitchFamily="18" charset="0"/>
                <a:ea typeface="+mn-ea"/>
              </a:defRPr>
            </a:lvl1pPr>
          </a:lstStyle>
          <a:p>
            <a:pPr fontAlgn="base">
              <a:spcBef>
                <a:spcPct val="0"/>
              </a:spcBef>
              <a:spcAft>
                <a:spcPct val="0"/>
              </a:spcAft>
              <a:defRPr/>
            </a:pPr>
            <a:fld id="{FDA9AB9F-B69C-4AD7-9641-3CCE30EF2D9A}" type="slidenum">
              <a:rPr lang="en-US"/>
              <a:pPr fontAlgn="base">
                <a:spcBef>
                  <a:spcPct val="0"/>
                </a:spcBef>
                <a:spcAft>
                  <a:spcPct val="0"/>
                </a:spcAft>
                <a:defRPr/>
              </a:pPr>
              <a:t>‹#›</a:t>
            </a:fld>
            <a:endParaRPr lang="en-US"/>
          </a:p>
        </p:txBody>
      </p:sp>
      <p:sp>
        <p:nvSpPr>
          <p:cNvPr id="3077" name="Rectangle 5"/>
          <p:cNvSpPr>
            <a:spLocks noChangeArrowheads="1"/>
          </p:cNvSpPr>
          <p:nvPr/>
        </p:nvSpPr>
        <p:spPr bwMode="auto">
          <a:xfrm>
            <a:off x="0" y="14287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ndParaRPr>
          </a:p>
        </p:txBody>
      </p:sp>
      <p:sp>
        <p:nvSpPr>
          <p:cNvPr id="3078" name="Rectangle 6"/>
          <p:cNvSpPr>
            <a:spLocks noChangeArrowheads="1"/>
          </p:cNvSpPr>
          <p:nvPr/>
        </p:nvSpPr>
        <p:spPr bwMode="auto">
          <a:xfrm>
            <a:off x="0" y="15430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ndParaRPr>
          </a:p>
        </p:txBody>
      </p:sp>
      <p:sp>
        <p:nvSpPr>
          <p:cNvPr id="3079"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3080"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3081" name="Picture 39" descr="NOAA-NESDIS"/>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578416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MS PGothic" pitchFamily="34" charset="-128"/>
          <a:cs typeface="+mj-cs"/>
        </a:defRPr>
      </a:lvl1pPr>
      <a:lvl2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2pPr>
      <a:lvl3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3pPr>
      <a:lvl4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4pPr>
      <a:lvl5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5pPr>
      <a:lvl6pPr marL="4572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6pPr>
      <a:lvl7pPr marL="9144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7pPr>
      <a:lvl8pPr marL="13716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8pPr>
      <a:lvl9pPr marL="18288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MS PGothic" pitchFamily="34" charset="-128"/>
          <a:cs typeface="+mn-cs"/>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MS PGothic"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rgbClr val="F8F8F8"/>
          </a:solidFill>
          <a:latin typeface="+mn-lt"/>
          <a:ea typeface="MS PGothic"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MS PGothic"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mn-ea"/>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mn-ea"/>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mn-ea"/>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1" descr="goesr_iosspdt_template1"/>
          <p:cNvPicPr>
            <a:picLocks noChangeAspect="1" noChangeArrowheads="1"/>
          </p:cNvPicPr>
          <p:nvPr userDrawn="1"/>
        </p:nvPicPr>
        <p:blipFill>
          <a:blip r:embed="rId15" cstate="print">
            <a:lum bright="-30000" contrast="-36000"/>
          </a:blip>
          <a:srcRect/>
          <a:stretch>
            <a:fillRect/>
          </a:stretch>
        </p:blipFill>
        <p:spPr bwMode="auto">
          <a:xfrm>
            <a:off x="0" y="0"/>
            <a:ext cx="9142413" cy="6856413"/>
          </a:xfrm>
          <a:prstGeom prst="rect">
            <a:avLst/>
          </a:prstGeom>
          <a:noFill/>
          <a:ln w="9525">
            <a:noFill/>
            <a:miter lim="800000"/>
            <a:headEnd/>
            <a:tailEnd/>
          </a:ln>
        </p:spPr>
      </p:pic>
      <p:sp>
        <p:nvSpPr>
          <p:cNvPr id="2051" name="Rectangle 2"/>
          <p:cNvSpPr>
            <a:spLocks noGrp="1" noChangeArrowheads="1"/>
          </p:cNvSpPr>
          <p:nvPr>
            <p:ph type="title"/>
          </p:nvPr>
        </p:nvSpPr>
        <p:spPr bwMode="auto">
          <a:xfrm>
            <a:off x="1524000" y="169863"/>
            <a:ext cx="57912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Rectangle 5"/>
          <p:cNvSpPr>
            <a:spLocks noGrp="1" noChangeArrowheads="1"/>
          </p:cNvSpPr>
          <p:nvPr>
            <p:ph type="ftr" sz="quarter" idx="3"/>
          </p:nvPr>
        </p:nvSpPr>
        <p:spPr bwMode="auto">
          <a:xfrm>
            <a:off x="2560638" y="6221413"/>
            <a:ext cx="40243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i="0"/>
            </a:lvl1pPr>
          </a:lstStyle>
          <a:p>
            <a:pPr algn="ctr" fontAlgn="base">
              <a:spcBef>
                <a:spcPct val="0"/>
              </a:spcBef>
              <a:spcAft>
                <a:spcPct val="0"/>
              </a:spcAft>
              <a:defRPr/>
            </a:pPr>
            <a:endParaRPr lang="en-US" b="1">
              <a:solidFill>
                <a:srgbClr val="000000"/>
              </a:solidFill>
            </a:endParaRPr>
          </a:p>
          <a:p>
            <a:pPr algn="ctr" fontAlgn="base">
              <a:spcBef>
                <a:spcPct val="0"/>
              </a:spcBef>
              <a:spcAft>
                <a:spcPct val="0"/>
              </a:spcAft>
              <a:defRPr/>
            </a:pPr>
            <a:endParaRPr lang="en-US" b="1">
              <a:solidFill>
                <a:srgbClr val="000000"/>
              </a:solidFill>
            </a:endParaRPr>
          </a:p>
        </p:txBody>
      </p:sp>
      <p:pic>
        <p:nvPicPr>
          <p:cNvPr id="2054" name="Picture 7" descr="NOAA logo"/>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7315200" y="41275"/>
            <a:ext cx="914400" cy="914400"/>
          </a:xfrm>
          <a:prstGeom prst="rect">
            <a:avLst/>
          </a:prstGeom>
          <a:noFill/>
          <a:ln w="9525">
            <a:noFill/>
            <a:miter lim="800000"/>
            <a:headEnd/>
            <a:tailEnd/>
          </a:ln>
        </p:spPr>
      </p:pic>
      <p:pic>
        <p:nvPicPr>
          <p:cNvPr id="2055" name="Picture 8" descr="GOES-R NOAA-NASA Approved Logo"/>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47625" y="41275"/>
            <a:ext cx="1371600" cy="914400"/>
          </a:xfrm>
          <a:prstGeom prst="rect">
            <a:avLst/>
          </a:prstGeom>
          <a:noFill/>
          <a:ln w="9525">
            <a:noFill/>
            <a:miter lim="800000"/>
            <a:headEnd/>
            <a:tailEnd/>
          </a:ln>
        </p:spPr>
      </p:pic>
      <p:sp>
        <p:nvSpPr>
          <p:cNvPr id="1034" name="Rectangle 1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i="0"/>
            </a:lvl1pPr>
          </a:lstStyle>
          <a:p>
            <a:pPr fontAlgn="base">
              <a:spcBef>
                <a:spcPct val="0"/>
              </a:spcBef>
              <a:spcAft>
                <a:spcPct val="0"/>
              </a:spcAft>
              <a:defRPr/>
            </a:pPr>
            <a:fld id="{F9069CEF-3388-440B-A05F-0E996A6829E0}" type="datetime1">
              <a:rPr lang="en-US">
                <a:solidFill>
                  <a:srgbClr val="000000"/>
                </a:solidFill>
              </a:rPr>
              <a:pPr fontAlgn="base">
                <a:spcBef>
                  <a:spcPct val="0"/>
                </a:spcBef>
                <a:spcAft>
                  <a:spcPct val="0"/>
                </a:spcAft>
                <a:defRPr/>
              </a:pPr>
              <a:t>12/5/2011</a:t>
            </a:fld>
            <a:endParaRPr lang="en-US">
              <a:solidFill>
                <a:srgbClr val="000000"/>
              </a:solidFill>
            </a:endParaRPr>
          </a:p>
        </p:txBody>
      </p:sp>
      <p:sp>
        <p:nvSpPr>
          <p:cNvPr id="1036" name="Rectangle 12"/>
          <p:cNvSpPr>
            <a:spLocks noChangeArrowheads="1"/>
          </p:cNvSpPr>
          <p:nvPr userDrawn="1"/>
        </p:nvSpPr>
        <p:spPr bwMode="auto">
          <a:xfrm>
            <a:off x="8250238" y="47625"/>
            <a:ext cx="914400" cy="914400"/>
          </a:xfrm>
          <a:prstGeom prst="rect">
            <a:avLst/>
          </a:prstGeom>
          <a:solidFill>
            <a:schemeClr val="bg1"/>
          </a:solidFill>
          <a:ln w="9525" algn="ctr">
            <a:noFill/>
            <a:miter lim="800000"/>
            <a:headEnd/>
            <a:tailEnd/>
          </a:ln>
          <a:effectLst/>
        </p:spPr>
        <p:txBody>
          <a:bodyPr wrap="none" anchor="ctr"/>
          <a:lstStyle/>
          <a:p>
            <a:pPr algn="ctr" fontAlgn="base">
              <a:spcBef>
                <a:spcPct val="0"/>
              </a:spcBef>
              <a:spcAft>
                <a:spcPct val="0"/>
              </a:spcAft>
              <a:defRPr/>
            </a:pPr>
            <a:endParaRPr lang="en-US" sz="2000" b="1" i="1">
              <a:solidFill>
                <a:srgbClr val="000000"/>
              </a:solidFill>
            </a:endParaRPr>
          </a:p>
        </p:txBody>
      </p:sp>
      <p:pic>
        <p:nvPicPr>
          <p:cNvPr id="2058" name="Picture 9"/>
          <p:cNvPicPr>
            <a:picLocks noChangeAspect="1" noChangeArrowheads="1"/>
          </p:cNvPicPr>
          <p:nvPr/>
        </p:nvPicPr>
        <p:blipFill>
          <a:blip r:embed="rId1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240713" y="-6350"/>
            <a:ext cx="990600" cy="995363"/>
          </a:xfrm>
          <a:prstGeom prst="rect">
            <a:avLst/>
          </a:prstGeom>
          <a:noFill/>
          <a:ln w="9525">
            <a:noFill/>
            <a:miter lim="800000"/>
            <a:headEnd/>
            <a:tailEnd/>
          </a:ln>
        </p:spPr>
      </p:pic>
      <p:sp>
        <p:nvSpPr>
          <p:cNvPr id="1037" name="Rectangle 1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i="0">
                <a:solidFill>
                  <a:srgbClr val="FFFF00"/>
                </a:solidFill>
                <a:latin typeface="Times New Roman" pitchFamily="18" charset="0"/>
              </a:defRPr>
            </a:lvl1pPr>
          </a:lstStyle>
          <a:p>
            <a:pPr fontAlgn="base">
              <a:spcBef>
                <a:spcPct val="0"/>
              </a:spcBef>
              <a:spcAft>
                <a:spcPct val="0"/>
              </a:spcAft>
              <a:defRPr/>
            </a:pPr>
            <a:fld id="{CD085EC6-7DAC-4287-BEE3-E54A3DA741A8}" type="slidenum">
              <a:rPr lang="en-US" b="1"/>
              <a:pPr fontAlgn="base">
                <a:spcBef>
                  <a:spcPct val="0"/>
                </a:spcBef>
                <a:spcAft>
                  <a:spcPct val="0"/>
                </a:spcAft>
                <a:defRPr/>
              </a:pPr>
              <a:t>‹#›</a:t>
            </a:fld>
            <a:endParaRPr lang="en-US" b="1"/>
          </a:p>
        </p:txBody>
      </p:sp>
    </p:spTree>
    <p:extLst>
      <p:ext uri="{BB962C8B-B14F-4D97-AF65-F5344CB8AC3E}">
        <p14:creationId xmlns:p14="http://schemas.microsoft.com/office/powerpoint/2010/main" val="147965605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hf hdr="0"/>
  <p:txStyles>
    <p:titleStyle>
      <a:lvl1pPr algn="ctr" rtl="0" eaLnBrk="0" fontAlgn="base" hangingPunct="0">
        <a:spcBef>
          <a:spcPct val="0"/>
        </a:spcBef>
        <a:spcAft>
          <a:spcPct val="0"/>
        </a:spcAft>
        <a:defRPr sz="2400" b="1">
          <a:solidFill>
            <a:srgbClr val="FFFF00"/>
          </a:solidFill>
          <a:latin typeface="Arial Black" pitchFamily="34" charset="0"/>
          <a:ea typeface="+mj-ea"/>
          <a:cs typeface="+mj-cs"/>
        </a:defRPr>
      </a:lvl1pPr>
      <a:lvl2pPr algn="ctr" rtl="0" eaLnBrk="0" fontAlgn="base" hangingPunct="0">
        <a:spcBef>
          <a:spcPct val="0"/>
        </a:spcBef>
        <a:spcAft>
          <a:spcPct val="0"/>
        </a:spcAft>
        <a:defRPr sz="2400" b="1">
          <a:solidFill>
            <a:srgbClr val="FFFF00"/>
          </a:solidFill>
          <a:latin typeface="Arial Black" pitchFamily="34" charset="0"/>
        </a:defRPr>
      </a:lvl2pPr>
      <a:lvl3pPr algn="ctr" rtl="0" eaLnBrk="0" fontAlgn="base" hangingPunct="0">
        <a:spcBef>
          <a:spcPct val="0"/>
        </a:spcBef>
        <a:spcAft>
          <a:spcPct val="0"/>
        </a:spcAft>
        <a:defRPr sz="2400" b="1">
          <a:solidFill>
            <a:srgbClr val="FFFF00"/>
          </a:solidFill>
          <a:latin typeface="Arial Black" pitchFamily="34" charset="0"/>
        </a:defRPr>
      </a:lvl3pPr>
      <a:lvl4pPr algn="ctr" rtl="0" eaLnBrk="0" fontAlgn="base" hangingPunct="0">
        <a:spcBef>
          <a:spcPct val="0"/>
        </a:spcBef>
        <a:spcAft>
          <a:spcPct val="0"/>
        </a:spcAft>
        <a:defRPr sz="2400" b="1">
          <a:solidFill>
            <a:srgbClr val="FFFF00"/>
          </a:solidFill>
          <a:latin typeface="Arial Black" pitchFamily="34" charset="0"/>
        </a:defRPr>
      </a:lvl4pPr>
      <a:lvl5pPr algn="ctr" rtl="0" eaLnBrk="0" fontAlgn="base" hangingPunct="0">
        <a:spcBef>
          <a:spcPct val="0"/>
        </a:spcBef>
        <a:spcAft>
          <a:spcPct val="0"/>
        </a:spcAft>
        <a:defRPr sz="2400" b="1">
          <a:solidFill>
            <a:srgbClr val="FFFF00"/>
          </a:solidFill>
          <a:latin typeface="Arial Black" pitchFamily="34" charset="0"/>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sz="1600">
          <a:solidFill>
            <a:schemeClr val="bg1"/>
          </a:solidFill>
          <a:latin typeface="+mn-lt"/>
        </a:defRPr>
      </a:lvl4pPr>
      <a:lvl5pPr marL="2057400" indent="-228600" algn="l" rtl="0" eaLnBrk="0" fontAlgn="base" hangingPunct="0">
        <a:spcBef>
          <a:spcPct val="20000"/>
        </a:spcBef>
        <a:spcAft>
          <a:spcPct val="0"/>
        </a:spcAft>
        <a:buChar char="»"/>
        <a:defRPr sz="14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BD06423-17D6-48A1-8BBB-0706BCB95D86}" type="datetime1">
              <a:rPr lang="en-US">
                <a:solidFill>
                  <a:prstClr val="black">
                    <a:tint val="75000"/>
                  </a:prstClr>
                </a:solidFill>
              </a:rPr>
              <a:pPr>
                <a:defRPr/>
              </a:pPr>
              <a:t>12/5/2011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fontAlgn="base">
              <a:spcBef>
                <a:spcPct val="0"/>
              </a:spcBef>
              <a:spcAft>
                <a:spcPct val="0"/>
              </a:spcAft>
            </a:pPr>
            <a:endParaRPr lang="pt-BR">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4105754-0E26-43BE-B672-171A273C53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8015747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57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57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157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157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A2ACC8F-0F61-44AF-BFCA-5C64190A43F9}"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882908169"/>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FF"/>
            </a:gs>
          </a:gsLst>
          <a:lin ang="5400000" scaled="1"/>
        </a:gra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title"/>
          </p:nvPr>
        </p:nvSpPr>
        <p:spPr bwMode="auto">
          <a:xfrm>
            <a:off x="533400" y="152400"/>
            <a:ext cx="7848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b" anchorCtr="0" compatLnSpc="1">
            <a:prstTxWarp prst="textNoShape">
              <a:avLst/>
            </a:prstTxWarp>
          </a:bodyPr>
          <a:lstStyle/>
          <a:p>
            <a:pPr lvl="0"/>
            <a:r>
              <a:rPr lang="en-US" smtClean="0"/>
              <a:t>Click to edit Master title style</a:t>
            </a:r>
          </a:p>
        </p:txBody>
      </p:sp>
      <p:sp>
        <p:nvSpPr>
          <p:cNvPr id="1029" name="Rectangle 5"/>
          <p:cNvSpPr>
            <a:spLocks noGrp="1" noChangeArrowheads="1"/>
          </p:cNvSpPr>
          <p:nvPr>
            <p:ph type="body" idx="1"/>
          </p:nvPr>
        </p:nvSpPr>
        <p:spPr bwMode="auto">
          <a:xfrm>
            <a:off x="457200" y="990600"/>
            <a:ext cx="8382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2"/>
            <a:r>
              <a:rPr lang="en-US" smtClean="0"/>
              <a:t>Fifth Level</a:t>
            </a:r>
          </a:p>
        </p:txBody>
      </p:sp>
      <p:sp>
        <p:nvSpPr>
          <p:cNvPr id="1060" name="Rectangle 36"/>
          <p:cNvSpPr>
            <a:spLocks noGrp="1" noChangeArrowheads="1"/>
          </p:cNvSpPr>
          <p:nvPr>
            <p:ph type="sldNum" sz="quarter" idx="4"/>
          </p:nvPr>
        </p:nvSpPr>
        <p:spPr bwMode="auto">
          <a:xfrm>
            <a:off x="67818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pPr fontAlgn="base">
              <a:spcBef>
                <a:spcPct val="0"/>
              </a:spcBef>
              <a:spcAft>
                <a:spcPct val="0"/>
              </a:spcAft>
            </a:pPr>
            <a:fld id="{861C4C23-EAC5-45F0-BE16-E2C91B06ABC7}" type="slidenum">
              <a:rPr lang="en-US" smtClean="0">
                <a:solidFill>
                  <a:srgbClr val="000000"/>
                </a:solidFill>
              </a:rPr>
              <a:pPr fontAlgn="base">
                <a:spcBef>
                  <a:spcPct val="0"/>
                </a:spcBef>
                <a:spcAft>
                  <a:spcPct val="0"/>
                </a:spcAft>
              </a:pPr>
              <a:t>‹#›</a:t>
            </a:fld>
            <a:endParaRPr lang="en-US" smtClean="0">
              <a:solidFill>
                <a:srgbClr val="000000"/>
              </a:solidFill>
            </a:endParaRPr>
          </a:p>
        </p:txBody>
      </p:sp>
      <p:sp>
        <p:nvSpPr>
          <p:cNvPr id="1061" name="Rectangle 37"/>
          <p:cNvSpPr>
            <a:spLocks noGrp="1" noChangeArrowheads="1"/>
          </p:cNvSpPr>
          <p:nvPr>
            <p:ph type="dt" sz="half" idx="2"/>
          </p:nvPr>
        </p:nvSpPr>
        <p:spPr bwMode="auto">
          <a:xfrm>
            <a:off x="35814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pPr fontAlgn="base">
              <a:spcBef>
                <a:spcPct val="0"/>
              </a:spcBef>
              <a:spcAft>
                <a:spcPct val="0"/>
              </a:spcAft>
            </a:pPr>
            <a:endParaRPr lang="en-US" smtClean="0">
              <a:solidFill>
                <a:srgbClr val="000000"/>
              </a:solidFill>
            </a:endParaRPr>
          </a:p>
        </p:txBody>
      </p:sp>
      <p:sp>
        <p:nvSpPr>
          <p:cNvPr id="1062" name="Rectangle 38"/>
          <p:cNvSpPr>
            <a:spLocks noGrp="1" noChangeArrowheads="1"/>
          </p:cNvSpPr>
          <p:nvPr>
            <p:ph type="ftr" sz="quarter" idx="3"/>
          </p:nvPr>
        </p:nvSpPr>
        <p:spPr bwMode="auto">
          <a:xfrm>
            <a:off x="304800" y="6400800"/>
            <a:ext cx="16002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800">
                <a:latin typeface="Times New Roman" pitchFamily="18" charset="0"/>
              </a:defRPr>
            </a:lvl1pP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3818429157"/>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hf hdr="0" ftr="0" dt="0"/>
  <p:txStyles>
    <p:titleStyle>
      <a:lvl1pPr algn="ctr" rtl="0" eaLnBrk="0" fontAlgn="base" hangingPunct="0">
        <a:lnSpc>
          <a:spcPct val="85000"/>
        </a:lnSpc>
        <a:spcBef>
          <a:spcPct val="0"/>
        </a:spcBef>
        <a:spcAft>
          <a:spcPct val="0"/>
        </a:spcAft>
        <a:defRPr sz="3600" b="1">
          <a:solidFill>
            <a:schemeClr val="bg1"/>
          </a:solidFill>
          <a:latin typeface="+mj-lt"/>
          <a:ea typeface="+mj-ea"/>
          <a:cs typeface="+mj-cs"/>
        </a:defRPr>
      </a:lvl1pPr>
      <a:lvl2pPr algn="ctr" rtl="0" eaLnBrk="0" fontAlgn="base" hangingPunct="0">
        <a:lnSpc>
          <a:spcPct val="85000"/>
        </a:lnSpc>
        <a:spcBef>
          <a:spcPct val="0"/>
        </a:spcBef>
        <a:spcAft>
          <a:spcPct val="0"/>
        </a:spcAft>
        <a:defRPr sz="3600" b="1">
          <a:solidFill>
            <a:schemeClr val="bg1"/>
          </a:solidFill>
          <a:latin typeface="Book Antiqua" pitchFamily="18" charset="0"/>
        </a:defRPr>
      </a:lvl2pPr>
      <a:lvl3pPr algn="ctr" rtl="0" eaLnBrk="0" fontAlgn="base" hangingPunct="0">
        <a:lnSpc>
          <a:spcPct val="85000"/>
        </a:lnSpc>
        <a:spcBef>
          <a:spcPct val="0"/>
        </a:spcBef>
        <a:spcAft>
          <a:spcPct val="0"/>
        </a:spcAft>
        <a:defRPr sz="3600" b="1">
          <a:solidFill>
            <a:schemeClr val="bg1"/>
          </a:solidFill>
          <a:latin typeface="Book Antiqua" pitchFamily="18" charset="0"/>
        </a:defRPr>
      </a:lvl3pPr>
      <a:lvl4pPr algn="ctr" rtl="0" eaLnBrk="0" fontAlgn="base" hangingPunct="0">
        <a:lnSpc>
          <a:spcPct val="85000"/>
        </a:lnSpc>
        <a:spcBef>
          <a:spcPct val="0"/>
        </a:spcBef>
        <a:spcAft>
          <a:spcPct val="0"/>
        </a:spcAft>
        <a:defRPr sz="3600" b="1">
          <a:solidFill>
            <a:schemeClr val="bg1"/>
          </a:solidFill>
          <a:latin typeface="Book Antiqua" pitchFamily="18" charset="0"/>
        </a:defRPr>
      </a:lvl4pPr>
      <a:lvl5pPr algn="ctr" rtl="0" eaLnBrk="0" fontAlgn="base" hangingPunct="0">
        <a:lnSpc>
          <a:spcPct val="85000"/>
        </a:lnSpc>
        <a:spcBef>
          <a:spcPct val="0"/>
        </a:spcBef>
        <a:spcAft>
          <a:spcPct val="0"/>
        </a:spcAft>
        <a:defRPr sz="3600" b="1">
          <a:solidFill>
            <a:schemeClr val="bg1"/>
          </a:solidFill>
          <a:latin typeface="Book Antiqua" pitchFamily="18" charset="0"/>
        </a:defRPr>
      </a:lvl5pPr>
      <a:lvl6pPr marL="457200" algn="ctr" rtl="0" eaLnBrk="0" fontAlgn="base" hangingPunct="0">
        <a:lnSpc>
          <a:spcPct val="85000"/>
        </a:lnSpc>
        <a:spcBef>
          <a:spcPct val="0"/>
        </a:spcBef>
        <a:spcAft>
          <a:spcPct val="0"/>
        </a:spcAft>
        <a:defRPr sz="3600" b="1">
          <a:solidFill>
            <a:schemeClr val="bg1"/>
          </a:solidFill>
          <a:latin typeface="Book Antiqua" pitchFamily="18" charset="0"/>
        </a:defRPr>
      </a:lvl6pPr>
      <a:lvl7pPr marL="914400" algn="ctr" rtl="0" eaLnBrk="0" fontAlgn="base" hangingPunct="0">
        <a:lnSpc>
          <a:spcPct val="85000"/>
        </a:lnSpc>
        <a:spcBef>
          <a:spcPct val="0"/>
        </a:spcBef>
        <a:spcAft>
          <a:spcPct val="0"/>
        </a:spcAft>
        <a:defRPr sz="3600" b="1">
          <a:solidFill>
            <a:schemeClr val="bg1"/>
          </a:solidFill>
          <a:latin typeface="Book Antiqua" pitchFamily="18" charset="0"/>
        </a:defRPr>
      </a:lvl7pPr>
      <a:lvl8pPr marL="1371600" algn="ctr" rtl="0" eaLnBrk="0" fontAlgn="base" hangingPunct="0">
        <a:lnSpc>
          <a:spcPct val="85000"/>
        </a:lnSpc>
        <a:spcBef>
          <a:spcPct val="0"/>
        </a:spcBef>
        <a:spcAft>
          <a:spcPct val="0"/>
        </a:spcAft>
        <a:defRPr sz="3600" b="1">
          <a:solidFill>
            <a:schemeClr val="bg1"/>
          </a:solidFill>
          <a:latin typeface="Book Antiqua" pitchFamily="18" charset="0"/>
        </a:defRPr>
      </a:lvl8pPr>
      <a:lvl9pPr marL="1828800" algn="ctr" rtl="0" eaLnBrk="0" fontAlgn="base" hangingPunct="0">
        <a:lnSpc>
          <a:spcPct val="85000"/>
        </a:lnSpc>
        <a:spcBef>
          <a:spcPct val="0"/>
        </a:spcBef>
        <a:spcAft>
          <a:spcPct val="0"/>
        </a:spcAft>
        <a:defRPr sz="3600" b="1">
          <a:solidFill>
            <a:schemeClr val="bg1"/>
          </a:solidFill>
          <a:latin typeface="Book Antiqua" pitchFamily="18" charset="0"/>
        </a:defRPr>
      </a:lvl9pPr>
    </p:titleStyle>
    <p:bodyStyle>
      <a:lvl1pPr marL="342900" indent="-342900" algn="l" rtl="0" eaLnBrk="0" fontAlgn="base" hangingPunct="0">
        <a:spcBef>
          <a:spcPct val="20000"/>
        </a:spcBef>
        <a:spcAft>
          <a:spcPct val="0"/>
        </a:spcAft>
        <a:buClr>
          <a:schemeClr val="bg1"/>
        </a:buClr>
        <a:buSzPct val="100000"/>
        <a:buFont typeface="Symbol" pitchFamily="18" charset="2"/>
        <a:buChar char="·"/>
        <a:defRPr sz="24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100000"/>
        <a:buChar char="»"/>
        <a:defRPr sz="2000">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16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FFFFFF"/>
            </a:outerShdw>
          </a:effectLst>
          <a:latin typeface="+mn-lt"/>
        </a:defRPr>
      </a:lvl5pPr>
      <a:lvl6pPr marL="25146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FFFFFF"/>
            </a:outerShdw>
          </a:effectLst>
          <a:latin typeface="+mn-lt"/>
        </a:defRPr>
      </a:lvl6pPr>
      <a:lvl7pPr marL="29718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FFFFFF"/>
            </a:outerShdw>
          </a:effectLst>
          <a:latin typeface="+mn-lt"/>
        </a:defRPr>
      </a:lvl7pPr>
      <a:lvl8pPr marL="34290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FFFFFF"/>
            </a:outerShdw>
          </a:effectLst>
          <a:latin typeface="+mn-lt"/>
        </a:defRPr>
      </a:lvl8pPr>
      <a:lvl9pPr marL="38862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BD61A526-8B33-425A-9D67-50AFCBC131B4}" type="slidenum">
              <a:rPr lang="en-US">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377525562"/>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4"/>
          <p:cNvSpPr>
            <a:spLocks noGrp="1" noChangeArrowheads="1"/>
          </p:cNvSpPr>
          <p:nvPr>
            <p:ph type="title"/>
          </p:nvPr>
        </p:nvSpPr>
        <p:spPr bwMode="auto">
          <a:xfrm>
            <a:off x="533400" y="152400"/>
            <a:ext cx="7848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b" anchorCtr="0" compatLnSpc="1">
            <a:prstTxWarp prst="textNoShape">
              <a:avLst/>
            </a:prstTxWarp>
          </a:bodyPr>
          <a:lstStyle/>
          <a:p>
            <a:pPr lvl="0"/>
            <a:r>
              <a:rPr lang="en-US" smtClean="0"/>
              <a:t>Click to edit Master title style</a:t>
            </a:r>
          </a:p>
        </p:txBody>
      </p:sp>
      <p:sp>
        <p:nvSpPr>
          <p:cNvPr id="5123" name="Rectangle 5"/>
          <p:cNvSpPr>
            <a:spLocks noGrp="1" noChangeArrowheads="1"/>
          </p:cNvSpPr>
          <p:nvPr>
            <p:ph type="body" idx="1"/>
          </p:nvPr>
        </p:nvSpPr>
        <p:spPr bwMode="auto">
          <a:xfrm>
            <a:off x="457200" y="990600"/>
            <a:ext cx="8382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2"/>
            <a:r>
              <a:rPr lang="en-US" smtClean="0"/>
              <a:t>Fifth Level</a:t>
            </a:r>
          </a:p>
        </p:txBody>
      </p:sp>
      <p:sp>
        <p:nvSpPr>
          <p:cNvPr id="1060" name="Rectangle 36"/>
          <p:cNvSpPr>
            <a:spLocks noGrp="1" noChangeArrowheads="1"/>
          </p:cNvSpPr>
          <p:nvPr>
            <p:ph type="sldNum" sz="quarter" idx="4"/>
          </p:nvPr>
        </p:nvSpPr>
        <p:spPr bwMode="auto">
          <a:xfrm>
            <a:off x="67818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defRPr>
            </a:lvl1pPr>
          </a:lstStyle>
          <a:p>
            <a:pPr fontAlgn="base">
              <a:spcBef>
                <a:spcPct val="0"/>
              </a:spcBef>
              <a:spcAft>
                <a:spcPct val="0"/>
              </a:spcAft>
              <a:defRPr/>
            </a:pPr>
            <a:fld id="{D08E90B9-AB1F-41F9-B6F0-6283AD7F032B}" type="slidenum">
              <a:rPr lang="en-US"/>
              <a:pPr fontAlgn="base">
                <a:spcBef>
                  <a:spcPct val="0"/>
                </a:spcBef>
                <a:spcAft>
                  <a:spcPct val="0"/>
                </a:spcAft>
                <a:defRPr/>
              </a:pPr>
              <a:t>‹#›</a:t>
            </a:fld>
            <a:endParaRPr lang="en-US"/>
          </a:p>
        </p:txBody>
      </p:sp>
      <p:sp>
        <p:nvSpPr>
          <p:cNvPr id="1061" name="Rectangle 37"/>
          <p:cNvSpPr>
            <a:spLocks noGrp="1" noChangeArrowheads="1"/>
          </p:cNvSpPr>
          <p:nvPr>
            <p:ph type="dt" sz="half" idx="2"/>
          </p:nvPr>
        </p:nvSpPr>
        <p:spPr bwMode="auto">
          <a:xfrm>
            <a:off x="35814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defRPr>
            </a:lvl1pPr>
          </a:lstStyle>
          <a:p>
            <a:pPr fontAlgn="base">
              <a:spcBef>
                <a:spcPct val="0"/>
              </a:spcBef>
              <a:spcAft>
                <a:spcPct val="0"/>
              </a:spcAft>
              <a:defRPr/>
            </a:pPr>
            <a:endParaRPr lang="en-US"/>
          </a:p>
        </p:txBody>
      </p:sp>
      <p:sp>
        <p:nvSpPr>
          <p:cNvPr id="1062" name="Rectangle 38"/>
          <p:cNvSpPr>
            <a:spLocks noGrp="1" noChangeArrowheads="1"/>
          </p:cNvSpPr>
          <p:nvPr>
            <p:ph type="ftr" sz="quarter" idx="3"/>
          </p:nvPr>
        </p:nvSpPr>
        <p:spPr bwMode="auto">
          <a:xfrm>
            <a:off x="304800" y="6400800"/>
            <a:ext cx="16002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800">
                <a:solidFill>
                  <a:srgbClr val="000000"/>
                </a:solidFill>
                <a:latin typeface="Times New Roman" pitchFamily="18" charset="0"/>
              </a:defRPr>
            </a:lvl1pPr>
          </a:lstStyle>
          <a:p>
            <a:pPr fontAlgn="base">
              <a:spcBef>
                <a:spcPct val="0"/>
              </a:spcBef>
              <a:spcAft>
                <a:spcPct val="0"/>
              </a:spcAft>
              <a:defRPr/>
            </a:pPr>
            <a:endParaRPr lang="en-US"/>
          </a:p>
        </p:txBody>
      </p:sp>
    </p:spTree>
    <p:extLst>
      <p:ext uri="{BB962C8B-B14F-4D97-AF65-F5344CB8AC3E}">
        <p14:creationId xmlns:p14="http://schemas.microsoft.com/office/powerpoint/2010/main" val="3593572265"/>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Lst>
  <p:hf hdr="0" ftr="0" dt="0"/>
  <p:txStyles>
    <p:titleStyle>
      <a:lvl1pPr algn="ctr" rtl="0" eaLnBrk="0" fontAlgn="base" hangingPunct="0">
        <a:lnSpc>
          <a:spcPct val="85000"/>
        </a:lnSpc>
        <a:spcBef>
          <a:spcPct val="0"/>
        </a:spcBef>
        <a:spcAft>
          <a:spcPct val="0"/>
        </a:spcAft>
        <a:defRPr sz="3600" b="1">
          <a:solidFill>
            <a:schemeClr val="bg1"/>
          </a:solidFill>
          <a:latin typeface="+mj-lt"/>
          <a:ea typeface="+mj-ea"/>
          <a:cs typeface="+mj-cs"/>
        </a:defRPr>
      </a:lvl1pPr>
      <a:lvl2pPr algn="ctr" rtl="0" eaLnBrk="0" fontAlgn="base" hangingPunct="0">
        <a:lnSpc>
          <a:spcPct val="85000"/>
        </a:lnSpc>
        <a:spcBef>
          <a:spcPct val="0"/>
        </a:spcBef>
        <a:spcAft>
          <a:spcPct val="0"/>
        </a:spcAft>
        <a:defRPr sz="3600" b="1">
          <a:solidFill>
            <a:schemeClr val="bg1"/>
          </a:solidFill>
          <a:latin typeface="Book Antiqua" pitchFamily="18" charset="0"/>
        </a:defRPr>
      </a:lvl2pPr>
      <a:lvl3pPr algn="ctr" rtl="0" eaLnBrk="0" fontAlgn="base" hangingPunct="0">
        <a:lnSpc>
          <a:spcPct val="85000"/>
        </a:lnSpc>
        <a:spcBef>
          <a:spcPct val="0"/>
        </a:spcBef>
        <a:spcAft>
          <a:spcPct val="0"/>
        </a:spcAft>
        <a:defRPr sz="3600" b="1">
          <a:solidFill>
            <a:schemeClr val="bg1"/>
          </a:solidFill>
          <a:latin typeface="Book Antiqua" pitchFamily="18" charset="0"/>
        </a:defRPr>
      </a:lvl3pPr>
      <a:lvl4pPr algn="ctr" rtl="0" eaLnBrk="0" fontAlgn="base" hangingPunct="0">
        <a:lnSpc>
          <a:spcPct val="85000"/>
        </a:lnSpc>
        <a:spcBef>
          <a:spcPct val="0"/>
        </a:spcBef>
        <a:spcAft>
          <a:spcPct val="0"/>
        </a:spcAft>
        <a:defRPr sz="3600" b="1">
          <a:solidFill>
            <a:schemeClr val="bg1"/>
          </a:solidFill>
          <a:latin typeface="Book Antiqua" pitchFamily="18" charset="0"/>
        </a:defRPr>
      </a:lvl4pPr>
      <a:lvl5pPr algn="ctr" rtl="0" eaLnBrk="0" fontAlgn="base" hangingPunct="0">
        <a:lnSpc>
          <a:spcPct val="85000"/>
        </a:lnSpc>
        <a:spcBef>
          <a:spcPct val="0"/>
        </a:spcBef>
        <a:spcAft>
          <a:spcPct val="0"/>
        </a:spcAft>
        <a:defRPr sz="3600" b="1">
          <a:solidFill>
            <a:schemeClr val="bg1"/>
          </a:solidFill>
          <a:latin typeface="Book Antiqua" pitchFamily="18" charset="0"/>
        </a:defRPr>
      </a:lvl5pPr>
      <a:lvl6pPr marL="457200" algn="ctr" rtl="0" eaLnBrk="0" fontAlgn="base" hangingPunct="0">
        <a:lnSpc>
          <a:spcPct val="85000"/>
        </a:lnSpc>
        <a:spcBef>
          <a:spcPct val="0"/>
        </a:spcBef>
        <a:spcAft>
          <a:spcPct val="0"/>
        </a:spcAft>
        <a:defRPr sz="3600" b="1">
          <a:solidFill>
            <a:schemeClr val="bg1"/>
          </a:solidFill>
          <a:latin typeface="Book Antiqua" pitchFamily="18" charset="0"/>
        </a:defRPr>
      </a:lvl6pPr>
      <a:lvl7pPr marL="914400" algn="ctr" rtl="0" eaLnBrk="0" fontAlgn="base" hangingPunct="0">
        <a:lnSpc>
          <a:spcPct val="85000"/>
        </a:lnSpc>
        <a:spcBef>
          <a:spcPct val="0"/>
        </a:spcBef>
        <a:spcAft>
          <a:spcPct val="0"/>
        </a:spcAft>
        <a:defRPr sz="3600" b="1">
          <a:solidFill>
            <a:schemeClr val="bg1"/>
          </a:solidFill>
          <a:latin typeface="Book Antiqua" pitchFamily="18" charset="0"/>
        </a:defRPr>
      </a:lvl7pPr>
      <a:lvl8pPr marL="1371600" algn="ctr" rtl="0" eaLnBrk="0" fontAlgn="base" hangingPunct="0">
        <a:lnSpc>
          <a:spcPct val="85000"/>
        </a:lnSpc>
        <a:spcBef>
          <a:spcPct val="0"/>
        </a:spcBef>
        <a:spcAft>
          <a:spcPct val="0"/>
        </a:spcAft>
        <a:defRPr sz="3600" b="1">
          <a:solidFill>
            <a:schemeClr val="bg1"/>
          </a:solidFill>
          <a:latin typeface="Book Antiqua" pitchFamily="18" charset="0"/>
        </a:defRPr>
      </a:lvl8pPr>
      <a:lvl9pPr marL="1828800" algn="ctr" rtl="0" eaLnBrk="0" fontAlgn="base" hangingPunct="0">
        <a:lnSpc>
          <a:spcPct val="85000"/>
        </a:lnSpc>
        <a:spcBef>
          <a:spcPct val="0"/>
        </a:spcBef>
        <a:spcAft>
          <a:spcPct val="0"/>
        </a:spcAft>
        <a:defRPr sz="3600" b="1">
          <a:solidFill>
            <a:schemeClr val="bg1"/>
          </a:solidFill>
          <a:latin typeface="Book Antiqua" pitchFamily="18" charset="0"/>
        </a:defRPr>
      </a:lvl9pPr>
    </p:titleStyle>
    <p:bodyStyle>
      <a:lvl1pPr marL="342900" indent="-342900" algn="l" rtl="0" eaLnBrk="0" fontAlgn="base" hangingPunct="0">
        <a:spcBef>
          <a:spcPct val="20000"/>
        </a:spcBef>
        <a:spcAft>
          <a:spcPct val="0"/>
        </a:spcAft>
        <a:buClr>
          <a:schemeClr val="bg1"/>
        </a:buClr>
        <a:buSzPct val="100000"/>
        <a:buFont typeface="Symbol" pitchFamily="18" charset="2"/>
        <a:buChar char="·"/>
        <a:defRPr sz="24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100000"/>
        <a:buChar char="»"/>
        <a:defRPr sz="2000">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16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0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45.xml"/><Relationship Id="rId1" Type="http://schemas.openxmlformats.org/officeDocument/2006/relationships/slideLayout" Target="../slideLayouts/slideLayout96.xml"/></Relationships>
</file>

<file path=ppt/slides/_rels/slide102.x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image" Target="../media/image170.emf"/><Relationship Id="rId1" Type="http://schemas.openxmlformats.org/officeDocument/2006/relationships/slideLayout" Target="../slideLayouts/slideLayout96.xml"/><Relationship Id="rId4" Type="http://schemas.openxmlformats.org/officeDocument/2006/relationships/image" Target="../media/image172.emf"/></Relationships>
</file>

<file path=ppt/slides/_rels/slide10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21.xml"/><Relationship Id="rId5" Type="http://schemas.openxmlformats.org/officeDocument/2006/relationships/image" Target="../media/image176.png"/><Relationship Id="rId4" Type="http://schemas.openxmlformats.org/officeDocument/2006/relationships/image" Target="../media/image175.png"/></Relationships>
</file>

<file path=ppt/slides/_rels/slide10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46.xml"/><Relationship Id="rId1" Type="http://schemas.openxmlformats.org/officeDocument/2006/relationships/slideLayout" Target="../slideLayouts/slideLayout248.xml"/><Relationship Id="rId6" Type="http://schemas.openxmlformats.org/officeDocument/2006/relationships/image" Target="../media/image180.jpeg"/><Relationship Id="rId5" Type="http://schemas.openxmlformats.org/officeDocument/2006/relationships/image" Target="../media/image179.png"/><Relationship Id="rId4" Type="http://schemas.openxmlformats.org/officeDocument/2006/relationships/image" Target="../media/image178.png"/></Relationships>
</file>

<file path=ppt/slides/_rels/slide10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47.xml"/><Relationship Id="rId1" Type="http://schemas.openxmlformats.org/officeDocument/2006/relationships/slideLayout" Target="../slideLayouts/slideLayout253.xml"/><Relationship Id="rId4" Type="http://schemas.openxmlformats.org/officeDocument/2006/relationships/image" Target="../media/image182.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53.xml"/></Relationships>
</file>

<file path=ppt/slides/_rels/slide107.xml.rels><?xml version="1.0" encoding="UTF-8" standalone="yes"?>
<Relationships xmlns="http://schemas.openxmlformats.org/package/2006/relationships"><Relationship Id="rId8" Type="http://schemas.openxmlformats.org/officeDocument/2006/relationships/image" Target="../media/image188.jpeg"/><Relationship Id="rId13" Type="http://schemas.openxmlformats.org/officeDocument/2006/relationships/image" Target="../media/image193.jpeg"/><Relationship Id="rId18" Type="http://schemas.openxmlformats.org/officeDocument/2006/relationships/image" Target="../media/image198.jpeg"/><Relationship Id="rId26" Type="http://schemas.openxmlformats.org/officeDocument/2006/relationships/image" Target="../media/image206.jpeg"/><Relationship Id="rId39" Type="http://schemas.openxmlformats.org/officeDocument/2006/relationships/image" Target="../media/image219.png"/><Relationship Id="rId3" Type="http://schemas.openxmlformats.org/officeDocument/2006/relationships/image" Target="../media/image183.png"/><Relationship Id="rId21" Type="http://schemas.openxmlformats.org/officeDocument/2006/relationships/image" Target="../media/image201.png"/><Relationship Id="rId34" Type="http://schemas.openxmlformats.org/officeDocument/2006/relationships/image" Target="../media/image214.emf"/><Relationship Id="rId7" Type="http://schemas.openxmlformats.org/officeDocument/2006/relationships/image" Target="../media/image187.jpeg"/><Relationship Id="rId12" Type="http://schemas.openxmlformats.org/officeDocument/2006/relationships/image" Target="../media/image192.jpeg"/><Relationship Id="rId17" Type="http://schemas.openxmlformats.org/officeDocument/2006/relationships/image" Target="../media/image197.jpeg"/><Relationship Id="rId25" Type="http://schemas.openxmlformats.org/officeDocument/2006/relationships/image" Target="../media/image205.png"/><Relationship Id="rId33" Type="http://schemas.openxmlformats.org/officeDocument/2006/relationships/image" Target="../media/image213.jpeg"/><Relationship Id="rId38" Type="http://schemas.openxmlformats.org/officeDocument/2006/relationships/image" Target="../media/image218.png"/><Relationship Id="rId2" Type="http://schemas.openxmlformats.org/officeDocument/2006/relationships/notesSlide" Target="../notesSlides/notesSlide49.xml"/><Relationship Id="rId16" Type="http://schemas.openxmlformats.org/officeDocument/2006/relationships/image" Target="../media/image196.jpeg"/><Relationship Id="rId20" Type="http://schemas.openxmlformats.org/officeDocument/2006/relationships/image" Target="../media/image200.jpeg"/><Relationship Id="rId29" Type="http://schemas.openxmlformats.org/officeDocument/2006/relationships/image" Target="../media/image209.png"/><Relationship Id="rId1" Type="http://schemas.openxmlformats.org/officeDocument/2006/relationships/slideLayout" Target="../slideLayouts/slideLayout242.xml"/><Relationship Id="rId6" Type="http://schemas.openxmlformats.org/officeDocument/2006/relationships/image" Target="../media/image186.jpeg"/><Relationship Id="rId11" Type="http://schemas.openxmlformats.org/officeDocument/2006/relationships/image" Target="../media/image191.jpeg"/><Relationship Id="rId24" Type="http://schemas.openxmlformats.org/officeDocument/2006/relationships/image" Target="../media/image204.jpeg"/><Relationship Id="rId32" Type="http://schemas.openxmlformats.org/officeDocument/2006/relationships/image" Target="../media/image212.png"/><Relationship Id="rId37" Type="http://schemas.openxmlformats.org/officeDocument/2006/relationships/image" Target="../media/image217.png"/><Relationship Id="rId40" Type="http://schemas.openxmlformats.org/officeDocument/2006/relationships/image" Target="../media/image220.jpeg"/><Relationship Id="rId5" Type="http://schemas.openxmlformats.org/officeDocument/2006/relationships/image" Target="../media/image185.jpeg"/><Relationship Id="rId15" Type="http://schemas.openxmlformats.org/officeDocument/2006/relationships/image" Target="../media/image195.jpeg"/><Relationship Id="rId23" Type="http://schemas.openxmlformats.org/officeDocument/2006/relationships/image" Target="../media/image203.png"/><Relationship Id="rId28" Type="http://schemas.openxmlformats.org/officeDocument/2006/relationships/image" Target="../media/image208.png"/><Relationship Id="rId36" Type="http://schemas.openxmlformats.org/officeDocument/2006/relationships/image" Target="../media/image216.png"/><Relationship Id="rId10" Type="http://schemas.openxmlformats.org/officeDocument/2006/relationships/image" Target="../media/image190.png"/><Relationship Id="rId19" Type="http://schemas.openxmlformats.org/officeDocument/2006/relationships/image" Target="../media/image199.jpeg"/><Relationship Id="rId31" Type="http://schemas.openxmlformats.org/officeDocument/2006/relationships/image" Target="../media/image211.png"/><Relationship Id="rId4" Type="http://schemas.openxmlformats.org/officeDocument/2006/relationships/image" Target="../media/image184.jpeg"/><Relationship Id="rId9" Type="http://schemas.openxmlformats.org/officeDocument/2006/relationships/image" Target="../media/image189.png"/><Relationship Id="rId14" Type="http://schemas.openxmlformats.org/officeDocument/2006/relationships/image" Target="../media/image194.png"/><Relationship Id="rId22" Type="http://schemas.openxmlformats.org/officeDocument/2006/relationships/image" Target="../media/image202.jpeg"/><Relationship Id="rId27" Type="http://schemas.openxmlformats.org/officeDocument/2006/relationships/image" Target="../media/image207.png"/><Relationship Id="rId30" Type="http://schemas.openxmlformats.org/officeDocument/2006/relationships/image" Target="../media/image210.png"/><Relationship Id="rId35" Type="http://schemas.openxmlformats.org/officeDocument/2006/relationships/image" Target="../media/image21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109.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15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223.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222.jpeg"/><Relationship Id="rId4" Type="http://schemas.openxmlformats.org/officeDocument/2006/relationships/image" Target="../media/image226.jpeg"/></Relationships>
</file>

<file path=ppt/slides/_rels/slide117.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30.jpg"/><Relationship Id="rId2" Type="http://schemas.openxmlformats.org/officeDocument/2006/relationships/image" Target="../media/image229.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84.xml"/><Relationship Id="rId4" Type="http://schemas.openxmlformats.org/officeDocument/2006/relationships/image" Target="../media/image233.png"/></Relationships>
</file>

<file path=ppt/slides/_rels/slide1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26.xml"/><Relationship Id="rId4" Type="http://schemas.openxmlformats.org/officeDocument/2006/relationships/image" Target="../media/image52.jpeg"/></Relationships>
</file>

<file path=ppt/slides/_rels/slide120.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01.xml"/><Relationship Id="rId1" Type="http://schemas.openxmlformats.org/officeDocument/2006/relationships/vmlDrawing" Target="../drawings/vmlDrawing1.vml"/><Relationship Id="rId5" Type="http://schemas.openxmlformats.org/officeDocument/2006/relationships/image" Target="../media/image248.emf"/><Relationship Id="rId4" Type="http://schemas.openxmlformats.org/officeDocument/2006/relationships/oleObject" Target="../embeddings/oleObject1.bin"/></Relationships>
</file>

<file path=ppt/slides/_rels/slide135.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53.xml"/><Relationship Id="rId1" Type="http://schemas.openxmlformats.org/officeDocument/2006/relationships/slideLayout" Target="../slideLayouts/slideLayout74.xml"/><Relationship Id="rId4" Type="http://schemas.openxmlformats.org/officeDocument/2006/relationships/image" Target="../media/image250.png"/></Relationships>
</file>

<file path=ppt/slides/_rels/slide136.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101.xml"/><Relationship Id="rId4" Type="http://schemas.openxmlformats.org/officeDocument/2006/relationships/image" Target="../media/image253.png"/></Relationships>
</file>

<file path=ppt/slides/_rels/slide137.xml.rels><?xml version="1.0" encoding="UTF-8" standalone="yes"?>
<Relationships xmlns="http://schemas.openxmlformats.org/package/2006/relationships"><Relationship Id="rId3" Type="http://schemas.openxmlformats.org/officeDocument/2006/relationships/hyperlink" Target="http://cimss.ssec.wisc.edu/goes/wf/ABI/" TargetMode="External"/><Relationship Id="rId2" Type="http://schemas.openxmlformats.org/officeDocument/2006/relationships/hyperlink" Target="http://cimss.ssec.wisc.edu/goes/wf/" TargetMode="External"/><Relationship Id="rId1" Type="http://schemas.openxmlformats.org/officeDocument/2006/relationships/slideLayout" Target="../slideLayouts/slideLayout72.xml"/><Relationship Id="rId4" Type="http://schemas.openxmlformats.org/officeDocument/2006/relationships/image" Target="../media/image254.png"/></Relationships>
</file>

<file path=ppt/slides/_rels/slide138.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72.xml"/></Relationships>
</file>

<file path=ppt/slides/_rels/slide139.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54.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55.xml"/><Relationship Id="rId1" Type="http://schemas.openxmlformats.org/officeDocument/2006/relationships/slideLayout" Target="../slideLayouts/slideLayout66.xml"/><Relationship Id="rId6" Type="http://schemas.openxmlformats.org/officeDocument/2006/relationships/image" Target="../media/image260.jpeg"/><Relationship Id="rId5" Type="http://schemas.openxmlformats.org/officeDocument/2006/relationships/image" Target="../media/image259.jpeg"/><Relationship Id="rId4" Type="http://schemas.openxmlformats.org/officeDocument/2006/relationships/image" Target="../media/image258.jpeg"/></Relationships>
</file>

<file path=ppt/slides/_rels/slide141.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2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2.png"/><Relationship Id="rId1" Type="http://schemas.openxmlformats.org/officeDocument/2006/relationships/slideLayout" Target="../slideLayouts/slideLayout120.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165.xml"/><Relationship Id="rId5" Type="http://schemas.openxmlformats.org/officeDocument/2006/relationships/image" Target="../media/image70.pn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3.GIF"/></Relationships>
</file>

<file path=ppt/slides/_rels/slide29.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5.GIF"/></Relationships>
</file>

<file path=ppt/slides/_rels/slide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77.gif"/></Relationships>
</file>

<file path=ppt/slides/_rels/slide31.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36.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2" Type="http://schemas.openxmlformats.org/officeDocument/2006/relationships/image" Target="../media/image111.gi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13.GIF"/></Relationships>
</file>

<file path=ppt/slides/_rels/slide6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14.xml"/></Relationships>
</file>

<file path=ppt/slides/_rels/slide7.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18.jpeg"/><Relationship Id="rId1" Type="http://schemas.openxmlformats.org/officeDocument/2006/relationships/slideLayout" Target="../slideLayouts/slideLayout50.xml"/><Relationship Id="rId4" Type="http://schemas.openxmlformats.org/officeDocument/2006/relationships/image" Target="../media/image120.emf"/></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3.xml"/></Relationships>
</file>

<file path=ppt/slides/_rels/slide72.xml.rels><?xml version="1.0" encoding="UTF-8" standalone="yes"?>
<Relationships xmlns="http://schemas.openxmlformats.org/package/2006/relationships"><Relationship Id="rId2" Type="http://schemas.openxmlformats.org/officeDocument/2006/relationships/image" Target="../media/image121.gif"/><Relationship Id="rId1" Type="http://schemas.openxmlformats.org/officeDocument/2006/relationships/slideLayout" Target="../slideLayouts/slideLayout198.xml"/></Relationships>
</file>

<file path=ppt/slides/_rels/slide7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0.xml"/><Relationship Id="rId1" Type="http://schemas.openxmlformats.org/officeDocument/2006/relationships/slideLayout" Target="../slideLayouts/slideLayout42.xml"/><Relationship Id="rId4" Type="http://schemas.openxmlformats.org/officeDocument/2006/relationships/image" Target="../media/image123.png"/></Relationships>
</file>

<file path=ppt/slides/_rels/slide7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1.xml"/><Relationship Id="rId1" Type="http://schemas.openxmlformats.org/officeDocument/2006/relationships/slideLayout" Target="../slideLayouts/slideLayout55.xml"/><Relationship Id="rId4" Type="http://schemas.openxmlformats.org/officeDocument/2006/relationships/image" Target="../media/image125.png"/></Relationships>
</file>

<file path=ppt/slides/_rels/slide7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32.xml"/><Relationship Id="rId1" Type="http://schemas.openxmlformats.org/officeDocument/2006/relationships/slideLayout" Target="../slideLayouts/slideLayout55.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7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3.xml"/><Relationship Id="rId1" Type="http://schemas.openxmlformats.org/officeDocument/2006/relationships/slideLayout" Target="../slideLayouts/slideLayout42.xml"/></Relationships>
</file>

<file path=ppt/slides/_rels/slide7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4.xml"/><Relationship Id="rId1" Type="http://schemas.openxmlformats.org/officeDocument/2006/relationships/slideLayout" Target="../slideLayouts/slideLayout42.xml"/></Relationships>
</file>

<file path=ppt/slides/_rels/slide7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 Id="rId5" Type="http://schemas.openxmlformats.org/officeDocument/2006/relationships/image" Target="../media/image135.png"/><Relationship Id="rId4" Type="http://schemas.openxmlformats.org/officeDocument/2006/relationships/image" Target="../media/image134.png"/></Relationships>
</file>

<file path=ppt/slides/_rels/slide79.xml.rels><?xml version="1.0" encoding="UTF-8" standalone="yes"?>
<Relationships xmlns="http://schemas.openxmlformats.org/package/2006/relationships"><Relationship Id="rId3" Type="http://schemas.openxmlformats.org/officeDocument/2006/relationships/image" Target="../media/image136.gif"/><Relationship Id="rId2" Type="http://schemas.openxmlformats.org/officeDocument/2006/relationships/notesSlide" Target="../notesSlides/notesSlide35.xml"/><Relationship Id="rId1" Type="http://schemas.openxmlformats.org/officeDocument/2006/relationships/slideLayout" Target="../slideLayouts/slideLayout82.xml"/><Relationship Id="rId4" Type="http://schemas.openxmlformats.org/officeDocument/2006/relationships/image" Target="../media/image137.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8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6.xml"/><Relationship Id="rId1" Type="http://schemas.openxmlformats.org/officeDocument/2006/relationships/slideLayout" Target="../slideLayouts/slideLayout114.xml"/><Relationship Id="rId4" Type="http://schemas.openxmlformats.org/officeDocument/2006/relationships/image" Target="../media/image139.png"/></Relationships>
</file>

<file path=ppt/slides/_rels/slide8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48.xml"/></Relationships>
</file>

<file path=ppt/slides/_rels/slide82.xml.rels><?xml version="1.0" encoding="UTF-8" standalone="yes"?>
<Relationships xmlns="http://schemas.openxmlformats.org/package/2006/relationships"><Relationship Id="rId3" Type="http://schemas.openxmlformats.org/officeDocument/2006/relationships/image" Target="../media/image142.gif"/><Relationship Id="rId2" Type="http://schemas.openxmlformats.org/officeDocument/2006/relationships/notesSlide" Target="../notesSlides/notesSlide37.xml"/><Relationship Id="rId1" Type="http://schemas.openxmlformats.org/officeDocument/2006/relationships/slideLayout" Target="../slideLayouts/slideLayout147.xml"/></Relationships>
</file>

<file path=ppt/slides/_rels/slide8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8.xml"/><Relationship Id="rId1" Type="http://schemas.openxmlformats.org/officeDocument/2006/relationships/slideLayout" Target="../slideLayouts/slideLayout143.xml"/></Relationships>
</file>

<file path=ppt/slides/_rels/slide84.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notesSlide" Target="../notesSlides/notesSlide39.xml"/><Relationship Id="rId1" Type="http://schemas.openxmlformats.org/officeDocument/2006/relationships/slideLayout" Target="../slideLayouts/slideLayout165.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8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0.xml"/><Relationship Id="rId1" Type="http://schemas.openxmlformats.org/officeDocument/2006/relationships/slideLayout" Target="../slideLayouts/slideLayout13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gi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notesSlide" Target="../notesSlides/notesSlide42.xml"/><Relationship Id="rId1" Type="http://schemas.openxmlformats.org/officeDocument/2006/relationships/slideLayout" Target="../slideLayouts/slideLayout177.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 Id="rId9" Type="http://schemas.openxmlformats.org/officeDocument/2006/relationships/image" Target="../media/image160.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88.xml"/><Relationship Id="rId1" Type="http://schemas.openxmlformats.org/officeDocument/2006/relationships/tags" Target="../tags/tag1.xml"/><Relationship Id="rId4" Type="http://schemas.openxmlformats.org/officeDocument/2006/relationships/image" Target="../media/image16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381000" y="1152942"/>
            <a:ext cx="87630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z="4400" dirty="0">
                <a:solidFill>
                  <a:srgbClr val="FFFF00"/>
                </a:solidFill>
                <a:latin typeface="Arial Unicode MS" pitchFamily="34" charset="-128"/>
                <a:cs typeface="Times New Roman" pitchFamily="18" charset="0"/>
              </a:rPr>
              <a:t>NWP opportunities with the Advanced Baseline Imager </a:t>
            </a:r>
            <a:r>
              <a:rPr lang="en-US" sz="4400" dirty="0" smtClean="0">
                <a:solidFill>
                  <a:srgbClr val="FFFF00"/>
                </a:solidFill>
                <a:latin typeface="Arial Unicode MS" pitchFamily="34" charset="-128"/>
                <a:cs typeface="Times New Roman" pitchFamily="18" charset="0"/>
              </a:rPr>
              <a:t>(ABI) </a:t>
            </a:r>
          </a:p>
          <a:p>
            <a:pPr algn="ctr" fontAlgn="base">
              <a:spcBef>
                <a:spcPct val="0"/>
              </a:spcBef>
              <a:spcAft>
                <a:spcPct val="0"/>
              </a:spcAft>
            </a:pPr>
            <a:r>
              <a:rPr lang="en-US" sz="4400" dirty="0" smtClean="0">
                <a:solidFill>
                  <a:srgbClr val="FFFF00"/>
                </a:solidFill>
                <a:latin typeface="Arial Unicode MS" pitchFamily="34" charset="-128"/>
                <a:cs typeface="Times New Roman" pitchFamily="18" charset="0"/>
              </a:rPr>
              <a:t>on </a:t>
            </a:r>
            <a:r>
              <a:rPr lang="en-US" sz="4400" dirty="0">
                <a:solidFill>
                  <a:srgbClr val="FFFF00"/>
                </a:solidFill>
                <a:latin typeface="Arial Unicode MS" pitchFamily="34" charset="-128"/>
                <a:cs typeface="Times New Roman" pitchFamily="18" charset="0"/>
              </a:rPr>
              <a:t>the GOES-R </a:t>
            </a:r>
            <a:r>
              <a:rPr lang="en-US" sz="4400" dirty="0" smtClean="0">
                <a:solidFill>
                  <a:srgbClr val="FFFF00"/>
                </a:solidFill>
                <a:latin typeface="Arial Unicode MS" pitchFamily="34" charset="-128"/>
                <a:cs typeface="Times New Roman" pitchFamily="18" charset="0"/>
              </a:rPr>
              <a:t>series</a:t>
            </a:r>
            <a:endParaRPr lang="en-US" sz="4400" dirty="0">
              <a:solidFill>
                <a:srgbClr val="FFFF00"/>
              </a:solidFill>
              <a:latin typeface="Arial Unicode MS" pitchFamily="34" charset="-128"/>
              <a:cs typeface="Times New Roman" pitchFamily="18" charset="0"/>
            </a:endParaRPr>
          </a:p>
        </p:txBody>
      </p:sp>
      <p:sp>
        <p:nvSpPr>
          <p:cNvPr id="7171" name="Text Box 3"/>
          <p:cNvSpPr txBox="1">
            <a:spLocks noChangeArrowheads="1"/>
          </p:cNvSpPr>
          <p:nvPr/>
        </p:nvSpPr>
        <p:spPr bwMode="auto">
          <a:xfrm>
            <a:off x="609600" y="3324761"/>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indent="0" algn="ctr" fontAlgn="base">
              <a:spcBef>
                <a:spcPct val="50000"/>
              </a:spcBef>
              <a:spcAft>
                <a:spcPct val="0"/>
              </a:spcAft>
            </a:pPr>
            <a:r>
              <a:rPr lang="en-US" sz="2000" b="1" dirty="0">
                <a:solidFill>
                  <a:srgbClr val="FFFFFF"/>
                </a:solidFill>
                <a:latin typeface="Arial Unicode MS" pitchFamily="34" charset="-128"/>
              </a:rPr>
              <a:t>Timothy J. </a:t>
            </a:r>
            <a:r>
              <a:rPr lang="en-US" sz="2000" b="1" dirty="0" smtClean="0">
                <a:solidFill>
                  <a:srgbClr val="FFFFFF"/>
                </a:solidFill>
                <a:latin typeface="Arial Unicode MS" pitchFamily="34" charset="-128"/>
              </a:rPr>
              <a:t>Schmit  (</a:t>
            </a:r>
            <a:r>
              <a:rPr lang="en-US" dirty="0" smtClean="0">
                <a:solidFill>
                  <a:schemeClr val="bg1"/>
                </a:solidFill>
              </a:rPr>
              <a:t>tim.j.schmit@noaa.gov</a:t>
            </a:r>
            <a:r>
              <a:rPr lang="en-US" sz="2000" b="1" dirty="0" smtClean="0">
                <a:solidFill>
                  <a:srgbClr val="FFFFFF"/>
                </a:solidFill>
                <a:latin typeface="Arial Unicode MS" pitchFamily="34" charset="-128"/>
              </a:rPr>
              <a:t>)</a:t>
            </a:r>
            <a:endParaRPr lang="en-US" sz="2000" b="1" dirty="0">
              <a:solidFill>
                <a:srgbClr val="FFFFFF"/>
              </a:solidFill>
              <a:latin typeface="Arial Unicode MS" pitchFamily="34" charset="-128"/>
            </a:endParaRPr>
          </a:p>
          <a:p>
            <a:pPr algn="ctr" fontAlgn="base">
              <a:spcBef>
                <a:spcPct val="50000"/>
              </a:spcBef>
              <a:spcAft>
                <a:spcPct val="0"/>
              </a:spcAft>
            </a:pPr>
            <a:r>
              <a:rPr lang="en-US" sz="2000" b="1" dirty="0">
                <a:solidFill>
                  <a:srgbClr val="FFFF00"/>
                </a:solidFill>
                <a:latin typeface="Arial Unicode MS" pitchFamily="34" charset="-128"/>
              </a:rPr>
              <a:t>NOAA/NESDIS/Satellite Applications and Research</a:t>
            </a:r>
          </a:p>
          <a:p>
            <a:pPr algn="ctr" fontAlgn="base">
              <a:spcBef>
                <a:spcPct val="50000"/>
              </a:spcBef>
              <a:spcAft>
                <a:spcPct val="0"/>
              </a:spcAft>
            </a:pPr>
            <a:r>
              <a:rPr lang="en-US" sz="2000" b="1" dirty="0">
                <a:solidFill>
                  <a:srgbClr val="FFFF00"/>
                </a:solidFill>
                <a:latin typeface="Arial Unicode MS" pitchFamily="34" charset="-128"/>
              </a:rPr>
              <a:t>  Advanced Satellite Products Branch (ASPB</a:t>
            </a:r>
            <a:r>
              <a:rPr lang="en-US" sz="2000" b="1" dirty="0" smtClean="0">
                <a:solidFill>
                  <a:srgbClr val="FFFF00"/>
                </a:solidFill>
                <a:latin typeface="Arial Unicode MS" pitchFamily="34" charset="-128"/>
              </a:rPr>
              <a:t>)</a:t>
            </a:r>
            <a:endParaRPr lang="en-US" sz="2000" b="1" dirty="0">
              <a:solidFill>
                <a:srgbClr val="FFFF00"/>
              </a:solidFill>
              <a:latin typeface="Arial Unicode MS" pitchFamily="34" charset="-128"/>
            </a:endParaRPr>
          </a:p>
        </p:txBody>
      </p:sp>
      <p:pic>
        <p:nvPicPr>
          <p:cNvPr id="7172" name="Picture 4" descr="NOAA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5218113"/>
            <a:ext cx="1524000"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5"/>
          <p:cNvSpPr txBox="1">
            <a:spLocks noChangeArrowheads="1"/>
          </p:cNvSpPr>
          <p:nvPr/>
        </p:nvSpPr>
        <p:spPr bwMode="auto">
          <a:xfrm>
            <a:off x="7954963" y="6611938"/>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000">
                <a:solidFill>
                  <a:srgbClr val="000000"/>
                </a:solidFill>
                <a:latin typeface="Times New Roman" pitchFamily="18" charset="0"/>
              </a:rPr>
              <a:t>UW-Madison</a:t>
            </a:r>
            <a:endParaRPr lang="en-US" sz="800">
              <a:solidFill>
                <a:srgbClr val="000000"/>
              </a:solidFill>
              <a:latin typeface="Times New Roman" pitchFamily="18" charset="0"/>
            </a:endParaRPr>
          </a:p>
        </p:txBody>
      </p:sp>
      <p:sp>
        <p:nvSpPr>
          <p:cNvPr id="7174" name="Text Box 6"/>
          <p:cNvSpPr txBox="1">
            <a:spLocks noChangeArrowheads="1"/>
          </p:cNvSpPr>
          <p:nvPr/>
        </p:nvSpPr>
        <p:spPr bwMode="auto">
          <a:xfrm>
            <a:off x="2971800" y="4876800"/>
            <a:ext cx="3657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1600" b="1" dirty="0">
                <a:solidFill>
                  <a:srgbClr val="FFFFFF"/>
                </a:solidFill>
              </a:rPr>
              <a:t>World Weather Building </a:t>
            </a:r>
            <a:endParaRPr lang="en-US" sz="1600" b="1" dirty="0" smtClean="0">
              <a:solidFill>
                <a:srgbClr val="FFFFFF"/>
              </a:solidFill>
            </a:endParaRPr>
          </a:p>
          <a:p>
            <a:pPr algn="ctr" eaLnBrk="1" fontAlgn="base" hangingPunct="1">
              <a:spcBef>
                <a:spcPct val="0"/>
              </a:spcBef>
              <a:spcAft>
                <a:spcPct val="0"/>
              </a:spcAft>
            </a:pPr>
            <a:r>
              <a:rPr lang="en-US" sz="1600" b="1" dirty="0" smtClean="0">
                <a:solidFill>
                  <a:srgbClr val="FFFFFF"/>
                </a:solidFill>
              </a:rPr>
              <a:t>Science </a:t>
            </a:r>
            <a:r>
              <a:rPr lang="en-US" sz="1600" b="1" dirty="0">
                <a:solidFill>
                  <a:srgbClr val="FFFFFF"/>
                </a:solidFill>
              </a:rPr>
              <a:t>Center</a:t>
            </a:r>
          </a:p>
          <a:p>
            <a:pPr algn="ctr" eaLnBrk="1" fontAlgn="base" hangingPunct="1">
              <a:spcBef>
                <a:spcPct val="0"/>
              </a:spcBef>
              <a:spcAft>
                <a:spcPct val="0"/>
              </a:spcAft>
            </a:pPr>
            <a:r>
              <a:rPr lang="en-US" sz="1600" b="1" dirty="0">
                <a:solidFill>
                  <a:srgbClr val="FFFFFF"/>
                </a:solidFill>
              </a:rPr>
              <a:t>5200 </a:t>
            </a:r>
            <a:r>
              <a:rPr lang="en-US" sz="1600" b="1" dirty="0" err="1">
                <a:solidFill>
                  <a:srgbClr val="FFFFFF"/>
                </a:solidFill>
              </a:rPr>
              <a:t>Auth</a:t>
            </a:r>
            <a:r>
              <a:rPr lang="en-US" sz="1600" b="1" dirty="0">
                <a:solidFill>
                  <a:srgbClr val="FFFFFF"/>
                </a:solidFill>
              </a:rPr>
              <a:t> Road, Room 707</a:t>
            </a:r>
          </a:p>
          <a:p>
            <a:pPr algn="ctr" eaLnBrk="1" fontAlgn="base" hangingPunct="1">
              <a:spcBef>
                <a:spcPct val="0"/>
              </a:spcBef>
              <a:spcAft>
                <a:spcPct val="0"/>
              </a:spcAft>
            </a:pPr>
            <a:r>
              <a:rPr lang="en-US" sz="1600" b="1" dirty="0">
                <a:solidFill>
                  <a:srgbClr val="FFFFFF"/>
                </a:solidFill>
              </a:rPr>
              <a:t>Camp Springs, MD  </a:t>
            </a:r>
            <a:r>
              <a:rPr lang="en-US" sz="1600" b="1" dirty="0" smtClean="0">
                <a:solidFill>
                  <a:srgbClr val="FFFFFF"/>
                </a:solidFill>
              </a:rPr>
              <a:t>20746</a:t>
            </a:r>
          </a:p>
          <a:p>
            <a:pPr algn="ctr" eaLnBrk="1" fontAlgn="base" hangingPunct="1">
              <a:spcBef>
                <a:spcPct val="0"/>
              </a:spcBef>
              <a:spcAft>
                <a:spcPct val="0"/>
              </a:spcAft>
            </a:pPr>
            <a:endParaRPr lang="en-US" sz="1600" b="1" dirty="0">
              <a:solidFill>
                <a:srgbClr val="FFFFFF"/>
              </a:solidFill>
            </a:endParaRPr>
          </a:p>
          <a:p>
            <a:pPr algn="ctr" eaLnBrk="1" fontAlgn="base" hangingPunct="1">
              <a:spcBef>
                <a:spcPct val="0"/>
              </a:spcBef>
              <a:spcAft>
                <a:spcPct val="0"/>
              </a:spcAft>
            </a:pPr>
            <a:r>
              <a:rPr lang="en-US" sz="1600" b="1" dirty="0" smtClean="0">
                <a:solidFill>
                  <a:srgbClr val="FFFFFF"/>
                </a:solidFill>
              </a:rPr>
              <a:t>JCSDA Seminar</a:t>
            </a:r>
            <a:endParaRPr lang="en-US" sz="1600" b="1" i="1" dirty="0">
              <a:solidFill>
                <a:srgbClr val="FFFFFF"/>
              </a:solidFill>
            </a:endParaRPr>
          </a:p>
          <a:p>
            <a:pPr algn="ctr" eaLnBrk="1" fontAlgn="base" hangingPunct="1">
              <a:spcBef>
                <a:spcPct val="0"/>
              </a:spcBef>
              <a:spcAft>
                <a:spcPct val="0"/>
              </a:spcAft>
            </a:pPr>
            <a:r>
              <a:rPr lang="en-US" sz="1600" b="1" i="1" dirty="0" smtClean="0">
                <a:solidFill>
                  <a:srgbClr val="FFFFFF"/>
                </a:solidFill>
              </a:rPr>
              <a:t>14 December 2011</a:t>
            </a:r>
            <a:endParaRPr lang="en-US" sz="1600" b="1" i="1" dirty="0">
              <a:solidFill>
                <a:srgbClr val="FFFFFF"/>
              </a:solidFill>
            </a:endParaRPr>
          </a:p>
        </p:txBody>
      </p:sp>
      <p:pic>
        <p:nvPicPr>
          <p:cNvPr id="7175" name="Picture 7" descr="cimss_for_engraving_crop"/>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67650" y="5772150"/>
            <a:ext cx="120015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6" name="Group 8"/>
          <p:cNvGrpSpPr>
            <a:grpSpLocks/>
          </p:cNvGrpSpPr>
          <p:nvPr/>
        </p:nvGrpSpPr>
        <p:grpSpPr bwMode="auto">
          <a:xfrm>
            <a:off x="6324600" y="4643107"/>
            <a:ext cx="1447800" cy="2138693"/>
            <a:chOff x="4800" y="3016"/>
            <a:chExt cx="768" cy="1256"/>
          </a:xfrm>
        </p:grpSpPr>
        <p:pic>
          <p:nvPicPr>
            <p:cNvPr id="7181" name="Picture 9" descr="ssec_smal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00" y="3016"/>
              <a:ext cx="768" cy="12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182" name="Line 10"/>
            <p:cNvSpPr>
              <a:spLocks noChangeShapeType="1"/>
            </p:cNvSpPr>
            <p:nvPr/>
          </p:nvSpPr>
          <p:spPr bwMode="auto">
            <a:xfrm>
              <a:off x="4992" y="4080"/>
              <a:ext cx="128" cy="4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pic>
        <p:nvPicPr>
          <p:cNvPr id="7177" name="Picture 11" descr="WideBannerLeft"/>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200" y="111125"/>
            <a:ext cx="49530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3" descr="goesRNextGenerationWHurrican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819274" y="4791075"/>
            <a:ext cx="1533525" cy="1914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1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E46D947-33D2-4ECF-8A10-DB4EB13F318E}" type="slidenum">
              <a:rPr lang="en-US" smtClean="0">
                <a:solidFill>
                  <a:srgbClr val="000000"/>
                </a:solidFill>
              </a:rPr>
              <a:pPr eaLnBrk="1" hangingPunct="1"/>
              <a:t>1</a:t>
            </a:fld>
            <a:endParaRPr lang="en-US" smtClean="0">
              <a:solidFill>
                <a:srgbClr val="000000"/>
              </a:solidFill>
            </a:endParaRPr>
          </a:p>
        </p:txBody>
      </p:sp>
      <p:pic>
        <p:nvPicPr>
          <p:cNvPr id="2" name="Picture 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15200" y="66258"/>
            <a:ext cx="1727499" cy="1152942"/>
          </a:xfrm>
          <a:prstGeom prst="rect">
            <a:avLst/>
          </a:prstGeom>
        </p:spPr>
      </p:pic>
    </p:spTree>
    <p:extLst>
      <p:ext uri="{BB962C8B-B14F-4D97-AF65-F5344CB8AC3E}">
        <p14:creationId xmlns:p14="http://schemas.microsoft.com/office/powerpoint/2010/main" val="23445625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1067104" y="5832475"/>
            <a:ext cx="684469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b="1" dirty="0">
                <a:solidFill>
                  <a:srgbClr val="FFFF00"/>
                </a:solidFill>
                <a:cs typeface="Times New Roman" pitchFamily="18" charset="0"/>
              </a:rPr>
              <a:t>Oct 2001 forecast impact (%) for T, u, v, RH fields </a:t>
            </a:r>
          </a:p>
          <a:p>
            <a:pPr algn="ctr" eaLnBrk="1" hangingPunct="1"/>
            <a:r>
              <a:rPr lang="en-US" b="1" dirty="0">
                <a:solidFill>
                  <a:srgbClr val="FFFF00"/>
                </a:solidFill>
                <a:cs typeface="Times New Roman" pitchFamily="18" charset="0"/>
              </a:rPr>
              <a:t>after 24-hrs of Eta model integration</a:t>
            </a:r>
          </a:p>
        </p:txBody>
      </p:sp>
      <p:pic>
        <p:nvPicPr>
          <p:cNvPr id="4915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5257800"/>
            <a:ext cx="7772400"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6"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8200" y="49213"/>
            <a:ext cx="7391400" cy="513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7" name="Text Box 5"/>
          <p:cNvSpPr txBox="1">
            <a:spLocks noChangeArrowheads="1"/>
          </p:cNvSpPr>
          <p:nvPr/>
        </p:nvSpPr>
        <p:spPr bwMode="auto">
          <a:xfrm>
            <a:off x="7162800" y="6381690"/>
            <a:ext cx="18937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i="1" dirty="0" err="1">
                <a:solidFill>
                  <a:prstClr val="black"/>
                </a:solidFill>
              </a:rPr>
              <a:t>Zapotocny</a:t>
            </a:r>
            <a:r>
              <a:rPr lang="en-US" sz="2000" i="1" dirty="0">
                <a:solidFill>
                  <a:prstClr val="black"/>
                </a:solidFill>
              </a:rPr>
              <a:t>, </a:t>
            </a:r>
            <a:r>
              <a:rPr lang="en-US" sz="2000" i="1" dirty="0" smtClean="0">
                <a:solidFill>
                  <a:prstClr val="black"/>
                </a:solidFill>
              </a:rPr>
              <a:t>2005</a:t>
            </a:r>
            <a:endParaRPr lang="en-US" sz="2000" i="1" dirty="0">
              <a:solidFill>
                <a:prstClr val="black"/>
              </a:solidFill>
            </a:endParaRPr>
          </a:p>
        </p:txBody>
      </p:sp>
    </p:spTree>
    <p:extLst>
      <p:ext uri="{BB962C8B-B14F-4D97-AF65-F5344CB8AC3E}">
        <p14:creationId xmlns:p14="http://schemas.microsoft.com/office/powerpoint/2010/main" val="1822928526"/>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0"/>
            <a:ext cx="8991600" cy="685800"/>
          </a:xfrm>
        </p:spPr>
        <p:txBody>
          <a:bodyPr/>
          <a:lstStyle/>
          <a:p>
            <a:r>
              <a:rPr lang="en-US" dirty="0" smtClean="0"/>
              <a:t>Other Satellite-related DA work</a:t>
            </a:r>
            <a:br>
              <a:rPr lang="en-US" dirty="0" smtClean="0"/>
            </a:br>
            <a:r>
              <a:rPr lang="en-US" dirty="0" smtClean="0"/>
              <a:t>(</a:t>
            </a:r>
            <a:r>
              <a:rPr lang="en-US" dirty="0"/>
              <a:t>Funded by GOES-RRR or other </a:t>
            </a:r>
            <a:r>
              <a:rPr lang="en-US" dirty="0" smtClean="0"/>
              <a:t>sources)</a:t>
            </a:r>
            <a:endParaRPr lang="en-US" dirty="0"/>
          </a:p>
        </p:txBody>
      </p:sp>
      <p:sp>
        <p:nvSpPr>
          <p:cNvPr id="3" name="Content Placeholder 2"/>
          <p:cNvSpPr>
            <a:spLocks noGrp="1"/>
          </p:cNvSpPr>
          <p:nvPr>
            <p:ph idx="1"/>
          </p:nvPr>
        </p:nvSpPr>
        <p:spPr>
          <a:xfrm>
            <a:off x="228600" y="1295400"/>
            <a:ext cx="8763000" cy="5257800"/>
          </a:xfrm>
        </p:spPr>
        <p:txBody>
          <a:bodyPr/>
          <a:lstStyle/>
          <a:p>
            <a:r>
              <a:rPr lang="en-US" dirty="0" smtClean="0"/>
              <a:t>High-Impact Weather </a:t>
            </a:r>
          </a:p>
          <a:p>
            <a:pPr lvl="1"/>
            <a:r>
              <a:rPr lang="en-US" dirty="0" smtClean="0"/>
              <a:t>Jun Li (</a:t>
            </a:r>
            <a:r>
              <a:rPr lang="en-US" dirty="0" err="1" smtClean="0"/>
              <a:t>etc</a:t>
            </a:r>
            <a:r>
              <a:rPr lang="en-US" dirty="0" smtClean="0"/>
              <a:t>), CIMSS</a:t>
            </a:r>
          </a:p>
          <a:p>
            <a:r>
              <a:rPr lang="en-US" dirty="0" smtClean="0"/>
              <a:t>Warn-on-Forecast</a:t>
            </a:r>
          </a:p>
          <a:p>
            <a:pPr lvl="1"/>
            <a:r>
              <a:rPr lang="en-US" dirty="0" smtClean="0"/>
              <a:t>Thomas Jones (CIMMS)</a:t>
            </a:r>
          </a:p>
          <a:p>
            <a:r>
              <a:rPr lang="en-US" dirty="0" smtClean="0"/>
              <a:t>AIRS in the Rapid Refresh</a:t>
            </a:r>
          </a:p>
          <a:p>
            <a:pPr lvl="1"/>
            <a:r>
              <a:rPr lang="en-US" dirty="0" err="1"/>
              <a:t>Haidao</a:t>
            </a:r>
            <a:r>
              <a:rPr lang="en-US" dirty="0"/>
              <a:t> Lin</a:t>
            </a:r>
          </a:p>
          <a:p>
            <a:pPr lvl="1"/>
            <a:r>
              <a:rPr lang="en-US" dirty="0"/>
              <a:t>Steve </a:t>
            </a:r>
            <a:r>
              <a:rPr lang="en-US" dirty="0" err="1"/>
              <a:t>Weygandt</a:t>
            </a:r>
            <a:endParaRPr lang="en-US" dirty="0"/>
          </a:p>
          <a:p>
            <a:pPr lvl="1"/>
            <a:r>
              <a:rPr lang="en-US" dirty="0"/>
              <a:t>Ming </a:t>
            </a:r>
            <a:r>
              <a:rPr lang="en-US" dirty="0" smtClean="0"/>
              <a:t>Hu</a:t>
            </a:r>
          </a:p>
          <a:p>
            <a:r>
              <a:rPr lang="en-US" dirty="0">
                <a:solidFill>
                  <a:schemeClr val="tx1"/>
                </a:solidFill>
              </a:rPr>
              <a:t>Ensemble Simulation of GOES-R Proxy Radiance Data from CONUS Storm-Scale Ensemble Forecasts, Product Demonstration and Assessment at the Hazardous Weather </a:t>
            </a:r>
            <a:r>
              <a:rPr lang="en-US" dirty="0" err="1">
                <a:solidFill>
                  <a:schemeClr val="tx1"/>
                </a:solidFill>
              </a:rPr>
              <a:t>Testbed</a:t>
            </a:r>
            <a:r>
              <a:rPr lang="en-US" dirty="0">
                <a:solidFill>
                  <a:schemeClr val="tx1"/>
                </a:solidFill>
              </a:rPr>
              <a:t> GOES-R Proving </a:t>
            </a:r>
            <a:r>
              <a:rPr lang="en-US" dirty="0" smtClean="0">
                <a:solidFill>
                  <a:schemeClr val="tx1"/>
                </a:solidFill>
              </a:rPr>
              <a:t>Ground</a:t>
            </a:r>
          </a:p>
          <a:p>
            <a:pPr lvl="1"/>
            <a:r>
              <a:rPr lang="en-US" dirty="0"/>
              <a:t>Prof. Ming </a:t>
            </a:r>
            <a:r>
              <a:rPr lang="en-US" dirty="0" err="1"/>
              <a:t>Xue</a:t>
            </a:r>
            <a:r>
              <a:rPr lang="en-US" dirty="0"/>
              <a:t>, Center for Analysis and Prediction of Storms (CAPS )</a:t>
            </a:r>
            <a:endParaRPr lang="en-US" b="1" dirty="0"/>
          </a:p>
          <a:p>
            <a:pPr lvl="1"/>
            <a:endParaRPr lang="en-US" dirty="0" smtClean="0"/>
          </a:p>
          <a:p>
            <a:endParaRPr lang="en-US" dirty="0"/>
          </a:p>
          <a:p>
            <a:pPr lvl="1"/>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5F96C80-63A3-4543-B150-042729910C8E}" type="slidenum">
              <a:rPr lang="en-US" smtClean="0"/>
              <a:pPr>
                <a:defRPr/>
              </a:pPr>
              <a:t>100</a:t>
            </a:fld>
            <a:endParaRPr lang="en-US"/>
          </a:p>
        </p:txBody>
      </p:sp>
    </p:spTree>
    <p:extLst>
      <p:ext uri="{BB962C8B-B14F-4D97-AF65-F5344CB8AC3E}">
        <p14:creationId xmlns:p14="http://schemas.microsoft.com/office/powerpoint/2010/main" val="288984575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rrowheads="1"/>
          </p:cNvSpPr>
          <p:nvPr>
            <p:ph type="title"/>
          </p:nvPr>
        </p:nvSpPr>
        <p:spPr>
          <a:xfrm>
            <a:off x="-76200" y="0"/>
            <a:ext cx="9296400" cy="609600"/>
          </a:xfrm>
        </p:spPr>
        <p:txBody>
          <a:bodyPr>
            <a:normAutofit/>
          </a:bodyPr>
          <a:lstStyle/>
          <a:p>
            <a:r>
              <a:rPr lang="en-US" sz="2400" b="1" dirty="0" smtClean="0">
                <a:solidFill>
                  <a:srgbClr val="0000FF"/>
                </a:solidFill>
                <a:latin typeface="Times New Roman" pitchFamily="18" charset="0"/>
                <a:cs typeface="Times New Roman" pitchFamily="18" charset="0"/>
              </a:rPr>
              <a:t>Improving </a:t>
            </a:r>
            <a:r>
              <a:rPr lang="en-US" sz="2400" b="1" dirty="0">
                <a:solidFill>
                  <a:srgbClr val="0000FF"/>
                </a:solidFill>
                <a:latin typeface="Times New Roman" pitchFamily="18" charset="0"/>
                <a:cs typeface="Times New Roman" pitchFamily="18" charset="0"/>
              </a:rPr>
              <a:t>tropical cyclone </a:t>
            </a:r>
            <a:r>
              <a:rPr lang="en-US" sz="2400" b="1" dirty="0" smtClean="0">
                <a:solidFill>
                  <a:srgbClr val="0000FF"/>
                </a:solidFill>
                <a:latin typeface="Times New Roman" pitchFamily="18" charset="0"/>
                <a:cs typeface="Times New Roman" pitchFamily="18" charset="0"/>
              </a:rPr>
              <a:t>forecasts </a:t>
            </a:r>
            <a:r>
              <a:rPr lang="en-US" sz="2400" b="1" dirty="0">
                <a:solidFill>
                  <a:srgbClr val="0000FF"/>
                </a:solidFill>
                <a:latin typeface="Times New Roman" pitchFamily="18" charset="0"/>
                <a:cs typeface="Times New Roman" pitchFamily="18" charset="0"/>
              </a:rPr>
              <a:t>with advanced IR </a:t>
            </a:r>
            <a:r>
              <a:rPr lang="en-US" sz="2400" b="1" dirty="0" smtClean="0">
                <a:solidFill>
                  <a:srgbClr val="0000FF"/>
                </a:solidFill>
                <a:latin typeface="Times New Roman" pitchFamily="18" charset="0"/>
                <a:cs typeface="Times New Roman" pitchFamily="18" charset="0"/>
              </a:rPr>
              <a:t>soundings</a:t>
            </a: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l="3278" t="12532" r="11189" b="4472"/>
          <a:stretch/>
        </p:blipFill>
        <p:spPr>
          <a:xfrm>
            <a:off x="762000" y="762000"/>
            <a:ext cx="7820167" cy="5691116"/>
          </a:xfrm>
          <a:prstGeom prst="rect">
            <a:avLst/>
          </a:prstGeom>
        </p:spPr>
      </p:pic>
      <p:sp>
        <p:nvSpPr>
          <p:cNvPr id="3" name="TextBox 2"/>
          <p:cNvSpPr txBox="1"/>
          <p:nvPr/>
        </p:nvSpPr>
        <p:spPr>
          <a:xfrm>
            <a:off x="1136850" y="6324600"/>
            <a:ext cx="7168950" cy="861774"/>
          </a:xfrm>
          <a:prstGeom prst="rect">
            <a:avLst/>
          </a:prstGeom>
          <a:noFill/>
        </p:spPr>
        <p:txBody>
          <a:bodyPr wrap="none" rtlCol="0">
            <a:spAutoFit/>
          </a:bodyPr>
          <a:lstStyle/>
          <a:p>
            <a:r>
              <a:rPr lang="en-US" sz="1600" dirty="0"/>
              <a:t>WRF/3DVAR forecasting and assimilation system is used.  </a:t>
            </a:r>
            <a:endParaRPr lang="en-US" sz="1600" dirty="0" smtClean="0"/>
          </a:p>
          <a:p>
            <a:r>
              <a:rPr lang="en-US" sz="1600" dirty="0" smtClean="0"/>
              <a:t>Assimilation </a:t>
            </a:r>
            <a:r>
              <a:rPr lang="en-US" sz="1600" dirty="0"/>
              <a:t>is done every 6 hours. 0-h is from analysis, others are forecasts.</a:t>
            </a:r>
          </a:p>
          <a:p>
            <a:endParaRPr lang="en-US" dirty="0"/>
          </a:p>
        </p:txBody>
      </p:sp>
      <p:sp>
        <p:nvSpPr>
          <p:cNvPr id="4" name="Slide Number Placeholder 3"/>
          <p:cNvSpPr>
            <a:spLocks noGrp="1"/>
          </p:cNvSpPr>
          <p:nvPr>
            <p:ph type="sldNum" sz="quarter" idx="10"/>
          </p:nvPr>
        </p:nvSpPr>
        <p:spPr/>
        <p:txBody>
          <a:bodyPr/>
          <a:lstStyle/>
          <a:p>
            <a:pPr>
              <a:defRPr/>
            </a:pPr>
            <a:fld id="{05F96C80-63A3-4543-B150-042729910C8E}" type="slidenum">
              <a:rPr lang="en-US" smtClean="0"/>
              <a:pPr>
                <a:defRPr/>
              </a:pPr>
              <a:t>101</a:t>
            </a:fld>
            <a:endParaRPr lang="en-US"/>
          </a:p>
        </p:txBody>
      </p:sp>
    </p:spTree>
    <p:extLst>
      <p:ext uri="{BB962C8B-B14F-4D97-AF65-F5344CB8AC3E}">
        <p14:creationId xmlns:p14="http://schemas.microsoft.com/office/powerpoint/2010/main" val="352394385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3400" y="815340"/>
            <a:ext cx="8229600" cy="5966460"/>
            <a:chOff x="271463" y="0"/>
            <a:chExt cx="9144000" cy="6629400"/>
          </a:xfrm>
        </p:grpSpPr>
        <p:grpSp>
          <p:nvGrpSpPr>
            <p:cNvPr id="103426" name="组合 19"/>
            <p:cNvGrpSpPr>
              <a:grpSpLocks/>
            </p:cNvGrpSpPr>
            <p:nvPr/>
          </p:nvGrpSpPr>
          <p:grpSpPr bwMode="auto">
            <a:xfrm>
              <a:off x="271463" y="0"/>
              <a:ext cx="3965575" cy="3198813"/>
              <a:chOff x="2752838" y="1"/>
              <a:chExt cx="4216177" cy="3190668"/>
            </a:xfrm>
          </p:grpSpPr>
          <p:pic>
            <p:nvPicPr>
              <p:cNvPr id="10344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52838" y="1"/>
                <a:ext cx="4216177" cy="3190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45" name="椭圆 7"/>
              <p:cNvSpPr>
                <a:spLocks noChangeArrowheads="1"/>
              </p:cNvSpPr>
              <p:nvPr/>
            </p:nvSpPr>
            <p:spPr bwMode="auto">
              <a:xfrm>
                <a:off x="4455848" y="1140090"/>
                <a:ext cx="729139" cy="532042"/>
              </a:xfrm>
              <a:prstGeom prst="ellipse">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a:solidFill>
                    <a:srgbClr val="000000"/>
                  </a:solidFill>
                  <a:latin typeface="Calibri" pitchFamily="34" charset="0"/>
                </a:endParaRPr>
              </a:p>
            </p:txBody>
          </p:sp>
          <p:sp>
            <p:nvSpPr>
              <p:cNvPr id="103446" name="椭圆 11"/>
              <p:cNvSpPr>
                <a:spLocks noChangeArrowheads="1"/>
              </p:cNvSpPr>
              <p:nvPr/>
            </p:nvSpPr>
            <p:spPr bwMode="auto">
              <a:xfrm>
                <a:off x="5347017" y="988078"/>
                <a:ext cx="324062" cy="456036"/>
              </a:xfrm>
              <a:prstGeom prst="ellipse">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a:solidFill>
                    <a:srgbClr val="000000"/>
                  </a:solidFill>
                  <a:latin typeface="Calibri" pitchFamily="34" charset="0"/>
                </a:endParaRPr>
              </a:p>
            </p:txBody>
          </p:sp>
          <p:sp>
            <p:nvSpPr>
              <p:cNvPr id="103447" name="椭圆 13"/>
              <p:cNvSpPr>
                <a:spLocks noChangeArrowheads="1"/>
              </p:cNvSpPr>
              <p:nvPr/>
            </p:nvSpPr>
            <p:spPr bwMode="auto">
              <a:xfrm>
                <a:off x="3888740" y="912072"/>
                <a:ext cx="405077" cy="380030"/>
              </a:xfrm>
              <a:prstGeom prst="ellipse">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a:solidFill>
                    <a:srgbClr val="000000"/>
                  </a:solidFill>
                  <a:latin typeface="Calibri" pitchFamily="34" charset="0"/>
                </a:endParaRPr>
              </a:p>
            </p:txBody>
          </p:sp>
          <p:sp>
            <p:nvSpPr>
              <p:cNvPr id="103448" name="椭圆 16"/>
              <p:cNvSpPr>
                <a:spLocks noChangeArrowheads="1"/>
              </p:cNvSpPr>
              <p:nvPr/>
            </p:nvSpPr>
            <p:spPr bwMode="auto">
              <a:xfrm>
                <a:off x="5509048" y="1596125"/>
                <a:ext cx="405077" cy="304024"/>
              </a:xfrm>
              <a:prstGeom prst="ellipse">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a:solidFill>
                    <a:srgbClr val="000000"/>
                  </a:solidFill>
                  <a:latin typeface="Calibri" pitchFamily="34" charset="0"/>
                </a:endParaRPr>
              </a:p>
            </p:txBody>
          </p:sp>
        </p:grpSp>
        <p:grpSp>
          <p:nvGrpSpPr>
            <p:cNvPr id="103427" name="组合 20"/>
            <p:cNvGrpSpPr>
              <a:grpSpLocks/>
            </p:cNvGrpSpPr>
            <p:nvPr/>
          </p:nvGrpSpPr>
          <p:grpSpPr bwMode="auto">
            <a:xfrm>
              <a:off x="4840288" y="0"/>
              <a:ext cx="3965575" cy="3198813"/>
              <a:chOff x="405078" y="3420270"/>
              <a:chExt cx="4216177" cy="3190668"/>
            </a:xfrm>
          </p:grpSpPr>
          <p:pic>
            <p:nvPicPr>
              <p:cNvPr id="10343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5078" y="3420270"/>
                <a:ext cx="4216177" cy="3190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40" name="椭圆 8"/>
              <p:cNvSpPr>
                <a:spLocks noChangeArrowheads="1"/>
              </p:cNvSpPr>
              <p:nvPr/>
            </p:nvSpPr>
            <p:spPr bwMode="auto">
              <a:xfrm>
                <a:off x="2106401" y="4560359"/>
                <a:ext cx="729139" cy="532042"/>
              </a:xfrm>
              <a:prstGeom prst="ellipse">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a:solidFill>
                    <a:srgbClr val="000000"/>
                  </a:solidFill>
                  <a:latin typeface="Calibri" pitchFamily="34" charset="0"/>
                </a:endParaRPr>
              </a:p>
            </p:txBody>
          </p:sp>
          <p:sp>
            <p:nvSpPr>
              <p:cNvPr id="103441" name="椭圆 12"/>
              <p:cNvSpPr>
                <a:spLocks noChangeArrowheads="1"/>
              </p:cNvSpPr>
              <p:nvPr/>
            </p:nvSpPr>
            <p:spPr bwMode="auto">
              <a:xfrm>
                <a:off x="2997570" y="4408347"/>
                <a:ext cx="324062" cy="456036"/>
              </a:xfrm>
              <a:prstGeom prst="ellipse">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a:solidFill>
                    <a:srgbClr val="000000"/>
                  </a:solidFill>
                  <a:latin typeface="Calibri" pitchFamily="34" charset="0"/>
                </a:endParaRPr>
              </a:p>
            </p:txBody>
          </p:sp>
          <p:sp>
            <p:nvSpPr>
              <p:cNvPr id="103442" name="椭圆 15"/>
              <p:cNvSpPr>
                <a:spLocks noChangeArrowheads="1"/>
              </p:cNvSpPr>
              <p:nvPr/>
            </p:nvSpPr>
            <p:spPr bwMode="auto">
              <a:xfrm>
                <a:off x="1539293" y="4332341"/>
                <a:ext cx="405077" cy="380030"/>
              </a:xfrm>
              <a:prstGeom prst="ellipse">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a:solidFill>
                    <a:srgbClr val="000000"/>
                  </a:solidFill>
                  <a:latin typeface="Calibri" pitchFamily="34" charset="0"/>
                </a:endParaRPr>
              </a:p>
            </p:txBody>
          </p:sp>
          <p:sp>
            <p:nvSpPr>
              <p:cNvPr id="103443" name="椭圆 17"/>
              <p:cNvSpPr>
                <a:spLocks noChangeArrowheads="1"/>
              </p:cNvSpPr>
              <p:nvPr/>
            </p:nvSpPr>
            <p:spPr bwMode="auto">
              <a:xfrm>
                <a:off x="3159601" y="5016394"/>
                <a:ext cx="405077" cy="304024"/>
              </a:xfrm>
              <a:prstGeom prst="ellipse">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a:solidFill>
                    <a:srgbClr val="000000"/>
                  </a:solidFill>
                  <a:latin typeface="Calibri" pitchFamily="34" charset="0"/>
                </a:endParaRPr>
              </a:p>
            </p:txBody>
          </p:sp>
        </p:grpSp>
        <p:grpSp>
          <p:nvGrpSpPr>
            <p:cNvPr id="103428" name="组合 21"/>
            <p:cNvGrpSpPr>
              <a:grpSpLocks/>
            </p:cNvGrpSpPr>
            <p:nvPr/>
          </p:nvGrpSpPr>
          <p:grpSpPr bwMode="auto">
            <a:xfrm>
              <a:off x="279400" y="3430588"/>
              <a:ext cx="3965575" cy="3198812"/>
              <a:chOff x="5103972" y="3420270"/>
              <a:chExt cx="4216177" cy="3190668"/>
            </a:xfrm>
          </p:grpSpPr>
          <p:pic>
            <p:nvPicPr>
              <p:cNvPr id="103434"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03972" y="3420270"/>
                <a:ext cx="4216177" cy="3190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5" name="椭圆 9"/>
              <p:cNvSpPr>
                <a:spLocks noChangeArrowheads="1"/>
              </p:cNvSpPr>
              <p:nvPr/>
            </p:nvSpPr>
            <p:spPr bwMode="auto">
              <a:xfrm>
                <a:off x="6805295" y="4560359"/>
                <a:ext cx="729139" cy="532042"/>
              </a:xfrm>
              <a:prstGeom prst="ellipse">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a:solidFill>
                    <a:srgbClr val="000000"/>
                  </a:solidFill>
                  <a:latin typeface="Calibri" pitchFamily="34" charset="0"/>
                </a:endParaRPr>
              </a:p>
            </p:txBody>
          </p:sp>
          <p:sp>
            <p:nvSpPr>
              <p:cNvPr id="103436" name="椭圆 10"/>
              <p:cNvSpPr>
                <a:spLocks noChangeArrowheads="1"/>
              </p:cNvSpPr>
              <p:nvPr/>
            </p:nvSpPr>
            <p:spPr bwMode="auto">
              <a:xfrm>
                <a:off x="7696464" y="4408347"/>
                <a:ext cx="324062" cy="456036"/>
              </a:xfrm>
              <a:prstGeom prst="ellipse">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a:solidFill>
                    <a:srgbClr val="000000"/>
                  </a:solidFill>
                  <a:latin typeface="Calibri" pitchFamily="34" charset="0"/>
                </a:endParaRPr>
              </a:p>
            </p:txBody>
          </p:sp>
          <p:sp>
            <p:nvSpPr>
              <p:cNvPr id="103437" name="椭圆 14"/>
              <p:cNvSpPr>
                <a:spLocks noChangeArrowheads="1"/>
              </p:cNvSpPr>
              <p:nvPr/>
            </p:nvSpPr>
            <p:spPr bwMode="auto">
              <a:xfrm>
                <a:off x="6238187" y="4332341"/>
                <a:ext cx="405077" cy="380030"/>
              </a:xfrm>
              <a:prstGeom prst="ellipse">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a:solidFill>
                    <a:srgbClr val="000000"/>
                  </a:solidFill>
                  <a:latin typeface="Calibri" pitchFamily="34" charset="0"/>
                </a:endParaRPr>
              </a:p>
            </p:txBody>
          </p:sp>
          <p:sp>
            <p:nvSpPr>
              <p:cNvPr id="103438" name="椭圆 18"/>
              <p:cNvSpPr>
                <a:spLocks noChangeArrowheads="1"/>
              </p:cNvSpPr>
              <p:nvPr/>
            </p:nvSpPr>
            <p:spPr bwMode="auto">
              <a:xfrm>
                <a:off x="7858495" y="5016394"/>
                <a:ext cx="405077" cy="304024"/>
              </a:xfrm>
              <a:prstGeom prst="ellipse">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a:solidFill>
                    <a:srgbClr val="000000"/>
                  </a:solidFill>
                  <a:latin typeface="Calibri" pitchFamily="34" charset="0"/>
                </a:endParaRPr>
              </a:p>
            </p:txBody>
          </p:sp>
        </p:grpSp>
        <p:sp>
          <p:nvSpPr>
            <p:cNvPr id="103429" name="TextBox 19"/>
            <p:cNvSpPr txBox="1">
              <a:spLocks noChangeArrowheads="1"/>
            </p:cNvSpPr>
            <p:nvPr/>
          </p:nvSpPr>
          <p:spPr bwMode="auto">
            <a:xfrm>
              <a:off x="473075" y="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r>
                <a:rPr lang="en-US" altLang="zh-CN" b="1">
                  <a:solidFill>
                    <a:srgbClr val="000000"/>
                  </a:solidFill>
                </a:rPr>
                <a:t>OBS</a:t>
              </a:r>
            </a:p>
          </p:txBody>
        </p:sp>
        <p:sp>
          <p:nvSpPr>
            <p:cNvPr id="103430" name="TextBox 20"/>
            <p:cNvSpPr txBox="1">
              <a:spLocks noChangeArrowheads="1"/>
            </p:cNvSpPr>
            <p:nvPr/>
          </p:nvSpPr>
          <p:spPr bwMode="auto">
            <a:xfrm>
              <a:off x="5110163" y="50800"/>
              <a:ext cx="800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r>
                <a:rPr lang="en-US" altLang="zh-CN" b="1">
                  <a:solidFill>
                    <a:srgbClr val="000000"/>
                  </a:solidFill>
                </a:rPr>
                <a:t>CTRL</a:t>
              </a:r>
              <a:endParaRPr lang="zh-CN" altLang="en-US" b="1">
                <a:solidFill>
                  <a:srgbClr val="000000"/>
                </a:solidFill>
              </a:endParaRPr>
            </a:p>
          </p:txBody>
        </p:sp>
        <p:sp>
          <p:nvSpPr>
            <p:cNvPr id="103431" name="TextBox 23"/>
            <p:cNvSpPr txBox="1">
              <a:spLocks noChangeArrowheads="1"/>
            </p:cNvSpPr>
            <p:nvPr/>
          </p:nvSpPr>
          <p:spPr bwMode="auto">
            <a:xfrm>
              <a:off x="461963" y="3489325"/>
              <a:ext cx="1249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r>
                <a:rPr lang="en-US" altLang="zh-CN" b="1">
                  <a:solidFill>
                    <a:srgbClr val="000000"/>
                  </a:solidFill>
                </a:rPr>
                <a:t>AIRS Run</a:t>
              </a:r>
              <a:endParaRPr lang="zh-CN" altLang="en-US" b="1">
                <a:solidFill>
                  <a:srgbClr val="000000"/>
                </a:solidFill>
              </a:endParaRPr>
            </a:p>
          </p:txBody>
        </p:sp>
        <p:sp>
          <p:nvSpPr>
            <p:cNvPr id="103432" name="TextBox 30"/>
            <p:cNvSpPr txBox="1">
              <a:spLocks noChangeArrowheads="1"/>
            </p:cNvSpPr>
            <p:nvPr/>
          </p:nvSpPr>
          <p:spPr bwMode="auto">
            <a:xfrm>
              <a:off x="1880130" y="410104"/>
              <a:ext cx="5356226" cy="4619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2400" b="1" dirty="0">
                  <a:solidFill>
                    <a:srgbClr val="FF0000"/>
                  </a:solidFill>
                </a:rPr>
                <a:t>24-hour Precipitation Forecast</a:t>
              </a:r>
              <a:endParaRPr lang="zh-CN" altLang="en-US" sz="2400" b="1" dirty="0">
                <a:solidFill>
                  <a:srgbClr val="FF0000"/>
                </a:solidFill>
              </a:endParaRPr>
            </a:p>
          </p:txBody>
        </p:sp>
        <p:sp>
          <p:nvSpPr>
            <p:cNvPr id="2" name="TextBox 1"/>
            <p:cNvSpPr txBox="1"/>
            <p:nvPr/>
          </p:nvSpPr>
          <p:spPr>
            <a:xfrm>
              <a:off x="4267199" y="3429000"/>
              <a:ext cx="5148264" cy="2838383"/>
            </a:xfrm>
            <a:prstGeom prst="rect">
              <a:avLst/>
            </a:prstGeom>
            <a:noFill/>
          </p:spPr>
          <p:txBody>
            <a:bodyPr wrap="square">
              <a:spAutoFit/>
            </a:bodyPr>
            <a:lstStyle/>
            <a:p>
              <a:pPr marL="342900" indent="-342900" fontAlgn="auto">
                <a:spcBef>
                  <a:spcPts val="0"/>
                </a:spcBef>
                <a:spcAft>
                  <a:spcPts val="0"/>
                </a:spcAft>
                <a:buFontTx/>
                <a:buAutoNum type="arabicParenBoth"/>
                <a:defRPr/>
              </a:pPr>
              <a:r>
                <a:rPr lang="en-US" sz="1600" dirty="0">
                  <a:solidFill>
                    <a:prstClr val="black"/>
                  </a:solidFill>
                  <a:latin typeface="Times New Roman" pitchFamily="18" charset="0"/>
                  <a:ea typeface="+mn-ea"/>
                  <a:cs typeface="Times New Roman" pitchFamily="18" charset="0"/>
                </a:rPr>
                <a:t>24-hour precipitation (00 UTC 22 – 00 UTC 23 July 2009) forecast.</a:t>
              </a:r>
            </a:p>
            <a:p>
              <a:pPr marL="342900" indent="-342900" fontAlgn="auto">
                <a:spcBef>
                  <a:spcPts val="0"/>
                </a:spcBef>
                <a:spcAft>
                  <a:spcPts val="0"/>
                </a:spcAft>
                <a:buFontTx/>
                <a:buAutoNum type="arabicParenBoth"/>
                <a:defRPr/>
              </a:pPr>
              <a:r>
                <a:rPr lang="en-US" sz="1600" dirty="0">
                  <a:solidFill>
                    <a:prstClr val="black"/>
                  </a:solidFill>
                  <a:latin typeface="Times New Roman" pitchFamily="18" charset="0"/>
                  <a:ea typeface="+mn-ea"/>
                  <a:cs typeface="Times New Roman" pitchFamily="18" charset="0"/>
                </a:rPr>
                <a:t> Two AIRS overpass times: 06 UTC and 18 UTC 21 July 2009. </a:t>
              </a:r>
            </a:p>
            <a:p>
              <a:pPr marL="342900" indent="-342900" fontAlgn="auto">
                <a:spcBef>
                  <a:spcPts val="0"/>
                </a:spcBef>
                <a:spcAft>
                  <a:spcPts val="0"/>
                </a:spcAft>
                <a:buFontTx/>
                <a:buAutoNum type="arabicParenBoth"/>
                <a:defRPr/>
              </a:pPr>
              <a:r>
                <a:rPr lang="en-US" sz="1600" dirty="0">
                  <a:solidFill>
                    <a:prstClr val="black"/>
                  </a:solidFill>
                  <a:latin typeface="Times New Roman" pitchFamily="18" charset="0"/>
                  <a:ea typeface="+mn-ea"/>
                  <a:cs typeface="Times New Roman" pitchFamily="18" charset="0"/>
                </a:rPr>
                <a:t>CTRL run uses the NCEP analysis as initial, AIRS run uses soundings of both 06 UTC and 18 UTC.  </a:t>
              </a:r>
            </a:p>
            <a:p>
              <a:pPr marL="342900" indent="-342900" fontAlgn="auto">
                <a:spcBef>
                  <a:spcPts val="0"/>
                </a:spcBef>
                <a:spcAft>
                  <a:spcPts val="0"/>
                </a:spcAft>
                <a:buFontTx/>
                <a:buAutoNum type="arabicParenBoth"/>
                <a:defRPr/>
              </a:pPr>
              <a:r>
                <a:rPr lang="en-US" sz="1600" dirty="0">
                  <a:solidFill>
                    <a:prstClr val="black"/>
                  </a:solidFill>
                  <a:latin typeface="Times New Roman" pitchFamily="18" charset="0"/>
                  <a:ea typeface="+mn-ea"/>
                  <a:cs typeface="Times New Roman" pitchFamily="18" charset="0"/>
                </a:rPr>
                <a:t>The regional NWP model is Advanced Regional Eta-coordinate Model (AREM) with 37 km resolution. </a:t>
              </a:r>
              <a:r>
                <a:rPr lang="en-US" sz="1600" dirty="0" smtClean="0">
                  <a:solidFill>
                    <a:prstClr val="black"/>
                  </a:solidFill>
                  <a:latin typeface="Times New Roman" pitchFamily="18" charset="0"/>
                  <a:ea typeface="+mn-ea"/>
                  <a:cs typeface="Times New Roman" pitchFamily="18" charset="0"/>
                </a:rPr>
                <a:t>A </a:t>
              </a:r>
              <a:r>
                <a:rPr lang="en-US" sz="1600" dirty="0">
                  <a:solidFill>
                    <a:prstClr val="black"/>
                  </a:solidFill>
                  <a:latin typeface="Times New Roman" pitchFamily="18" charset="0"/>
                  <a:ea typeface="+mn-ea"/>
                  <a:cs typeface="Times New Roman" pitchFamily="18" charset="0"/>
                </a:rPr>
                <a:t>collaborative work between </a:t>
              </a:r>
              <a:r>
                <a:rPr lang="en-US" sz="1600" dirty="0" smtClean="0">
                  <a:solidFill>
                    <a:prstClr val="black"/>
                  </a:solidFill>
                  <a:latin typeface="Times New Roman" pitchFamily="18" charset="0"/>
                  <a:ea typeface="+mn-ea"/>
                  <a:cs typeface="Times New Roman" pitchFamily="18" charset="0"/>
                </a:rPr>
                <a:t>CIMSS and </a:t>
              </a:r>
              <a:r>
                <a:rPr lang="en-US" sz="1600" dirty="0">
                  <a:solidFill>
                    <a:prstClr val="black"/>
                  </a:solidFill>
                  <a:latin typeface="Times New Roman" pitchFamily="18" charset="0"/>
                  <a:ea typeface="+mn-ea"/>
                  <a:cs typeface="Times New Roman" pitchFamily="18" charset="0"/>
                </a:rPr>
                <a:t>Institute of Atmospheric </a:t>
              </a:r>
              <a:r>
                <a:rPr lang="en-US" sz="1600" dirty="0" smtClean="0">
                  <a:solidFill>
                    <a:prstClr val="black"/>
                  </a:solidFill>
                  <a:latin typeface="Times New Roman" pitchFamily="18" charset="0"/>
                  <a:ea typeface="+mn-ea"/>
                  <a:cs typeface="Times New Roman" pitchFamily="18" charset="0"/>
                </a:rPr>
                <a:t>Physics  in Beijing.</a:t>
              </a:r>
              <a:endParaRPr lang="en-US" sz="1600" dirty="0">
                <a:solidFill>
                  <a:prstClr val="black"/>
                </a:solidFill>
                <a:latin typeface="Times New Roman" pitchFamily="18" charset="0"/>
                <a:ea typeface="+mn-ea"/>
                <a:cs typeface="Times New Roman" pitchFamily="18" charset="0"/>
              </a:endParaRPr>
            </a:p>
          </p:txBody>
        </p:sp>
      </p:grpSp>
      <p:sp>
        <p:nvSpPr>
          <p:cNvPr id="26" name="Rectangle 2"/>
          <p:cNvSpPr>
            <a:spLocks noGrp="1" noRot="1" noChangeArrowheads="1"/>
          </p:cNvSpPr>
          <p:nvPr>
            <p:ph type="title"/>
          </p:nvPr>
        </p:nvSpPr>
        <p:spPr>
          <a:xfrm>
            <a:off x="76200" y="76200"/>
            <a:ext cx="8915400" cy="609600"/>
          </a:xfrm>
        </p:spPr>
        <p:txBody>
          <a:bodyPr>
            <a:normAutofit/>
          </a:bodyPr>
          <a:lstStyle/>
          <a:p>
            <a:r>
              <a:rPr lang="en-US" sz="2400" b="1" dirty="0" smtClean="0">
                <a:solidFill>
                  <a:srgbClr val="0000FF"/>
                </a:solidFill>
                <a:latin typeface="Times New Roman" pitchFamily="18" charset="0"/>
                <a:cs typeface="Times New Roman" pitchFamily="18" charset="0"/>
              </a:rPr>
              <a:t>Improving precipitation forecasts </a:t>
            </a:r>
            <a:r>
              <a:rPr lang="en-US" sz="2400" b="1" dirty="0">
                <a:solidFill>
                  <a:srgbClr val="0000FF"/>
                </a:solidFill>
                <a:latin typeface="Times New Roman" pitchFamily="18" charset="0"/>
                <a:cs typeface="Times New Roman" pitchFamily="18" charset="0"/>
              </a:rPr>
              <a:t>with advanced IR </a:t>
            </a:r>
            <a:r>
              <a:rPr lang="en-US" sz="2400" b="1" dirty="0" smtClean="0">
                <a:solidFill>
                  <a:srgbClr val="0000FF"/>
                </a:solidFill>
                <a:latin typeface="Times New Roman" pitchFamily="18" charset="0"/>
                <a:cs typeface="Times New Roman" pitchFamily="18" charset="0"/>
              </a:rPr>
              <a:t>soundings</a:t>
            </a:r>
            <a:br>
              <a:rPr lang="en-US" sz="2400" b="1" dirty="0" smtClean="0">
                <a:solidFill>
                  <a:srgbClr val="0000FF"/>
                </a:solidFill>
                <a:latin typeface="Times New Roman" pitchFamily="18" charset="0"/>
                <a:cs typeface="Times New Roman" pitchFamily="18" charset="0"/>
              </a:rPr>
            </a:br>
            <a:r>
              <a:rPr lang="en-US" sz="1600" b="1" dirty="0" smtClean="0">
                <a:solidFill>
                  <a:srgbClr val="0000FF"/>
                </a:solidFill>
                <a:latin typeface="Times New Roman" pitchFamily="18" charset="0"/>
                <a:cs typeface="Times New Roman" pitchFamily="18" charset="0"/>
              </a:rPr>
              <a:t>Jun Li, </a:t>
            </a:r>
            <a:r>
              <a:rPr lang="en-US" sz="1600" b="1" dirty="0" err="1" smtClean="0">
                <a:solidFill>
                  <a:srgbClr val="0000FF"/>
                </a:solidFill>
                <a:latin typeface="Times New Roman" pitchFamily="18" charset="0"/>
                <a:cs typeface="Times New Roman" pitchFamily="18" charset="0"/>
              </a:rPr>
              <a:t>Jinlong</a:t>
            </a:r>
            <a:r>
              <a:rPr lang="en-US" sz="1600" b="1" dirty="0" smtClean="0">
                <a:solidFill>
                  <a:srgbClr val="0000FF"/>
                </a:solidFill>
                <a:latin typeface="Times New Roman" pitchFamily="18" charset="0"/>
                <a:cs typeface="Times New Roman" pitchFamily="18" charset="0"/>
              </a:rPr>
              <a:t> Li (CIMSS), Bin Wang, Bing Lu (IAP)</a:t>
            </a:r>
          </a:p>
        </p:txBody>
      </p:sp>
    </p:spTree>
    <p:extLst>
      <p:ext uri="{BB962C8B-B14F-4D97-AF65-F5344CB8AC3E}">
        <p14:creationId xmlns:p14="http://schemas.microsoft.com/office/powerpoint/2010/main" val="2448833530"/>
      </p:ext>
    </p:extLst>
  </p:cSld>
  <p:clrMapOvr>
    <a:masterClrMapping/>
  </p:clrMapOvr>
  <p:transition spd="slow"/>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7371" y="1041161"/>
            <a:ext cx="7985580" cy="5353486"/>
          </a:xfrm>
        </p:spPr>
        <p:txBody>
          <a:bodyPr>
            <a:normAutofit fontScale="85000" lnSpcReduction="20000"/>
          </a:bodyPr>
          <a:lstStyle/>
          <a:p>
            <a:r>
              <a:rPr lang="en-US" b="1" dirty="0" smtClean="0">
                <a:effectLst>
                  <a:outerShdw blurRad="50800" dist="38100" dir="2700000" algn="tl" rotWithShape="0">
                    <a:prstClr val="black">
                      <a:alpha val="40000"/>
                    </a:prstClr>
                  </a:outerShdw>
                </a:effectLst>
              </a:rPr>
              <a:t>Current Projects:</a:t>
            </a:r>
          </a:p>
          <a:p>
            <a:pPr lvl="1"/>
            <a:r>
              <a:rPr lang="en-US" sz="1900" dirty="0" smtClean="0"/>
              <a:t>Use </a:t>
            </a:r>
            <a:r>
              <a:rPr lang="en-US" sz="1900" dirty="0" err="1" smtClean="0"/>
              <a:t>hyperspectral</a:t>
            </a:r>
            <a:r>
              <a:rPr lang="en-US" sz="1900" dirty="0" smtClean="0"/>
              <a:t> sounder data (AIRS)</a:t>
            </a:r>
          </a:p>
          <a:p>
            <a:pPr marL="577850" lvl="2" indent="0">
              <a:buNone/>
            </a:pPr>
            <a:r>
              <a:rPr lang="en-US" sz="1900" dirty="0" smtClean="0"/>
              <a:t>To improve 0-3 hour forecasts of a severe</a:t>
            </a:r>
          </a:p>
          <a:p>
            <a:pPr marL="577850" lvl="2" indent="0">
              <a:buNone/>
            </a:pPr>
            <a:r>
              <a:rPr lang="en-US" sz="1900" dirty="0" smtClean="0"/>
              <a:t>weather event (May 10, 2010).</a:t>
            </a:r>
          </a:p>
          <a:p>
            <a:pPr lvl="1"/>
            <a:r>
              <a:rPr lang="en-US" sz="1900" dirty="0"/>
              <a:t>Temperature and dewpoint profiles</a:t>
            </a:r>
          </a:p>
          <a:p>
            <a:pPr marL="577850" lvl="2" indent="0">
              <a:buNone/>
            </a:pPr>
            <a:r>
              <a:rPr lang="en-US" sz="1900" dirty="0" smtClean="0"/>
              <a:t>improve </a:t>
            </a:r>
            <a:r>
              <a:rPr lang="en-US" sz="1900" dirty="0"/>
              <a:t>mid-tropospheric characterization </a:t>
            </a:r>
          </a:p>
          <a:p>
            <a:pPr marL="577850" lvl="2" indent="0">
              <a:buNone/>
            </a:pPr>
            <a:r>
              <a:rPr lang="en-US" sz="1900" dirty="0" smtClean="0"/>
              <a:t>of the atmosphere</a:t>
            </a:r>
          </a:p>
          <a:p>
            <a:pPr lvl="1"/>
            <a:r>
              <a:rPr lang="en-US" sz="1900" dirty="0" smtClean="0"/>
              <a:t>Increases forecast convection compared to</a:t>
            </a:r>
          </a:p>
          <a:p>
            <a:pPr marL="577850" lvl="2" indent="0">
              <a:buNone/>
            </a:pPr>
            <a:r>
              <a:rPr lang="en-US" sz="1900" dirty="0" smtClean="0"/>
              <a:t>not assimilating these data</a:t>
            </a:r>
            <a:r>
              <a:rPr lang="en-US" dirty="0" smtClean="0"/>
              <a:t>.</a:t>
            </a:r>
            <a:endParaRPr lang="en-US" dirty="0"/>
          </a:p>
          <a:p>
            <a:r>
              <a:rPr lang="en-US" b="1" dirty="0" smtClean="0">
                <a:effectLst>
                  <a:outerShdw blurRad="50800" dist="38100" dir="2700000" algn="tl" rotWithShape="0">
                    <a:prstClr val="black">
                      <a:alpha val="40000"/>
                    </a:prstClr>
                  </a:outerShdw>
                </a:effectLst>
              </a:rPr>
              <a:t>Future Projects:</a:t>
            </a:r>
          </a:p>
          <a:p>
            <a:pPr lvl="1"/>
            <a:r>
              <a:rPr lang="en-US" sz="1900" dirty="0" smtClean="0"/>
              <a:t>Assimilate satellite derived cloud products </a:t>
            </a:r>
          </a:p>
          <a:p>
            <a:pPr lvl="1"/>
            <a:r>
              <a:rPr lang="en-US" sz="1900" dirty="0" smtClean="0"/>
              <a:t>Examples include:</a:t>
            </a:r>
          </a:p>
          <a:p>
            <a:pPr lvl="2"/>
            <a:r>
              <a:rPr lang="en-US" sz="1900" dirty="0" smtClean="0"/>
              <a:t>Cloud top pressure and temperature</a:t>
            </a:r>
          </a:p>
          <a:p>
            <a:pPr lvl="2"/>
            <a:r>
              <a:rPr lang="en-US" sz="1900" dirty="0" smtClean="0"/>
              <a:t>Cloud coverage</a:t>
            </a:r>
          </a:p>
          <a:p>
            <a:pPr lvl="2"/>
            <a:r>
              <a:rPr lang="en-US" sz="1900" dirty="0" smtClean="0"/>
              <a:t>Cloud liquid and ice water contents</a:t>
            </a:r>
          </a:p>
          <a:p>
            <a:pPr lvl="1"/>
            <a:r>
              <a:rPr lang="en-US" sz="1900" dirty="0" smtClean="0"/>
              <a:t>All products to be retrieved from GOES-R ABI radiances</a:t>
            </a:r>
            <a:endParaRPr lang="en-US" sz="1900" dirty="0"/>
          </a:p>
          <a:p>
            <a:pPr lvl="1"/>
            <a:r>
              <a:rPr lang="en-US" sz="1900" dirty="0" smtClean="0"/>
              <a:t>Testing </a:t>
            </a:r>
            <a:r>
              <a:rPr lang="en-US" sz="1900" smtClean="0"/>
              <a:t>of satellite-derived </a:t>
            </a:r>
            <a:r>
              <a:rPr lang="en-US" sz="1900" dirty="0" smtClean="0"/>
              <a:t>cloud products will utilize MODIS (and similar) data as will as OSSE experiments to prepare for GOES-R coming online in 2015-16.</a:t>
            </a:r>
          </a:p>
        </p:txBody>
      </p:sp>
      <p:pic>
        <p:nvPicPr>
          <p:cNvPr id="9" name="Picture 8" descr="goes_cloud_22Z.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99944" y="3183214"/>
            <a:ext cx="2295440" cy="2179815"/>
          </a:xfrm>
          <a:prstGeom prst="rect">
            <a:avLst/>
          </a:prstGeom>
        </p:spPr>
      </p:pic>
      <p:sp>
        <p:nvSpPr>
          <p:cNvPr id="2" name="Title 1"/>
          <p:cNvSpPr>
            <a:spLocks noGrp="1"/>
          </p:cNvSpPr>
          <p:nvPr>
            <p:ph type="title"/>
          </p:nvPr>
        </p:nvSpPr>
        <p:spPr>
          <a:xfrm>
            <a:off x="779463" y="381001"/>
            <a:ext cx="7583487" cy="555170"/>
          </a:xfrm>
        </p:spPr>
        <p:txBody>
          <a:bodyPr/>
          <a:lstStyle/>
          <a:p>
            <a:r>
              <a:rPr lang="en-US" b="1" dirty="0">
                <a:effectLst>
                  <a:outerShdw blurRad="50800" dist="38100" dir="2700000" algn="tl" rotWithShape="0">
                    <a:prstClr val="black">
                      <a:alpha val="40000"/>
                    </a:prstClr>
                  </a:outerShdw>
                </a:effectLst>
              </a:rPr>
              <a:t>Warn-on-Forecast</a:t>
            </a:r>
          </a:p>
        </p:txBody>
      </p:sp>
      <p:pic>
        <p:nvPicPr>
          <p:cNvPr id="5" name="Picture 4" descr="combo_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25067" y="183252"/>
            <a:ext cx="3733925" cy="573043"/>
          </a:xfrm>
          <a:prstGeom prst="rect">
            <a:avLst/>
          </a:prstGeom>
        </p:spPr>
      </p:pic>
      <p:pic>
        <p:nvPicPr>
          <p:cNvPr id="6" name="Picture 5" descr="Figure9a.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74444" y="936171"/>
            <a:ext cx="1815261" cy="1723823"/>
          </a:xfrm>
          <a:prstGeom prst="rect">
            <a:avLst/>
          </a:prstGeom>
        </p:spPr>
      </p:pic>
      <p:pic>
        <p:nvPicPr>
          <p:cNvPr id="7" name="Picture 6" descr="Figure9b.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89705" y="936171"/>
            <a:ext cx="1815261" cy="1723823"/>
          </a:xfrm>
          <a:prstGeom prst="rect">
            <a:avLst/>
          </a:prstGeom>
        </p:spPr>
      </p:pic>
      <p:sp>
        <p:nvSpPr>
          <p:cNvPr id="8" name="TextBox 7"/>
          <p:cNvSpPr txBox="1"/>
          <p:nvPr/>
        </p:nvSpPr>
        <p:spPr>
          <a:xfrm>
            <a:off x="5872427" y="2659994"/>
            <a:ext cx="2679414" cy="523220"/>
          </a:xfrm>
          <a:prstGeom prst="rect">
            <a:avLst/>
          </a:prstGeom>
          <a:noFill/>
        </p:spPr>
        <p:txBody>
          <a:bodyPr wrap="none" rtlCol="0">
            <a:spAutoFit/>
          </a:bodyPr>
          <a:lstStyle/>
          <a:p>
            <a:pPr algn="ctr"/>
            <a:r>
              <a:rPr lang="en-US" sz="1400" b="1" dirty="0" smtClean="0">
                <a:solidFill>
                  <a:prstClr val="black"/>
                </a:solidFill>
              </a:rPr>
              <a:t>Increases forecast convection</a:t>
            </a:r>
          </a:p>
          <a:p>
            <a:pPr algn="ctr"/>
            <a:r>
              <a:rPr lang="en-US" sz="1400" i="1" dirty="0" smtClean="0">
                <a:solidFill>
                  <a:prstClr val="black"/>
                </a:solidFill>
              </a:rPr>
              <a:t>Better match to WSR-88D</a:t>
            </a:r>
            <a:endParaRPr lang="en-US" sz="1400" i="1" dirty="0">
              <a:solidFill>
                <a:prstClr val="black"/>
              </a:solidFill>
            </a:endParaRPr>
          </a:p>
        </p:txBody>
      </p:sp>
      <p:cxnSp>
        <p:nvCxnSpPr>
          <p:cNvPr id="10" name="Straight Arrow Connector 9"/>
          <p:cNvCxnSpPr/>
          <p:nvPr/>
        </p:nvCxnSpPr>
        <p:spPr>
          <a:xfrm flipH="1" flipV="1">
            <a:off x="5798457" y="2198914"/>
            <a:ext cx="1291249" cy="551544"/>
          </a:xfrm>
          <a:prstGeom prst="straightConnector1">
            <a:avLst/>
          </a:prstGeom>
          <a:ln w="19050" cmpd="sng">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flipV="1">
            <a:off x="7089706" y="2119086"/>
            <a:ext cx="639151" cy="631372"/>
          </a:xfrm>
          <a:prstGeom prst="straightConnector1">
            <a:avLst/>
          </a:prstGeom>
          <a:ln w="19050" cmpd="sng">
            <a:tailEnd type="arrow"/>
          </a:ln>
        </p:spPr>
        <p:style>
          <a:lnRef idx="2">
            <a:schemeClr val="dk1"/>
          </a:lnRef>
          <a:fillRef idx="0">
            <a:schemeClr val="dk1"/>
          </a:fillRef>
          <a:effectRef idx="1">
            <a:schemeClr val="dk1"/>
          </a:effectRef>
          <a:fontRef idx="minor">
            <a:schemeClr val="tx1"/>
          </a:fontRef>
        </p:style>
      </p:cxnSp>
      <p:sp>
        <p:nvSpPr>
          <p:cNvPr id="16" name="TextBox 15"/>
          <p:cNvSpPr txBox="1"/>
          <p:nvPr/>
        </p:nvSpPr>
        <p:spPr>
          <a:xfrm>
            <a:off x="6509860" y="4326204"/>
            <a:ext cx="1694244" cy="307777"/>
          </a:xfrm>
          <a:prstGeom prst="rect">
            <a:avLst/>
          </a:prstGeom>
          <a:noFill/>
        </p:spPr>
        <p:txBody>
          <a:bodyPr wrap="none" rtlCol="0">
            <a:spAutoFit/>
          </a:bodyPr>
          <a:lstStyle/>
          <a:p>
            <a:r>
              <a:rPr lang="en-US" sz="1400" b="1" dirty="0" smtClean="0">
                <a:solidFill>
                  <a:prstClr val="black"/>
                </a:solidFill>
              </a:rPr>
              <a:t>GOES Cloud Cover</a:t>
            </a:r>
            <a:endParaRPr lang="en-US" sz="1400" b="1" dirty="0">
              <a:solidFill>
                <a:prstClr val="black"/>
              </a:solidFill>
            </a:endParaRPr>
          </a:p>
        </p:txBody>
      </p:sp>
      <p:cxnSp>
        <p:nvCxnSpPr>
          <p:cNvPr id="17" name="Straight Arrow Connector 16"/>
          <p:cNvCxnSpPr/>
          <p:nvPr/>
        </p:nvCxnSpPr>
        <p:spPr>
          <a:xfrm flipH="1" flipV="1">
            <a:off x="7496629" y="3918857"/>
            <a:ext cx="402057" cy="474693"/>
          </a:xfrm>
          <a:prstGeom prst="straightConnector1">
            <a:avLst/>
          </a:prstGeom>
          <a:ln w="19050" cmpd="sng">
            <a:tailEnd type="arrow"/>
          </a:ln>
        </p:spPr>
        <p:style>
          <a:lnRef idx="2">
            <a:schemeClr val="dk1"/>
          </a:lnRef>
          <a:fillRef idx="0">
            <a:schemeClr val="dk1"/>
          </a:fillRef>
          <a:effectRef idx="1">
            <a:schemeClr val="dk1"/>
          </a:effectRef>
          <a:fontRef idx="minor">
            <a:schemeClr val="tx1"/>
          </a:fontRef>
        </p:style>
      </p:cxnSp>
      <p:cxnSp>
        <p:nvCxnSpPr>
          <p:cNvPr id="20" name="Straight Arrow Connector 19"/>
          <p:cNvCxnSpPr/>
          <p:nvPr/>
        </p:nvCxnSpPr>
        <p:spPr>
          <a:xfrm flipH="1">
            <a:off x="7089705" y="4633981"/>
            <a:ext cx="808982" cy="187848"/>
          </a:xfrm>
          <a:prstGeom prst="straightConnector1">
            <a:avLst/>
          </a:prstGeom>
          <a:ln w="19050" cmpd="sng">
            <a:tailEnd type="arrow"/>
          </a:ln>
        </p:spPr>
        <p:style>
          <a:lnRef idx="2">
            <a:schemeClr val="dk1"/>
          </a:lnRef>
          <a:fillRef idx="0">
            <a:schemeClr val="dk1"/>
          </a:fillRef>
          <a:effectRef idx="1">
            <a:schemeClr val="dk1"/>
          </a:effectRef>
          <a:fontRef idx="minor">
            <a:schemeClr val="tx1"/>
          </a:fontRef>
        </p:style>
      </p:cxnSp>
      <p:sp>
        <p:nvSpPr>
          <p:cNvPr id="14" name="Subtitle 2"/>
          <p:cNvSpPr txBox="1">
            <a:spLocks/>
          </p:cNvSpPr>
          <p:nvPr/>
        </p:nvSpPr>
        <p:spPr>
          <a:xfrm>
            <a:off x="838200" y="6190691"/>
            <a:ext cx="6762749" cy="1429309"/>
          </a:xfrm>
          <a:prstGeom prst="rect">
            <a:avLst/>
          </a:prstGeom>
        </p:spPr>
        <p:txBody>
          <a:bodyPr vert="horz" lIns="91440" tIns="45720" rIns="91440" bIns="45720" rtlCol="0">
            <a:noAutofit/>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pPr marL="0" indent="0" algn="ctr">
              <a:buNone/>
            </a:pPr>
            <a:r>
              <a:rPr lang="en-US" sz="2800" b="1" dirty="0" smtClean="0"/>
              <a:t>Thomas Jones</a:t>
            </a:r>
          </a:p>
          <a:p>
            <a:endParaRPr lang="en-US" sz="1600" dirty="0" smtClean="0"/>
          </a:p>
          <a:p>
            <a:pPr algn="ctr"/>
            <a:endParaRPr lang="en-US" sz="1600" dirty="0"/>
          </a:p>
        </p:txBody>
      </p:sp>
      <p:sp>
        <p:nvSpPr>
          <p:cNvPr id="4" name="Slide Number Placeholder 3"/>
          <p:cNvSpPr>
            <a:spLocks noGrp="1"/>
          </p:cNvSpPr>
          <p:nvPr>
            <p:ph type="sldNum" sz="quarter" idx="12"/>
          </p:nvPr>
        </p:nvSpPr>
        <p:spPr/>
        <p:txBody>
          <a:bodyPr/>
          <a:lstStyle/>
          <a:p>
            <a:fld id="{93E4AAA4-6363-4581-962D-1ACCC2D600C5}" type="slidenum">
              <a:rPr lang="en-US" smtClean="0">
                <a:solidFill>
                  <a:srgbClr val="1B3861"/>
                </a:solidFill>
              </a:rPr>
              <a:pPr/>
              <a:t>103</a:t>
            </a:fld>
            <a:endParaRPr lang="en-US">
              <a:solidFill>
                <a:srgbClr val="1B3861"/>
              </a:solidFill>
            </a:endParaRPr>
          </a:p>
        </p:txBody>
      </p:sp>
    </p:spTree>
    <p:extLst>
      <p:ext uri="{BB962C8B-B14F-4D97-AF65-F5344CB8AC3E}">
        <p14:creationId xmlns:p14="http://schemas.microsoft.com/office/powerpoint/2010/main" val="85256407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ctop_Ctrl_v8_051018+00.png"/>
          <p:cNvPicPr>
            <a:picLocks noChangeAspect="1"/>
          </p:cNvPicPr>
          <p:nvPr/>
        </p:nvPicPr>
        <p:blipFill>
          <a:blip r:embed="rId3" cstate="email">
            <a:lum bright="34000" contrast="-50000"/>
            <a:grayscl/>
            <a:extLst>
              <a:ext uri="{28A0092B-C50C-407E-A947-70E740481C1C}">
                <a14:useLocalDpi xmlns:a14="http://schemas.microsoft.com/office/drawing/2010/main"/>
              </a:ext>
            </a:extLst>
          </a:blip>
          <a:srcRect l="5576" t="11836" r="5576" b="10521"/>
          <a:stretch>
            <a:fillRect/>
          </a:stretch>
        </p:blipFill>
        <p:spPr bwMode="auto">
          <a:xfrm>
            <a:off x="3811588" y="1524000"/>
            <a:ext cx="5027612"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11" descr="airs_soundings_temprature_500mb_20100510_18z.pn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4533" t="5621" r="4533" b="11246"/>
          <a:stretch>
            <a:fillRect/>
          </a:stretch>
        </p:blipFill>
        <p:spPr bwMode="auto">
          <a:xfrm>
            <a:off x="3810000" y="1525588"/>
            <a:ext cx="5062538" cy="3732212"/>
          </a:xfrm>
          <a:prstGeom prst="rect">
            <a:avLst/>
          </a:prstGeom>
          <a:noFill/>
          <a:ln w="50800">
            <a:solidFill>
              <a:srgbClr val="0000CC"/>
            </a:solidFill>
            <a:miter lim="800000"/>
            <a:headEnd/>
            <a:tailEnd/>
          </a:ln>
          <a:extLst>
            <a:ext uri="{909E8E84-426E-40DD-AFC4-6F175D3DCCD1}">
              <a14:hiddenFill xmlns:a14="http://schemas.microsoft.com/office/drawing/2010/main">
                <a:solidFill>
                  <a:srgbClr val="FFFFFF"/>
                </a:solidFill>
              </a14:hiddenFill>
            </a:ext>
          </a:extLst>
        </p:spPr>
      </p:pic>
      <p:sp>
        <p:nvSpPr>
          <p:cNvPr id="506882" name="Text Box 2"/>
          <p:cNvSpPr txBox="1">
            <a:spLocks noChangeArrowheads="1"/>
          </p:cNvSpPr>
          <p:nvPr/>
        </p:nvSpPr>
        <p:spPr bwMode="auto">
          <a:xfrm>
            <a:off x="0" y="0"/>
            <a:ext cx="9144000" cy="1323975"/>
          </a:xfrm>
          <a:prstGeom prst="rect">
            <a:avLst/>
          </a:prstGeom>
          <a:solidFill>
            <a:schemeClr val="accent3">
              <a:lumMod val="85000"/>
            </a:schemeClr>
          </a:solidFill>
          <a:ln w="44450">
            <a:solidFill>
              <a:srgbClr val="000099"/>
            </a:solidFill>
            <a:miter lim="800000"/>
            <a:headEnd/>
            <a:tailEnd/>
          </a:ln>
          <a:effectLst/>
        </p:spPr>
        <p:txBody>
          <a:bodyPr>
            <a:spAutoFit/>
          </a:bodyPr>
          <a:lstStyle/>
          <a:p>
            <a:pPr algn="ctr" eaLnBrk="0" fontAlgn="base" hangingPunct="0">
              <a:spcBef>
                <a:spcPct val="0"/>
              </a:spcBef>
              <a:spcAft>
                <a:spcPct val="0"/>
              </a:spcAft>
              <a:defRPr/>
            </a:pPr>
            <a:endParaRPr lang="en-US" sz="800" b="1" dirty="0">
              <a:solidFill>
                <a:srgbClr val="000099"/>
              </a:solidFill>
              <a:latin typeface="Tahoma" pitchFamily="34" charset="0"/>
              <a:ea typeface="ＭＳ Ｐゴシック" pitchFamily="34" charset="-128"/>
            </a:endParaRPr>
          </a:p>
          <a:p>
            <a:pPr algn="ctr" eaLnBrk="0" fontAlgn="base" hangingPunct="0">
              <a:spcBef>
                <a:spcPct val="0"/>
              </a:spcBef>
              <a:spcAft>
                <a:spcPct val="0"/>
              </a:spcAft>
              <a:defRPr/>
            </a:pPr>
            <a:r>
              <a:rPr lang="en-US" sz="3200" b="1" dirty="0">
                <a:solidFill>
                  <a:srgbClr val="000099"/>
                </a:solidFill>
                <a:latin typeface="Tahoma" pitchFamily="34" charset="0"/>
                <a:ea typeface="ＭＳ Ｐゴシック" pitchFamily="34" charset="-128"/>
              </a:rPr>
              <a:t>Assimilation of </a:t>
            </a:r>
            <a:r>
              <a:rPr lang="en-US" sz="3200" b="1" dirty="0">
                <a:solidFill>
                  <a:srgbClr val="FF0000"/>
                </a:solidFill>
                <a:latin typeface="Tahoma" pitchFamily="34" charset="0"/>
                <a:ea typeface="ＭＳ Ｐゴシック" pitchFamily="34" charset="-128"/>
              </a:rPr>
              <a:t>AIRS </a:t>
            </a:r>
            <a:r>
              <a:rPr lang="en-US" sz="3200" b="1" dirty="0">
                <a:solidFill>
                  <a:srgbClr val="000099"/>
                </a:solidFill>
                <a:latin typeface="Tahoma" pitchFamily="34" charset="0"/>
                <a:ea typeface="ＭＳ Ｐゴシック" pitchFamily="34" charset="-128"/>
              </a:rPr>
              <a:t>SFOV retrievals and </a:t>
            </a:r>
          </a:p>
          <a:p>
            <a:pPr algn="ctr" eaLnBrk="0" fontAlgn="base" hangingPunct="0">
              <a:spcBef>
                <a:spcPct val="0"/>
              </a:spcBef>
              <a:spcAft>
                <a:spcPct val="0"/>
              </a:spcAft>
              <a:defRPr/>
            </a:pPr>
            <a:r>
              <a:rPr lang="en-US" sz="3200" b="1" dirty="0">
                <a:solidFill>
                  <a:srgbClr val="000099"/>
                </a:solidFill>
                <a:latin typeface="Tahoma" pitchFamily="34" charset="0"/>
                <a:ea typeface="ＭＳ Ｐゴシック" pitchFamily="34" charset="-128"/>
              </a:rPr>
              <a:t>radiance Data in the </a:t>
            </a:r>
            <a:r>
              <a:rPr lang="en-US" sz="3200" b="1" dirty="0">
                <a:solidFill>
                  <a:srgbClr val="0000FF"/>
                </a:solidFill>
                <a:latin typeface="Tahoma" pitchFamily="34" charset="0"/>
                <a:ea typeface="ＭＳ Ｐゴシック" pitchFamily="34" charset="-128"/>
              </a:rPr>
              <a:t>Rapid Refresh </a:t>
            </a:r>
            <a:endParaRPr lang="en-US" sz="3000" b="1" dirty="0">
              <a:solidFill>
                <a:srgbClr val="0000FF"/>
              </a:solidFill>
              <a:latin typeface="Tahoma" pitchFamily="34" charset="0"/>
              <a:ea typeface="ＭＳ Ｐゴシック" pitchFamily="34" charset="-128"/>
            </a:endParaRPr>
          </a:p>
          <a:p>
            <a:pPr algn="ctr" eaLnBrk="0" fontAlgn="base" hangingPunct="0">
              <a:spcBef>
                <a:spcPct val="0"/>
              </a:spcBef>
              <a:spcAft>
                <a:spcPct val="0"/>
              </a:spcAft>
              <a:defRPr/>
            </a:pPr>
            <a:endParaRPr lang="en-US" sz="800" b="1" dirty="0">
              <a:solidFill>
                <a:srgbClr val="000099"/>
              </a:solidFill>
              <a:latin typeface="Tahoma" pitchFamily="34" charset="0"/>
              <a:ea typeface="ＭＳ Ｐゴシック" pitchFamily="34" charset="-128"/>
            </a:endParaRPr>
          </a:p>
        </p:txBody>
      </p:sp>
      <p:sp>
        <p:nvSpPr>
          <p:cNvPr id="2053" name="Text Box 6"/>
          <p:cNvSpPr txBox="1">
            <a:spLocks noChangeArrowheads="1"/>
          </p:cNvSpPr>
          <p:nvPr/>
        </p:nvSpPr>
        <p:spPr bwMode="auto">
          <a:xfrm>
            <a:off x="4919663" y="1524000"/>
            <a:ext cx="3848100" cy="461963"/>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ea typeface="MS PGothic" pitchFamily="34" charset="-128"/>
              </a:defRPr>
            </a:lvl1pPr>
            <a:lvl2pPr marL="742950" indent="-285750" eaLnBrk="0" hangingPunct="0">
              <a:defRPr sz="2000">
                <a:solidFill>
                  <a:schemeClr val="tx1"/>
                </a:solidFill>
                <a:latin typeface="Arial" pitchFamily="34" charset="0"/>
                <a:ea typeface="MS PGothic" pitchFamily="34" charset="-128"/>
              </a:defRPr>
            </a:lvl2pPr>
            <a:lvl3pPr marL="1143000" indent="-228600" eaLnBrk="0" hangingPunct="0">
              <a:defRPr sz="2000">
                <a:solidFill>
                  <a:schemeClr val="tx1"/>
                </a:solidFill>
                <a:latin typeface="Arial" pitchFamily="34" charset="0"/>
                <a:ea typeface="MS PGothic" pitchFamily="34" charset="-128"/>
              </a:defRPr>
            </a:lvl3pPr>
            <a:lvl4pPr marL="1600200" indent="-228600" eaLnBrk="0" hangingPunct="0">
              <a:defRPr sz="2000">
                <a:solidFill>
                  <a:schemeClr val="tx1"/>
                </a:solidFill>
                <a:latin typeface="Arial" pitchFamily="34" charset="0"/>
                <a:ea typeface="MS PGothic" pitchFamily="34" charset="-128"/>
              </a:defRPr>
            </a:lvl4pPr>
            <a:lvl5pPr marL="2057400" indent="-228600" eaLnBrk="0" hangingPunct="0">
              <a:defRPr sz="2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MS PGothic" pitchFamily="34" charset="-128"/>
              </a:defRPr>
            </a:lvl9pPr>
          </a:lstStyle>
          <a:p>
            <a:pPr algn="ctr" eaLnBrk="1" fontAlgn="base" hangingPunct="1">
              <a:spcBef>
                <a:spcPct val="50000"/>
              </a:spcBef>
              <a:spcAft>
                <a:spcPct val="0"/>
              </a:spcAft>
            </a:pPr>
            <a:r>
              <a:rPr lang="en-US" sz="2400" b="1" smtClean="0">
                <a:solidFill>
                  <a:srgbClr val="FFFFFF"/>
                </a:solidFill>
              </a:rPr>
              <a:t>Rapid Refresh domain</a:t>
            </a:r>
          </a:p>
        </p:txBody>
      </p:sp>
      <p:sp>
        <p:nvSpPr>
          <p:cNvPr id="2054" name="Text Box 4"/>
          <p:cNvSpPr txBox="1">
            <a:spLocks noChangeArrowheads="1"/>
          </p:cNvSpPr>
          <p:nvPr/>
        </p:nvSpPr>
        <p:spPr bwMode="auto">
          <a:xfrm>
            <a:off x="228600" y="1739900"/>
            <a:ext cx="3352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ea typeface="MS PGothic" pitchFamily="34" charset="-128"/>
              </a:defRPr>
            </a:lvl1pPr>
            <a:lvl2pPr marL="742950" indent="-285750" eaLnBrk="0" hangingPunct="0">
              <a:defRPr sz="2000">
                <a:solidFill>
                  <a:schemeClr val="tx1"/>
                </a:solidFill>
                <a:latin typeface="Arial" pitchFamily="34" charset="0"/>
                <a:ea typeface="MS PGothic" pitchFamily="34" charset="-128"/>
              </a:defRPr>
            </a:lvl2pPr>
            <a:lvl3pPr marL="1143000" indent="-228600" eaLnBrk="0" hangingPunct="0">
              <a:defRPr sz="2000">
                <a:solidFill>
                  <a:schemeClr val="tx1"/>
                </a:solidFill>
                <a:latin typeface="Arial" pitchFamily="34" charset="0"/>
                <a:ea typeface="MS PGothic" pitchFamily="34" charset="-128"/>
              </a:defRPr>
            </a:lvl3pPr>
            <a:lvl4pPr marL="1600200" indent="-228600" eaLnBrk="0" hangingPunct="0">
              <a:defRPr sz="2000">
                <a:solidFill>
                  <a:schemeClr val="tx1"/>
                </a:solidFill>
                <a:latin typeface="Arial" pitchFamily="34" charset="0"/>
                <a:ea typeface="MS PGothic" pitchFamily="34" charset="-128"/>
              </a:defRPr>
            </a:lvl4pPr>
            <a:lvl5pPr marL="2057400" indent="-228600" eaLnBrk="0" hangingPunct="0">
              <a:defRPr sz="2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MS PGothic" pitchFamily="34" charset="-128"/>
              </a:defRPr>
            </a:lvl9pPr>
          </a:lstStyle>
          <a:p>
            <a:pPr algn="ctr" fontAlgn="base">
              <a:spcBef>
                <a:spcPct val="0"/>
              </a:spcBef>
              <a:spcAft>
                <a:spcPct val="0"/>
              </a:spcAft>
            </a:pPr>
            <a:r>
              <a:rPr lang="en-US" b="1" smtClean="0">
                <a:solidFill>
                  <a:srgbClr val="000000"/>
                </a:solidFill>
                <a:latin typeface="Tahoma" pitchFamily="34" charset="0"/>
              </a:rPr>
              <a:t>Haidao Lin</a:t>
            </a:r>
          </a:p>
          <a:p>
            <a:pPr algn="ctr" fontAlgn="base">
              <a:spcBef>
                <a:spcPct val="0"/>
              </a:spcBef>
              <a:spcAft>
                <a:spcPct val="0"/>
              </a:spcAft>
            </a:pPr>
            <a:r>
              <a:rPr lang="en-US" b="1" smtClean="0">
                <a:solidFill>
                  <a:srgbClr val="000000"/>
                </a:solidFill>
                <a:latin typeface="Tahoma" pitchFamily="34" charset="0"/>
              </a:rPr>
              <a:t>Steve Weygandt</a:t>
            </a:r>
          </a:p>
          <a:p>
            <a:pPr algn="ctr" fontAlgn="base">
              <a:spcBef>
                <a:spcPct val="0"/>
              </a:spcBef>
              <a:spcAft>
                <a:spcPct val="0"/>
              </a:spcAft>
            </a:pPr>
            <a:r>
              <a:rPr lang="en-US" b="1" smtClean="0">
                <a:solidFill>
                  <a:srgbClr val="000000"/>
                </a:solidFill>
                <a:latin typeface="Tahoma" pitchFamily="34" charset="0"/>
              </a:rPr>
              <a:t>Ming Hu</a:t>
            </a:r>
          </a:p>
          <a:p>
            <a:pPr algn="ctr" fontAlgn="base">
              <a:spcBef>
                <a:spcPct val="0"/>
              </a:spcBef>
              <a:spcAft>
                <a:spcPct val="0"/>
              </a:spcAft>
            </a:pPr>
            <a:r>
              <a:rPr lang="en-US" b="1" smtClean="0">
                <a:solidFill>
                  <a:srgbClr val="000000"/>
                </a:solidFill>
                <a:latin typeface="Tahoma" pitchFamily="34" charset="0"/>
              </a:rPr>
              <a:t>Stan Benjamin</a:t>
            </a:r>
          </a:p>
        </p:txBody>
      </p:sp>
      <p:sp>
        <p:nvSpPr>
          <p:cNvPr id="2055" name="Text Box 4"/>
          <p:cNvSpPr txBox="1">
            <a:spLocks noChangeArrowheads="1"/>
          </p:cNvSpPr>
          <p:nvPr/>
        </p:nvSpPr>
        <p:spPr bwMode="auto">
          <a:xfrm>
            <a:off x="-76200" y="3276600"/>
            <a:ext cx="39624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ea typeface="MS PGothic" pitchFamily="34" charset="-128"/>
              </a:defRPr>
            </a:lvl1pPr>
            <a:lvl2pPr marL="742950" indent="-285750" eaLnBrk="0" hangingPunct="0">
              <a:defRPr sz="2000">
                <a:solidFill>
                  <a:schemeClr val="tx1"/>
                </a:solidFill>
                <a:latin typeface="Arial" pitchFamily="34" charset="0"/>
                <a:ea typeface="MS PGothic" pitchFamily="34" charset="-128"/>
              </a:defRPr>
            </a:lvl2pPr>
            <a:lvl3pPr marL="1143000" indent="-228600" eaLnBrk="0" hangingPunct="0">
              <a:defRPr sz="2000">
                <a:solidFill>
                  <a:schemeClr val="tx1"/>
                </a:solidFill>
                <a:latin typeface="Arial" pitchFamily="34" charset="0"/>
                <a:ea typeface="MS PGothic" pitchFamily="34" charset="-128"/>
              </a:defRPr>
            </a:lvl3pPr>
            <a:lvl4pPr marL="1600200" indent="-228600" eaLnBrk="0" hangingPunct="0">
              <a:defRPr sz="2000">
                <a:solidFill>
                  <a:schemeClr val="tx1"/>
                </a:solidFill>
                <a:latin typeface="Arial" pitchFamily="34" charset="0"/>
                <a:ea typeface="MS PGothic" pitchFamily="34" charset="-128"/>
              </a:defRPr>
            </a:lvl4pPr>
            <a:lvl5pPr marL="2057400" indent="-228600" eaLnBrk="0" hangingPunct="0">
              <a:defRPr sz="2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MS PGothic" pitchFamily="34" charset="-128"/>
              </a:defRPr>
            </a:lvl9pPr>
          </a:lstStyle>
          <a:p>
            <a:pPr algn="ctr" fontAlgn="base">
              <a:spcBef>
                <a:spcPct val="0"/>
              </a:spcBef>
              <a:spcAft>
                <a:spcPct val="0"/>
              </a:spcAft>
            </a:pPr>
            <a:r>
              <a:rPr lang="en-US" sz="1600" b="1" smtClean="0">
                <a:solidFill>
                  <a:srgbClr val="FF0000"/>
                </a:solidFill>
                <a:latin typeface="Tahoma" pitchFamily="34" charset="0"/>
              </a:rPr>
              <a:t>Assimilation and Modeling Branch</a:t>
            </a:r>
          </a:p>
          <a:p>
            <a:pPr algn="ctr" fontAlgn="base">
              <a:spcBef>
                <a:spcPct val="0"/>
              </a:spcBef>
              <a:spcAft>
                <a:spcPct val="0"/>
              </a:spcAft>
            </a:pPr>
            <a:r>
              <a:rPr lang="en-US" sz="1600" b="1" smtClean="0">
                <a:solidFill>
                  <a:srgbClr val="FF0000"/>
                </a:solidFill>
                <a:latin typeface="Tahoma" pitchFamily="34" charset="0"/>
              </a:rPr>
              <a:t>Global Systems Division</a:t>
            </a:r>
            <a:endParaRPr lang="en-US" sz="1800" b="1" smtClean="0">
              <a:solidFill>
                <a:srgbClr val="FF0000"/>
              </a:solidFill>
              <a:latin typeface="Tahoma" pitchFamily="34" charset="0"/>
            </a:endParaRPr>
          </a:p>
          <a:p>
            <a:pPr algn="ctr" fontAlgn="base">
              <a:spcBef>
                <a:spcPct val="0"/>
              </a:spcBef>
              <a:spcAft>
                <a:spcPct val="0"/>
              </a:spcAft>
            </a:pPr>
            <a:endParaRPr lang="en-US" sz="400" b="1" smtClean="0">
              <a:solidFill>
                <a:srgbClr val="FF0000"/>
              </a:solidFill>
              <a:latin typeface="Tahoma" pitchFamily="34" charset="0"/>
            </a:endParaRPr>
          </a:p>
          <a:p>
            <a:pPr algn="ctr" fontAlgn="base">
              <a:spcBef>
                <a:spcPct val="0"/>
              </a:spcBef>
              <a:spcAft>
                <a:spcPct val="0"/>
              </a:spcAft>
            </a:pPr>
            <a:r>
              <a:rPr lang="en-US" sz="1600" b="1" smtClean="0">
                <a:solidFill>
                  <a:srgbClr val="FF0000"/>
                </a:solidFill>
                <a:latin typeface="Tahoma" pitchFamily="34" charset="0"/>
              </a:rPr>
              <a:t>Cooperative Institute for </a:t>
            </a:r>
          </a:p>
          <a:p>
            <a:pPr algn="ctr" fontAlgn="base">
              <a:spcBef>
                <a:spcPct val="0"/>
              </a:spcBef>
              <a:spcAft>
                <a:spcPct val="0"/>
              </a:spcAft>
            </a:pPr>
            <a:r>
              <a:rPr lang="en-US" sz="1600" b="1" smtClean="0">
                <a:solidFill>
                  <a:srgbClr val="FF0000"/>
                </a:solidFill>
                <a:latin typeface="Tahoma" pitchFamily="34" charset="0"/>
              </a:rPr>
              <a:t>Research in the Atmosphere</a:t>
            </a:r>
          </a:p>
          <a:p>
            <a:pPr algn="ctr" fontAlgn="base">
              <a:spcBef>
                <a:spcPct val="0"/>
              </a:spcBef>
              <a:spcAft>
                <a:spcPct val="0"/>
              </a:spcAft>
            </a:pPr>
            <a:r>
              <a:rPr lang="en-US" sz="1600" b="1" smtClean="0">
                <a:solidFill>
                  <a:srgbClr val="FF0000"/>
                </a:solidFill>
                <a:latin typeface="Tahoma" pitchFamily="34" charset="0"/>
              </a:rPr>
              <a:t>Colorado State Univerisity</a:t>
            </a:r>
          </a:p>
        </p:txBody>
      </p:sp>
      <p:sp>
        <p:nvSpPr>
          <p:cNvPr id="2056" name="Text Box 4"/>
          <p:cNvSpPr txBox="1">
            <a:spLocks noChangeArrowheads="1"/>
          </p:cNvSpPr>
          <p:nvPr/>
        </p:nvSpPr>
        <p:spPr bwMode="auto">
          <a:xfrm>
            <a:off x="4114800" y="5334000"/>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ea typeface="MS PGothic" pitchFamily="34" charset="-128"/>
              </a:defRPr>
            </a:lvl1pPr>
            <a:lvl2pPr marL="742950" indent="-285750" eaLnBrk="0" hangingPunct="0">
              <a:defRPr sz="2000">
                <a:solidFill>
                  <a:schemeClr val="tx1"/>
                </a:solidFill>
                <a:latin typeface="Arial" pitchFamily="34" charset="0"/>
                <a:ea typeface="MS PGothic" pitchFamily="34" charset="-128"/>
              </a:defRPr>
            </a:lvl2pPr>
            <a:lvl3pPr marL="1143000" indent="-228600" eaLnBrk="0" hangingPunct="0">
              <a:defRPr sz="2000">
                <a:solidFill>
                  <a:schemeClr val="tx1"/>
                </a:solidFill>
                <a:latin typeface="Arial" pitchFamily="34" charset="0"/>
                <a:ea typeface="MS PGothic" pitchFamily="34" charset="-128"/>
              </a:defRPr>
            </a:lvl3pPr>
            <a:lvl4pPr marL="1600200" indent="-228600" eaLnBrk="0" hangingPunct="0">
              <a:defRPr sz="2000">
                <a:solidFill>
                  <a:schemeClr val="tx1"/>
                </a:solidFill>
                <a:latin typeface="Arial" pitchFamily="34" charset="0"/>
                <a:ea typeface="MS PGothic" pitchFamily="34" charset="-128"/>
              </a:defRPr>
            </a:lvl4pPr>
            <a:lvl5pPr marL="2057400" indent="-228600" eaLnBrk="0" hangingPunct="0">
              <a:defRPr sz="2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MS PGothic" pitchFamily="34" charset="-128"/>
              </a:defRPr>
            </a:lvl9pPr>
          </a:lstStyle>
          <a:p>
            <a:pPr algn="ctr" fontAlgn="base">
              <a:spcBef>
                <a:spcPct val="0"/>
              </a:spcBef>
              <a:spcAft>
                <a:spcPct val="0"/>
              </a:spcAft>
            </a:pPr>
            <a:r>
              <a:rPr lang="en-US" sz="1600" b="1" smtClean="0">
                <a:solidFill>
                  <a:srgbClr val="000000"/>
                </a:solidFill>
                <a:latin typeface="Tahoma" pitchFamily="34" charset="0"/>
              </a:rPr>
              <a:t>AIRS 500-mb retrieved  temperature,</a:t>
            </a:r>
          </a:p>
          <a:p>
            <a:pPr algn="ctr" fontAlgn="base">
              <a:spcBef>
                <a:spcPct val="0"/>
              </a:spcBef>
              <a:spcAft>
                <a:spcPct val="0"/>
              </a:spcAft>
            </a:pPr>
            <a:r>
              <a:rPr lang="en-US" sz="1600" b="1" smtClean="0">
                <a:solidFill>
                  <a:srgbClr val="000000"/>
                </a:solidFill>
                <a:latin typeface="Tahoma" pitchFamily="34" charset="0"/>
              </a:rPr>
              <a:t>grey-scaled RR cloud-top  analysis</a:t>
            </a:r>
          </a:p>
        </p:txBody>
      </p:sp>
      <p:sp>
        <p:nvSpPr>
          <p:cNvPr id="26" name="Rectangle 25"/>
          <p:cNvSpPr>
            <a:spLocks noChangeArrowheads="1"/>
          </p:cNvSpPr>
          <p:nvPr/>
        </p:nvSpPr>
        <p:spPr bwMode="auto">
          <a:xfrm>
            <a:off x="3810000" y="1524000"/>
            <a:ext cx="5105400" cy="3733800"/>
          </a:xfrm>
          <a:prstGeom prst="rect">
            <a:avLst/>
          </a:prstGeom>
          <a:noFill/>
          <a:ln w="63500">
            <a:solidFill>
              <a:srgbClr val="0000CC"/>
            </a:solidFill>
            <a:miter lim="800000"/>
            <a:headEnd/>
            <a:tailEnd/>
          </a:ln>
          <a:effectLst>
            <a:outerShdw blurRad="63500" dist="23000" dir="5400000" rotWithShape="0">
              <a:srgbClr val="000000">
                <a:alpha val="34998"/>
              </a:srgbClr>
            </a:outerShdw>
          </a:effectLst>
          <a:extLst/>
        </p:spPr>
        <p:txBody>
          <a:bodyPr anchor="ctr"/>
          <a:lstStyle/>
          <a:p>
            <a:pPr algn="ctr" fontAlgn="base">
              <a:spcBef>
                <a:spcPct val="0"/>
              </a:spcBef>
              <a:spcAft>
                <a:spcPct val="0"/>
              </a:spcAft>
              <a:defRPr/>
            </a:pPr>
            <a:endParaRPr lang="en-US" sz="2000">
              <a:solidFill>
                <a:srgbClr val="FFFFFF"/>
              </a:solidFill>
              <a:ea typeface="ＭＳ Ｐゴシック" pitchFamily="34" charset="-128"/>
            </a:endParaRPr>
          </a:p>
        </p:txBody>
      </p:sp>
      <p:pic>
        <p:nvPicPr>
          <p:cNvPr id="2058"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76800" y="6324600"/>
            <a:ext cx="2971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29" descr="cira_text_logo.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823200" y="6297613"/>
            <a:ext cx="1320800"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0" name="Text Box 4"/>
          <p:cNvSpPr txBox="1">
            <a:spLocks noChangeArrowheads="1"/>
          </p:cNvSpPr>
          <p:nvPr/>
        </p:nvSpPr>
        <p:spPr bwMode="auto">
          <a:xfrm>
            <a:off x="-152400" y="4876800"/>
            <a:ext cx="39624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ea typeface="MS PGothic" pitchFamily="34" charset="-128"/>
              </a:defRPr>
            </a:lvl1pPr>
            <a:lvl2pPr marL="742950" indent="-285750" eaLnBrk="0" hangingPunct="0">
              <a:defRPr sz="2000">
                <a:solidFill>
                  <a:schemeClr val="tx1"/>
                </a:solidFill>
                <a:latin typeface="Arial" pitchFamily="34" charset="0"/>
                <a:ea typeface="MS PGothic" pitchFamily="34" charset="-128"/>
              </a:defRPr>
            </a:lvl2pPr>
            <a:lvl3pPr marL="1143000" indent="-228600" eaLnBrk="0" hangingPunct="0">
              <a:defRPr sz="2000">
                <a:solidFill>
                  <a:schemeClr val="tx1"/>
                </a:solidFill>
                <a:latin typeface="Arial" pitchFamily="34" charset="0"/>
                <a:ea typeface="MS PGothic" pitchFamily="34" charset="-128"/>
              </a:defRPr>
            </a:lvl3pPr>
            <a:lvl4pPr marL="1600200" indent="-228600" eaLnBrk="0" hangingPunct="0">
              <a:defRPr sz="2000">
                <a:solidFill>
                  <a:schemeClr val="tx1"/>
                </a:solidFill>
                <a:latin typeface="Arial" pitchFamily="34" charset="0"/>
                <a:ea typeface="MS PGothic" pitchFamily="34" charset="-128"/>
              </a:defRPr>
            </a:lvl4pPr>
            <a:lvl5pPr marL="2057400" indent="-228600" eaLnBrk="0" hangingPunct="0">
              <a:defRPr sz="2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MS PGothic" pitchFamily="34" charset="-128"/>
              </a:defRPr>
            </a:lvl9pPr>
          </a:lstStyle>
          <a:p>
            <a:pPr algn="ctr" fontAlgn="base">
              <a:spcBef>
                <a:spcPct val="0"/>
              </a:spcBef>
              <a:spcAft>
                <a:spcPct val="0"/>
              </a:spcAft>
            </a:pPr>
            <a:r>
              <a:rPr lang="en-US" sz="1600" b="1" smtClean="0">
                <a:solidFill>
                  <a:srgbClr val="0000CC"/>
                </a:solidFill>
                <a:latin typeface="Tahoma" pitchFamily="34" charset="0"/>
              </a:rPr>
              <a:t>Collaborators:</a:t>
            </a:r>
            <a:endParaRPr lang="en-US" sz="1800" b="1" smtClean="0">
              <a:solidFill>
                <a:srgbClr val="0000CC"/>
              </a:solidFill>
              <a:latin typeface="Tahoma" pitchFamily="34" charset="0"/>
            </a:endParaRPr>
          </a:p>
          <a:p>
            <a:pPr algn="ctr" fontAlgn="base">
              <a:spcBef>
                <a:spcPct val="0"/>
              </a:spcBef>
              <a:spcAft>
                <a:spcPct val="0"/>
              </a:spcAft>
            </a:pPr>
            <a:endParaRPr lang="en-US" sz="400" b="1" smtClean="0">
              <a:solidFill>
                <a:srgbClr val="0000CC"/>
              </a:solidFill>
              <a:latin typeface="Tahoma" pitchFamily="34" charset="0"/>
            </a:endParaRPr>
          </a:p>
          <a:p>
            <a:pPr algn="ctr" fontAlgn="base">
              <a:spcBef>
                <a:spcPct val="0"/>
              </a:spcBef>
              <a:spcAft>
                <a:spcPct val="0"/>
              </a:spcAft>
            </a:pPr>
            <a:r>
              <a:rPr lang="en-US" sz="1600" b="1" smtClean="0">
                <a:solidFill>
                  <a:srgbClr val="0000CC"/>
                </a:solidFill>
                <a:latin typeface="Tahoma" pitchFamily="34" charset="0"/>
              </a:rPr>
              <a:t>Tim Schmit – NOAA NESDIS</a:t>
            </a:r>
          </a:p>
          <a:p>
            <a:pPr algn="ctr" fontAlgn="base">
              <a:spcBef>
                <a:spcPct val="0"/>
              </a:spcBef>
              <a:spcAft>
                <a:spcPct val="0"/>
              </a:spcAft>
            </a:pPr>
            <a:r>
              <a:rPr lang="en-US" sz="1600" b="1" smtClean="0">
                <a:solidFill>
                  <a:srgbClr val="0000CC"/>
                </a:solidFill>
                <a:latin typeface="Tahoma" pitchFamily="34" charset="0"/>
              </a:rPr>
              <a:t> Jun Li, Jinlong Li – CIMSS, University of Wisconsin</a:t>
            </a:r>
          </a:p>
        </p:txBody>
      </p:sp>
      <p:sp>
        <p:nvSpPr>
          <p:cNvPr id="2061" name="TextBox 13"/>
          <p:cNvSpPr txBox="1">
            <a:spLocks noChangeArrowheads="1"/>
          </p:cNvSpPr>
          <p:nvPr/>
        </p:nvSpPr>
        <p:spPr bwMode="auto">
          <a:xfrm>
            <a:off x="0" y="6303963"/>
            <a:ext cx="5029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ea typeface="MS PGothic" pitchFamily="34" charset="-128"/>
              </a:defRPr>
            </a:lvl1pPr>
            <a:lvl2pPr marL="742950" indent="-285750" eaLnBrk="0" hangingPunct="0">
              <a:defRPr sz="2000">
                <a:solidFill>
                  <a:schemeClr val="tx1"/>
                </a:solidFill>
                <a:latin typeface="Arial" pitchFamily="34" charset="0"/>
                <a:ea typeface="MS PGothic" pitchFamily="34" charset="-128"/>
              </a:defRPr>
            </a:lvl2pPr>
            <a:lvl3pPr marL="1143000" indent="-228600" eaLnBrk="0" hangingPunct="0">
              <a:defRPr sz="2000">
                <a:solidFill>
                  <a:schemeClr val="tx1"/>
                </a:solidFill>
                <a:latin typeface="Arial" pitchFamily="34" charset="0"/>
                <a:ea typeface="MS PGothic" pitchFamily="34" charset="-128"/>
              </a:defRPr>
            </a:lvl3pPr>
            <a:lvl4pPr marL="1600200" indent="-228600" eaLnBrk="0" hangingPunct="0">
              <a:defRPr sz="2000">
                <a:solidFill>
                  <a:schemeClr val="tx1"/>
                </a:solidFill>
                <a:latin typeface="Arial" pitchFamily="34" charset="0"/>
                <a:ea typeface="MS PGothic" pitchFamily="34" charset="-128"/>
              </a:defRPr>
            </a:lvl4pPr>
            <a:lvl5pPr marL="2057400" indent="-228600" eaLnBrk="0" hangingPunct="0">
              <a:defRPr sz="2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MS PGothic" pitchFamily="34" charset="-128"/>
              </a:defRPr>
            </a:lvl9pPr>
          </a:lstStyle>
          <a:p>
            <a:pPr eaLnBrk="1" fontAlgn="base" hangingPunct="1">
              <a:lnSpc>
                <a:spcPts val="1800"/>
              </a:lnSpc>
              <a:spcBef>
                <a:spcPct val="0"/>
              </a:spcBef>
              <a:spcAft>
                <a:spcPct val="0"/>
              </a:spcAft>
            </a:pPr>
            <a:r>
              <a:rPr lang="en-US" sz="1800" b="1" i="1" smtClean="0">
                <a:solidFill>
                  <a:srgbClr val="336699"/>
                </a:solidFill>
                <a:latin typeface="Calibri" pitchFamily="34" charset="0"/>
              </a:rPr>
              <a:t>Supporting slides for oral summary presentation, </a:t>
            </a:r>
          </a:p>
          <a:p>
            <a:pPr eaLnBrk="1" fontAlgn="base" hangingPunct="1">
              <a:lnSpc>
                <a:spcPts val="1800"/>
              </a:lnSpc>
              <a:spcBef>
                <a:spcPct val="0"/>
              </a:spcBef>
              <a:spcAft>
                <a:spcPct val="0"/>
              </a:spcAft>
            </a:pPr>
            <a:r>
              <a:rPr lang="en-US" sz="1800" b="1" i="1" smtClean="0">
                <a:solidFill>
                  <a:srgbClr val="336699"/>
                </a:solidFill>
                <a:latin typeface="Calibri" pitchFamily="34" charset="0"/>
              </a:rPr>
              <a:t>GOES-R Science week, Huntsville, AL 22 Sept. 2011   </a:t>
            </a:r>
          </a:p>
        </p:txBody>
      </p:sp>
    </p:spTree>
    <p:extLst>
      <p:ext uri="{BB962C8B-B14F-4D97-AF65-F5344CB8AC3E}">
        <p14:creationId xmlns:p14="http://schemas.microsoft.com/office/powerpoint/2010/main" val="388223523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0" y="0"/>
            <a:ext cx="9144000" cy="677863"/>
          </a:xfrm>
          <a:prstGeom prst="rect">
            <a:avLst/>
          </a:prstGeom>
          <a:solidFill>
            <a:schemeClr val="folHlink"/>
          </a:solidFill>
          <a:ln>
            <a:noFill/>
          </a:ln>
          <a:extLst>
            <a:ext uri="{91240B29-F687-4F45-9708-019B960494DF}">
              <a14:hiddenLine xmlns:a14="http://schemas.microsoft.com/office/drawing/2010/main" w="44450">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ea typeface="MS PGothic" pitchFamily="34" charset="-128"/>
              </a:defRPr>
            </a:lvl1pPr>
            <a:lvl2pPr marL="742950" indent="-285750" eaLnBrk="0" hangingPunct="0">
              <a:defRPr sz="2000">
                <a:solidFill>
                  <a:schemeClr val="tx1"/>
                </a:solidFill>
                <a:latin typeface="Arial" pitchFamily="34" charset="0"/>
                <a:ea typeface="MS PGothic" pitchFamily="34" charset="-128"/>
              </a:defRPr>
            </a:lvl2pPr>
            <a:lvl3pPr marL="1143000" indent="-228600" eaLnBrk="0" hangingPunct="0">
              <a:defRPr sz="2000">
                <a:solidFill>
                  <a:schemeClr val="tx1"/>
                </a:solidFill>
                <a:latin typeface="Arial" pitchFamily="34" charset="0"/>
                <a:ea typeface="MS PGothic" pitchFamily="34" charset="-128"/>
              </a:defRPr>
            </a:lvl3pPr>
            <a:lvl4pPr marL="1600200" indent="-228600" eaLnBrk="0" hangingPunct="0">
              <a:defRPr sz="2000">
                <a:solidFill>
                  <a:schemeClr val="tx1"/>
                </a:solidFill>
                <a:latin typeface="Arial" pitchFamily="34" charset="0"/>
                <a:ea typeface="MS PGothic" pitchFamily="34" charset="-128"/>
              </a:defRPr>
            </a:lvl4pPr>
            <a:lvl5pPr marL="2057400" indent="-228600" eaLnBrk="0" hangingPunct="0">
              <a:defRPr sz="2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MS PGothic" pitchFamily="34" charset="-128"/>
              </a:defRPr>
            </a:lvl9pPr>
          </a:lstStyle>
          <a:p>
            <a:pPr algn="ctr" fontAlgn="base">
              <a:spcBef>
                <a:spcPct val="0"/>
              </a:spcBef>
              <a:spcAft>
                <a:spcPct val="0"/>
              </a:spcAft>
            </a:pPr>
            <a:r>
              <a:rPr lang="en-US" sz="3800" b="1" smtClean="0">
                <a:solidFill>
                  <a:srgbClr val="000099"/>
                </a:solidFill>
              </a:rPr>
              <a:t> </a:t>
            </a:r>
            <a:r>
              <a:rPr lang="en-US" sz="3200" b="1" smtClean="0">
                <a:solidFill>
                  <a:srgbClr val="000099"/>
                </a:solidFill>
              </a:rPr>
              <a:t>24-h (2 X 12h) CPC Precipitation Verification</a:t>
            </a:r>
          </a:p>
        </p:txBody>
      </p:sp>
      <p:pic>
        <p:nvPicPr>
          <p:cNvPr id="11267" name="Picture 6"/>
          <p:cNvPicPr>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a:off x="15392400" y="31053088"/>
            <a:ext cx="10993438" cy="392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6"/>
          <p:cNvPicPr>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a:off x="15544800" y="31205488"/>
            <a:ext cx="10993438" cy="392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0" y="1143000"/>
            <a:ext cx="7788275" cy="457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0" name="Group 11"/>
          <p:cNvGrpSpPr>
            <a:grpSpLocks/>
          </p:cNvGrpSpPr>
          <p:nvPr/>
        </p:nvGrpSpPr>
        <p:grpSpPr bwMode="auto">
          <a:xfrm>
            <a:off x="1420019" y="3886200"/>
            <a:ext cx="3380581" cy="1441450"/>
            <a:chOff x="5181600" y="5010090"/>
            <a:chExt cx="3408987" cy="1442148"/>
          </a:xfrm>
        </p:grpSpPr>
        <p:cxnSp>
          <p:nvCxnSpPr>
            <p:cNvPr id="20" name="Straight Connector 19"/>
            <p:cNvCxnSpPr>
              <a:cxnSpLocks noChangeShapeType="1"/>
            </p:cNvCxnSpPr>
            <p:nvPr/>
          </p:nvCxnSpPr>
          <p:spPr bwMode="auto">
            <a:xfrm flipV="1">
              <a:off x="5181600" y="6248940"/>
              <a:ext cx="933621" cy="12706"/>
            </a:xfrm>
            <a:prstGeom prst="line">
              <a:avLst/>
            </a:prstGeom>
            <a:noFill/>
            <a:ln w="25400">
              <a:solidFill>
                <a:srgbClr val="FF0000"/>
              </a:solidFill>
              <a:round/>
              <a:headEnd/>
              <a:tailEnd/>
            </a:ln>
            <a:effectLst>
              <a:outerShdw blurRad="63500" dist="20000" dir="5400000" rotWithShape="0">
                <a:srgbClr val="000000">
                  <a:alpha val="37999"/>
                </a:srgbClr>
              </a:outerShdw>
            </a:effectLst>
            <a:extLst/>
          </p:spPr>
        </p:cxnSp>
        <p:sp>
          <p:nvSpPr>
            <p:cNvPr id="11275" name="TextBox 13"/>
            <p:cNvSpPr txBox="1">
              <a:spLocks noChangeArrowheads="1"/>
            </p:cNvSpPr>
            <p:nvPr/>
          </p:nvSpPr>
          <p:spPr bwMode="auto">
            <a:xfrm>
              <a:off x="6312334" y="6038645"/>
              <a:ext cx="2051735" cy="41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ea typeface="MS PGothic" pitchFamily="34" charset="-128"/>
                </a:defRPr>
              </a:lvl1pPr>
              <a:lvl2pPr marL="742950" indent="-285750" eaLnBrk="0" hangingPunct="0">
                <a:defRPr sz="2000">
                  <a:solidFill>
                    <a:schemeClr val="tx1"/>
                  </a:solidFill>
                  <a:latin typeface="Arial" pitchFamily="34" charset="0"/>
                  <a:ea typeface="MS PGothic" pitchFamily="34" charset="-128"/>
                </a:defRPr>
              </a:lvl2pPr>
              <a:lvl3pPr marL="1143000" indent="-228600" eaLnBrk="0" hangingPunct="0">
                <a:defRPr sz="2000">
                  <a:solidFill>
                    <a:schemeClr val="tx1"/>
                  </a:solidFill>
                  <a:latin typeface="Arial" pitchFamily="34" charset="0"/>
                  <a:ea typeface="MS PGothic" pitchFamily="34" charset="-128"/>
                </a:defRPr>
              </a:lvl3pPr>
              <a:lvl4pPr marL="1600200" indent="-228600" eaLnBrk="0" hangingPunct="0">
                <a:defRPr sz="2000">
                  <a:solidFill>
                    <a:schemeClr val="tx1"/>
                  </a:solidFill>
                  <a:latin typeface="Arial" pitchFamily="34" charset="0"/>
                  <a:ea typeface="MS PGothic" pitchFamily="34" charset="-128"/>
                </a:defRPr>
              </a:lvl4pPr>
              <a:lvl5pPr marL="2057400" indent="-228600" eaLnBrk="0" hangingPunct="0">
                <a:defRPr sz="2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MS PGothic" pitchFamily="34" charset="-128"/>
                </a:defRPr>
              </a:lvl9pPr>
            </a:lstStyle>
            <a:p>
              <a:pPr eaLnBrk="1" fontAlgn="base" hangingPunct="1">
                <a:spcBef>
                  <a:spcPct val="0"/>
                </a:spcBef>
                <a:spcAft>
                  <a:spcPct val="0"/>
                </a:spcAft>
              </a:pPr>
              <a:r>
                <a:rPr lang="en-US" b="1" smtClean="0">
                  <a:solidFill>
                    <a:srgbClr val="FF0000"/>
                  </a:solidFill>
                </a:rPr>
                <a:t>AIRS Ex. 2</a:t>
              </a:r>
            </a:p>
          </p:txBody>
        </p:sp>
        <p:cxnSp>
          <p:nvCxnSpPr>
            <p:cNvPr id="22" name="Straight Connector 21"/>
            <p:cNvCxnSpPr>
              <a:cxnSpLocks noChangeShapeType="1"/>
            </p:cNvCxnSpPr>
            <p:nvPr/>
          </p:nvCxnSpPr>
          <p:spPr bwMode="auto">
            <a:xfrm flipV="1">
              <a:off x="5181600" y="5218154"/>
              <a:ext cx="933621" cy="12706"/>
            </a:xfrm>
            <a:prstGeom prst="line">
              <a:avLst/>
            </a:prstGeom>
            <a:noFill/>
            <a:ln w="25400">
              <a:solidFill>
                <a:schemeClr val="tx1"/>
              </a:solidFill>
              <a:round/>
              <a:headEnd/>
              <a:tailEnd/>
            </a:ln>
            <a:effectLst>
              <a:outerShdw blurRad="63500" dist="20000" dir="5400000" rotWithShape="0">
                <a:srgbClr val="000000">
                  <a:alpha val="37999"/>
                </a:srgbClr>
              </a:outerShdw>
            </a:effectLst>
            <a:extLst/>
          </p:spPr>
        </p:cxnSp>
        <p:cxnSp>
          <p:nvCxnSpPr>
            <p:cNvPr id="23" name="Straight Connector 22"/>
            <p:cNvCxnSpPr>
              <a:cxnSpLocks noChangeShapeType="1"/>
            </p:cNvCxnSpPr>
            <p:nvPr/>
          </p:nvCxnSpPr>
          <p:spPr bwMode="auto">
            <a:xfrm flipV="1">
              <a:off x="5181600" y="5693046"/>
              <a:ext cx="933621" cy="12706"/>
            </a:xfrm>
            <a:prstGeom prst="line">
              <a:avLst/>
            </a:prstGeom>
            <a:noFill/>
            <a:ln w="25400">
              <a:solidFill>
                <a:srgbClr val="0000FF"/>
              </a:solidFill>
              <a:round/>
              <a:headEnd/>
              <a:tailEnd/>
            </a:ln>
            <a:effectLst>
              <a:outerShdw blurRad="63500" dist="20000" dir="5400000" rotWithShape="0">
                <a:srgbClr val="000000">
                  <a:alpha val="37999"/>
                </a:srgbClr>
              </a:outerShdw>
            </a:effectLst>
            <a:extLst/>
          </p:spPr>
        </p:cxnSp>
        <p:sp>
          <p:nvSpPr>
            <p:cNvPr id="11278" name="TextBox 16"/>
            <p:cNvSpPr txBox="1">
              <a:spLocks noChangeArrowheads="1"/>
            </p:cNvSpPr>
            <p:nvPr/>
          </p:nvSpPr>
          <p:spPr bwMode="auto">
            <a:xfrm>
              <a:off x="6310370" y="5010090"/>
              <a:ext cx="21203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ea typeface="MS PGothic" pitchFamily="34" charset="-128"/>
                </a:defRPr>
              </a:lvl1pPr>
              <a:lvl2pPr marL="742950" indent="-285750" eaLnBrk="0" hangingPunct="0">
                <a:defRPr sz="2000">
                  <a:solidFill>
                    <a:schemeClr val="tx1"/>
                  </a:solidFill>
                  <a:latin typeface="Arial" pitchFamily="34" charset="0"/>
                  <a:ea typeface="MS PGothic" pitchFamily="34" charset="-128"/>
                </a:defRPr>
              </a:lvl2pPr>
              <a:lvl3pPr marL="1143000" indent="-228600" eaLnBrk="0" hangingPunct="0">
                <a:defRPr sz="2000">
                  <a:solidFill>
                    <a:schemeClr val="tx1"/>
                  </a:solidFill>
                  <a:latin typeface="Arial" pitchFamily="34" charset="0"/>
                  <a:ea typeface="MS PGothic" pitchFamily="34" charset="-128"/>
                </a:defRPr>
              </a:lvl3pPr>
              <a:lvl4pPr marL="1600200" indent="-228600" eaLnBrk="0" hangingPunct="0">
                <a:defRPr sz="2000">
                  <a:solidFill>
                    <a:schemeClr val="tx1"/>
                  </a:solidFill>
                  <a:latin typeface="Arial" pitchFamily="34" charset="0"/>
                  <a:ea typeface="MS PGothic" pitchFamily="34" charset="-128"/>
                </a:defRPr>
              </a:lvl4pPr>
              <a:lvl5pPr marL="2057400" indent="-228600" eaLnBrk="0" hangingPunct="0">
                <a:defRPr sz="2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MS PGothic" pitchFamily="34" charset="-128"/>
                </a:defRPr>
              </a:lvl9pPr>
            </a:lstStyle>
            <a:p>
              <a:pPr eaLnBrk="1" fontAlgn="base" hangingPunct="1">
                <a:spcBef>
                  <a:spcPct val="0"/>
                </a:spcBef>
                <a:spcAft>
                  <a:spcPct val="0"/>
                </a:spcAft>
              </a:pPr>
              <a:r>
                <a:rPr lang="en-US" b="1" dirty="0" smtClean="0">
                  <a:solidFill>
                    <a:srgbClr val="000000"/>
                  </a:solidFill>
                </a:rPr>
                <a:t>CNTL (no AIRS)</a:t>
              </a:r>
              <a:endParaRPr lang="en-US" b="1" dirty="0" smtClean="0">
                <a:solidFill>
                  <a:srgbClr val="FF0000"/>
                </a:solidFill>
              </a:endParaRPr>
            </a:p>
          </p:txBody>
        </p:sp>
        <p:sp>
          <p:nvSpPr>
            <p:cNvPr id="11279" name="TextBox 17"/>
            <p:cNvSpPr txBox="1">
              <a:spLocks noChangeArrowheads="1"/>
            </p:cNvSpPr>
            <p:nvPr/>
          </p:nvSpPr>
          <p:spPr bwMode="auto">
            <a:xfrm>
              <a:off x="6324600" y="5532621"/>
              <a:ext cx="2265987" cy="41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ea typeface="MS PGothic" pitchFamily="34" charset="-128"/>
                </a:defRPr>
              </a:lvl1pPr>
              <a:lvl2pPr marL="742950" indent="-285750" eaLnBrk="0" hangingPunct="0">
                <a:defRPr sz="2000">
                  <a:solidFill>
                    <a:schemeClr val="tx1"/>
                  </a:solidFill>
                  <a:latin typeface="Arial" pitchFamily="34" charset="0"/>
                  <a:ea typeface="MS PGothic" pitchFamily="34" charset="-128"/>
                </a:defRPr>
              </a:lvl2pPr>
              <a:lvl3pPr marL="1143000" indent="-228600" eaLnBrk="0" hangingPunct="0">
                <a:defRPr sz="2000">
                  <a:solidFill>
                    <a:schemeClr val="tx1"/>
                  </a:solidFill>
                  <a:latin typeface="Arial" pitchFamily="34" charset="0"/>
                  <a:ea typeface="MS PGothic" pitchFamily="34" charset="-128"/>
                </a:defRPr>
              </a:lvl3pPr>
              <a:lvl4pPr marL="1600200" indent="-228600" eaLnBrk="0" hangingPunct="0">
                <a:defRPr sz="2000">
                  <a:solidFill>
                    <a:schemeClr val="tx1"/>
                  </a:solidFill>
                  <a:latin typeface="Arial" pitchFamily="34" charset="0"/>
                  <a:ea typeface="MS PGothic" pitchFamily="34" charset="-128"/>
                </a:defRPr>
              </a:lvl4pPr>
              <a:lvl5pPr marL="2057400" indent="-228600" eaLnBrk="0" hangingPunct="0">
                <a:defRPr sz="2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MS PGothic" pitchFamily="34" charset="-128"/>
                </a:defRPr>
              </a:lvl9pPr>
            </a:lstStyle>
            <a:p>
              <a:pPr eaLnBrk="1" fontAlgn="base" hangingPunct="1">
                <a:spcBef>
                  <a:spcPct val="0"/>
                </a:spcBef>
                <a:spcAft>
                  <a:spcPct val="0"/>
                </a:spcAft>
              </a:pPr>
              <a:r>
                <a:rPr lang="en-US" b="1" smtClean="0">
                  <a:solidFill>
                    <a:srgbClr val="0000FF"/>
                  </a:solidFill>
                </a:rPr>
                <a:t>AIRS Ex. 1</a:t>
              </a:r>
            </a:p>
          </p:txBody>
        </p:sp>
      </p:grpSp>
      <p:sp>
        <p:nvSpPr>
          <p:cNvPr id="11271" name="TextBox 25"/>
          <p:cNvSpPr txBox="1">
            <a:spLocks noChangeArrowheads="1"/>
          </p:cNvSpPr>
          <p:nvPr/>
        </p:nvSpPr>
        <p:spPr bwMode="auto">
          <a:xfrm>
            <a:off x="1143000" y="5791200"/>
            <a:ext cx="7543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ea typeface="MS PGothic" pitchFamily="34" charset="-128"/>
              </a:defRPr>
            </a:lvl1pPr>
            <a:lvl2pPr marL="742950" indent="-285750" eaLnBrk="0" hangingPunct="0">
              <a:defRPr sz="2000">
                <a:solidFill>
                  <a:schemeClr val="tx1"/>
                </a:solidFill>
                <a:latin typeface="Arial" pitchFamily="34" charset="0"/>
                <a:ea typeface="MS PGothic" pitchFamily="34" charset="-128"/>
              </a:defRPr>
            </a:lvl2pPr>
            <a:lvl3pPr marL="1143000" indent="-228600" eaLnBrk="0" hangingPunct="0">
              <a:defRPr sz="2000">
                <a:solidFill>
                  <a:schemeClr val="tx1"/>
                </a:solidFill>
                <a:latin typeface="Arial" pitchFamily="34" charset="0"/>
                <a:ea typeface="MS PGothic" pitchFamily="34" charset="-128"/>
              </a:defRPr>
            </a:lvl3pPr>
            <a:lvl4pPr marL="1600200" indent="-228600" eaLnBrk="0" hangingPunct="0">
              <a:defRPr sz="2000">
                <a:solidFill>
                  <a:schemeClr val="tx1"/>
                </a:solidFill>
                <a:latin typeface="Arial" pitchFamily="34" charset="0"/>
                <a:ea typeface="MS PGothic" pitchFamily="34" charset="-128"/>
              </a:defRPr>
            </a:lvl4pPr>
            <a:lvl5pPr marL="2057400" indent="-228600" eaLnBrk="0" hangingPunct="0">
              <a:defRPr sz="2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MS PGothic" pitchFamily="34" charset="-128"/>
              </a:defRPr>
            </a:lvl9pPr>
          </a:lstStyle>
          <a:p>
            <a:pPr eaLnBrk="1" fontAlgn="base" hangingPunct="1">
              <a:spcBef>
                <a:spcPct val="0"/>
              </a:spcBef>
              <a:spcAft>
                <a:spcPct val="0"/>
              </a:spcAft>
            </a:pPr>
            <a:r>
              <a:rPr lang="en-US" sz="1800" smtClean="0">
                <a:solidFill>
                  <a:srgbClr val="000000"/>
                </a:solidFill>
              </a:rPr>
              <a:t>0.01    0.10       0.25         0.5          1.00         1.5          2.0           3.0 (in)</a:t>
            </a:r>
          </a:p>
        </p:txBody>
      </p:sp>
      <p:sp>
        <p:nvSpPr>
          <p:cNvPr id="14" name="TextBox 2"/>
          <p:cNvSpPr txBox="1">
            <a:spLocks noChangeArrowheads="1"/>
          </p:cNvSpPr>
          <p:nvPr/>
        </p:nvSpPr>
        <p:spPr bwMode="auto">
          <a:xfrm>
            <a:off x="152401" y="6161088"/>
            <a:ext cx="8763000" cy="707886"/>
          </a:xfrm>
          <a:prstGeom prst="rect">
            <a:avLst/>
          </a:prstGeom>
          <a:solidFill>
            <a:schemeClr val="bg1"/>
          </a:solidFill>
          <a:ln w="9525">
            <a:noFill/>
            <a:miter lim="800000"/>
            <a:headEnd/>
            <a:tailEnd/>
          </a:ln>
        </p:spPr>
        <p:txBody>
          <a:bodyPr wrap="square">
            <a:spAutoFit/>
          </a:bodyPr>
          <a:lstStyle/>
          <a:p>
            <a:pPr algn="ctr" fontAlgn="base">
              <a:lnSpc>
                <a:spcPts val="2400"/>
              </a:lnSpc>
              <a:spcBef>
                <a:spcPct val="0"/>
              </a:spcBef>
              <a:spcAft>
                <a:spcPct val="0"/>
              </a:spcAft>
              <a:defRPr/>
            </a:pPr>
            <a:r>
              <a:rPr lang="en-US" sz="2400" b="1" i="1" dirty="0">
                <a:solidFill>
                  <a:srgbClr val="00B050"/>
                </a:solidFill>
                <a:ea typeface="ＭＳ Ｐゴシック" pitchFamily="34" charset="-128"/>
                <a:sym typeface="Wingdings" pitchFamily="2" charset="2"/>
              </a:rPr>
              <a:t>Slight improvement </a:t>
            </a:r>
            <a:r>
              <a:rPr lang="en-US" sz="2400" b="1" i="1" dirty="0" smtClean="0">
                <a:solidFill>
                  <a:srgbClr val="00B050"/>
                </a:solidFill>
                <a:ea typeface="ＭＳ Ｐゴシック" pitchFamily="34" charset="-128"/>
                <a:sym typeface="Wingdings" pitchFamily="2" charset="2"/>
              </a:rPr>
              <a:t>for </a:t>
            </a:r>
            <a:r>
              <a:rPr lang="en-US" sz="2400" b="1" i="1" dirty="0">
                <a:solidFill>
                  <a:srgbClr val="00B050"/>
                </a:solidFill>
                <a:ea typeface="ＭＳ Ｐゴシック" pitchFamily="34" charset="-128"/>
                <a:sym typeface="Wingdings" pitchFamily="2" charset="2"/>
              </a:rPr>
              <a:t>heavy precipitation thresholds from </a:t>
            </a:r>
            <a:r>
              <a:rPr lang="en-US" sz="2400" b="1" i="1" dirty="0" smtClean="0">
                <a:solidFill>
                  <a:srgbClr val="00B050"/>
                </a:solidFill>
                <a:ea typeface="ＭＳ Ｐゴシック" pitchFamily="34" charset="-128"/>
                <a:sym typeface="Wingdings" pitchFamily="2" charset="2"/>
              </a:rPr>
              <a:t>AIRS </a:t>
            </a:r>
            <a:r>
              <a:rPr lang="en-US" sz="2400" b="1" i="1" dirty="0">
                <a:solidFill>
                  <a:srgbClr val="00B050"/>
                </a:solidFill>
                <a:ea typeface="ＭＳ Ｐゴシック" pitchFamily="34" charset="-128"/>
                <a:sym typeface="Wingdings" pitchFamily="2" charset="2"/>
              </a:rPr>
              <a:t>radiance data</a:t>
            </a:r>
          </a:p>
        </p:txBody>
      </p:sp>
      <p:sp>
        <p:nvSpPr>
          <p:cNvPr id="15" name="TextBox 13"/>
          <p:cNvSpPr txBox="1">
            <a:spLocks noChangeArrowheads="1"/>
          </p:cNvSpPr>
          <p:nvPr/>
        </p:nvSpPr>
        <p:spPr bwMode="auto">
          <a:xfrm>
            <a:off x="2514600" y="685800"/>
            <a:ext cx="4572000" cy="830263"/>
          </a:xfrm>
          <a:prstGeom prst="rect">
            <a:avLst/>
          </a:prstGeom>
          <a:solidFill>
            <a:schemeClr val="bg1"/>
          </a:solidFill>
          <a:ln w="9525">
            <a:noFill/>
            <a:miter lim="800000"/>
            <a:headEnd/>
            <a:tailEnd/>
          </a:ln>
        </p:spPr>
        <p:txBody>
          <a:bodyPr>
            <a:spAutoFit/>
          </a:bodyPr>
          <a:lstStyle/>
          <a:p>
            <a:pPr fontAlgn="base">
              <a:spcBef>
                <a:spcPct val="0"/>
              </a:spcBef>
              <a:spcAft>
                <a:spcPct val="0"/>
              </a:spcAft>
              <a:defRPr/>
            </a:pPr>
            <a:r>
              <a:rPr lang="en-US" sz="2400" b="1" dirty="0">
                <a:solidFill>
                  <a:srgbClr val="000000"/>
                </a:solidFill>
                <a:latin typeface="Arial Black" pitchFamily="34" charset="0"/>
                <a:ea typeface="ＭＳ Ｐゴシック" pitchFamily="34" charset="-128"/>
              </a:rPr>
              <a:t>CSI by </a:t>
            </a:r>
            <a:r>
              <a:rPr lang="en-US" sz="2400" b="1" dirty="0" err="1">
                <a:solidFill>
                  <a:srgbClr val="000000"/>
                </a:solidFill>
                <a:latin typeface="Arial Black" pitchFamily="34" charset="0"/>
                <a:ea typeface="ＭＳ Ｐゴシック" pitchFamily="34" charset="-128"/>
              </a:rPr>
              <a:t>precip</a:t>
            </a:r>
            <a:r>
              <a:rPr lang="en-US" sz="2400" b="1" dirty="0">
                <a:solidFill>
                  <a:srgbClr val="000000"/>
                </a:solidFill>
                <a:latin typeface="Arial Black" pitchFamily="34" charset="0"/>
                <a:ea typeface="ＭＳ Ｐゴシック" pitchFamily="34" charset="-128"/>
              </a:rPr>
              <a:t> threshold</a:t>
            </a:r>
          </a:p>
          <a:p>
            <a:pPr fontAlgn="base">
              <a:spcBef>
                <a:spcPct val="0"/>
              </a:spcBef>
              <a:spcAft>
                <a:spcPct val="0"/>
              </a:spcAft>
              <a:defRPr/>
            </a:pPr>
            <a:r>
              <a:rPr lang="en-US" sz="2400" b="1" dirty="0">
                <a:solidFill>
                  <a:srgbClr val="000000"/>
                </a:solidFill>
                <a:ea typeface="ＭＳ Ｐゴシック" pitchFamily="34" charset="-128"/>
              </a:rPr>
              <a:t>(avg. over 8 24h periods) </a:t>
            </a:r>
          </a:p>
        </p:txBody>
      </p:sp>
      <p:sp>
        <p:nvSpPr>
          <p:cNvPr id="16" name="Content Placeholder 2"/>
          <p:cNvSpPr txBox="1">
            <a:spLocks/>
          </p:cNvSpPr>
          <p:nvPr/>
        </p:nvSpPr>
        <p:spPr bwMode="auto">
          <a:xfrm>
            <a:off x="4710353" y="1447800"/>
            <a:ext cx="4433647" cy="2582863"/>
          </a:xfrm>
          <a:prstGeom prst="rect">
            <a:avLst/>
          </a:prstGeom>
          <a:solidFill>
            <a:srgbClr val="FFFFFF"/>
          </a:solidFill>
          <a:ln>
            <a:noFill/>
          </a:ln>
        </p:spPr>
        <p:txBody>
          <a:bodyPr/>
          <a:lstStyle>
            <a:lvl1pPr marL="342900" indent="-342900" eaLnBrk="0" hangingPunct="0">
              <a:defRPr sz="2000">
                <a:solidFill>
                  <a:schemeClr val="tx1"/>
                </a:solidFill>
                <a:latin typeface="Arial" pitchFamily="34" charset="0"/>
                <a:ea typeface="MS PGothic" pitchFamily="34" charset="-128"/>
              </a:defRPr>
            </a:lvl1pPr>
            <a:lvl2pPr marL="742950" indent="-285750" eaLnBrk="0" hangingPunct="0">
              <a:defRPr sz="2000">
                <a:solidFill>
                  <a:schemeClr val="tx1"/>
                </a:solidFill>
                <a:latin typeface="Arial" pitchFamily="34" charset="0"/>
                <a:ea typeface="MS PGothic" pitchFamily="34" charset="-128"/>
              </a:defRPr>
            </a:lvl2pPr>
            <a:lvl3pPr marL="1143000" indent="-228600" eaLnBrk="0" hangingPunct="0">
              <a:defRPr sz="2000">
                <a:solidFill>
                  <a:schemeClr val="tx1"/>
                </a:solidFill>
                <a:latin typeface="Arial" pitchFamily="34" charset="0"/>
                <a:ea typeface="MS PGothic" pitchFamily="34" charset="-128"/>
              </a:defRPr>
            </a:lvl3pPr>
            <a:lvl4pPr marL="1600200" indent="-228600" eaLnBrk="0" hangingPunct="0">
              <a:defRPr sz="2000">
                <a:solidFill>
                  <a:schemeClr val="tx1"/>
                </a:solidFill>
                <a:latin typeface="Arial" pitchFamily="34" charset="0"/>
                <a:ea typeface="MS PGothic" pitchFamily="34" charset="-128"/>
              </a:defRPr>
            </a:lvl4pPr>
            <a:lvl5pPr marL="2057400" indent="-228600" eaLnBrk="0" hangingPunct="0">
              <a:defRPr sz="2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MS PGothic" pitchFamily="34" charset="-128"/>
              </a:defRPr>
            </a:lvl9pPr>
          </a:lstStyle>
          <a:p>
            <a:pPr>
              <a:spcBef>
                <a:spcPct val="20000"/>
              </a:spcBef>
              <a:buFontTx/>
              <a:buChar char="•"/>
            </a:pPr>
            <a:r>
              <a:rPr lang="en-US" sz="1200" b="1" dirty="0">
                <a:solidFill>
                  <a:schemeClr val="bg2"/>
                </a:solidFill>
              </a:rPr>
              <a:t>Control run (CNTL)</a:t>
            </a:r>
          </a:p>
          <a:p>
            <a:pPr lvl="1">
              <a:spcBef>
                <a:spcPct val="20000"/>
              </a:spcBef>
              <a:buFontTx/>
              <a:buChar char="–"/>
            </a:pPr>
            <a:r>
              <a:rPr lang="en-US" sz="1200" dirty="0">
                <a:solidFill>
                  <a:schemeClr val="bg2"/>
                </a:solidFill>
              </a:rPr>
              <a:t>3-h cycle 9 day retro run (May 8 2010 – May 16 2010)</a:t>
            </a:r>
          </a:p>
          <a:p>
            <a:pPr lvl="1">
              <a:spcBef>
                <a:spcPct val="20000"/>
              </a:spcBef>
              <a:buFontTx/>
              <a:buChar char="–"/>
            </a:pPr>
            <a:r>
              <a:rPr lang="en-US" sz="1200" dirty="0">
                <a:solidFill>
                  <a:schemeClr val="bg2"/>
                </a:solidFill>
              </a:rPr>
              <a:t>Conventional data</a:t>
            </a:r>
          </a:p>
          <a:p>
            <a:pPr>
              <a:spcBef>
                <a:spcPct val="20000"/>
              </a:spcBef>
              <a:buFontTx/>
              <a:buChar char="•"/>
            </a:pPr>
            <a:r>
              <a:rPr lang="en-US" sz="1200" b="1" dirty="0">
                <a:solidFill>
                  <a:srgbClr val="0000FF"/>
                </a:solidFill>
              </a:rPr>
              <a:t>AIRS experiment one (AIRS Ex. 1)</a:t>
            </a:r>
          </a:p>
          <a:p>
            <a:pPr lvl="1">
              <a:spcBef>
                <a:spcPct val="20000"/>
              </a:spcBef>
              <a:buFontTx/>
              <a:buChar char="–"/>
            </a:pPr>
            <a:r>
              <a:rPr lang="en-US" sz="1200" dirty="0">
                <a:solidFill>
                  <a:srgbClr val="0000FF"/>
                </a:solidFill>
              </a:rPr>
              <a:t>CNTL + AIRS radiance data (60 km thinning in GSI)</a:t>
            </a:r>
          </a:p>
          <a:p>
            <a:pPr lvl="1">
              <a:spcBef>
                <a:spcPct val="20000"/>
              </a:spcBef>
              <a:buFontTx/>
              <a:buChar char="–"/>
            </a:pPr>
            <a:r>
              <a:rPr lang="en-US" sz="1200" dirty="0">
                <a:solidFill>
                  <a:srgbClr val="0000FF"/>
                </a:solidFill>
              </a:rPr>
              <a:t>Setting the mass bias coefficients to be zero at the very first cycle, cycle the bias coefficients  </a:t>
            </a:r>
          </a:p>
          <a:p>
            <a:pPr>
              <a:spcBef>
                <a:spcPct val="20000"/>
              </a:spcBef>
              <a:buFontTx/>
              <a:buChar char="•"/>
            </a:pPr>
            <a:r>
              <a:rPr lang="en-US" sz="1200" b="1" dirty="0">
                <a:solidFill>
                  <a:srgbClr val="FF0000"/>
                </a:solidFill>
              </a:rPr>
              <a:t>AIRS experiment two (AIRS Ex. 2) </a:t>
            </a:r>
          </a:p>
          <a:p>
            <a:pPr lvl="1">
              <a:spcBef>
                <a:spcPct val="20000"/>
              </a:spcBef>
              <a:buFontTx/>
              <a:buChar char="•"/>
            </a:pPr>
            <a:r>
              <a:rPr lang="en-US" sz="1200" dirty="0">
                <a:solidFill>
                  <a:srgbClr val="FF0000"/>
                </a:solidFill>
              </a:rPr>
              <a:t>CNTL + AIRS radiance data (60 km thinning in GSI)</a:t>
            </a:r>
          </a:p>
          <a:p>
            <a:pPr lvl="1">
              <a:spcBef>
                <a:spcPct val="20000"/>
              </a:spcBef>
              <a:buFontTx/>
              <a:buChar char="•"/>
            </a:pPr>
            <a:r>
              <a:rPr lang="en-US" sz="1200" dirty="0">
                <a:solidFill>
                  <a:srgbClr val="FF0000"/>
                </a:solidFill>
              </a:rPr>
              <a:t>Using the bias coefficients from the last cycle of Ex.1 as the initial coefficients </a:t>
            </a:r>
          </a:p>
        </p:txBody>
      </p:sp>
    </p:spTree>
    <p:extLst>
      <p:ext uri="{BB962C8B-B14F-4D97-AF65-F5344CB8AC3E}">
        <p14:creationId xmlns:p14="http://schemas.microsoft.com/office/powerpoint/2010/main" val="234005625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0" y="0"/>
            <a:ext cx="9144000" cy="584200"/>
          </a:xfrm>
          <a:prstGeom prst="rect">
            <a:avLst/>
          </a:prstGeom>
          <a:solidFill>
            <a:schemeClr val="folHlink"/>
          </a:solidFill>
          <a:ln>
            <a:noFill/>
          </a:ln>
          <a:extLst>
            <a:ext uri="{91240B29-F687-4F45-9708-019B960494DF}">
              <a14:hiddenLine xmlns:a14="http://schemas.microsoft.com/office/drawing/2010/main" w="44450">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ea typeface="MS PGothic" pitchFamily="34" charset="-128"/>
              </a:defRPr>
            </a:lvl1pPr>
            <a:lvl2pPr marL="742950" indent="-285750" eaLnBrk="0" hangingPunct="0">
              <a:defRPr sz="2000">
                <a:solidFill>
                  <a:schemeClr val="tx1"/>
                </a:solidFill>
                <a:latin typeface="Arial" pitchFamily="34" charset="0"/>
                <a:ea typeface="MS PGothic" pitchFamily="34" charset="-128"/>
              </a:defRPr>
            </a:lvl2pPr>
            <a:lvl3pPr marL="1143000" indent="-228600" eaLnBrk="0" hangingPunct="0">
              <a:defRPr sz="2000">
                <a:solidFill>
                  <a:schemeClr val="tx1"/>
                </a:solidFill>
                <a:latin typeface="Arial" pitchFamily="34" charset="0"/>
                <a:ea typeface="MS PGothic" pitchFamily="34" charset="-128"/>
              </a:defRPr>
            </a:lvl3pPr>
            <a:lvl4pPr marL="1600200" indent="-228600" eaLnBrk="0" hangingPunct="0">
              <a:defRPr sz="2000">
                <a:solidFill>
                  <a:schemeClr val="tx1"/>
                </a:solidFill>
                <a:latin typeface="Arial" pitchFamily="34" charset="0"/>
                <a:ea typeface="MS PGothic" pitchFamily="34" charset="-128"/>
              </a:defRPr>
            </a:lvl4pPr>
            <a:lvl5pPr marL="2057400" indent="-228600" eaLnBrk="0" hangingPunct="0">
              <a:defRPr sz="2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MS PGothic" pitchFamily="34" charset="-128"/>
              </a:defRPr>
            </a:lvl9pPr>
          </a:lstStyle>
          <a:p>
            <a:pPr algn="ctr" fontAlgn="base">
              <a:spcBef>
                <a:spcPct val="0"/>
              </a:spcBef>
              <a:spcAft>
                <a:spcPct val="0"/>
              </a:spcAft>
            </a:pPr>
            <a:r>
              <a:rPr lang="en-US" sz="3200" b="1" smtClean="0">
                <a:solidFill>
                  <a:srgbClr val="000099"/>
                </a:solidFill>
              </a:rPr>
              <a:t>Summary and Future Work</a:t>
            </a:r>
          </a:p>
        </p:txBody>
      </p:sp>
      <p:sp>
        <p:nvSpPr>
          <p:cNvPr id="13315" name="TextBox 3"/>
          <p:cNvSpPr txBox="1">
            <a:spLocks noChangeArrowheads="1"/>
          </p:cNvSpPr>
          <p:nvPr/>
        </p:nvSpPr>
        <p:spPr bwMode="auto">
          <a:xfrm>
            <a:off x="228600" y="533400"/>
            <a:ext cx="8534400" cy="6550025"/>
          </a:xfrm>
          <a:prstGeom prst="rect">
            <a:avLst/>
          </a:prstGeom>
          <a:noFill/>
          <a:ln w="9525">
            <a:noFill/>
            <a:miter lim="800000"/>
            <a:headEnd/>
            <a:tailEnd/>
          </a:ln>
        </p:spPr>
        <p:txBody>
          <a:bodyPr>
            <a:spAutoFit/>
          </a:bodyPr>
          <a:lstStyle/>
          <a:p>
            <a:pPr marL="285750" indent="-285750" fontAlgn="base">
              <a:spcBef>
                <a:spcPct val="0"/>
              </a:spcBef>
              <a:spcAft>
                <a:spcPct val="0"/>
              </a:spcAft>
              <a:buClr>
                <a:srgbClr val="0000FF"/>
              </a:buClr>
              <a:defRPr/>
            </a:pPr>
            <a:r>
              <a:rPr lang="en-US" sz="2400" b="1" dirty="0">
                <a:solidFill>
                  <a:srgbClr val="FF0000"/>
                </a:solidFill>
                <a:ea typeface="ＭＳ Ｐゴシック" pitchFamily="34" charset="-128"/>
                <a:cs typeface="Times New Roman" pitchFamily="18" charset="0"/>
              </a:rPr>
              <a:t>Progress in 2010-2011</a:t>
            </a:r>
          </a:p>
          <a:p>
            <a:pPr marL="731520" lvl="1" indent="-365760" fontAlgn="base">
              <a:lnSpc>
                <a:spcPts val="2600"/>
              </a:lnSpc>
              <a:spcBef>
                <a:spcPts val="300"/>
              </a:spcBef>
              <a:spcAft>
                <a:spcPct val="0"/>
              </a:spcAft>
              <a:buClr>
                <a:srgbClr val="0000FF"/>
              </a:buClr>
              <a:defRPr/>
            </a:pPr>
            <a:r>
              <a:rPr lang="en-US" sz="2200" dirty="0">
                <a:solidFill>
                  <a:srgbClr val="000000"/>
                </a:solidFill>
                <a:latin typeface="Tahoma" pitchFamily="34" charset="0"/>
                <a:ea typeface="ＭＳ Ｐゴシック" pitchFamily="34" charset="-128"/>
                <a:cs typeface="Tahoma" pitchFamily="34" charset="0"/>
              </a:rPr>
              <a:t>Set up RR retrospective systems for May 2010 period</a:t>
            </a:r>
          </a:p>
          <a:p>
            <a:pPr marL="731520" lvl="1" indent="-365760" fontAlgn="base">
              <a:lnSpc>
                <a:spcPts val="2600"/>
              </a:lnSpc>
              <a:spcBef>
                <a:spcPts val="300"/>
              </a:spcBef>
              <a:spcAft>
                <a:spcPct val="0"/>
              </a:spcAft>
              <a:buClr>
                <a:srgbClr val="0000FF"/>
              </a:buClr>
              <a:defRPr/>
            </a:pPr>
            <a:r>
              <a:rPr lang="en-US" sz="2200" dirty="0">
                <a:solidFill>
                  <a:srgbClr val="000000"/>
                </a:solidFill>
                <a:latin typeface="Tahoma" pitchFamily="34" charset="0"/>
                <a:ea typeface="ＭＳ Ｐゴシック" pitchFamily="34" charset="-128"/>
                <a:cs typeface="Tahoma" pitchFamily="34" charset="0"/>
              </a:rPr>
              <a:t>Processed SFOV data, append them to std. </a:t>
            </a:r>
            <a:r>
              <a:rPr lang="en-US" sz="2200" dirty="0" err="1">
                <a:solidFill>
                  <a:srgbClr val="000000"/>
                </a:solidFill>
                <a:latin typeface="Tahoma" pitchFamily="34" charset="0"/>
                <a:ea typeface="ＭＳ Ｐゴシック" pitchFamily="34" charset="-128"/>
                <a:cs typeface="Tahoma" pitchFamily="34" charset="0"/>
              </a:rPr>
              <a:t>prepbufr</a:t>
            </a:r>
            <a:r>
              <a:rPr lang="en-US" sz="2200" dirty="0">
                <a:solidFill>
                  <a:srgbClr val="000000"/>
                </a:solidFill>
                <a:latin typeface="Tahoma" pitchFamily="34" charset="0"/>
                <a:ea typeface="ＭＳ Ｐゴシック" pitchFamily="34" charset="-128"/>
                <a:cs typeface="Tahoma" pitchFamily="34" charset="0"/>
              </a:rPr>
              <a:t> files</a:t>
            </a:r>
          </a:p>
          <a:p>
            <a:pPr marL="731520" lvl="1" indent="-365760" fontAlgn="base">
              <a:lnSpc>
                <a:spcPts val="2600"/>
              </a:lnSpc>
              <a:spcBef>
                <a:spcPts val="300"/>
              </a:spcBef>
              <a:spcAft>
                <a:spcPct val="0"/>
              </a:spcAft>
              <a:buClr>
                <a:srgbClr val="0000FF"/>
              </a:buClr>
              <a:defRPr/>
            </a:pPr>
            <a:r>
              <a:rPr lang="en-US" sz="2200" dirty="0">
                <a:solidFill>
                  <a:srgbClr val="000000"/>
                </a:solidFill>
                <a:latin typeface="Tahoma" pitchFamily="34" charset="0"/>
                <a:ea typeface="ＭＳ Ｐゴシック" pitchFamily="34" charset="-128"/>
                <a:cs typeface="Tahoma" pitchFamily="34" charset="0"/>
              </a:rPr>
              <a:t>Evaluated the SFOV profiles with matched </a:t>
            </a:r>
            <a:r>
              <a:rPr lang="en-US" sz="2200" dirty="0" err="1">
                <a:solidFill>
                  <a:srgbClr val="000000"/>
                </a:solidFill>
                <a:latin typeface="Tahoma" pitchFamily="34" charset="0"/>
                <a:ea typeface="ＭＳ Ｐゴシック" pitchFamily="34" charset="-128"/>
                <a:cs typeface="Tahoma" pitchFamily="34" charset="0"/>
              </a:rPr>
              <a:t>raob</a:t>
            </a:r>
            <a:r>
              <a:rPr lang="en-US" sz="2200" dirty="0">
                <a:solidFill>
                  <a:srgbClr val="000000"/>
                </a:solidFill>
                <a:latin typeface="Tahoma" pitchFamily="34" charset="0"/>
                <a:ea typeface="ＭＳ Ｐゴシック" pitchFamily="34" charset="-128"/>
                <a:cs typeface="Tahoma" pitchFamily="34" charset="0"/>
              </a:rPr>
              <a:t> profiles</a:t>
            </a:r>
          </a:p>
          <a:p>
            <a:pPr marL="731520" lvl="1" indent="-365760" fontAlgn="base">
              <a:lnSpc>
                <a:spcPts val="2600"/>
              </a:lnSpc>
              <a:spcBef>
                <a:spcPts val="300"/>
              </a:spcBef>
              <a:spcAft>
                <a:spcPct val="0"/>
              </a:spcAft>
              <a:buClr>
                <a:srgbClr val="0000FF"/>
              </a:buClr>
              <a:defRPr/>
            </a:pPr>
            <a:r>
              <a:rPr lang="en-US" sz="2200" dirty="0">
                <a:solidFill>
                  <a:srgbClr val="000000"/>
                </a:solidFill>
                <a:latin typeface="Tahoma" pitchFamily="34" charset="0"/>
                <a:ea typeface="ＭＳ Ｐゴシック" pitchFamily="34" charset="-128"/>
                <a:cs typeface="Tahoma" pitchFamily="34" charset="0"/>
              </a:rPr>
              <a:t>Conducted / analyzed several RR AIRS SFOV retro </a:t>
            </a:r>
            <a:r>
              <a:rPr lang="en-US" sz="2200" dirty="0" err="1">
                <a:solidFill>
                  <a:srgbClr val="000000"/>
                </a:solidFill>
                <a:latin typeface="Tahoma" pitchFamily="34" charset="0"/>
                <a:ea typeface="ＭＳ Ｐゴシック" pitchFamily="34" charset="-128"/>
                <a:cs typeface="Tahoma" pitchFamily="34" charset="0"/>
              </a:rPr>
              <a:t>expts</a:t>
            </a:r>
            <a:r>
              <a:rPr lang="en-US" sz="2200" dirty="0">
                <a:solidFill>
                  <a:srgbClr val="000000"/>
                </a:solidFill>
                <a:latin typeface="Tahoma" pitchFamily="34" charset="0"/>
                <a:ea typeface="ＭＳ Ｐゴシック" pitchFamily="34" charset="-128"/>
                <a:cs typeface="Tahoma" pitchFamily="34" charset="0"/>
              </a:rPr>
              <a:t>.</a:t>
            </a:r>
          </a:p>
          <a:p>
            <a:pPr marL="731520" lvl="1" indent="-365760" fontAlgn="base">
              <a:lnSpc>
                <a:spcPts val="2600"/>
              </a:lnSpc>
              <a:spcBef>
                <a:spcPts val="300"/>
              </a:spcBef>
              <a:spcAft>
                <a:spcPct val="0"/>
              </a:spcAft>
              <a:buClr>
                <a:srgbClr val="0000FF"/>
              </a:buClr>
              <a:defRPr/>
            </a:pPr>
            <a:r>
              <a:rPr lang="en-US" sz="2200" dirty="0">
                <a:solidFill>
                  <a:srgbClr val="000000"/>
                </a:solidFill>
                <a:latin typeface="Tahoma" pitchFamily="34" charset="0"/>
                <a:ea typeface="ＭＳ Ｐゴシック" pitchFamily="34" charset="-128"/>
                <a:cs typeface="Tahoma" pitchFamily="34" charset="0"/>
              </a:rPr>
              <a:t>Produced AIRS radiance data files for 3-h cycle RR runs</a:t>
            </a:r>
          </a:p>
          <a:p>
            <a:pPr marL="731520" lvl="1" indent="-365760" fontAlgn="base">
              <a:lnSpc>
                <a:spcPts val="2600"/>
              </a:lnSpc>
              <a:spcBef>
                <a:spcPts val="300"/>
              </a:spcBef>
              <a:spcAft>
                <a:spcPct val="0"/>
              </a:spcAft>
              <a:buClr>
                <a:srgbClr val="0000FF"/>
              </a:buClr>
              <a:defRPr/>
            </a:pPr>
            <a:r>
              <a:rPr lang="en-US" sz="2200" dirty="0">
                <a:solidFill>
                  <a:srgbClr val="000000"/>
                </a:solidFill>
                <a:latin typeface="Tahoma" pitchFamily="34" charset="0"/>
                <a:ea typeface="ＭＳ Ｐゴシック" pitchFamily="34" charset="-128"/>
                <a:cs typeface="Tahoma" pitchFamily="34" charset="0"/>
              </a:rPr>
              <a:t>Conducted/ analyzed RR AIRS radiance retro experiments</a:t>
            </a:r>
          </a:p>
          <a:p>
            <a:pPr marL="742950" lvl="1" indent="-285750" fontAlgn="base">
              <a:spcBef>
                <a:spcPct val="0"/>
              </a:spcBef>
              <a:spcAft>
                <a:spcPct val="0"/>
              </a:spcAft>
              <a:buClr>
                <a:srgbClr val="0000FF"/>
              </a:buClr>
              <a:defRPr/>
            </a:pPr>
            <a:endParaRPr lang="en-US" sz="1000" b="1" dirty="0">
              <a:solidFill>
                <a:srgbClr val="FF0000"/>
              </a:solidFill>
              <a:ea typeface="ＭＳ Ｐゴシック" pitchFamily="34" charset="-128"/>
              <a:cs typeface="Times New Roman" pitchFamily="18" charset="0"/>
            </a:endParaRPr>
          </a:p>
          <a:p>
            <a:pPr marL="285750" indent="-285750" fontAlgn="base">
              <a:spcBef>
                <a:spcPct val="0"/>
              </a:spcBef>
              <a:spcAft>
                <a:spcPct val="0"/>
              </a:spcAft>
              <a:buClr>
                <a:srgbClr val="0000FF"/>
              </a:buClr>
              <a:defRPr/>
            </a:pPr>
            <a:r>
              <a:rPr lang="en-US" sz="2400" b="1" dirty="0">
                <a:solidFill>
                  <a:srgbClr val="FF0000"/>
                </a:solidFill>
                <a:ea typeface="ＭＳ Ｐゴシック" pitchFamily="34" charset="-128"/>
                <a:cs typeface="Times New Roman" pitchFamily="18" charset="0"/>
              </a:rPr>
              <a:t>Ongoing and future work for 2011-2012</a:t>
            </a:r>
          </a:p>
          <a:p>
            <a:pPr marL="731520" lvl="1" indent="-365760" fontAlgn="base">
              <a:lnSpc>
                <a:spcPts val="2600"/>
              </a:lnSpc>
              <a:spcBef>
                <a:spcPts val="300"/>
              </a:spcBef>
              <a:spcAft>
                <a:spcPct val="0"/>
              </a:spcAft>
              <a:buClr>
                <a:srgbClr val="0000FF"/>
              </a:buClr>
              <a:defRPr/>
            </a:pPr>
            <a:r>
              <a:rPr lang="en-US" sz="2200" dirty="0">
                <a:solidFill>
                  <a:srgbClr val="000000"/>
                </a:solidFill>
                <a:latin typeface="Tahoma" pitchFamily="34" charset="0"/>
                <a:ea typeface="ＭＳ Ｐゴシック" pitchFamily="34" charset="-128"/>
                <a:cs typeface="Tahoma" pitchFamily="34" charset="0"/>
              </a:rPr>
              <a:t>Further evaluation of impact from SFOV moisture profiles</a:t>
            </a:r>
          </a:p>
          <a:p>
            <a:pPr marL="731520" lvl="1" indent="-365760" fontAlgn="base">
              <a:lnSpc>
                <a:spcPts val="2600"/>
              </a:lnSpc>
              <a:spcBef>
                <a:spcPts val="300"/>
              </a:spcBef>
              <a:spcAft>
                <a:spcPct val="0"/>
              </a:spcAft>
              <a:buClr>
                <a:srgbClr val="0000FF"/>
              </a:buClr>
              <a:defRPr/>
            </a:pPr>
            <a:r>
              <a:rPr lang="en-US" sz="2200" dirty="0">
                <a:solidFill>
                  <a:srgbClr val="000000"/>
                </a:solidFill>
                <a:latin typeface="Tahoma" pitchFamily="34" charset="0"/>
                <a:ea typeface="ＭＳ Ｐゴシック" pitchFamily="34" charset="-128"/>
                <a:cs typeface="Tahoma" pitchFamily="34" charset="0"/>
              </a:rPr>
              <a:t>More detailed analysis of SFOV assimilation results (O-B statistics, spatial distribution of analysis and forecast differences, possible HRRR runs from RR w/ and w/o SFOV) </a:t>
            </a:r>
          </a:p>
          <a:p>
            <a:pPr marL="731520" lvl="1" indent="-365760" fontAlgn="base">
              <a:lnSpc>
                <a:spcPts val="2600"/>
              </a:lnSpc>
              <a:spcBef>
                <a:spcPts val="300"/>
              </a:spcBef>
              <a:spcAft>
                <a:spcPct val="0"/>
              </a:spcAft>
              <a:buClr>
                <a:srgbClr val="0000FF"/>
              </a:buClr>
              <a:defRPr/>
            </a:pPr>
            <a:r>
              <a:rPr lang="en-US" sz="2200" dirty="0">
                <a:solidFill>
                  <a:srgbClr val="000000"/>
                </a:solidFill>
                <a:latin typeface="Tahoma" pitchFamily="34" charset="0"/>
                <a:ea typeface="ＭＳ Ｐゴシック" pitchFamily="34" charset="-128"/>
                <a:cs typeface="Tahoma" pitchFamily="34" charset="0"/>
              </a:rPr>
              <a:t>Test impact from additional SFOV QC procedures and bias correction schemes for temperature and moisture </a:t>
            </a:r>
          </a:p>
          <a:p>
            <a:pPr marL="731520" lvl="1" indent="-365760" fontAlgn="base">
              <a:lnSpc>
                <a:spcPts val="2600"/>
              </a:lnSpc>
              <a:spcBef>
                <a:spcPts val="300"/>
              </a:spcBef>
              <a:spcAft>
                <a:spcPct val="0"/>
              </a:spcAft>
              <a:buClr>
                <a:srgbClr val="0000FF"/>
              </a:buClr>
              <a:defRPr/>
            </a:pPr>
            <a:r>
              <a:rPr lang="en-US" sz="2200" dirty="0" err="1">
                <a:solidFill>
                  <a:srgbClr val="000000"/>
                </a:solidFill>
                <a:latin typeface="Tahoma" pitchFamily="34" charset="0"/>
                <a:ea typeface="ＭＳ Ｐゴシック" pitchFamily="34" charset="-128"/>
                <a:cs typeface="Tahoma" pitchFamily="34" charset="0"/>
              </a:rPr>
              <a:t>Jacobian</a:t>
            </a:r>
            <a:r>
              <a:rPr lang="en-US" sz="2200" dirty="0">
                <a:solidFill>
                  <a:srgbClr val="000000"/>
                </a:solidFill>
                <a:latin typeface="Tahoma" pitchFamily="34" charset="0"/>
                <a:ea typeface="ＭＳ Ｐゴシック" pitchFamily="34" charset="-128"/>
                <a:cs typeface="Tahoma" pitchFamily="34" charset="0"/>
              </a:rPr>
              <a:t> and </a:t>
            </a:r>
            <a:r>
              <a:rPr lang="en-US" sz="2200" dirty="0" err="1">
                <a:solidFill>
                  <a:srgbClr val="000000"/>
                </a:solidFill>
                <a:latin typeface="Tahoma" pitchFamily="34" charset="0"/>
                <a:ea typeface="ＭＳ Ｐゴシック" pitchFamily="34" charset="-128"/>
                <a:cs typeface="Tahoma" pitchFamily="34" charset="0"/>
              </a:rPr>
              <a:t>adjoint</a:t>
            </a:r>
            <a:r>
              <a:rPr lang="en-US" sz="2200" dirty="0">
                <a:solidFill>
                  <a:srgbClr val="000000"/>
                </a:solidFill>
                <a:latin typeface="Tahoma" pitchFamily="34" charset="0"/>
                <a:ea typeface="ＭＳ Ｐゴシック" pitchFamily="34" charset="-128"/>
                <a:cs typeface="Tahoma" pitchFamily="34" charset="0"/>
              </a:rPr>
              <a:t> sensitivity study for AIRS channels</a:t>
            </a:r>
          </a:p>
          <a:p>
            <a:pPr marL="731520" lvl="1" indent="-365760" fontAlgn="base">
              <a:lnSpc>
                <a:spcPts val="2600"/>
              </a:lnSpc>
              <a:spcBef>
                <a:spcPts val="300"/>
              </a:spcBef>
              <a:spcAft>
                <a:spcPct val="0"/>
              </a:spcAft>
              <a:buClr>
                <a:srgbClr val="0000FF"/>
              </a:buClr>
              <a:defRPr/>
            </a:pPr>
            <a:r>
              <a:rPr lang="en-US" sz="2200" dirty="0">
                <a:solidFill>
                  <a:srgbClr val="000000"/>
                </a:solidFill>
                <a:latin typeface="Tahoma" pitchFamily="34" charset="0"/>
                <a:ea typeface="ＭＳ Ｐゴシック" pitchFamily="34" charset="-128"/>
                <a:cs typeface="Tahoma" pitchFamily="34" charset="0"/>
              </a:rPr>
              <a:t>AIRS radiance assimilation in RR with evaluation of channel selection strategies and cycled bias coefficients</a:t>
            </a:r>
          </a:p>
        </p:txBody>
      </p:sp>
    </p:spTree>
    <p:extLst>
      <p:ext uri="{BB962C8B-B14F-4D97-AF65-F5344CB8AC3E}">
        <p14:creationId xmlns:p14="http://schemas.microsoft.com/office/powerpoint/2010/main" val="14077403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1" y="1315317"/>
            <a:ext cx="4435474" cy="1181105"/>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8558" name="Picture 14"/>
          <p:cNvPicPr>
            <a:picLocks noChangeAspect="1" noChangeArrowheads="1"/>
          </p:cNvPicPr>
          <p:nvPr/>
        </p:nvPicPr>
        <p:blipFill>
          <a:blip r:embed="rId3" cstate="email">
            <a:extLst>
              <a:ext uri="{28A0092B-C50C-407E-A947-70E740481C1C}">
                <a14:useLocalDpi xmlns:a14="http://schemas.microsoft.com/office/drawing/2010/main"/>
              </a:ext>
            </a:extLst>
          </a:blip>
          <a:srcRect t="9142" r="10106"/>
          <a:stretch>
            <a:fillRect/>
          </a:stretch>
        </p:blipFill>
        <p:spPr bwMode="auto">
          <a:xfrm>
            <a:off x="154748" y="1538716"/>
            <a:ext cx="725465" cy="62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pic>
        <p:nvPicPr>
          <p:cNvPr id="108563" name="Picture 1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77865" y="1541443"/>
            <a:ext cx="725465" cy="62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pic>
        <p:nvPicPr>
          <p:cNvPr id="108570" name="Picture 2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00983" y="1542352"/>
            <a:ext cx="725465" cy="62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grpSp>
        <p:nvGrpSpPr>
          <p:cNvPr id="108586" name="Group 42"/>
          <p:cNvGrpSpPr>
            <a:grpSpLocks/>
          </p:cNvGrpSpPr>
          <p:nvPr/>
        </p:nvGrpSpPr>
        <p:grpSpPr bwMode="auto">
          <a:xfrm>
            <a:off x="2324100" y="1538716"/>
            <a:ext cx="2171700" cy="631864"/>
            <a:chOff x="2832" y="669"/>
            <a:chExt cx="2775" cy="695"/>
          </a:xfrm>
        </p:grpSpPr>
        <p:pic>
          <p:nvPicPr>
            <p:cNvPr id="108572" name="Picture 28"/>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832" y="674"/>
              <a:ext cx="927" cy="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pic>
          <p:nvPicPr>
            <p:cNvPr id="108573" name="Picture 29"/>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80" y="669"/>
              <a:ext cx="927" cy="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pic>
          <p:nvPicPr>
            <p:cNvPr id="108575" name="Picture 31"/>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756" y="674"/>
              <a:ext cx="927" cy="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grpSp>
      <p:sp>
        <p:nvSpPr>
          <p:cNvPr id="108547" name="Text Box 3"/>
          <p:cNvSpPr txBox="1">
            <a:spLocks noChangeArrowheads="1"/>
          </p:cNvSpPr>
          <p:nvPr/>
        </p:nvSpPr>
        <p:spPr bwMode="auto">
          <a:xfrm>
            <a:off x="3044087" y="3190653"/>
            <a:ext cx="1328846" cy="142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lgn="l" eaLnBrk="0" hangingPunct="0">
              <a:defRPr sz="2400">
                <a:solidFill>
                  <a:schemeClr val="tx1"/>
                </a:solidFill>
                <a:latin typeface="Times New Roman" pitchFamily="18" charset="0"/>
              </a:defRPr>
            </a:lvl1pPr>
            <a:lvl2pPr marL="742950" indent="-285750" algn="l" eaLnBrk="0" hangingPunct="0">
              <a:defRPr sz="2400">
                <a:solidFill>
                  <a:schemeClr val="tx1"/>
                </a:solidFill>
                <a:latin typeface="Times New Roman" pitchFamily="18" charset="0"/>
              </a:defRPr>
            </a:lvl2pPr>
            <a:lvl3pPr marL="1143000" indent="-228600" algn="l" eaLnBrk="0" hangingPunct="0">
              <a:defRPr sz="2400">
                <a:solidFill>
                  <a:schemeClr val="tx1"/>
                </a:solidFill>
                <a:latin typeface="Times New Roman" pitchFamily="18" charset="0"/>
              </a:defRPr>
            </a:lvl3pPr>
            <a:lvl4pPr marL="1600200" indent="-228600" algn="l" eaLnBrk="0" hangingPunct="0">
              <a:defRPr sz="2400">
                <a:solidFill>
                  <a:schemeClr val="tx1"/>
                </a:solidFill>
                <a:latin typeface="Times New Roman" pitchFamily="18" charset="0"/>
              </a:defRPr>
            </a:lvl4pPr>
            <a:lvl5pPr marL="2057400" indent="-228600" algn="l"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solidFill>
                <a:prstClr val="black"/>
              </a:solidFill>
            </a:endParaRPr>
          </a:p>
        </p:txBody>
      </p:sp>
      <p:pic>
        <p:nvPicPr>
          <p:cNvPr id="108549" name="Picture 2" descr="http://www.caps.ou.edu/wx/spc/20090508/r/spc1/wrf_08.00Z/1800Z/slpcrf.png"/>
          <p:cNvPicPr>
            <a:picLocks noChangeAspect="1" noChangeArrowheads="1"/>
          </p:cNvPicPr>
          <p:nvPr/>
        </p:nvPicPr>
        <p:blipFill>
          <a:blip r:embed="rId9" cstate="email">
            <a:extLst>
              <a:ext uri="{28A0092B-C50C-407E-A947-70E740481C1C}">
                <a14:useLocalDpi xmlns:a14="http://schemas.microsoft.com/office/drawing/2010/main"/>
              </a:ext>
            </a:extLst>
          </a:blip>
          <a:srcRect l="15086" t="24686" r="15086" b="24686"/>
          <a:stretch>
            <a:fillRect/>
          </a:stretch>
        </p:blipFill>
        <p:spPr bwMode="auto">
          <a:xfrm>
            <a:off x="3096867" y="2249755"/>
            <a:ext cx="1398933" cy="117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0" name="Picture 6"/>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124200" y="3505200"/>
            <a:ext cx="1403479" cy="112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
        <p:nvSpPr>
          <p:cNvPr id="108565" name="Text Box 21"/>
          <p:cNvSpPr txBox="1">
            <a:spLocks noChangeArrowheads="1"/>
          </p:cNvSpPr>
          <p:nvPr/>
        </p:nvSpPr>
        <p:spPr bwMode="auto">
          <a:xfrm>
            <a:off x="154748" y="1447800"/>
            <a:ext cx="685553" cy="122736"/>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a:solidFill>
                  <a:prstClr val="black"/>
                </a:solidFill>
              </a:rPr>
              <a:t>ARPS – CN</a:t>
            </a:r>
          </a:p>
        </p:txBody>
      </p:sp>
      <p:sp>
        <p:nvSpPr>
          <p:cNvPr id="108566" name="Text Box 22"/>
          <p:cNvSpPr txBox="1">
            <a:spLocks noChangeArrowheads="1"/>
          </p:cNvSpPr>
          <p:nvPr/>
        </p:nvSpPr>
        <p:spPr bwMode="auto">
          <a:xfrm>
            <a:off x="916212" y="1447800"/>
            <a:ext cx="685553" cy="122736"/>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a:solidFill>
                  <a:prstClr val="black"/>
                </a:solidFill>
              </a:rPr>
              <a:t>ARW – C0</a:t>
            </a:r>
          </a:p>
        </p:txBody>
      </p:sp>
      <p:sp>
        <p:nvSpPr>
          <p:cNvPr id="108567" name="Text Box 23"/>
          <p:cNvSpPr txBox="1">
            <a:spLocks noChangeArrowheads="1"/>
          </p:cNvSpPr>
          <p:nvPr/>
        </p:nvSpPr>
        <p:spPr bwMode="auto">
          <a:xfrm>
            <a:off x="1606461" y="1447800"/>
            <a:ext cx="685553" cy="122736"/>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a:solidFill>
                  <a:prstClr val="black"/>
                </a:solidFill>
              </a:rPr>
              <a:t>NMM – CN</a:t>
            </a:r>
          </a:p>
        </p:txBody>
      </p:sp>
      <p:sp>
        <p:nvSpPr>
          <p:cNvPr id="108568" name="Text Box 24"/>
          <p:cNvSpPr txBox="1">
            <a:spLocks noChangeArrowheads="1"/>
          </p:cNvSpPr>
          <p:nvPr/>
        </p:nvSpPr>
        <p:spPr bwMode="auto">
          <a:xfrm>
            <a:off x="2338969" y="1447800"/>
            <a:ext cx="685553" cy="122736"/>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a:solidFill>
                  <a:prstClr val="black"/>
                </a:solidFill>
              </a:rPr>
              <a:t>NMM – C0</a:t>
            </a:r>
          </a:p>
        </p:txBody>
      </p:sp>
      <p:sp>
        <p:nvSpPr>
          <p:cNvPr id="108569" name="Text Box 25"/>
          <p:cNvSpPr txBox="1">
            <a:spLocks noChangeArrowheads="1"/>
          </p:cNvSpPr>
          <p:nvPr/>
        </p:nvSpPr>
        <p:spPr bwMode="auto">
          <a:xfrm>
            <a:off x="3052696" y="1447800"/>
            <a:ext cx="685553" cy="122736"/>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dirty="0">
                <a:solidFill>
                  <a:prstClr val="black"/>
                </a:solidFill>
              </a:rPr>
              <a:t>ARPS – CN</a:t>
            </a:r>
          </a:p>
        </p:txBody>
      </p:sp>
      <p:sp>
        <p:nvSpPr>
          <p:cNvPr id="108574" name="Text Box 30"/>
          <p:cNvSpPr txBox="1">
            <a:spLocks noChangeArrowheads="1"/>
          </p:cNvSpPr>
          <p:nvPr/>
        </p:nvSpPr>
        <p:spPr bwMode="auto">
          <a:xfrm>
            <a:off x="3785987" y="1447800"/>
            <a:ext cx="685553" cy="122736"/>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800" dirty="0">
                <a:solidFill>
                  <a:prstClr val="black"/>
                </a:solidFill>
              </a:rPr>
              <a:t>ARPS – C0</a:t>
            </a:r>
          </a:p>
        </p:txBody>
      </p:sp>
      <p:pic>
        <p:nvPicPr>
          <p:cNvPr id="108577" name="Picture 33"/>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54748" y="2163306"/>
            <a:ext cx="725465" cy="62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pic>
        <p:nvPicPr>
          <p:cNvPr id="108578" name="Picture 34"/>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54748" y="2785169"/>
            <a:ext cx="725465" cy="62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pic>
        <p:nvPicPr>
          <p:cNvPr id="108579" name="Picture 35"/>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54748" y="3407941"/>
            <a:ext cx="725465" cy="62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pic>
        <p:nvPicPr>
          <p:cNvPr id="108580" name="Picture 36"/>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52400" y="4034350"/>
            <a:ext cx="725465" cy="62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pic>
        <p:nvPicPr>
          <p:cNvPr id="108581" name="Picture 37"/>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877865" y="2163306"/>
            <a:ext cx="725465" cy="62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pic>
        <p:nvPicPr>
          <p:cNvPr id="108582" name="Picture 38"/>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877865" y="2785169"/>
            <a:ext cx="725465" cy="62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pic>
        <p:nvPicPr>
          <p:cNvPr id="108583" name="Picture 39"/>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877865" y="3412487"/>
            <a:ext cx="725465" cy="62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pic>
        <p:nvPicPr>
          <p:cNvPr id="108584" name="Picture 40"/>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877865" y="4039805"/>
            <a:ext cx="725465" cy="62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pic>
        <p:nvPicPr>
          <p:cNvPr id="108587" name="Picture 43"/>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1598635" y="2168761"/>
            <a:ext cx="725465" cy="62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pic>
        <p:nvPicPr>
          <p:cNvPr id="108589" name="Picture 45"/>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1598635" y="2790624"/>
            <a:ext cx="725465" cy="62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pic>
        <p:nvPicPr>
          <p:cNvPr id="108590" name="Picture 46"/>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1598635" y="3407032"/>
            <a:ext cx="725465" cy="62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
        <p:nvSpPr>
          <p:cNvPr id="108591" name="Text Box 47"/>
          <p:cNvSpPr txBox="1">
            <a:spLocks noChangeArrowheads="1"/>
          </p:cNvSpPr>
          <p:nvPr/>
        </p:nvSpPr>
        <p:spPr bwMode="auto">
          <a:xfrm>
            <a:off x="3124200" y="4191000"/>
            <a:ext cx="1183283" cy="41549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050" b="1" dirty="0">
                <a:solidFill>
                  <a:prstClr val="black"/>
                </a:solidFill>
              </a:rPr>
              <a:t>Observed Radar Reflectivity</a:t>
            </a:r>
          </a:p>
        </p:txBody>
      </p:sp>
      <p:sp>
        <p:nvSpPr>
          <p:cNvPr id="108592" name="Text Box 48"/>
          <p:cNvSpPr txBox="1">
            <a:spLocks noChangeArrowheads="1"/>
          </p:cNvSpPr>
          <p:nvPr/>
        </p:nvSpPr>
        <p:spPr bwMode="auto">
          <a:xfrm>
            <a:off x="3124200" y="2971800"/>
            <a:ext cx="1295400" cy="41549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sz="1050" b="1" dirty="0">
                <a:solidFill>
                  <a:prstClr val="black"/>
                </a:solidFill>
              </a:rPr>
              <a:t>18 hr Forecast - 1 km “Radar”</a:t>
            </a:r>
          </a:p>
        </p:txBody>
      </p:sp>
      <p:pic>
        <p:nvPicPr>
          <p:cNvPr id="108593" name="Picture 49"/>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2324100" y="2168761"/>
            <a:ext cx="725465" cy="62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pic>
        <p:nvPicPr>
          <p:cNvPr id="108594" name="Picture 50"/>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2324100" y="2790624"/>
            <a:ext cx="725465" cy="62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pic>
        <p:nvPicPr>
          <p:cNvPr id="108595" name="Picture 51"/>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2324100" y="3407032"/>
            <a:ext cx="725465" cy="62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
        <p:nvSpPr>
          <p:cNvPr id="108598" name="Text Box 54"/>
          <p:cNvSpPr txBox="1">
            <a:spLocks noChangeArrowheads="1"/>
          </p:cNvSpPr>
          <p:nvPr/>
        </p:nvSpPr>
        <p:spPr bwMode="auto">
          <a:xfrm>
            <a:off x="152400" y="4724400"/>
            <a:ext cx="4319140" cy="646331"/>
          </a:xfrm>
          <a:prstGeom prst="rect">
            <a:avLst/>
          </a:prstGeom>
          <a:noFill/>
          <a:ln w="12700">
            <a:solidFill>
              <a:schemeClr val="tx1"/>
            </a:solidFill>
            <a:miter lim="800000"/>
            <a:headEnd/>
            <a:tailEnd/>
          </a:ln>
          <a:effectLst>
            <a:prstShdw prst="shdw17" dist="17961" dir="2700000">
              <a:schemeClr val="tx1">
                <a:gamma/>
                <a:shade val="60000"/>
                <a:invGamma/>
              </a:schemeClr>
            </a:prstShdw>
          </a:effectLst>
          <a:extLst>
            <a:ext uri="{909E8E84-426E-40DD-AFC4-6F175D3DCCD1}">
              <a14:hiddenFill xmlns:a14="http://schemas.microsoft.com/office/drawing/2010/main">
                <a:solidFill>
                  <a:schemeClr val="accent1"/>
                </a:solidFill>
              </a14:hiddenFill>
            </a:ext>
          </a:extLst>
        </p:spPr>
        <p:txBody>
          <a:bodyPr wrap="square">
            <a:spAutoFit/>
          </a:bodyPr>
          <a:lstStyle/>
          <a:p>
            <a:pPr algn="ctr">
              <a:spcBef>
                <a:spcPct val="50000"/>
              </a:spcBef>
            </a:pPr>
            <a:r>
              <a:rPr lang="en-US" dirty="0" smtClean="0">
                <a:solidFill>
                  <a:srgbClr val="800000"/>
                </a:solidFill>
              </a:rPr>
              <a:t>20 members from 2008</a:t>
            </a:r>
            <a:br>
              <a:rPr lang="en-US" dirty="0" smtClean="0">
                <a:solidFill>
                  <a:srgbClr val="800000"/>
                </a:solidFill>
              </a:rPr>
            </a:br>
            <a:r>
              <a:rPr lang="en-US" dirty="0" smtClean="0">
                <a:solidFill>
                  <a:srgbClr val="800000"/>
                </a:solidFill>
              </a:rPr>
              <a:t>Support </a:t>
            </a:r>
            <a:r>
              <a:rPr lang="en-US" dirty="0">
                <a:solidFill>
                  <a:srgbClr val="800000"/>
                </a:solidFill>
              </a:rPr>
              <a:t>Probabilistic Forecasts</a:t>
            </a:r>
          </a:p>
        </p:txBody>
      </p:sp>
      <p:sp>
        <p:nvSpPr>
          <p:cNvPr id="38" name="Rectangle 2"/>
          <p:cNvSpPr txBox="1">
            <a:spLocks noChangeArrowheads="1"/>
          </p:cNvSpPr>
          <p:nvPr/>
        </p:nvSpPr>
        <p:spPr>
          <a:xfrm>
            <a:off x="258762" y="76200"/>
            <a:ext cx="8482013" cy="1462088"/>
          </a:xfrm>
          <a:prstGeom prst="rect">
            <a:avLst/>
          </a:prstGeom>
        </p:spPr>
        <p:txBody>
          <a:bodyPr>
            <a:noAutofit/>
          </a:bodyPr>
          <a:lstStyle/>
          <a:p>
            <a:pPr algn="ctr">
              <a:spcBef>
                <a:spcPct val="0"/>
              </a:spcBef>
              <a:defRPr/>
            </a:pPr>
            <a:r>
              <a:rPr lang="en-US" sz="2400" b="1" dirty="0" err="1" smtClean="0">
                <a:solidFill>
                  <a:srgbClr val="FF0000"/>
                </a:solidFill>
              </a:rPr>
              <a:t>Realtime</a:t>
            </a:r>
            <a:r>
              <a:rPr lang="en-US" sz="2400" b="1" dirty="0" smtClean="0">
                <a:solidFill>
                  <a:srgbClr val="FF0000"/>
                </a:solidFill>
              </a:rPr>
              <a:t> Convection-Permitting Ensemble and Convection-Resolving Deterministic Forecasts of CAPS for the Hazardous Weather </a:t>
            </a:r>
            <a:r>
              <a:rPr lang="en-US" sz="2400" b="1" dirty="0" err="1" smtClean="0">
                <a:solidFill>
                  <a:srgbClr val="FF0000"/>
                </a:solidFill>
              </a:rPr>
              <a:t>Testbed</a:t>
            </a:r>
            <a:r>
              <a:rPr lang="en-US" sz="2400" b="1" dirty="0" smtClean="0">
                <a:solidFill>
                  <a:srgbClr val="FF0000"/>
                </a:solidFill>
              </a:rPr>
              <a:t> (HWT) Spring Experiments</a:t>
            </a:r>
            <a:endParaRPr lang="en-US" altLang="zh-CN" sz="2400" dirty="0" smtClean="0">
              <a:solidFill>
                <a:srgbClr val="FF0000"/>
              </a:solidFill>
            </a:endParaRPr>
          </a:p>
        </p:txBody>
      </p:sp>
      <p:pic>
        <p:nvPicPr>
          <p:cNvPr id="51" name="Picture 6"/>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8474075" y="5907087"/>
            <a:ext cx="5334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7"/>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95250" y="5957887"/>
            <a:ext cx="1493838"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6"/>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1595438" y="6024562"/>
            <a:ext cx="1131887"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7"/>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2736850" y="5942012"/>
            <a:ext cx="722313"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8"/>
          <p:cNvPicPr>
            <a:picLocks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3529013" y="5927725"/>
            <a:ext cx="73025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0" descr="nics_logo"/>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5754688" y="6280150"/>
            <a:ext cx="10747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13" descr="PSC Logo"/>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5694363" y="5897562"/>
            <a:ext cx="1262062"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6"/>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6899275" y="5902325"/>
            <a:ext cx="693738"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7"/>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7545388" y="5961062"/>
            <a:ext cx="8826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18"/>
          <p:cNvPicPr>
            <a:picLocks noChangeAspect="1" noChangeArrowheads="1"/>
          </p:cNvPicPr>
          <p:nvPr/>
        </p:nvPicPr>
        <p:blipFill>
          <a:blip r:embed="rId34" cstate="email">
            <a:extLst>
              <a:ext uri="{28A0092B-C50C-407E-A947-70E740481C1C}">
                <a14:useLocalDpi xmlns:a14="http://schemas.microsoft.com/office/drawing/2010/main"/>
              </a:ext>
            </a:extLst>
          </a:blip>
          <a:srcRect l="7913" t="7210" r="10455" b="6631"/>
          <a:stretch>
            <a:fillRect/>
          </a:stretch>
        </p:blipFill>
        <p:spPr bwMode="auto">
          <a:xfrm>
            <a:off x="4981575" y="5927725"/>
            <a:ext cx="7207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9"/>
          <p:cNvPicPr>
            <a:picLocks noChangeAspect="1" noChangeArrowheads="1"/>
          </p:cNvPicPr>
          <p:nvPr/>
        </p:nvPicPr>
        <p:blipFill>
          <a:blip r:embed="rId35" cstate="email">
            <a:extLst>
              <a:ext uri="{28A0092B-C50C-407E-A947-70E740481C1C}">
                <a14:useLocalDpi xmlns:a14="http://schemas.microsoft.com/office/drawing/2010/main"/>
              </a:ext>
            </a:extLst>
          </a:blip>
          <a:srcRect/>
          <a:stretch>
            <a:fillRect/>
          </a:stretch>
        </p:blipFill>
        <p:spPr bwMode="auto">
          <a:xfrm>
            <a:off x="4313238" y="5943600"/>
            <a:ext cx="7159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5" name="Group 64"/>
          <p:cNvGrpSpPr/>
          <p:nvPr/>
        </p:nvGrpSpPr>
        <p:grpSpPr>
          <a:xfrm>
            <a:off x="4495800" y="2743200"/>
            <a:ext cx="4572000" cy="2971800"/>
            <a:chOff x="0" y="838200"/>
            <a:chExt cx="9115288" cy="5638800"/>
          </a:xfrm>
        </p:grpSpPr>
        <p:pic>
          <p:nvPicPr>
            <p:cNvPr id="66" name="Picture 4"/>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12700" y="838200"/>
              <a:ext cx="4653749" cy="2745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7"/>
            <p:cNvPicPr>
              <a:picLocks noChangeAspect="1" noChangeArrowheads="1"/>
            </p:cNvPicPr>
            <p:nvPr/>
          </p:nvPicPr>
          <p:blipFill>
            <a:blip r:embed="rId37" cstate="email">
              <a:extLst>
                <a:ext uri="{28A0092B-C50C-407E-A947-70E740481C1C}">
                  <a14:useLocalDpi xmlns:a14="http://schemas.microsoft.com/office/drawing/2010/main"/>
                </a:ext>
              </a:extLst>
            </a:blip>
            <a:srcRect/>
            <a:stretch>
              <a:fillRect/>
            </a:stretch>
          </p:blipFill>
          <p:spPr bwMode="auto">
            <a:xfrm>
              <a:off x="4381349" y="838200"/>
              <a:ext cx="4733939" cy="2745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4"/>
            <p:cNvPicPr>
              <a:picLocks noChangeAspect="1" noChangeArrowheads="1"/>
            </p:cNvPicPr>
            <p:nvPr/>
          </p:nvPicPr>
          <p:blipFill>
            <a:blip r:embed="rId38" cstate="email">
              <a:extLst>
                <a:ext uri="{28A0092B-C50C-407E-A947-70E740481C1C}">
                  <a14:useLocalDpi xmlns:a14="http://schemas.microsoft.com/office/drawing/2010/main"/>
                </a:ext>
              </a:extLst>
            </a:blip>
            <a:srcRect/>
            <a:stretch>
              <a:fillRect/>
            </a:stretch>
          </p:blipFill>
          <p:spPr bwMode="auto">
            <a:xfrm>
              <a:off x="0" y="3644900"/>
              <a:ext cx="4674496" cy="2831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7"/>
            <p:cNvPicPr>
              <a:picLocks noChangeAspect="1" noChangeArrowheads="1"/>
            </p:cNvPicPr>
            <p:nvPr/>
          </p:nvPicPr>
          <p:blipFill>
            <a:blip r:embed="rId39" cstate="email">
              <a:extLst>
                <a:ext uri="{28A0092B-C50C-407E-A947-70E740481C1C}">
                  <a14:useLocalDpi xmlns:a14="http://schemas.microsoft.com/office/drawing/2010/main"/>
                </a:ext>
              </a:extLst>
            </a:blip>
            <a:srcRect l="3281" b="14403"/>
            <a:stretch>
              <a:fillRect/>
            </a:stretch>
          </p:blipFill>
          <p:spPr bwMode="auto">
            <a:xfrm>
              <a:off x="4419601" y="3657600"/>
              <a:ext cx="468217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 name="Picture 60"/>
          <p:cNvPicPr>
            <a:picLocks noChangeAspect="1"/>
          </p:cNvPicPr>
          <p:nvPr/>
        </p:nvPicPr>
        <p:blipFill rotWithShape="1">
          <a:blip r:embed="rId40" cstate="email">
            <a:extLst>
              <a:ext uri="{28A0092B-C50C-407E-A947-70E740481C1C}">
                <a14:useLocalDpi xmlns:a14="http://schemas.microsoft.com/office/drawing/2010/main"/>
              </a:ext>
            </a:extLst>
          </a:blip>
          <a:srcRect/>
          <a:stretch/>
        </p:blipFill>
        <p:spPr>
          <a:xfrm>
            <a:off x="3048000" y="5334000"/>
            <a:ext cx="1368339" cy="614289"/>
          </a:xfrm>
          <a:prstGeom prst="rect">
            <a:avLst/>
          </a:prstGeom>
        </p:spPr>
      </p:pic>
      <p:sp>
        <p:nvSpPr>
          <p:cNvPr id="71" name="Title 1"/>
          <p:cNvSpPr txBox="1">
            <a:spLocks/>
          </p:cNvSpPr>
          <p:nvPr/>
        </p:nvSpPr>
        <p:spPr>
          <a:xfrm>
            <a:off x="4671219" y="2438400"/>
            <a:ext cx="4244181" cy="411162"/>
          </a:xfrm>
          <a:prstGeom prst="rect">
            <a:avLst/>
          </a:prstGeom>
        </p:spPr>
        <p:txBody>
          <a:bodyPr>
            <a:noAutofit/>
          </a:bodyPr>
          <a:lstStyle/>
          <a:p>
            <a:pPr algn="ctr">
              <a:spcBef>
                <a:spcPct val="0"/>
              </a:spcBef>
              <a:defRPr/>
            </a:pPr>
            <a:r>
              <a:rPr lang="en-US" sz="1600" b="1" dirty="0" smtClean="0">
                <a:solidFill>
                  <a:srgbClr val="FF0000"/>
                </a:solidFill>
              </a:rPr>
              <a:t>June 14, 2010 – OKC Flooding Case, 14 h </a:t>
            </a:r>
            <a:r>
              <a:rPr lang="en-US" sz="1600" b="1" dirty="0" err="1" smtClean="0">
                <a:solidFill>
                  <a:srgbClr val="FF0000"/>
                </a:solidFill>
              </a:rPr>
              <a:t>fcst</a:t>
            </a:r>
            <a:endParaRPr lang="en-US" sz="1600" b="1" dirty="0">
              <a:solidFill>
                <a:srgbClr val="FF0000"/>
              </a:solidFill>
            </a:endParaRPr>
          </a:p>
        </p:txBody>
      </p:sp>
      <p:sp>
        <p:nvSpPr>
          <p:cNvPr id="73" name="TextBox 72"/>
          <p:cNvSpPr txBox="1"/>
          <p:nvPr/>
        </p:nvSpPr>
        <p:spPr>
          <a:xfrm>
            <a:off x="4572000" y="4343400"/>
            <a:ext cx="922047" cy="253916"/>
          </a:xfrm>
          <a:prstGeom prst="rect">
            <a:avLst/>
          </a:prstGeom>
          <a:solidFill>
            <a:schemeClr val="bg1"/>
          </a:solidFill>
        </p:spPr>
        <p:txBody>
          <a:bodyPr wrap="none" rtlCol="0">
            <a:spAutoFit/>
          </a:bodyPr>
          <a:lstStyle/>
          <a:p>
            <a:r>
              <a:rPr lang="en-US" sz="1050" b="1" dirty="0" smtClean="0">
                <a:solidFill>
                  <a:srgbClr val="FF0000"/>
                </a:solidFill>
              </a:rPr>
              <a:t>Max=125mm</a:t>
            </a:r>
            <a:endParaRPr lang="en-US" sz="1050" b="1" dirty="0">
              <a:solidFill>
                <a:srgbClr val="FF0000"/>
              </a:solidFill>
            </a:endParaRPr>
          </a:p>
        </p:txBody>
      </p:sp>
      <p:sp>
        <p:nvSpPr>
          <p:cNvPr id="74" name="TextBox 73"/>
          <p:cNvSpPr txBox="1"/>
          <p:nvPr/>
        </p:nvSpPr>
        <p:spPr>
          <a:xfrm>
            <a:off x="6810907" y="4394284"/>
            <a:ext cx="732893" cy="253916"/>
          </a:xfrm>
          <a:prstGeom prst="rect">
            <a:avLst/>
          </a:prstGeom>
          <a:solidFill>
            <a:schemeClr val="bg1"/>
          </a:solidFill>
        </p:spPr>
        <p:txBody>
          <a:bodyPr wrap="none" rtlCol="0">
            <a:spAutoFit/>
          </a:bodyPr>
          <a:lstStyle/>
          <a:p>
            <a:r>
              <a:rPr lang="en-US" sz="1050" b="1" dirty="0" smtClean="0">
                <a:solidFill>
                  <a:srgbClr val="FF0000"/>
                </a:solidFill>
              </a:rPr>
              <a:t>Max=71%</a:t>
            </a:r>
            <a:endParaRPr lang="en-US" sz="1050" b="1" dirty="0">
              <a:solidFill>
                <a:srgbClr val="FF0000"/>
              </a:solidFill>
            </a:endParaRPr>
          </a:p>
        </p:txBody>
      </p:sp>
      <p:sp>
        <p:nvSpPr>
          <p:cNvPr id="75" name="TextBox 74"/>
          <p:cNvSpPr txBox="1"/>
          <p:nvPr/>
        </p:nvSpPr>
        <p:spPr>
          <a:xfrm>
            <a:off x="4800600" y="5410200"/>
            <a:ext cx="1720343" cy="253916"/>
          </a:xfrm>
          <a:prstGeom prst="rect">
            <a:avLst/>
          </a:prstGeom>
          <a:solidFill>
            <a:schemeClr val="bg1"/>
          </a:solidFill>
        </p:spPr>
        <p:txBody>
          <a:bodyPr wrap="none" rtlCol="0">
            <a:spAutoFit/>
          </a:bodyPr>
          <a:lstStyle/>
          <a:p>
            <a:r>
              <a:rPr lang="en-US" sz="1050" b="1" dirty="0" smtClean="0">
                <a:solidFill>
                  <a:srgbClr val="FF0000"/>
                </a:solidFill>
              </a:rPr>
              <a:t>PM ensemble hourly </a:t>
            </a:r>
            <a:r>
              <a:rPr lang="en-US" sz="1050" b="1" dirty="0" err="1" smtClean="0">
                <a:solidFill>
                  <a:srgbClr val="FF0000"/>
                </a:solidFill>
              </a:rPr>
              <a:t>precip</a:t>
            </a:r>
            <a:endParaRPr lang="en-US" sz="1050" b="1" dirty="0">
              <a:solidFill>
                <a:srgbClr val="FF0000"/>
              </a:solidFill>
            </a:endParaRPr>
          </a:p>
        </p:txBody>
      </p:sp>
      <p:sp>
        <p:nvSpPr>
          <p:cNvPr id="76" name="TextBox 75"/>
          <p:cNvSpPr txBox="1"/>
          <p:nvPr/>
        </p:nvSpPr>
        <p:spPr>
          <a:xfrm>
            <a:off x="6781800" y="5334000"/>
            <a:ext cx="1439818" cy="415498"/>
          </a:xfrm>
          <a:prstGeom prst="rect">
            <a:avLst/>
          </a:prstGeom>
          <a:solidFill>
            <a:schemeClr val="bg1"/>
          </a:solidFill>
        </p:spPr>
        <p:txBody>
          <a:bodyPr wrap="none" rtlCol="0">
            <a:spAutoFit/>
          </a:bodyPr>
          <a:lstStyle/>
          <a:p>
            <a:r>
              <a:rPr lang="en-US" sz="1050" b="1" dirty="0">
                <a:solidFill>
                  <a:srgbClr val="FF0000"/>
                </a:solidFill>
              </a:rPr>
              <a:t>probability of hourly </a:t>
            </a:r>
          </a:p>
          <a:p>
            <a:r>
              <a:rPr lang="en-US" sz="1050" b="1" dirty="0">
                <a:solidFill>
                  <a:srgbClr val="FF0000"/>
                </a:solidFill>
              </a:rPr>
              <a:t>precipitation &gt;0.5 inch</a:t>
            </a:r>
          </a:p>
        </p:txBody>
      </p:sp>
      <p:sp>
        <p:nvSpPr>
          <p:cNvPr id="77" name="TextBox 76"/>
          <p:cNvSpPr txBox="1"/>
          <p:nvPr/>
        </p:nvSpPr>
        <p:spPr>
          <a:xfrm>
            <a:off x="7162800" y="3810000"/>
            <a:ext cx="1356462" cy="253916"/>
          </a:xfrm>
          <a:prstGeom prst="rect">
            <a:avLst/>
          </a:prstGeom>
          <a:solidFill>
            <a:schemeClr val="bg1"/>
          </a:solidFill>
        </p:spPr>
        <p:txBody>
          <a:bodyPr wrap="none" rtlCol="0">
            <a:spAutoFit/>
          </a:bodyPr>
          <a:lstStyle/>
          <a:p>
            <a:r>
              <a:rPr lang="en-US" sz="1050" b="1" dirty="0" smtClean="0">
                <a:solidFill>
                  <a:srgbClr val="FF0000"/>
                </a:solidFill>
              </a:rPr>
              <a:t>Observed reflectivity</a:t>
            </a:r>
            <a:endParaRPr lang="en-US" sz="1050" b="1" dirty="0">
              <a:solidFill>
                <a:srgbClr val="FF0000"/>
              </a:solidFill>
            </a:endParaRPr>
          </a:p>
        </p:txBody>
      </p:sp>
      <p:sp>
        <p:nvSpPr>
          <p:cNvPr id="78" name="TextBox 77"/>
          <p:cNvSpPr txBox="1"/>
          <p:nvPr/>
        </p:nvSpPr>
        <p:spPr>
          <a:xfrm>
            <a:off x="4572000" y="3810000"/>
            <a:ext cx="1960793" cy="253916"/>
          </a:xfrm>
          <a:prstGeom prst="rect">
            <a:avLst/>
          </a:prstGeom>
          <a:solidFill>
            <a:schemeClr val="bg1"/>
          </a:solidFill>
        </p:spPr>
        <p:txBody>
          <a:bodyPr wrap="none" rtlCol="0">
            <a:spAutoFit/>
          </a:bodyPr>
          <a:lstStyle/>
          <a:p>
            <a:r>
              <a:rPr lang="en-US" sz="1050" b="1" dirty="0" smtClean="0">
                <a:solidFill>
                  <a:srgbClr val="FF0000"/>
                </a:solidFill>
              </a:rPr>
              <a:t>1 km model forecast reflectivity</a:t>
            </a:r>
            <a:endParaRPr lang="en-US" sz="1050" b="1" dirty="0">
              <a:solidFill>
                <a:srgbClr val="FF0000"/>
              </a:solidFill>
            </a:endParaRPr>
          </a:p>
        </p:txBody>
      </p:sp>
      <p:sp>
        <p:nvSpPr>
          <p:cNvPr id="2" name="TextBox 1"/>
          <p:cNvSpPr txBox="1"/>
          <p:nvPr/>
        </p:nvSpPr>
        <p:spPr>
          <a:xfrm>
            <a:off x="4767028" y="1296093"/>
            <a:ext cx="4278359" cy="1200329"/>
          </a:xfrm>
          <a:prstGeom prst="rect">
            <a:avLst/>
          </a:prstGeom>
          <a:noFill/>
        </p:spPr>
        <p:txBody>
          <a:bodyPr wrap="square" rtlCol="0">
            <a:spAutoFit/>
          </a:bodyPr>
          <a:lstStyle/>
          <a:p>
            <a:r>
              <a:rPr lang="en-US" b="1" dirty="0" smtClean="0">
                <a:solidFill>
                  <a:prstClr val="black"/>
                </a:solidFill>
              </a:rPr>
              <a:t>CAPS 2011  SSEF: </a:t>
            </a:r>
          </a:p>
          <a:p>
            <a:r>
              <a:rPr lang="en-US" b="1" dirty="0" smtClean="0">
                <a:solidFill>
                  <a:prstClr val="black"/>
                </a:solidFill>
              </a:rPr>
              <a:t>51  4-km,  one 1 km, 36h CONUS forecasts</a:t>
            </a:r>
          </a:p>
          <a:p>
            <a:r>
              <a:rPr lang="en-US" b="1" dirty="0" smtClean="0">
                <a:solidFill>
                  <a:prstClr val="black"/>
                </a:solidFill>
              </a:rPr>
              <a:t>8 microphysics, 4 PBL, 2 LSM schemes, assimilating WSR-88D data</a:t>
            </a:r>
            <a:endParaRPr lang="en-US" b="1" dirty="0">
              <a:solidFill>
                <a:prstClr val="black"/>
              </a:solidFill>
            </a:endParaRPr>
          </a:p>
        </p:txBody>
      </p:sp>
    </p:spTree>
    <p:extLst>
      <p:ext uri="{BB962C8B-B14F-4D97-AF65-F5344CB8AC3E}">
        <p14:creationId xmlns:p14="http://schemas.microsoft.com/office/powerpoint/2010/main" val="33772282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9438"/>
            <a:ext cx="8229600" cy="868362"/>
          </a:xfrm>
        </p:spPr>
        <p:txBody>
          <a:bodyPr/>
          <a:lstStyle/>
          <a:p>
            <a:r>
              <a:rPr lang="en-US" dirty="0" smtClean="0"/>
              <a:t>Proposed Work</a:t>
            </a:r>
            <a:endParaRPr lang="en-US" dirty="0"/>
          </a:p>
        </p:txBody>
      </p:sp>
      <p:sp>
        <p:nvSpPr>
          <p:cNvPr id="3" name="Content Placeholder 2"/>
          <p:cNvSpPr>
            <a:spLocks noGrp="1"/>
          </p:cNvSpPr>
          <p:nvPr>
            <p:ph idx="1"/>
          </p:nvPr>
        </p:nvSpPr>
        <p:spPr>
          <a:xfrm>
            <a:off x="152400" y="1295401"/>
            <a:ext cx="8839200" cy="1447799"/>
          </a:xfrm>
        </p:spPr>
        <p:txBody>
          <a:bodyPr>
            <a:noAutofit/>
          </a:bodyPr>
          <a:lstStyle/>
          <a:p>
            <a:pPr marL="0" indent="0">
              <a:buNone/>
            </a:pPr>
            <a:r>
              <a:rPr lang="en-US" sz="2300" b="1" dirty="0" smtClean="0">
                <a:solidFill>
                  <a:srgbClr val="FF0000"/>
                </a:solidFill>
              </a:rPr>
              <a:t>Ensemble</a:t>
            </a:r>
            <a:r>
              <a:rPr lang="en-US" sz="2300" b="1" dirty="0" smtClean="0"/>
              <a:t> </a:t>
            </a:r>
            <a:r>
              <a:rPr lang="en-US" sz="2300" b="1" dirty="0">
                <a:solidFill>
                  <a:srgbClr val="FF0000"/>
                </a:solidFill>
              </a:rPr>
              <a:t>Simulation of GOES-R Proxy Radiance Data </a:t>
            </a:r>
            <a:r>
              <a:rPr lang="en-US" sz="2300" b="1" dirty="0"/>
              <a:t>from CONUS </a:t>
            </a:r>
            <a:r>
              <a:rPr lang="en-US" sz="2300" b="1" dirty="0">
                <a:solidFill>
                  <a:srgbClr val="FF0000"/>
                </a:solidFill>
              </a:rPr>
              <a:t>Storm-Scale Ensemble Forecasts</a:t>
            </a:r>
            <a:r>
              <a:rPr lang="en-US" sz="2300" b="1" dirty="0"/>
              <a:t>, Product </a:t>
            </a:r>
            <a:r>
              <a:rPr lang="en-US" sz="2300" b="1" dirty="0">
                <a:solidFill>
                  <a:srgbClr val="FF0000"/>
                </a:solidFill>
              </a:rPr>
              <a:t>Demonstration and Assessment </a:t>
            </a:r>
            <a:r>
              <a:rPr lang="en-US" sz="2300" b="1" dirty="0"/>
              <a:t>at the Hazardous Weather </a:t>
            </a:r>
            <a:r>
              <a:rPr lang="en-US" sz="2300" b="1" dirty="0" err="1"/>
              <a:t>Testbed</a:t>
            </a:r>
            <a:r>
              <a:rPr lang="en-US" sz="2300" b="1" dirty="0"/>
              <a:t> GOES-R Proving </a:t>
            </a:r>
            <a:r>
              <a:rPr lang="en-US" sz="2300" b="1" dirty="0" smtClean="0"/>
              <a:t>Ground</a:t>
            </a:r>
          </a:p>
          <a:p>
            <a:pPr marL="0" indent="0" algn="just">
              <a:buNone/>
            </a:pPr>
            <a:endParaRPr lang="en-US" sz="2300" dirty="0"/>
          </a:p>
          <a:p>
            <a:endParaRPr lang="en-US" sz="2300" dirty="0"/>
          </a:p>
        </p:txBody>
      </p:sp>
      <p:sp>
        <p:nvSpPr>
          <p:cNvPr id="5" name="Content Placeholder 2"/>
          <p:cNvSpPr txBox="1">
            <a:spLocks/>
          </p:cNvSpPr>
          <p:nvPr/>
        </p:nvSpPr>
        <p:spPr>
          <a:xfrm>
            <a:off x="533400" y="2590800"/>
            <a:ext cx="8229600" cy="3962400"/>
          </a:xfrm>
          <a:prstGeom prst="rect">
            <a:avLst/>
          </a:prstGeom>
        </p:spPr>
        <p:txBody>
          <a:bodyPr vert="horz" lIns="91440" tIns="45720" rIns="91440" bIns="45720" rtlCol="0">
            <a:noAutofit/>
          </a:bodyPr>
          <a:lstStyle/>
          <a:p>
            <a:pPr marL="342900" indent="-342900">
              <a:spcBef>
                <a:spcPct val="20000"/>
              </a:spcBef>
              <a:buFont typeface="Arial" pitchFamily="34" charset="0"/>
              <a:buChar char="•"/>
              <a:defRPr/>
            </a:pPr>
            <a:r>
              <a:rPr lang="en-US" sz="2100" dirty="0" smtClean="0">
                <a:solidFill>
                  <a:prstClr val="black"/>
                </a:solidFill>
              </a:rPr>
              <a:t>Ensemble of ABI imagery using NESDIS  CRTM,  CIMSS and CIRA simulation packages, from CAPS’s Storm-Scale ensemble in </a:t>
            </a:r>
            <a:r>
              <a:rPr lang="en-US" sz="2100" dirty="0" err="1" smtClean="0">
                <a:solidFill>
                  <a:prstClr val="black"/>
                </a:solidFill>
              </a:rPr>
              <a:t>realtime</a:t>
            </a:r>
            <a:r>
              <a:rPr lang="en-US" sz="2100" dirty="0" smtClean="0">
                <a:solidFill>
                  <a:prstClr val="black"/>
                </a:solidFill>
              </a:rPr>
              <a:t>. </a:t>
            </a:r>
          </a:p>
          <a:p>
            <a:pPr marL="342900" indent="-342900">
              <a:spcBef>
                <a:spcPct val="20000"/>
              </a:spcBef>
              <a:buFont typeface="Arial" pitchFamily="34" charset="0"/>
              <a:buChar char="•"/>
              <a:defRPr/>
            </a:pPr>
            <a:r>
              <a:rPr lang="en-US" sz="2100" dirty="0" smtClean="0">
                <a:solidFill>
                  <a:prstClr val="black"/>
                </a:solidFill>
              </a:rPr>
              <a:t>Probabilistic products in terms of satellite observables.</a:t>
            </a:r>
          </a:p>
          <a:p>
            <a:pPr marL="342900" indent="-342900">
              <a:spcBef>
                <a:spcPct val="20000"/>
              </a:spcBef>
              <a:buFont typeface="Arial" pitchFamily="34" charset="0"/>
              <a:buChar char="•"/>
              <a:defRPr/>
            </a:pPr>
            <a:r>
              <a:rPr lang="en-US" sz="2100" dirty="0" smtClean="0">
                <a:solidFill>
                  <a:prstClr val="black"/>
                </a:solidFill>
              </a:rPr>
              <a:t>Adapt the simulation packages to work with various microphysics schemes, including two-moment schemes</a:t>
            </a:r>
          </a:p>
          <a:p>
            <a:pPr marL="342900" indent="-342900">
              <a:spcBef>
                <a:spcPct val="20000"/>
              </a:spcBef>
              <a:buFont typeface="Arial" pitchFamily="34" charset="0"/>
              <a:buChar char="•"/>
              <a:defRPr/>
            </a:pPr>
            <a:r>
              <a:rPr lang="en-US" sz="2100" dirty="0" smtClean="0">
                <a:solidFill>
                  <a:prstClr val="black"/>
                </a:solidFill>
              </a:rPr>
              <a:t>Simulations for at least 5 bands (6.185, 7.35, 6.95, 10.35 and 12.3 mm), comparison with GOES observations </a:t>
            </a:r>
          </a:p>
          <a:p>
            <a:pPr marL="342900" indent="-342900">
              <a:spcBef>
                <a:spcPct val="20000"/>
              </a:spcBef>
              <a:buFont typeface="Arial" pitchFamily="34" charset="0"/>
              <a:buChar char="•"/>
              <a:defRPr/>
            </a:pPr>
            <a:r>
              <a:rPr lang="en-US" sz="2100" dirty="0" smtClean="0">
                <a:solidFill>
                  <a:prstClr val="black"/>
                </a:solidFill>
              </a:rPr>
              <a:t>Require ~3000-4000 CPU cores using three packages for ~ 30 members, need to run on NICS</a:t>
            </a:r>
          </a:p>
          <a:p>
            <a:pPr marL="342900" indent="-342900">
              <a:spcBef>
                <a:spcPct val="20000"/>
              </a:spcBef>
              <a:buFont typeface="Arial" pitchFamily="34" charset="0"/>
              <a:buChar char="•"/>
              <a:defRPr/>
            </a:pPr>
            <a:r>
              <a:rPr lang="en-US" sz="2100" dirty="0" smtClean="0">
                <a:solidFill>
                  <a:prstClr val="black"/>
                </a:solidFill>
              </a:rPr>
              <a:t>Send the products to HWT/GOES-R Proving Ground for </a:t>
            </a:r>
            <a:r>
              <a:rPr lang="en-US" sz="2100" dirty="0" err="1" smtClean="0">
                <a:solidFill>
                  <a:prstClr val="black"/>
                </a:solidFill>
              </a:rPr>
              <a:t>realtime</a:t>
            </a:r>
            <a:r>
              <a:rPr lang="en-US" sz="2100" dirty="0" smtClean="0">
                <a:solidFill>
                  <a:prstClr val="black"/>
                </a:solidFill>
              </a:rPr>
              <a:t> assessment during Spring Experiments</a:t>
            </a:r>
            <a:endParaRPr lang="en-US" sz="2100" dirty="0">
              <a:solidFill>
                <a:prstClr val="black"/>
              </a:solidFill>
            </a:endParaRPr>
          </a:p>
        </p:txBody>
      </p:sp>
      <p:sp>
        <p:nvSpPr>
          <p:cNvPr id="6" name="Content Placeholder 2"/>
          <p:cNvSpPr txBox="1">
            <a:spLocks/>
          </p:cNvSpPr>
          <p:nvPr/>
        </p:nvSpPr>
        <p:spPr>
          <a:xfrm>
            <a:off x="514350" y="9525"/>
            <a:ext cx="8229600" cy="685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US" sz="1800" dirty="0" smtClean="0"/>
              <a:t>Principal Investigator: Prof. Ming </a:t>
            </a:r>
            <a:r>
              <a:rPr lang="en-US" sz="1800" dirty="0" err="1" smtClean="0"/>
              <a:t>Xue</a:t>
            </a:r>
            <a:r>
              <a:rPr lang="en-US" sz="1800" dirty="0" smtClean="0"/>
              <a:t>, Center for Analysis and Prediction of Storms (CAPS ) and School of Meteorology, University of Oklahoma</a:t>
            </a:r>
          </a:p>
          <a:p>
            <a:pPr>
              <a:buFont typeface="Arial" pitchFamily="34" charset="0"/>
              <a:buNone/>
            </a:pPr>
            <a:endParaRPr lang="en-US" sz="1800" dirty="0" smtClean="0"/>
          </a:p>
        </p:txBody>
      </p:sp>
    </p:spTree>
    <p:extLst>
      <p:ext uri="{BB962C8B-B14F-4D97-AF65-F5344CB8AC3E}">
        <p14:creationId xmlns:p14="http://schemas.microsoft.com/office/powerpoint/2010/main" val="282744227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Outline</a:t>
            </a:r>
          </a:p>
        </p:txBody>
      </p:sp>
      <p:sp>
        <p:nvSpPr>
          <p:cNvPr id="9219" name="Rectangle 3"/>
          <p:cNvSpPr>
            <a:spLocks noGrp="1" noChangeArrowheads="1"/>
          </p:cNvSpPr>
          <p:nvPr>
            <p:ph type="body" idx="1"/>
          </p:nvPr>
        </p:nvSpPr>
        <p:spPr>
          <a:xfrm>
            <a:off x="381000" y="685800"/>
            <a:ext cx="8839200" cy="5105400"/>
          </a:xfrm>
        </p:spPr>
        <p:txBody>
          <a:bodyPr/>
          <a:lstStyle/>
          <a:p>
            <a:pPr eaLnBrk="1" hangingPunct="1">
              <a:lnSpc>
                <a:spcPct val="90000"/>
              </a:lnSpc>
            </a:pPr>
            <a:r>
              <a:rPr lang="en-US" dirty="0" smtClean="0">
                <a:solidFill>
                  <a:schemeClr val="bg1"/>
                </a:solidFill>
              </a:rPr>
              <a:t>History</a:t>
            </a:r>
          </a:p>
          <a:p>
            <a:pPr eaLnBrk="1" hangingPunct="1">
              <a:lnSpc>
                <a:spcPct val="90000"/>
              </a:lnSpc>
            </a:pPr>
            <a:r>
              <a:rPr lang="en-US" dirty="0" smtClean="0">
                <a:solidFill>
                  <a:schemeClr val="bg1"/>
                </a:solidFill>
              </a:rPr>
              <a:t>Current GOES Imager and Sounder</a:t>
            </a:r>
          </a:p>
          <a:p>
            <a:pPr lvl="1" eaLnBrk="1" hangingPunct="1">
              <a:lnSpc>
                <a:spcPct val="90000"/>
              </a:lnSpc>
            </a:pPr>
            <a:r>
              <a:rPr lang="en-US" dirty="0" smtClean="0">
                <a:solidFill>
                  <a:schemeClr val="bg1"/>
                </a:solidFill>
              </a:rPr>
              <a:t>GOES-14/15</a:t>
            </a:r>
          </a:p>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chemeClr val="bg1"/>
                </a:solidFill>
              </a:rPr>
              <a:t>High Spectral res.</a:t>
            </a:r>
          </a:p>
          <a:p>
            <a:pPr eaLnBrk="1" hangingPunct="1">
              <a:lnSpc>
                <a:spcPct val="90000"/>
              </a:lnSpc>
            </a:pPr>
            <a:r>
              <a:rPr lang="en-US" dirty="0" smtClean="0">
                <a:solidFill>
                  <a:srgbClr val="FFFF00"/>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Questions</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109</a:t>
            </a:fld>
            <a:endParaRPr lang="en-US" smtClean="0">
              <a:solidFill>
                <a:srgbClr val="0000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3048000"/>
            <a:ext cx="4724400" cy="3543300"/>
          </a:xfrm>
          <a:prstGeom prst="rect">
            <a:avLst/>
          </a:prstGeom>
        </p:spPr>
      </p:pic>
    </p:spTree>
    <p:extLst>
      <p:ext uri="{BB962C8B-B14F-4D97-AF65-F5344CB8AC3E}">
        <p14:creationId xmlns:p14="http://schemas.microsoft.com/office/powerpoint/2010/main" val="35105127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Positive Impact still at 48-hours</a:t>
            </a:r>
            <a:endParaRPr lang="en-US" dirty="0"/>
          </a:p>
        </p:txBody>
      </p:sp>
      <p:sp>
        <p:nvSpPr>
          <p:cNvPr id="3" name="Content Placeholder 2"/>
          <p:cNvSpPr>
            <a:spLocks noGrp="1"/>
          </p:cNvSpPr>
          <p:nvPr>
            <p:ph idx="1"/>
          </p:nvPr>
        </p:nvSpPr>
        <p:spPr>
          <a:xfrm>
            <a:off x="133739" y="1364343"/>
            <a:ext cx="5105400" cy="5029200"/>
          </a:xfrm>
        </p:spPr>
        <p:txBody>
          <a:bodyPr>
            <a:normAutofit fontScale="62500" lnSpcReduction="20000"/>
          </a:bodyPr>
          <a:lstStyle/>
          <a:p>
            <a:r>
              <a:rPr lang="en-US" dirty="0" smtClean="0"/>
              <a:t>Regional forecast </a:t>
            </a:r>
            <a:r>
              <a:rPr lang="en-US" dirty="0"/>
              <a:t>impact </a:t>
            </a:r>
            <a:r>
              <a:rPr lang="en-US" dirty="0" smtClean="0"/>
              <a:t>at 48 </a:t>
            </a:r>
            <a:r>
              <a:rPr lang="en-US" dirty="0"/>
              <a:t>h </a:t>
            </a:r>
            <a:endParaRPr lang="en-US" dirty="0" smtClean="0"/>
          </a:p>
          <a:p>
            <a:r>
              <a:rPr lang="en-US" dirty="0" smtClean="0"/>
              <a:t>Overall</a:t>
            </a:r>
            <a:r>
              <a:rPr lang="en-US" dirty="0"/>
              <a:t>, the forecast impact from virtually every </a:t>
            </a:r>
            <a:r>
              <a:rPr lang="en-US" dirty="0" smtClean="0"/>
              <a:t>parameter, data </a:t>
            </a:r>
            <a:r>
              <a:rPr lang="en-US" dirty="0"/>
              <a:t>type, and level decreased from 24 to 48 h.</a:t>
            </a:r>
          </a:p>
          <a:p>
            <a:r>
              <a:rPr lang="en-US" dirty="0"/>
              <a:t>Some </a:t>
            </a:r>
            <a:r>
              <a:rPr lang="en-US" dirty="0" smtClean="0"/>
              <a:t>impacts decreased </a:t>
            </a:r>
            <a:r>
              <a:rPr lang="en-US" dirty="0"/>
              <a:t>by as much as a factor of </a:t>
            </a:r>
            <a:r>
              <a:rPr lang="en-US" dirty="0" smtClean="0"/>
              <a:t>3, </a:t>
            </a:r>
            <a:r>
              <a:rPr lang="en-US" dirty="0"/>
              <a:t>while others decreased </a:t>
            </a:r>
            <a:r>
              <a:rPr lang="en-US" dirty="0" smtClean="0"/>
              <a:t>by substantially </a:t>
            </a:r>
            <a:r>
              <a:rPr lang="en-US" dirty="0"/>
              <a:t>less. </a:t>
            </a:r>
            <a:endParaRPr lang="en-US" dirty="0" smtClean="0"/>
          </a:p>
          <a:p>
            <a:r>
              <a:rPr lang="en-US" dirty="0" smtClean="0"/>
              <a:t>A </a:t>
            </a:r>
            <a:r>
              <a:rPr lang="en-US" dirty="0"/>
              <a:t>drop in forecast impact from 24 to 48 h is </a:t>
            </a:r>
            <a:r>
              <a:rPr lang="en-US" dirty="0" smtClean="0"/>
              <a:t>not surprising</a:t>
            </a:r>
            <a:r>
              <a:rPr lang="en-US" dirty="0"/>
              <a:t>, considering the regional nature of </a:t>
            </a:r>
            <a:r>
              <a:rPr lang="en-US" dirty="0" smtClean="0"/>
              <a:t>the EDAS </a:t>
            </a:r>
            <a:r>
              <a:rPr lang="en-US" dirty="0"/>
              <a:t>and the ever-growing importance of the </a:t>
            </a:r>
            <a:r>
              <a:rPr lang="en-US" dirty="0" smtClean="0"/>
              <a:t>lateral boundary </a:t>
            </a:r>
            <a:r>
              <a:rPr lang="en-US" dirty="0"/>
              <a:t>conditions as the integration proceeds. </a:t>
            </a:r>
            <a:endParaRPr lang="en-US" dirty="0" smtClean="0"/>
          </a:p>
          <a:p>
            <a:r>
              <a:rPr lang="en-US" dirty="0" smtClean="0"/>
              <a:t>Finally, there </a:t>
            </a:r>
            <a:r>
              <a:rPr lang="en-US" dirty="0"/>
              <a:t>is limited evidence that global models </a:t>
            </a:r>
            <a:r>
              <a:rPr lang="en-US" dirty="0" smtClean="0"/>
              <a:t>exhibit the </a:t>
            </a:r>
            <a:r>
              <a:rPr lang="en-US" dirty="0"/>
              <a:t>opposite trend, with the importance of </a:t>
            </a:r>
            <a:r>
              <a:rPr lang="en-US" dirty="0" smtClean="0"/>
              <a:t>some remotely </a:t>
            </a:r>
            <a:r>
              <a:rPr lang="en-US" dirty="0"/>
              <a:t>sensed data sources increasing as the length </a:t>
            </a:r>
            <a:r>
              <a:rPr lang="en-US" dirty="0" smtClean="0"/>
              <a:t>of the </a:t>
            </a:r>
            <a:r>
              <a:rPr lang="en-US" dirty="0"/>
              <a:t>integration proceeds (T. J. </a:t>
            </a:r>
            <a:r>
              <a:rPr lang="en-US" dirty="0" smtClean="0"/>
              <a:t>Schmit, </a:t>
            </a:r>
            <a:r>
              <a:rPr lang="en-US" dirty="0"/>
              <a:t>2003, </a:t>
            </a:r>
            <a:r>
              <a:rPr lang="en-US" dirty="0" smtClean="0"/>
              <a:t>personal communication</a:t>
            </a:r>
            <a:r>
              <a:rPr lang="en-US" dirty="0"/>
              <a:t>).</a:t>
            </a:r>
          </a:p>
        </p:txBody>
      </p:sp>
      <p:sp>
        <p:nvSpPr>
          <p:cNvPr id="4" name="Text Box 5"/>
          <p:cNvSpPr txBox="1">
            <a:spLocks noChangeArrowheads="1"/>
          </p:cNvSpPr>
          <p:nvPr/>
        </p:nvSpPr>
        <p:spPr bwMode="auto">
          <a:xfrm>
            <a:off x="4572000" y="6381690"/>
            <a:ext cx="18937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i="1" dirty="0" err="1">
                <a:solidFill>
                  <a:prstClr val="black"/>
                </a:solidFill>
              </a:rPr>
              <a:t>Zapotocny</a:t>
            </a:r>
            <a:r>
              <a:rPr lang="en-US" sz="2000" i="1" dirty="0">
                <a:solidFill>
                  <a:prstClr val="black"/>
                </a:solidFill>
              </a:rPr>
              <a:t>, </a:t>
            </a:r>
            <a:r>
              <a:rPr lang="en-US" sz="2000" i="1" dirty="0" smtClean="0">
                <a:solidFill>
                  <a:prstClr val="black"/>
                </a:solidFill>
              </a:rPr>
              <a:t>2005</a:t>
            </a:r>
            <a:endParaRPr lang="en-US" sz="2000" i="1" dirty="0">
              <a:solidFill>
                <a:prstClr val="black"/>
              </a:solidFill>
            </a:endParaRP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62846" y="1752600"/>
            <a:ext cx="3881154" cy="3023987"/>
          </a:xfrm>
          <a:prstGeom prst="rect">
            <a:avLst/>
          </a:prstGeom>
        </p:spPr>
      </p:pic>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11</a:t>
            </a:fld>
            <a:endParaRPr lang="en-US">
              <a:solidFill>
                <a:prstClr val="black">
                  <a:tint val="75000"/>
                </a:prstClr>
              </a:solidFill>
            </a:endParaRPr>
          </a:p>
        </p:txBody>
      </p:sp>
    </p:spTree>
    <p:extLst>
      <p:ext uri="{BB962C8B-B14F-4D97-AF65-F5344CB8AC3E}">
        <p14:creationId xmlns:p14="http://schemas.microsoft.com/office/powerpoint/2010/main" val="20132587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0" y="-381000"/>
            <a:ext cx="9144000" cy="1143000"/>
          </a:xfrm>
        </p:spPr>
        <p:txBody>
          <a:bodyPr/>
          <a:lstStyle/>
          <a:p>
            <a:pPr eaLnBrk="1" hangingPunct="1"/>
            <a:r>
              <a:rPr lang="en-US" sz="2000" b="1" smtClean="0">
                <a:solidFill>
                  <a:srgbClr val="FFFF00"/>
                </a:solidFill>
              </a:rPr>
              <a:t>Approximate spectral and spatial resolutions of US GOES Imagers</a:t>
            </a:r>
          </a:p>
        </p:txBody>
      </p:sp>
      <p:graphicFrame>
        <p:nvGraphicFramePr>
          <p:cNvPr id="65539" name="Group 3"/>
          <p:cNvGraphicFramePr>
            <a:graphicFrameLocks noGrp="1"/>
          </p:cNvGraphicFramePr>
          <p:nvPr>
            <p:ph type="tbl" idx="1"/>
          </p:nvPr>
        </p:nvGraphicFramePr>
        <p:xfrm>
          <a:off x="304800" y="431800"/>
          <a:ext cx="8686800" cy="6373847"/>
        </p:xfrm>
        <a:graphic>
          <a:graphicData uri="http://schemas.openxmlformats.org/drawingml/2006/table">
            <a:tbl>
              <a:tblPr/>
              <a:tblGrid>
                <a:gridCol w="1066800"/>
                <a:gridCol w="1508125"/>
                <a:gridCol w="1509713"/>
                <a:gridCol w="1508125"/>
                <a:gridCol w="1509712"/>
                <a:gridCol w="1584325"/>
              </a:tblGrid>
              <a:tr h="4937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 Band Center (um)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GOES-8/11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GOES-12/N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GOES-O/P</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0.47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0.64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0.86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1.6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1.38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2.2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3.9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6.2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FF00"/>
                          </a:solidFill>
                          <a:effectLst/>
                          <a:latin typeface="Arial" charset="0"/>
                        </a:rPr>
                        <a:t>6.5/6.7/7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14km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7.3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8.5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9367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9.7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10.35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12.3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13.3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r>
            </a:tbl>
          </a:graphicData>
        </a:graphic>
      </p:graphicFrame>
      <p:sp>
        <p:nvSpPr>
          <p:cNvPr id="77955" name="Rectangle 131"/>
          <p:cNvSpPr>
            <a:spLocks noChangeAspect="1" noChangeArrowheads="1"/>
          </p:cNvSpPr>
          <p:nvPr/>
        </p:nvSpPr>
        <p:spPr bwMode="auto">
          <a:xfrm>
            <a:off x="3519488" y="1431925"/>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6" name="Rectangle 132"/>
          <p:cNvSpPr>
            <a:spLocks noChangeArrowheads="1"/>
          </p:cNvSpPr>
          <p:nvPr/>
        </p:nvSpPr>
        <p:spPr bwMode="auto">
          <a:xfrm>
            <a:off x="3382963" y="6065838"/>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7" name="Rectangle 133"/>
          <p:cNvSpPr>
            <a:spLocks noChangeArrowheads="1"/>
          </p:cNvSpPr>
          <p:nvPr/>
        </p:nvSpPr>
        <p:spPr bwMode="auto">
          <a:xfrm>
            <a:off x="3382963" y="57023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8" name="Rectangle 134"/>
          <p:cNvSpPr>
            <a:spLocks noChangeAspect="1" noChangeArrowheads="1"/>
          </p:cNvSpPr>
          <p:nvPr/>
        </p:nvSpPr>
        <p:spPr bwMode="auto">
          <a:xfrm>
            <a:off x="3200400" y="3657600"/>
            <a:ext cx="731838" cy="731838"/>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a:solidFill>
                  <a:srgbClr val="000000"/>
                </a:solidFill>
                <a:latin typeface="Times New Roman" pitchFamily="18" charset="0"/>
              </a:rPr>
              <a:t>8</a:t>
            </a:r>
          </a:p>
        </p:txBody>
      </p:sp>
      <p:sp>
        <p:nvSpPr>
          <p:cNvPr id="77959" name="Rectangle 135"/>
          <p:cNvSpPr>
            <a:spLocks noChangeArrowheads="1"/>
          </p:cNvSpPr>
          <p:nvPr/>
        </p:nvSpPr>
        <p:spPr bwMode="auto">
          <a:xfrm>
            <a:off x="3382963" y="31242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0" name="Rectangle 136"/>
          <p:cNvSpPr>
            <a:spLocks noChangeArrowheads="1"/>
          </p:cNvSpPr>
          <p:nvPr/>
        </p:nvSpPr>
        <p:spPr bwMode="auto">
          <a:xfrm>
            <a:off x="4937125" y="3840163"/>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a:solidFill>
                  <a:srgbClr val="000000"/>
                </a:solidFill>
                <a:latin typeface="Times New Roman" pitchFamily="18" charset="0"/>
              </a:rPr>
              <a:t>4</a:t>
            </a:r>
          </a:p>
        </p:txBody>
      </p:sp>
      <p:sp>
        <p:nvSpPr>
          <p:cNvPr id="77961" name="Rectangle 137"/>
          <p:cNvSpPr>
            <a:spLocks noChangeArrowheads="1"/>
          </p:cNvSpPr>
          <p:nvPr/>
        </p:nvSpPr>
        <p:spPr bwMode="auto">
          <a:xfrm>
            <a:off x="4937125" y="31242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2" name="Rectangle 138"/>
          <p:cNvSpPr>
            <a:spLocks noChangeArrowheads="1"/>
          </p:cNvSpPr>
          <p:nvPr/>
        </p:nvSpPr>
        <p:spPr bwMode="auto">
          <a:xfrm>
            <a:off x="6353175" y="3124200"/>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3" name="Rectangle 139"/>
          <p:cNvSpPr>
            <a:spLocks noChangeArrowheads="1"/>
          </p:cNvSpPr>
          <p:nvPr/>
        </p:nvSpPr>
        <p:spPr bwMode="auto">
          <a:xfrm>
            <a:off x="4937125" y="57023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4" name="Rectangle 140"/>
          <p:cNvSpPr>
            <a:spLocks noChangeArrowheads="1"/>
          </p:cNvSpPr>
          <p:nvPr/>
        </p:nvSpPr>
        <p:spPr bwMode="auto">
          <a:xfrm>
            <a:off x="6353175" y="570071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5" name="Rectangle 141"/>
          <p:cNvSpPr>
            <a:spLocks noChangeArrowheads="1"/>
          </p:cNvSpPr>
          <p:nvPr/>
        </p:nvSpPr>
        <p:spPr bwMode="auto">
          <a:xfrm>
            <a:off x="6353175" y="6416675"/>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6" name="Rectangle 142"/>
          <p:cNvSpPr>
            <a:spLocks noChangeArrowheads="1"/>
          </p:cNvSpPr>
          <p:nvPr/>
        </p:nvSpPr>
        <p:spPr bwMode="auto">
          <a:xfrm>
            <a:off x="6354763" y="384016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7" name="Rectangle 143"/>
          <p:cNvSpPr>
            <a:spLocks noChangeAspect="1" noChangeArrowheads="1"/>
          </p:cNvSpPr>
          <p:nvPr/>
        </p:nvSpPr>
        <p:spPr bwMode="auto">
          <a:xfrm>
            <a:off x="4754563" y="6248400"/>
            <a:ext cx="731837" cy="731838"/>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8" name="Rectangle 144"/>
          <p:cNvSpPr>
            <a:spLocks noChangeAspect="1" noChangeArrowheads="1"/>
          </p:cNvSpPr>
          <p:nvPr/>
        </p:nvSpPr>
        <p:spPr bwMode="auto">
          <a:xfrm>
            <a:off x="1752600" y="5516563"/>
            <a:ext cx="731838" cy="731837"/>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9" name="Rectangle 145"/>
          <p:cNvSpPr>
            <a:spLocks noChangeAspect="1" noChangeArrowheads="1"/>
          </p:cNvSpPr>
          <p:nvPr/>
        </p:nvSpPr>
        <p:spPr bwMode="auto">
          <a:xfrm>
            <a:off x="5075238" y="1431925"/>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70" name="Rectangle 146"/>
          <p:cNvSpPr>
            <a:spLocks noChangeAspect="1" noChangeArrowheads="1"/>
          </p:cNvSpPr>
          <p:nvPr/>
        </p:nvSpPr>
        <p:spPr bwMode="auto">
          <a:xfrm>
            <a:off x="2071688" y="1447800"/>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71" name="Rectangle 147"/>
          <p:cNvSpPr>
            <a:spLocks noChangeAspect="1" noChangeArrowheads="1"/>
          </p:cNvSpPr>
          <p:nvPr/>
        </p:nvSpPr>
        <p:spPr bwMode="auto">
          <a:xfrm>
            <a:off x="6491288" y="1447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2" name="Rectangle 148"/>
          <p:cNvSpPr>
            <a:spLocks noChangeAspect="1" noChangeArrowheads="1"/>
          </p:cNvSpPr>
          <p:nvPr/>
        </p:nvSpPr>
        <p:spPr bwMode="auto">
          <a:xfrm>
            <a:off x="8167688" y="1066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3" name="Rectangle 149"/>
          <p:cNvSpPr>
            <a:spLocks noChangeAspect="1" noChangeArrowheads="1"/>
          </p:cNvSpPr>
          <p:nvPr/>
        </p:nvSpPr>
        <p:spPr bwMode="auto">
          <a:xfrm>
            <a:off x="8167688" y="18129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4" name="Rectangle 150"/>
          <p:cNvSpPr>
            <a:spLocks noChangeAspect="1" noChangeArrowheads="1"/>
          </p:cNvSpPr>
          <p:nvPr/>
        </p:nvSpPr>
        <p:spPr bwMode="auto">
          <a:xfrm>
            <a:off x="8167688" y="21336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5" name="Rectangle 151"/>
          <p:cNvSpPr>
            <a:spLocks noChangeAspect="1" noChangeArrowheads="1"/>
          </p:cNvSpPr>
          <p:nvPr/>
        </p:nvSpPr>
        <p:spPr bwMode="auto">
          <a:xfrm>
            <a:off x="8167688" y="28797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6" name="Rectangle 152"/>
          <p:cNvSpPr>
            <a:spLocks noChangeAspect="1" noChangeArrowheads="1"/>
          </p:cNvSpPr>
          <p:nvPr/>
        </p:nvSpPr>
        <p:spPr bwMode="auto">
          <a:xfrm>
            <a:off x="8191500" y="1447800"/>
            <a:ext cx="46038" cy="46038"/>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7" name="Rectangle 153"/>
          <p:cNvSpPr>
            <a:spLocks noChangeAspect="1" noChangeArrowheads="1"/>
          </p:cNvSpPr>
          <p:nvPr/>
        </p:nvSpPr>
        <p:spPr bwMode="auto">
          <a:xfrm>
            <a:off x="8123238" y="3200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8" name="Rectangle 154"/>
          <p:cNvSpPr>
            <a:spLocks noChangeAspect="1" noChangeArrowheads="1"/>
          </p:cNvSpPr>
          <p:nvPr/>
        </p:nvSpPr>
        <p:spPr bwMode="auto">
          <a:xfrm>
            <a:off x="8123238" y="24844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9" name="Rectangle 155"/>
          <p:cNvSpPr>
            <a:spLocks noChangeAspect="1" noChangeArrowheads="1"/>
          </p:cNvSpPr>
          <p:nvPr/>
        </p:nvSpPr>
        <p:spPr bwMode="auto">
          <a:xfrm>
            <a:off x="8123238" y="3581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0" name="Rectangle 156"/>
          <p:cNvSpPr>
            <a:spLocks noChangeAspect="1" noChangeArrowheads="1"/>
          </p:cNvSpPr>
          <p:nvPr/>
        </p:nvSpPr>
        <p:spPr bwMode="auto">
          <a:xfrm>
            <a:off x="8123238" y="3932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r>
              <a:rPr lang="en-US">
                <a:solidFill>
                  <a:srgbClr val="000000"/>
                </a:solidFill>
                <a:latin typeface="Times New Roman" pitchFamily="18" charset="0"/>
              </a:rPr>
              <a:t>2</a:t>
            </a:r>
          </a:p>
        </p:txBody>
      </p:sp>
      <p:sp>
        <p:nvSpPr>
          <p:cNvPr id="77981" name="Rectangle 157"/>
          <p:cNvSpPr>
            <a:spLocks noChangeAspect="1" noChangeArrowheads="1"/>
          </p:cNvSpPr>
          <p:nvPr/>
        </p:nvSpPr>
        <p:spPr bwMode="auto">
          <a:xfrm>
            <a:off x="8123238" y="4313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2" name="Rectangle 158"/>
          <p:cNvSpPr>
            <a:spLocks noChangeAspect="1" noChangeArrowheads="1"/>
          </p:cNvSpPr>
          <p:nvPr/>
        </p:nvSpPr>
        <p:spPr bwMode="auto">
          <a:xfrm>
            <a:off x="8123238" y="4648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3" name="Rectangle 159"/>
          <p:cNvSpPr>
            <a:spLocks noChangeAspect="1" noChangeArrowheads="1"/>
          </p:cNvSpPr>
          <p:nvPr/>
        </p:nvSpPr>
        <p:spPr bwMode="auto">
          <a:xfrm>
            <a:off x="8123238" y="5029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4" name="Rectangle 160"/>
          <p:cNvSpPr>
            <a:spLocks noChangeAspect="1" noChangeArrowheads="1"/>
          </p:cNvSpPr>
          <p:nvPr/>
        </p:nvSpPr>
        <p:spPr bwMode="auto">
          <a:xfrm>
            <a:off x="8123238" y="5410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5" name="Rectangle 161"/>
          <p:cNvSpPr>
            <a:spLocks noChangeAspect="1" noChangeArrowheads="1"/>
          </p:cNvSpPr>
          <p:nvPr/>
        </p:nvSpPr>
        <p:spPr bwMode="auto">
          <a:xfrm>
            <a:off x="8123238" y="5791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6" name="Rectangle 162"/>
          <p:cNvSpPr>
            <a:spLocks noChangeAspect="1" noChangeArrowheads="1"/>
          </p:cNvSpPr>
          <p:nvPr/>
        </p:nvSpPr>
        <p:spPr bwMode="auto">
          <a:xfrm>
            <a:off x="8123238" y="6142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7" name="Rectangle 163"/>
          <p:cNvSpPr>
            <a:spLocks noChangeAspect="1" noChangeArrowheads="1"/>
          </p:cNvSpPr>
          <p:nvPr/>
        </p:nvSpPr>
        <p:spPr bwMode="auto">
          <a:xfrm>
            <a:off x="8123238" y="6523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77988" name="Text Box 164"/>
          <p:cNvSpPr txBox="1">
            <a:spLocks noChangeArrowheads="1"/>
          </p:cNvSpPr>
          <p:nvPr/>
        </p:nvSpPr>
        <p:spPr bwMode="auto">
          <a:xfrm rot="-5400000">
            <a:off x="-313531" y="1070768"/>
            <a:ext cx="84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latin typeface="Times New Roman" pitchFamily="18" charset="0"/>
              </a:rPr>
              <a:t>Visible</a:t>
            </a:r>
          </a:p>
        </p:txBody>
      </p:sp>
      <p:sp>
        <p:nvSpPr>
          <p:cNvPr id="77989" name="Text Box 165"/>
          <p:cNvSpPr txBox="1">
            <a:spLocks noChangeArrowheads="1"/>
          </p:cNvSpPr>
          <p:nvPr/>
        </p:nvSpPr>
        <p:spPr bwMode="auto">
          <a:xfrm rot="-5400000">
            <a:off x="-357981" y="2167731"/>
            <a:ext cx="933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i="1">
                <a:solidFill>
                  <a:srgbClr val="FFFF00"/>
                </a:solidFill>
                <a:latin typeface="Times New Roman" pitchFamily="18" charset="0"/>
              </a:rPr>
              <a:t>Near-IR</a:t>
            </a:r>
          </a:p>
        </p:txBody>
      </p:sp>
      <p:sp>
        <p:nvSpPr>
          <p:cNvPr id="77990" name="Text Box 166"/>
          <p:cNvSpPr txBox="1">
            <a:spLocks noChangeArrowheads="1"/>
          </p:cNvSpPr>
          <p:nvPr/>
        </p:nvSpPr>
        <p:spPr bwMode="auto">
          <a:xfrm rot="-5400000">
            <a:off x="-353218" y="4690268"/>
            <a:ext cx="920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latin typeface="Times New Roman" pitchFamily="18" charset="0"/>
              </a:rPr>
              <a:t>Infrared</a:t>
            </a:r>
          </a:p>
        </p:txBody>
      </p:sp>
      <p:sp>
        <p:nvSpPr>
          <p:cNvPr id="77991" name="Rectangle 167"/>
          <p:cNvSpPr>
            <a:spLocks noChangeAspect="1" noChangeArrowheads="1"/>
          </p:cNvSpPr>
          <p:nvPr/>
        </p:nvSpPr>
        <p:spPr bwMode="auto">
          <a:xfrm>
            <a:off x="1462088" y="3395663"/>
            <a:ext cx="1279525" cy="1279525"/>
          </a:xfrm>
          <a:prstGeom prst="rect">
            <a:avLst/>
          </a:prstGeom>
          <a:noFill/>
          <a:ln w="2540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endParaRPr>
          </a:p>
        </p:txBody>
      </p:sp>
      <p:sp>
        <p:nvSpPr>
          <p:cNvPr id="77992" name="Rectangle 168"/>
          <p:cNvSpPr>
            <a:spLocks noChangeAspect="1" noChangeArrowheads="1"/>
          </p:cNvSpPr>
          <p:nvPr/>
        </p:nvSpPr>
        <p:spPr bwMode="auto">
          <a:xfrm>
            <a:off x="1447800" y="6019800"/>
            <a:ext cx="1279525" cy="1279525"/>
          </a:xfrm>
          <a:prstGeom prst="rect">
            <a:avLst/>
          </a:prstGeom>
          <a:noFill/>
          <a:ln w="2540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endParaRPr>
          </a:p>
        </p:txBody>
      </p:sp>
      <p:sp>
        <p:nvSpPr>
          <p:cNvPr id="77993" name="Text Box 169"/>
          <p:cNvSpPr txBox="1">
            <a:spLocks noChangeArrowheads="1"/>
          </p:cNvSpPr>
          <p:nvPr/>
        </p:nvSpPr>
        <p:spPr bwMode="auto">
          <a:xfrm>
            <a:off x="2419350" y="2124075"/>
            <a:ext cx="3746500"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i="1">
                <a:solidFill>
                  <a:srgbClr val="000000"/>
                </a:solidFill>
                <a:latin typeface="Times New Roman" pitchFamily="18" charset="0"/>
              </a:rPr>
              <a:t>Box size represents pixel size</a:t>
            </a:r>
          </a:p>
        </p:txBody>
      </p:sp>
      <p:sp>
        <p:nvSpPr>
          <p:cNvPr id="77994" name="Text Box 170"/>
          <p:cNvSpPr txBox="1">
            <a:spLocks noChangeArrowheads="1"/>
          </p:cNvSpPr>
          <p:nvPr/>
        </p:nvSpPr>
        <p:spPr bwMode="auto">
          <a:xfrm>
            <a:off x="1981200" y="43434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000">
                <a:solidFill>
                  <a:srgbClr val="000000"/>
                </a:solidFill>
                <a:latin typeface="Times New Roman" pitchFamily="18" charset="0"/>
              </a:rPr>
              <a:t>“MSI mode”</a:t>
            </a:r>
          </a:p>
        </p:txBody>
      </p:sp>
    </p:spTree>
    <p:extLst>
      <p:ext uri="{BB962C8B-B14F-4D97-AF65-F5344CB8AC3E}">
        <p14:creationId xmlns:p14="http://schemas.microsoft.com/office/powerpoint/2010/main" val="4042876934"/>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Summary  </a:t>
            </a:r>
          </a:p>
        </p:txBody>
      </p:sp>
      <p:sp>
        <p:nvSpPr>
          <p:cNvPr id="54275" name="Rectangle 3"/>
          <p:cNvSpPr>
            <a:spLocks noGrp="1" noChangeArrowheads="1"/>
          </p:cNvSpPr>
          <p:nvPr>
            <p:ph type="body" idx="1"/>
          </p:nvPr>
        </p:nvSpPr>
        <p:spPr>
          <a:xfrm>
            <a:off x="457200" y="947738"/>
            <a:ext cx="8534400" cy="4462462"/>
          </a:xfrm>
        </p:spPr>
        <p:txBody>
          <a:bodyPr/>
          <a:lstStyle/>
          <a:p>
            <a:pPr eaLnBrk="1" hangingPunct="1">
              <a:defRPr/>
            </a:pPr>
            <a:r>
              <a:rPr lang="en-US" sz="2800" dirty="0" smtClean="0">
                <a:solidFill>
                  <a:schemeClr val="bg1"/>
                </a:solidFill>
              </a:rPr>
              <a:t>The ABI on GOES-R will improve over the current instrument, including improved image navigation and registration and radiometer performance (colder patch temperatures, </a:t>
            </a:r>
            <a:r>
              <a:rPr lang="en-US" sz="2800" dirty="0" err="1" smtClean="0">
                <a:solidFill>
                  <a:schemeClr val="bg1"/>
                </a:solidFill>
              </a:rPr>
              <a:t>etc</a:t>
            </a:r>
            <a:r>
              <a:rPr lang="en-US" sz="2800" dirty="0" smtClean="0">
                <a:solidFill>
                  <a:schemeClr val="bg1"/>
                </a:solidFill>
              </a:rPr>
              <a:t>).</a:t>
            </a:r>
          </a:p>
          <a:p>
            <a:pPr eaLnBrk="1" hangingPunct="1">
              <a:defRPr/>
            </a:pPr>
            <a:r>
              <a:rPr lang="en-US" sz="2800" dirty="0" smtClean="0">
                <a:solidFill>
                  <a:schemeClr val="bg1"/>
                </a:solidFill>
              </a:rPr>
              <a:t>These improvements will greatly assist a host of data assimilation and NWP applications, especially on the regional and </a:t>
            </a:r>
            <a:br>
              <a:rPr lang="en-US" sz="2800" dirty="0" smtClean="0">
                <a:solidFill>
                  <a:schemeClr val="bg1"/>
                </a:solidFill>
              </a:rPr>
            </a:br>
            <a:r>
              <a:rPr lang="en-US" sz="2800" dirty="0" err="1" smtClean="0">
                <a:solidFill>
                  <a:schemeClr val="bg1"/>
                </a:solidFill>
              </a:rPr>
              <a:t>meso</a:t>
            </a:r>
            <a:r>
              <a:rPr lang="en-US" sz="2800" dirty="0" smtClean="0">
                <a:solidFill>
                  <a:schemeClr val="bg1"/>
                </a:solidFill>
              </a:rPr>
              <a:t>-scales via both direct assimilation and in-direct validations.</a:t>
            </a:r>
          </a:p>
          <a:p>
            <a:pPr eaLnBrk="1" hangingPunct="1">
              <a:defRPr/>
            </a:pPr>
            <a:r>
              <a:rPr lang="en-US" sz="2800" dirty="0" smtClean="0">
                <a:solidFill>
                  <a:schemeClr val="bg1"/>
                </a:solidFill>
              </a:rPr>
              <a:t>Need to start with current geostationary data and products to best prepare for the ABI</a:t>
            </a:r>
          </a:p>
          <a:p>
            <a:pPr eaLnBrk="1" hangingPunct="1">
              <a:defRPr/>
            </a:pPr>
            <a:r>
              <a:rPr lang="en-US" sz="2800" dirty="0" smtClean="0">
                <a:solidFill>
                  <a:schemeClr val="bg1"/>
                </a:solidFill>
              </a:rPr>
              <a:t>Still need the vertical resolution of high-spectral, high-temporal observations!</a:t>
            </a:r>
          </a:p>
        </p:txBody>
      </p:sp>
      <p:sp>
        <p:nvSpPr>
          <p:cNvPr id="819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DB4AF0-9137-4E66-BBEB-EA2B82F149F3}" type="slidenum">
              <a:rPr lang="en-US" smtClean="0">
                <a:solidFill>
                  <a:srgbClr val="000000"/>
                </a:solidFill>
              </a:rPr>
              <a:pPr eaLnBrk="1" hangingPunct="1"/>
              <a:t>111</a:t>
            </a:fld>
            <a:endParaRPr lang="en-US" smtClean="0">
              <a:solidFill>
                <a:srgbClr val="000000"/>
              </a:solidFill>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00" y="0"/>
            <a:ext cx="1533524" cy="1023482"/>
          </a:xfrm>
          <a:prstGeom prst="rect">
            <a:avLst/>
          </a:prstGeom>
        </p:spPr>
      </p:pic>
    </p:spTree>
    <p:extLst>
      <p:ext uri="{BB962C8B-B14F-4D97-AF65-F5344CB8AC3E}">
        <p14:creationId xmlns:p14="http://schemas.microsoft.com/office/powerpoint/2010/main" val="25414926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Summary  </a:t>
            </a:r>
          </a:p>
        </p:txBody>
      </p:sp>
      <p:sp>
        <p:nvSpPr>
          <p:cNvPr id="54275" name="Rectangle 3"/>
          <p:cNvSpPr>
            <a:spLocks noGrp="1" noChangeArrowheads="1"/>
          </p:cNvSpPr>
          <p:nvPr>
            <p:ph type="body" idx="1"/>
          </p:nvPr>
        </p:nvSpPr>
        <p:spPr>
          <a:xfrm>
            <a:off x="152400" y="1252538"/>
            <a:ext cx="8839200" cy="4462462"/>
          </a:xfrm>
        </p:spPr>
        <p:txBody>
          <a:bodyPr/>
          <a:lstStyle/>
          <a:p>
            <a:pPr eaLnBrk="1" hangingPunct="1">
              <a:defRPr/>
            </a:pPr>
            <a:r>
              <a:rPr lang="en-US" sz="2800" dirty="0" smtClean="0">
                <a:solidFill>
                  <a:schemeClr val="bg1"/>
                </a:solidFill>
              </a:rPr>
              <a:t>There’s so much more information from the GOES-R instruments (ABI, GLM, </a:t>
            </a:r>
            <a:r>
              <a:rPr lang="en-US" sz="2800" dirty="0" err="1" smtClean="0">
                <a:solidFill>
                  <a:schemeClr val="bg1"/>
                </a:solidFill>
              </a:rPr>
              <a:t>etc</a:t>
            </a:r>
            <a:r>
              <a:rPr lang="en-US" sz="2800" dirty="0" smtClean="0">
                <a:solidFill>
                  <a:schemeClr val="bg1"/>
                </a:solidFill>
              </a:rPr>
              <a:t>), that the best way for the forecaster and others to quickly gain benefit is if the information is assimilated into the appropriately-scaled numerical weather prediction models. </a:t>
            </a:r>
          </a:p>
          <a:p>
            <a:pPr lvl="1" eaLnBrk="1" hangingPunct="1">
              <a:defRPr/>
            </a:pPr>
            <a:r>
              <a:rPr lang="en-US" sz="2400" dirty="0" smtClean="0">
                <a:solidFill>
                  <a:schemeClr val="bg1"/>
                </a:solidFill>
              </a:rPr>
              <a:t>Need to use both clear and cloudy radiances</a:t>
            </a:r>
          </a:p>
          <a:p>
            <a:pPr lvl="1" eaLnBrk="1" hangingPunct="1">
              <a:defRPr/>
            </a:pPr>
            <a:r>
              <a:rPr lang="en-US" sz="2400" dirty="0" smtClean="0">
                <a:solidFill>
                  <a:schemeClr val="bg1"/>
                </a:solidFill>
              </a:rPr>
              <a:t>May need to continue to use select products</a:t>
            </a:r>
          </a:p>
          <a:p>
            <a:pPr lvl="1" eaLnBrk="1" hangingPunct="1">
              <a:defRPr/>
            </a:pPr>
            <a:r>
              <a:rPr lang="en-US" sz="2400" dirty="0" smtClean="0">
                <a:solidFill>
                  <a:schemeClr val="bg1"/>
                </a:solidFill>
              </a:rPr>
              <a:t>Upcoming Warn-on-Forecast/High </a:t>
            </a:r>
            <a:r>
              <a:rPr lang="en-US" sz="2400" dirty="0">
                <a:solidFill>
                  <a:schemeClr val="bg1"/>
                </a:solidFill>
              </a:rPr>
              <a:t>Impact Weather </a:t>
            </a:r>
            <a:r>
              <a:rPr lang="en-US" sz="2400" dirty="0" smtClean="0">
                <a:solidFill>
                  <a:schemeClr val="bg1"/>
                </a:solidFill>
              </a:rPr>
              <a:t>Workshop. Feb. </a:t>
            </a:r>
            <a:r>
              <a:rPr lang="en-US" sz="2400" dirty="0">
                <a:solidFill>
                  <a:schemeClr val="bg1"/>
                </a:solidFill>
              </a:rPr>
              <a:t>8-9 in </a:t>
            </a:r>
            <a:r>
              <a:rPr lang="en-US" sz="2400" dirty="0" smtClean="0">
                <a:solidFill>
                  <a:schemeClr val="bg1"/>
                </a:solidFill>
              </a:rPr>
              <a:t>Norman, OK [POC: S. Goodman]</a:t>
            </a:r>
          </a:p>
          <a:p>
            <a:pPr eaLnBrk="1" hangingPunct="1">
              <a:defRPr/>
            </a:pPr>
            <a:r>
              <a:rPr lang="en-US" sz="2800" dirty="0" smtClean="0">
                <a:solidFill>
                  <a:schemeClr val="bg1"/>
                </a:solidFill>
              </a:rPr>
              <a:t>That said, the direct use of imagery and products will continue, for model comparisons, rapidly changing phenomena, etc.</a:t>
            </a:r>
          </a:p>
        </p:txBody>
      </p:sp>
      <p:sp>
        <p:nvSpPr>
          <p:cNvPr id="819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DB4AF0-9137-4E66-BBEB-EA2B82F149F3}" type="slidenum">
              <a:rPr lang="en-US" smtClean="0">
                <a:solidFill>
                  <a:srgbClr val="000000"/>
                </a:solidFill>
              </a:rPr>
              <a:pPr eaLnBrk="1" hangingPunct="1"/>
              <a:t>112</a:t>
            </a:fld>
            <a:endParaRPr lang="en-US" dirty="0" smtClean="0">
              <a:solidFill>
                <a:srgbClr val="000000"/>
              </a:solidFill>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00" y="0"/>
            <a:ext cx="1533524" cy="1023482"/>
          </a:xfrm>
          <a:prstGeom prst="rect">
            <a:avLst/>
          </a:prstGeom>
        </p:spPr>
      </p:pic>
    </p:spTree>
    <p:extLst>
      <p:ext uri="{BB962C8B-B14F-4D97-AF65-F5344CB8AC3E}">
        <p14:creationId xmlns:p14="http://schemas.microsoft.com/office/powerpoint/2010/main" val="343709930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228600" y="228600"/>
            <a:ext cx="8534400" cy="701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800100" indent="-34290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endParaRPr lang="en-US" sz="2400" dirty="0">
              <a:solidFill>
                <a:srgbClr val="FFFF00"/>
              </a:solidFill>
              <a:latin typeface="Arial Unicode MS" pitchFamily="34" charset="-128"/>
            </a:endParaRPr>
          </a:p>
          <a:p>
            <a:pPr fontAlgn="base">
              <a:spcBef>
                <a:spcPct val="0"/>
              </a:spcBef>
              <a:spcAft>
                <a:spcPct val="0"/>
              </a:spcAft>
            </a:pPr>
            <a:r>
              <a:rPr lang="en-US" sz="2400" dirty="0">
                <a:solidFill>
                  <a:srgbClr val="FFFF00"/>
                </a:solidFill>
                <a:latin typeface="Arial Unicode MS" pitchFamily="34" charset="-128"/>
              </a:rPr>
              <a:t>GOES-R: </a:t>
            </a:r>
          </a:p>
          <a:p>
            <a:pPr lvl="1" fontAlgn="base">
              <a:spcBef>
                <a:spcPct val="0"/>
              </a:spcBef>
              <a:spcAft>
                <a:spcPct val="0"/>
              </a:spcAft>
              <a:buFontTx/>
              <a:buChar char="•"/>
            </a:pPr>
            <a:r>
              <a:rPr lang="en-US" sz="2400" dirty="0">
                <a:solidFill>
                  <a:srgbClr val="FFFFFF"/>
                </a:solidFill>
                <a:latin typeface="Arial Unicode MS" pitchFamily="34" charset="-128"/>
              </a:rPr>
              <a:t>http://www.goes-r.gov</a:t>
            </a:r>
          </a:p>
          <a:p>
            <a:pPr lvl="1" fontAlgn="base">
              <a:spcBef>
                <a:spcPct val="0"/>
              </a:spcBef>
              <a:spcAft>
                <a:spcPct val="0"/>
              </a:spcAft>
              <a:buFontTx/>
              <a:buChar char="•"/>
            </a:pPr>
            <a:r>
              <a:rPr lang="en-US" sz="2400" dirty="0">
                <a:solidFill>
                  <a:srgbClr val="FFFFFF"/>
                </a:solidFill>
                <a:latin typeface="Arial Unicode MS" pitchFamily="34" charset="-128"/>
              </a:rPr>
              <a:t>http://www.meted.ucar.edu/index.htm</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http://cimss.ssec.wisc.edu/goes_r/proving-ground.html</a:t>
            </a:r>
          </a:p>
          <a:p>
            <a:pPr lvl="1" fontAlgn="base">
              <a:spcBef>
                <a:spcPct val="0"/>
              </a:spcBef>
              <a:spcAft>
                <a:spcPct val="0"/>
              </a:spcAft>
            </a:pPr>
            <a:r>
              <a:rPr lang="en-US" sz="800" dirty="0">
                <a:solidFill>
                  <a:srgbClr val="FFFF00"/>
                </a:solidFill>
                <a:latin typeface="Arial Unicode MS" pitchFamily="34" charset="-128"/>
              </a:rPr>
              <a:t>  </a:t>
            </a:r>
          </a:p>
          <a:p>
            <a:pPr fontAlgn="base">
              <a:spcBef>
                <a:spcPct val="0"/>
              </a:spcBef>
              <a:spcAft>
                <a:spcPct val="0"/>
              </a:spcAft>
            </a:pPr>
            <a:r>
              <a:rPr lang="en-US" sz="2400" dirty="0">
                <a:solidFill>
                  <a:srgbClr val="FFFF00"/>
                </a:solidFill>
                <a:latin typeface="Arial Unicode MS" pitchFamily="34" charset="-128"/>
              </a:rPr>
              <a:t>GOES and NASA: </a:t>
            </a:r>
          </a:p>
          <a:p>
            <a:pPr lvl="1" fontAlgn="base">
              <a:spcBef>
                <a:spcPct val="0"/>
              </a:spcBef>
              <a:spcAft>
                <a:spcPct val="0"/>
              </a:spcAft>
              <a:buFontTx/>
              <a:buChar char="•"/>
            </a:pPr>
            <a:r>
              <a:rPr lang="en-US" sz="2400" dirty="0">
                <a:solidFill>
                  <a:srgbClr val="FFFFFF"/>
                </a:solidFill>
                <a:latin typeface="Arial Unicode MS" pitchFamily="34" charset="-128"/>
              </a:rPr>
              <a:t> http://goespoes.gsfc.nasa.gov/goes/index.html</a:t>
            </a:r>
          </a:p>
          <a:p>
            <a:pPr lvl="1" fontAlgn="base">
              <a:spcBef>
                <a:spcPct val="0"/>
              </a:spcBef>
              <a:spcAft>
                <a:spcPct val="0"/>
              </a:spcAft>
              <a:buFontTx/>
              <a:buChar char="•"/>
            </a:pPr>
            <a:r>
              <a:rPr lang="en-US" sz="2400" dirty="0">
                <a:solidFill>
                  <a:srgbClr val="FFFFFF"/>
                </a:solidFill>
                <a:latin typeface="Arial Unicode MS" pitchFamily="34" charset="-128"/>
              </a:rPr>
              <a:t> http://goes.gsfc.nasa.gov/text/goes.databookn.html </a:t>
            </a:r>
          </a:p>
          <a:p>
            <a:pPr lvl="1" fontAlgn="base">
              <a:spcBef>
                <a:spcPct val="0"/>
              </a:spcBef>
              <a:spcAft>
                <a:spcPct val="0"/>
              </a:spcAft>
              <a:buFontTx/>
              <a:buChar char="•"/>
            </a:pPr>
            <a:endParaRPr lang="en-US" sz="1000" dirty="0">
              <a:solidFill>
                <a:srgbClr val="FFFFFF"/>
              </a:solidFill>
              <a:latin typeface="Arial Unicode MS" pitchFamily="34" charset="-128"/>
            </a:endParaRPr>
          </a:p>
          <a:p>
            <a:pPr fontAlgn="base">
              <a:spcBef>
                <a:spcPct val="0"/>
              </a:spcBef>
              <a:spcAft>
                <a:spcPct val="0"/>
              </a:spcAft>
            </a:pPr>
            <a:r>
              <a:rPr lang="en-US" sz="2400" dirty="0">
                <a:solidFill>
                  <a:srgbClr val="FFFF00"/>
                </a:solidFill>
                <a:latin typeface="Arial Unicode MS" pitchFamily="34" charset="-128"/>
              </a:rPr>
              <a:t>UW/SSEC/CIMSS/ASPB:</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http://cimss.ssec.wisc.edu/goes_r/proving-ground/nssl_abi/nssl_abi_rt.html</a:t>
            </a:r>
          </a:p>
          <a:p>
            <a:pPr lvl="1" fontAlgn="base">
              <a:spcBef>
                <a:spcPct val="0"/>
              </a:spcBef>
              <a:spcAft>
                <a:spcPct val="0"/>
              </a:spcAft>
              <a:buFontTx/>
              <a:buChar char="•"/>
            </a:pPr>
            <a:r>
              <a:rPr lang="en-US" sz="2400" dirty="0" smtClean="0">
                <a:solidFill>
                  <a:srgbClr val="FFFFFF"/>
                </a:solidFill>
                <a:latin typeface="Arial Unicode MS" pitchFamily="34" charset="-128"/>
              </a:rPr>
              <a:t>http</a:t>
            </a:r>
            <a:r>
              <a:rPr lang="en-US" sz="2400" dirty="0">
                <a:solidFill>
                  <a:srgbClr val="FFFFFF"/>
                </a:solidFill>
                <a:latin typeface="Arial Unicode MS" pitchFamily="34" charset="-128"/>
              </a:rPr>
              <a:t>://cimss.ssec.wisc.edu/goes_r/awg/proxy/nwp/</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http://cimss.ssec.wisc.edu/goes/abi/</a:t>
            </a:r>
            <a:r>
              <a:rPr lang="en-US" sz="2400" dirty="0">
                <a:solidFill>
                  <a:srgbClr val="FFFF00"/>
                </a:solidFill>
                <a:latin typeface="Arial Unicode MS" pitchFamily="34" charset="-128"/>
              </a:rPr>
              <a:t> </a:t>
            </a:r>
            <a:endParaRPr lang="en-US" sz="2400" dirty="0">
              <a:solidFill>
                <a:srgbClr val="FFFFFF"/>
              </a:solidFill>
              <a:latin typeface="Arial Unicode MS" pitchFamily="34" charset="-128"/>
            </a:endParaRPr>
          </a:p>
          <a:p>
            <a:pPr lvl="1" fontAlgn="base">
              <a:spcBef>
                <a:spcPct val="0"/>
              </a:spcBef>
              <a:spcAft>
                <a:spcPct val="0"/>
              </a:spcAft>
              <a:buFontTx/>
              <a:buChar char="•"/>
            </a:pPr>
            <a:r>
              <a:rPr lang="en-US" sz="2400" dirty="0">
                <a:solidFill>
                  <a:srgbClr val="FFFFFF"/>
                </a:solidFill>
                <a:latin typeface="Arial Unicode MS" pitchFamily="34" charset="-128"/>
              </a:rPr>
              <a:t>http://cimss.ssec.wisc.edu/goes/abi/wf</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http://cimss.ssec.wisc.edu/goes/blog/</a:t>
            </a:r>
          </a:p>
          <a:p>
            <a:pPr lvl="1" fontAlgn="base">
              <a:spcBef>
                <a:spcPct val="0"/>
              </a:spcBef>
              <a:spcAft>
                <a:spcPct val="0"/>
              </a:spcAft>
              <a:buFontTx/>
              <a:buChar char="•"/>
            </a:pPr>
            <a:r>
              <a:rPr lang="en-US" sz="2400" dirty="0">
                <a:solidFill>
                  <a:srgbClr val="FFFFFF"/>
                </a:solidFill>
                <a:latin typeface="Arial Unicode MS" pitchFamily="34" charset="-128"/>
              </a:rPr>
              <a:t>http://www.ssec.wisc.edu/data/geo/</a:t>
            </a:r>
          </a:p>
          <a:p>
            <a:pPr lvl="1" fontAlgn="base">
              <a:spcBef>
                <a:spcPct val="0"/>
              </a:spcBef>
              <a:spcAft>
                <a:spcPct val="0"/>
              </a:spcAft>
              <a:buFontTx/>
              <a:buChar char="•"/>
            </a:pPr>
            <a:endParaRPr lang="en-US" sz="2400" dirty="0">
              <a:solidFill>
                <a:srgbClr val="FFFFFF"/>
              </a:solidFill>
              <a:latin typeface="Arial Unicode MS" pitchFamily="34" charset="-128"/>
            </a:endParaRPr>
          </a:p>
          <a:p>
            <a:pPr lvl="1" fontAlgn="base">
              <a:spcBef>
                <a:spcPct val="0"/>
              </a:spcBef>
              <a:spcAft>
                <a:spcPct val="0"/>
              </a:spcAft>
              <a:buFontTx/>
              <a:buChar char="•"/>
            </a:pPr>
            <a:endParaRPr lang="en-US" sz="2400" dirty="0">
              <a:solidFill>
                <a:srgbClr val="FFFFFF"/>
              </a:solidFill>
              <a:latin typeface="Arial Unicode MS" pitchFamily="34" charset="-128"/>
            </a:endParaRPr>
          </a:p>
        </p:txBody>
      </p:sp>
      <p:sp>
        <p:nvSpPr>
          <p:cNvPr id="79875" name="Text Box 3"/>
          <p:cNvSpPr txBox="1">
            <a:spLocks noChangeArrowheads="1"/>
          </p:cNvSpPr>
          <p:nvPr/>
        </p:nvSpPr>
        <p:spPr bwMode="auto">
          <a:xfrm>
            <a:off x="1339850" y="76200"/>
            <a:ext cx="3613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600" dirty="0">
                <a:solidFill>
                  <a:srgbClr val="FFFF00"/>
                </a:solidFill>
                <a:latin typeface="Arial Unicode MS" pitchFamily="34" charset="-128"/>
              </a:rPr>
              <a:t>More information</a:t>
            </a:r>
            <a:endParaRPr lang="en-US" sz="2400" dirty="0">
              <a:solidFill>
                <a:srgbClr val="FFFF00"/>
              </a:solidFill>
              <a:latin typeface="Arial Unicode MS" pitchFamily="34" charset="-128"/>
            </a:endParaRPr>
          </a:p>
        </p:txBody>
      </p:sp>
      <p:pic>
        <p:nvPicPr>
          <p:cNvPr id="79876" name="Picture 4" descr="front_page_abi_pap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75222" y="5029200"/>
            <a:ext cx="136877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 Box 5"/>
          <p:cNvSpPr txBox="1">
            <a:spLocks noChangeArrowheads="1"/>
          </p:cNvSpPr>
          <p:nvPr/>
        </p:nvSpPr>
        <p:spPr bwMode="auto">
          <a:xfrm>
            <a:off x="5638800" y="6340475"/>
            <a:ext cx="2057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i="1">
                <a:solidFill>
                  <a:srgbClr val="FFFFFF"/>
                </a:solidFill>
              </a:rPr>
              <a:t>AMS BAMS Article on the ABI (Aug. 2005)</a:t>
            </a:r>
          </a:p>
        </p:txBody>
      </p:sp>
      <p:pic>
        <p:nvPicPr>
          <p:cNvPr id="79878" name="Picture 6" descr="goesRNextGenerationWHurrican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00132" y="0"/>
            <a:ext cx="124386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9554349"/>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228600"/>
            <a:ext cx="8229600" cy="1143000"/>
          </a:xfrm>
        </p:spPr>
        <p:txBody>
          <a:bodyPr/>
          <a:lstStyle/>
          <a:p>
            <a:pPr eaLnBrk="1" hangingPunct="1"/>
            <a:r>
              <a:rPr lang="en-US" dirty="0" smtClean="0">
                <a:solidFill>
                  <a:srgbClr val="FFFF00"/>
                </a:solidFill>
              </a:rPr>
              <a:t>Questions</a:t>
            </a:r>
          </a:p>
        </p:txBody>
      </p:sp>
      <p:sp>
        <p:nvSpPr>
          <p:cNvPr id="54275" name="Rectangle 3"/>
          <p:cNvSpPr>
            <a:spLocks noGrp="1" noChangeArrowheads="1"/>
          </p:cNvSpPr>
          <p:nvPr>
            <p:ph type="body" idx="1"/>
          </p:nvPr>
        </p:nvSpPr>
        <p:spPr>
          <a:xfrm>
            <a:off x="457200" y="762000"/>
            <a:ext cx="8534400" cy="4462462"/>
          </a:xfrm>
        </p:spPr>
        <p:txBody>
          <a:bodyPr/>
          <a:lstStyle/>
          <a:p>
            <a:pPr eaLnBrk="1" hangingPunct="1">
              <a:defRPr/>
            </a:pPr>
            <a:r>
              <a:rPr lang="en-US" dirty="0" smtClean="0">
                <a:solidFill>
                  <a:schemeClr val="bg1"/>
                </a:solidFill>
              </a:rPr>
              <a:t>Ready for GOES-15 (e.g., December)?</a:t>
            </a:r>
          </a:p>
          <a:p>
            <a:pPr eaLnBrk="1" hangingPunct="1">
              <a:defRPr/>
            </a:pPr>
            <a:r>
              <a:rPr lang="en-US" dirty="0" smtClean="0">
                <a:solidFill>
                  <a:schemeClr val="bg1"/>
                </a:solidFill>
              </a:rPr>
              <a:t>Ready for GOES-14?</a:t>
            </a:r>
          </a:p>
          <a:p>
            <a:pPr eaLnBrk="1" hangingPunct="1">
              <a:defRPr/>
            </a:pPr>
            <a:r>
              <a:rPr lang="en-US" dirty="0" smtClean="0">
                <a:solidFill>
                  <a:schemeClr val="bg1"/>
                </a:solidFill>
              </a:rPr>
              <a:t>GOES-13 radiances operational? Hourly?</a:t>
            </a:r>
          </a:p>
          <a:p>
            <a:pPr eaLnBrk="1" hangingPunct="1">
              <a:defRPr/>
            </a:pPr>
            <a:r>
              <a:rPr lang="en-US" dirty="0" smtClean="0">
                <a:solidFill>
                  <a:schemeClr val="bg1"/>
                </a:solidFill>
              </a:rPr>
              <a:t>Read </a:t>
            </a:r>
            <a:r>
              <a:rPr lang="en-US" dirty="0" err="1" smtClean="0">
                <a:solidFill>
                  <a:schemeClr val="bg1"/>
                </a:solidFill>
              </a:rPr>
              <a:t>netCDF</a:t>
            </a:r>
            <a:r>
              <a:rPr lang="en-US" dirty="0" smtClean="0">
                <a:solidFill>
                  <a:schemeClr val="bg1"/>
                </a:solidFill>
              </a:rPr>
              <a:t> for radiances and cloud mask (GOES-R ABI) </a:t>
            </a:r>
          </a:p>
          <a:p>
            <a:pPr eaLnBrk="1" hangingPunct="1">
              <a:defRPr/>
            </a:pPr>
            <a:r>
              <a:rPr lang="en-US" dirty="0" smtClean="0">
                <a:solidFill>
                  <a:schemeClr val="bg1"/>
                </a:solidFill>
              </a:rPr>
              <a:t>Ready to exploit the high temporal data from the ABI? Current GOES radiances and products?</a:t>
            </a:r>
          </a:p>
          <a:p>
            <a:pPr eaLnBrk="1" hangingPunct="1">
              <a:defRPr/>
            </a:pPr>
            <a:r>
              <a:rPr lang="en-US" dirty="0" smtClean="0">
                <a:solidFill>
                  <a:schemeClr val="bg1"/>
                </a:solidFill>
              </a:rPr>
              <a:t>Are the systems set-up for the in-direct validations? </a:t>
            </a:r>
          </a:p>
          <a:p>
            <a:pPr marL="0" indent="0" eaLnBrk="1" hangingPunct="1">
              <a:buNone/>
              <a:defRPr/>
            </a:pPr>
            <a:endParaRPr lang="en-US" dirty="0">
              <a:solidFill>
                <a:schemeClr val="bg1"/>
              </a:solidFill>
            </a:endParaRPr>
          </a:p>
        </p:txBody>
      </p:sp>
      <p:sp>
        <p:nvSpPr>
          <p:cNvPr id="819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DB4AF0-9137-4E66-BBEB-EA2B82F149F3}" type="slidenum">
              <a:rPr lang="en-US" smtClean="0">
                <a:solidFill>
                  <a:srgbClr val="000000"/>
                </a:solidFill>
              </a:rPr>
              <a:pPr eaLnBrk="1" hangingPunct="1"/>
              <a:t>114</a:t>
            </a:fld>
            <a:endParaRPr lang="en-US" smtClean="0">
              <a:solidFill>
                <a:srgbClr val="000000"/>
              </a:solidFill>
            </a:endParaRPr>
          </a:p>
        </p:txBody>
      </p:sp>
    </p:spTree>
    <p:extLst>
      <p:ext uri="{BB962C8B-B14F-4D97-AF65-F5344CB8AC3E}">
        <p14:creationId xmlns:p14="http://schemas.microsoft.com/office/powerpoint/2010/main" val="290056763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228600"/>
            <a:ext cx="8229600" cy="1143000"/>
          </a:xfrm>
        </p:spPr>
        <p:txBody>
          <a:bodyPr/>
          <a:lstStyle/>
          <a:p>
            <a:pPr eaLnBrk="1" hangingPunct="1"/>
            <a:r>
              <a:rPr lang="en-US" dirty="0" smtClean="0">
                <a:solidFill>
                  <a:srgbClr val="FFFF00"/>
                </a:solidFill>
              </a:rPr>
              <a:t>Questions</a:t>
            </a:r>
          </a:p>
        </p:txBody>
      </p:sp>
      <p:sp>
        <p:nvSpPr>
          <p:cNvPr id="54275" name="Rectangle 3"/>
          <p:cNvSpPr>
            <a:spLocks noGrp="1" noChangeArrowheads="1"/>
          </p:cNvSpPr>
          <p:nvPr>
            <p:ph type="body" idx="1"/>
          </p:nvPr>
        </p:nvSpPr>
        <p:spPr>
          <a:xfrm>
            <a:off x="457200" y="685800"/>
            <a:ext cx="8534400" cy="4462462"/>
          </a:xfrm>
        </p:spPr>
        <p:txBody>
          <a:bodyPr/>
          <a:lstStyle/>
          <a:p>
            <a:pPr eaLnBrk="1" hangingPunct="1">
              <a:defRPr/>
            </a:pPr>
            <a:r>
              <a:rPr lang="en-US" dirty="0" smtClean="0">
                <a:solidFill>
                  <a:schemeClr val="bg1"/>
                </a:solidFill>
              </a:rPr>
              <a:t>Are there ‘future capability’ products that may be of use, either directly or in-directly?</a:t>
            </a:r>
          </a:p>
          <a:p>
            <a:pPr lvl="1" eaLnBrk="1" hangingPunct="1">
              <a:defRPr/>
            </a:pPr>
            <a:r>
              <a:rPr lang="en-US" sz="2400" dirty="0" smtClean="0">
                <a:solidFill>
                  <a:schemeClr val="bg1"/>
                </a:solidFill>
              </a:rPr>
              <a:t>Cloud Type			- Convective </a:t>
            </a:r>
            <a:r>
              <a:rPr lang="en-US" sz="2400" dirty="0">
                <a:solidFill>
                  <a:schemeClr val="bg1"/>
                </a:solidFill>
              </a:rPr>
              <a:t>Initiation</a:t>
            </a:r>
          </a:p>
          <a:p>
            <a:pPr lvl="1" eaLnBrk="1" hangingPunct="1">
              <a:defRPr/>
            </a:pPr>
            <a:r>
              <a:rPr lang="en-US" sz="2400" dirty="0" smtClean="0">
                <a:solidFill>
                  <a:schemeClr val="bg1"/>
                </a:solidFill>
              </a:rPr>
              <a:t>Turbulence			- Low </a:t>
            </a:r>
            <a:r>
              <a:rPr lang="en-US" sz="2400" dirty="0">
                <a:solidFill>
                  <a:schemeClr val="bg1"/>
                </a:solidFill>
              </a:rPr>
              <a:t>Cloud and Fog</a:t>
            </a:r>
          </a:p>
          <a:p>
            <a:pPr lvl="1" eaLnBrk="1" hangingPunct="1">
              <a:defRPr/>
            </a:pPr>
            <a:r>
              <a:rPr lang="en-US" sz="2400" dirty="0" smtClean="0">
                <a:solidFill>
                  <a:schemeClr val="bg1"/>
                </a:solidFill>
              </a:rPr>
              <a:t>Overshooting Top		- SO</a:t>
            </a:r>
            <a:r>
              <a:rPr lang="en-US" sz="2400" baseline="-25000" dirty="0" smtClean="0">
                <a:solidFill>
                  <a:schemeClr val="bg1"/>
                </a:solidFill>
              </a:rPr>
              <a:t>2</a:t>
            </a:r>
            <a:r>
              <a:rPr lang="en-US" sz="2400" dirty="0" smtClean="0">
                <a:solidFill>
                  <a:schemeClr val="bg1"/>
                </a:solidFill>
              </a:rPr>
              <a:t> Detections </a:t>
            </a:r>
          </a:p>
          <a:p>
            <a:pPr lvl="1" eaLnBrk="1" hangingPunct="1">
              <a:defRPr/>
            </a:pPr>
            <a:r>
              <a:rPr lang="en-US" sz="2400" dirty="0" smtClean="0">
                <a:solidFill>
                  <a:schemeClr val="bg1"/>
                </a:solidFill>
              </a:rPr>
              <a:t>Visibility			- Upward LW Radiation</a:t>
            </a:r>
          </a:p>
          <a:p>
            <a:pPr lvl="1" eaLnBrk="1" hangingPunct="1">
              <a:defRPr/>
            </a:pPr>
            <a:r>
              <a:rPr lang="en-US" sz="2400" dirty="0" smtClean="0">
                <a:solidFill>
                  <a:schemeClr val="bg1"/>
                </a:solidFill>
              </a:rPr>
              <a:t>Total Ozone			- Aerosol </a:t>
            </a:r>
            <a:r>
              <a:rPr lang="en-US" sz="2400" dirty="0">
                <a:solidFill>
                  <a:schemeClr val="bg1"/>
                </a:solidFill>
              </a:rPr>
              <a:t>Particle Size</a:t>
            </a:r>
          </a:p>
          <a:p>
            <a:pPr lvl="1" eaLnBrk="1" hangingPunct="1">
              <a:defRPr/>
            </a:pPr>
            <a:r>
              <a:rPr lang="en-US" sz="2400" dirty="0">
                <a:solidFill>
                  <a:schemeClr val="bg1"/>
                </a:solidFill>
              </a:rPr>
              <a:t>Surface </a:t>
            </a:r>
            <a:r>
              <a:rPr lang="en-US" sz="2400" dirty="0" smtClean="0">
                <a:solidFill>
                  <a:schemeClr val="bg1"/>
                </a:solidFill>
              </a:rPr>
              <a:t>Emissivity/Albedo	- Vegetation </a:t>
            </a:r>
            <a:r>
              <a:rPr lang="en-US" sz="2400" dirty="0">
                <a:solidFill>
                  <a:schemeClr val="bg1"/>
                </a:solidFill>
              </a:rPr>
              <a:t>Index</a:t>
            </a:r>
          </a:p>
          <a:p>
            <a:pPr eaLnBrk="1" hangingPunct="1">
              <a:defRPr/>
            </a:pPr>
            <a:r>
              <a:rPr lang="en-US" dirty="0" smtClean="0">
                <a:solidFill>
                  <a:schemeClr val="bg1"/>
                </a:solidFill>
              </a:rPr>
              <a:t>Using current GOES to better tune?</a:t>
            </a:r>
          </a:p>
          <a:p>
            <a:pPr eaLnBrk="1" hangingPunct="1">
              <a:defRPr/>
            </a:pPr>
            <a:r>
              <a:rPr lang="en-US" dirty="0" smtClean="0">
                <a:solidFill>
                  <a:schemeClr val="bg1"/>
                </a:solidFill>
              </a:rPr>
              <a:t>Interested in any of the GOES-R training material?</a:t>
            </a:r>
          </a:p>
          <a:p>
            <a:pPr eaLnBrk="1" hangingPunct="1">
              <a:defRPr/>
            </a:pPr>
            <a:r>
              <a:rPr lang="en-US" dirty="0" smtClean="0">
                <a:solidFill>
                  <a:schemeClr val="bg1"/>
                </a:solidFill>
              </a:rPr>
              <a:t>Ready for assimilating GLM information?</a:t>
            </a:r>
          </a:p>
        </p:txBody>
      </p:sp>
      <p:sp>
        <p:nvSpPr>
          <p:cNvPr id="819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DB4AF0-9137-4E66-BBEB-EA2B82F149F3}" type="slidenum">
              <a:rPr lang="en-US" smtClean="0">
                <a:solidFill>
                  <a:srgbClr val="000000"/>
                </a:solidFill>
              </a:rPr>
              <a:pPr eaLnBrk="1" hangingPunct="1"/>
              <a:t>115</a:t>
            </a:fld>
            <a:endParaRPr lang="en-US" smtClean="0">
              <a:solidFill>
                <a:srgbClr val="000000"/>
              </a:solidFill>
            </a:endParaRPr>
          </a:p>
        </p:txBody>
      </p:sp>
    </p:spTree>
    <p:extLst>
      <p:ext uri="{BB962C8B-B14F-4D97-AF65-F5344CB8AC3E}">
        <p14:creationId xmlns:p14="http://schemas.microsoft.com/office/powerpoint/2010/main" val="19364406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Acknowledgements</a:t>
            </a:r>
          </a:p>
        </p:txBody>
      </p:sp>
      <p:sp>
        <p:nvSpPr>
          <p:cNvPr id="82947" name="Rectangle 3"/>
          <p:cNvSpPr>
            <a:spLocks noGrp="1" noChangeArrowheads="1"/>
          </p:cNvSpPr>
          <p:nvPr>
            <p:ph type="body" idx="1"/>
          </p:nvPr>
        </p:nvSpPr>
        <p:spPr>
          <a:xfrm>
            <a:off x="457200" y="1143000"/>
            <a:ext cx="8229600" cy="4525963"/>
          </a:xfrm>
        </p:spPr>
        <p:txBody>
          <a:bodyPr/>
          <a:lstStyle/>
          <a:p>
            <a:pPr eaLnBrk="1" hangingPunct="1">
              <a:lnSpc>
                <a:spcPct val="80000"/>
              </a:lnSpc>
            </a:pPr>
            <a:r>
              <a:rPr lang="en-US" sz="2400" dirty="0" smtClean="0">
                <a:solidFill>
                  <a:schemeClr val="bg1"/>
                </a:solidFill>
              </a:rPr>
              <a:t>The authors would like to thank the entire GOES-R team (especially the GOES-R Program Office); within the government, industry and academia.</a:t>
            </a:r>
          </a:p>
          <a:p>
            <a:pPr eaLnBrk="1" hangingPunct="1">
              <a:lnSpc>
                <a:spcPct val="80000"/>
              </a:lnSpc>
            </a:pPr>
            <a:endParaRPr lang="en-US" sz="2400" dirty="0" smtClean="0">
              <a:solidFill>
                <a:schemeClr val="bg1"/>
              </a:solidFill>
            </a:endParaRPr>
          </a:p>
          <a:p>
            <a:pPr eaLnBrk="1" hangingPunct="1">
              <a:lnSpc>
                <a:spcPct val="80000"/>
              </a:lnSpc>
            </a:pPr>
            <a:r>
              <a:rPr lang="en-US" sz="2400" dirty="0" smtClean="0">
                <a:solidFill>
                  <a:schemeClr val="bg1"/>
                </a:solidFill>
              </a:rPr>
              <a:t>The views, opinions, and findings contained in this presentation are those of the author and should not be construed as an official National Oceanic and Atmospheric Administration or U.S. Government position, policy, or decision. </a:t>
            </a:r>
          </a:p>
        </p:txBody>
      </p:sp>
      <p:pic>
        <p:nvPicPr>
          <p:cNvPr id="82948" name="Picture 4" descr="FD_KAT_28AUG05_NOMAP"/>
          <p:cNvPicPr>
            <a:picLocks noChangeAspect="1" noChangeArrowheads="1"/>
          </p:cNvPicPr>
          <p:nvPr/>
        </p:nvPicPr>
        <p:blipFill>
          <a:blip r:embed="rId3" cstate="email">
            <a:extLst>
              <a:ext uri="{28A0092B-C50C-407E-A947-70E740481C1C}">
                <a14:useLocalDpi xmlns:a14="http://schemas.microsoft.com/office/drawing/2010/main"/>
              </a:ext>
            </a:extLst>
          </a:blip>
          <a:srcRect r="38046" b="30000"/>
          <a:stretch>
            <a:fillRect/>
          </a:stretch>
        </p:blipFill>
        <p:spPr bwMode="auto">
          <a:xfrm>
            <a:off x="2057400" y="4325937"/>
            <a:ext cx="25146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7" descr="goesRNextGenerationWHurrican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38800" y="4232275"/>
            <a:ext cx="2058988"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B5014DB-F440-423F-8C13-45CC06A8E3D4}" type="slidenum">
              <a:rPr lang="en-US" smtClean="0">
                <a:solidFill>
                  <a:srgbClr val="000000"/>
                </a:solidFill>
              </a:rPr>
              <a:pPr eaLnBrk="1" hangingPunct="1"/>
              <a:t>116</a:t>
            </a:fld>
            <a:endParaRPr lang="en-US" smtClean="0">
              <a:solidFill>
                <a:srgbClr val="000000"/>
              </a:solidFill>
            </a:endParaRPr>
          </a:p>
        </p:txBody>
      </p:sp>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20000" y="0"/>
            <a:ext cx="1533524" cy="1023482"/>
          </a:xfrm>
          <a:prstGeom prst="rect">
            <a:avLst/>
          </a:prstGeom>
        </p:spPr>
      </p:pic>
    </p:spTree>
    <p:extLst>
      <p:ext uri="{BB962C8B-B14F-4D97-AF65-F5344CB8AC3E}">
        <p14:creationId xmlns:p14="http://schemas.microsoft.com/office/powerpoint/2010/main" val="144383432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362200" y="304800"/>
            <a:ext cx="7772400" cy="1143000"/>
          </a:xfrm>
        </p:spPr>
        <p:txBody>
          <a:bodyPr/>
          <a:lstStyle/>
          <a:p>
            <a:pPr eaLnBrk="1" hangingPunct="1"/>
            <a:r>
              <a:rPr lang="en-US" dirty="0" smtClean="0">
                <a:solidFill>
                  <a:srgbClr val="FFFF00"/>
                </a:solidFill>
              </a:rPr>
              <a:t>Progress!</a:t>
            </a: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200" y="1524000"/>
            <a:ext cx="3469171" cy="4943162"/>
          </a:xfrm>
          <a:prstGeom prst="rect">
            <a:avLst/>
          </a:prstGeom>
          <a:ln>
            <a:solidFill>
              <a:schemeClr val="tx1"/>
            </a:solidFill>
          </a:ln>
        </p:spPr>
      </p:pic>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33800" y="1971674"/>
            <a:ext cx="5327044" cy="4505326"/>
          </a:xfrm>
          <a:prstGeom prst="rect">
            <a:avLst/>
          </a:prstGeom>
          <a:ln>
            <a:solidFill>
              <a:schemeClr val="tx1"/>
            </a:solidFill>
          </a:ln>
        </p:spPr>
      </p:pic>
    </p:spTree>
    <p:extLst>
      <p:ext uri="{BB962C8B-B14F-4D97-AF65-F5344CB8AC3E}">
        <p14:creationId xmlns:p14="http://schemas.microsoft.com/office/powerpoint/2010/main" val="246551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FFFF00"/>
                </a:solidFill>
              </a:rPr>
              <a:t>Back-up</a:t>
            </a:r>
            <a:endParaRPr lang="en-US" dirty="0">
              <a:solidFill>
                <a:srgbClr val="FFFF00"/>
              </a:solidFill>
            </a:endParaRPr>
          </a:p>
        </p:txBody>
      </p:sp>
      <p:sp>
        <p:nvSpPr>
          <p:cNvPr id="3" name="Content Placeholder 2"/>
          <p:cNvSpPr>
            <a:spLocks noGrp="1"/>
          </p:cNvSpPr>
          <p:nvPr>
            <p:ph idx="1"/>
          </p:nvPr>
        </p:nvSpPr>
        <p:spPr>
          <a:xfrm>
            <a:off x="457200" y="762000"/>
            <a:ext cx="8229600" cy="4525963"/>
          </a:xfrm>
        </p:spPr>
        <p:txBody>
          <a:bodyPr/>
          <a:lstStyle/>
          <a:p>
            <a:r>
              <a:rPr lang="en-US" dirty="0" smtClean="0">
                <a:solidFill>
                  <a:schemeClr val="bg1"/>
                </a:solidFill>
              </a:rPr>
              <a:t>More high-resolution IR spectra</a:t>
            </a:r>
          </a:p>
          <a:p>
            <a:r>
              <a:rPr lang="en-US" dirty="0" smtClean="0">
                <a:solidFill>
                  <a:schemeClr val="bg1"/>
                </a:solidFill>
              </a:rPr>
              <a:t>AOD assimilations</a:t>
            </a:r>
          </a:p>
          <a:p>
            <a:r>
              <a:rPr lang="en-US" dirty="0" smtClean="0">
                <a:solidFill>
                  <a:schemeClr val="bg1"/>
                </a:solidFill>
              </a:rPr>
              <a:t>ABI Weighting Functions</a:t>
            </a:r>
          </a:p>
          <a:p>
            <a:r>
              <a:rPr lang="en-US" dirty="0" smtClean="0">
                <a:solidFill>
                  <a:schemeClr val="bg1"/>
                </a:solidFill>
              </a:rPr>
              <a:t>Select Products</a:t>
            </a:r>
          </a:p>
          <a:p>
            <a:r>
              <a:rPr lang="en-US" dirty="0" smtClean="0">
                <a:solidFill>
                  <a:schemeClr val="bg1"/>
                </a:solidFill>
              </a:rPr>
              <a:t>Possible </a:t>
            </a:r>
            <a:r>
              <a:rPr lang="en-US" dirty="0">
                <a:solidFill>
                  <a:schemeClr val="bg1"/>
                </a:solidFill>
              </a:rPr>
              <a:t>GOES-R at 137W scan strategy</a:t>
            </a:r>
          </a:p>
          <a:p>
            <a:endParaRPr lang="en-US" dirty="0">
              <a:solidFill>
                <a:schemeClr val="bg1"/>
              </a:solidFill>
            </a:endParaRPr>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118</a:t>
            </a:fld>
            <a:endParaRPr lang="en-US">
              <a:solidFill>
                <a:srgbClr val="000000"/>
              </a:solidFill>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 y="3880042"/>
            <a:ext cx="4162758" cy="277824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48633" y="3845102"/>
            <a:ext cx="3200400" cy="2777948"/>
          </a:xfrm>
          <a:prstGeom prst="rect">
            <a:avLst/>
          </a:prstGeom>
        </p:spPr>
      </p:pic>
    </p:spTree>
    <p:extLst>
      <p:ext uri="{BB962C8B-B14F-4D97-AF65-F5344CB8AC3E}">
        <p14:creationId xmlns:p14="http://schemas.microsoft.com/office/powerpoint/2010/main" val="358450632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C555A5C8-CBE4-4224-9EF4-DEEAF9B569C5}" type="slidenum">
              <a:rPr lang="en-US">
                <a:solidFill>
                  <a:srgbClr val="000000"/>
                </a:solidFill>
              </a:rPr>
              <a:pPr/>
              <a:t>119</a:t>
            </a:fld>
            <a:endParaRPr lang="en-US">
              <a:solidFill>
                <a:srgbClr val="000000"/>
              </a:solidFill>
            </a:endParaRPr>
          </a:p>
        </p:txBody>
      </p:sp>
      <p:sp>
        <p:nvSpPr>
          <p:cNvPr id="162818" name="Rectangle 2"/>
          <p:cNvSpPr>
            <a:spLocks noGrp="1" noChangeArrowheads="1"/>
          </p:cNvSpPr>
          <p:nvPr>
            <p:ph type="title"/>
          </p:nvPr>
        </p:nvSpPr>
        <p:spPr>
          <a:xfrm>
            <a:off x="76200" y="-152400"/>
            <a:ext cx="9067800" cy="1143000"/>
          </a:xfrm>
        </p:spPr>
        <p:txBody>
          <a:bodyPr/>
          <a:lstStyle/>
          <a:p>
            <a:r>
              <a:rPr lang="en-US" sz="3600" dirty="0" smtClean="0">
                <a:latin typeface="Verdana" pitchFamily="34" charset="0"/>
              </a:rPr>
              <a:t>Select High-Spectral References</a:t>
            </a:r>
            <a:endParaRPr lang="en-US" sz="3600" dirty="0">
              <a:latin typeface="Verdana" pitchFamily="34" charset="0"/>
            </a:endParaRPr>
          </a:p>
        </p:txBody>
      </p:sp>
      <p:sp>
        <p:nvSpPr>
          <p:cNvPr id="162819" name="Rectangle 3"/>
          <p:cNvSpPr>
            <a:spLocks noGrp="1" noChangeArrowheads="1"/>
          </p:cNvSpPr>
          <p:nvPr>
            <p:ph type="body" idx="1"/>
          </p:nvPr>
        </p:nvSpPr>
        <p:spPr>
          <a:xfrm>
            <a:off x="270163" y="914400"/>
            <a:ext cx="6629400" cy="1600200"/>
          </a:xfrm>
        </p:spPr>
        <p:txBody>
          <a:bodyPr/>
          <a:lstStyle/>
          <a:p>
            <a:pPr marL="0" indent="0">
              <a:buNone/>
            </a:pPr>
            <a:r>
              <a:rPr lang="en-US" sz="2000" dirty="0">
                <a:latin typeface="Arial" charset="0"/>
              </a:rPr>
              <a:t>Schmit, T. J., J. Li, S. A. Ackerman, and J. J. </a:t>
            </a:r>
            <a:r>
              <a:rPr lang="en-US" sz="2000" dirty="0" err="1">
                <a:latin typeface="Arial" charset="0"/>
              </a:rPr>
              <a:t>Gurka</a:t>
            </a:r>
            <a:r>
              <a:rPr lang="en-US" sz="2000" dirty="0">
                <a:latin typeface="Arial" charset="0"/>
              </a:rPr>
              <a:t>, 2009: </a:t>
            </a:r>
            <a:r>
              <a:rPr lang="en-US" sz="2000" b="1" dirty="0">
                <a:latin typeface="Arial" charset="0"/>
              </a:rPr>
              <a:t>High spectral and temporal resolution infrared measurements from geostationary orbit</a:t>
            </a:r>
            <a:r>
              <a:rPr lang="en-US" sz="2000" dirty="0">
                <a:latin typeface="Arial" charset="0"/>
              </a:rPr>
              <a:t>, Journal of Atmospheric and Oceanic Technology, 26, 2273 - 2292. </a:t>
            </a:r>
            <a:br>
              <a:rPr lang="en-US" sz="2000" dirty="0">
                <a:latin typeface="Arial" charset="0"/>
              </a:rPr>
            </a:br>
            <a:r>
              <a:rPr lang="en-US" sz="2000" dirty="0">
                <a:latin typeface="Arial" charset="0"/>
              </a:rPr>
              <a:t>	(a.k.a., </a:t>
            </a:r>
            <a:r>
              <a:rPr lang="en-US" sz="2000" i="1" dirty="0">
                <a:latin typeface="Arial" charset="0"/>
              </a:rPr>
              <a:t>why we need an advanced sounder</a:t>
            </a:r>
            <a:r>
              <a:rPr lang="en-US" sz="2000" dirty="0" smtClean="0">
                <a:latin typeface="Arial" charset="0"/>
              </a:rPr>
              <a:t>)</a:t>
            </a:r>
            <a:br>
              <a:rPr lang="en-US" sz="2000" dirty="0" smtClean="0">
                <a:latin typeface="Arial" charset="0"/>
              </a:rPr>
            </a:br>
            <a:endParaRPr lang="en-US" sz="900" dirty="0" smtClean="0">
              <a:latin typeface="Arial" charset="0"/>
            </a:endParaRPr>
          </a:p>
          <a:p>
            <a:endParaRPr lang="en-US" sz="2400" dirty="0">
              <a:latin typeface="Arial" charset="0"/>
            </a:endParaRPr>
          </a:p>
          <a:p>
            <a:endParaRPr lang="en-US" sz="2400" dirty="0">
              <a:latin typeface="Arial" charset="0"/>
            </a:endParaRPr>
          </a:p>
        </p:txBody>
      </p:sp>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253681" y="849306"/>
            <a:ext cx="1661719" cy="1843094"/>
          </a:xfrm>
          <a:prstGeom prst="rect">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 y="2743200"/>
            <a:ext cx="1748268" cy="2047240"/>
          </a:xfrm>
          <a:prstGeom prst="rect">
            <a:avLst/>
          </a:prstGeom>
        </p:spPr>
      </p:pic>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199585" y="4902201"/>
            <a:ext cx="1715815" cy="1879599"/>
          </a:xfrm>
          <a:prstGeom prst="rect">
            <a:avLst/>
          </a:prstGeom>
        </p:spPr>
      </p:pic>
      <p:sp>
        <p:nvSpPr>
          <p:cNvPr id="12" name="Rectangle 3"/>
          <p:cNvSpPr txBox="1">
            <a:spLocks noChangeArrowheads="1"/>
          </p:cNvSpPr>
          <p:nvPr/>
        </p:nvSpPr>
        <p:spPr bwMode="auto">
          <a:xfrm>
            <a:off x="1905000" y="2895600"/>
            <a:ext cx="70104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buFontTx/>
              <a:buNone/>
            </a:pPr>
            <a:r>
              <a:rPr lang="en-US" sz="2000" dirty="0" err="1" smtClean="0">
                <a:solidFill>
                  <a:srgbClr val="000000"/>
                </a:solidFill>
                <a:latin typeface="Arial" charset="0"/>
              </a:rPr>
              <a:t>Sieglaff</a:t>
            </a:r>
            <a:r>
              <a:rPr lang="en-US" sz="2000" dirty="0" smtClean="0">
                <a:solidFill>
                  <a:srgbClr val="000000"/>
                </a:solidFill>
                <a:latin typeface="Arial" charset="0"/>
              </a:rPr>
              <a:t>, J., M., T. J. Schmit, W. P. </a:t>
            </a:r>
            <a:r>
              <a:rPr lang="en-US" sz="2000" dirty="0" err="1" smtClean="0">
                <a:solidFill>
                  <a:srgbClr val="000000"/>
                </a:solidFill>
                <a:latin typeface="Arial" charset="0"/>
              </a:rPr>
              <a:t>Menzel</a:t>
            </a:r>
            <a:r>
              <a:rPr lang="en-US" sz="2000" dirty="0" smtClean="0">
                <a:solidFill>
                  <a:srgbClr val="000000"/>
                </a:solidFill>
                <a:latin typeface="Arial" charset="0"/>
              </a:rPr>
              <a:t>, S. A. Ackerman, 2009: </a:t>
            </a:r>
            <a:r>
              <a:rPr lang="en-US" sz="2000" b="1" dirty="0" smtClean="0">
                <a:solidFill>
                  <a:srgbClr val="000000"/>
                </a:solidFill>
                <a:latin typeface="Arial" charset="0"/>
              </a:rPr>
              <a:t>Inferring Convective Weather Characteristics with Geostationary High Spectral Resolution IR Window Measurements: A Look into the Future. </a:t>
            </a:r>
            <a:r>
              <a:rPr lang="en-US" sz="2000" dirty="0" smtClean="0">
                <a:solidFill>
                  <a:srgbClr val="000000"/>
                </a:solidFill>
                <a:latin typeface="Arial" charset="0"/>
              </a:rPr>
              <a:t>J. Atmos. Oceanic Technol., 26, 1527–1541. </a:t>
            </a:r>
            <a:br>
              <a:rPr lang="en-US" sz="2000" dirty="0" smtClean="0">
                <a:solidFill>
                  <a:srgbClr val="000000"/>
                </a:solidFill>
                <a:latin typeface="Arial" charset="0"/>
              </a:rPr>
            </a:br>
            <a:r>
              <a:rPr lang="en-US" sz="2000" dirty="0" smtClean="0">
                <a:solidFill>
                  <a:srgbClr val="000000"/>
                </a:solidFill>
                <a:latin typeface="Arial" charset="0"/>
              </a:rPr>
              <a:t>		(a.k.a., </a:t>
            </a:r>
            <a:r>
              <a:rPr lang="en-US" sz="2000" i="1" dirty="0" smtClean="0">
                <a:solidFill>
                  <a:srgbClr val="000000"/>
                </a:solidFill>
                <a:latin typeface="Arial" charset="0"/>
              </a:rPr>
              <a:t>potential now-casting applications</a:t>
            </a:r>
            <a:r>
              <a:rPr lang="en-US" sz="2000" dirty="0" smtClean="0">
                <a:solidFill>
                  <a:srgbClr val="000000"/>
                </a:solidFill>
                <a:latin typeface="Arial" charset="0"/>
              </a:rPr>
              <a:t>)</a:t>
            </a:r>
          </a:p>
          <a:p>
            <a:pPr marL="0" indent="0">
              <a:buFontTx/>
              <a:buNone/>
            </a:pPr>
            <a:r>
              <a:rPr lang="en-US" sz="2000" dirty="0" smtClean="0">
                <a:solidFill>
                  <a:srgbClr val="000000"/>
                </a:solidFill>
                <a:latin typeface="Arial" charset="0"/>
              </a:rPr>
              <a:t/>
            </a:r>
            <a:br>
              <a:rPr lang="en-US" sz="2000" dirty="0" smtClean="0">
                <a:solidFill>
                  <a:srgbClr val="000000"/>
                </a:solidFill>
                <a:latin typeface="Arial" charset="0"/>
              </a:rPr>
            </a:br>
            <a:endParaRPr lang="en-US" sz="900" dirty="0" smtClean="0">
              <a:solidFill>
                <a:srgbClr val="000000"/>
              </a:solidFill>
              <a:latin typeface="Arial" charset="0"/>
            </a:endParaRPr>
          </a:p>
          <a:p>
            <a:endParaRPr lang="en-US" sz="2400" dirty="0" smtClean="0">
              <a:solidFill>
                <a:srgbClr val="000000"/>
              </a:solidFill>
              <a:latin typeface="Arial" charset="0"/>
            </a:endParaRPr>
          </a:p>
          <a:p>
            <a:endParaRPr lang="en-US" sz="2400" dirty="0">
              <a:solidFill>
                <a:srgbClr val="000000"/>
              </a:solidFill>
              <a:latin typeface="Arial" charset="0"/>
            </a:endParaRPr>
          </a:p>
        </p:txBody>
      </p:sp>
      <p:sp>
        <p:nvSpPr>
          <p:cNvPr id="13" name="Rectangle 3"/>
          <p:cNvSpPr txBox="1">
            <a:spLocks noChangeArrowheads="1"/>
          </p:cNvSpPr>
          <p:nvPr/>
        </p:nvSpPr>
        <p:spPr bwMode="auto">
          <a:xfrm>
            <a:off x="270163" y="4918832"/>
            <a:ext cx="6929421" cy="2091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endParaRPr lang="en-US" sz="900" dirty="0" smtClean="0">
              <a:solidFill>
                <a:srgbClr val="000000"/>
              </a:solidFill>
              <a:latin typeface="Arial" charset="0"/>
            </a:endParaRPr>
          </a:p>
          <a:p>
            <a:pPr marL="0" indent="0">
              <a:buFontTx/>
              <a:buNone/>
            </a:pPr>
            <a:r>
              <a:rPr lang="en-US" sz="2000" dirty="0" smtClean="0">
                <a:solidFill>
                  <a:srgbClr val="000000"/>
                </a:solidFill>
                <a:latin typeface="Arial" charset="0"/>
              </a:rPr>
              <a:t>Schmit, T. J., J. Li, J. J. </a:t>
            </a:r>
            <a:r>
              <a:rPr lang="en-US" sz="2000" dirty="0" err="1" smtClean="0">
                <a:solidFill>
                  <a:srgbClr val="000000"/>
                </a:solidFill>
                <a:latin typeface="Arial" charset="0"/>
              </a:rPr>
              <a:t>Gurka</a:t>
            </a:r>
            <a:r>
              <a:rPr lang="en-US" sz="2000" dirty="0" smtClean="0">
                <a:solidFill>
                  <a:srgbClr val="000000"/>
                </a:solidFill>
                <a:latin typeface="Arial" charset="0"/>
              </a:rPr>
              <a:t>, M. D. Goldberg, K. </a:t>
            </a:r>
            <a:r>
              <a:rPr lang="en-US" sz="2000" dirty="0" err="1" smtClean="0">
                <a:solidFill>
                  <a:srgbClr val="000000"/>
                </a:solidFill>
                <a:latin typeface="Arial" charset="0"/>
              </a:rPr>
              <a:t>Schrab</a:t>
            </a:r>
            <a:r>
              <a:rPr lang="en-US" sz="2000" dirty="0" smtClean="0">
                <a:solidFill>
                  <a:srgbClr val="000000"/>
                </a:solidFill>
                <a:latin typeface="Arial" charset="0"/>
              </a:rPr>
              <a:t>, J. Li, W. Feltz, 2008: </a:t>
            </a:r>
            <a:r>
              <a:rPr lang="en-US" sz="2000" b="1" dirty="0" smtClean="0">
                <a:solidFill>
                  <a:srgbClr val="000000"/>
                </a:solidFill>
                <a:latin typeface="Arial" charset="0"/>
              </a:rPr>
              <a:t>The GOES-R ABI (Advanced Baseline Imager) and the continuation of current sounder products.  </a:t>
            </a:r>
            <a:r>
              <a:rPr lang="en-US" sz="2000" dirty="0" smtClean="0">
                <a:solidFill>
                  <a:srgbClr val="000000"/>
                </a:solidFill>
                <a:latin typeface="Arial" charset="0"/>
              </a:rPr>
              <a:t>J. of Appl. Meteor., 47, 2696–2711.</a:t>
            </a:r>
            <a:br>
              <a:rPr lang="en-US" sz="2000" dirty="0" smtClean="0">
                <a:solidFill>
                  <a:srgbClr val="000000"/>
                </a:solidFill>
                <a:latin typeface="Arial" charset="0"/>
              </a:rPr>
            </a:br>
            <a:r>
              <a:rPr lang="en-US" sz="2000" dirty="0" smtClean="0">
                <a:solidFill>
                  <a:srgbClr val="000000"/>
                </a:solidFill>
                <a:latin typeface="Arial" charset="0"/>
              </a:rPr>
              <a:t>	(a.k.a., </a:t>
            </a:r>
            <a:r>
              <a:rPr lang="en-US" sz="2000" i="1" dirty="0" smtClean="0">
                <a:solidFill>
                  <a:srgbClr val="000000"/>
                </a:solidFill>
                <a:latin typeface="Arial" charset="0"/>
              </a:rPr>
              <a:t>the ABI isn’t an advanced sounder</a:t>
            </a:r>
            <a:r>
              <a:rPr lang="en-US" sz="2000" dirty="0" smtClean="0">
                <a:solidFill>
                  <a:srgbClr val="000000"/>
                </a:solidFill>
                <a:latin typeface="Arial" charset="0"/>
              </a:rPr>
              <a:t>)</a:t>
            </a:r>
            <a:br>
              <a:rPr lang="en-US" sz="2000" dirty="0" smtClean="0">
                <a:solidFill>
                  <a:srgbClr val="000000"/>
                </a:solidFill>
                <a:latin typeface="Arial" charset="0"/>
              </a:rPr>
            </a:br>
            <a:endParaRPr lang="en-US" sz="900" dirty="0" smtClean="0">
              <a:solidFill>
                <a:srgbClr val="000000"/>
              </a:solidFill>
              <a:latin typeface="Arial" charset="0"/>
            </a:endParaRPr>
          </a:p>
          <a:p>
            <a:endParaRPr lang="en-US" sz="900" dirty="0" smtClean="0">
              <a:solidFill>
                <a:srgbClr val="000000"/>
              </a:solidFill>
              <a:latin typeface="Arial" charset="0"/>
            </a:endParaRPr>
          </a:p>
          <a:p>
            <a:endParaRPr lang="en-US" sz="2400" dirty="0" smtClean="0">
              <a:solidFill>
                <a:srgbClr val="000000"/>
              </a:solidFill>
              <a:latin typeface="Arial" charset="0"/>
            </a:endParaRPr>
          </a:p>
          <a:p>
            <a:endParaRPr lang="en-US" sz="2400" dirty="0">
              <a:solidFill>
                <a:srgbClr val="000000"/>
              </a:solidFill>
              <a:latin typeface="Arial" charset="0"/>
            </a:endParaRPr>
          </a:p>
        </p:txBody>
      </p:sp>
    </p:spTree>
    <p:extLst>
      <p:ext uri="{BB962C8B-B14F-4D97-AF65-F5344CB8AC3E}">
        <p14:creationId xmlns:p14="http://schemas.microsoft.com/office/powerpoint/2010/main" val="41336677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50" name="Picture 14" descr="os_allz_sum"/>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43000" y="160020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98338" name="Rectangle 2"/>
          <p:cNvSpPr>
            <a:spLocks noGrp="1" noChangeArrowheads="1"/>
          </p:cNvSpPr>
          <p:nvPr>
            <p:ph type="title" idx="4294967295"/>
          </p:nvPr>
        </p:nvSpPr>
        <p:spPr>
          <a:xfrm>
            <a:off x="1143000" y="76200"/>
            <a:ext cx="6400800" cy="762000"/>
          </a:xfrm>
          <a:noFill/>
          <a:ln/>
        </p:spPr>
        <p:txBody>
          <a:bodyPr>
            <a:normAutofit fontScale="90000"/>
          </a:bodyPr>
          <a:lstStyle/>
          <a:p>
            <a:r>
              <a:rPr lang="en-US" sz="2800" b="1" dirty="0"/>
              <a:t>Importance of Satellite Data in NWP</a:t>
            </a:r>
            <a:br>
              <a:rPr lang="en-US" sz="2800" b="1" dirty="0"/>
            </a:br>
            <a:r>
              <a:rPr lang="en-US" sz="2000" b="1" dirty="0">
                <a:solidFill>
                  <a:srgbClr val="0066FF"/>
                </a:solidFill>
              </a:rPr>
              <a:t>http://www.nrlmry.navy.mil/obsens/</a:t>
            </a:r>
          </a:p>
        </p:txBody>
      </p:sp>
      <p:sp>
        <p:nvSpPr>
          <p:cNvPr id="398339" name="Text Box 3"/>
          <p:cNvSpPr txBox="1">
            <a:spLocks noChangeArrowheads="1"/>
          </p:cNvSpPr>
          <p:nvPr/>
        </p:nvSpPr>
        <p:spPr bwMode="auto">
          <a:xfrm>
            <a:off x="1584325" y="5751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solidFill>
                <a:prstClr val="black"/>
              </a:solidFill>
              <a:latin typeface="Trebuchet MS" pitchFamily="34" charset="0"/>
            </a:endParaRPr>
          </a:p>
        </p:txBody>
      </p:sp>
      <p:pic>
        <p:nvPicPr>
          <p:cNvPr id="398340" name="Picture 4" descr="NPOESS_Logo_With_Teamat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67600" y="0"/>
            <a:ext cx="1676400" cy="901700"/>
          </a:xfrm>
          <a:prstGeom prst="rect">
            <a:avLst/>
          </a:prstGeom>
          <a:noFill/>
          <a:extLst>
            <a:ext uri="{909E8E84-426E-40DD-AFC4-6F175D3DCCD1}">
              <a14:hiddenFill xmlns:a14="http://schemas.microsoft.com/office/drawing/2010/main">
                <a:solidFill>
                  <a:srgbClr val="FFFFFF"/>
                </a:solidFill>
              </a14:hiddenFill>
            </a:ext>
          </a:extLst>
        </p:spPr>
      </p:pic>
      <p:sp>
        <p:nvSpPr>
          <p:cNvPr id="398342" name="Rectangle 6"/>
          <p:cNvSpPr>
            <a:spLocks noChangeArrowheads="1"/>
          </p:cNvSpPr>
          <p:nvPr/>
        </p:nvSpPr>
        <p:spPr bwMode="auto">
          <a:xfrm>
            <a:off x="685800" y="914400"/>
            <a:ext cx="7696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sz="2000" dirty="0">
                <a:solidFill>
                  <a:prstClr val="black"/>
                </a:solidFill>
              </a:rPr>
              <a:t>Satellite Data has become the </a:t>
            </a:r>
            <a:r>
              <a:rPr lang="en-GB" sz="2000" dirty="0">
                <a:solidFill>
                  <a:srgbClr val="CC0000"/>
                </a:solidFill>
              </a:rPr>
              <a:t>single most important component</a:t>
            </a:r>
          </a:p>
          <a:p>
            <a:pPr algn="ctr"/>
            <a:r>
              <a:rPr lang="en-GB" sz="2000" dirty="0">
                <a:solidFill>
                  <a:prstClr val="black"/>
                </a:solidFill>
              </a:rPr>
              <a:t>of the global observing network for NWP</a:t>
            </a:r>
            <a:endParaRPr lang="en-US" sz="2000" dirty="0">
              <a:solidFill>
                <a:prstClr val="black"/>
              </a:solidFill>
            </a:endParaRPr>
          </a:p>
        </p:txBody>
      </p:sp>
      <p:sp>
        <p:nvSpPr>
          <p:cNvPr id="398343" name="Text Box 7"/>
          <p:cNvSpPr txBox="1">
            <a:spLocks noChangeArrowheads="1"/>
          </p:cNvSpPr>
          <p:nvPr/>
        </p:nvSpPr>
        <p:spPr bwMode="auto">
          <a:xfrm>
            <a:off x="5562600" y="6461125"/>
            <a:ext cx="3505200" cy="396875"/>
          </a:xfrm>
          <a:prstGeom prst="rect">
            <a:avLst/>
          </a:prstGeom>
          <a:solidFill>
            <a:srgbClr val="FEF9BE"/>
          </a:solidFill>
          <a:ln>
            <a:noFill/>
          </a:ln>
          <a:effectLst/>
          <a:extLst/>
        </p:spPr>
        <p:txBody>
          <a:bodyPr>
            <a:spAutoFit/>
          </a:bodyPr>
          <a:lstStyle/>
          <a:p>
            <a:pPr>
              <a:buClr>
                <a:srgbClr val="000000"/>
              </a:buClr>
              <a:buSzPct val="100000"/>
              <a:buFont typeface="Trebuchet MS" pitchFamily="34" charset="0"/>
              <a:buNone/>
            </a:pPr>
            <a:r>
              <a:rPr lang="el-GR" sz="2000" b="1" dirty="0">
                <a:solidFill>
                  <a:srgbClr val="000000"/>
                </a:solidFill>
                <a:latin typeface="Tahoma" pitchFamily="34" charset="0"/>
                <a:cs typeface="Tahoma" pitchFamily="34" charset="0"/>
              </a:rPr>
              <a:t>Σ</a:t>
            </a:r>
            <a:r>
              <a:rPr lang="en-US" sz="2000" b="1" dirty="0">
                <a:solidFill>
                  <a:srgbClr val="000000"/>
                </a:solidFill>
                <a:latin typeface="Tahoma" pitchFamily="34" charset="0"/>
                <a:cs typeface="Tahoma" pitchFamily="34" charset="0"/>
              </a:rPr>
              <a:t> Sat Radiances = -143.9 </a:t>
            </a:r>
            <a:endParaRPr lang="el-GR" sz="2000" b="1" dirty="0">
              <a:solidFill>
                <a:srgbClr val="000000"/>
              </a:solidFill>
              <a:latin typeface="Tahoma" pitchFamily="34" charset="0"/>
              <a:cs typeface="Tahoma" pitchFamily="34" charset="0"/>
            </a:endParaRPr>
          </a:p>
        </p:txBody>
      </p:sp>
      <p:sp>
        <p:nvSpPr>
          <p:cNvPr id="398344" name="Text Box 8"/>
          <p:cNvSpPr txBox="1">
            <a:spLocks noChangeArrowheads="1"/>
          </p:cNvSpPr>
          <p:nvPr/>
        </p:nvSpPr>
        <p:spPr bwMode="auto">
          <a:xfrm>
            <a:off x="76200" y="6461125"/>
            <a:ext cx="2889250" cy="396875"/>
          </a:xfrm>
          <a:prstGeom prst="rect">
            <a:avLst/>
          </a:prstGeom>
          <a:solidFill>
            <a:srgbClr val="FEF9BE"/>
          </a:solidFill>
          <a:ln>
            <a:noFill/>
          </a:ln>
          <a:effectLst/>
          <a:extLst/>
        </p:spPr>
        <p:txBody>
          <a:bodyPr wrap="none">
            <a:spAutoFit/>
          </a:bodyPr>
          <a:lstStyle/>
          <a:p>
            <a:pPr>
              <a:buClr>
                <a:srgbClr val="000000"/>
              </a:buClr>
              <a:buSzPct val="100000"/>
              <a:buFont typeface="Trebuchet MS" pitchFamily="34" charset="0"/>
              <a:buNone/>
            </a:pPr>
            <a:r>
              <a:rPr lang="el-GR" sz="2000" b="1" dirty="0">
                <a:solidFill>
                  <a:srgbClr val="000000"/>
                </a:solidFill>
                <a:latin typeface="Tahoma" pitchFamily="34" charset="0"/>
                <a:cs typeface="Tahoma" pitchFamily="34" charset="0"/>
              </a:rPr>
              <a:t>Σ</a:t>
            </a:r>
            <a:r>
              <a:rPr lang="en-US" sz="2000" b="1" dirty="0">
                <a:solidFill>
                  <a:srgbClr val="000000"/>
                </a:solidFill>
                <a:latin typeface="Tahoma" pitchFamily="34" charset="0"/>
                <a:cs typeface="Tahoma" pitchFamily="34" charset="0"/>
              </a:rPr>
              <a:t> Sat Winds = -198.3</a:t>
            </a:r>
            <a:endParaRPr lang="el-GR" sz="2000" b="1" dirty="0">
              <a:solidFill>
                <a:srgbClr val="000000"/>
              </a:solidFill>
              <a:latin typeface="Tahoma" pitchFamily="34" charset="0"/>
              <a:cs typeface="Tahoma" pitchFamily="34" charset="0"/>
            </a:endParaRPr>
          </a:p>
        </p:txBody>
      </p:sp>
      <p:pic>
        <p:nvPicPr>
          <p:cNvPr id="398345" name="Picture 9" descr="NRL_MRY_hiresDARK"/>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1219200" cy="927100"/>
          </a:xfrm>
          <a:prstGeom prst="rect">
            <a:avLst/>
          </a:prstGeom>
          <a:noFill/>
          <a:extLst>
            <a:ext uri="{909E8E84-426E-40DD-AFC4-6F175D3DCCD1}">
              <a14:hiddenFill xmlns:a14="http://schemas.microsoft.com/office/drawing/2010/main">
                <a:solidFill>
                  <a:srgbClr val="FFFFFF"/>
                </a:solidFill>
              </a14:hiddenFill>
            </a:ext>
          </a:extLst>
        </p:spPr>
      </p:pic>
      <p:sp>
        <p:nvSpPr>
          <p:cNvPr id="398346" name="Text Box 10"/>
          <p:cNvSpPr txBox="1">
            <a:spLocks noChangeArrowheads="1"/>
          </p:cNvSpPr>
          <p:nvPr/>
        </p:nvSpPr>
        <p:spPr bwMode="auto">
          <a:xfrm>
            <a:off x="5486400" y="373380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prstClr val="black"/>
                </a:solidFill>
              </a:rPr>
              <a:t>2</a:t>
            </a:r>
          </a:p>
        </p:txBody>
      </p:sp>
      <p:sp>
        <p:nvSpPr>
          <p:cNvPr id="398347" name="Text Box 11"/>
          <p:cNvSpPr txBox="1">
            <a:spLocks noChangeArrowheads="1"/>
          </p:cNvSpPr>
          <p:nvPr/>
        </p:nvSpPr>
        <p:spPr bwMode="auto">
          <a:xfrm>
            <a:off x="5943600" y="365760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prstClr val="black"/>
                </a:solidFill>
              </a:rPr>
              <a:t>1</a:t>
            </a:r>
          </a:p>
        </p:txBody>
      </p:sp>
      <p:sp>
        <p:nvSpPr>
          <p:cNvPr id="398348" name="Text Box 12"/>
          <p:cNvSpPr txBox="1">
            <a:spLocks noChangeArrowheads="1"/>
          </p:cNvSpPr>
          <p:nvPr/>
        </p:nvSpPr>
        <p:spPr bwMode="auto">
          <a:xfrm>
            <a:off x="7010400" y="388620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prstClr val="black"/>
                </a:solidFill>
              </a:rPr>
              <a:t>6</a:t>
            </a:r>
          </a:p>
        </p:txBody>
      </p:sp>
      <p:sp>
        <p:nvSpPr>
          <p:cNvPr id="398351" name="Text Box 15"/>
          <p:cNvSpPr txBox="1">
            <a:spLocks noChangeArrowheads="1"/>
          </p:cNvSpPr>
          <p:nvPr/>
        </p:nvSpPr>
        <p:spPr bwMode="auto">
          <a:xfrm>
            <a:off x="6318250" y="374808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prstClr val="black"/>
                </a:solidFill>
              </a:rPr>
              <a:t>1</a:t>
            </a:r>
          </a:p>
        </p:txBody>
      </p:sp>
      <p:sp>
        <p:nvSpPr>
          <p:cNvPr id="398352" name="Text Box 16"/>
          <p:cNvSpPr txBox="1">
            <a:spLocks noChangeArrowheads="1"/>
          </p:cNvSpPr>
          <p:nvPr/>
        </p:nvSpPr>
        <p:spPr bwMode="auto">
          <a:xfrm>
            <a:off x="1219200" y="1954054"/>
            <a:ext cx="3473450" cy="246221"/>
          </a:xfrm>
          <a:prstGeom prst="rect">
            <a:avLst/>
          </a:prstGeom>
          <a:solidFill>
            <a:srgbClr val="FEF9B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50000"/>
              </a:spcBef>
            </a:pPr>
            <a:r>
              <a:rPr lang="en-US" sz="1400" b="1" dirty="0">
                <a:solidFill>
                  <a:prstClr val="black"/>
                </a:solidFill>
              </a:rPr>
              <a:t>00, 06, </a:t>
            </a:r>
            <a:r>
              <a:rPr lang="en-US" sz="1400" b="1" dirty="0" smtClean="0">
                <a:solidFill>
                  <a:prstClr val="black"/>
                </a:solidFill>
              </a:rPr>
              <a:t>12, </a:t>
            </a:r>
            <a:r>
              <a:rPr lang="en-US" sz="1400" b="1" dirty="0">
                <a:solidFill>
                  <a:prstClr val="black"/>
                </a:solidFill>
              </a:rPr>
              <a:t>18 UTC  </a:t>
            </a:r>
            <a:r>
              <a:rPr lang="en-US" sz="1600" b="1" dirty="0">
                <a:solidFill>
                  <a:srgbClr val="CC3300"/>
                </a:solidFill>
              </a:rPr>
              <a:t>Observation Impact</a:t>
            </a:r>
            <a:r>
              <a:rPr lang="en-US" sz="1400" b="1" dirty="0">
                <a:solidFill>
                  <a:prstClr val="black"/>
                </a:solidFill>
              </a:rPr>
              <a:t> Sum</a:t>
            </a:r>
          </a:p>
        </p:txBody>
      </p:sp>
      <p:sp>
        <p:nvSpPr>
          <p:cNvPr id="398353" name="Text Box 17"/>
          <p:cNvSpPr txBox="1">
            <a:spLocks noChangeArrowheads="1"/>
          </p:cNvSpPr>
          <p:nvPr/>
        </p:nvSpPr>
        <p:spPr bwMode="auto">
          <a:xfrm>
            <a:off x="2293938" y="2165350"/>
            <a:ext cx="373062" cy="212725"/>
          </a:xfrm>
          <a:prstGeom prst="rect">
            <a:avLst/>
          </a:prstGeom>
          <a:solidFill>
            <a:srgbClr val="FEF9B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sz="1400">
                <a:solidFill>
                  <a:prstClr val="black"/>
                </a:solidFill>
              </a:rPr>
              <a:t> all</a:t>
            </a:r>
          </a:p>
        </p:txBody>
      </p:sp>
      <p:sp>
        <p:nvSpPr>
          <p:cNvPr id="398354" name="Text Box 18"/>
          <p:cNvSpPr txBox="1">
            <a:spLocks noChangeArrowheads="1"/>
          </p:cNvSpPr>
          <p:nvPr/>
        </p:nvSpPr>
        <p:spPr bwMode="auto">
          <a:xfrm>
            <a:off x="3089275" y="6461125"/>
            <a:ext cx="2244725" cy="396875"/>
          </a:xfrm>
          <a:prstGeom prst="rect">
            <a:avLst/>
          </a:prstGeom>
          <a:solidFill>
            <a:srgbClr val="FEF9BE"/>
          </a:solidFill>
          <a:ln>
            <a:noFill/>
          </a:ln>
          <a:effectLst/>
          <a:extLst/>
        </p:spPr>
        <p:txBody>
          <a:bodyPr wrap="none">
            <a:spAutoFit/>
          </a:bodyPr>
          <a:lstStyle/>
          <a:p>
            <a:pPr>
              <a:buClr>
                <a:srgbClr val="000000"/>
              </a:buClr>
              <a:buSzPct val="100000"/>
              <a:buFont typeface="Trebuchet MS" pitchFamily="34" charset="0"/>
              <a:buNone/>
            </a:pPr>
            <a:r>
              <a:rPr lang="el-GR" sz="2000" b="1" dirty="0">
                <a:solidFill>
                  <a:srgbClr val="000000"/>
                </a:solidFill>
                <a:latin typeface="Tahoma" pitchFamily="34" charset="0"/>
                <a:cs typeface="Tahoma" pitchFamily="34" charset="0"/>
              </a:rPr>
              <a:t>Σ</a:t>
            </a:r>
            <a:r>
              <a:rPr lang="en-US" sz="2000" b="1" dirty="0">
                <a:solidFill>
                  <a:srgbClr val="000000"/>
                </a:solidFill>
                <a:latin typeface="Tahoma" pitchFamily="34" charset="0"/>
                <a:cs typeface="Tahoma" pitchFamily="34" charset="0"/>
              </a:rPr>
              <a:t> </a:t>
            </a:r>
            <a:r>
              <a:rPr lang="en-US" sz="2000" b="1" dirty="0" err="1">
                <a:solidFill>
                  <a:srgbClr val="000000"/>
                </a:solidFill>
                <a:latin typeface="Tahoma" pitchFamily="34" charset="0"/>
                <a:cs typeface="Tahoma" pitchFamily="34" charset="0"/>
              </a:rPr>
              <a:t>Conv</a:t>
            </a:r>
            <a:r>
              <a:rPr lang="en-US" sz="2000" b="1" dirty="0">
                <a:solidFill>
                  <a:srgbClr val="000000"/>
                </a:solidFill>
                <a:latin typeface="Tahoma" pitchFamily="34" charset="0"/>
                <a:cs typeface="Tahoma" pitchFamily="34" charset="0"/>
              </a:rPr>
              <a:t> = -168.0</a:t>
            </a:r>
            <a:endParaRPr lang="el-GR" sz="2000" b="1" dirty="0">
              <a:solidFill>
                <a:srgbClr val="000000"/>
              </a:solidFill>
              <a:latin typeface="Tahoma" pitchFamily="34" charset="0"/>
              <a:cs typeface="Tahoma" pitchFamily="34" charset="0"/>
            </a:endParaRPr>
          </a:p>
        </p:txBody>
      </p:sp>
      <p:sp>
        <p:nvSpPr>
          <p:cNvPr id="17" name="Text Box 16"/>
          <p:cNvSpPr txBox="1">
            <a:spLocks noChangeArrowheads="1"/>
          </p:cNvSpPr>
          <p:nvPr/>
        </p:nvSpPr>
        <p:spPr bwMode="auto">
          <a:xfrm>
            <a:off x="4038600" y="5029200"/>
            <a:ext cx="3373438" cy="307777"/>
          </a:xfrm>
          <a:prstGeom prst="rect">
            <a:avLst/>
          </a:prstGeom>
          <a:solidFill>
            <a:srgbClr val="FEF9B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1400" b="1" dirty="0" smtClean="0">
                <a:solidFill>
                  <a:prstClr val="black"/>
                </a:solidFill>
              </a:rPr>
              <a:t>Negative value denotes improved forecast</a:t>
            </a:r>
            <a:endParaRPr lang="en-US" sz="1400" b="1" dirty="0">
              <a:solidFill>
                <a:prstClr val="black"/>
              </a:solidFill>
            </a:endParaRPr>
          </a:p>
        </p:txBody>
      </p:sp>
      <p:sp>
        <p:nvSpPr>
          <p:cNvPr id="18" name="Text Box 5"/>
          <p:cNvSpPr txBox="1">
            <a:spLocks noChangeArrowheads="1"/>
          </p:cNvSpPr>
          <p:nvPr/>
        </p:nvSpPr>
        <p:spPr bwMode="auto">
          <a:xfrm rot="16200000">
            <a:off x="7766715" y="3533744"/>
            <a:ext cx="208787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i="1" dirty="0" smtClean="0">
                <a:solidFill>
                  <a:prstClr val="black"/>
                </a:solidFill>
              </a:rPr>
              <a:t>Nancy Baker, NRL</a:t>
            </a:r>
            <a:endParaRPr lang="en-US" sz="2000" i="1" dirty="0">
              <a:solidFill>
                <a:prstClr val="black"/>
              </a:solidFill>
            </a:endParaRPr>
          </a:p>
        </p:txBody>
      </p:sp>
    </p:spTree>
    <p:extLst>
      <p:ext uri="{BB962C8B-B14F-4D97-AF65-F5344CB8AC3E}">
        <p14:creationId xmlns:p14="http://schemas.microsoft.com/office/powerpoint/2010/main" val="284828949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ES_spectral_res_stdatm_TBBRES0p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553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HES_spectral_res_stdatm_TBBRES0p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891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ES_spectral_res_stdatm_TBBRES1p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380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ES_spectral_res_stdatm_TBBRES2p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839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HES_spectral_res_stdatm_TBBRES4p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210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ES_spectral_res_stdatm_TBBRES19p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238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HES_spectral_res_stdatm_TBBRES38p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59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ES_spectral_res_stdatm_TBBRES0p2_watervapo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96259" name="Text Box 3"/>
          <p:cNvSpPr txBox="1">
            <a:spLocks noChangeArrowheads="1"/>
          </p:cNvSpPr>
          <p:nvPr/>
        </p:nvSpPr>
        <p:spPr bwMode="auto">
          <a:xfrm>
            <a:off x="3352800" y="6061075"/>
            <a:ext cx="2551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solidFill>
                  <a:srgbClr val="FFFF00"/>
                </a:solidFill>
                <a:latin typeface="Times New Roman" pitchFamily="18" charset="0"/>
              </a:rPr>
              <a:t>Water vapor region</a:t>
            </a:r>
          </a:p>
        </p:txBody>
      </p:sp>
    </p:spTree>
    <p:extLst>
      <p:ext uri="{BB962C8B-B14F-4D97-AF65-F5344CB8AC3E}">
        <p14:creationId xmlns:p14="http://schemas.microsoft.com/office/powerpoint/2010/main" val="324548336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ES_spectral_res_stdatm_TBBRES0p6_watervapo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97283" name="Text Box 3"/>
          <p:cNvSpPr txBox="1">
            <a:spLocks noChangeArrowheads="1"/>
          </p:cNvSpPr>
          <p:nvPr/>
        </p:nvSpPr>
        <p:spPr bwMode="auto">
          <a:xfrm>
            <a:off x="3352800" y="6061075"/>
            <a:ext cx="2551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solidFill>
                  <a:srgbClr val="FFFF00"/>
                </a:solidFill>
                <a:latin typeface="Times New Roman" pitchFamily="18" charset="0"/>
              </a:rPr>
              <a:t>Water vapor region</a:t>
            </a:r>
          </a:p>
        </p:txBody>
      </p:sp>
    </p:spTree>
    <p:extLst>
      <p:ext uri="{BB962C8B-B14F-4D97-AF65-F5344CB8AC3E}">
        <p14:creationId xmlns:p14="http://schemas.microsoft.com/office/powerpoint/2010/main" val="427596542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3352800" y="6061075"/>
            <a:ext cx="2551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solidFill>
                  <a:srgbClr val="FFFF00"/>
                </a:solidFill>
                <a:latin typeface="Times New Roman" pitchFamily="18" charset="0"/>
              </a:rPr>
              <a:t>Water vapor region</a:t>
            </a:r>
          </a:p>
        </p:txBody>
      </p:sp>
      <p:pic>
        <p:nvPicPr>
          <p:cNvPr id="98307" name="Picture 3" descr="HES_spectral_res_stdatm_TBBRES1p2_watervapo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201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6" name="Rectangle 4"/>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solidFill>
                  <a:srgbClr val="FFFF00"/>
                </a:solidFill>
                <a:latin typeface="Arial" pitchFamily="34" charset="0"/>
                <a:ea typeface="ＭＳ Ｐゴシック" pitchFamily="34" charset="-128"/>
              </a:rPr>
              <a:t>Satellite Data Assimilation</a:t>
            </a:r>
          </a:p>
        </p:txBody>
      </p:sp>
      <p:pic>
        <p:nvPicPr>
          <p:cNvPr id="156677" name="Picture 5" descr="csbt_res_cmpsn"/>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1524000" y="1143000"/>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81200" y="6019800"/>
            <a:ext cx="4968027" cy="369332"/>
          </a:xfrm>
          <a:prstGeom prst="rect">
            <a:avLst/>
          </a:prstGeom>
          <a:noFill/>
        </p:spPr>
        <p:txBody>
          <a:bodyPr wrap="none" rtlCol="0">
            <a:spAutoFit/>
          </a:bodyPr>
          <a:lstStyle/>
          <a:p>
            <a:r>
              <a:rPr lang="en-US" dirty="0" smtClean="0">
                <a:solidFill>
                  <a:schemeClr val="bg1"/>
                </a:solidFill>
              </a:rPr>
              <a:t>The challenge (from satellite imagery to NWP)!</a:t>
            </a:r>
            <a:endParaRPr lang="en-US" dirty="0">
              <a:solidFill>
                <a:schemeClr val="bg1"/>
              </a:solidFill>
            </a:endParaRPr>
          </a:p>
        </p:txBody>
      </p:sp>
      <p:sp>
        <p:nvSpPr>
          <p:cNvPr id="3" name="Slide Number Placeholder 2"/>
          <p:cNvSpPr>
            <a:spLocks noGrp="1"/>
          </p:cNvSpPr>
          <p:nvPr>
            <p:ph type="sldNum" sz="quarter" idx="12"/>
          </p:nvPr>
        </p:nvSpPr>
        <p:spPr/>
        <p:txBody>
          <a:bodyPr/>
          <a:lstStyle/>
          <a:p>
            <a:pPr>
              <a:defRPr/>
            </a:pPr>
            <a:fld id="{68CE0BA4-E8C6-434C-ADA0-1A91C0D5DE60}" type="slidenum">
              <a:rPr lang="en-US" smtClean="0">
                <a:solidFill>
                  <a:srgbClr val="000000"/>
                </a:solidFill>
              </a:rPr>
              <a:pPr>
                <a:defRPr/>
              </a:pPr>
              <a:t>13</a:t>
            </a:fld>
            <a:endParaRPr lang="en-US">
              <a:solidFill>
                <a:srgbClr val="000000"/>
              </a:solidFill>
            </a:endParaRPr>
          </a:p>
        </p:txBody>
      </p:sp>
    </p:spTree>
    <p:extLst>
      <p:ext uri="{BB962C8B-B14F-4D97-AF65-F5344CB8AC3E}">
        <p14:creationId xmlns:p14="http://schemas.microsoft.com/office/powerpoint/2010/main" val="89161364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ES_spectral_res_stdatm_TBBRES2p4_watervapo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99331" name="Text Box 3"/>
          <p:cNvSpPr txBox="1">
            <a:spLocks noChangeArrowheads="1"/>
          </p:cNvSpPr>
          <p:nvPr/>
        </p:nvSpPr>
        <p:spPr bwMode="auto">
          <a:xfrm>
            <a:off x="3352800" y="6061075"/>
            <a:ext cx="2551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solidFill>
                  <a:srgbClr val="FFFF00"/>
                </a:solidFill>
                <a:latin typeface="Times New Roman" pitchFamily="18" charset="0"/>
              </a:rPr>
              <a:t>Water vapor region</a:t>
            </a:r>
          </a:p>
        </p:txBody>
      </p:sp>
    </p:spTree>
    <p:extLst>
      <p:ext uri="{BB962C8B-B14F-4D97-AF65-F5344CB8AC3E}">
        <p14:creationId xmlns:p14="http://schemas.microsoft.com/office/powerpoint/2010/main" val="74448635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ES_spectral_res_stdatm_TBBRES4p8_watervapo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Text Box 3"/>
          <p:cNvSpPr txBox="1">
            <a:spLocks noChangeArrowheads="1"/>
          </p:cNvSpPr>
          <p:nvPr/>
        </p:nvSpPr>
        <p:spPr bwMode="auto">
          <a:xfrm>
            <a:off x="3352800" y="6061075"/>
            <a:ext cx="2551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solidFill>
                  <a:srgbClr val="FFFF00"/>
                </a:solidFill>
                <a:latin typeface="Times New Roman" pitchFamily="18" charset="0"/>
              </a:rPr>
              <a:t>Water vapor region</a:t>
            </a:r>
          </a:p>
        </p:txBody>
      </p:sp>
    </p:spTree>
    <p:extLst>
      <p:ext uri="{BB962C8B-B14F-4D97-AF65-F5344CB8AC3E}">
        <p14:creationId xmlns:p14="http://schemas.microsoft.com/office/powerpoint/2010/main" val="364334976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ES_spectral_res_stdatm_TBBRES19p2_watervapo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101379" name="Text Box 3"/>
          <p:cNvSpPr txBox="1">
            <a:spLocks noChangeArrowheads="1"/>
          </p:cNvSpPr>
          <p:nvPr/>
        </p:nvSpPr>
        <p:spPr bwMode="auto">
          <a:xfrm>
            <a:off x="3352800" y="6061075"/>
            <a:ext cx="2551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solidFill>
                  <a:srgbClr val="FFFF00"/>
                </a:solidFill>
                <a:latin typeface="Times New Roman" pitchFamily="18" charset="0"/>
              </a:rPr>
              <a:t>Water vapor region</a:t>
            </a:r>
          </a:p>
        </p:txBody>
      </p:sp>
    </p:spTree>
    <p:extLst>
      <p:ext uri="{BB962C8B-B14F-4D97-AF65-F5344CB8AC3E}">
        <p14:creationId xmlns:p14="http://schemas.microsoft.com/office/powerpoint/2010/main" val="230353205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HES_spectral_res_stdatm_TBBRES38p4_watervapo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102403" name="Text Box 3"/>
          <p:cNvSpPr txBox="1">
            <a:spLocks noChangeArrowheads="1"/>
          </p:cNvSpPr>
          <p:nvPr/>
        </p:nvSpPr>
        <p:spPr bwMode="auto">
          <a:xfrm>
            <a:off x="3352800" y="6061075"/>
            <a:ext cx="2551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solidFill>
                  <a:srgbClr val="FFFF00"/>
                </a:solidFill>
                <a:latin typeface="Times New Roman" pitchFamily="18" charset="0"/>
              </a:rPr>
              <a:t>Water vapor region</a:t>
            </a:r>
          </a:p>
        </p:txBody>
      </p:sp>
    </p:spTree>
    <p:extLst>
      <p:ext uri="{BB962C8B-B14F-4D97-AF65-F5344CB8AC3E}">
        <p14:creationId xmlns:p14="http://schemas.microsoft.com/office/powerpoint/2010/main" val="149645258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1"/>
          <p:cNvSpPr>
            <a:spLocks noGrp="1"/>
          </p:cNvSpPr>
          <p:nvPr>
            <p:ph type="sldNum"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86888B0-AD46-4BDA-92B9-3B6E81414860}" type="slidenum">
              <a:rPr lang="en-US" smtClean="0">
                <a:solidFill>
                  <a:srgbClr val="000000"/>
                </a:solidFill>
                <a:latin typeface="Times New Roman" pitchFamily="18" charset="0"/>
              </a:rPr>
              <a:pPr eaLnBrk="1" hangingPunct="1"/>
              <a:t>134</a:t>
            </a:fld>
            <a:endParaRPr lang="en-US" smtClean="0">
              <a:solidFill>
                <a:srgbClr val="000000"/>
              </a:solidFill>
              <a:latin typeface="Times New Roman" pitchFamily="18" charset="0"/>
            </a:endParaRPr>
          </a:p>
        </p:txBody>
      </p:sp>
      <p:graphicFrame>
        <p:nvGraphicFramePr>
          <p:cNvPr id="87043" name="Object 2"/>
          <p:cNvGraphicFramePr>
            <a:graphicFrameLocks noChangeAspect="1"/>
          </p:cNvGraphicFramePr>
          <p:nvPr/>
        </p:nvGraphicFramePr>
        <p:xfrm>
          <a:off x="152400" y="304800"/>
          <a:ext cx="8877300" cy="4267200"/>
        </p:xfrm>
        <a:graphic>
          <a:graphicData uri="http://schemas.openxmlformats.org/presentationml/2006/ole">
            <mc:AlternateContent xmlns:mc="http://schemas.openxmlformats.org/markup-compatibility/2006">
              <mc:Choice xmlns:v="urn:schemas-microsoft-com:vml" Requires="v">
                <p:oleObj spid="_x0000_s2106" name="Chart" r:id="rId4" imgW="8877402" imgH="5819872" progId="Excel.Chart.8">
                  <p:embed/>
                </p:oleObj>
              </mc:Choice>
              <mc:Fallback>
                <p:oleObj name="Chart" r:id="rId4" imgW="8877402" imgH="5819872"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10474" b="16203"/>
                      <a:stretch>
                        <a:fillRect/>
                      </a:stretch>
                    </p:blipFill>
                    <p:spPr bwMode="auto">
                      <a:xfrm>
                        <a:off x="152400" y="304800"/>
                        <a:ext cx="88773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7044" name="Text Box 3"/>
          <p:cNvSpPr txBox="1">
            <a:spLocks noChangeArrowheads="1"/>
          </p:cNvSpPr>
          <p:nvPr/>
        </p:nvSpPr>
        <p:spPr bwMode="auto">
          <a:xfrm>
            <a:off x="228600" y="4632325"/>
            <a:ext cx="8763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smtClean="0">
                <a:solidFill>
                  <a:srgbClr val="000000"/>
                </a:solidFill>
              </a:rPr>
              <a:t>The relative vertical number of independent pieces of information is shown. Note that the moisture content is similar between the ABI and the current GOES Sounder. The Sounder does show more temperature information than the ABI. Caveat: Even if two systems have the same number of pieces of information, they may represent different vertical levels. This information content analysis does not account for any spatial or temporal differences.</a:t>
            </a:r>
          </a:p>
        </p:txBody>
      </p:sp>
    </p:spTree>
    <p:extLst>
      <p:ext uri="{BB962C8B-B14F-4D97-AF65-F5344CB8AC3E}">
        <p14:creationId xmlns:p14="http://schemas.microsoft.com/office/powerpoint/2010/main" val="415150155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0"/>
          </p:nvPr>
        </p:nvSpPr>
        <p:spPr/>
        <p:txBody>
          <a:bodyPr/>
          <a:lstStyle/>
          <a:p>
            <a:fld id="{C6B9E900-E231-4D12-A15F-14BC6D5D4B2A}" type="slidenum">
              <a:rPr lang="en-US">
                <a:solidFill>
                  <a:srgbClr val="000000"/>
                </a:solidFill>
              </a:rPr>
              <a:pPr/>
              <a:t>135</a:t>
            </a:fld>
            <a:endParaRPr lang="en-US">
              <a:solidFill>
                <a:srgbClr val="000000"/>
              </a:solidFill>
            </a:endParaRPr>
          </a:p>
        </p:txBody>
      </p:sp>
      <p:pic>
        <p:nvPicPr>
          <p:cNvPr id="2250757" name="Picture 5" descr="340070003_mod8_ts_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35450" y="1143000"/>
            <a:ext cx="4908550" cy="3681413"/>
          </a:xfrm>
          <a:prstGeom prst="rect">
            <a:avLst/>
          </a:prstGeom>
          <a:noFill/>
          <a:extLst>
            <a:ext uri="{909E8E84-426E-40DD-AFC4-6F175D3DCCD1}">
              <a14:hiddenFill xmlns:a14="http://schemas.microsoft.com/office/drawing/2010/main">
                <a:solidFill>
                  <a:srgbClr val="FFFFFF"/>
                </a:solidFill>
              </a14:hiddenFill>
            </a:ext>
          </a:extLst>
        </p:spPr>
      </p:pic>
      <p:sp>
        <p:nvSpPr>
          <p:cNvPr id="2250754" name="Rectangle 2"/>
          <p:cNvSpPr>
            <a:spLocks noGrp="1" noChangeArrowheads="1"/>
          </p:cNvSpPr>
          <p:nvPr>
            <p:ph type="title"/>
          </p:nvPr>
        </p:nvSpPr>
        <p:spPr>
          <a:xfrm>
            <a:off x="457200" y="685800"/>
            <a:ext cx="4114800" cy="457200"/>
          </a:xfrm>
        </p:spPr>
        <p:txBody>
          <a:bodyPr/>
          <a:lstStyle/>
          <a:p>
            <a:r>
              <a:rPr lang="en-US" sz="2400"/>
              <a:t>GOES AOD Assimilation</a:t>
            </a:r>
          </a:p>
        </p:txBody>
      </p:sp>
      <p:pic>
        <p:nvPicPr>
          <p:cNvPr id="2250756" name="Picture 4" descr="gasp_340070003_ts_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143000"/>
            <a:ext cx="4918075" cy="3686175"/>
          </a:xfrm>
          <a:prstGeom prst="rect">
            <a:avLst/>
          </a:prstGeom>
          <a:noFill/>
          <a:extLst>
            <a:ext uri="{909E8E84-426E-40DD-AFC4-6F175D3DCCD1}">
              <a14:hiddenFill xmlns:a14="http://schemas.microsoft.com/office/drawing/2010/main">
                <a:solidFill>
                  <a:srgbClr val="FFFFFF"/>
                </a:solidFill>
              </a14:hiddenFill>
            </a:ext>
          </a:extLst>
        </p:spPr>
      </p:pic>
      <p:sp>
        <p:nvSpPr>
          <p:cNvPr id="2250759" name="Rectangle 7"/>
          <p:cNvSpPr>
            <a:spLocks noChangeArrowheads="1"/>
          </p:cNvSpPr>
          <p:nvPr/>
        </p:nvSpPr>
        <p:spPr bwMode="auto">
          <a:xfrm>
            <a:off x="4800600" y="685800"/>
            <a:ext cx="411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p>
            <a:pPr algn="ctr" eaLnBrk="0" fontAlgn="base" hangingPunct="0">
              <a:lnSpc>
                <a:spcPct val="85000"/>
              </a:lnSpc>
              <a:spcBef>
                <a:spcPct val="0"/>
              </a:spcBef>
              <a:spcAft>
                <a:spcPct val="0"/>
              </a:spcAft>
            </a:pPr>
            <a:r>
              <a:rPr lang="en-US" sz="2400" b="1" smtClean="0">
                <a:solidFill>
                  <a:srgbClr val="063DE8"/>
                </a:solidFill>
                <a:latin typeface="Book Antiqua" pitchFamily="18" charset="0"/>
              </a:rPr>
              <a:t>MODIS AOD Assimilation</a:t>
            </a:r>
          </a:p>
        </p:txBody>
      </p:sp>
      <p:sp>
        <p:nvSpPr>
          <p:cNvPr id="2250760" name="Text Box 8"/>
          <p:cNvSpPr txBox="1">
            <a:spLocks noChangeArrowheads="1"/>
          </p:cNvSpPr>
          <p:nvPr/>
        </p:nvSpPr>
        <p:spPr bwMode="auto">
          <a:xfrm>
            <a:off x="533400" y="4724400"/>
            <a:ext cx="8382000" cy="216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buFontTx/>
              <a:buChar char="•"/>
            </a:pPr>
            <a:r>
              <a:rPr lang="en-US" sz="2400" smtClean="0">
                <a:solidFill>
                  <a:srgbClr val="000000"/>
                </a:solidFill>
              </a:rPr>
              <a:t> </a:t>
            </a:r>
            <a:r>
              <a:rPr lang="en-US" sz="1600" smtClean="0">
                <a:solidFill>
                  <a:srgbClr val="000000"/>
                </a:solidFill>
              </a:rPr>
              <a:t>WRF-CMAQ assimilation runs are reinitialized every 24 hours with satellite AOD observations.  GOES has a 10-hr observational window during which </a:t>
            </a:r>
            <a:r>
              <a:rPr lang="en-US" sz="1600" smtClean="0">
                <a:solidFill>
                  <a:srgbClr val="FC0128"/>
                </a:solidFill>
              </a:rPr>
              <a:t>hourly mini-cycling</a:t>
            </a:r>
            <a:r>
              <a:rPr lang="en-US" sz="1600" smtClean="0">
                <a:solidFill>
                  <a:srgbClr val="000000"/>
                </a:solidFill>
              </a:rPr>
              <a:t> is used.</a:t>
            </a:r>
          </a:p>
          <a:p>
            <a:pPr eaLnBrk="0" fontAlgn="base" hangingPunct="0">
              <a:spcBef>
                <a:spcPct val="50000"/>
              </a:spcBef>
              <a:spcAft>
                <a:spcPct val="0"/>
              </a:spcAft>
              <a:buFontTx/>
              <a:buChar char="•"/>
            </a:pPr>
            <a:r>
              <a:rPr lang="en-US" sz="1600" smtClean="0">
                <a:solidFill>
                  <a:srgbClr val="000000"/>
                </a:solidFill>
              </a:rPr>
              <a:t> Both GOES and MODIS assimilation improve surface PM2.5 predictions.  GOES has a bigger impact than MODIS due to hourly cycling.</a:t>
            </a:r>
          </a:p>
          <a:p>
            <a:pPr eaLnBrk="0" fontAlgn="base" hangingPunct="0">
              <a:spcBef>
                <a:spcPct val="50000"/>
              </a:spcBef>
              <a:spcAft>
                <a:spcPct val="0"/>
              </a:spcAft>
              <a:buFontTx/>
              <a:buChar char="•"/>
            </a:pPr>
            <a:r>
              <a:rPr lang="en-US" sz="1600" smtClean="0">
                <a:solidFill>
                  <a:srgbClr val="000000"/>
                </a:solidFill>
              </a:rPr>
              <a:t> Loss of information around 18 UTC in base case as well as assimilation run was determined to be due to boundary layer dynamics</a:t>
            </a:r>
          </a:p>
        </p:txBody>
      </p:sp>
      <p:sp>
        <p:nvSpPr>
          <p:cNvPr id="2250761" name="Text Box 9"/>
          <p:cNvSpPr txBox="1">
            <a:spLocks noChangeArrowheads="1"/>
          </p:cNvSpPr>
          <p:nvPr/>
        </p:nvSpPr>
        <p:spPr bwMode="auto">
          <a:xfrm>
            <a:off x="1752600" y="152400"/>
            <a:ext cx="5334000" cy="457200"/>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z="2400" smtClean="0">
                <a:solidFill>
                  <a:srgbClr val="000000"/>
                </a:solidFill>
              </a:rPr>
              <a:t>Time Series of PM2.5 concentrations </a:t>
            </a:r>
          </a:p>
        </p:txBody>
      </p:sp>
      <p:sp>
        <p:nvSpPr>
          <p:cNvPr id="9" name="TextBox 8"/>
          <p:cNvSpPr txBox="1"/>
          <p:nvPr/>
        </p:nvSpPr>
        <p:spPr>
          <a:xfrm>
            <a:off x="5943600" y="6564868"/>
            <a:ext cx="3206840" cy="369332"/>
          </a:xfrm>
          <a:prstGeom prst="rect">
            <a:avLst/>
          </a:prstGeom>
          <a:noFill/>
        </p:spPr>
        <p:txBody>
          <a:bodyPr wrap="none" rtlCol="0">
            <a:spAutoFit/>
          </a:bodyPr>
          <a:lstStyle/>
          <a:p>
            <a:r>
              <a:rPr lang="en-US" dirty="0" err="1" smtClean="0"/>
              <a:t>Shobha</a:t>
            </a:r>
            <a:r>
              <a:rPr lang="en-US" dirty="0" smtClean="0"/>
              <a:t> </a:t>
            </a:r>
            <a:r>
              <a:rPr lang="en-US" dirty="0" err="1" smtClean="0"/>
              <a:t>Kondragunta</a:t>
            </a:r>
            <a:r>
              <a:rPr lang="en-US" dirty="0" smtClean="0"/>
              <a:t>, STAR</a:t>
            </a:r>
            <a:endParaRPr lang="en-US" dirty="0"/>
          </a:p>
        </p:txBody>
      </p:sp>
    </p:spTree>
    <p:extLst>
      <p:ext uri="{BB962C8B-B14F-4D97-AF65-F5344CB8AC3E}">
        <p14:creationId xmlns:p14="http://schemas.microsoft.com/office/powerpoint/2010/main" val="2329317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599" y="76199"/>
            <a:ext cx="4114286" cy="3085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5" descr="track_paper2_path_obs_gts_t_q_tq2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452" y="3276600"/>
            <a:ext cx="4759325"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6" descr="track_paper2_path_dis_gts_t_q_tq2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86262" y="3292475"/>
            <a:ext cx="4757738"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369039" y="152400"/>
            <a:ext cx="2050561" cy="830997"/>
          </a:xfrm>
          <a:prstGeom prst="rect">
            <a:avLst/>
          </a:prstGeom>
          <a:noFill/>
        </p:spPr>
        <p:txBody>
          <a:bodyPr wrap="none" rtlCol="0">
            <a:spAutoFit/>
          </a:bodyPr>
          <a:lstStyle/>
          <a:p>
            <a:r>
              <a:rPr lang="en-US" sz="1000" dirty="0" smtClean="0">
                <a:latin typeface="Times New Roman" pitchFamily="18" charset="0"/>
                <a:cs typeface="Times New Roman" pitchFamily="18" charset="0"/>
              </a:rPr>
              <a:t>AIRS 700 </a:t>
            </a:r>
            <a:r>
              <a:rPr lang="en-US" sz="1000" dirty="0" err="1" smtClean="0">
                <a:latin typeface="Times New Roman" pitchFamily="18" charset="0"/>
                <a:cs typeface="Times New Roman" pitchFamily="18" charset="0"/>
              </a:rPr>
              <a:t>hPa</a:t>
            </a:r>
            <a:r>
              <a:rPr lang="en-US" sz="1000" dirty="0" smtClean="0">
                <a:latin typeface="Times New Roman" pitchFamily="18" charset="0"/>
                <a:cs typeface="Times New Roman" pitchFamily="18" charset="0"/>
              </a:rPr>
              <a:t> T (upper left);</a:t>
            </a:r>
          </a:p>
          <a:p>
            <a:r>
              <a:rPr lang="en-US" sz="1000" dirty="0" smtClean="0">
                <a:latin typeface="Times New Roman" pitchFamily="18" charset="0"/>
                <a:cs typeface="Times New Roman" pitchFamily="18" charset="0"/>
              </a:rPr>
              <a:t>WRF 700 </a:t>
            </a:r>
            <a:r>
              <a:rPr lang="en-US" sz="1000" dirty="0" err="1" smtClean="0">
                <a:latin typeface="Times New Roman" pitchFamily="18" charset="0"/>
                <a:cs typeface="Times New Roman" pitchFamily="18" charset="0"/>
              </a:rPr>
              <a:t>hPa</a:t>
            </a:r>
            <a:r>
              <a:rPr lang="en-US" sz="1000" dirty="0" smtClean="0">
                <a:latin typeface="Times New Roman" pitchFamily="18" charset="0"/>
                <a:cs typeface="Times New Roman" pitchFamily="18" charset="0"/>
              </a:rPr>
              <a:t> T (lower left);</a:t>
            </a:r>
          </a:p>
          <a:p>
            <a:r>
              <a:rPr lang="en-US" sz="1000" dirty="0" smtClean="0">
                <a:latin typeface="Times New Roman" pitchFamily="18" charset="0"/>
                <a:cs typeface="Times New Roman" pitchFamily="18" charset="0"/>
              </a:rPr>
              <a:t>Difference between AIRS and WRF</a:t>
            </a:r>
          </a:p>
          <a:p>
            <a:endParaRPr lang="en-US" dirty="0"/>
          </a:p>
        </p:txBody>
      </p:sp>
      <p:sp>
        <p:nvSpPr>
          <p:cNvPr id="6" name="TextBox 5"/>
          <p:cNvSpPr txBox="1"/>
          <p:nvPr/>
        </p:nvSpPr>
        <p:spPr>
          <a:xfrm>
            <a:off x="2362199" y="2259449"/>
            <a:ext cx="2057401" cy="1015663"/>
          </a:xfrm>
          <a:prstGeom prst="rect">
            <a:avLst/>
          </a:prstGeom>
          <a:noFill/>
        </p:spPr>
        <p:txBody>
          <a:bodyPr wrap="square" rtlCol="0">
            <a:spAutoFit/>
          </a:bodyPr>
          <a:lstStyle/>
          <a:p>
            <a:r>
              <a:rPr lang="en-US" sz="1000" dirty="0" smtClean="0">
                <a:solidFill>
                  <a:srgbClr val="0000FF"/>
                </a:solidFill>
                <a:latin typeface="Times New Roman" pitchFamily="18" charset="0"/>
                <a:cs typeface="Times New Roman" pitchFamily="18" charset="0"/>
              </a:rPr>
              <a:t> AIRS run with WRF/3DVAR uses clear-skies from 3 granules g066/067/068, assimilate T/q profiles between 200 - 700hPa in the experiments for next 48 hour Hurricane Ike (2008) track forecast</a:t>
            </a:r>
            <a:endParaRPr lang="en-US" sz="1000" dirty="0">
              <a:latin typeface="Times New Roman" pitchFamily="18" charset="0"/>
              <a:cs typeface="Times New Roman" pitchFamily="18" charset="0"/>
            </a:endParaRPr>
          </a:p>
        </p:txBody>
      </p:sp>
      <p:sp>
        <p:nvSpPr>
          <p:cNvPr id="8" name="TextBox 7"/>
          <p:cNvSpPr txBox="1"/>
          <p:nvPr/>
        </p:nvSpPr>
        <p:spPr>
          <a:xfrm>
            <a:off x="5137650" y="3522030"/>
            <a:ext cx="2403222" cy="707886"/>
          </a:xfrm>
          <a:prstGeom prst="rect">
            <a:avLst/>
          </a:prstGeom>
          <a:noFill/>
        </p:spPr>
        <p:txBody>
          <a:bodyPr wrap="none" rtlCol="0">
            <a:spAutoFit/>
          </a:bodyPr>
          <a:lstStyle/>
          <a:p>
            <a:r>
              <a:rPr lang="en-US" sz="1000" b="1" dirty="0" smtClean="0">
                <a:latin typeface="Times New Roman" pitchFamily="18" charset="0"/>
                <a:cs typeface="Times New Roman" pitchFamily="18" charset="0"/>
              </a:rPr>
              <a:t>GTS: Conventional and other Sat data</a:t>
            </a:r>
          </a:p>
          <a:p>
            <a:r>
              <a:rPr lang="en-US" sz="1000" b="1" dirty="0" smtClean="0">
                <a:solidFill>
                  <a:srgbClr val="0000FF"/>
                </a:solidFill>
                <a:latin typeface="Times New Roman" pitchFamily="18" charset="0"/>
                <a:cs typeface="Times New Roman" pitchFamily="18" charset="0"/>
              </a:rPr>
              <a:t>A1T27: GTS+AIRS 200 – 700 </a:t>
            </a:r>
            <a:r>
              <a:rPr lang="en-US" sz="1000" b="1" dirty="0" err="1" smtClean="0">
                <a:solidFill>
                  <a:srgbClr val="0000FF"/>
                </a:solidFill>
                <a:latin typeface="Times New Roman" pitchFamily="18" charset="0"/>
                <a:cs typeface="Times New Roman" pitchFamily="18" charset="0"/>
              </a:rPr>
              <a:t>hPa</a:t>
            </a:r>
            <a:r>
              <a:rPr lang="en-US" sz="1000" b="1" dirty="0" smtClean="0">
                <a:solidFill>
                  <a:srgbClr val="0000FF"/>
                </a:solidFill>
                <a:latin typeface="Times New Roman" pitchFamily="18" charset="0"/>
                <a:cs typeface="Times New Roman" pitchFamily="18" charset="0"/>
              </a:rPr>
              <a:t> T</a:t>
            </a:r>
          </a:p>
          <a:p>
            <a:r>
              <a:rPr lang="en-US" sz="1000" b="1" dirty="0" smtClean="0">
                <a:solidFill>
                  <a:srgbClr val="00FF00"/>
                </a:solidFill>
                <a:latin typeface="Times New Roman" pitchFamily="18" charset="0"/>
                <a:cs typeface="Times New Roman" pitchFamily="18" charset="0"/>
              </a:rPr>
              <a:t>A1Q27: GTS+AIRS 200 – 700 </a:t>
            </a:r>
            <a:r>
              <a:rPr lang="en-US" sz="1000" b="1" dirty="0" err="1" smtClean="0">
                <a:solidFill>
                  <a:srgbClr val="00FF00"/>
                </a:solidFill>
                <a:latin typeface="Times New Roman" pitchFamily="18" charset="0"/>
                <a:cs typeface="Times New Roman" pitchFamily="18" charset="0"/>
              </a:rPr>
              <a:t>hPa</a:t>
            </a:r>
            <a:r>
              <a:rPr lang="en-US" sz="1000" b="1" dirty="0" smtClean="0">
                <a:solidFill>
                  <a:srgbClr val="00FF00"/>
                </a:solidFill>
                <a:latin typeface="Times New Roman" pitchFamily="18" charset="0"/>
                <a:cs typeface="Times New Roman" pitchFamily="18" charset="0"/>
              </a:rPr>
              <a:t> Q</a:t>
            </a:r>
          </a:p>
          <a:p>
            <a:r>
              <a:rPr lang="en-US" sz="1000" b="1" dirty="0" smtClean="0">
                <a:solidFill>
                  <a:srgbClr val="FF33CC"/>
                </a:solidFill>
                <a:latin typeface="Times New Roman" pitchFamily="18" charset="0"/>
                <a:cs typeface="Times New Roman" pitchFamily="18" charset="0"/>
              </a:rPr>
              <a:t>A1TQ27: GTS+AIRS 200 – 700  </a:t>
            </a:r>
            <a:r>
              <a:rPr lang="en-US" sz="1000" b="1" dirty="0" err="1" smtClean="0">
                <a:solidFill>
                  <a:srgbClr val="FF33CC"/>
                </a:solidFill>
                <a:latin typeface="Times New Roman" pitchFamily="18" charset="0"/>
                <a:cs typeface="Times New Roman" pitchFamily="18" charset="0"/>
              </a:rPr>
              <a:t>hPa</a:t>
            </a:r>
            <a:r>
              <a:rPr lang="en-US" sz="1000" b="1" dirty="0" smtClean="0">
                <a:solidFill>
                  <a:srgbClr val="FF33CC"/>
                </a:solidFill>
                <a:latin typeface="Times New Roman" pitchFamily="18" charset="0"/>
                <a:cs typeface="Times New Roman" pitchFamily="18" charset="0"/>
              </a:rPr>
              <a:t> TQ</a:t>
            </a:r>
          </a:p>
        </p:txBody>
      </p:sp>
      <p:sp>
        <p:nvSpPr>
          <p:cNvPr id="9" name="TextBox 8"/>
          <p:cNvSpPr txBox="1"/>
          <p:nvPr/>
        </p:nvSpPr>
        <p:spPr>
          <a:xfrm>
            <a:off x="4419600" y="264855"/>
            <a:ext cx="4648200" cy="2800767"/>
          </a:xfrm>
          <a:prstGeom prst="rect">
            <a:avLst/>
          </a:prstGeom>
          <a:noFill/>
          <a:ln>
            <a:solidFill>
              <a:srgbClr val="92D050"/>
            </a:solidFill>
          </a:ln>
        </p:spPr>
        <p:txBody>
          <a:bodyPr wrap="square" rtlCol="0">
            <a:spAutoFit/>
          </a:bodyPr>
          <a:lstStyle/>
          <a:p>
            <a:r>
              <a:rPr lang="en-US" sz="1600" b="1" dirty="0" smtClean="0">
                <a:solidFill>
                  <a:srgbClr val="0000FF"/>
                </a:solidFill>
                <a:latin typeface="Times New Roman" pitchFamily="18" charset="0"/>
                <a:cs typeface="Times New Roman" pitchFamily="18" charset="0"/>
              </a:rPr>
              <a:t>Future work:</a:t>
            </a:r>
          </a:p>
          <a:p>
            <a:pPr marL="342900" indent="-342900">
              <a:buAutoNum type="arabicParenBoth"/>
            </a:pPr>
            <a:endParaRPr lang="en-US" sz="1600" dirty="0" smtClean="0">
              <a:solidFill>
                <a:srgbClr val="0000FF"/>
              </a:solidFill>
              <a:latin typeface="Times New Roman" pitchFamily="18" charset="0"/>
              <a:cs typeface="Times New Roman" pitchFamily="18" charset="0"/>
            </a:endParaRPr>
          </a:p>
          <a:p>
            <a:pPr marL="342900" indent="-342900">
              <a:buAutoNum type="arabicParenBoth"/>
            </a:pPr>
            <a:r>
              <a:rPr lang="en-US" sz="1600" dirty="0" smtClean="0">
                <a:latin typeface="Times New Roman" pitchFamily="18" charset="0"/>
                <a:cs typeface="Times New Roman" pitchFamily="18" charset="0"/>
              </a:rPr>
              <a:t>Assimilate the GOES Sounder high temporal resolution </a:t>
            </a:r>
            <a:r>
              <a:rPr lang="en-US" sz="1600" dirty="0" err="1" smtClean="0">
                <a:latin typeface="Times New Roman" pitchFamily="18" charset="0"/>
                <a:cs typeface="Times New Roman" pitchFamily="18" charset="0"/>
              </a:rPr>
              <a:t>precipitable</a:t>
            </a:r>
            <a:r>
              <a:rPr lang="en-US" sz="1600" dirty="0" smtClean="0">
                <a:latin typeface="Times New Roman" pitchFamily="18" charset="0"/>
                <a:cs typeface="Times New Roman" pitchFamily="18" charset="0"/>
              </a:rPr>
              <a:t> water (PW) between 300 and 700 </a:t>
            </a:r>
            <a:r>
              <a:rPr lang="en-US" sz="1600" dirty="0" err="1" smtClean="0">
                <a:latin typeface="Times New Roman" pitchFamily="18" charset="0"/>
                <a:cs typeface="Times New Roman" pitchFamily="18" charset="0"/>
              </a:rPr>
              <a:t>hPa</a:t>
            </a:r>
            <a:r>
              <a:rPr lang="en-US" sz="1600" dirty="0" smtClean="0">
                <a:latin typeface="Times New Roman" pitchFamily="18" charset="0"/>
                <a:cs typeface="Times New Roman" pitchFamily="18" charset="0"/>
              </a:rPr>
              <a:t>;</a:t>
            </a:r>
          </a:p>
          <a:p>
            <a:pPr marL="342900" indent="-342900">
              <a:buAutoNum type="arabicParenBoth"/>
            </a:pPr>
            <a:endParaRPr lang="en-US" sz="1600" dirty="0" smtClean="0">
              <a:latin typeface="Times New Roman" pitchFamily="18" charset="0"/>
              <a:cs typeface="Times New Roman" pitchFamily="18" charset="0"/>
            </a:endParaRPr>
          </a:p>
          <a:p>
            <a:pPr marL="342900" indent="-342900">
              <a:buAutoNum type="arabicParenBoth"/>
            </a:pPr>
            <a:r>
              <a:rPr lang="en-US" sz="1600" dirty="0" smtClean="0">
                <a:latin typeface="Times New Roman" pitchFamily="18" charset="0"/>
                <a:cs typeface="Times New Roman" pitchFamily="18" charset="0"/>
              </a:rPr>
              <a:t>Combined AIRS and MODIS/GOES Sounder for hurricane forecast in order to prepare the application of combined GOES-R/JPSS atmospheric profiles in high impact weather applications;</a:t>
            </a:r>
          </a:p>
        </p:txBody>
      </p:sp>
      <p:sp>
        <p:nvSpPr>
          <p:cNvPr id="7" name="TextBox 6"/>
          <p:cNvSpPr txBox="1"/>
          <p:nvPr/>
        </p:nvSpPr>
        <p:spPr>
          <a:xfrm>
            <a:off x="4144366" y="6581001"/>
            <a:ext cx="1342034" cy="276999"/>
          </a:xfrm>
          <a:prstGeom prst="rect">
            <a:avLst/>
          </a:prstGeom>
          <a:noFill/>
        </p:spPr>
        <p:txBody>
          <a:bodyPr wrap="none" rtlCol="0">
            <a:spAutoFit/>
          </a:bodyPr>
          <a:lstStyle/>
          <a:p>
            <a:r>
              <a:rPr lang="en-US" sz="1200" b="1" dirty="0" err="1" smtClean="0">
                <a:solidFill>
                  <a:srgbClr val="0000FF"/>
                </a:solidFill>
              </a:rPr>
              <a:t>Zheng</a:t>
            </a:r>
            <a:r>
              <a:rPr lang="en-US" sz="1200" b="1" dirty="0" smtClean="0">
                <a:solidFill>
                  <a:srgbClr val="0000FF"/>
                </a:solidFill>
              </a:rPr>
              <a:t> and Li 2011</a:t>
            </a:r>
            <a:endParaRPr lang="en-US" sz="1200" b="1" dirty="0">
              <a:solidFill>
                <a:srgbClr val="0000FF"/>
              </a:solidFill>
            </a:endParaRPr>
          </a:p>
        </p:txBody>
      </p:sp>
    </p:spTree>
    <p:extLst>
      <p:ext uri="{BB962C8B-B14F-4D97-AF65-F5344CB8AC3E}">
        <p14:creationId xmlns:p14="http://schemas.microsoft.com/office/powerpoint/2010/main" val="1871336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50490529-0B17-42B5-ACB3-8D9B2BCA02FC}" type="slidenum">
              <a:rPr lang="en-US"/>
              <a:pPr/>
              <a:t>137</a:t>
            </a:fld>
            <a:endParaRPr lang="en-US"/>
          </a:p>
        </p:txBody>
      </p:sp>
      <p:sp>
        <p:nvSpPr>
          <p:cNvPr id="35842" name="Rectangle 2"/>
          <p:cNvSpPr>
            <a:spLocks noGrp="1" noChangeArrowheads="1"/>
          </p:cNvSpPr>
          <p:nvPr>
            <p:ph type="title"/>
          </p:nvPr>
        </p:nvSpPr>
        <p:spPr>
          <a:xfrm>
            <a:off x="152400" y="152400"/>
            <a:ext cx="8839200" cy="685800"/>
          </a:xfrm>
        </p:spPr>
        <p:txBody>
          <a:bodyPr/>
          <a:lstStyle/>
          <a:p>
            <a:r>
              <a:rPr lang="en-US" dirty="0"/>
              <a:t>CIMSS Real-time WF </a:t>
            </a:r>
            <a:r>
              <a:rPr lang="en-US" dirty="0" smtClean="0"/>
              <a:t>and ABI web </a:t>
            </a:r>
            <a:r>
              <a:rPr lang="en-US" dirty="0"/>
              <a:t>page</a:t>
            </a:r>
          </a:p>
        </p:txBody>
      </p:sp>
      <p:sp>
        <p:nvSpPr>
          <p:cNvPr id="35843" name="Rectangle 3"/>
          <p:cNvSpPr>
            <a:spLocks noGrp="1" noChangeArrowheads="1"/>
          </p:cNvSpPr>
          <p:nvPr>
            <p:ph type="body" idx="1"/>
          </p:nvPr>
        </p:nvSpPr>
        <p:spPr>
          <a:xfrm>
            <a:off x="457200" y="1066800"/>
            <a:ext cx="8229600" cy="4525963"/>
          </a:xfrm>
        </p:spPr>
        <p:txBody>
          <a:bodyPr/>
          <a:lstStyle/>
          <a:p>
            <a:r>
              <a:rPr lang="en-US" dirty="0">
                <a:hlinkClick r:id="rId2"/>
              </a:rPr>
              <a:t>http://cimss.ssec.wisc.edu/goes/wf</a:t>
            </a:r>
            <a:r>
              <a:rPr lang="en-US" dirty="0" smtClean="0">
                <a:hlinkClick r:id="rId2"/>
              </a:rPr>
              <a:t>/</a:t>
            </a:r>
            <a:endParaRPr lang="en-US" dirty="0" smtClean="0"/>
          </a:p>
          <a:p>
            <a:r>
              <a:rPr lang="en-US" dirty="0">
                <a:hlinkClick r:id="rId3"/>
              </a:rPr>
              <a:t>http://cimss.ssec.wisc.edu/goes/wf/ABI/</a:t>
            </a:r>
            <a:endParaRPr lang="en-US" dirty="0"/>
          </a:p>
        </p:txBody>
      </p:sp>
      <p:pic>
        <p:nvPicPr>
          <p:cNvPr id="35844" name="Picture 4" descr="goes-11_hI_wv_exampl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2111375"/>
            <a:ext cx="9220200" cy="454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48426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13FEEA0-CAEF-4C94-B213-E7A2D76533CB}" type="slidenum">
              <a:rPr lang="en-US"/>
              <a:pPr/>
              <a:t>138</a:t>
            </a:fld>
            <a:endParaRPr lang="en-US"/>
          </a:p>
        </p:txBody>
      </p:sp>
      <p:sp>
        <p:nvSpPr>
          <p:cNvPr id="11267" name="Rectangle 3"/>
          <p:cNvSpPr>
            <a:spLocks noGrp="1" noChangeArrowheads="1"/>
          </p:cNvSpPr>
          <p:nvPr>
            <p:ph type="title"/>
          </p:nvPr>
        </p:nvSpPr>
        <p:spPr/>
        <p:txBody>
          <a:bodyPr/>
          <a:lstStyle/>
          <a:p>
            <a:r>
              <a:rPr lang="en-US"/>
              <a:t>ABI Weighting Functions</a:t>
            </a:r>
          </a:p>
        </p:txBody>
      </p:sp>
      <p:sp>
        <p:nvSpPr>
          <p:cNvPr id="11268" name="Rectangle 4"/>
          <p:cNvSpPr>
            <a:spLocks noGrp="1" noChangeArrowheads="1"/>
          </p:cNvSpPr>
          <p:nvPr>
            <p:ph type="body" idx="1"/>
          </p:nvPr>
        </p:nvSpPr>
        <p:spPr>
          <a:xfrm>
            <a:off x="152400" y="1417638"/>
            <a:ext cx="8229600" cy="4525962"/>
          </a:xfrm>
        </p:spPr>
        <p:txBody>
          <a:bodyPr/>
          <a:lstStyle/>
          <a:p>
            <a:r>
              <a:rPr lang="en-US"/>
              <a:t>As a function of….</a:t>
            </a:r>
          </a:p>
          <a:p>
            <a:pPr lvl="1"/>
            <a:r>
              <a:rPr lang="en-US"/>
              <a:t>View angle</a:t>
            </a:r>
          </a:p>
        </p:txBody>
      </p:sp>
      <p:pic>
        <p:nvPicPr>
          <p:cNvPr id="11270" name="Picture 6" descr="ABI_LZAvsTBB"/>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95600" y="2133600"/>
            <a:ext cx="6248400" cy="468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24131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5"/>
          <p:cNvSpPr>
            <a:spLocks noGrp="1" noChangeArrowheads="1"/>
          </p:cNvSpPr>
          <p:nvPr>
            <p:ph type="ftr" sz="quarter" idx="10"/>
          </p:nvPr>
        </p:nvSpPr>
        <p:spPr>
          <a:noFill/>
        </p:spPr>
        <p:txBody>
          <a:bodyPr/>
          <a:lstStyle/>
          <a:p>
            <a:endParaRPr lang="en-US" smtClean="0">
              <a:solidFill>
                <a:srgbClr val="000000"/>
              </a:solidFill>
            </a:endParaRPr>
          </a:p>
          <a:p>
            <a:endParaRPr lang="en-US" smtClean="0">
              <a:solidFill>
                <a:srgbClr val="000000"/>
              </a:solidFill>
            </a:endParaRPr>
          </a:p>
        </p:txBody>
      </p:sp>
      <p:sp>
        <p:nvSpPr>
          <p:cNvPr id="40963" name="Rectangle 13"/>
          <p:cNvSpPr>
            <a:spLocks noGrp="1" noChangeArrowheads="1"/>
          </p:cNvSpPr>
          <p:nvPr>
            <p:ph type="sldNum" sz="quarter" idx="12"/>
          </p:nvPr>
        </p:nvSpPr>
        <p:spPr>
          <a:noFill/>
        </p:spPr>
        <p:txBody>
          <a:bodyPr/>
          <a:lstStyle/>
          <a:p>
            <a:fld id="{98CD94C0-520B-4A13-93CD-510EC7D534D6}" type="slidenum">
              <a:rPr lang="en-US" smtClean="0"/>
              <a:pPr/>
              <a:t>139</a:t>
            </a:fld>
            <a:endParaRPr lang="en-US" smtClean="0"/>
          </a:p>
        </p:txBody>
      </p:sp>
      <p:sp>
        <p:nvSpPr>
          <p:cNvPr id="40964"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C14C5C8D-9141-4BF2-B159-841D4C9FDD1C}"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139</a:t>
            </a:fld>
            <a:endParaRPr lang="en-US" sz="1400" b="1">
              <a:solidFill>
                <a:srgbClr val="FFFF00"/>
              </a:solidFill>
              <a:latin typeface="Times New Roman" pitchFamily="18" charset="0"/>
              <a:ea typeface="MS PGothic" pitchFamily="34" charset="-128"/>
            </a:endParaRPr>
          </a:p>
        </p:txBody>
      </p:sp>
      <p:sp>
        <p:nvSpPr>
          <p:cNvPr id="40965"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D1DC554D-72C1-4F52-AE2A-AFFC41271420}"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139</a:t>
            </a:fld>
            <a:endParaRPr lang="en-US" sz="1400" b="1">
              <a:solidFill>
                <a:srgbClr val="FFFF00"/>
              </a:solidFill>
              <a:latin typeface="Times New Roman" pitchFamily="18" charset="0"/>
              <a:ea typeface="MS PGothic" pitchFamily="34" charset="-128"/>
            </a:endParaRPr>
          </a:p>
        </p:txBody>
      </p:sp>
      <p:sp>
        <p:nvSpPr>
          <p:cNvPr id="40966"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193BE80C-2798-47FA-8519-2E7C29C291C1}"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139</a:t>
            </a:fld>
            <a:endParaRPr lang="en-US" sz="1400" b="1">
              <a:solidFill>
                <a:srgbClr val="FFFF00"/>
              </a:solidFill>
              <a:latin typeface="Times New Roman" pitchFamily="18" charset="0"/>
              <a:ea typeface="MS PGothic" pitchFamily="34" charset="-128"/>
            </a:endParaRPr>
          </a:p>
        </p:txBody>
      </p:sp>
      <p:sp>
        <p:nvSpPr>
          <p:cNvPr id="40967"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BCDF9B77-1CED-4941-B15B-EF1BD2C42C5C}"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139</a:t>
            </a:fld>
            <a:endParaRPr lang="en-US" sz="1400" b="1">
              <a:solidFill>
                <a:srgbClr val="FFFF00"/>
              </a:solidFill>
              <a:latin typeface="Times New Roman" pitchFamily="18" charset="0"/>
              <a:ea typeface="MS PGothic" pitchFamily="34" charset="-128"/>
            </a:endParaRPr>
          </a:p>
        </p:txBody>
      </p:sp>
      <p:sp>
        <p:nvSpPr>
          <p:cNvPr id="40968"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964E1BEB-59AB-4DDB-B086-26742A29EEBD}"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139</a:t>
            </a:fld>
            <a:endParaRPr lang="en-US" sz="1400" b="1">
              <a:solidFill>
                <a:srgbClr val="FFFF00"/>
              </a:solidFill>
              <a:latin typeface="Times New Roman" pitchFamily="18" charset="0"/>
              <a:ea typeface="MS PGothic" pitchFamily="34" charset="-128"/>
            </a:endParaRPr>
          </a:p>
        </p:txBody>
      </p:sp>
      <p:sp>
        <p:nvSpPr>
          <p:cNvPr id="40969" name="Rectangle 6"/>
          <p:cNvSpPr>
            <a:spLocks noGrp="1" noChangeArrowheads="1"/>
          </p:cNvSpPr>
          <p:nvPr>
            <p:ph type="title" idx="4294967295"/>
          </p:nvPr>
        </p:nvSpPr>
        <p:spPr>
          <a:xfrm>
            <a:off x="1117600" y="103188"/>
            <a:ext cx="6523038" cy="563562"/>
          </a:xfrm>
        </p:spPr>
        <p:txBody>
          <a:bodyPr lIns="92075" tIns="46038" rIns="92075" bIns="46038" anchor="b"/>
          <a:lstStyle/>
          <a:p>
            <a:pPr eaLnBrk="1" hangingPunct="1"/>
            <a:r>
              <a:rPr lang="en-US" sz="2600" smtClean="0"/>
              <a:t>Fire/Hot Spot Characterization</a:t>
            </a:r>
          </a:p>
        </p:txBody>
      </p:sp>
      <p:sp>
        <p:nvSpPr>
          <p:cNvPr id="539656" name="Rectangle 3"/>
          <p:cNvSpPr>
            <a:spLocks noGrp="1" noChangeArrowheads="1"/>
          </p:cNvSpPr>
          <p:nvPr>
            <p:ph type="body" idx="4294967295"/>
          </p:nvPr>
        </p:nvSpPr>
        <p:spPr>
          <a:xfrm>
            <a:off x="69465" y="1296988"/>
            <a:ext cx="4303360" cy="5410200"/>
          </a:xfrm>
        </p:spPr>
        <p:txBody>
          <a:bodyPr lIns="92075" tIns="46038" rIns="92075" bIns="46038"/>
          <a:lstStyle/>
          <a:p>
            <a:pPr eaLnBrk="1" hangingPunct="1">
              <a:defRPr/>
            </a:pPr>
            <a:r>
              <a:rPr lang="en-US" sz="2000" b="1" dirty="0" smtClean="0">
                <a:solidFill>
                  <a:srgbClr val="FFFF00"/>
                </a:solidFill>
              </a:rPr>
              <a:t>Algorithm Highlights</a:t>
            </a:r>
          </a:p>
          <a:p>
            <a:pPr lvl="1" eaLnBrk="1" hangingPunct="1">
              <a:defRPr/>
            </a:pPr>
            <a:r>
              <a:rPr lang="en-US" sz="1800" dirty="0" smtClean="0"/>
              <a:t>Heritage lies with the GOES operational Wildfire Automated Biomass Burning Algorithm (WF_ABBA) </a:t>
            </a:r>
          </a:p>
          <a:p>
            <a:pPr lvl="1" eaLnBrk="1" hangingPunct="1">
              <a:defRPr/>
            </a:pPr>
            <a:r>
              <a:rPr lang="en-US" sz="1800" dirty="0" smtClean="0">
                <a:solidFill>
                  <a:srgbClr val="F8F8F8"/>
                </a:solidFill>
                <a:effectLst>
                  <a:outerShdw blurRad="38100" dist="38100" dir="2700000" algn="tl">
                    <a:srgbClr val="C0C0C0"/>
                  </a:outerShdw>
                </a:effectLst>
              </a:rPr>
              <a:t>Dynamic, multi-spectral, </a:t>
            </a:r>
            <a:r>
              <a:rPr lang="en-US" sz="1800" dirty="0" err="1" smtClean="0">
                <a:solidFill>
                  <a:srgbClr val="F8F8F8"/>
                </a:solidFill>
                <a:effectLst>
                  <a:outerShdw blurRad="38100" dist="38100" dir="2700000" algn="tl">
                    <a:srgbClr val="C0C0C0"/>
                  </a:outerShdw>
                </a:effectLst>
              </a:rPr>
              <a:t>thresholding</a:t>
            </a:r>
            <a:r>
              <a:rPr lang="en-US" sz="1800" dirty="0" smtClean="0">
                <a:solidFill>
                  <a:srgbClr val="F8F8F8"/>
                </a:solidFill>
                <a:effectLst>
                  <a:outerShdw blurRad="38100" dist="38100" dir="2700000" algn="tl">
                    <a:srgbClr val="C0C0C0"/>
                  </a:outerShdw>
                </a:effectLst>
              </a:rPr>
              <a:t> contextual algorithm</a:t>
            </a:r>
            <a:endParaRPr lang="en-US" sz="1800" dirty="0" smtClean="0"/>
          </a:p>
          <a:p>
            <a:pPr lvl="1" eaLnBrk="1" hangingPunct="1">
              <a:defRPr/>
            </a:pPr>
            <a:r>
              <a:rPr lang="en-US" sz="1800" dirty="0" smtClean="0"/>
              <a:t>Utilizes the 0.64, 3.9, 11.2 and 12.3 </a:t>
            </a:r>
            <a:r>
              <a:rPr lang="en-US" sz="1800" dirty="0" smtClean="0">
                <a:latin typeface="Symbol" pitchFamily="18" charset="2"/>
              </a:rPr>
              <a:t>m</a:t>
            </a:r>
            <a:r>
              <a:rPr lang="en-US" sz="1800" dirty="0" smtClean="0"/>
              <a:t>m channels</a:t>
            </a:r>
          </a:p>
          <a:p>
            <a:pPr lvl="1" eaLnBrk="1" hangingPunct="1">
              <a:defRPr/>
            </a:pPr>
            <a:r>
              <a:rPr lang="en-US" sz="1800" dirty="0" smtClean="0"/>
              <a:t>Leverages ABI’s higher spatial and temporal resolution data</a:t>
            </a:r>
          </a:p>
          <a:p>
            <a:pPr lvl="1" eaLnBrk="1" hangingPunct="1">
              <a:buFontTx/>
              <a:buNone/>
              <a:defRPr/>
            </a:pPr>
            <a:endParaRPr lang="en-US" sz="1800" dirty="0" smtClean="0"/>
          </a:p>
          <a:p>
            <a:pPr eaLnBrk="1" hangingPunct="1">
              <a:defRPr/>
            </a:pPr>
            <a:r>
              <a:rPr lang="en-US" sz="2000" b="1" dirty="0" smtClean="0">
                <a:solidFill>
                  <a:srgbClr val="FFFF00"/>
                </a:solidFill>
              </a:rPr>
              <a:t>Operational Applications</a:t>
            </a:r>
          </a:p>
          <a:p>
            <a:pPr lvl="1">
              <a:defRPr/>
            </a:pPr>
            <a:r>
              <a:rPr lang="en-US" sz="1800" dirty="0" smtClean="0"/>
              <a:t>Fire weather forecasting</a:t>
            </a:r>
          </a:p>
          <a:p>
            <a:pPr lvl="1">
              <a:defRPr/>
            </a:pPr>
            <a:r>
              <a:rPr lang="en-US" sz="1800" dirty="0" smtClean="0"/>
              <a:t>Air quality forecasting</a:t>
            </a:r>
          </a:p>
          <a:p>
            <a:pPr lvl="1" eaLnBrk="1" hangingPunct="1">
              <a:defRPr/>
            </a:pPr>
            <a:endParaRPr lang="en-US" dirty="0" smtClean="0"/>
          </a:p>
        </p:txBody>
      </p:sp>
      <p:pic>
        <p:nvPicPr>
          <p:cNvPr id="14" name="Picture 21" descr="MODABI_4micron_and_WFABBA_07296_182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80306" y="1548143"/>
            <a:ext cx="4646753" cy="3762922"/>
          </a:xfrm>
          <a:prstGeom prst="rect">
            <a:avLst/>
          </a:prstGeom>
          <a:noFill/>
          <a:ln w="9525">
            <a:noFill/>
            <a:miter lim="800000"/>
            <a:headEnd/>
            <a:tailEnd/>
          </a:ln>
        </p:spPr>
      </p:pic>
      <p:sp>
        <p:nvSpPr>
          <p:cNvPr id="12" name="Text Box 8"/>
          <p:cNvSpPr txBox="1">
            <a:spLocks noChangeArrowheads="1"/>
          </p:cNvSpPr>
          <p:nvPr/>
        </p:nvSpPr>
        <p:spPr bwMode="auto">
          <a:xfrm>
            <a:off x="5308275" y="6477000"/>
            <a:ext cx="2167581" cy="276999"/>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solidFill>
                  <a:schemeClr val="bg1"/>
                </a:solidFill>
                <a:latin typeface="Arial" pitchFamily="34" charset="0"/>
                <a:cs typeface="Arial" pitchFamily="34" charset="0"/>
              </a:rPr>
              <a:t>Courtesy </a:t>
            </a:r>
            <a:r>
              <a:rPr lang="en-US" sz="1200" dirty="0" smtClean="0">
                <a:solidFill>
                  <a:schemeClr val="bg1"/>
                </a:solidFill>
                <a:latin typeface="Arial" pitchFamily="34" charset="0"/>
                <a:cs typeface="Arial" pitchFamily="34" charset="0"/>
              </a:rPr>
              <a:t>C. Schmidt: CIMSS</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447921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Outline</a:t>
            </a:r>
          </a:p>
        </p:txBody>
      </p:sp>
      <p:sp>
        <p:nvSpPr>
          <p:cNvPr id="9219" name="Rectangle 3"/>
          <p:cNvSpPr>
            <a:spLocks noGrp="1" noChangeArrowheads="1"/>
          </p:cNvSpPr>
          <p:nvPr>
            <p:ph type="body" idx="1"/>
          </p:nvPr>
        </p:nvSpPr>
        <p:spPr>
          <a:xfrm>
            <a:off x="381000" y="685800"/>
            <a:ext cx="8839200" cy="5105400"/>
          </a:xfrm>
        </p:spPr>
        <p:txBody>
          <a:bodyPr/>
          <a:lstStyle/>
          <a:p>
            <a:pPr eaLnBrk="1" hangingPunct="1">
              <a:lnSpc>
                <a:spcPct val="90000"/>
              </a:lnSpc>
            </a:pPr>
            <a:r>
              <a:rPr lang="en-US" dirty="0" smtClean="0">
                <a:solidFill>
                  <a:schemeClr val="bg1"/>
                </a:solidFill>
              </a:rPr>
              <a:t>History</a:t>
            </a:r>
          </a:p>
          <a:p>
            <a:pPr eaLnBrk="1" hangingPunct="1">
              <a:lnSpc>
                <a:spcPct val="90000"/>
              </a:lnSpc>
            </a:pPr>
            <a:r>
              <a:rPr lang="en-US" dirty="0" smtClean="0">
                <a:solidFill>
                  <a:srgbClr val="FFFF00"/>
                </a:solidFill>
              </a:rPr>
              <a:t>Current GOES Imager and Sounder</a:t>
            </a:r>
          </a:p>
          <a:p>
            <a:pPr lvl="1" eaLnBrk="1" hangingPunct="1">
              <a:lnSpc>
                <a:spcPct val="90000"/>
              </a:lnSpc>
            </a:pPr>
            <a:r>
              <a:rPr lang="en-US" dirty="0" smtClean="0">
                <a:solidFill>
                  <a:schemeClr val="bg1"/>
                </a:solidFill>
              </a:rPr>
              <a:t>GOES-14/15</a:t>
            </a:r>
          </a:p>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chemeClr val="bg1"/>
                </a:solidFill>
              </a:rPr>
              <a:t>High Spectral resolution</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Questions</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57800" y="3352800"/>
            <a:ext cx="3810000" cy="2667000"/>
          </a:xfrm>
          <a:prstGeom prst="rect">
            <a:avLst/>
          </a:prstGeom>
        </p:spPr>
      </p:pic>
    </p:spTree>
    <p:extLst>
      <p:ext uri="{BB962C8B-B14F-4D97-AF65-F5344CB8AC3E}">
        <p14:creationId xmlns:p14="http://schemas.microsoft.com/office/powerpoint/2010/main" val="27087855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2"/>
          </p:nvPr>
        </p:nvSpPr>
        <p:spPr/>
        <p:txBody>
          <a:bodyPr/>
          <a:lstStyle/>
          <a:p>
            <a:fld id="{9C4F5FF3-3B71-4CA7-87E6-93428E6D91E9}" type="slidenum">
              <a:rPr lang="en-US">
                <a:solidFill>
                  <a:srgbClr val="000000"/>
                </a:solidFill>
              </a:rPr>
              <a:pPr/>
              <a:t>140</a:t>
            </a:fld>
            <a:endParaRPr lang="en-US">
              <a:solidFill>
                <a:srgbClr val="000000"/>
              </a:solidFill>
            </a:endParaRPr>
          </a:p>
        </p:txBody>
      </p:sp>
      <p:pic>
        <p:nvPicPr>
          <p:cNvPr id="116738" name="Picture 2" descr="ABIS_standard_satellite_latlo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68875" y="838200"/>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6739" name="Picture 3" descr="GOES12_standard_satellite_latlo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2000" y="838200"/>
            <a:ext cx="3336925" cy="29479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6740" name="Rectangle 4"/>
          <p:cNvSpPr>
            <a:spLocks noChangeArrowheads="1"/>
          </p:cNvSpPr>
          <p:nvPr/>
        </p:nvSpPr>
        <p:spPr bwMode="auto">
          <a:xfrm>
            <a:off x="654050" y="-53975"/>
            <a:ext cx="7940675" cy="1250950"/>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0"/>
              </a:spcBef>
              <a:spcAft>
                <a:spcPct val="0"/>
              </a:spcAft>
            </a:pPr>
            <a:r>
              <a:rPr lang="en-US" sz="2800" b="1" dirty="0">
                <a:solidFill>
                  <a:srgbClr val="FFFF00"/>
                </a:solidFill>
                <a:effectLst>
                  <a:outerShdw blurRad="38100" dist="38100" dir="2700000" algn="tl">
                    <a:srgbClr val="000000"/>
                  </a:outerShdw>
                </a:effectLst>
                <a:latin typeface="Times New Roman" pitchFamily="18" charset="0"/>
              </a:rPr>
              <a:t>GOES-12 and GOES-R ABI</a:t>
            </a:r>
          </a:p>
          <a:p>
            <a:pPr algn="ctr" fontAlgn="base">
              <a:spcBef>
                <a:spcPct val="0"/>
              </a:spcBef>
              <a:spcAft>
                <a:spcPct val="0"/>
              </a:spcAft>
            </a:pPr>
            <a:r>
              <a:rPr lang="en-US" sz="2800" b="1" dirty="0">
                <a:solidFill>
                  <a:srgbClr val="FFFF00"/>
                </a:solidFill>
                <a:effectLst>
                  <a:outerShdw blurRad="38100" dist="38100" dir="2700000" algn="tl">
                    <a:srgbClr val="000000"/>
                  </a:outerShdw>
                </a:effectLst>
                <a:latin typeface="Times New Roman" pitchFamily="18" charset="0"/>
              </a:rPr>
              <a:t>Simulation of Grand Prix Fire/Southern California</a:t>
            </a:r>
          </a:p>
          <a:p>
            <a:pPr algn="ctr" fontAlgn="base">
              <a:spcBef>
                <a:spcPct val="0"/>
              </a:spcBef>
              <a:spcAft>
                <a:spcPct val="0"/>
              </a:spcAft>
            </a:pPr>
            <a:endParaRPr lang="en-US" sz="2000" b="1" dirty="0">
              <a:solidFill>
                <a:srgbClr val="000000"/>
              </a:solidFill>
            </a:endParaRPr>
          </a:p>
        </p:txBody>
      </p:sp>
      <p:pic>
        <p:nvPicPr>
          <p:cNvPr id="116741" name="Picture 5" descr="GOES12_GrandPrix_colorfilledcontour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2000" y="3876675"/>
            <a:ext cx="3335338" cy="29432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6742" name="Picture 6" descr="ABI_GrandPrix_colorfilledcontours"/>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968875" y="3876675"/>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6743" name="Text Box 7"/>
          <p:cNvSpPr txBox="1">
            <a:spLocks noChangeArrowheads="1"/>
          </p:cNvSpPr>
          <p:nvPr/>
        </p:nvSpPr>
        <p:spPr bwMode="auto">
          <a:xfrm>
            <a:off x="2863850" y="1143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GOES-12</a:t>
            </a:r>
          </a:p>
        </p:txBody>
      </p:sp>
      <p:sp>
        <p:nvSpPr>
          <p:cNvPr id="116744" name="Text Box 8"/>
          <p:cNvSpPr txBox="1">
            <a:spLocks noChangeArrowheads="1"/>
          </p:cNvSpPr>
          <p:nvPr/>
        </p:nvSpPr>
        <p:spPr bwMode="auto">
          <a:xfrm>
            <a:off x="2863850" y="41148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GOES-12</a:t>
            </a:r>
          </a:p>
        </p:txBody>
      </p:sp>
      <p:sp>
        <p:nvSpPr>
          <p:cNvPr id="116745" name="Text Box 9"/>
          <p:cNvSpPr txBox="1">
            <a:spLocks noChangeArrowheads="1"/>
          </p:cNvSpPr>
          <p:nvPr/>
        </p:nvSpPr>
        <p:spPr bwMode="auto">
          <a:xfrm>
            <a:off x="6750050" y="11430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GOES-R ABI</a:t>
            </a:r>
          </a:p>
        </p:txBody>
      </p:sp>
      <p:sp>
        <p:nvSpPr>
          <p:cNvPr id="116746" name="Text Box 10"/>
          <p:cNvSpPr txBox="1">
            <a:spLocks noChangeArrowheads="1"/>
          </p:cNvSpPr>
          <p:nvPr/>
        </p:nvSpPr>
        <p:spPr bwMode="auto">
          <a:xfrm>
            <a:off x="6750050" y="41148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GOES-R ABI</a:t>
            </a:r>
          </a:p>
        </p:txBody>
      </p:sp>
      <p:sp>
        <p:nvSpPr>
          <p:cNvPr id="12" name="Text Box 8"/>
          <p:cNvSpPr txBox="1">
            <a:spLocks noChangeArrowheads="1"/>
          </p:cNvSpPr>
          <p:nvPr/>
        </p:nvSpPr>
        <p:spPr bwMode="auto">
          <a:xfrm rot="5400000">
            <a:off x="8175625" y="5813425"/>
            <a:ext cx="14478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smtClean="0">
                <a:solidFill>
                  <a:prstClr val="black"/>
                </a:solidFill>
                <a:latin typeface="Arial" pitchFamily="34" charset="0"/>
                <a:cs typeface="Arial" pitchFamily="34" charset="0"/>
              </a:rPr>
              <a:t>J. Feltz</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25812972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5737F9F2-2BD8-4930-A28E-0FEDCD4CBB39}" type="datetime5">
              <a:rPr lang="en-US" sz="1000" smtClean="0">
                <a:solidFill>
                  <a:srgbClr val="000000"/>
                </a:solidFill>
                <a:effectLst>
                  <a:outerShdw blurRad="38100" dist="38100" dir="2700000" algn="tl">
                    <a:srgbClr val="FFFFFF"/>
                  </a:outerShdw>
                </a:effectLst>
              </a:rPr>
              <a:pPr>
                <a:defRPr/>
              </a:pPr>
              <a:t>5-Dec-11</a:t>
            </a:fld>
            <a:endParaRPr lang="en-US" sz="1000" smtClean="0">
              <a:solidFill>
                <a:srgbClr val="000000"/>
              </a:solidFill>
              <a:effectLst>
                <a:outerShdw blurRad="38100" dist="38100" dir="2700000" algn="tl">
                  <a:srgbClr val="FFFFFF"/>
                </a:outerShdw>
              </a:effectLst>
            </a:endParaRPr>
          </a:p>
        </p:txBody>
      </p:sp>
      <p:pic>
        <p:nvPicPr>
          <p:cNvPr id="56323"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5750"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81000" y="3886200"/>
            <a:ext cx="3179763" cy="2677656"/>
          </a:xfrm>
          <a:prstGeom prst="rect">
            <a:avLst/>
          </a:prstGeom>
          <a:solidFill>
            <a:schemeClr val="accent3">
              <a:lumMod val="75000"/>
            </a:schemeClr>
          </a:solidFill>
        </p:spPr>
        <p:txBody>
          <a:bodyPr wrap="square">
            <a:spAutoFit/>
          </a:bodyPr>
          <a:lstStyle/>
          <a:p>
            <a:pPr>
              <a:defRPr/>
            </a:pPr>
            <a:r>
              <a:rPr lang="en-US" sz="2400" dirty="0">
                <a:solidFill>
                  <a:srgbClr val="000000"/>
                </a:solidFill>
                <a:latin typeface="Times New Roman" pitchFamily="18" charset="0"/>
                <a:ea typeface="ＭＳ Ｐゴシック" charset="0"/>
                <a:cs typeface="ＭＳ Ｐゴシック" charset="0"/>
              </a:rPr>
              <a:t>Current GOES Imager scans: PACUS and CONUS (note that PACUS is one-third larger). These regions are sub-selected for AWIPS.</a:t>
            </a:r>
          </a:p>
        </p:txBody>
      </p:sp>
    </p:spTree>
    <p:extLst>
      <p:ext uri="{BB962C8B-B14F-4D97-AF65-F5344CB8AC3E}">
        <p14:creationId xmlns:p14="http://schemas.microsoft.com/office/powerpoint/2010/main" val="213785546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6700" y="457200"/>
            <a:ext cx="85725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itle 6"/>
          <p:cNvSpPr txBox="1">
            <a:spLocks/>
          </p:cNvSpPr>
          <p:nvPr/>
        </p:nvSpPr>
        <p:spPr bwMode="auto">
          <a:xfrm>
            <a:off x="1524000" y="76200"/>
            <a:ext cx="56451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2000" i="1" dirty="0">
                <a:solidFill>
                  <a:srgbClr val="FFFF00"/>
                </a:solidFill>
                <a:latin typeface="Arial Black" pitchFamily="34" charset="0"/>
              </a:rPr>
              <a:t>Proposed –Shifted  </a:t>
            </a:r>
            <a:r>
              <a:rPr lang="en-US" altLang="en-US" sz="2000" i="1" dirty="0">
                <a:solidFill>
                  <a:srgbClr val="FFFF00"/>
                </a:solidFill>
                <a:latin typeface="Arial Black" pitchFamily="34" charset="0"/>
              </a:rPr>
              <a:t>“</a:t>
            </a:r>
            <a:r>
              <a:rPr lang="en-US" sz="2000" i="1" dirty="0">
                <a:solidFill>
                  <a:srgbClr val="FFFF00"/>
                </a:solidFill>
                <a:latin typeface="Arial Black" pitchFamily="34" charset="0"/>
              </a:rPr>
              <a:t>5 min  PACUS</a:t>
            </a:r>
            <a:r>
              <a:rPr lang="en-US" altLang="en-US" sz="2000" i="1" dirty="0">
                <a:solidFill>
                  <a:srgbClr val="FFFF00"/>
                </a:solidFill>
                <a:latin typeface="Arial Black" pitchFamily="34" charset="0"/>
              </a:rPr>
              <a:t>”</a:t>
            </a:r>
            <a:endParaRPr lang="en-US" sz="2000" i="1" dirty="0">
              <a:solidFill>
                <a:srgbClr val="FFFF00"/>
              </a:solidFill>
              <a:latin typeface="Arial Black" pitchFamily="34" charset="0"/>
            </a:endParaRPr>
          </a:p>
        </p:txBody>
      </p:sp>
      <p:sp>
        <p:nvSpPr>
          <p:cNvPr id="6" name="Rectangle 5"/>
          <p:cNvSpPr/>
          <p:nvPr/>
        </p:nvSpPr>
        <p:spPr>
          <a:xfrm>
            <a:off x="228600" y="5181600"/>
            <a:ext cx="8677275" cy="1570038"/>
          </a:xfrm>
          <a:prstGeom prst="rect">
            <a:avLst/>
          </a:prstGeom>
          <a:solidFill>
            <a:schemeClr val="accent3">
              <a:lumMod val="20000"/>
              <a:lumOff val="80000"/>
            </a:schemeClr>
          </a:solidFill>
        </p:spPr>
        <p:txBody>
          <a:bodyPr>
            <a:spAutoFit/>
          </a:bodyPr>
          <a:lstStyle/>
          <a:p>
            <a:pPr>
              <a:defRPr/>
            </a:pPr>
            <a:r>
              <a:rPr lang="en-US" sz="2400" dirty="0">
                <a:solidFill>
                  <a:srgbClr val="000000"/>
                </a:solidFill>
                <a:latin typeface="Times New Roman" pitchFamily="18" charset="0"/>
              </a:rPr>
              <a:t>Proposed </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shifted</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 </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PACUS</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 would give a 5 min scan of </a:t>
            </a:r>
            <a:r>
              <a:rPr lang="en-US" sz="2400" dirty="0" smtClean="0">
                <a:solidFill>
                  <a:srgbClr val="000000"/>
                </a:solidFill>
                <a:latin typeface="Times New Roman" pitchFamily="18" charset="0"/>
              </a:rPr>
              <a:t>southern AK </a:t>
            </a:r>
            <a:r>
              <a:rPr lang="en-US" sz="2400" dirty="0">
                <a:solidFill>
                  <a:srgbClr val="000000"/>
                </a:solidFill>
                <a:latin typeface="Times New Roman" pitchFamily="18" charset="0"/>
              </a:rPr>
              <a:t>and western CONUS. This would mean that </a:t>
            </a:r>
            <a:r>
              <a:rPr lang="en-US" sz="2400" dirty="0" smtClean="0">
                <a:solidFill>
                  <a:srgbClr val="000000"/>
                </a:solidFill>
                <a:latin typeface="Times New Roman" pitchFamily="18" charset="0"/>
              </a:rPr>
              <a:t>Hawaii could be </a:t>
            </a:r>
            <a:r>
              <a:rPr lang="en-US" sz="2400" dirty="0">
                <a:solidFill>
                  <a:srgbClr val="000000"/>
                </a:solidFill>
                <a:latin typeface="Times New Roman" pitchFamily="18" charset="0"/>
              </a:rPr>
              <a:t>covered with one of the </a:t>
            </a:r>
            <a:r>
              <a:rPr lang="en-US" sz="2400" dirty="0" err="1">
                <a:solidFill>
                  <a:srgbClr val="000000"/>
                </a:solidFill>
                <a:latin typeface="Times New Roman" pitchFamily="18" charset="0"/>
              </a:rPr>
              <a:t>meso</a:t>
            </a:r>
            <a:r>
              <a:rPr lang="en-US" sz="2400" dirty="0">
                <a:solidFill>
                  <a:srgbClr val="000000"/>
                </a:solidFill>
                <a:latin typeface="Times New Roman" pitchFamily="18" charset="0"/>
              </a:rPr>
              <a:t>-scales (and 15 min FD); if in </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flex mode (3)</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 Note that the positions are approximate.</a:t>
            </a:r>
          </a:p>
        </p:txBody>
      </p:sp>
      <p:sp>
        <p:nvSpPr>
          <p:cNvPr id="7" name="Trapezoid 6"/>
          <p:cNvSpPr/>
          <p:nvPr/>
        </p:nvSpPr>
        <p:spPr bwMode="auto">
          <a:xfrm rot="10800000">
            <a:off x="1524000" y="1676400"/>
            <a:ext cx="4343400" cy="2286000"/>
          </a:xfrm>
          <a:prstGeom prst="trapezoid">
            <a:avLst>
              <a:gd name="adj" fmla="val 46434"/>
            </a:avLst>
          </a:prstGeom>
          <a:noFill/>
          <a:ln w="60325" cap="flat" cmpd="sng" algn="ctr">
            <a:solidFill>
              <a:schemeClr val="bg2">
                <a:lumMod val="60000"/>
                <a:lumOff val="40000"/>
              </a:schemeClr>
            </a:solidFill>
            <a:prstDash val="solid"/>
            <a:round/>
            <a:headEnd type="none" w="med" len="med"/>
            <a:tailEnd type="none" w="med" len="med"/>
          </a:ln>
          <a:effectLst/>
        </p:spPr>
        <p:txBody>
          <a:bodyPr/>
          <a:lstStyle/>
          <a:p>
            <a:pPr>
              <a:defRPr/>
            </a:pPr>
            <a:endParaRPr lang="en-US" sz="2400">
              <a:solidFill>
                <a:srgbClr val="000000"/>
              </a:solidFill>
              <a:latin typeface="Times New Roman" pitchFamily="18" charset="0"/>
              <a:ea typeface="ＭＳ Ｐゴシック" charset="0"/>
              <a:cs typeface="ＭＳ Ｐゴシック" charset="0"/>
            </a:endParaRPr>
          </a:p>
        </p:txBody>
      </p:sp>
      <p:sp>
        <p:nvSpPr>
          <p:cNvPr id="57350" name="TextBox 7"/>
          <p:cNvSpPr txBox="1">
            <a:spLocks noChangeArrowheads="1"/>
          </p:cNvSpPr>
          <p:nvPr/>
        </p:nvSpPr>
        <p:spPr bwMode="auto">
          <a:xfrm>
            <a:off x="2217738" y="2590800"/>
            <a:ext cx="1744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altLang="en-US">
                <a:solidFill>
                  <a:srgbClr val="000000"/>
                </a:solidFill>
              </a:rPr>
              <a:t>“</a:t>
            </a:r>
            <a:r>
              <a:rPr lang="en-US">
                <a:solidFill>
                  <a:srgbClr val="000000"/>
                </a:solidFill>
              </a:rPr>
              <a:t>5 min PACUS</a:t>
            </a:r>
            <a:r>
              <a:rPr lang="en-US" altLang="en-US">
                <a:solidFill>
                  <a:srgbClr val="000000"/>
                </a:solidFill>
              </a:rPr>
              <a:t>”</a:t>
            </a:r>
            <a:endParaRPr lang="en-US">
              <a:solidFill>
                <a:srgbClr val="000000"/>
              </a:solidFill>
            </a:endParaRPr>
          </a:p>
        </p:txBody>
      </p:sp>
      <p:sp>
        <p:nvSpPr>
          <p:cNvPr id="2" name="Rectangle 1"/>
          <p:cNvSpPr/>
          <p:nvPr/>
        </p:nvSpPr>
        <p:spPr>
          <a:xfrm>
            <a:off x="1600200" y="3810000"/>
            <a:ext cx="685800" cy="685800"/>
          </a:xfrm>
          <a:prstGeom prst="rect">
            <a:avLst/>
          </a:prstGeom>
          <a:noFill/>
          <a:ln w="508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80865666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smtClean="0"/>
              <a:t>Visualization </a:t>
            </a:r>
            <a:br>
              <a:rPr lang="en-US" smtClean="0"/>
            </a:br>
            <a:r>
              <a:rPr lang="en-US" smtClean="0"/>
              <a:t>(“decision aid”)</a:t>
            </a:r>
          </a:p>
        </p:txBody>
      </p:sp>
      <p:sp>
        <p:nvSpPr>
          <p:cNvPr id="73731" name="Rectangle 3"/>
          <p:cNvSpPr>
            <a:spLocks noGrp="1" noChangeArrowheads="1"/>
          </p:cNvSpPr>
          <p:nvPr>
            <p:ph type="body" idx="1"/>
          </p:nvPr>
        </p:nvSpPr>
        <p:spPr>
          <a:xfrm>
            <a:off x="304800" y="1600200"/>
            <a:ext cx="8534400" cy="4114800"/>
          </a:xfrm>
        </p:spPr>
        <p:txBody>
          <a:bodyPr/>
          <a:lstStyle/>
          <a:p>
            <a:pPr eaLnBrk="1" hangingPunct="1"/>
            <a:r>
              <a:rPr lang="en-US" sz="2400" dirty="0" smtClean="0"/>
              <a:t>“RGB Color” (VIS 0.6, VIS 0.8, and </a:t>
            </a:r>
            <a:r>
              <a:rPr lang="en-US" sz="2400" dirty="0" err="1" smtClean="0"/>
              <a:t>NearIR</a:t>
            </a:r>
            <a:r>
              <a:rPr lang="en-US" sz="2400" dirty="0" smtClean="0"/>
              <a:t> 1.6 um) with ABI simulated data (from CIMSS); image from William </a:t>
            </a:r>
            <a:r>
              <a:rPr lang="en-US" sz="2400" dirty="0" err="1" smtClean="0"/>
              <a:t>Straka</a:t>
            </a:r>
            <a:r>
              <a:rPr lang="en-US" sz="2400" dirty="0" smtClean="0"/>
              <a:t>, CIMSS and using the EUMETSAT enhancement.</a:t>
            </a:r>
          </a:p>
        </p:txBody>
      </p:sp>
      <p:pic>
        <p:nvPicPr>
          <p:cNvPr id="73732" name="Picture 1"/>
          <p:cNvPicPr>
            <a:picLocks noChangeAspect="1"/>
          </p:cNvPicPr>
          <p:nvPr/>
        </p:nvPicPr>
        <p:blipFill>
          <a:blip r:embed="rId2" cstate="email">
            <a:extLst>
              <a:ext uri="{28A0092B-C50C-407E-A947-70E740481C1C}">
                <a14:useLocalDpi xmlns:a14="http://schemas.microsoft.com/office/drawing/2010/main"/>
              </a:ext>
            </a:extLst>
          </a:blip>
          <a:srcRect t="12653" b="2251"/>
          <a:stretch>
            <a:fillRect/>
          </a:stretch>
        </p:blipFill>
        <p:spPr bwMode="auto">
          <a:xfrm>
            <a:off x="1371600" y="2819400"/>
            <a:ext cx="6483350"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CE42BF5E-5DC5-45CB-B5A9-991F90DE422A}" type="slidenum">
              <a:rPr lang="en-US" smtClean="0">
                <a:solidFill>
                  <a:srgbClr val="FFFF00"/>
                </a:solidFill>
                <a:latin typeface="Times New Roman" pitchFamily="18" charset="0"/>
              </a:rPr>
              <a:pPr/>
              <a:t>143</a:t>
            </a:fld>
            <a:endParaRPr lang="en-US" smtClean="0">
              <a:solidFill>
                <a:srgbClr val="FFFF00"/>
              </a:solidFill>
              <a:latin typeface="Times New Roman" pitchFamily="18" charset="0"/>
            </a:endParaRPr>
          </a:p>
        </p:txBody>
      </p:sp>
    </p:spTree>
    <p:extLst>
      <p:ext uri="{BB962C8B-B14F-4D97-AF65-F5344CB8AC3E}">
        <p14:creationId xmlns:p14="http://schemas.microsoft.com/office/powerpoint/2010/main" val="2861992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
          <p:cNvSpPr>
            <a:spLocks noChangeArrowheads="1"/>
          </p:cNvSpPr>
          <p:nvPr/>
        </p:nvSpPr>
        <p:spPr bwMode="auto">
          <a:xfrm>
            <a:off x="4748213" y="1396723"/>
            <a:ext cx="3883025" cy="5335673"/>
          </a:xfrm>
          <a:prstGeom prst="rect">
            <a:avLst/>
          </a:prstGeom>
          <a:solidFill>
            <a:schemeClr val="bg1">
              <a:alpha val="98822"/>
            </a:schemeClr>
          </a:solidFill>
          <a:ln w="9525">
            <a:solidFill>
              <a:srgbClr val="0000FF"/>
            </a:solidFill>
            <a:miter lim="800000"/>
            <a:headEnd/>
            <a:tailEnd/>
          </a:ln>
        </p:spPr>
        <p:txBody>
          <a:bodyPr wrap="none" anchor="ctr"/>
          <a:lstStyle/>
          <a:p>
            <a:pPr algn="ctr" fontAlgn="base">
              <a:spcBef>
                <a:spcPct val="0"/>
              </a:spcBef>
              <a:spcAft>
                <a:spcPct val="0"/>
              </a:spcAft>
            </a:pPr>
            <a:endParaRPr lang="en-US" sz="2000" b="1" i="1">
              <a:solidFill>
                <a:srgbClr val="000000"/>
              </a:solidFill>
            </a:endParaRPr>
          </a:p>
        </p:txBody>
      </p:sp>
      <p:sp>
        <p:nvSpPr>
          <p:cNvPr id="19459" name="Rectangle 10"/>
          <p:cNvSpPr>
            <a:spLocks noChangeArrowheads="1"/>
          </p:cNvSpPr>
          <p:nvPr/>
        </p:nvSpPr>
        <p:spPr bwMode="auto">
          <a:xfrm>
            <a:off x="596900" y="1406770"/>
            <a:ext cx="3883025" cy="5325625"/>
          </a:xfrm>
          <a:prstGeom prst="rect">
            <a:avLst/>
          </a:prstGeom>
          <a:solidFill>
            <a:schemeClr val="bg1">
              <a:alpha val="98822"/>
            </a:schemeClr>
          </a:solidFill>
          <a:ln w="9525">
            <a:solidFill>
              <a:srgbClr val="0000FF"/>
            </a:solidFill>
            <a:miter lim="800000"/>
            <a:headEnd/>
            <a:tailEnd/>
          </a:ln>
        </p:spPr>
        <p:txBody>
          <a:bodyPr wrap="none" anchor="ctr"/>
          <a:lstStyle/>
          <a:p>
            <a:pPr algn="ctr" fontAlgn="base">
              <a:spcBef>
                <a:spcPct val="0"/>
              </a:spcBef>
              <a:spcAft>
                <a:spcPct val="0"/>
              </a:spcAft>
            </a:pPr>
            <a:endParaRPr lang="en-US" sz="2000" b="1" i="1">
              <a:solidFill>
                <a:srgbClr val="000000"/>
              </a:solidFill>
            </a:endParaRPr>
          </a:p>
        </p:txBody>
      </p:sp>
      <p:sp>
        <p:nvSpPr>
          <p:cNvPr id="19460" name="Footer Placeholder 4"/>
          <p:cNvSpPr>
            <a:spLocks noGrp="1"/>
          </p:cNvSpPr>
          <p:nvPr>
            <p:ph type="ftr" sz="quarter" idx="10"/>
          </p:nvPr>
        </p:nvSpPr>
        <p:spPr>
          <a:noFill/>
        </p:spPr>
        <p:txBody>
          <a:bodyPr/>
          <a:lstStyle/>
          <a:p>
            <a:endParaRPr lang="en-US" dirty="0" smtClean="0">
              <a:solidFill>
                <a:srgbClr val="000000"/>
              </a:solidFill>
            </a:endParaRPr>
          </a:p>
          <a:p>
            <a:endParaRPr lang="en-US" dirty="0" smtClean="0">
              <a:solidFill>
                <a:srgbClr val="000000"/>
              </a:solidFill>
            </a:endParaRPr>
          </a:p>
        </p:txBody>
      </p:sp>
      <p:sp>
        <p:nvSpPr>
          <p:cNvPr id="19461" name="Slide Number Placeholder 6"/>
          <p:cNvSpPr>
            <a:spLocks noGrp="1"/>
          </p:cNvSpPr>
          <p:nvPr>
            <p:ph type="sldNum" sz="quarter" idx="12"/>
          </p:nvPr>
        </p:nvSpPr>
        <p:spPr>
          <a:noFill/>
        </p:spPr>
        <p:txBody>
          <a:bodyPr/>
          <a:lstStyle/>
          <a:p>
            <a:fld id="{C2C60B68-1EDE-4ED7-A279-F6BAC21A6E3D}" type="slidenum">
              <a:rPr lang="en-US" smtClean="0"/>
              <a:pPr/>
              <a:t>144</a:t>
            </a:fld>
            <a:endParaRPr lang="en-US" smtClean="0"/>
          </a:p>
        </p:txBody>
      </p:sp>
      <p:sp>
        <p:nvSpPr>
          <p:cNvPr id="18" name="Rectangle 3"/>
          <p:cNvSpPr txBox="1">
            <a:spLocks noChangeArrowheads="1"/>
          </p:cNvSpPr>
          <p:nvPr/>
        </p:nvSpPr>
        <p:spPr>
          <a:xfrm>
            <a:off x="751300" y="1487156"/>
            <a:ext cx="4038600" cy="5903388"/>
          </a:xfrm>
          <a:prstGeom prst="rect">
            <a:avLst/>
          </a:prstGeom>
        </p:spPr>
        <p:txBody>
          <a:bodyPr/>
          <a:lstStyle/>
          <a:p>
            <a:pPr marL="342900" indent="-342900" eaLnBrk="0" fontAlgn="base" hangingPunct="0">
              <a:lnSpc>
                <a:spcPct val="80000"/>
              </a:lnSpc>
              <a:spcBef>
                <a:spcPct val="20000"/>
              </a:spcBef>
              <a:spcAft>
                <a:spcPct val="0"/>
              </a:spcAft>
              <a:buFontTx/>
              <a:buChar char="•"/>
              <a:defRPr/>
            </a:pPr>
            <a:r>
              <a:rPr lang="en-US" sz="1400" b="1" kern="0" dirty="0">
                <a:solidFill>
                  <a:srgbClr val="000000"/>
                </a:solidFill>
              </a:rPr>
              <a:t>Clouds and Moisture Imagery (KPP)</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Clear Sky Mask</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Top Pressure and Height</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Top Phase</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Top Temperature</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Particle Size Distribution</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Optical Path</a:t>
            </a:r>
          </a:p>
          <a:p>
            <a:pPr marL="342900" indent="-342900" eaLnBrk="0" fontAlgn="base" hangingPunct="0">
              <a:lnSpc>
                <a:spcPct val="80000"/>
              </a:lnSpc>
              <a:spcBef>
                <a:spcPct val="20000"/>
              </a:spcBef>
              <a:spcAft>
                <a:spcPct val="0"/>
              </a:spcAft>
              <a:buFontTx/>
              <a:buChar char="•"/>
              <a:defRPr/>
            </a:pPr>
            <a:r>
              <a:rPr lang="en-US" sz="1400" kern="0" dirty="0">
                <a:solidFill>
                  <a:srgbClr val="FF9900"/>
                </a:solidFill>
              </a:rPr>
              <a:t>Temperature and Moisture Profiles</a:t>
            </a:r>
          </a:p>
          <a:p>
            <a:pPr marL="342900" indent="-342900" eaLnBrk="0" fontAlgn="base" hangingPunct="0">
              <a:lnSpc>
                <a:spcPct val="80000"/>
              </a:lnSpc>
              <a:spcBef>
                <a:spcPct val="20000"/>
              </a:spcBef>
              <a:spcAft>
                <a:spcPct val="0"/>
              </a:spcAft>
              <a:buFontTx/>
              <a:buChar char="•"/>
              <a:defRPr/>
            </a:pPr>
            <a:r>
              <a:rPr lang="en-US" sz="1400" kern="0" dirty="0">
                <a:solidFill>
                  <a:srgbClr val="FF9900"/>
                </a:solidFill>
              </a:rPr>
              <a:t>Total </a:t>
            </a:r>
            <a:r>
              <a:rPr lang="en-US" sz="1400" kern="0" dirty="0" err="1">
                <a:solidFill>
                  <a:srgbClr val="FF9900"/>
                </a:solidFill>
              </a:rPr>
              <a:t>Precipitable</a:t>
            </a:r>
            <a:r>
              <a:rPr lang="en-US" sz="1400" kern="0" dirty="0">
                <a:solidFill>
                  <a:srgbClr val="FF9900"/>
                </a:solidFill>
              </a:rPr>
              <a:t> Water</a:t>
            </a:r>
          </a:p>
          <a:p>
            <a:pPr marL="342900" indent="-342900" eaLnBrk="0" fontAlgn="base" hangingPunct="0">
              <a:lnSpc>
                <a:spcPct val="80000"/>
              </a:lnSpc>
              <a:spcBef>
                <a:spcPct val="20000"/>
              </a:spcBef>
              <a:spcAft>
                <a:spcPct val="0"/>
              </a:spcAft>
              <a:buFontTx/>
              <a:buChar char="•"/>
              <a:defRPr/>
            </a:pPr>
            <a:r>
              <a:rPr lang="en-US" sz="1400" kern="0" dirty="0">
                <a:solidFill>
                  <a:srgbClr val="FF9900"/>
                </a:solidFill>
              </a:rPr>
              <a:t>Stability Parameters (Lifted </a:t>
            </a:r>
            <a:r>
              <a:rPr lang="en-US" sz="1400" kern="0" dirty="0" smtClean="0">
                <a:solidFill>
                  <a:srgbClr val="FF9900"/>
                </a:solidFill>
              </a:rPr>
              <a:t>Index, etc.)</a:t>
            </a:r>
            <a:endParaRPr lang="en-US" sz="1400" kern="0" dirty="0">
              <a:solidFill>
                <a:srgbClr val="FFFFFF"/>
              </a:solidFill>
            </a:endParaRPr>
          </a:p>
          <a:p>
            <a:pPr marL="342900" indent="-342900" eaLnBrk="0" fontAlgn="base" hangingPunct="0">
              <a:lnSpc>
                <a:spcPct val="80000"/>
              </a:lnSpc>
              <a:spcBef>
                <a:spcPct val="20000"/>
              </a:spcBef>
              <a:spcAft>
                <a:spcPct val="0"/>
              </a:spcAft>
              <a:buFontTx/>
              <a:buChar char="•"/>
              <a:defRPr/>
            </a:pPr>
            <a:r>
              <a:rPr lang="en-US" sz="1400" kern="0" dirty="0">
                <a:solidFill>
                  <a:srgbClr val="FF0000"/>
                </a:solidFill>
              </a:rPr>
              <a:t>Aerosol Detection</a:t>
            </a:r>
          </a:p>
          <a:p>
            <a:pPr marL="342900" indent="-342900" eaLnBrk="0" fontAlgn="base" hangingPunct="0">
              <a:lnSpc>
                <a:spcPct val="80000"/>
              </a:lnSpc>
              <a:spcBef>
                <a:spcPct val="20000"/>
              </a:spcBef>
              <a:spcAft>
                <a:spcPct val="0"/>
              </a:spcAft>
              <a:buFontTx/>
              <a:buChar char="•"/>
              <a:defRPr/>
            </a:pPr>
            <a:r>
              <a:rPr lang="en-US" sz="1400" kern="0" dirty="0">
                <a:solidFill>
                  <a:srgbClr val="FF0000"/>
                </a:solidFill>
              </a:rPr>
              <a:t>Aerosols Optical Depth</a:t>
            </a:r>
          </a:p>
          <a:p>
            <a:pPr marL="342900" indent="-342900" eaLnBrk="0" fontAlgn="base" hangingPunct="0">
              <a:lnSpc>
                <a:spcPct val="80000"/>
              </a:lnSpc>
              <a:spcBef>
                <a:spcPct val="20000"/>
              </a:spcBef>
              <a:spcAft>
                <a:spcPct val="0"/>
              </a:spcAft>
              <a:buFontTx/>
              <a:buChar char="•"/>
              <a:defRPr/>
            </a:pPr>
            <a:r>
              <a:rPr lang="en-US" sz="1400" kern="0" dirty="0">
                <a:solidFill>
                  <a:srgbClr val="9900CC"/>
                </a:solidFill>
              </a:rPr>
              <a:t>Derived Motion Winds</a:t>
            </a:r>
          </a:p>
          <a:p>
            <a:pPr marL="342900" indent="-342900" eaLnBrk="0" fontAlgn="base" hangingPunct="0">
              <a:lnSpc>
                <a:spcPct val="80000"/>
              </a:lnSpc>
              <a:spcBef>
                <a:spcPct val="20000"/>
              </a:spcBef>
              <a:spcAft>
                <a:spcPct val="0"/>
              </a:spcAft>
              <a:buFontTx/>
              <a:buChar char="•"/>
              <a:defRPr/>
            </a:pPr>
            <a:r>
              <a:rPr lang="en-US" sz="1400" kern="0" dirty="0">
                <a:solidFill>
                  <a:srgbClr val="9900CC"/>
                </a:solidFill>
              </a:rPr>
              <a:t>Hurricane Intensity</a:t>
            </a:r>
            <a:endParaRPr lang="en-US" sz="1400" kern="0" dirty="0">
              <a:solidFill>
                <a:srgbClr val="FFFFFF"/>
              </a:solidFill>
            </a:endParaRPr>
          </a:p>
          <a:p>
            <a:pPr marL="342900" indent="-342900" eaLnBrk="0" fontAlgn="base" hangingPunct="0">
              <a:lnSpc>
                <a:spcPct val="80000"/>
              </a:lnSpc>
              <a:spcBef>
                <a:spcPct val="20000"/>
              </a:spcBef>
              <a:spcAft>
                <a:spcPct val="0"/>
              </a:spcAft>
              <a:buFontTx/>
              <a:buChar char="•"/>
              <a:defRPr/>
            </a:pPr>
            <a:r>
              <a:rPr lang="en-US" sz="1400" kern="0" dirty="0">
                <a:solidFill>
                  <a:srgbClr val="006666"/>
                </a:solidFill>
              </a:rPr>
              <a:t>Fire/Hot Spot Characterization</a:t>
            </a:r>
          </a:p>
          <a:p>
            <a:pPr marL="342900" indent="-342900" eaLnBrk="0" fontAlgn="base" hangingPunct="0">
              <a:lnSpc>
                <a:spcPct val="80000"/>
              </a:lnSpc>
              <a:spcBef>
                <a:spcPct val="20000"/>
              </a:spcBef>
              <a:spcAft>
                <a:spcPct val="0"/>
              </a:spcAft>
              <a:buFontTx/>
              <a:buChar char="•"/>
              <a:defRPr/>
            </a:pPr>
            <a:r>
              <a:rPr lang="en-US" sz="1400" kern="0" dirty="0">
                <a:solidFill>
                  <a:srgbClr val="006666"/>
                </a:solidFill>
              </a:rPr>
              <a:t>Land and Sea Surface Temperature</a:t>
            </a:r>
          </a:p>
          <a:p>
            <a:pPr marL="342900" indent="-342900" eaLnBrk="0" fontAlgn="base" hangingPunct="0">
              <a:lnSpc>
                <a:spcPct val="80000"/>
              </a:lnSpc>
              <a:spcBef>
                <a:spcPct val="20000"/>
              </a:spcBef>
              <a:spcAft>
                <a:spcPct val="0"/>
              </a:spcAft>
              <a:buFontTx/>
              <a:buChar char="•"/>
              <a:defRPr/>
            </a:pPr>
            <a:r>
              <a:rPr lang="en-US" sz="1400" kern="0" dirty="0">
                <a:solidFill>
                  <a:srgbClr val="990000"/>
                </a:solidFill>
              </a:rPr>
              <a:t>Volcanic Ash</a:t>
            </a:r>
          </a:p>
          <a:p>
            <a:pPr marL="342900" indent="-342900" eaLnBrk="0" fontAlgn="base" hangingPunct="0">
              <a:lnSpc>
                <a:spcPct val="80000"/>
              </a:lnSpc>
              <a:spcBef>
                <a:spcPct val="20000"/>
              </a:spcBef>
              <a:spcAft>
                <a:spcPct val="0"/>
              </a:spcAft>
              <a:buFontTx/>
              <a:buChar char="•"/>
              <a:defRPr/>
            </a:pPr>
            <a:r>
              <a:rPr lang="en-US" sz="1400" kern="0" dirty="0">
                <a:solidFill>
                  <a:srgbClr val="000099"/>
                </a:solidFill>
              </a:rPr>
              <a:t>Rainfall Rate</a:t>
            </a:r>
          </a:p>
          <a:p>
            <a:pPr marL="342900" indent="-342900" eaLnBrk="0" fontAlgn="base" hangingPunct="0">
              <a:lnSpc>
                <a:spcPct val="80000"/>
              </a:lnSpc>
              <a:spcBef>
                <a:spcPct val="20000"/>
              </a:spcBef>
              <a:spcAft>
                <a:spcPct val="0"/>
              </a:spcAft>
              <a:buFontTx/>
              <a:buChar char="•"/>
              <a:defRPr/>
            </a:pPr>
            <a:r>
              <a:rPr lang="en-US" sz="1400" kern="0" dirty="0">
                <a:solidFill>
                  <a:srgbClr val="660066"/>
                </a:solidFill>
              </a:rPr>
              <a:t>Snow Cover</a:t>
            </a:r>
          </a:p>
          <a:p>
            <a:pPr marL="342900" indent="-342900" eaLnBrk="0" fontAlgn="base" hangingPunct="0">
              <a:lnSpc>
                <a:spcPct val="80000"/>
              </a:lnSpc>
              <a:spcBef>
                <a:spcPct val="20000"/>
              </a:spcBef>
              <a:spcAft>
                <a:spcPct val="0"/>
              </a:spcAft>
              <a:buFontTx/>
              <a:buChar char="•"/>
              <a:defRPr/>
            </a:pPr>
            <a:r>
              <a:rPr lang="en-US" sz="1400" kern="0" dirty="0">
                <a:solidFill>
                  <a:srgbClr val="CC3300"/>
                </a:solidFill>
              </a:rPr>
              <a:t>Downward Solar </a:t>
            </a:r>
            <a:r>
              <a:rPr lang="en-US" sz="1400" kern="0" dirty="0" err="1">
                <a:solidFill>
                  <a:srgbClr val="CC3300"/>
                </a:solidFill>
              </a:rPr>
              <a:t>Insolation</a:t>
            </a:r>
            <a:r>
              <a:rPr lang="en-US" sz="1400" kern="0" dirty="0">
                <a:solidFill>
                  <a:srgbClr val="CC3300"/>
                </a:solidFill>
              </a:rPr>
              <a:t>: Surface</a:t>
            </a:r>
          </a:p>
          <a:p>
            <a:pPr marL="342900" indent="-342900" eaLnBrk="0" fontAlgn="base" hangingPunct="0">
              <a:lnSpc>
                <a:spcPct val="80000"/>
              </a:lnSpc>
              <a:spcBef>
                <a:spcPct val="20000"/>
              </a:spcBef>
              <a:spcAft>
                <a:spcPct val="0"/>
              </a:spcAft>
              <a:buFontTx/>
              <a:buChar char="•"/>
              <a:defRPr/>
            </a:pPr>
            <a:r>
              <a:rPr lang="en-US" sz="1400" kern="0" dirty="0">
                <a:solidFill>
                  <a:srgbClr val="CC3300"/>
                </a:solidFill>
              </a:rPr>
              <a:t>Reflected Solar </a:t>
            </a:r>
            <a:r>
              <a:rPr lang="en-US" sz="1400" kern="0" dirty="0" err="1">
                <a:solidFill>
                  <a:srgbClr val="CC3300"/>
                </a:solidFill>
              </a:rPr>
              <a:t>Insolation</a:t>
            </a:r>
            <a:r>
              <a:rPr lang="en-US" sz="1400" kern="0" dirty="0">
                <a:solidFill>
                  <a:srgbClr val="CC3300"/>
                </a:solidFill>
              </a:rPr>
              <a:t>: TOA</a:t>
            </a:r>
          </a:p>
          <a:p>
            <a:pPr marL="342900" indent="-342900" eaLnBrk="0" fontAlgn="base" hangingPunct="0">
              <a:lnSpc>
                <a:spcPct val="80000"/>
              </a:lnSpc>
              <a:spcBef>
                <a:spcPct val="20000"/>
              </a:spcBef>
              <a:spcAft>
                <a:spcPct val="0"/>
              </a:spcAft>
              <a:defRPr/>
            </a:pPr>
            <a:endParaRPr lang="en-US" sz="1400" kern="0" dirty="0">
              <a:solidFill>
                <a:srgbClr val="CC3300"/>
              </a:solidFill>
            </a:endParaRPr>
          </a:p>
          <a:p>
            <a:pPr marL="342900" indent="-342900" eaLnBrk="0" fontAlgn="base" hangingPunct="0">
              <a:lnSpc>
                <a:spcPct val="80000"/>
              </a:lnSpc>
              <a:spcBef>
                <a:spcPct val="20000"/>
              </a:spcBef>
              <a:spcAft>
                <a:spcPct val="0"/>
              </a:spcAft>
              <a:buFontTx/>
              <a:buChar char="•"/>
              <a:defRPr/>
            </a:pPr>
            <a:endParaRPr lang="en-US" sz="1400" kern="0" dirty="0">
              <a:solidFill>
                <a:srgbClr val="CC3300"/>
              </a:solidFill>
            </a:endParaRPr>
          </a:p>
          <a:p>
            <a:pPr marL="342900" indent="-342900" eaLnBrk="0" fontAlgn="base" hangingPunct="0">
              <a:lnSpc>
                <a:spcPct val="80000"/>
              </a:lnSpc>
              <a:spcBef>
                <a:spcPct val="20000"/>
              </a:spcBef>
              <a:spcAft>
                <a:spcPct val="0"/>
              </a:spcAft>
              <a:buFontTx/>
              <a:buChar char="•"/>
              <a:defRPr/>
            </a:pPr>
            <a:r>
              <a:rPr lang="en-US" sz="1400" kern="0" dirty="0">
                <a:solidFill>
                  <a:srgbClr val="CC0099"/>
                </a:solidFill>
              </a:rPr>
              <a:t>Lightning Detection</a:t>
            </a:r>
          </a:p>
          <a:p>
            <a:pPr marL="342900" indent="-342900" eaLnBrk="0" fontAlgn="base" hangingPunct="0">
              <a:lnSpc>
                <a:spcPct val="80000"/>
              </a:lnSpc>
              <a:spcBef>
                <a:spcPct val="20000"/>
              </a:spcBef>
              <a:spcAft>
                <a:spcPct val="0"/>
              </a:spcAft>
              <a:buFontTx/>
              <a:buChar char="•"/>
              <a:defRPr/>
            </a:pPr>
            <a:endParaRPr lang="en-US" sz="1600" kern="0" dirty="0">
              <a:solidFill>
                <a:srgbClr val="CC0099"/>
              </a:solidFill>
              <a:effectLst>
                <a:outerShdw blurRad="38100" dist="38100" dir="2700000" algn="tl">
                  <a:srgbClr val="C0C0C0"/>
                </a:outerShdw>
              </a:effectLst>
            </a:endParaRPr>
          </a:p>
        </p:txBody>
      </p:sp>
      <p:sp>
        <p:nvSpPr>
          <p:cNvPr id="19" name="Rectangle 4"/>
          <p:cNvSpPr txBox="1">
            <a:spLocks noChangeArrowheads="1"/>
          </p:cNvSpPr>
          <p:nvPr/>
        </p:nvSpPr>
        <p:spPr>
          <a:xfrm>
            <a:off x="4764574" y="1205805"/>
            <a:ext cx="4038600" cy="5398214"/>
          </a:xfrm>
          <a:prstGeom prst="rect">
            <a:avLst/>
          </a:prstGeom>
        </p:spPr>
        <p:txBody>
          <a:bodyPr/>
          <a:lstStyle/>
          <a:p>
            <a:pPr marL="342900" indent="-342900" eaLnBrk="0" fontAlgn="base" hangingPunct="0">
              <a:lnSpc>
                <a:spcPct val="80000"/>
              </a:lnSpc>
              <a:spcBef>
                <a:spcPct val="20000"/>
              </a:spcBef>
              <a:spcAft>
                <a:spcPct val="0"/>
              </a:spcAft>
              <a:buFontTx/>
              <a:buChar char="•"/>
              <a:defRPr/>
            </a:pPr>
            <a:endParaRPr lang="en-US" sz="1300" kern="0" dirty="0">
              <a:solidFill>
                <a:srgbClr val="00CC66"/>
              </a:solidFill>
              <a:effectLst>
                <a:outerShdw blurRad="38100" dist="38100" dir="2700000" algn="tl">
                  <a:srgbClr val="C0C0C0"/>
                </a:outerShdw>
              </a:effectLst>
            </a:endParaRPr>
          </a:p>
          <a:p>
            <a:pPr marL="342900" indent="-342900" eaLnBrk="0" fontAlgn="base" hangingPunct="0">
              <a:lnSpc>
                <a:spcPct val="80000"/>
              </a:lnSpc>
              <a:spcBef>
                <a:spcPct val="20000"/>
              </a:spcBef>
              <a:spcAft>
                <a:spcPct val="0"/>
              </a:spcAft>
              <a:buFontTx/>
              <a:buChar char="•"/>
              <a:defRPr/>
            </a:pPr>
            <a:r>
              <a:rPr lang="en-US" sz="1300" kern="0" dirty="0">
                <a:solidFill>
                  <a:srgbClr val="00CC66"/>
                </a:solidFill>
              </a:rPr>
              <a:t>Cloud Layer/Heights</a:t>
            </a:r>
          </a:p>
          <a:p>
            <a:pPr marL="342900" indent="-342900" eaLnBrk="0" fontAlgn="base" hangingPunct="0">
              <a:lnSpc>
                <a:spcPct val="80000"/>
              </a:lnSpc>
              <a:spcBef>
                <a:spcPct val="20000"/>
              </a:spcBef>
              <a:spcAft>
                <a:spcPct val="0"/>
              </a:spcAft>
              <a:buFontTx/>
              <a:buChar char="•"/>
              <a:defRPr/>
            </a:pPr>
            <a:r>
              <a:rPr lang="en-US" sz="1300" kern="0" dirty="0">
                <a:solidFill>
                  <a:srgbClr val="00CC66"/>
                </a:solidFill>
              </a:rPr>
              <a:t>Cloud Ice Water Path</a:t>
            </a:r>
          </a:p>
          <a:p>
            <a:pPr marL="342900" indent="-342900" eaLnBrk="0" fontAlgn="base" hangingPunct="0">
              <a:lnSpc>
                <a:spcPct val="80000"/>
              </a:lnSpc>
              <a:spcBef>
                <a:spcPct val="20000"/>
              </a:spcBef>
              <a:spcAft>
                <a:spcPct val="0"/>
              </a:spcAft>
              <a:buFontTx/>
              <a:buChar char="•"/>
              <a:defRPr/>
            </a:pPr>
            <a:r>
              <a:rPr lang="en-US" sz="1300" kern="0" dirty="0">
                <a:solidFill>
                  <a:srgbClr val="00CC66"/>
                </a:solidFill>
              </a:rPr>
              <a:t>Cloud Liquid Water</a:t>
            </a:r>
          </a:p>
          <a:p>
            <a:pPr marL="342900" indent="-342900" eaLnBrk="0" fontAlgn="base" hangingPunct="0">
              <a:lnSpc>
                <a:spcPct val="80000"/>
              </a:lnSpc>
              <a:spcBef>
                <a:spcPct val="20000"/>
              </a:spcBef>
              <a:spcAft>
                <a:spcPct val="0"/>
              </a:spcAft>
              <a:buFontTx/>
              <a:buChar char="•"/>
              <a:defRPr/>
            </a:pPr>
            <a:r>
              <a:rPr lang="en-US" sz="1300" kern="0" dirty="0">
                <a:solidFill>
                  <a:srgbClr val="00CC66"/>
                </a:solidFill>
              </a:rPr>
              <a:t>Cloud Type</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Convective Initiation</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Turbulence</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Low Cloud and Fog</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Enhanced “V”/Overshooting Top</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Aircraft Icing Threat</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SO</a:t>
            </a:r>
            <a:r>
              <a:rPr lang="en-US" sz="1300" kern="0" baseline="-25000" dirty="0">
                <a:solidFill>
                  <a:srgbClr val="990000"/>
                </a:solidFill>
              </a:rPr>
              <a:t>2</a:t>
            </a:r>
            <a:r>
              <a:rPr lang="en-US" sz="1300" kern="0" dirty="0">
                <a:solidFill>
                  <a:srgbClr val="990000"/>
                </a:solidFill>
              </a:rPr>
              <a:t> Detections (Volcanoes)</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Visibility</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Upward </a:t>
            </a:r>
            <a:r>
              <a:rPr lang="en-US" sz="1300" kern="0" dirty="0" err="1">
                <a:solidFill>
                  <a:srgbClr val="CC3300"/>
                </a:solidFill>
              </a:rPr>
              <a:t>Longwave</a:t>
            </a:r>
            <a:r>
              <a:rPr lang="en-US" sz="1300" kern="0" dirty="0">
                <a:solidFill>
                  <a:srgbClr val="CC3300"/>
                </a:solidFill>
              </a:rPr>
              <a:t> Radiation (TOA)</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Downward </a:t>
            </a:r>
            <a:r>
              <a:rPr lang="en-US" sz="1300" kern="0" dirty="0" err="1">
                <a:solidFill>
                  <a:srgbClr val="CC3300"/>
                </a:solidFill>
              </a:rPr>
              <a:t>Longwave</a:t>
            </a:r>
            <a:r>
              <a:rPr lang="en-US" sz="1300" kern="0" dirty="0">
                <a:solidFill>
                  <a:srgbClr val="CC3300"/>
                </a:solidFill>
              </a:rPr>
              <a:t> Radiation (SFC)</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Upward </a:t>
            </a:r>
            <a:r>
              <a:rPr lang="en-US" sz="1300" kern="0" dirty="0" err="1">
                <a:solidFill>
                  <a:srgbClr val="CC3300"/>
                </a:solidFill>
              </a:rPr>
              <a:t>Longwave</a:t>
            </a:r>
            <a:r>
              <a:rPr lang="en-US" sz="1300" kern="0" dirty="0">
                <a:solidFill>
                  <a:srgbClr val="CC3300"/>
                </a:solidFill>
              </a:rPr>
              <a:t> Radiation (SFC)</a:t>
            </a:r>
          </a:p>
          <a:p>
            <a:pPr marL="342900" indent="-342900" eaLnBrk="0" fontAlgn="base" hangingPunct="0">
              <a:lnSpc>
                <a:spcPct val="80000"/>
              </a:lnSpc>
              <a:spcBef>
                <a:spcPct val="20000"/>
              </a:spcBef>
              <a:spcAft>
                <a:spcPct val="0"/>
              </a:spcAft>
              <a:buFontTx/>
              <a:buChar char="•"/>
              <a:defRPr/>
            </a:pPr>
            <a:r>
              <a:rPr lang="en-US" sz="1300" kern="0" dirty="0">
                <a:solidFill>
                  <a:srgbClr val="FF0000"/>
                </a:solidFill>
              </a:rPr>
              <a:t>Total Ozone</a:t>
            </a:r>
          </a:p>
          <a:p>
            <a:pPr marL="342900" indent="-342900" eaLnBrk="0" fontAlgn="base" hangingPunct="0">
              <a:lnSpc>
                <a:spcPct val="80000"/>
              </a:lnSpc>
              <a:spcBef>
                <a:spcPct val="20000"/>
              </a:spcBef>
              <a:spcAft>
                <a:spcPct val="0"/>
              </a:spcAft>
              <a:buFontTx/>
              <a:buChar char="•"/>
              <a:defRPr/>
            </a:pPr>
            <a:r>
              <a:rPr lang="en-US" sz="1300" kern="0" dirty="0">
                <a:solidFill>
                  <a:srgbClr val="FF0000"/>
                </a:solidFill>
              </a:rPr>
              <a:t>Aerosol Particle Size</a:t>
            </a:r>
          </a:p>
          <a:p>
            <a:pPr marL="342900" indent="-342900" eaLnBrk="0" fontAlgn="base" hangingPunct="0">
              <a:lnSpc>
                <a:spcPct val="80000"/>
              </a:lnSpc>
              <a:spcBef>
                <a:spcPct val="20000"/>
              </a:spcBef>
              <a:spcAft>
                <a:spcPct val="0"/>
              </a:spcAft>
              <a:buFontTx/>
              <a:buChar char="•"/>
              <a:defRPr/>
            </a:pPr>
            <a:r>
              <a:rPr lang="en-US" sz="1300" kern="0" dirty="0">
                <a:solidFill>
                  <a:srgbClr val="FF9900"/>
                </a:solidFill>
              </a:rPr>
              <a:t>Surface Emissivity</a:t>
            </a:r>
            <a:endParaRPr lang="en-US" sz="1300" kern="0" dirty="0">
              <a:solidFill>
                <a:srgbClr val="006666"/>
              </a:solidFill>
            </a:endParaRPr>
          </a:p>
          <a:p>
            <a:pPr marL="342900" indent="-342900" eaLnBrk="0" fontAlgn="base" hangingPunct="0">
              <a:lnSpc>
                <a:spcPct val="80000"/>
              </a:lnSpc>
              <a:spcBef>
                <a:spcPct val="20000"/>
              </a:spcBef>
              <a:spcAft>
                <a:spcPct val="0"/>
              </a:spcAft>
              <a:buFontTx/>
              <a:buChar char="•"/>
              <a:defRPr/>
            </a:pPr>
            <a:r>
              <a:rPr lang="en-US" sz="1300" kern="0" dirty="0">
                <a:solidFill>
                  <a:srgbClr val="006666"/>
                </a:solidFill>
              </a:rPr>
              <a:t>Surface </a:t>
            </a:r>
            <a:r>
              <a:rPr lang="en-US" sz="1300" kern="0" dirty="0" err="1">
                <a:solidFill>
                  <a:srgbClr val="006666"/>
                </a:solidFill>
              </a:rPr>
              <a:t>Albedo</a:t>
            </a:r>
            <a:endParaRPr lang="en-US" sz="1300" kern="0" dirty="0">
              <a:solidFill>
                <a:srgbClr val="006666"/>
              </a:solidFill>
            </a:endParaRPr>
          </a:p>
          <a:p>
            <a:pPr marL="342900" indent="-342900" eaLnBrk="0" fontAlgn="base" hangingPunct="0">
              <a:lnSpc>
                <a:spcPct val="80000"/>
              </a:lnSpc>
              <a:spcBef>
                <a:spcPct val="20000"/>
              </a:spcBef>
              <a:spcAft>
                <a:spcPct val="0"/>
              </a:spcAft>
              <a:buFontTx/>
              <a:buChar char="•"/>
              <a:defRPr/>
            </a:pPr>
            <a:r>
              <a:rPr lang="en-US" sz="1300" kern="0" dirty="0">
                <a:solidFill>
                  <a:srgbClr val="006666"/>
                </a:solidFill>
              </a:rPr>
              <a:t>Vegetation Index</a:t>
            </a:r>
          </a:p>
          <a:p>
            <a:pPr marL="342900" indent="-342900" eaLnBrk="0" fontAlgn="base" hangingPunct="0">
              <a:lnSpc>
                <a:spcPct val="80000"/>
              </a:lnSpc>
              <a:spcBef>
                <a:spcPct val="20000"/>
              </a:spcBef>
              <a:spcAft>
                <a:spcPct val="0"/>
              </a:spcAft>
              <a:buFontTx/>
              <a:buChar char="•"/>
              <a:defRPr/>
            </a:pPr>
            <a:r>
              <a:rPr lang="en-US" sz="1300" kern="0" dirty="0">
                <a:solidFill>
                  <a:srgbClr val="006666"/>
                </a:solidFill>
              </a:rPr>
              <a:t>Vegetation Fraction</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Flood Standing Water</a:t>
            </a:r>
          </a:p>
          <a:p>
            <a:pPr marL="342900" indent="-342900" eaLnBrk="0" fontAlgn="base" hangingPunct="0">
              <a:lnSpc>
                <a:spcPct val="80000"/>
              </a:lnSpc>
              <a:spcBef>
                <a:spcPct val="20000"/>
              </a:spcBef>
              <a:spcAft>
                <a:spcPct val="0"/>
              </a:spcAft>
              <a:buFontTx/>
              <a:buChar char="•"/>
              <a:defRPr/>
            </a:pPr>
            <a:r>
              <a:rPr lang="en-US" sz="1300" kern="0" dirty="0">
                <a:solidFill>
                  <a:srgbClr val="000099"/>
                </a:solidFill>
              </a:rPr>
              <a:t>Rainfall probability and potential</a:t>
            </a:r>
          </a:p>
          <a:p>
            <a:pPr marL="342900" indent="-342900" eaLnBrk="0" fontAlgn="base" hangingPunct="0">
              <a:lnSpc>
                <a:spcPct val="80000"/>
              </a:lnSpc>
              <a:spcBef>
                <a:spcPct val="20000"/>
              </a:spcBef>
              <a:spcAft>
                <a:spcPct val="0"/>
              </a:spcAft>
              <a:buFontTx/>
              <a:buChar char="•"/>
              <a:defRPr/>
            </a:pPr>
            <a:r>
              <a:rPr lang="en-US" sz="1300" kern="0" dirty="0">
                <a:solidFill>
                  <a:srgbClr val="660066"/>
                </a:solidFill>
              </a:rPr>
              <a:t>Snow Depth</a:t>
            </a:r>
          </a:p>
          <a:p>
            <a:pPr marL="342900" indent="-342900" eaLnBrk="0" fontAlgn="base" hangingPunct="0">
              <a:lnSpc>
                <a:spcPct val="80000"/>
              </a:lnSpc>
              <a:spcBef>
                <a:spcPct val="20000"/>
              </a:spcBef>
              <a:spcAft>
                <a:spcPct val="0"/>
              </a:spcAft>
              <a:buFontTx/>
              <a:buChar char="•"/>
              <a:defRPr/>
            </a:pPr>
            <a:r>
              <a:rPr lang="en-US" sz="1300" kern="0" dirty="0">
                <a:solidFill>
                  <a:srgbClr val="660066"/>
                </a:solidFill>
              </a:rPr>
              <a:t>Ice Cover</a:t>
            </a:r>
          </a:p>
          <a:p>
            <a:pPr marL="342900" indent="-342900" eaLnBrk="0" fontAlgn="base" hangingPunct="0">
              <a:lnSpc>
                <a:spcPct val="80000"/>
              </a:lnSpc>
              <a:spcBef>
                <a:spcPct val="20000"/>
              </a:spcBef>
              <a:spcAft>
                <a:spcPct val="0"/>
              </a:spcAft>
              <a:buFontTx/>
              <a:buChar char="•"/>
              <a:defRPr/>
            </a:pPr>
            <a:r>
              <a:rPr lang="en-US" sz="1300" kern="0" dirty="0">
                <a:solidFill>
                  <a:srgbClr val="660066"/>
                </a:solidFill>
              </a:rPr>
              <a:t>Sea &amp; Lake Ice Concentration, Age, Extent, Motion</a:t>
            </a:r>
          </a:p>
          <a:p>
            <a:pPr marL="342900" indent="-342900" eaLnBrk="0" fontAlgn="base" hangingPunct="0">
              <a:lnSpc>
                <a:spcPct val="80000"/>
              </a:lnSpc>
              <a:spcBef>
                <a:spcPct val="20000"/>
              </a:spcBef>
              <a:spcAft>
                <a:spcPct val="0"/>
              </a:spcAft>
              <a:buFontTx/>
              <a:buChar char="•"/>
              <a:defRPr/>
            </a:pPr>
            <a:r>
              <a:rPr lang="en-US" sz="1300" kern="0" dirty="0">
                <a:solidFill>
                  <a:srgbClr val="0099FF"/>
                </a:solidFill>
              </a:rPr>
              <a:t>Ocean Currents, Currents: Offshore</a:t>
            </a:r>
          </a:p>
          <a:p>
            <a:pPr marL="342900" indent="-342900" eaLnBrk="0" fontAlgn="base" hangingPunct="0">
              <a:lnSpc>
                <a:spcPct val="80000"/>
              </a:lnSpc>
              <a:spcBef>
                <a:spcPct val="20000"/>
              </a:spcBef>
              <a:spcAft>
                <a:spcPct val="0"/>
              </a:spcAft>
              <a:buFontTx/>
              <a:buChar char="•"/>
              <a:defRPr/>
            </a:pPr>
            <a:endParaRPr lang="en-US" sz="1400" kern="0" dirty="0">
              <a:solidFill>
                <a:srgbClr val="FFFFFF"/>
              </a:solidFill>
            </a:endParaRPr>
          </a:p>
        </p:txBody>
      </p:sp>
      <p:sp>
        <p:nvSpPr>
          <p:cNvPr id="22" name="Text Box 7"/>
          <p:cNvSpPr txBox="1">
            <a:spLocks noChangeArrowheads="1"/>
          </p:cNvSpPr>
          <p:nvPr/>
        </p:nvSpPr>
        <p:spPr bwMode="auto">
          <a:xfrm rot="16200000">
            <a:off x="-1574006" y="3388519"/>
            <a:ext cx="3679825" cy="366713"/>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dirty="0">
                <a:solidFill>
                  <a:srgbClr val="FFFFFF"/>
                </a:solidFill>
              </a:rPr>
              <a:t>Advanced Baseline Imager (ABI)</a:t>
            </a:r>
          </a:p>
        </p:txBody>
      </p:sp>
      <p:sp>
        <p:nvSpPr>
          <p:cNvPr id="23" name="Text Box 9"/>
          <p:cNvSpPr txBox="1">
            <a:spLocks noChangeArrowheads="1"/>
          </p:cNvSpPr>
          <p:nvPr/>
        </p:nvSpPr>
        <p:spPr bwMode="auto">
          <a:xfrm rot="16200000">
            <a:off x="-95249" y="6229928"/>
            <a:ext cx="741362" cy="366713"/>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dirty="0">
                <a:solidFill>
                  <a:srgbClr val="FF3399"/>
                </a:solidFill>
                <a:effectLst>
                  <a:outerShdw blurRad="38100" dist="38100" dir="2700000" algn="tl">
                    <a:srgbClr val="C0C0C0"/>
                  </a:outerShdw>
                </a:effectLst>
              </a:rPr>
              <a:t>GLM</a:t>
            </a:r>
          </a:p>
        </p:txBody>
      </p:sp>
      <p:sp>
        <p:nvSpPr>
          <p:cNvPr id="11" name="Rectangle 2"/>
          <p:cNvSpPr txBox="1">
            <a:spLocks noChangeArrowheads="1"/>
          </p:cNvSpPr>
          <p:nvPr/>
        </p:nvSpPr>
        <p:spPr>
          <a:xfrm>
            <a:off x="971550" y="274638"/>
            <a:ext cx="6756400" cy="563562"/>
          </a:xfrm>
          <a:prstGeom prst="rect">
            <a:avLst/>
          </a:prstGeom>
        </p:spPr>
        <p:txBody>
          <a:bodyPr/>
          <a:lstStyle/>
          <a:p>
            <a:pPr algn="ctr" eaLnBrk="0" fontAlgn="base" hangingPunct="0">
              <a:spcBef>
                <a:spcPct val="0"/>
              </a:spcBef>
              <a:spcAft>
                <a:spcPct val="0"/>
              </a:spcAft>
              <a:defRPr/>
            </a:pPr>
            <a:r>
              <a:rPr lang="en-US" sz="2000" kern="0" dirty="0" smtClean="0">
                <a:solidFill>
                  <a:srgbClr val="FFFF00"/>
                </a:solidFill>
                <a:latin typeface="Arial Black" pitchFamily="34" charset="0"/>
              </a:rPr>
              <a:t>Algorithm Working Group (AWG)</a:t>
            </a:r>
            <a:endParaRPr lang="en-US" sz="2000" kern="0" dirty="0">
              <a:solidFill>
                <a:srgbClr val="FFFF00"/>
              </a:solidFill>
              <a:latin typeface="Arial Black" pitchFamily="34" charset="0"/>
            </a:endParaRPr>
          </a:p>
          <a:p>
            <a:pPr algn="ctr" eaLnBrk="0" fontAlgn="base" hangingPunct="0">
              <a:spcBef>
                <a:spcPct val="0"/>
              </a:spcBef>
              <a:spcAft>
                <a:spcPct val="0"/>
              </a:spcAft>
              <a:defRPr/>
            </a:pPr>
            <a:r>
              <a:rPr lang="en-US" b="1" kern="0" dirty="0">
                <a:solidFill>
                  <a:srgbClr val="FFFFFF"/>
                </a:solidFill>
                <a:latin typeface="Book Antiqua" pitchFamily="18" charset="0"/>
              </a:rPr>
              <a:t>Develop algorithms for the </a:t>
            </a:r>
            <a:r>
              <a:rPr lang="en-US" b="1" kern="0" dirty="0" smtClean="0">
                <a:solidFill>
                  <a:srgbClr val="FFFFFF"/>
                </a:solidFill>
                <a:latin typeface="Book Antiqua" pitchFamily="18" charset="0"/>
              </a:rPr>
              <a:t>Level 2 products</a:t>
            </a:r>
          </a:p>
          <a:p>
            <a:pPr algn="ctr" eaLnBrk="0" fontAlgn="base" hangingPunct="0">
              <a:spcBef>
                <a:spcPct val="0"/>
              </a:spcBef>
              <a:spcAft>
                <a:spcPct val="0"/>
              </a:spcAft>
              <a:defRPr/>
            </a:pPr>
            <a:r>
              <a:rPr lang="en-US" b="1" kern="0" dirty="0" smtClean="0">
                <a:solidFill>
                  <a:srgbClr val="FFFFFF"/>
                </a:solidFill>
                <a:latin typeface="Book Antiqua" pitchFamily="18" charset="0"/>
              </a:rPr>
              <a:t>(</a:t>
            </a:r>
            <a:r>
              <a:rPr lang="en-US" b="1" kern="0" dirty="0">
                <a:solidFill>
                  <a:srgbClr val="FFFFFF"/>
                </a:solidFill>
                <a:latin typeface="Book Antiqua" pitchFamily="18" charset="0"/>
              </a:rPr>
              <a:t>Both </a:t>
            </a:r>
            <a:r>
              <a:rPr lang="en-US" b="1" kern="0" dirty="0" smtClean="0">
                <a:solidFill>
                  <a:srgbClr val="FFFFFF"/>
                </a:solidFill>
                <a:latin typeface="Book Antiqua" pitchFamily="18" charset="0"/>
              </a:rPr>
              <a:t>‘Baseline’ </a:t>
            </a:r>
            <a:r>
              <a:rPr lang="en-US" b="1" kern="0" dirty="0">
                <a:solidFill>
                  <a:srgbClr val="FFFFFF"/>
                </a:solidFill>
                <a:latin typeface="Book Antiqua" pitchFamily="18" charset="0"/>
              </a:rPr>
              <a:t>and </a:t>
            </a:r>
            <a:r>
              <a:rPr lang="en-US" b="1" kern="0" dirty="0" smtClean="0">
                <a:solidFill>
                  <a:srgbClr val="FFFFFF"/>
                </a:solidFill>
                <a:latin typeface="Book Antiqua" pitchFamily="18" charset="0"/>
              </a:rPr>
              <a:t>‘Future Capability’ products)</a:t>
            </a:r>
            <a:endParaRPr lang="en-US" b="1" kern="0" dirty="0">
              <a:solidFill>
                <a:srgbClr val="FFFFFF"/>
              </a:solidFill>
              <a:latin typeface="Book Antiqua" pitchFamily="18" charset="0"/>
            </a:endParaRPr>
          </a:p>
        </p:txBody>
      </p:sp>
    </p:spTree>
    <p:extLst>
      <p:ext uri="{BB962C8B-B14F-4D97-AF65-F5344CB8AC3E}">
        <p14:creationId xmlns:p14="http://schemas.microsoft.com/office/powerpoint/2010/main" val="202806574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ABI “Baseline” Products</a:t>
            </a:r>
            <a:endParaRPr lang="en-US" dirty="0"/>
          </a:p>
        </p:txBody>
      </p:sp>
      <p:sp>
        <p:nvSpPr>
          <p:cNvPr id="4" name="Slide Number Placeholder 3"/>
          <p:cNvSpPr>
            <a:spLocks noGrp="1"/>
          </p:cNvSpPr>
          <p:nvPr>
            <p:ph type="sldNum" sz="quarter" idx="12"/>
          </p:nvPr>
        </p:nvSpPr>
        <p:spPr/>
        <p:txBody>
          <a:bodyPr/>
          <a:lstStyle/>
          <a:p>
            <a:fld id="{AFFB872F-3606-4B24-B849-DB8567CF9C48}" type="slidenum">
              <a:rPr lang="en-US" smtClean="0">
                <a:solidFill>
                  <a:prstClr val="black">
                    <a:tint val="75000"/>
                  </a:prstClr>
                </a:solidFill>
              </a:rPr>
              <a:pPr/>
              <a:t>145</a:t>
            </a:fld>
            <a:endParaRPr lang="en-US">
              <a:solidFill>
                <a:prstClr val="black">
                  <a:tint val="75000"/>
                </a:prstClr>
              </a:solidFill>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061896199"/>
              </p:ext>
            </p:extLst>
          </p:nvPr>
        </p:nvGraphicFramePr>
        <p:xfrm>
          <a:off x="381003" y="1173162"/>
          <a:ext cx="7909557" cy="4903885"/>
        </p:xfrm>
        <a:graphic>
          <a:graphicData uri="http://schemas.openxmlformats.org/drawingml/2006/table">
            <a:tbl>
              <a:tblPr firstRow="1" firstCol="1" lastCol="1" bandRow="1" bandCol="1">
                <a:tableStyleId>{5C22544A-7EE6-4342-B048-85BDC9FD1C3A}</a:tableStyleId>
              </a:tblPr>
              <a:tblGrid>
                <a:gridCol w="1600197"/>
                <a:gridCol w="394335"/>
                <a:gridCol w="394335"/>
                <a:gridCol w="394335"/>
                <a:gridCol w="394335"/>
                <a:gridCol w="394335"/>
                <a:gridCol w="394335"/>
                <a:gridCol w="394335"/>
                <a:gridCol w="394335"/>
                <a:gridCol w="394335"/>
                <a:gridCol w="394335"/>
                <a:gridCol w="394335"/>
                <a:gridCol w="394335"/>
                <a:gridCol w="394335"/>
                <a:gridCol w="394335"/>
                <a:gridCol w="394335"/>
                <a:gridCol w="394335"/>
              </a:tblGrid>
              <a:tr h="155265">
                <a:tc>
                  <a:txBody>
                    <a:bodyPr/>
                    <a:lstStyle/>
                    <a:p>
                      <a:pPr marL="0" marR="0">
                        <a:spcBef>
                          <a:spcPts val="0"/>
                        </a:spcBef>
                        <a:spcAft>
                          <a:spcPts val="0"/>
                        </a:spcAft>
                      </a:pPr>
                      <a:r>
                        <a:rPr lang="en-US" sz="900" dirty="0">
                          <a:effectLst/>
                        </a:rPr>
                        <a:t>Wavelength</a:t>
                      </a:r>
                    </a:p>
                    <a:p>
                      <a:pPr marL="0" marR="0">
                        <a:spcBef>
                          <a:spcPts val="0"/>
                        </a:spcBef>
                        <a:spcAft>
                          <a:spcPts val="0"/>
                        </a:spcAft>
                      </a:pPr>
                      <a:r>
                        <a:rPr lang="en-US" sz="900" dirty="0">
                          <a:effectLst/>
                        </a:rPr>
                        <a:t>Micrometers</a:t>
                      </a:r>
                      <a:endParaRPr lang="en-US" sz="900" dirty="0">
                        <a:effectLst/>
                        <a:latin typeface="Times New Roman"/>
                        <a:ea typeface="Times New Roman"/>
                      </a:endParaRPr>
                    </a:p>
                  </a:txBody>
                  <a:tcPr marL="18599" marR="18599" marT="0" marB="0"/>
                </a:tc>
                <a:tc>
                  <a:txBody>
                    <a:bodyPr/>
                    <a:lstStyle/>
                    <a:p>
                      <a:pPr marL="0" marR="0" algn="ctr">
                        <a:spcBef>
                          <a:spcPts val="0"/>
                        </a:spcBef>
                        <a:spcAft>
                          <a:spcPts val="0"/>
                        </a:spcAft>
                      </a:pPr>
                      <a:r>
                        <a:rPr lang="en-US" sz="900" dirty="0">
                          <a:effectLst/>
                        </a:rPr>
                        <a:t>0.47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0.64</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0.865</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1.378</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1.61</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2.25</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3.90</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6.185</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6.95</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7.34</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8.5</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9.61</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10.35</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11.2</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12.3</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13.3</a:t>
                      </a:r>
                      <a:endParaRPr lang="en-US" sz="900" dirty="0">
                        <a:effectLst/>
                        <a:latin typeface="Times New Roman"/>
                        <a:ea typeface="Times New Roman"/>
                      </a:endParaRPr>
                    </a:p>
                  </a:txBody>
                  <a:tcPr marL="18599" marR="18599" marT="0" marB="0" anchor="ctr"/>
                </a:tc>
              </a:tr>
              <a:tr h="77632">
                <a:tc>
                  <a:txBody>
                    <a:bodyPr/>
                    <a:lstStyle/>
                    <a:p>
                      <a:pPr marL="0" marR="0">
                        <a:spcBef>
                          <a:spcPts val="0"/>
                        </a:spcBef>
                        <a:spcAft>
                          <a:spcPts val="0"/>
                        </a:spcAft>
                      </a:pPr>
                      <a:r>
                        <a:rPr lang="en-US" sz="900">
                          <a:effectLst/>
                        </a:rPr>
                        <a:t>Channel ID</a:t>
                      </a:r>
                      <a:endParaRPr lang="en-US" sz="900">
                        <a:effectLst/>
                        <a:latin typeface="Times New Roman"/>
                        <a:ea typeface="Times New Roman"/>
                      </a:endParaRPr>
                    </a:p>
                  </a:txBody>
                  <a:tcPr marL="18599" marR="18599" marT="0" marB="0"/>
                </a:tc>
                <a:tc>
                  <a:txBody>
                    <a:bodyPr/>
                    <a:lstStyle/>
                    <a:p>
                      <a:pPr marL="0" marR="0" algn="ctr">
                        <a:spcBef>
                          <a:spcPts val="0"/>
                        </a:spcBef>
                        <a:spcAft>
                          <a:spcPts val="0"/>
                        </a:spcAft>
                      </a:pPr>
                      <a:r>
                        <a:rPr lang="en-US" sz="900" dirty="0">
                          <a:solidFill>
                            <a:schemeClr val="bg1"/>
                          </a:solidFill>
                          <a:effectLst/>
                        </a:rPr>
                        <a:t>1</a:t>
                      </a:r>
                      <a:endParaRPr lang="en-US" sz="900" dirty="0">
                        <a:solidFill>
                          <a:schemeClr val="bg1"/>
                        </a:solidFill>
                        <a:effectLst/>
                        <a:latin typeface="Times New Roman"/>
                        <a:ea typeface="Times New Roman"/>
                      </a:endParaRPr>
                    </a:p>
                  </a:txBody>
                  <a:tcPr marL="18599" marR="18599" marT="0" marB="0" anchor="ctr">
                    <a:lnB w="12700" cmpd="sng">
                      <a:noFill/>
                    </a:lnB>
                    <a:solidFill>
                      <a:schemeClr val="accent1"/>
                    </a:solidFill>
                  </a:tcPr>
                </a:tc>
                <a:tc>
                  <a:txBody>
                    <a:bodyPr/>
                    <a:lstStyle/>
                    <a:p>
                      <a:pPr marL="0" marR="0" algn="ctr">
                        <a:spcBef>
                          <a:spcPts val="0"/>
                        </a:spcBef>
                        <a:spcAft>
                          <a:spcPts val="0"/>
                        </a:spcAft>
                      </a:pPr>
                      <a:r>
                        <a:rPr lang="en-US" sz="900">
                          <a:solidFill>
                            <a:schemeClr val="bg1"/>
                          </a:solidFill>
                          <a:effectLst/>
                        </a:rPr>
                        <a:t>2</a:t>
                      </a:r>
                      <a:endParaRPr lang="en-US" sz="900">
                        <a:solidFill>
                          <a:schemeClr val="bg1"/>
                        </a:solidFill>
                        <a:effectLst/>
                        <a:latin typeface="Times New Roman"/>
                        <a:ea typeface="Times New Roman"/>
                      </a:endParaRPr>
                    </a:p>
                  </a:txBody>
                  <a:tcPr marL="18599" marR="18599" marT="0" marB="0" anchor="ctr">
                    <a:lnB w="12700" cmpd="sng">
                      <a:noFill/>
                    </a:lnB>
                    <a:solidFill>
                      <a:schemeClr val="accent1"/>
                    </a:solidFill>
                  </a:tcPr>
                </a:tc>
                <a:tc>
                  <a:txBody>
                    <a:bodyPr/>
                    <a:lstStyle/>
                    <a:p>
                      <a:pPr marL="0" marR="0" algn="ctr">
                        <a:spcBef>
                          <a:spcPts val="0"/>
                        </a:spcBef>
                        <a:spcAft>
                          <a:spcPts val="0"/>
                        </a:spcAft>
                      </a:pPr>
                      <a:r>
                        <a:rPr lang="en-US" sz="900" dirty="0">
                          <a:solidFill>
                            <a:schemeClr val="bg1"/>
                          </a:solidFill>
                          <a:effectLst/>
                        </a:rPr>
                        <a:t>3</a:t>
                      </a:r>
                      <a:endParaRPr lang="en-US" sz="900" dirty="0">
                        <a:solidFill>
                          <a:schemeClr val="bg1"/>
                        </a:solidFill>
                        <a:effectLst/>
                        <a:latin typeface="Times New Roman"/>
                        <a:ea typeface="Times New Roman"/>
                      </a:endParaRPr>
                    </a:p>
                  </a:txBody>
                  <a:tcPr marL="18599" marR="18599" marT="0" marB="0" anchor="ctr">
                    <a:lnB w="12700" cmpd="sng">
                      <a:noFill/>
                    </a:lnB>
                    <a:solidFill>
                      <a:schemeClr val="accent1"/>
                    </a:solidFill>
                  </a:tcPr>
                </a:tc>
                <a:tc>
                  <a:txBody>
                    <a:bodyPr/>
                    <a:lstStyle/>
                    <a:p>
                      <a:pPr marL="0" marR="0" algn="ctr">
                        <a:spcBef>
                          <a:spcPts val="0"/>
                        </a:spcBef>
                        <a:spcAft>
                          <a:spcPts val="0"/>
                        </a:spcAft>
                      </a:pPr>
                      <a:r>
                        <a:rPr lang="en-US" sz="900" dirty="0">
                          <a:solidFill>
                            <a:schemeClr val="bg1"/>
                          </a:solidFill>
                          <a:effectLst/>
                        </a:rPr>
                        <a:t>4</a:t>
                      </a:r>
                      <a:endParaRPr lang="en-US" sz="900" dirty="0">
                        <a:solidFill>
                          <a:schemeClr val="bg1"/>
                        </a:solidFill>
                        <a:effectLst/>
                        <a:latin typeface="Times New Roman"/>
                        <a:ea typeface="Times New Roman"/>
                      </a:endParaRPr>
                    </a:p>
                  </a:txBody>
                  <a:tcPr marL="18599" marR="18599" marT="0" marB="0" anchor="ctr">
                    <a:lnB w="12700" cmpd="sng">
                      <a:noFill/>
                    </a:lnB>
                    <a:solidFill>
                      <a:schemeClr val="accent1"/>
                    </a:solidFill>
                  </a:tcPr>
                </a:tc>
                <a:tc>
                  <a:txBody>
                    <a:bodyPr/>
                    <a:lstStyle/>
                    <a:p>
                      <a:pPr marL="0" marR="0" algn="ctr">
                        <a:spcBef>
                          <a:spcPts val="0"/>
                        </a:spcBef>
                        <a:spcAft>
                          <a:spcPts val="0"/>
                        </a:spcAft>
                      </a:pPr>
                      <a:r>
                        <a:rPr lang="en-US" sz="900">
                          <a:solidFill>
                            <a:schemeClr val="bg1"/>
                          </a:solidFill>
                          <a:effectLst/>
                        </a:rPr>
                        <a:t>5</a:t>
                      </a:r>
                      <a:endParaRPr lang="en-US" sz="900">
                        <a:solidFill>
                          <a:schemeClr val="bg1"/>
                        </a:solidFill>
                        <a:effectLst/>
                        <a:latin typeface="Times New Roman"/>
                        <a:ea typeface="Times New Roman"/>
                      </a:endParaRPr>
                    </a:p>
                  </a:txBody>
                  <a:tcPr marL="18599" marR="18599" marT="0" marB="0" anchor="ctr">
                    <a:lnB w="12700" cmpd="sng">
                      <a:noFill/>
                    </a:lnB>
                    <a:solidFill>
                      <a:schemeClr val="accent1"/>
                    </a:solidFill>
                  </a:tcPr>
                </a:tc>
                <a:tc>
                  <a:txBody>
                    <a:bodyPr/>
                    <a:lstStyle/>
                    <a:p>
                      <a:pPr marL="0" marR="0" algn="ctr">
                        <a:spcBef>
                          <a:spcPts val="0"/>
                        </a:spcBef>
                        <a:spcAft>
                          <a:spcPts val="0"/>
                        </a:spcAft>
                      </a:pPr>
                      <a:r>
                        <a:rPr lang="en-US" sz="900">
                          <a:solidFill>
                            <a:schemeClr val="bg1"/>
                          </a:solidFill>
                          <a:effectLst/>
                        </a:rPr>
                        <a:t>6</a:t>
                      </a:r>
                      <a:endParaRPr lang="en-US" sz="900">
                        <a:solidFill>
                          <a:schemeClr val="bg1"/>
                        </a:solidFill>
                        <a:effectLst/>
                        <a:latin typeface="Times New Roman"/>
                        <a:ea typeface="Times New Roman"/>
                      </a:endParaRPr>
                    </a:p>
                  </a:txBody>
                  <a:tcPr marL="18599" marR="18599" marT="0" marB="0" anchor="ctr">
                    <a:lnB w="12700" cmpd="sng">
                      <a:noFill/>
                    </a:lnB>
                    <a:solidFill>
                      <a:schemeClr val="accent1"/>
                    </a:solidFill>
                  </a:tcPr>
                </a:tc>
                <a:tc>
                  <a:txBody>
                    <a:bodyPr/>
                    <a:lstStyle/>
                    <a:p>
                      <a:pPr marL="0" marR="0" algn="ctr">
                        <a:spcBef>
                          <a:spcPts val="0"/>
                        </a:spcBef>
                        <a:spcAft>
                          <a:spcPts val="0"/>
                        </a:spcAft>
                      </a:pPr>
                      <a:r>
                        <a:rPr lang="en-US" sz="900">
                          <a:solidFill>
                            <a:schemeClr val="bg1"/>
                          </a:solidFill>
                          <a:effectLst/>
                        </a:rPr>
                        <a:t>7</a:t>
                      </a:r>
                      <a:endParaRPr lang="en-US" sz="900">
                        <a:solidFill>
                          <a:schemeClr val="bg1"/>
                        </a:solidFill>
                        <a:effectLst/>
                        <a:latin typeface="Times New Roman"/>
                        <a:ea typeface="Times New Roman"/>
                      </a:endParaRPr>
                    </a:p>
                  </a:txBody>
                  <a:tcPr marL="18599" marR="18599" marT="0" marB="0" anchor="ctr">
                    <a:lnB w="12700" cmpd="sng">
                      <a:noFill/>
                    </a:lnB>
                    <a:solidFill>
                      <a:schemeClr val="accent1"/>
                    </a:solidFill>
                  </a:tcPr>
                </a:tc>
                <a:tc>
                  <a:txBody>
                    <a:bodyPr/>
                    <a:lstStyle/>
                    <a:p>
                      <a:pPr marL="0" marR="0" algn="ctr">
                        <a:spcBef>
                          <a:spcPts val="0"/>
                        </a:spcBef>
                        <a:spcAft>
                          <a:spcPts val="0"/>
                        </a:spcAft>
                      </a:pPr>
                      <a:r>
                        <a:rPr lang="en-US" sz="900">
                          <a:solidFill>
                            <a:schemeClr val="bg1"/>
                          </a:solidFill>
                          <a:effectLst/>
                        </a:rPr>
                        <a:t>8</a:t>
                      </a:r>
                      <a:endParaRPr lang="en-US" sz="900">
                        <a:solidFill>
                          <a:schemeClr val="bg1"/>
                        </a:solidFill>
                        <a:effectLst/>
                        <a:latin typeface="Times New Roman"/>
                        <a:ea typeface="Times New Roman"/>
                      </a:endParaRPr>
                    </a:p>
                  </a:txBody>
                  <a:tcPr marL="18599" marR="18599" marT="0" marB="0" anchor="ctr">
                    <a:lnB w="12700" cmpd="sng">
                      <a:noFill/>
                    </a:lnB>
                    <a:solidFill>
                      <a:schemeClr val="accent1"/>
                    </a:solidFill>
                  </a:tcPr>
                </a:tc>
                <a:tc>
                  <a:txBody>
                    <a:bodyPr/>
                    <a:lstStyle/>
                    <a:p>
                      <a:pPr marL="0" marR="0" algn="ctr">
                        <a:spcBef>
                          <a:spcPts val="0"/>
                        </a:spcBef>
                        <a:spcAft>
                          <a:spcPts val="0"/>
                        </a:spcAft>
                      </a:pPr>
                      <a:r>
                        <a:rPr lang="en-US" sz="900">
                          <a:solidFill>
                            <a:schemeClr val="bg1"/>
                          </a:solidFill>
                          <a:effectLst/>
                        </a:rPr>
                        <a:t>9</a:t>
                      </a:r>
                      <a:endParaRPr lang="en-US" sz="900">
                        <a:solidFill>
                          <a:schemeClr val="bg1"/>
                        </a:solidFill>
                        <a:effectLst/>
                        <a:latin typeface="Times New Roman"/>
                        <a:ea typeface="Times New Roman"/>
                      </a:endParaRPr>
                    </a:p>
                  </a:txBody>
                  <a:tcPr marL="18599" marR="18599" marT="0" marB="0" anchor="ctr">
                    <a:lnB w="12700" cmpd="sng">
                      <a:noFill/>
                    </a:lnB>
                    <a:solidFill>
                      <a:schemeClr val="accent1"/>
                    </a:solidFill>
                  </a:tcPr>
                </a:tc>
                <a:tc>
                  <a:txBody>
                    <a:bodyPr/>
                    <a:lstStyle/>
                    <a:p>
                      <a:pPr marL="0" marR="0" algn="ctr">
                        <a:spcBef>
                          <a:spcPts val="0"/>
                        </a:spcBef>
                        <a:spcAft>
                          <a:spcPts val="0"/>
                        </a:spcAft>
                      </a:pPr>
                      <a:r>
                        <a:rPr lang="en-US" sz="900">
                          <a:solidFill>
                            <a:schemeClr val="bg1"/>
                          </a:solidFill>
                          <a:effectLst/>
                        </a:rPr>
                        <a:t>10</a:t>
                      </a:r>
                      <a:endParaRPr lang="en-US" sz="900">
                        <a:solidFill>
                          <a:schemeClr val="bg1"/>
                        </a:solidFill>
                        <a:effectLst/>
                        <a:latin typeface="Times New Roman"/>
                        <a:ea typeface="Times New Roman"/>
                      </a:endParaRPr>
                    </a:p>
                  </a:txBody>
                  <a:tcPr marL="18599" marR="18599" marT="0" marB="0" anchor="ctr">
                    <a:lnB w="12700" cmpd="sng">
                      <a:noFill/>
                    </a:lnB>
                    <a:solidFill>
                      <a:schemeClr val="accent1"/>
                    </a:solidFill>
                  </a:tcPr>
                </a:tc>
                <a:tc>
                  <a:txBody>
                    <a:bodyPr/>
                    <a:lstStyle/>
                    <a:p>
                      <a:pPr marL="0" marR="0" algn="ctr">
                        <a:spcBef>
                          <a:spcPts val="0"/>
                        </a:spcBef>
                        <a:spcAft>
                          <a:spcPts val="0"/>
                        </a:spcAft>
                      </a:pPr>
                      <a:r>
                        <a:rPr lang="en-US" sz="900" dirty="0">
                          <a:solidFill>
                            <a:schemeClr val="bg1"/>
                          </a:solidFill>
                          <a:effectLst/>
                        </a:rPr>
                        <a:t>11</a:t>
                      </a:r>
                      <a:endParaRPr lang="en-US" sz="900" dirty="0">
                        <a:solidFill>
                          <a:schemeClr val="bg1"/>
                        </a:solidFill>
                        <a:effectLst/>
                        <a:latin typeface="Times New Roman"/>
                        <a:ea typeface="Times New Roman"/>
                      </a:endParaRPr>
                    </a:p>
                  </a:txBody>
                  <a:tcPr marL="18599" marR="18599" marT="0" marB="0" anchor="ctr">
                    <a:lnB w="12700" cmpd="sng">
                      <a:noFill/>
                    </a:lnB>
                    <a:solidFill>
                      <a:schemeClr val="accent1"/>
                    </a:solidFill>
                  </a:tcPr>
                </a:tc>
                <a:tc>
                  <a:txBody>
                    <a:bodyPr/>
                    <a:lstStyle/>
                    <a:p>
                      <a:pPr marL="0" marR="0" algn="ctr">
                        <a:spcBef>
                          <a:spcPts val="0"/>
                        </a:spcBef>
                        <a:spcAft>
                          <a:spcPts val="0"/>
                        </a:spcAft>
                      </a:pPr>
                      <a:r>
                        <a:rPr lang="en-US" sz="900">
                          <a:solidFill>
                            <a:schemeClr val="bg1"/>
                          </a:solidFill>
                          <a:effectLst/>
                        </a:rPr>
                        <a:t>12</a:t>
                      </a:r>
                      <a:endParaRPr lang="en-US" sz="900">
                        <a:solidFill>
                          <a:schemeClr val="bg1"/>
                        </a:solidFill>
                        <a:effectLst/>
                        <a:latin typeface="Times New Roman"/>
                        <a:ea typeface="Times New Roman"/>
                      </a:endParaRPr>
                    </a:p>
                  </a:txBody>
                  <a:tcPr marL="18599" marR="18599" marT="0" marB="0" anchor="ctr">
                    <a:lnB w="12700" cmpd="sng">
                      <a:noFill/>
                    </a:lnB>
                    <a:solidFill>
                      <a:schemeClr val="accent1"/>
                    </a:solidFill>
                  </a:tcPr>
                </a:tc>
                <a:tc>
                  <a:txBody>
                    <a:bodyPr/>
                    <a:lstStyle/>
                    <a:p>
                      <a:pPr marL="0" marR="0" algn="ctr">
                        <a:spcBef>
                          <a:spcPts val="0"/>
                        </a:spcBef>
                        <a:spcAft>
                          <a:spcPts val="0"/>
                        </a:spcAft>
                      </a:pPr>
                      <a:r>
                        <a:rPr lang="en-US" sz="900" dirty="0">
                          <a:solidFill>
                            <a:schemeClr val="bg1"/>
                          </a:solidFill>
                          <a:effectLst/>
                        </a:rPr>
                        <a:t>13</a:t>
                      </a:r>
                      <a:endParaRPr lang="en-US" sz="900" dirty="0">
                        <a:solidFill>
                          <a:schemeClr val="bg1"/>
                        </a:solidFill>
                        <a:effectLst/>
                        <a:latin typeface="Times New Roman"/>
                        <a:ea typeface="Times New Roman"/>
                      </a:endParaRPr>
                    </a:p>
                  </a:txBody>
                  <a:tcPr marL="18599" marR="18599" marT="0" marB="0" anchor="ctr">
                    <a:lnB w="12700" cmpd="sng">
                      <a:noFill/>
                    </a:lnB>
                    <a:solidFill>
                      <a:schemeClr val="accent1"/>
                    </a:solidFill>
                  </a:tcPr>
                </a:tc>
                <a:tc>
                  <a:txBody>
                    <a:bodyPr/>
                    <a:lstStyle/>
                    <a:p>
                      <a:pPr marL="0" marR="0" algn="ctr">
                        <a:spcBef>
                          <a:spcPts val="0"/>
                        </a:spcBef>
                        <a:spcAft>
                          <a:spcPts val="0"/>
                        </a:spcAft>
                      </a:pPr>
                      <a:r>
                        <a:rPr lang="en-US" sz="900" dirty="0">
                          <a:solidFill>
                            <a:schemeClr val="bg1"/>
                          </a:solidFill>
                          <a:effectLst/>
                        </a:rPr>
                        <a:t>14</a:t>
                      </a:r>
                      <a:endParaRPr lang="en-US" sz="900" dirty="0">
                        <a:solidFill>
                          <a:schemeClr val="bg1"/>
                        </a:solidFill>
                        <a:effectLst/>
                        <a:latin typeface="Times New Roman"/>
                        <a:ea typeface="Times New Roman"/>
                      </a:endParaRPr>
                    </a:p>
                  </a:txBody>
                  <a:tcPr marL="18599" marR="18599" marT="0" marB="0" anchor="ctr">
                    <a:lnB w="12700" cmpd="sng">
                      <a:noFill/>
                    </a:lnB>
                    <a:solidFill>
                      <a:schemeClr val="accent1"/>
                    </a:solidFill>
                  </a:tcPr>
                </a:tc>
                <a:tc>
                  <a:txBody>
                    <a:bodyPr/>
                    <a:lstStyle/>
                    <a:p>
                      <a:pPr marL="0" marR="0" algn="ctr">
                        <a:spcBef>
                          <a:spcPts val="0"/>
                        </a:spcBef>
                        <a:spcAft>
                          <a:spcPts val="0"/>
                        </a:spcAft>
                      </a:pPr>
                      <a:r>
                        <a:rPr lang="en-US" sz="900" dirty="0">
                          <a:solidFill>
                            <a:schemeClr val="bg1"/>
                          </a:solidFill>
                          <a:effectLst/>
                        </a:rPr>
                        <a:t>15</a:t>
                      </a:r>
                      <a:endParaRPr lang="en-US" sz="900" dirty="0">
                        <a:solidFill>
                          <a:schemeClr val="bg1"/>
                        </a:solidFill>
                        <a:effectLst/>
                        <a:latin typeface="Times New Roman"/>
                        <a:ea typeface="Times New Roman"/>
                      </a:endParaRPr>
                    </a:p>
                  </a:txBody>
                  <a:tcPr marL="18599" marR="18599" marT="0" marB="0" anchor="ctr">
                    <a:lnB w="12700" cmpd="sng">
                      <a:noFill/>
                    </a:lnB>
                    <a:solidFill>
                      <a:schemeClr val="accent1"/>
                    </a:solidFill>
                  </a:tcPr>
                </a:tc>
                <a:tc>
                  <a:txBody>
                    <a:bodyPr/>
                    <a:lstStyle/>
                    <a:p>
                      <a:pPr marL="0" marR="0" algn="ctr">
                        <a:spcBef>
                          <a:spcPts val="0"/>
                        </a:spcBef>
                        <a:spcAft>
                          <a:spcPts val="0"/>
                        </a:spcAft>
                      </a:pPr>
                      <a:r>
                        <a:rPr lang="en-US" sz="900" b="0" dirty="0">
                          <a:effectLst/>
                        </a:rPr>
                        <a:t>16</a:t>
                      </a:r>
                      <a:endParaRPr lang="en-US" sz="900" b="0" dirty="0">
                        <a:effectLst/>
                        <a:latin typeface="Times New Roman"/>
                        <a:ea typeface="Times New Roman"/>
                      </a:endParaRPr>
                    </a:p>
                  </a:txBody>
                  <a:tcPr marL="18599" marR="18599" marT="0" marB="0" anchor="ctr">
                    <a:lnB w="12700" cmpd="sng">
                      <a:noFill/>
                    </a:lnB>
                    <a:solidFill>
                      <a:schemeClr val="accent1"/>
                    </a:solidFill>
                  </a:tcPr>
                </a:tc>
              </a:tr>
              <a:tr h="274320">
                <a:tc>
                  <a:txBody>
                    <a:bodyPr/>
                    <a:lstStyle/>
                    <a:p>
                      <a:pPr marL="0" marR="0">
                        <a:spcBef>
                          <a:spcPts val="0"/>
                        </a:spcBef>
                        <a:spcAft>
                          <a:spcPts val="0"/>
                        </a:spcAft>
                      </a:pPr>
                      <a:r>
                        <a:rPr lang="en-US" sz="900" dirty="0">
                          <a:effectLst/>
                        </a:rPr>
                        <a:t>Baseline Products</a:t>
                      </a:r>
                      <a:endParaRPr lang="en-US" sz="900" dirty="0">
                        <a:effectLst/>
                        <a:latin typeface="Times New Roman"/>
                        <a:ea typeface="Times New Roman"/>
                      </a:endParaRPr>
                    </a:p>
                  </a:txBody>
                  <a:tcPr marL="18599" marR="18599" marT="0" marB="0" anchor="ctr">
                    <a:lnR w="12700" cmpd="sng">
                      <a:noFill/>
                    </a:lnR>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183395">
                <a:tc>
                  <a:txBody>
                    <a:bodyPr/>
                    <a:lstStyle/>
                    <a:p>
                      <a:pPr marL="0" marR="0">
                        <a:spcBef>
                          <a:spcPts val="0"/>
                        </a:spcBef>
                        <a:spcAft>
                          <a:spcPts val="0"/>
                        </a:spcAft>
                      </a:pPr>
                      <a:r>
                        <a:rPr lang="en-US" sz="900" dirty="0">
                          <a:effectLst/>
                        </a:rPr>
                        <a:t>Aerosol Detection</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lnT w="12700" cmpd="sng">
                      <a:noFill/>
                    </a:lnT>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8599" marR="18599" marT="0" marB="0" anchor="ctr">
                    <a:lnT w="12700" cmpd="sng">
                      <a:noFill/>
                    </a:lnT>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lnT w="12700" cmpd="sng">
                      <a:noFill/>
                    </a:lnT>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r>
                        <a:rPr lang="en-US" sz="900" b="1" dirty="0" smtClean="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lnT w="12700" cmpd="sng">
                      <a:noFill/>
                    </a:lnT>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lnT w="12700" cmpd="sng">
                      <a:noFill/>
                    </a:lnT>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lnT w="12700" cmpd="sng">
                      <a:noFill/>
                    </a:lnT>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rPr>
                        <a:t>X </a:t>
                      </a:r>
                      <a:endParaRPr lang="en-US" sz="900" b="1" dirty="0">
                        <a:solidFill>
                          <a:schemeClr val="tx2"/>
                        </a:solidFill>
                        <a:effectLst/>
                        <a:latin typeface="Times New Roman"/>
                        <a:ea typeface="Times New Roman"/>
                      </a:endParaRPr>
                    </a:p>
                  </a:txBody>
                  <a:tcPr marL="18599" marR="18599" marT="0" marB="0" anchor="ctr">
                    <a:lnT w="12700" cmpd="sng">
                      <a:noFill/>
                    </a:lnT>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lnT w="12700" cmpd="sng">
                      <a:noFill/>
                    </a:lnT>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lnT w="12700" cmpd="sng">
                      <a:noFill/>
                    </a:lnT>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lnT w="12700" cmpd="sng">
                      <a:noFill/>
                    </a:lnT>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lnT w="12700" cmpd="sng">
                      <a:noFill/>
                    </a:lnT>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lnT w="12700" cmpd="sng">
                      <a:noFill/>
                    </a:lnT>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lnT w="12700" cmpd="sng">
                      <a:noFill/>
                    </a:lnT>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rPr>
                        <a:t>X </a:t>
                      </a:r>
                      <a:endParaRPr lang="en-US" sz="900" b="1" dirty="0">
                        <a:solidFill>
                          <a:schemeClr val="tx2"/>
                        </a:solidFill>
                        <a:effectLst/>
                        <a:latin typeface="Times New Roman"/>
                        <a:ea typeface="Times New Roman"/>
                      </a:endParaRPr>
                    </a:p>
                  </a:txBody>
                  <a:tcPr marL="18599" marR="18599" marT="0" marB="0" anchor="ctr">
                    <a:lnT w="12700" cmpd="sng">
                      <a:noFill/>
                    </a:lnT>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rPr>
                        <a:t>X </a:t>
                      </a:r>
                      <a:endParaRPr lang="en-US" sz="900" b="1" dirty="0">
                        <a:solidFill>
                          <a:schemeClr val="tx2"/>
                        </a:solidFill>
                        <a:effectLst/>
                        <a:latin typeface="Times New Roman"/>
                        <a:ea typeface="Times New Roman"/>
                      </a:endParaRPr>
                    </a:p>
                  </a:txBody>
                  <a:tcPr marL="18599" marR="18599" marT="0" marB="0" anchor="ctr">
                    <a:lnT w="12700" cmpd="sng">
                      <a:noFill/>
                    </a:lnT>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lnT w="12700" cmpd="sng">
                      <a:noFill/>
                    </a:lnT>
                    <a:solidFill>
                      <a:schemeClr val="bg1">
                        <a:lumMod val="85000"/>
                      </a:schemeClr>
                    </a:solidFill>
                  </a:tcPr>
                </a:tc>
              </a:tr>
              <a:tr h="183395">
                <a:tc>
                  <a:txBody>
                    <a:bodyPr/>
                    <a:lstStyle/>
                    <a:p>
                      <a:pPr marL="0" marR="0">
                        <a:spcBef>
                          <a:spcPts val="0"/>
                        </a:spcBef>
                        <a:spcAft>
                          <a:spcPts val="0"/>
                        </a:spcAft>
                      </a:pPr>
                      <a:r>
                        <a:rPr lang="en-US" sz="900" dirty="0">
                          <a:effectLst/>
                        </a:rPr>
                        <a:t>Suspended Matter/OD</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r>
              <a:tr h="183395">
                <a:tc>
                  <a:txBody>
                    <a:bodyPr/>
                    <a:lstStyle/>
                    <a:p>
                      <a:pPr marL="0" marR="0">
                        <a:spcBef>
                          <a:spcPts val="0"/>
                        </a:spcBef>
                        <a:spcAft>
                          <a:spcPts val="0"/>
                        </a:spcAft>
                      </a:pPr>
                      <a:r>
                        <a:rPr lang="en-US" sz="900">
                          <a:effectLst/>
                        </a:rPr>
                        <a:t>Clear Sky Masks</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X</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r>
              <a:tr h="183395">
                <a:tc>
                  <a:txBody>
                    <a:bodyPr/>
                    <a:lstStyle/>
                    <a:p>
                      <a:pPr marL="0" marR="0">
                        <a:spcBef>
                          <a:spcPts val="0"/>
                        </a:spcBef>
                        <a:spcAft>
                          <a:spcPts val="0"/>
                        </a:spcAft>
                      </a:pPr>
                      <a:r>
                        <a:rPr lang="en-US" sz="900" dirty="0">
                          <a:effectLst/>
                        </a:rPr>
                        <a:t>Cloud &amp; Moisture Imagery</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r>
              <a:tr h="183395">
                <a:tc>
                  <a:txBody>
                    <a:bodyPr/>
                    <a:lstStyle/>
                    <a:p>
                      <a:pPr marL="0" marR="0">
                        <a:spcBef>
                          <a:spcPts val="0"/>
                        </a:spcBef>
                        <a:spcAft>
                          <a:spcPts val="0"/>
                        </a:spcAft>
                      </a:pPr>
                      <a:r>
                        <a:rPr lang="en-US" sz="900">
                          <a:effectLst/>
                        </a:rPr>
                        <a:t>Cloud Optical Depth</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r>
              <a:tr h="183395">
                <a:tc>
                  <a:txBody>
                    <a:bodyPr/>
                    <a:lstStyle/>
                    <a:p>
                      <a:pPr marL="0" marR="0">
                        <a:spcBef>
                          <a:spcPts val="0"/>
                        </a:spcBef>
                        <a:spcAft>
                          <a:spcPts val="0"/>
                        </a:spcAft>
                      </a:pPr>
                      <a:r>
                        <a:rPr lang="en-US" sz="900" dirty="0">
                          <a:effectLst/>
                        </a:rPr>
                        <a:t>Cloud Particle Size</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r>
              <a:tr h="183395">
                <a:tc>
                  <a:txBody>
                    <a:bodyPr/>
                    <a:lstStyle/>
                    <a:p>
                      <a:pPr marL="0" marR="0">
                        <a:spcBef>
                          <a:spcPts val="0"/>
                        </a:spcBef>
                        <a:spcAft>
                          <a:spcPts val="0"/>
                        </a:spcAft>
                      </a:pPr>
                      <a:r>
                        <a:rPr lang="en-US" sz="900">
                          <a:effectLst/>
                        </a:rPr>
                        <a:t>Cloud Top Phase</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r>
              <a:tr h="183395">
                <a:tc>
                  <a:txBody>
                    <a:bodyPr/>
                    <a:lstStyle/>
                    <a:p>
                      <a:pPr marL="0" marR="0">
                        <a:spcBef>
                          <a:spcPts val="0"/>
                        </a:spcBef>
                        <a:spcAft>
                          <a:spcPts val="0"/>
                        </a:spcAft>
                      </a:pPr>
                      <a:r>
                        <a:rPr lang="en-US" sz="900">
                          <a:effectLst/>
                        </a:rPr>
                        <a:t>Cloud Top Height</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r>
              <a:tr h="183395">
                <a:tc>
                  <a:txBody>
                    <a:bodyPr/>
                    <a:lstStyle/>
                    <a:p>
                      <a:pPr marL="0" marR="0">
                        <a:spcBef>
                          <a:spcPts val="0"/>
                        </a:spcBef>
                        <a:spcAft>
                          <a:spcPts val="0"/>
                        </a:spcAft>
                      </a:pPr>
                      <a:r>
                        <a:rPr lang="en-US" sz="900">
                          <a:effectLst/>
                        </a:rPr>
                        <a:t>Cloud Top Pressure</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r>
              <a:tr h="183395">
                <a:tc>
                  <a:txBody>
                    <a:bodyPr/>
                    <a:lstStyle/>
                    <a:p>
                      <a:pPr marL="0" marR="0">
                        <a:spcBef>
                          <a:spcPts val="0"/>
                        </a:spcBef>
                        <a:spcAft>
                          <a:spcPts val="0"/>
                        </a:spcAft>
                      </a:pPr>
                      <a:r>
                        <a:rPr lang="en-US" sz="900">
                          <a:effectLst/>
                        </a:rPr>
                        <a:t>Cloud Top Temperature</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r>
              <a:tr h="183395">
                <a:tc>
                  <a:txBody>
                    <a:bodyPr/>
                    <a:lstStyle/>
                    <a:p>
                      <a:pPr marL="0" marR="0">
                        <a:spcBef>
                          <a:spcPts val="0"/>
                        </a:spcBef>
                        <a:spcAft>
                          <a:spcPts val="0"/>
                        </a:spcAft>
                      </a:pPr>
                      <a:r>
                        <a:rPr lang="en-US" sz="900">
                          <a:effectLst/>
                        </a:rPr>
                        <a:t>Hurricane Intensity</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r>
              <a:tr h="183395">
                <a:tc>
                  <a:txBody>
                    <a:bodyPr/>
                    <a:lstStyle/>
                    <a:p>
                      <a:pPr marL="0" marR="0">
                        <a:spcBef>
                          <a:spcPts val="0"/>
                        </a:spcBef>
                        <a:spcAft>
                          <a:spcPts val="0"/>
                        </a:spcAft>
                      </a:pPr>
                      <a:r>
                        <a:rPr lang="en-US" sz="900">
                          <a:effectLst/>
                        </a:rPr>
                        <a:t>Rainfall Rate/QPE</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r>
              <a:tr h="183395">
                <a:tc>
                  <a:txBody>
                    <a:bodyPr/>
                    <a:lstStyle/>
                    <a:p>
                      <a:pPr marL="0" marR="0">
                        <a:spcBef>
                          <a:spcPts val="0"/>
                        </a:spcBef>
                        <a:spcAft>
                          <a:spcPts val="0"/>
                        </a:spcAft>
                      </a:pPr>
                      <a:r>
                        <a:rPr lang="en-US" sz="900">
                          <a:effectLst/>
                        </a:rPr>
                        <a:t>Legacy Vertical Moisture Profile</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r>
              <a:tr h="183395">
                <a:tc>
                  <a:txBody>
                    <a:bodyPr/>
                    <a:lstStyle/>
                    <a:p>
                      <a:pPr marL="0" marR="0">
                        <a:spcBef>
                          <a:spcPts val="0"/>
                        </a:spcBef>
                        <a:spcAft>
                          <a:spcPts val="0"/>
                        </a:spcAft>
                      </a:pPr>
                      <a:r>
                        <a:rPr lang="en-US" sz="900" dirty="0">
                          <a:effectLst/>
                        </a:rPr>
                        <a:t>Legacy Vertical Temp Profile</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r>
              <a:tr h="183395">
                <a:tc>
                  <a:txBody>
                    <a:bodyPr/>
                    <a:lstStyle/>
                    <a:p>
                      <a:pPr marL="0" marR="0">
                        <a:spcBef>
                          <a:spcPts val="0"/>
                        </a:spcBef>
                        <a:spcAft>
                          <a:spcPts val="0"/>
                        </a:spcAft>
                      </a:pPr>
                      <a:r>
                        <a:rPr lang="en-US" sz="900">
                          <a:effectLst/>
                        </a:rPr>
                        <a:t>Derived Stability Indices</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smtClean="0">
                          <a:solidFill>
                            <a:schemeClr val="tx2"/>
                          </a:solidFill>
                          <a:effectLst/>
                        </a:rPr>
                        <a:t>X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r>
              <a:tr h="183395">
                <a:tc>
                  <a:txBody>
                    <a:bodyPr/>
                    <a:lstStyle/>
                    <a:p>
                      <a:pPr marL="0" marR="0">
                        <a:spcBef>
                          <a:spcPts val="0"/>
                        </a:spcBef>
                        <a:spcAft>
                          <a:spcPts val="0"/>
                        </a:spcAft>
                      </a:pPr>
                      <a:r>
                        <a:rPr lang="en-US" sz="900">
                          <a:effectLst/>
                        </a:rPr>
                        <a:t>Total Precipitable Water</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smtClean="0">
                          <a:solidFill>
                            <a:schemeClr val="tx2"/>
                          </a:solidFill>
                          <a:effectLst/>
                        </a:rPr>
                        <a:t>X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r>
              <a:tr h="183395">
                <a:tc>
                  <a:txBody>
                    <a:bodyPr/>
                    <a:lstStyle/>
                    <a:p>
                      <a:pPr marL="0" marR="0">
                        <a:spcBef>
                          <a:spcPts val="0"/>
                        </a:spcBef>
                        <a:spcAft>
                          <a:spcPts val="0"/>
                        </a:spcAft>
                      </a:pPr>
                      <a:r>
                        <a:rPr lang="en-US" sz="900" dirty="0">
                          <a:effectLst/>
                        </a:rPr>
                        <a:t>Downward Solar Insolation Surf</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a:solidFill>
                            <a:schemeClr val="tx2"/>
                          </a:solidFill>
                          <a:effectLst/>
                        </a:rPr>
                        <a:t> X</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X</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r>
              <a:tr h="183395">
                <a:tc>
                  <a:txBody>
                    <a:bodyPr/>
                    <a:lstStyle/>
                    <a:p>
                      <a:pPr marL="0" marR="0">
                        <a:spcBef>
                          <a:spcPts val="0"/>
                        </a:spcBef>
                        <a:spcAft>
                          <a:spcPts val="0"/>
                        </a:spcAft>
                      </a:pPr>
                      <a:r>
                        <a:rPr lang="en-US" sz="900">
                          <a:effectLst/>
                        </a:rPr>
                        <a:t>Reflected Solar Insolation TOA</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X</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r>
              <a:tr h="183395">
                <a:tc>
                  <a:txBody>
                    <a:bodyPr/>
                    <a:lstStyle/>
                    <a:p>
                      <a:pPr marL="0" marR="0">
                        <a:spcBef>
                          <a:spcPts val="0"/>
                        </a:spcBef>
                        <a:spcAft>
                          <a:spcPts val="0"/>
                        </a:spcAft>
                      </a:pPr>
                      <a:r>
                        <a:rPr lang="en-US" sz="900" dirty="0">
                          <a:effectLst/>
                        </a:rPr>
                        <a:t>Derived Motion Winds</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X</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r>
              <a:tr h="183395">
                <a:tc>
                  <a:txBody>
                    <a:bodyPr/>
                    <a:lstStyle/>
                    <a:p>
                      <a:pPr marL="0" marR="0">
                        <a:spcBef>
                          <a:spcPts val="0"/>
                        </a:spcBef>
                        <a:spcAft>
                          <a:spcPts val="0"/>
                        </a:spcAft>
                      </a:pPr>
                      <a:r>
                        <a:rPr lang="en-US" sz="900" dirty="0">
                          <a:effectLst/>
                        </a:rPr>
                        <a:t>Fire Hot Spot Characterization</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X</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r>
              <a:tr h="183395">
                <a:tc>
                  <a:txBody>
                    <a:bodyPr/>
                    <a:lstStyle/>
                    <a:p>
                      <a:pPr marL="0" marR="0">
                        <a:spcBef>
                          <a:spcPts val="0"/>
                        </a:spcBef>
                        <a:spcAft>
                          <a:spcPts val="0"/>
                        </a:spcAft>
                      </a:pPr>
                      <a:r>
                        <a:rPr lang="en-US" sz="900" dirty="0">
                          <a:effectLst/>
                        </a:rPr>
                        <a:t>Land Surface Temperature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r>
              <a:tr h="183395">
                <a:tc>
                  <a:txBody>
                    <a:bodyPr/>
                    <a:lstStyle/>
                    <a:p>
                      <a:pPr marL="0" marR="0">
                        <a:spcBef>
                          <a:spcPts val="0"/>
                        </a:spcBef>
                        <a:spcAft>
                          <a:spcPts val="0"/>
                        </a:spcAft>
                      </a:pPr>
                      <a:r>
                        <a:rPr lang="en-US" sz="900" dirty="0">
                          <a:effectLst/>
                        </a:rPr>
                        <a:t>Snow Cover</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75000"/>
                      </a:schemeClr>
                    </a:solidFill>
                  </a:tcPr>
                </a:tc>
              </a:tr>
              <a:tr h="183395">
                <a:tc>
                  <a:txBody>
                    <a:bodyPr/>
                    <a:lstStyle/>
                    <a:p>
                      <a:pPr marL="0" marR="0">
                        <a:spcBef>
                          <a:spcPts val="0"/>
                        </a:spcBef>
                        <a:spcAft>
                          <a:spcPts val="0"/>
                        </a:spcAft>
                      </a:pPr>
                      <a:r>
                        <a:rPr lang="en-US" sz="900" dirty="0">
                          <a:effectLst/>
                        </a:rPr>
                        <a:t>Sea Surface Temps</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bg1">
                        <a:lumMod val="85000"/>
                      </a:schemeClr>
                    </a:solidFill>
                  </a:tcPr>
                </a:tc>
              </a:tr>
            </a:tbl>
          </a:graphicData>
        </a:graphic>
      </p:graphicFrame>
      <p:sp>
        <p:nvSpPr>
          <p:cNvPr id="3" name="TextBox 2"/>
          <p:cNvSpPr txBox="1"/>
          <p:nvPr/>
        </p:nvSpPr>
        <p:spPr>
          <a:xfrm>
            <a:off x="548420" y="6183868"/>
            <a:ext cx="7757380" cy="369332"/>
          </a:xfrm>
          <a:prstGeom prst="rect">
            <a:avLst/>
          </a:prstGeom>
          <a:noFill/>
        </p:spPr>
        <p:txBody>
          <a:bodyPr wrap="none" rtlCol="0">
            <a:spAutoFit/>
          </a:bodyPr>
          <a:lstStyle/>
          <a:p>
            <a:r>
              <a:rPr lang="en-US" dirty="0" smtClean="0">
                <a:solidFill>
                  <a:prstClr val="black"/>
                </a:solidFill>
              </a:rPr>
              <a:t>Bands may also be used by needed “upstream” products, such as the cloud mask.</a:t>
            </a:r>
            <a:endParaRPr lang="en-US" dirty="0">
              <a:solidFill>
                <a:prstClr val="black"/>
              </a:solidFill>
            </a:endParaRPr>
          </a:p>
        </p:txBody>
      </p:sp>
    </p:spTree>
    <p:extLst>
      <p:ext uri="{BB962C8B-B14F-4D97-AF65-F5344CB8AC3E}">
        <p14:creationId xmlns:p14="http://schemas.microsoft.com/office/powerpoint/2010/main" val="55441384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ABI “Option 2” Products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20984389"/>
              </p:ext>
            </p:extLst>
          </p:nvPr>
        </p:nvGraphicFramePr>
        <p:xfrm>
          <a:off x="533400" y="1143000"/>
          <a:ext cx="7869790" cy="5378648"/>
        </p:xfrm>
        <a:graphic>
          <a:graphicData uri="http://schemas.openxmlformats.org/drawingml/2006/table">
            <a:tbl>
              <a:tblPr firstRow="1" firstCol="1" lastCol="1" bandRow="1" bandCol="1">
                <a:tableStyleId>{5C22544A-7EE6-4342-B048-85BDC9FD1C3A}</a:tableStyleId>
              </a:tblPr>
              <a:tblGrid>
                <a:gridCol w="2362206"/>
                <a:gridCol w="344224"/>
                <a:gridCol w="344224"/>
                <a:gridCol w="344224"/>
                <a:gridCol w="344224"/>
                <a:gridCol w="344224"/>
                <a:gridCol w="344224"/>
                <a:gridCol w="344224"/>
                <a:gridCol w="344224"/>
                <a:gridCol w="344224"/>
                <a:gridCol w="344224"/>
                <a:gridCol w="344224"/>
                <a:gridCol w="344224"/>
                <a:gridCol w="344224"/>
                <a:gridCol w="344224"/>
                <a:gridCol w="344224"/>
                <a:gridCol w="344224"/>
              </a:tblGrid>
              <a:tr h="117864">
                <a:tc>
                  <a:txBody>
                    <a:bodyPr/>
                    <a:lstStyle/>
                    <a:p>
                      <a:pPr marL="0" marR="0" algn="l">
                        <a:spcBef>
                          <a:spcPts val="0"/>
                        </a:spcBef>
                        <a:spcAft>
                          <a:spcPts val="0"/>
                        </a:spcAft>
                      </a:pPr>
                      <a:r>
                        <a:rPr lang="en-US" sz="900" dirty="0">
                          <a:effectLst/>
                        </a:rPr>
                        <a:t>Wavelength</a:t>
                      </a:r>
                    </a:p>
                    <a:p>
                      <a:pPr marL="0" marR="0" algn="l">
                        <a:spcBef>
                          <a:spcPts val="0"/>
                        </a:spcBef>
                        <a:spcAft>
                          <a:spcPts val="0"/>
                        </a:spcAft>
                      </a:pPr>
                      <a:r>
                        <a:rPr lang="en-US" sz="900" dirty="0">
                          <a:effectLst/>
                        </a:rPr>
                        <a:t>Micrometers</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0.47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0.64</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0.865</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1.378</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1.61</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2.25</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3.90</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6.185</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6.95</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7.34</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8.5</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9.61</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10.35</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11.2</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12.3</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13.3</a:t>
                      </a:r>
                      <a:endParaRPr lang="en-US" sz="900">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Channel ID</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solidFill>
                            <a:schemeClr val="bg1"/>
                          </a:solidFill>
                          <a:effectLst/>
                        </a:rPr>
                        <a:t>1</a:t>
                      </a:r>
                      <a:endParaRPr lang="en-US" sz="900" dirty="0">
                        <a:solidFill>
                          <a:schemeClr val="bg1"/>
                        </a:solidFill>
                        <a:effectLst/>
                        <a:latin typeface="Times New Roman"/>
                        <a:ea typeface="Times New Roman"/>
                      </a:endParaRPr>
                    </a:p>
                  </a:txBody>
                  <a:tcPr marL="14119" marR="14119" marT="0" marB="0" anchor="ctr">
                    <a:solidFill>
                      <a:schemeClr val="accent1"/>
                    </a:solidFill>
                  </a:tcPr>
                </a:tc>
                <a:tc>
                  <a:txBody>
                    <a:bodyPr/>
                    <a:lstStyle/>
                    <a:p>
                      <a:pPr marL="0" marR="0" algn="ctr">
                        <a:spcBef>
                          <a:spcPts val="0"/>
                        </a:spcBef>
                        <a:spcAft>
                          <a:spcPts val="0"/>
                        </a:spcAft>
                      </a:pPr>
                      <a:r>
                        <a:rPr lang="en-US" sz="900" dirty="0">
                          <a:solidFill>
                            <a:schemeClr val="bg1"/>
                          </a:solidFill>
                          <a:effectLst/>
                        </a:rPr>
                        <a:t>2</a:t>
                      </a:r>
                      <a:endParaRPr lang="en-US" sz="900" dirty="0">
                        <a:solidFill>
                          <a:schemeClr val="bg1"/>
                        </a:solidFill>
                        <a:effectLst/>
                        <a:latin typeface="Times New Roman"/>
                        <a:ea typeface="Times New Roman"/>
                      </a:endParaRPr>
                    </a:p>
                  </a:txBody>
                  <a:tcPr marL="14119" marR="14119" marT="0" marB="0" anchor="ctr">
                    <a:solidFill>
                      <a:schemeClr val="accent1"/>
                    </a:solidFill>
                  </a:tcPr>
                </a:tc>
                <a:tc>
                  <a:txBody>
                    <a:bodyPr/>
                    <a:lstStyle/>
                    <a:p>
                      <a:pPr marL="0" marR="0" algn="ctr">
                        <a:spcBef>
                          <a:spcPts val="0"/>
                        </a:spcBef>
                        <a:spcAft>
                          <a:spcPts val="0"/>
                        </a:spcAft>
                      </a:pPr>
                      <a:r>
                        <a:rPr lang="en-US" sz="900">
                          <a:solidFill>
                            <a:schemeClr val="bg1"/>
                          </a:solidFill>
                          <a:effectLst/>
                        </a:rPr>
                        <a:t>3</a:t>
                      </a:r>
                      <a:endParaRPr lang="en-US" sz="900">
                        <a:solidFill>
                          <a:schemeClr val="bg1"/>
                        </a:solidFill>
                        <a:effectLst/>
                        <a:latin typeface="Times New Roman"/>
                        <a:ea typeface="Times New Roman"/>
                      </a:endParaRPr>
                    </a:p>
                  </a:txBody>
                  <a:tcPr marL="14119" marR="14119" marT="0" marB="0" anchor="ctr">
                    <a:solidFill>
                      <a:schemeClr val="accent1"/>
                    </a:solidFill>
                  </a:tcPr>
                </a:tc>
                <a:tc>
                  <a:txBody>
                    <a:bodyPr/>
                    <a:lstStyle/>
                    <a:p>
                      <a:pPr marL="0" marR="0" algn="ctr">
                        <a:spcBef>
                          <a:spcPts val="0"/>
                        </a:spcBef>
                        <a:spcAft>
                          <a:spcPts val="0"/>
                        </a:spcAft>
                      </a:pPr>
                      <a:r>
                        <a:rPr lang="en-US" sz="900" dirty="0">
                          <a:solidFill>
                            <a:schemeClr val="bg1"/>
                          </a:solidFill>
                          <a:effectLst/>
                        </a:rPr>
                        <a:t>4</a:t>
                      </a:r>
                      <a:endParaRPr lang="en-US" sz="900" dirty="0">
                        <a:solidFill>
                          <a:schemeClr val="bg1"/>
                        </a:solidFill>
                        <a:effectLst/>
                        <a:latin typeface="Times New Roman"/>
                        <a:ea typeface="Times New Roman"/>
                      </a:endParaRPr>
                    </a:p>
                  </a:txBody>
                  <a:tcPr marL="14119" marR="14119" marT="0" marB="0" anchor="ctr">
                    <a:solidFill>
                      <a:schemeClr val="accent1"/>
                    </a:solidFill>
                  </a:tcPr>
                </a:tc>
                <a:tc>
                  <a:txBody>
                    <a:bodyPr/>
                    <a:lstStyle/>
                    <a:p>
                      <a:pPr marL="0" marR="0" algn="ctr">
                        <a:spcBef>
                          <a:spcPts val="0"/>
                        </a:spcBef>
                        <a:spcAft>
                          <a:spcPts val="0"/>
                        </a:spcAft>
                      </a:pPr>
                      <a:r>
                        <a:rPr lang="en-US" sz="900" dirty="0">
                          <a:solidFill>
                            <a:schemeClr val="bg1"/>
                          </a:solidFill>
                          <a:effectLst/>
                        </a:rPr>
                        <a:t>5</a:t>
                      </a:r>
                      <a:endParaRPr lang="en-US" sz="900" dirty="0">
                        <a:solidFill>
                          <a:schemeClr val="bg1"/>
                        </a:solidFill>
                        <a:effectLst/>
                        <a:latin typeface="Times New Roman"/>
                        <a:ea typeface="Times New Roman"/>
                      </a:endParaRPr>
                    </a:p>
                  </a:txBody>
                  <a:tcPr marL="14119" marR="14119" marT="0" marB="0" anchor="ctr">
                    <a:solidFill>
                      <a:schemeClr val="accent1"/>
                    </a:solidFill>
                  </a:tcPr>
                </a:tc>
                <a:tc>
                  <a:txBody>
                    <a:bodyPr/>
                    <a:lstStyle/>
                    <a:p>
                      <a:pPr marL="0" marR="0" algn="ctr">
                        <a:spcBef>
                          <a:spcPts val="0"/>
                        </a:spcBef>
                        <a:spcAft>
                          <a:spcPts val="0"/>
                        </a:spcAft>
                      </a:pPr>
                      <a:r>
                        <a:rPr lang="en-US" sz="900">
                          <a:solidFill>
                            <a:schemeClr val="bg1"/>
                          </a:solidFill>
                          <a:effectLst/>
                        </a:rPr>
                        <a:t>6</a:t>
                      </a:r>
                      <a:endParaRPr lang="en-US" sz="900">
                        <a:solidFill>
                          <a:schemeClr val="bg1"/>
                        </a:solidFill>
                        <a:effectLst/>
                        <a:latin typeface="Times New Roman"/>
                        <a:ea typeface="Times New Roman"/>
                      </a:endParaRPr>
                    </a:p>
                  </a:txBody>
                  <a:tcPr marL="14119" marR="14119" marT="0" marB="0" anchor="ctr">
                    <a:solidFill>
                      <a:schemeClr val="accent1"/>
                    </a:solidFill>
                  </a:tcPr>
                </a:tc>
                <a:tc>
                  <a:txBody>
                    <a:bodyPr/>
                    <a:lstStyle/>
                    <a:p>
                      <a:pPr marL="0" marR="0" algn="ctr">
                        <a:spcBef>
                          <a:spcPts val="0"/>
                        </a:spcBef>
                        <a:spcAft>
                          <a:spcPts val="0"/>
                        </a:spcAft>
                      </a:pPr>
                      <a:r>
                        <a:rPr lang="en-US" sz="900">
                          <a:solidFill>
                            <a:schemeClr val="bg1"/>
                          </a:solidFill>
                          <a:effectLst/>
                        </a:rPr>
                        <a:t>7</a:t>
                      </a:r>
                      <a:endParaRPr lang="en-US" sz="900">
                        <a:solidFill>
                          <a:schemeClr val="bg1"/>
                        </a:solidFill>
                        <a:effectLst/>
                        <a:latin typeface="Times New Roman"/>
                        <a:ea typeface="Times New Roman"/>
                      </a:endParaRPr>
                    </a:p>
                  </a:txBody>
                  <a:tcPr marL="14119" marR="14119" marT="0" marB="0" anchor="ctr">
                    <a:solidFill>
                      <a:schemeClr val="accent1"/>
                    </a:solidFill>
                  </a:tcPr>
                </a:tc>
                <a:tc>
                  <a:txBody>
                    <a:bodyPr/>
                    <a:lstStyle/>
                    <a:p>
                      <a:pPr marL="0" marR="0" algn="ctr">
                        <a:spcBef>
                          <a:spcPts val="0"/>
                        </a:spcBef>
                        <a:spcAft>
                          <a:spcPts val="0"/>
                        </a:spcAft>
                      </a:pPr>
                      <a:r>
                        <a:rPr lang="en-US" sz="900">
                          <a:solidFill>
                            <a:schemeClr val="bg1"/>
                          </a:solidFill>
                          <a:effectLst/>
                        </a:rPr>
                        <a:t>8</a:t>
                      </a:r>
                      <a:endParaRPr lang="en-US" sz="900">
                        <a:solidFill>
                          <a:schemeClr val="bg1"/>
                        </a:solidFill>
                        <a:effectLst/>
                        <a:latin typeface="Times New Roman"/>
                        <a:ea typeface="Times New Roman"/>
                      </a:endParaRPr>
                    </a:p>
                  </a:txBody>
                  <a:tcPr marL="14119" marR="14119" marT="0" marB="0" anchor="ctr">
                    <a:solidFill>
                      <a:schemeClr val="accent1"/>
                    </a:solidFill>
                  </a:tcPr>
                </a:tc>
                <a:tc>
                  <a:txBody>
                    <a:bodyPr/>
                    <a:lstStyle/>
                    <a:p>
                      <a:pPr marL="0" marR="0" algn="ctr">
                        <a:spcBef>
                          <a:spcPts val="0"/>
                        </a:spcBef>
                        <a:spcAft>
                          <a:spcPts val="0"/>
                        </a:spcAft>
                      </a:pPr>
                      <a:r>
                        <a:rPr lang="en-US" sz="900" dirty="0">
                          <a:solidFill>
                            <a:schemeClr val="bg1"/>
                          </a:solidFill>
                          <a:effectLst/>
                        </a:rPr>
                        <a:t>9</a:t>
                      </a:r>
                      <a:endParaRPr lang="en-US" sz="900" dirty="0">
                        <a:solidFill>
                          <a:schemeClr val="bg1"/>
                        </a:solidFill>
                        <a:effectLst/>
                        <a:latin typeface="Times New Roman"/>
                        <a:ea typeface="Times New Roman"/>
                      </a:endParaRPr>
                    </a:p>
                  </a:txBody>
                  <a:tcPr marL="14119" marR="14119" marT="0" marB="0" anchor="ctr">
                    <a:solidFill>
                      <a:schemeClr val="accent1"/>
                    </a:solidFill>
                  </a:tcPr>
                </a:tc>
                <a:tc>
                  <a:txBody>
                    <a:bodyPr/>
                    <a:lstStyle/>
                    <a:p>
                      <a:pPr marL="0" marR="0" algn="ctr">
                        <a:spcBef>
                          <a:spcPts val="0"/>
                        </a:spcBef>
                        <a:spcAft>
                          <a:spcPts val="0"/>
                        </a:spcAft>
                      </a:pPr>
                      <a:r>
                        <a:rPr lang="en-US" sz="900" dirty="0">
                          <a:solidFill>
                            <a:schemeClr val="bg1"/>
                          </a:solidFill>
                          <a:effectLst/>
                        </a:rPr>
                        <a:t>10</a:t>
                      </a:r>
                      <a:endParaRPr lang="en-US" sz="900" dirty="0">
                        <a:solidFill>
                          <a:schemeClr val="bg1"/>
                        </a:solidFill>
                        <a:effectLst/>
                        <a:latin typeface="Times New Roman"/>
                        <a:ea typeface="Times New Roman"/>
                      </a:endParaRPr>
                    </a:p>
                  </a:txBody>
                  <a:tcPr marL="14119" marR="14119" marT="0" marB="0" anchor="ctr">
                    <a:solidFill>
                      <a:schemeClr val="accent1"/>
                    </a:solidFill>
                  </a:tcPr>
                </a:tc>
                <a:tc>
                  <a:txBody>
                    <a:bodyPr/>
                    <a:lstStyle/>
                    <a:p>
                      <a:pPr marL="0" marR="0" algn="ctr">
                        <a:spcBef>
                          <a:spcPts val="0"/>
                        </a:spcBef>
                        <a:spcAft>
                          <a:spcPts val="0"/>
                        </a:spcAft>
                      </a:pPr>
                      <a:r>
                        <a:rPr lang="en-US" sz="900">
                          <a:solidFill>
                            <a:schemeClr val="bg1"/>
                          </a:solidFill>
                          <a:effectLst/>
                        </a:rPr>
                        <a:t>11</a:t>
                      </a:r>
                      <a:endParaRPr lang="en-US" sz="900">
                        <a:solidFill>
                          <a:schemeClr val="bg1"/>
                        </a:solidFill>
                        <a:effectLst/>
                        <a:latin typeface="Times New Roman"/>
                        <a:ea typeface="Times New Roman"/>
                      </a:endParaRPr>
                    </a:p>
                  </a:txBody>
                  <a:tcPr marL="14119" marR="14119" marT="0" marB="0" anchor="ctr">
                    <a:solidFill>
                      <a:schemeClr val="accent1"/>
                    </a:solidFill>
                  </a:tcPr>
                </a:tc>
                <a:tc>
                  <a:txBody>
                    <a:bodyPr/>
                    <a:lstStyle/>
                    <a:p>
                      <a:pPr marL="0" marR="0" algn="ctr">
                        <a:spcBef>
                          <a:spcPts val="0"/>
                        </a:spcBef>
                        <a:spcAft>
                          <a:spcPts val="0"/>
                        </a:spcAft>
                      </a:pPr>
                      <a:r>
                        <a:rPr lang="en-US" sz="900" dirty="0">
                          <a:solidFill>
                            <a:schemeClr val="bg1"/>
                          </a:solidFill>
                          <a:effectLst/>
                        </a:rPr>
                        <a:t>12</a:t>
                      </a:r>
                      <a:endParaRPr lang="en-US" sz="900" dirty="0">
                        <a:solidFill>
                          <a:schemeClr val="bg1"/>
                        </a:solidFill>
                        <a:effectLst/>
                        <a:latin typeface="Times New Roman"/>
                        <a:ea typeface="Times New Roman"/>
                      </a:endParaRPr>
                    </a:p>
                  </a:txBody>
                  <a:tcPr marL="14119" marR="14119" marT="0" marB="0" anchor="ctr">
                    <a:solidFill>
                      <a:schemeClr val="accent1"/>
                    </a:solidFill>
                  </a:tcPr>
                </a:tc>
                <a:tc>
                  <a:txBody>
                    <a:bodyPr/>
                    <a:lstStyle/>
                    <a:p>
                      <a:pPr marL="0" marR="0" algn="ctr">
                        <a:spcBef>
                          <a:spcPts val="0"/>
                        </a:spcBef>
                        <a:spcAft>
                          <a:spcPts val="0"/>
                        </a:spcAft>
                      </a:pPr>
                      <a:r>
                        <a:rPr lang="en-US" sz="900" dirty="0">
                          <a:solidFill>
                            <a:schemeClr val="bg1"/>
                          </a:solidFill>
                          <a:effectLst/>
                        </a:rPr>
                        <a:t>13</a:t>
                      </a:r>
                      <a:endParaRPr lang="en-US" sz="900" dirty="0">
                        <a:solidFill>
                          <a:schemeClr val="bg1"/>
                        </a:solidFill>
                        <a:effectLst/>
                        <a:latin typeface="Times New Roman"/>
                        <a:ea typeface="Times New Roman"/>
                      </a:endParaRPr>
                    </a:p>
                  </a:txBody>
                  <a:tcPr marL="14119" marR="14119" marT="0" marB="0" anchor="ctr">
                    <a:solidFill>
                      <a:schemeClr val="accent1"/>
                    </a:solidFill>
                  </a:tcPr>
                </a:tc>
                <a:tc>
                  <a:txBody>
                    <a:bodyPr/>
                    <a:lstStyle/>
                    <a:p>
                      <a:pPr marL="0" marR="0" algn="ctr">
                        <a:spcBef>
                          <a:spcPts val="0"/>
                        </a:spcBef>
                        <a:spcAft>
                          <a:spcPts val="0"/>
                        </a:spcAft>
                      </a:pPr>
                      <a:r>
                        <a:rPr lang="en-US" sz="900" dirty="0">
                          <a:solidFill>
                            <a:schemeClr val="bg1"/>
                          </a:solidFill>
                          <a:effectLst/>
                        </a:rPr>
                        <a:t>14</a:t>
                      </a:r>
                      <a:endParaRPr lang="en-US" sz="900" dirty="0">
                        <a:solidFill>
                          <a:schemeClr val="bg1"/>
                        </a:solidFill>
                        <a:effectLst/>
                        <a:latin typeface="Times New Roman"/>
                        <a:ea typeface="Times New Roman"/>
                      </a:endParaRPr>
                    </a:p>
                  </a:txBody>
                  <a:tcPr marL="14119" marR="14119" marT="0" marB="0" anchor="ctr">
                    <a:solidFill>
                      <a:schemeClr val="accent1"/>
                    </a:solidFill>
                  </a:tcPr>
                </a:tc>
                <a:tc>
                  <a:txBody>
                    <a:bodyPr/>
                    <a:lstStyle/>
                    <a:p>
                      <a:pPr marL="0" marR="0" algn="ctr">
                        <a:spcBef>
                          <a:spcPts val="0"/>
                        </a:spcBef>
                        <a:spcAft>
                          <a:spcPts val="0"/>
                        </a:spcAft>
                      </a:pPr>
                      <a:r>
                        <a:rPr lang="en-US" sz="900" dirty="0">
                          <a:solidFill>
                            <a:schemeClr val="bg1"/>
                          </a:solidFill>
                          <a:effectLst/>
                        </a:rPr>
                        <a:t>15</a:t>
                      </a:r>
                      <a:endParaRPr lang="en-US" sz="900" dirty="0">
                        <a:solidFill>
                          <a:schemeClr val="bg1"/>
                        </a:solidFill>
                        <a:effectLst/>
                        <a:latin typeface="Times New Roman"/>
                        <a:ea typeface="Times New Roman"/>
                      </a:endParaRPr>
                    </a:p>
                  </a:txBody>
                  <a:tcPr marL="14119" marR="14119" marT="0" marB="0" anchor="ctr">
                    <a:solidFill>
                      <a:schemeClr val="accent1"/>
                    </a:solidFill>
                  </a:tcPr>
                </a:tc>
                <a:tc>
                  <a:txBody>
                    <a:bodyPr/>
                    <a:lstStyle/>
                    <a:p>
                      <a:pPr marL="0" marR="0" algn="ctr">
                        <a:spcBef>
                          <a:spcPts val="0"/>
                        </a:spcBef>
                        <a:spcAft>
                          <a:spcPts val="0"/>
                        </a:spcAft>
                      </a:pPr>
                      <a:r>
                        <a:rPr lang="en-US" sz="900" b="0" dirty="0">
                          <a:effectLst/>
                        </a:rPr>
                        <a:t>16</a:t>
                      </a:r>
                      <a:endParaRPr lang="en-US" sz="900" b="0" dirty="0">
                        <a:effectLst/>
                        <a:latin typeface="Times New Roman"/>
                        <a:ea typeface="Times New Roman"/>
                      </a:endParaRPr>
                    </a:p>
                  </a:txBody>
                  <a:tcPr marL="14119" marR="14119" marT="0" marB="0" anchor="ctr">
                    <a:solidFill>
                      <a:schemeClr val="accent1"/>
                    </a:solidFill>
                  </a:tcPr>
                </a:tc>
              </a:tr>
              <a:tr h="163562">
                <a:tc>
                  <a:txBody>
                    <a:bodyPr/>
                    <a:lstStyle/>
                    <a:p>
                      <a:pPr marL="0" marR="0" algn="l">
                        <a:spcBef>
                          <a:spcPts val="0"/>
                        </a:spcBef>
                        <a:spcAft>
                          <a:spcPts val="0"/>
                        </a:spcAft>
                      </a:pPr>
                      <a:r>
                        <a:rPr lang="en-US" sz="900">
                          <a:effectLst/>
                        </a:rPr>
                        <a:t>Option 2 Products</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solidFill>
                      <a:schemeClr val="bg1"/>
                    </a:solidFill>
                  </a:tcP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solidFill>
                      <a:schemeClr val="bg1"/>
                    </a:solidFill>
                  </a:tcPr>
                </a:tc>
              </a:tr>
              <a:tr h="163562">
                <a:tc>
                  <a:txBody>
                    <a:bodyPr/>
                    <a:lstStyle/>
                    <a:p>
                      <a:pPr marL="0" marR="0" algn="l">
                        <a:spcBef>
                          <a:spcPts val="0"/>
                        </a:spcBef>
                        <a:spcAft>
                          <a:spcPts val="0"/>
                        </a:spcAft>
                      </a:pPr>
                      <a:r>
                        <a:rPr lang="en-US" sz="900">
                          <a:effectLst/>
                        </a:rPr>
                        <a:t>Cloud Layer/Heights</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X</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X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r>
              <a:tr h="163562">
                <a:tc>
                  <a:txBody>
                    <a:bodyPr/>
                    <a:lstStyle/>
                    <a:p>
                      <a:pPr marL="0" marR="0" algn="l">
                        <a:spcBef>
                          <a:spcPts val="0"/>
                        </a:spcBef>
                        <a:spcAft>
                          <a:spcPts val="0"/>
                        </a:spcAft>
                      </a:pPr>
                      <a:r>
                        <a:rPr lang="en-US" sz="900">
                          <a:effectLst/>
                        </a:rPr>
                        <a:t>Cloud Ice Water Path</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r>
              <a:tr h="163562">
                <a:tc>
                  <a:txBody>
                    <a:bodyPr/>
                    <a:lstStyle/>
                    <a:p>
                      <a:pPr marL="0" marR="0" algn="l">
                        <a:spcBef>
                          <a:spcPts val="0"/>
                        </a:spcBef>
                        <a:spcAft>
                          <a:spcPts val="0"/>
                        </a:spcAft>
                      </a:pPr>
                      <a:r>
                        <a:rPr lang="en-US" sz="900">
                          <a:effectLst/>
                        </a:rPr>
                        <a:t>Cloud Liquid Water</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rPr>
                        <a:t>X</a:t>
                      </a: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r>
              <a:tr h="163562">
                <a:tc>
                  <a:txBody>
                    <a:bodyPr/>
                    <a:lstStyle/>
                    <a:p>
                      <a:pPr marL="0" marR="0" algn="l">
                        <a:spcBef>
                          <a:spcPts val="0"/>
                        </a:spcBef>
                        <a:spcAft>
                          <a:spcPts val="0"/>
                        </a:spcAft>
                      </a:pPr>
                      <a:r>
                        <a:rPr lang="en-US" sz="900">
                          <a:effectLst/>
                        </a:rPr>
                        <a:t>Cloud Type</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r>
              <a:tr h="163562">
                <a:tc>
                  <a:txBody>
                    <a:bodyPr/>
                    <a:lstStyle/>
                    <a:p>
                      <a:pPr marL="0" marR="0" algn="l">
                        <a:spcBef>
                          <a:spcPts val="0"/>
                        </a:spcBef>
                        <a:spcAft>
                          <a:spcPts val="0"/>
                        </a:spcAft>
                      </a:pPr>
                      <a:r>
                        <a:rPr lang="en-US" sz="900" dirty="0">
                          <a:effectLst/>
                        </a:rPr>
                        <a:t>Convective Initiation</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X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X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X</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r>
              <a:tr h="163562">
                <a:tc>
                  <a:txBody>
                    <a:bodyPr/>
                    <a:lstStyle/>
                    <a:p>
                      <a:pPr marL="0" marR="0" algn="l">
                        <a:spcBef>
                          <a:spcPts val="0"/>
                        </a:spcBef>
                        <a:spcAft>
                          <a:spcPts val="0"/>
                        </a:spcAft>
                      </a:pPr>
                      <a:r>
                        <a:rPr lang="en-US" sz="900" dirty="0">
                          <a:effectLst/>
                        </a:rPr>
                        <a:t>Turbulence</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r>
                        <a:rPr lang="en-US" sz="900" b="1" dirty="0" smtClean="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r>
              <a:tr h="163562">
                <a:tc>
                  <a:txBody>
                    <a:bodyPr/>
                    <a:lstStyle/>
                    <a:p>
                      <a:pPr marL="0" marR="0" algn="l">
                        <a:spcBef>
                          <a:spcPts val="0"/>
                        </a:spcBef>
                        <a:spcAft>
                          <a:spcPts val="0"/>
                        </a:spcAft>
                      </a:pPr>
                      <a:r>
                        <a:rPr lang="en-US" sz="900" dirty="0">
                          <a:effectLst/>
                        </a:rPr>
                        <a:t>Low Cloud and Fog</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rPr>
                        <a:t>X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chemeClr val="tx2"/>
                          </a:solidFill>
                          <a:effectLst/>
                        </a:rPr>
                        <a:t>X</a:t>
                      </a: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r>
              <a:tr h="163562">
                <a:tc>
                  <a:txBody>
                    <a:bodyPr/>
                    <a:lstStyle/>
                    <a:p>
                      <a:pPr marL="0" marR="0" algn="l">
                        <a:spcBef>
                          <a:spcPts val="0"/>
                        </a:spcBef>
                        <a:spcAft>
                          <a:spcPts val="0"/>
                        </a:spcAft>
                      </a:pPr>
                      <a:r>
                        <a:rPr lang="en-US" sz="900">
                          <a:effectLst/>
                        </a:rPr>
                        <a:t>Enhanced-V/Overshooting Top</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r>
              <a:tr h="163562">
                <a:tc>
                  <a:txBody>
                    <a:bodyPr/>
                    <a:lstStyle/>
                    <a:p>
                      <a:pPr marL="0" marR="0" algn="l">
                        <a:spcBef>
                          <a:spcPts val="0"/>
                        </a:spcBef>
                        <a:spcAft>
                          <a:spcPts val="0"/>
                        </a:spcAft>
                      </a:pPr>
                      <a:r>
                        <a:rPr lang="en-US" sz="900">
                          <a:effectLst/>
                        </a:rPr>
                        <a:t>Aircraft Icing Threat</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X</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r>
              <a:tr h="163562">
                <a:tc>
                  <a:txBody>
                    <a:bodyPr/>
                    <a:lstStyle/>
                    <a:p>
                      <a:pPr marL="0" marR="0" algn="l">
                        <a:spcBef>
                          <a:spcPts val="0"/>
                        </a:spcBef>
                        <a:spcAft>
                          <a:spcPts val="0"/>
                        </a:spcAft>
                      </a:pPr>
                      <a:r>
                        <a:rPr lang="en-US" sz="900">
                          <a:effectLst/>
                        </a:rPr>
                        <a:t>SO</a:t>
                      </a:r>
                      <a:r>
                        <a:rPr lang="en-US" sz="900" baseline="-25000">
                          <a:effectLst/>
                        </a:rPr>
                        <a:t>2</a:t>
                      </a:r>
                      <a:r>
                        <a:rPr lang="en-US" sz="900">
                          <a:effectLst/>
                        </a:rPr>
                        <a:t> Detection </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X</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r>
              <a:tr h="163562">
                <a:tc>
                  <a:txBody>
                    <a:bodyPr/>
                    <a:lstStyle/>
                    <a:p>
                      <a:pPr marL="0" marR="0" algn="l">
                        <a:spcBef>
                          <a:spcPts val="0"/>
                        </a:spcBef>
                        <a:spcAft>
                          <a:spcPts val="0"/>
                        </a:spcAft>
                      </a:pPr>
                      <a:r>
                        <a:rPr lang="en-US" sz="900">
                          <a:effectLst/>
                        </a:rPr>
                        <a:t>Visibility (no direct use of ABI bands)</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r>
              <a:tr h="163562">
                <a:tc>
                  <a:txBody>
                    <a:bodyPr/>
                    <a:lstStyle/>
                    <a:p>
                      <a:pPr marL="0" marR="0" algn="l">
                        <a:spcBef>
                          <a:spcPts val="0"/>
                        </a:spcBef>
                        <a:spcAft>
                          <a:spcPts val="0"/>
                        </a:spcAft>
                      </a:pPr>
                      <a:r>
                        <a:rPr lang="en-US" sz="900" dirty="0">
                          <a:effectLst/>
                        </a:rPr>
                        <a:t>Upward </a:t>
                      </a:r>
                      <a:r>
                        <a:rPr lang="en-US" sz="900" dirty="0" err="1">
                          <a:effectLst/>
                        </a:rPr>
                        <a:t>Longwave</a:t>
                      </a:r>
                      <a:r>
                        <a:rPr lang="en-US" sz="900" dirty="0">
                          <a:effectLst/>
                        </a:rPr>
                        <a:t> Radiation (TOA)</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X</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X</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X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r>
              <a:tr h="163562">
                <a:tc>
                  <a:txBody>
                    <a:bodyPr/>
                    <a:lstStyle/>
                    <a:p>
                      <a:pPr marL="0" marR="0" algn="l">
                        <a:spcBef>
                          <a:spcPts val="0"/>
                        </a:spcBef>
                        <a:spcAft>
                          <a:spcPts val="0"/>
                        </a:spcAft>
                      </a:pPr>
                      <a:r>
                        <a:rPr lang="en-US" sz="900" dirty="0">
                          <a:effectLst/>
                        </a:rPr>
                        <a:t>Downward </a:t>
                      </a:r>
                      <a:r>
                        <a:rPr lang="en-US" sz="900" dirty="0" err="1">
                          <a:effectLst/>
                        </a:rPr>
                        <a:t>Longwave</a:t>
                      </a:r>
                      <a:r>
                        <a:rPr lang="en-US" sz="900" dirty="0">
                          <a:effectLst/>
                        </a:rPr>
                        <a:t> Radiation (SFC)</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X</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r>
              <a:tr h="163562">
                <a:tc>
                  <a:txBody>
                    <a:bodyPr/>
                    <a:lstStyle/>
                    <a:p>
                      <a:pPr marL="0" marR="0" algn="l">
                        <a:spcBef>
                          <a:spcPts val="0"/>
                        </a:spcBef>
                        <a:spcAft>
                          <a:spcPts val="0"/>
                        </a:spcAft>
                      </a:pPr>
                      <a:r>
                        <a:rPr lang="en-US" sz="900" dirty="0">
                          <a:effectLst/>
                        </a:rPr>
                        <a:t>Upward </a:t>
                      </a:r>
                      <a:r>
                        <a:rPr lang="en-US" sz="900" dirty="0" err="1">
                          <a:effectLst/>
                        </a:rPr>
                        <a:t>Longwave</a:t>
                      </a:r>
                      <a:r>
                        <a:rPr lang="en-US" sz="900" dirty="0">
                          <a:effectLst/>
                        </a:rPr>
                        <a:t> Radiation (SFC)</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r>
              <a:tr h="163562">
                <a:tc>
                  <a:txBody>
                    <a:bodyPr/>
                    <a:lstStyle/>
                    <a:p>
                      <a:pPr marL="0" marR="0" algn="l">
                        <a:spcBef>
                          <a:spcPts val="0"/>
                        </a:spcBef>
                        <a:spcAft>
                          <a:spcPts val="0"/>
                        </a:spcAft>
                      </a:pPr>
                      <a:r>
                        <a:rPr lang="en-US" sz="900">
                          <a:effectLst/>
                        </a:rPr>
                        <a:t>Total Ozone</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r>
              <a:tr h="163562">
                <a:tc>
                  <a:txBody>
                    <a:bodyPr/>
                    <a:lstStyle/>
                    <a:p>
                      <a:pPr marL="0" marR="0" algn="l">
                        <a:spcBef>
                          <a:spcPts val="0"/>
                        </a:spcBef>
                        <a:spcAft>
                          <a:spcPts val="0"/>
                        </a:spcAft>
                      </a:pPr>
                      <a:r>
                        <a:rPr lang="en-US" sz="900">
                          <a:effectLst/>
                        </a:rPr>
                        <a:t>Aerosol Particle Size</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X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X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r>
              <a:tr h="163562">
                <a:tc>
                  <a:txBody>
                    <a:bodyPr/>
                    <a:lstStyle/>
                    <a:p>
                      <a:pPr marL="0" marR="0" algn="l">
                        <a:spcBef>
                          <a:spcPts val="0"/>
                        </a:spcBef>
                        <a:spcAft>
                          <a:spcPts val="0"/>
                        </a:spcAft>
                      </a:pPr>
                      <a:r>
                        <a:rPr lang="en-US" sz="900">
                          <a:effectLst/>
                        </a:rPr>
                        <a:t>Surface Emissivity</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r>
              <a:tr h="163562">
                <a:tc>
                  <a:txBody>
                    <a:bodyPr/>
                    <a:lstStyle/>
                    <a:p>
                      <a:pPr marL="0" marR="0" algn="l">
                        <a:spcBef>
                          <a:spcPts val="0"/>
                        </a:spcBef>
                        <a:spcAft>
                          <a:spcPts val="0"/>
                        </a:spcAft>
                      </a:pPr>
                      <a:r>
                        <a:rPr lang="en-US" sz="900">
                          <a:effectLst/>
                        </a:rPr>
                        <a:t>Surface Albedo</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X</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r>
              <a:tr h="163562">
                <a:tc>
                  <a:txBody>
                    <a:bodyPr/>
                    <a:lstStyle/>
                    <a:p>
                      <a:pPr marL="0" marR="0" algn="l">
                        <a:spcBef>
                          <a:spcPts val="0"/>
                        </a:spcBef>
                        <a:spcAft>
                          <a:spcPts val="0"/>
                        </a:spcAft>
                      </a:pPr>
                      <a:r>
                        <a:rPr lang="en-US" sz="900">
                          <a:effectLst/>
                        </a:rPr>
                        <a:t>Vegetation Index</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r>
              <a:tr h="163562">
                <a:tc>
                  <a:txBody>
                    <a:bodyPr/>
                    <a:lstStyle/>
                    <a:p>
                      <a:pPr marL="0" marR="0" algn="l">
                        <a:spcBef>
                          <a:spcPts val="0"/>
                        </a:spcBef>
                        <a:spcAft>
                          <a:spcPts val="0"/>
                        </a:spcAft>
                      </a:pPr>
                      <a:r>
                        <a:rPr lang="en-US" sz="900">
                          <a:effectLst/>
                        </a:rPr>
                        <a:t>Vegetation Green Fraction</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r>
              <a:tr h="163562">
                <a:tc>
                  <a:txBody>
                    <a:bodyPr/>
                    <a:lstStyle/>
                    <a:p>
                      <a:pPr marL="0" marR="0" algn="l">
                        <a:spcBef>
                          <a:spcPts val="0"/>
                        </a:spcBef>
                        <a:spcAft>
                          <a:spcPts val="0"/>
                        </a:spcAft>
                      </a:pPr>
                      <a:r>
                        <a:rPr lang="en-US" sz="900">
                          <a:effectLst/>
                        </a:rPr>
                        <a:t>Flood/Standing Water </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r>
              <a:tr h="163562">
                <a:tc>
                  <a:txBody>
                    <a:bodyPr/>
                    <a:lstStyle/>
                    <a:p>
                      <a:pPr marL="0" marR="0" algn="l">
                        <a:spcBef>
                          <a:spcPts val="0"/>
                        </a:spcBef>
                        <a:spcAft>
                          <a:spcPts val="0"/>
                        </a:spcAft>
                      </a:pPr>
                      <a:r>
                        <a:rPr lang="en-US" sz="900" dirty="0">
                          <a:effectLst/>
                        </a:rPr>
                        <a:t>Rainfall Potential (no direct use of ABI bands)</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X</a:t>
                      </a:r>
                      <a:endParaRPr lang="en-US" sz="900" b="1" dirty="0">
                        <a:solidFill>
                          <a:schemeClr val="tx2"/>
                        </a:solidFill>
                        <a:effectLst/>
                        <a:latin typeface="Times New Roman"/>
                        <a:ea typeface="Times New Roman"/>
                      </a:endParaRPr>
                    </a:p>
                  </a:txBody>
                  <a:tcPr marL="18599" marR="1859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X</a:t>
                      </a:r>
                      <a:endParaRPr lang="en-US" sz="900" b="1" dirty="0">
                        <a:solidFill>
                          <a:schemeClr val="tx2"/>
                        </a:solidFill>
                        <a:effectLst/>
                        <a:latin typeface="Times New Roman"/>
                        <a:ea typeface="Times New Roman"/>
                      </a:endParaRPr>
                    </a:p>
                  </a:txBody>
                  <a:tcPr marL="18599" marR="1859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X</a:t>
                      </a:r>
                      <a:endParaRPr lang="en-US" sz="900" b="1" dirty="0">
                        <a:solidFill>
                          <a:schemeClr val="tx2"/>
                        </a:solidFill>
                        <a:effectLst/>
                        <a:latin typeface="Times New Roman"/>
                        <a:ea typeface="Times New Roman"/>
                      </a:endParaRPr>
                    </a:p>
                  </a:txBody>
                  <a:tcPr marL="18599" marR="1859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X</a:t>
                      </a:r>
                      <a:endParaRPr lang="en-US" sz="900" b="1" dirty="0">
                        <a:solidFill>
                          <a:schemeClr val="tx2"/>
                        </a:solidFill>
                        <a:effectLst/>
                        <a:latin typeface="Times New Roman"/>
                        <a:ea typeface="Times New Roman"/>
                      </a:endParaRPr>
                    </a:p>
                  </a:txBody>
                  <a:tcPr marL="18599" marR="1859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r>
              <a:tr h="163562">
                <a:tc>
                  <a:txBody>
                    <a:bodyPr/>
                    <a:lstStyle/>
                    <a:p>
                      <a:pPr marL="0" marR="0" algn="l">
                        <a:spcBef>
                          <a:spcPts val="0"/>
                        </a:spcBef>
                        <a:spcAft>
                          <a:spcPts val="0"/>
                        </a:spcAft>
                      </a:pPr>
                      <a:r>
                        <a:rPr lang="en-US" sz="900" dirty="0">
                          <a:effectLst/>
                        </a:rPr>
                        <a:t>Rainfall Probability (no direct use of ABI bands)</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X</a:t>
                      </a:r>
                      <a:endParaRPr lang="en-US" sz="900" b="1" dirty="0">
                        <a:solidFill>
                          <a:schemeClr val="tx2"/>
                        </a:solidFill>
                        <a:effectLst/>
                        <a:latin typeface="Times New Roman"/>
                        <a:ea typeface="Times New Roman"/>
                      </a:endParaRPr>
                    </a:p>
                  </a:txBody>
                  <a:tcPr marL="18599" marR="1859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X</a:t>
                      </a:r>
                      <a:endParaRPr lang="en-US" sz="900" b="1" dirty="0">
                        <a:solidFill>
                          <a:schemeClr val="tx2"/>
                        </a:solidFill>
                        <a:effectLst/>
                        <a:latin typeface="Times New Roman"/>
                        <a:ea typeface="Times New Roman"/>
                      </a:endParaRPr>
                    </a:p>
                  </a:txBody>
                  <a:tcPr marL="18599" marR="1859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X</a:t>
                      </a:r>
                      <a:endParaRPr lang="en-US" sz="900" b="1" dirty="0">
                        <a:solidFill>
                          <a:schemeClr val="tx2"/>
                        </a:solidFill>
                        <a:effectLst/>
                        <a:latin typeface="Times New Roman"/>
                        <a:ea typeface="Times New Roman"/>
                      </a:endParaRPr>
                    </a:p>
                  </a:txBody>
                  <a:tcPr marL="18599" marR="1859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X</a:t>
                      </a:r>
                      <a:endParaRPr lang="en-US" sz="900" b="1" dirty="0">
                        <a:solidFill>
                          <a:schemeClr val="tx2"/>
                        </a:solidFill>
                        <a:effectLst/>
                        <a:latin typeface="Times New Roman"/>
                        <a:ea typeface="Times New Roman"/>
                      </a:endParaRPr>
                    </a:p>
                  </a:txBody>
                  <a:tcPr marL="18599" marR="1859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r>
              <a:tr h="163562">
                <a:tc>
                  <a:txBody>
                    <a:bodyPr/>
                    <a:lstStyle/>
                    <a:p>
                      <a:pPr marL="0" marR="0" algn="l">
                        <a:spcBef>
                          <a:spcPts val="0"/>
                        </a:spcBef>
                        <a:spcAft>
                          <a:spcPts val="0"/>
                        </a:spcAft>
                      </a:pPr>
                      <a:r>
                        <a:rPr lang="en-US" sz="900" dirty="0">
                          <a:effectLst/>
                        </a:rPr>
                        <a:t>Snow Depth (no direct use of ABI bands)</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8599" marR="1859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8599" marR="1859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8599" marR="1859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8599" marR="1859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8599" marR="1859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r>
              <a:tr h="197468">
                <a:tc>
                  <a:txBody>
                    <a:bodyPr/>
                    <a:lstStyle/>
                    <a:p>
                      <a:pPr marL="0" marR="0" algn="l">
                        <a:spcBef>
                          <a:spcPts val="0"/>
                        </a:spcBef>
                        <a:spcAft>
                          <a:spcPts val="0"/>
                        </a:spcAft>
                      </a:pPr>
                      <a:r>
                        <a:rPr lang="en-US" sz="900" dirty="0">
                          <a:effectLst/>
                        </a:rPr>
                        <a:t>Sea &amp; Lake Ice: Age (no direct use of ABI bands)</a:t>
                      </a:r>
                      <a:endParaRPr lang="en-US" sz="900" dirty="0">
                        <a:effectLst/>
                        <a:latin typeface="Times New Roman"/>
                        <a:ea typeface="Times New Roman"/>
                      </a:endParaRPr>
                    </a:p>
                  </a:txBody>
                  <a:tcPr marL="14119" marR="14119" marT="0" marB="0" anchor="ctr"/>
                </a:tc>
                <a:tc>
                  <a:txBody>
                    <a:bodyPr/>
                    <a:lstStyle/>
                    <a:p>
                      <a:endParaRPr lang="en-US" sz="900" dirty="0"/>
                    </a:p>
                  </a:txBody>
                  <a:tcPr marL="18599" marR="1859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r>
              <a:tr h="163562">
                <a:tc>
                  <a:txBody>
                    <a:bodyPr/>
                    <a:lstStyle/>
                    <a:p>
                      <a:pPr marL="0" marR="0" algn="l">
                        <a:spcBef>
                          <a:spcPts val="0"/>
                        </a:spcBef>
                        <a:spcAft>
                          <a:spcPts val="0"/>
                        </a:spcAft>
                      </a:pPr>
                      <a:r>
                        <a:rPr lang="en-US" sz="900">
                          <a:effectLst/>
                        </a:rPr>
                        <a:t>Sea &amp; Lake Ice: Concentration</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r>
              <a:tr h="163562">
                <a:tc>
                  <a:txBody>
                    <a:bodyPr/>
                    <a:lstStyle/>
                    <a:p>
                      <a:pPr marL="0" marR="0" algn="l">
                        <a:spcBef>
                          <a:spcPts val="0"/>
                        </a:spcBef>
                        <a:spcAft>
                          <a:spcPts val="0"/>
                        </a:spcAft>
                      </a:pPr>
                      <a:r>
                        <a:rPr lang="en-US" sz="900" dirty="0">
                          <a:effectLst/>
                        </a:rPr>
                        <a:t>Sea &amp; Lake Ice: Motion</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X</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r>
              <a:tr h="163562">
                <a:tc>
                  <a:txBody>
                    <a:bodyPr/>
                    <a:lstStyle/>
                    <a:p>
                      <a:pPr marL="0" marR="0" algn="l">
                        <a:spcBef>
                          <a:spcPts val="0"/>
                        </a:spcBef>
                        <a:spcAft>
                          <a:spcPts val="0"/>
                        </a:spcAft>
                      </a:pPr>
                      <a:r>
                        <a:rPr lang="en-US" sz="900" dirty="0">
                          <a:effectLst/>
                        </a:rPr>
                        <a:t>Ocean Currents</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40000"/>
                        <a:lumOff val="60000"/>
                      </a:schemeClr>
                    </a:solidFill>
                  </a:tcPr>
                </a:tc>
              </a:tr>
              <a:tr h="163562">
                <a:tc>
                  <a:txBody>
                    <a:bodyPr/>
                    <a:lstStyle/>
                    <a:p>
                      <a:pPr marL="0" marR="0" algn="l">
                        <a:spcBef>
                          <a:spcPts val="0"/>
                        </a:spcBef>
                        <a:spcAft>
                          <a:spcPts val="0"/>
                        </a:spcAft>
                      </a:pPr>
                      <a:r>
                        <a:rPr lang="en-US" sz="900" dirty="0">
                          <a:effectLst/>
                        </a:rPr>
                        <a:t>Ocean </a:t>
                      </a:r>
                      <a:r>
                        <a:rPr lang="en-US" sz="900" dirty="0" smtClean="0">
                          <a:effectLst/>
                        </a:rPr>
                        <a:t>Currents</a:t>
                      </a:r>
                      <a:r>
                        <a:rPr lang="en-US" sz="900" dirty="0">
                          <a:effectLst/>
                        </a:rPr>
                        <a:t>: Offshore</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a:solidFill>
                            <a:schemeClr val="tx2"/>
                          </a:solidFill>
                          <a:effectLst/>
                        </a:rPr>
                        <a:t> </a:t>
                      </a:r>
                      <a:endParaRPr lang="en-US" sz="900" b="1">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X</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c>
                  <a:txBody>
                    <a:bodyPr/>
                    <a:lstStyle/>
                    <a:p>
                      <a:pPr marL="0" marR="0" algn="ctr">
                        <a:spcBef>
                          <a:spcPts val="0"/>
                        </a:spcBef>
                        <a:spcAft>
                          <a:spcPts val="0"/>
                        </a:spcAft>
                      </a:pPr>
                      <a:r>
                        <a:rPr lang="en-US" sz="900" b="1" dirty="0">
                          <a:solidFill>
                            <a:schemeClr val="tx2"/>
                          </a:solidFill>
                          <a:effectLst/>
                        </a:rPr>
                        <a:t> </a:t>
                      </a:r>
                      <a:endParaRPr lang="en-US" sz="900" b="1" dirty="0">
                        <a:solidFill>
                          <a:schemeClr val="tx2"/>
                        </a:solidFill>
                        <a:effectLst/>
                        <a:latin typeface="Times New Roman"/>
                        <a:ea typeface="Times New Roman"/>
                      </a:endParaRPr>
                    </a:p>
                  </a:txBody>
                  <a:tcPr marL="14119" marR="14119" marT="0" marB="0" anchor="ctr">
                    <a:solidFill>
                      <a:schemeClr val="accent1">
                        <a:lumMod val="20000"/>
                        <a:lumOff val="80000"/>
                      </a:schemeClr>
                    </a:solidFill>
                  </a:tcPr>
                </a:tc>
              </a:tr>
            </a:tbl>
          </a:graphicData>
        </a:graphic>
      </p:graphicFrame>
      <p:sp>
        <p:nvSpPr>
          <p:cNvPr id="4" name="Slide Number Placeholder 3"/>
          <p:cNvSpPr>
            <a:spLocks noGrp="1"/>
          </p:cNvSpPr>
          <p:nvPr>
            <p:ph type="sldNum" sz="quarter" idx="12"/>
          </p:nvPr>
        </p:nvSpPr>
        <p:spPr/>
        <p:txBody>
          <a:bodyPr/>
          <a:lstStyle/>
          <a:p>
            <a:fld id="{AFFB872F-3606-4B24-B849-DB8567CF9C48}" type="slidenum">
              <a:rPr lang="en-US" smtClean="0">
                <a:solidFill>
                  <a:prstClr val="black">
                    <a:tint val="75000"/>
                  </a:prstClr>
                </a:solidFill>
              </a:rPr>
              <a:pPr/>
              <a:t>146</a:t>
            </a:fld>
            <a:endParaRPr lang="en-US">
              <a:solidFill>
                <a:prstClr val="black">
                  <a:tint val="75000"/>
                </a:prstClr>
              </a:solidFill>
            </a:endParaRPr>
          </a:p>
        </p:txBody>
      </p:sp>
    </p:spTree>
    <p:extLst>
      <p:ext uri="{BB962C8B-B14F-4D97-AF65-F5344CB8AC3E}">
        <p14:creationId xmlns:p14="http://schemas.microsoft.com/office/powerpoint/2010/main" val="23563748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AA6F948-6015-4A5D-B9BA-E7EDEFFD978D}" type="slidenum">
              <a:rPr lang="en-US" smtClean="0"/>
              <a:pPr eaLnBrk="1" hangingPunct="1"/>
              <a:t>15</a:t>
            </a:fld>
            <a:endParaRPr lang="en-US" smtClean="0"/>
          </a:p>
        </p:txBody>
      </p:sp>
      <p:sp>
        <p:nvSpPr>
          <p:cNvPr id="6147" name="Rectangle 2"/>
          <p:cNvSpPr>
            <a:spLocks noGrp="1" noChangeArrowheads="1"/>
          </p:cNvSpPr>
          <p:nvPr>
            <p:ph type="title"/>
          </p:nvPr>
        </p:nvSpPr>
        <p:spPr>
          <a:xfrm>
            <a:off x="0" y="685800"/>
            <a:ext cx="9448800" cy="685800"/>
          </a:xfrm>
        </p:spPr>
        <p:txBody>
          <a:bodyPr/>
          <a:lstStyle/>
          <a:p>
            <a:pPr eaLnBrk="1" hangingPunct="1"/>
            <a:r>
              <a:rPr lang="en-US" sz="4000" b="1" smtClean="0">
                <a:solidFill>
                  <a:srgbClr val="FFFF00"/>
                </a:solidFill>
              </a:rPr>
              <a:t>GOES-15 </a:t>
            </a:r>
            <a:r>
              <a:rPr lang="en-US" sz="4000" smtClean="0">
                <a:solidFill>
                  <a:srgbClr val="FFFF00"/>
                </a:solidFill>
              </a:rPr>
              <a:t/>
            </a:r>
            <a:br>
              <a:rPr lang="en-US" sz="4000" smtClean="0">
                <a:solidFill>
                  <a:srgbClr val="FFFF00"/>
                </a:solidFill>
              </a:rPr>
            </a:br>
            <a:r>
              <a:rPr lang="en-US" sz="2000" smtClean="0">
                <a:solidFill>
                  <a:srgbClr val="0000FF"/>
                </a:solidFill>
              </a:rPr>
              <a:t/>
            </a:r>
            <a:br>
              <a:rPr lang="en-US" sz="2000" smtClean="0">
                <a:solidFill>
                  <a:srgbClr val="0000FF"/>
                </a:solidFill>
              </a:rPr>
            </a:br>
            <a:endParaRPr lang="en-US" sz="2000" smtClean="0">
              <a:solidFill>
                <a:srgbClr val="0000FF"/>
              </a:solidFill>
            </a:endParaRPr>
          </a:p>
        </p:txBody>
      </p:sp>
      <p:sp>
        <p:nvSpPr>
          <p:cNvPr id="6148" name="Rectangle 3"/>
          <p:cNvSpPr>
            <a:spLocks noGrp="1" noChangeArrowheads="1"/>
          </p:cNvSpPr>
          <p:nvPr>
            <p:ph type="body" sz="half" idx="1"/>
          </p:nvPr>
        </p:nvSpPr>
        <p:spPr>
          <a:xfrm>
            <a:off x="228600" y="1143000"/>
            <a:ext cx="4648200" cy="1905000"/>
          </a:xfrm>
        </p:spPr>
        <p:txBody>
          <a:bodyPr/>
          <a:lstStyle/>
          <a:p>
            <a:pPr eaLnBrk="1" hangingPunct="1">
              <a:lnSpc>
                <a:spcPct val="80000"/>
              </a:lnSpc>
              <a:spcBef>
                <a:spcPct val="0"/>
              </a:spcBef>
              <a:buFontTx/>
              <a:buNone/>
            </a:pPr>
            <a:r>
              <a:rPr lang="en-US" sz="2400" b="1" dirty="0" smtClean="0">
                <a:solidFill>
                  <a:schemeClr val="bg1"/>
                </a:solidFill>
              </a:rPr>
              <a:t>GOES-13/14/15 have similar instruments to GOES-8-12, but on a different spacecraft bus. </a:t>
            </a:r>
          </a:p>
          <a:p>
            <a:pPr eaLnBrk="1" hangingPunct="1">
              <a:lnSpc>
                <a:spcPct val="80000"/>
              </a:lnSpc>
              <a:spcBef>
                <a:spcPct val="0"/>
              </a:spcBef>
              <a:buFontTx/>
              <a:buNone/>
            </a:pPr>
            <a:endParaRPr lang="en-US" sz="2400" b="1" dirty="0" smtClean="0">
              <a:solidFill>
                <a:schemeClr val="bg1"/>
              </a:solidFill>
            </a:endParaRPr>
          </a:p>
          <a:p>
            <a:pPr eaLnBrk="1" hangingPunct="1">
              <a:lnSpc>
                <a:spcPct val="80000"/>
              </a:lnSpc>
              <a:spcBef>
                <a:spcPct val="0"/>
              </a:spcBef>
              <a:buFontTx/>
              <a:buNone/>
            </a:pPr>
            <a:r>
              <a:rPr lang="en-US" sz="2400" b="1" dirty="0" smtClean="0">
                <a:solidFill>
                  <a:schemeClr val="bg1"/>
                </a:solidFill>
              </a:rPr>
              <a:t>Spring and fall eclipse outages will be avoided by larger onboard batteries. </a:t>
            </a:r>
          </a:p>
          <a:p>
            <a:pPr eaLnBrk="1" hangingPunct="1">
              <a:lnSpc>
                <a:spcPct val="80000"/>
              </a:lnSpc>
              <a:spcBef>
                <a:spcPct val="0"/>
              </a:spcBef>
              <a:buFontTx/>
              <a:buNone/>
            </a:pPr>
            <a:endParaRPr lang="en-US" sz="2400" b="1" dirty="0" smtClean="0">
              <a:solidFill>
                <a:schemeClr val="bg1"/>
              </a:solidFill>
            </a:endParaRPr>
          </a:p>
          <a:p>
            <a:pPr eaLnBrk="1" hangingPunct="1">
              <a:lnSpc>
                <a:spcPct val="80000"/>
              </a:lnSpc>
              <a:spcBef>
                <a:spcPct val="0"/>
              </a:spcBef>
              <a:buFontTx/>
              <a:buNone/>
            </a:pPr>
            <a:r>
              <a:rPr lang="en-US" sz="2400" b="1" dirty="0" smtClean="0">
                <a:solidFill>
                  <a:schemeClr val="bg1"/>
                </a:solidFill>
              </a:rPr>
              <a:t>Improved navigation</a:t>
            </a:r>
          </a:p>
          <a:p>
            <a:pPr eaLnBrk="1" hangingPunct="1">
              <a:lnSpc>
                <a:spcPct val="80000"/>
              </a:lnSpc>
              <a:spcBef>
                <a:spcPct val="0"/>
              </a:spcBef>
              <a:buFontTx/>
              <a:buNone/>
            </a:pPr>
            <a:endParaRPr lang="en-US" sz="2400" b="1" dirty="0" smtClean="0">
              <a:solidFill>
                <a:schemeClr val="bg1"/>
              </a:solidFill>
            </a:endParaRPr>
          </a:p>
          <a:p>
            <a:pPr eaLnBrk="1" hangingPunct="1">
              <a:lnSpc>
                <a:spcPct val="80000"/>
              </a:lnSpc>
              <a:spcBef>
                <a:spcPct val="0"/>
              </a:spcBef>
              <a:buFontTx/>
              <a:buNone/>
            </a:pPr>
            <a:r>
              <a:rPr lang="en-US" sz="2400" b="1" dirty="0" smtClean="0">
                <a:solidFill>
                  <a:schemeClr val="bg1"/>
                </a:solidFill>
              </a:rPr>
              <a:t>Improved </a:t>
            </a:r>
            <a:r>
              <a:rPr lang="en-US" sz="2400" b="1" dirty="0" err="1" smtClean="0">
                <a:solidFill>
                  <a:schemeClr val="bg1"/>
                </a:solidFill>
              </a:rPr>
              <a:t>radiometrics</a:t>
            </a:r>
            <a:endParaRPr lang="en-US" sz="2400" b="1" dirty="0" smtClean="0">
              <a:solidFill>
                <a:schemeClr val="bg1"/>
              </a:solidFill>
            </a:endParaRPr>
          </a:p>
          <a:p>
            <a:pPr eaLnBrk="1" hangingPunct="1">
              <a:lnSpc>
                <a:spcPct val="80000"/>
              </a:lnSpc>
              <a:spcBef>
                <a:spcPct val="0"/>
              </a:spcBef>
              <a:buFontTx/>
              <a:buNone/>
            </a:pPr>
            <a:endParaRPr lang="en-US" sz="2400" b="1" dirty="0" smtClean="0">
              <a:solidFill>
                <a:schemeClr val="bg1"/>
              </a:solidFill>
            </a:endParaRPr>
          </a:p>
          <a:p>
            <a:pPr eaLnBrk="1" hangingPunct="1">
              <a:lnSpc>
                <a:spcPct val="80000"/>
              </a:lnSpc>
              <a:spcBef>
                <a:spcPct val="0"/>
              </a:spcBef>
              <a:buFontTx/>
              <a:buNone/>
            </a:pPr>
            <a:r>
              <a:rPr lang="en-US" sz="2400" b="1" dirty="0" smtClean="0">
                <a:solidFill>
                  <a:schemeClr val="bg1"/>
                </a:solidFill>
              </a:rPr>
              <a:t>Similar stray light to </a:t>
            </a:r>
            <a:r>
              <a:rPr lang="en-US" sz="2400" b="1" dirty="0" smtClean="0">
                <a:solidFill>
                  <a:schemeClr val="bg1"/>
                </a:solidFill>
              </a:rPr>
              <a:t>GOES-13/14</a:t>
            </a:r>
          </a:p>
          <a:p>
            <a:pPr eaLnBrk="1" hangingPunct="1">
              <a:lnSpc>
                <a:spcPct val="80000"/>
              </a:lnSpc>
              <a:spcBef>
                <a:spcPct val="0"/>
              </a:spcBef>
              <a:buFontTx/>
              <a:buNone/>
            </a:pPr>
            <a:endParaRPr lang="en-US" sz="2400" b="1" dirty="0">
              <a:solidFill>
                <a:schemeClr val="bg1"/>
              </a:solidFill>
            </a:endParaRPr>
          </a:p>
          <a:p>
            <a:pPr eaLnBrk="1" hangingPunct="1">
              <a:lnSpc>
                <a:spcPct val="80000"/>
              </a:lnSpc>
              <a:spcBef>
                <a:spcPct val="0"/>
              </a:spcBef>
              <a:buFontTx/>
              <a:buNone/>
            </a:pPr>
            <a:r>
              <a:rPr lang="en-US" sz="2400" b="1" dirty="0" smtClean="0">
                <a:solidFill>
                  <a:schemeClr val="bg1"/>
                </a:solidFill>
              </a:rPr>
              <a:t>Operational on Dec 6</a:t>
            </a:r>
            <a:r>
              <a:rPr lang="en-US" sz="2400" b="1" baseline="30000" dirty="0" smtClean="0">
                <a:solidFill>
                  <a:schemeClr val="bg1"/>
                </a:solidFill>
              </a:rPr>
              <a:t>th</a:t>
            </a:r>
            <a:r>
              <a:rPr lang="en-US" sz="2400" b="1" dirty="0" smtClean="0">
                <a:solidFill>
                  <a:schemeClr val="bg1"/>
                </a:solidFill>
              </a:rPr>
              <a:t>, 2011</a:t>
            </a:r>
            <a:endParaRPr lang="en-US" sz="2400" b="1" dirty="0" smtClean="0">
              <a:solidFill>
                <a:schemeClr val="bg1"/>
              </a:solidFill>
            </a:endParaRPr>
          </a:p>
          <a:p>
            <a:pPr eaLnBrk="1" hangingPunct="1">
              <a:lnSpc>
                <a:spcPct val="80000"/>
              </a:lnSpc>
              <a:spcBef>
                <a:spcPct val="0"/>
              </a:spcBef>
              <a:buFontTx/>
              <a:buNone/>
            </a:pPr>
            <a:r>
              <a:rPr lang="en-US" sz="2400" dirty="0" smtClean="0">
                <a:solidFill>
                  <a:schemeClr val="bg1"/>
                </a:solidFill>
              </a:rPr>
              <a:t> </a:t>
            </a:r>
          </a:p>
        </p:txBody>
      </p:sp>
      <p:sp>
        <p:nvSpPr>
          <p:cNvPr id="6149" name="Text Box 4"/>
          <p:cNvSpPr txBox="1">
            <a:spLocks noChangeArrowheads="1"/>
          </p:cNvSpPr>
          <p:nvPr/>
        </p:nvSpPr>
        <p:spPr bwMode="auto">
          <a:xfrm>
            <a:off x="6629400" y="2667000"/>
            <a:ext cx="21701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b="1">
                <a:solidFill>
                  <a:srgbClr val="FF9900"/>
                </a:solidFill>
                <a:latin typeface="Times New Roman" pitchFamily="18" charset="0"/>
              </a:rPr>
              <a:t>GOES-8/12</a:t>
            </a:r>
          </a:p>
        </p:txBody>
      </p:sp>
      <p:sp>
        <p:nvSpPr>
          <p:cNvPr id="6150" name="Rectangle 5"/>
          <p:cNvSpPr>
            <a:spLocks noChangeArrowheads="1"/>
          </p:cNvSpPr>
          <p:nvPr/>
        </p:nvSpPr>
        <p:spPr bwMode="auto">
          <a:xfrm>
            <a:off x="2976563" y="25193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pic>
        <p:nvPicPr>
          <p:cNvPr id="6151" name="Picture 6" descr="goesSpacecraf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24400" y="990600"/>
            <a:ext cx="38100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7" descr="n-q_spacecraf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4114800"/>
            <a:ext cx="344805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Text Box 8"/>
          <p:cNvSpPr txBox="1">
            <a:spLocks noChangeArrowheads="1"/>
          </p:cNvSpPr>
          <p:nvPr/>
        </p:nvSpPr>
        <p:spPr bwMode="auto">
          <a:xfrm>
            <a:off x="3810000" y="6126163"/>
            <a:ext cx="28924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b="1">
                <a:solidFill>
                  <a:srgbClr val="FF9900"/>
                </a:solidFill>
                <a:latin typeface="Times New Roman" pitchFamily="18" charset="0"/>
              </a:rPr>
              <a:t>GOES-13/14/15</a:t>
            </a:r>
          </a:p>
        </p:txBody>
      </p:sp>
    </p:spTree>
    <p:extLst>
      <p:ext uri="{BB962C8B-B14F-4D97-AF65-F5344CB8AC3E}">
        <p14:creationId xmlns:p14="http://schemas.microsoft.com/office/powerpoint/2010/main" val="25688270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IA15_27_JULY_2011_WEST"/>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685800"/>
            <a:ext cx="9144000" cy="5486400"/>
          </a:xfrm>
          <a:prstGeom prst="rect">
            <a:avLst/>
          </a:prstGeom>
          <a:noFill/>
          <a:ln>
            <a:noFill/>
          </a:ln>
        </p:spPr>
      </p:pic>
      <p:sp>
        <p:nvSpPr>
          <p:cNvPr id="3" name="Rectangle 2"/>
          <p:cNvSpPr txBox="1">
            <a:spLocks noChangeArrowheads="1"/>
          </p:cNvSpPr>
          <p:nvPr/>
        </p:nvSpPr>
        <p:spPr>
          <a:xfrm>
            <a:off x="457200" y="76200"/>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4000" dirty="0" smtClean="0">
                <a:solidFill>
                  <a:srgbClr val="FFFF00"/>
                </a:solidFill>
              </a:rPr>
              <a:t>GOES-15 (Imager)</a:t>
            </a:r>
            <a:endParaRPr lang="en-US" sz="2800" dirty="0" smtClean="0">
              <a:solidFill>
                <a:srgbClr val="FFFF00"/>
              </a:solidFill>
            </a:endParaRPr>
          </a:p>
        </p:txBody>
      </p:sp>
      <p:sp>
        <p:nvSpPr>
          <p:cNvPr id="4" name="Text Box 4"/>
          <p:cNvSpPr txBox="1">
            <a:spLocks noChangeArrowheads="1"/>
          </p:cNvSpPr>
          <p:nvPr/>
        </p:nvSpPr>
        <p:spPr bwMode="auto">
          <a:xfrm>
            <a:off x="7042150" y="6477000"/>
            <a:ext cx="2101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From NOAA ASPB</a:t>
            </a:r>
          </a:p>
        </p:txBody>
      </p:sp>
      <p:sp>
        <p:nvSpPr>
          <p:cNvPr id="5" name="Text Box 5"/>
          <p:cNvSpPr txBox="1">
            <a:spLocks noChangeArrowheads="1"/>
          </p:cNvSpPr>
          <p:nvPr/>
        </p:nvSpPr>
        <p:spPr bwMode="auto">
          <a:xfrm>
            <a:off x="2193925" y="6186488"/>
            <a:ext cx="1885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t>Native projection</a:t>
            </a:r>
          </a:p>
        </p:txBody>
      </p:sp>
    </p:spTree>
    <p:extLst>
      <p:ext uri="{BB962C8B-B14F-4D97-AF65-F5344CB8AC3E}">
        <p14:creationId xmlns:p14="http://schemas.microsoft.com/office/powerpoint/2010/main" val="34196369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IA11_27_JULY_2011_35_112"/>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685800"/>
            <a:ext cx="9144000" cy="5486400"/>
          </a:xfrm>
          <a:prstGeom prst="rect">
            <a:avLst/>
          </a:prstGeom>
          <a:noFill/>
          <a:ln>
            <a:noFill/>
          </a:ln>
        </p:spPr>
      </p:pic>
      <p:sp>
        <p:nvSpPr>
          <p:cNvPr id="3" name="Rectangle 2"/>
          <p:cNvSpPr txBox="1">
            <a:spLocks noChangeArrowheads="1"/>
          </p:cNvSpPr>
          <p:nvPr/>
        </p:nvSpPr>
        <p:spPr>
          <a:xfrm>
            <a:off x="457200" y="76200"/>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4000" dirty="0" smtClean="0">
                <a:solidFill>
                  <a:srgbClr val="FFFF00"/>
                </a:solidFill>
              </a:rPr>
              <a:t>GOES-11 (Imager)</a:t>
            </a:r>
            <a:endParaRPr lang="en-US" sz="2800" dirty="0" smtClean="0">
              <a:solidFill>
                <a:srgbClr val="FFFF00"/>
              </a:solidFill>
            </a:endParaRPr>
          </a:p>
        </p:txBody>
      </p:sp>
      <p:sp>
        <p:nvSpPr>
          <p:cNvPr id="4" name="Text Box 4"/>
          <p:cNvSpPr txBox="1">
            <a:spLocks noChangeArrowheads="1"/>
          </p:cNvSpPr>
          <p:nvPr/>
        </p:nvSpPr>
        <p:spPr bwMode="auto">
          <a:xfrm>
            <a:off x="7042150" y="6477000"/>
            <a:ext cx="2101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From NOAA ASPB</a:t>
            </a:r>
          </a:p>
        </p:txBody>
      </p:sp>
      <p:sp>
        <p:nvSpPr>
          <p:cNvPr id="5" name="Text Box 5"/>
          <p:cNvSpPr txBox="1">
            <a:spLocks noChangeArrowheads="1"/>
          </p:cNvSpPr>
          <p:nvPr/>
        </p:nvSpPr>
        <p:spPr bwMode="auto">
          <a:xfrm>
            <a:off x="2193925" y="6186488"/>
            <a:ext cx="1885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t>Native projection</a:t>
            </a:r>
          </a:p>
        </p:txBody>
      </p:sp>
    </p:spTree>
    <p:extLst>
      <p:ext uri="{BB962C8B-B14F-4D97-AF65-F5344CB8AC3E}">
        <p14:creationId xmlns:p14="http://schemas.microsoft.com/office/powerpoint/2010/main" val="37645774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FFFF00"/>
                </a:solidFill>
              </a:rPr>
              <a:t>GOES-11 </a:t>
            </a:r>
            <a:r>
              <a:rPr lang="en-US" dirty="0" err="1" smtClean="0">
                <a:solidFill>
                  <a:srgbClr val="FFFF00"/>
                </a:solidFill>
              </a:rPr>
              <a:t>vs</a:t>
            </a:r>
            <a:r>
              <a:rPr lang="en-US" dirty="0" smtClean="0">
                <a:solidFill>
                  <a:srgbClr val="FFFF00"/>
                </a:solidFill>
              </a:rPr>
              <a:t> </a:t>
            </a:r>
            <a:r>
              <a:rPr lang="en-US" dirty="0" smtClean="0">
                <a:solidFill>
                  <a:srgbClr val="FFFF00"/>
                </a:solidFill>
              </a:rPr>
              <a:t>GOES-15 </a:t>
            </a:r>
            <a:r>
              <a:rPr lang="en-US" dirty="0" smtClean="0">
                <a:solidFill>
                  <a:srgbClr val="FFFF00"/>
                </a:solidFill>
              </a:rPr>
              <a:t>(WV)</a:t>
            </a:r>
            <a:endParaRPr lang="en-US" dirty="0">
              <a:solidFill>
                <a:srgbClr val="FFFF00"/>
              </a:solidFill>
            </a:endParaRPr>
          </a:p>
        </p:txBody>
      </p:sp>
      <p:sp>
        <p:nvSpPr>
          <p:cNvPr id="4" name="Slide Number Placeholder 3"/>
          <p:cNvSpPr>
            <a:spLocks noGrp="1"/>
          </p:cNvSpPr>
          <p:nvPr>
            <p:ph type="sldNum" sz="quarter" idx="12"/>
          </p:nvPr>
        </p:nvSpPr>
        <p:spPr/>
        <p:txBody>
          <a:bodyPr/>
          <a:lstStyle/>
          <a:p>
            <a:pPr>
              <a:defRPr/>
            </a:pPr>
            <a:fld id="{EDC36768-855A-4975-9277-4629E3777BD5}" type="slidenum">
              <a:rPr lang="en-US" smtClean="0">
                <a:solidFill>
                  <a:srgbClr val="000000"/>
                </a:solidFill>
              </a:rPr>
              <a:pPr>
                <a:defRPr/>
              </a:pPr>
              <a:t>18</a:t>
            </a:fld>
            <a:endParaRPr lang="en-US">
              <a:solidFill>
                <a:srgbClr val="000000"/>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914400"/>
            <a:ext cx="7353300" cy="5882640"/>
          </a:xfrm>
          <a:prstGeom prst="rect">
            <a:avLst/>
          </a:prstGeom>
        </p:spPr>
      </p:pic>
    </p:spTree>
    <p:extLst>
      <p:ext uri="{BB962C8B-B14F-4D97-AF65-F5344CB8AC3E}">
        <p14:creationId xmlns:p14="http://schemas.microsoft.com/office/powerpoint/2010/main" val="18087763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10600" cy="1143000"/>
          </a:xfrm>
        </p:spPr>
        <p:txBody>
          <a:bodyPr/>
          <a:lstStyle/>
          <a:p>
            <a:r>
              <a:rPr lang="en-US" dirty="0" smtClean="0">
                <a:solidFill>
                  <a:srgbClr val="FFFF00"/>
                </a:solidFill>
              </a:rPr>
              <a:t>GOES-11 </a:t>
            </a:r>
            <a:r>
              <a:rPr lang="en-US" dirty="0" err="1" smtClean="0">
                <a:solidFill>
                  <a:srgbClr val="FFFF00"/>
                </a:solidFill>
              </a:rPr>
              <a:t>vs</a:t>
            </a:r>
            <a:r>
              <a:rPr lang="en-US" dirty="0" smtClean="0">
                <a:solidFill>
                  <a:srgbClr val="FFFF00"/>
                </a:solidFill>
              </a:rPr>
              <a:t> </a:t>
            </a:r>
            <a:r>
              <a:rPr lang="en-US" dirty="0" smtClean="0">
                <a:solidFill>
                  <a:srgbClr val="FFFF00"/>
                </a:solidFill>
              </a:rPr>
              <a:t>GOES-15 (Sounder)</a:t>
            </a:r>
            <a:endParaRPr lang="en-US" dirty="0">
              <a:solidFill>
                <a:srgbClr val="FFFF00"/>
              </a:solidFill>
            </a:endParaRPr>
          </a:p>
        </p:txBody>
      </p:sp>
      <p:sp>
        <p:nvSpPr>
          <p:cNvPr id="4" name="Slide Number Placeholder 3"/>
          <p:cNvSpPr>
            <a:spLocks noGrp="1"/>
          </p:cNvSpPr>
          <p:nvPr>
            <p:ph type="sldNum" sz="quarter" idx="12"/>
          </p:nvPr>
        </p:nvSpPr>
        <p:spPr/>
        <p:txBody>
          <a:bodyPr/>
          <a:lstStyle/>
          <a:p>
            <a:pPr>
              <a:defRPr/>
            </a:pPr>
            <a:fld id="{EDC36768-855A-4975-9277-4629E3777BD5}" type="slidenum">
              <a:rPr lang="en-US" smtClean="0">
                <a:solidFill>
                  <a:srgbClr val="000000"/>
                </a:solidFill>
              </a:rPr>
              <a:pPr>
                <a:defRPr/>
              </a:pPr>
              <a:t>19</a:t>
            </a:fld>
            <a:endParaRPr lang="en-US">
              <a:solidFill>
                <a:srgbClr val="000000"/>
              </a:solidFill>
            </a:endParaRPr>
          </a:p>
        </p:txBody>
      </p:sp>
      <p:sp>
        <p:nvSpPr>
          <p:cNvPr id="6" name="Text Box 4"/>
          <p:cNvSpPr txBox="1">
            <a:spLocks noChangeArrowheads="1"/>
          </p:cNvSpPr>
          <p:nvPr/>
        </p:nvSpPr>
        <p:spPr bwMode="auto">
          <a:xfrm>
            <a:off x="2514600" y="6488668"/>
            <a:ext cx="47286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smtClean="0"/>
              <a:t>AWIPS – Sounder band 12; 6.5 micrometers</a:t>
            </a:r>
            <a:endParaRPr lang="en-US" dirty="0"/>
          </a:p>
        </p:txBody>
      </p:sp>
      <p:pic>
        <p:nvPicPr>
          <p:cNvPr id="7" name="Picture 6" descr="sounder_12_before"/>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76200" y="1485900"/>
            <a:ext cx="4457700" cy="4208331"/>
          </a:xfrm>
          <a:prstGeom prst="rect">
            <a:avLst/>
          </a:prstGeom>
          <a:noFill/>
          <a:ln>
            <a:noFill/>
          </a:ln>
        </p:spPr>
      </p:pic>
      <p:pic>
        <p:nvPicPr>
          <p:cNvPr id="8" name="Picture 7" descr="sounder_12_afte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4610100" y="1485900"/>
            <a:ext cx="4457700" cy="4208331"/>
          </a:xfrm>
          <a:prstGeom prst="rect">
            <a:avLst/>
          </a:prstGeom>
          <a:noFill/>
          <a:ln>
            <a:noFill/>
          </a:ln>
        </p:spPr>
      </p:pic>
      <p:sp>
        <p:nvSpPr>
          <p:cNvPr id="9" name="TextBox 8"/>
          <p:cNvSpPr txBox="1"/>
          <p:nvPr/>
        </p:nvSpPr>
        <p:spPr>
          <a:xfrm>
            <a:off x="381000" y="5879068"/>
            <a:ext cx="1167820" cy="369332"/>
          </a:xfrm>
          <a:prstGeom prst="rect">
            <a:avLst/>
          </a:prstGeom>
          <a:noFill/>
        </p:spPr>
        <p:txBody>
          <a:bodyPr wrap="none" rtlCol="0">
            <a:spAutoFit/>
          </a:bodyPr>
          <a:lstStyle/>
          <a:p>
            <a:r>
              <a:rPr lang="en-US" dirty="0" smtClean="0">
                <a:solidFill>
                  <a:schemeClr val="bg1"/>
                </a:solidFill>
              </a:rPr>
              <a:t>GOES-11</a:t>
            </a:r>
            <a:endParaRPr lang="en-US" dirty="0">
              <a:solidFill>
                <a:schemeClr val="bg1"/>
              </a:solidFill>
            </a:endParaRPr>
          </a:p>
        </p:txBody>
      </p:sp>
      <p:sp>
        <p:nvSpPr>
          <p:cNvPr id="10" name="TextBox 9"/>
          <p:cNvSpPr txBox="1"/>
          <p:nvPr/>
        </p:nvSpPr>
        <p:spPr>
          <a:xfrm>
            <a:off x="5080580" y="5879068"/>
            <a:ext cx="1184940" cy="369332"/>
          </a:xfrm>
          <a:prstGeom prst="rect">
            <a:avLst/>
          </a:prstGeom>
          <a:noFill/>
        </p:spPr>
        <p:txBody>
          <a:bodyPr wrap="none" rtlCol="0">
            <a:spAutoFit/>
          </a:bodyPr>
          <a:lstStyle/>
          <a:p>
            <a:r>
              <a:rPr lang="en-US" dirty="0" smtClean="0">
                <a:solidFill>
                  <a:schemeClr val="bg1"/>
                </a:solidFill>
              </a:rPr>
              <a:t>GOES-15</a:t>
            </a:r>
            <a:endParaRPr lang="en-US" dirty="0">
              <a:solidFill>
                <a:schemeClr val="bg1"/>
              </a:solidFill>
            </a:endParaRPr>
          </a:p>
        </p:txBody>
      </p:sp>
    </p:spTree>
    <p:extLst>
      <p:ext uri="{BB962C8B-B14F-4D97-AF65-F5344CB8AC3E}">
        <p14:creationId xmlns:p14="http://schemas.microsoft.com/office/powerpoint/2010/main" val="41566008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dirty="0" smtClean="0">
                <a:solidFill>
                  <a:srgbClr val="FFFF00"/>
                </a:solidFill>
              </a:rPr>
              <a:t>Thanks to…</a:t>
            </a:r>
          </a:p>
        </p:txBody>
      </p:sp>
      <p:sp>
        <p:nvSpPr>
          <p:cNvPr id="8195" name="Rectangle 3"/>
          <p:cNvSpPr>
            <a:spLocks noGrp="1" noChangeArrowheads="1"/>
          </p:cNvSpPr>
          <p:nvPr>
            <p:ph type="body" idx="1"/>
          </p:nvPr>
        </p:nvSpPr>
        <p:spPr>
          <a:xfrm>
            <a:off x="457200" y="1371600"/>
            <a:ext cx="8229600" cy="4525963"/>
          </a:xfrm>
        </p:spPr>
        <p:txBody>
          <a:bodyPr/>
          <a:lstStyle/>
          <a:p>
            <a:pPr eaLnBrk="1" hangingPunct="1"/>
            <a:r>
              <a:rPr lang="en-US" sz="2000" dirty="0">
                <a:solidFill>
                  <a:srgbClr val="FFFFFF"/>
                </a:solidFill>
                <a:latin typeface="Arial Unicode MS" pitchFamily="34" charset="-128"/>
              </a:rPr>
              <a:t>The </a:t>
            </a:r>
            <a:r>
              <a:rPr lang="en-US" sz="2000" dirty="0" smtClean="0">
                <a:solidFill>
                  <a:srgbClr val="FFFFFF"/>
                </a:solidFill>
                <a:latin typeface="Arial Unicode MS" pitchFamily="34" charset="-128"/>
              </a:rPr>
              <a:t>JCSDA for the invitation. </a:t>
            </a:r>
          </a:p>
          <a:p>
            <a:pPr eaLnBrk="1" hangingPunct="1"/>
            <a:endParaRPr lang="en-US" sz="2000" dirty="0">
              <a:solidFill>
                <a:srgbClr val="FFFFFF"/>
              </a:solidFill>
              <a:latin typeface="Arial Unicode MS" pitchFamily="34" charset="-128"/>
            </a:endParaRPr>
          </a:p>
          <a:p>
            <a:pPr eaLnBrk="1" hangingPunct="1"/>
            <a:r>
              <a:rPr lang="en-US" sz="2000" dirty="0" err="1" smtClean="0">
                <a:solidFill>
                  <a:srgbClr val="FFFFFF"/>
                </a:solidFill>
                <a:latin typeface="Arial Unicode MS" pitchFamily="34" charset="-128"/>
              </a:rPr>
              <a:t>Shobha</a:t>
            </a:r>
            <a:r>
              <a:rPr lang="en-US" sz="2000" dirty="0" smtClean="0">
                <a:solidFill>
                  <a:srgbClr val="FFFFFF"/>
                </a:solidFill>
                <a:latin typeface="Arial Unicode MS" pitchFamily="34" charset="-128"/>
              </a:rPr>
              <a:t> </a:t>
            </a:r>
            <a:r>
              <a:rPr lang="en-US" sz="2000" dirty="0" err="1" smtClean="0">
                <a:solidFill>
                  <a:srgbClr val="FFFFFF"/>
                </a:solidFill>
                <a:latin typeface="Arial Unicode MS" pitchFamily="34" charset="-128"/>
              </a:rPr>
              <a:t>Kondragunta</a:t>
            </a:r>
            <a:r>
              <a:rPr lang="en-US" sz="2000" dirty="0">
                <a:solidFill>
                  <a:srgbClr val="FFFFFF"/>
                </a:solidFill>
                <a:latin typeface="Arial Unicode MS" pitchFamily="34" charset="-128"/>
              </a:rPr>
              <a:t>, Brad </a:t>
            </a:r>
            <a:r>
              <a:rPr lang="en-US" sz="2000" dirty="0" smtClean="0">
                <a:solidFill>
                  <a:srgbClr val="FFFFFF"/>
                </a:solidFill>
                <a:latin typeface="Arial Unicode MS" pitchFamily="34" charset="-128"/>
              </a:rPr>
              <a:t>Pierce, </a:t>
            </a:r>
            <a:r>
              <a:rPr lang="en-US" sz="2000" dirty="0" err="1" smtClean="0">
                <a:solidFill>
                  <a:srgbClr val="FFFFFF"/>
                </a:solidFill>
                <a:latin typeface="Arial Unicode MS" pitchFamily="34" charset="-128"/>
              </a:rPr>
              <a:t>Kaba</a:t>
            </a:r>
            <a:r>
              <a:rPr lang="en-US" sz="2000" dirty="0" smtClean="0">
                <a:solidFill>
                  <a:srgbClr val="FFFFFF"/>
                </a:solidFill>
                <a:latin typeface="Arial Unicode MS" pitchFamily="34" charset="-128"/>
              </a:rPr>
              <a:t> </a:t>
            </a:r>
            <a:r>
              <a:rPr lang="en-US" sz="2000" dirty="0">
                <a:solidFill>
                  <a:srgbClr val="FFFFFF"/>
                </a:solidFill>
                <a:latin typeface="Arial Unicode MS" pitchFamily="34" charset="-128"/>
              </a:rPr>
              <a:t>Bah, Mathew M. </a:t>
            </a:r>
            <a:r>
              <a:rPr lang="en-US" sz="2000" dirty="0" err="1">
                <a:solidFill>
                  <a:srgbClr val="FFFFFF"/>
                </a:solidFill>
                <a:latin typeface="Arial Unicode MS" pitchFamily="34" charset="-128"/>
              </a:rPr>
              <a:t>Gunshor</a:t>
            </a:r>
            <a:r>
              <a:rPr lang="en-US" sz="2000" dirty="0">
                <a:solidFill>
                  <a:srgbClr val="FFFFFF"/>
                </a:solidFill>
                <a:latin typeface="Arial Unicode MS" pitchFamily="34" charset="-128"/>
              </a:rPr>
              <a:t>, Jun Li, Scott </a:t>
            </a:r>
            <a:r>
              <a:rPr lang="en-US" sz="2000" dirty="0" smtClean="0">
                <a:solidFill>
                  <a:srgbClr val="FFFFFF"/>
                </a:solidFill>
                <a:latin typeface="Arial Unicode MS" pitchFamily="34" charset="-128"/>
              </a:rPr>
              <a:t>Bachmeier, </a:t>
            </a:r>
            <a:r>
              <a:rPr lang="en-US" sz="2000" dirty="0">
                <a:solidFill>
                  <a:srgbClr val="FFFFFF"/>
                </a:solidFill>
                <a:latin typeface="Arial Unicode MS" pitchFamily="34" charset="-128"/>
              </a:rPr>
              <a:t>Steve </a:t>
            </a:r>
            <a:r>
              <a:rPr lang="en-US" sz="2000" dirty="0" smtClean="0">
                <a:solidFill>
                  <a:srgbClr val="FFFFFF"/>
                </a:solidFill>
                <a:latin typeface="Arial Unicode MS" pitchFamily="34" charset="-128"/>
              </a:rPr>
              <a:t>Ackerman, Bob </a:t>
            </a:r>
            <a:r>
              <a:rPr lang="en-US" sz="2000" dirty="0" err="1" smtClean="0">
                <a:solidFill>
                  <a:srgbClr val="FFFFFF"/>
                </a:solidFill>
                <a:latin typeface="Arial Unicode MS" pitchFamily="34" charset="-128"/>
              </a:rPr>
              <a:t>Aune</a:t>
            </a:r>
            <a:r>
              <a:rPr lang="en-US" sz="2000" dirty="0" smtClean="0">
                <a:solidFill>
                  <a:srgbClr val="FFFFFF"/>
                </a:solidFill>
                <a:latin typeface="Arial Unicode MS" pitchFamily="34" charset="-128"/>
              </a:rPr>
              <a:t>, Don </a:t>
            </a:r>
            <a:r>
              <a:rPr lang="en-US" sz="2000" dirty="0" err="1" smtClean="0">
                <a:solidFill>
                  <a:srgbClr val="FFFFFF"/>
                </a:solidFill>
                <a:latin typeface="Arial Unicode MS" pitchFamily="34" charset="-128"/>
              </a:rPr>
              <a:t>Hillger</a:t>
            </a:r>
            <a:r>
              <a:rPr lang="en-US" sz="2000" dirty="0" smtClean="0">
                <a:solidFill>
                  <a:srgbClr val="FFFFFF"/>
                </a:solidFill>
                <a:latin typeface="Arial Unicode MS" pitchFamily="34" charset="-128"/>
              </a:rPr>
              <a:t>, Paul </a:t>
            </a:r>
            <a:r>
              <a:rPr lang="en-US" sz="2000" dirty="0" err="1" smtClean="0">
                <a:solidFill>
                  <a:srgbClr val="FFFFFF"/>
                </a:solidFill>
                <a:latin typeface="Arial Unicode MS" pitchFamily="34" charset="-128"/>
              </a:rPr>
              <a:t>Menzel</a:t>
            </a:r>
            <a:r>
              <a:rPr lang="en-US" sz="2000" dirty="0" smtClean="0">
                <a:solidFill>
                  <a:srgbClr val="FFFFFF"/>
                </a:solidFill>
                <a:latin typeface="Arial Unicode MS" pitchFamily="34" charset="-128"/>
              </a:rPr>
              <a:t>, Steve Ackerman, Tony Schreiner</a:t>
            </a:r>
            <a:r>
              <a:rPr lang="en-US" sz="2000" dirty="0">
                <a:solidFill>
                  <a:srgbClr val="FFFFFF"/>
                </a:solidFill>
                <a:latin typeface="Arial Unicode MS" pitchFamily="34" charset="-128"/>
              </a:rPr>
              <a:t>, Jason </a:t>
            </a:r>
            <a:r>
              <a:rPr lang="en-US" sz="2000" dirty="0" err="1" smtClean="0">
                <a:solidFill>
                  <a:srgbClr val="FFFFFF"/>
                </a:solidFill>
                <a:latin typeface="Arial Unicode MS" pitchFamily="34" charset="-128"/>
              </a:rPr>
              <a:t>Otkin</a:t>
            </a:r>
            <a:r>
              <a:rPr lang="en-US" sz="2000" dirty="0" smtClean="0">
                <a:solidFill>
                  <a:srgbClr val="FFFFFF"/>
                </a:solidFill>
                <a:latin typeface="Arial Unicode MS" pitchFamily="34" charset="-128"/>
              </a:rPr>
              <a:t>, Justin </a:t>
            </a:r>
            <a:r>
              <a:rPr lang="en-US" sz="2000" dirty="0" err="1" smtClean="0">
                <a:solidFill>
                  <a:srgbClr val="FFFFFF"/>
                </a:solidFill>
                <a:latin typeface="Arial Unicode MS" pitchFamily="34" charset="-128"/>
              </a:rPr>
              <a:t>Sieglaff</a:t>
            </a:r>
            <a:r>
              <a:rPr lang="en-US" sz="2000" dirty="0" smtClean="0">
                <a:solidFill>
                  <a:srgbClr val="FFFFFF"/>
                </a:solidFill>
                <a:latin typeface="Arial Unicode MS" pitchFamily="34" charset="-128"/>
              </a:rPr>
              <a:t>, Jim Jung, Elaine </a:t>
            </a:r>
            <a:r>
              <a:rPr lang="en-US" sz="2000" dirty="0" err="1" smtClean="0">
                <a:solidFill>
                  <a:srgbClr val="FFFFFF"/>
                </a:solidFill>
                <a:latin typeface="Arial Unicode MS" pitchFamily="34" charset="-128"/>
              </a:rPr>
              <a:t>Prins</a:t>
            </a:r>
            <a:r>
              <a:rPr lang="en-US" sz="2000" dirty="0" smtClean="0">
                <a:solidFill>
                  <a:srgbClr val="FFFFFF"/>
                </a:solidFill>
                <a:latin typeface="Arial Unicode MS" pitchFamily="34" charset="-128"/>
              </a:rPr>
              <a:t>, </a:t>
            </a:r>
            <a:r>
              <a:rPr lang="en-US" sz="2000" dirty="0" err="1" smtClean="0">
                <a:solidFill>
                  <a:srgbClr val="FFFFFF"/>
                </a:solidFill>
                <a:latin typeface="Arial Unicode MS" pitchFamily="34" charset="-128"/>
              </a:rPr>
              <a:t>Joleen</a:t>
            </a:r>
            <a:r>
              <a:rPr lang="en-US" sz="2000" dirty="0" smtClean="0">
                <a:solidFill>
                  <a:srgbClr val="FFFFFF"/>
                </a:solidFill>
                <a:latin typeface="Arial Unicode MS" pitchFamily="34" charset="-128"/>
              </a:rPr>
              <a:t> Feltz, Wayne Feltz, Jean Phillips, Gary Wade, Don </a:t>
            </a:r>
            <a:r>
              <a:rPr lang="en-US" sz="2000" dirty="0" err="1" smtClean="0">
                <a:solidFill>
                  <a:srgbClr val="FFFFFF"/>
                </a:solidFill>
                <a:latin typeface="Arial Unicode MS" pitchFamily="34" charset="-128"/>
              </a:rPr>
              <a:t>Hillger</a:t>
            </a:r>
            <a:r>
              <a:rPr lang="en-US" sz="2000" dirty="0">
                <a:solidFill>
                  <a:srgbClr val="FFFFFF"/>
                </a:solidFill>
                <a:latin typeface="Arial Unicode MS" pitchFamily="34" charset="-128"/>
              </a:rPr>
              <a:t>, </a:t>
            </a:r>
            <a:r>
              <a:rPr lang="en-US" sz="2000" dirty="0" err="1">
                <a:solidFill>
                  <a:srgbClr val="FFFFFF"/>
                </a:solidFill>
                <a:latin typeface="Arial Unicode MS" pitchFamily="34" charset="-128"/>
              </a:rPr>
              <a:t>Jinlong</a:t>
            </a:r>
            <a:r>
              <a:rPr lang="en-US" sz="2000" dirty="0">
                <a:solidFill>
                  <a:srgbClr val="FFFFFF"/>
                </a:solidFill>
                <a:latin typeface="Arial Unicode MS" pitchFamily="34" charset="-128"/>
              </a:rPr>
              <a:t> </a:t>
            </a:r>
            <a:r>
              <a:rPr lang="en-US" sz="2000" dirty="0" smtClean="0">
                <a:solidFill>
                  <a:srgbClr val="FFFFFF"/>
                </a:solidFill>
                <a:latin typeface="Arial Unicode MS" pitchFamily="34" charset="-128"/>
              </a:rPr>
              <a:t>Li, Jing </a:t>
            </a:r>
            <a:r>
              <a:rPr lang="en-US" sz="2000" dirty="0" err="1" smtClean="0">
                <a:solidFill>
                  <a:srgbClr val="FFFFFF"/>
                </a:solidFill>
                <a:latin typeface="Arial Unicode MS" pitchFamily="34" charset="-128"/>
              </a:rPr>
              <a:t>Zheng</a:t>
            </a:r>
            <a:r>
              <a:rPr lang="en-US" sz="2000" dirty="0" smtClean="0">
                <a:solidFill>
                  <a:srgbClr val="FFFFFF"/>
                </a:solidFill>
                <a:latin typeface="Arial Unicode MS" pitchFamily="34" charset="-128"/>
              </a:rPr>
              <a:t>, William </a:t>
            </a:r>
            <a:r>
              <a:rPr lang="en-US" sz="2000" dirty="0" err="1" smtClean="0">
                <a:solidFill>
                  <a:srgbClr val="FFFFFF"/>
                </a:solidFill>
                <a:latin typeface="Arial Unicode MS" pitchFamily="34" charset="-128"/>
              </a:rPr>
              <a:t>Straka</a:t>
            </a:r>
            <a:r>
              <a:rPr lang="en-US" sz="2000" dirty="0" smtClean="0">
                <a:solidFill>
                  <a:srgbClr val="FFFFFF"/>
                </a:solidFill>
                <a:latin typeface="Arial Unicode MS" pitchFamily="34" charset="-128"/>
              </a:rPr>
              <a:t>, Allen Huang, Bob Rabin, the SSEC data center, Mike </a:t>
            </a:r>
            <a:r>
              <a:rPr lang="en-US" sz="2000" dirty="0" err="1" smtClean="0">
                <a:solidFill>
                  <a:srgbClr val="FFFFFF"/>
                </a:solidFill>
                <a:latin typeface="Arial Unicode MS" pitchFamily="34" charset="-128"/>
              </a:rPr>
              <a:t>Pavolonis</a:t>
            </a:r>
            <a:r>
              <a:rPr lang="en-US" sz="2000" dirty="0" smtClean="0">
                <a:solidFill>
                  <a:srgbClr val="FFFFFF"/>
                </a:solidFill>
                <a:latin typeface="Arial Unicode MS" pitchFamily="34" charset="-128"/>
              </a:rPr>
              <a:t>, Jaime Daniels, ASPB, STAR, NESDIS, NSSL, Steve </a:t>
            </a:r>
            <a:r>
              <a:rPr lang="en-US" sz="2000" dirty="0" err="1" smtClean="0">
                <a:solidFill>
                  <a:srgbClr val="FFFFFF"/>
                </a:solidFill>
                <a:latin typeface="Arial Unicode MS" pitchFamily="34" charset="-128"/>
              </a:rPr>
              <a:t>Weygandt</a:t>
            </a:r>
            <a:r>
              <a:rPr lang="en-US" sz="2000" dirty="0" smtClean="0">
                <a:solidFill>
                  <a:srgbClr val="FFFFFF"/>
                </a:solidFill>
                <a:latin typeface="Arial Unicode MS" pitchFamily="34" charset="-128"/>
              </a:rPr>
              <a:t>, </a:t>
            </a:r>
            <a:r>
              <a:rPr lang="en-US" sz="2000" dirty="0" err="1" smtClean="0">
                <a:solidFill>
                  <a:srgbClr val="FFFFFF"/>
                </a:solidFill>
                <a:latin typeface="Arial Unicode MS" pitchFamily="34" charset="-128"/>
              </a:rPr>
              <a:t>Haidao</a:t>
            </a:r>
            <a:r>
              <a:rPr lang="en-US" sz="2000" dirty="0" smtClean="0">
                <a:solidFill>
                  <a:srgbClr val="FFFFFF"/>
                </a:solidFill>
                <a:latin typeface="Arial Unicode MS" pitchFamily="34" charset="-128"/>
              </a:rPr>
              <a:t> Lee, Mark </a:t>
            </a:r>
            <a:r>
              <a:rPr lang="en-US" sz="2000" dirty="0" err="1" smtClean="0">
                <a:solidFill>
                  <a:srgbClr val="FFFFFF"/>
                </a:solidFill>
                <a:latin typeface="Arial Unicode MS" pitchFamily="34" charset="-128"/>
              </a:rPr>
              <a:t>DeMaria</a:t>
            </a:r>
            <a:r>
              <a:rPr lang="en-US" sz="2000" dirty="0" smtClean="0">
                <a:solidFill>
                  <a:srgbClr val="FFFFFF"/>
                </a:solidFill>
                <a:latin typeface="Arial Unicode MS" pitchFamily="34" charset="-128"/>
              </a:rPr>
              <a:t>, and many others!</a:t>
            </a:r>
            <a:endParaRPr lang="en-US" sz="2000" dirty="0">
              <a:solidFill>
                <a:srgbClr val="FFFFFF"/>
              </a:solidFill>
              <a:latin typeface="Arial Unicode MS" pitchFamily="34" charset="-128"/>
            </a:endParaRPr>
          </a:p>
          <a:p>
            <a:pPr eaLnBrk="1" hangingPunct="1"/>
            <a:endParaRPr lang="en-US" sz="2000" dirty="0" smtClean="0">
              <a:solidFill>
                <a:srgbClr val="FFFF00"/>
              </a:solidFill>
            </a:endParaRPr>
          </a:p>
          <a:p>
            <a:pPr eaLnBrk="1" hangingPunct="1"/>
            <a:r>
              <a:rPr lang="en-US" sz="2000" dirty="0" smtClean="0">
                <a:solidFill>
                  <a:schemeClr val="bg1"/>
                </a:solidFill>
              </a:rPr>
              <a:t>GOES-R Program Office (Steve Goodman, Jim </a:t>
            </a:r>
            <a:r>
              <a:rPr lang="en-US" sz="2000" dirty="0" err="1" smtClean="0">
                <a:solidFill>
                  <a:schemeClr val="bg1"/>
                </a:solidFill>
              </a:rPr>
              <a:t>Gurka</a:t>
            </a:r>
            <a:r>
              <a:rPr lang="en-US" sz="2000" dirty="0" smtClean="0">
                <a:solidFill>
                  <a:schemeClr val="bg1"/>
                </a:solidFill>
              </a:rPr>
              <a:t>, etc.), NASA, ITT Industries, other industry partners, etc.</a:t>
            </a:r>
          </a:p>
          <a:p>
            <a:pPr eaLnBrk="1" hangingPunct="1"/>
            <a:endParaRPr lang="en-US" sz="2000" dirty="0">
              <a:solidFill>
                <a:schemeClr val="bg1"/>
              </a:solidFill>
            </a:endParaRPr>
          </a:p>
          <a:p>
            <a:pPr eaLnBrk="1" hangingPunct="1"/>
            <a:r>
              <a:rPr lang="en-US" sz="2000" dirty="0" smtClean="0">
                <a:solidFill>
                  <a:schemeClr val="bg1"/>
                </a:solidFill>
              </a:rPr>
              <a:t>You.</a:t>
            </a:r>
          </a:p>
          <a:p>
            <a:pPr eaLnBrk="1" hangingPunct="1"/>
            <a:endParaRPr lang="en-US" sz="2000" dirty="0" smtClean="0">
              <a:solidFill>
                <a:srgbClr val="FFFF00"/>
              </a:solidFill>
            </a:endParaRPr>
          </a:p>
        </p:txBody>
      </p:sp>
      <p:sp>
        <p:nvSpPr>
          <p:cNvPr id="81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1FDAAA-BCDB-4B69-B549-BA5722D2A043}" type="slidenum">
              <a:rPr lang="en-US" smtClean="0">
                <a:solidFill>
                  <a:srgbClr val="000000"/>
                </a:solidFill>
              </a:rPr>
              <a:pPr eaLnBrk="1" hangingPunct="1"/>
              <a:t>2</a:t>
            </a:fld>
            <a:endParaRPr lang="en-US" smtClean="0">
              <a:solidFill>
                <a:srgbClr val="000000"/>
              </a:solidFill>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62800" y="5486400"/>
            <a:ext cx="1838325" cy="1226908"/>
          </a:xfrm>
          <a:prstGeom prst="rect">
            <a:avLst/>
          </a:prstGeom>
        </p:spPr>
      </p:pic>
    </p:spTree>
    <p:extLst>
      <p:ext uri="{BB962C8B-B14F-4D97-AF65-F5344CB8AC3E}">
        <p14:creationId xmlns:p14="http://schemas.microsoft.com/office/powerpoint/2010/main" val="25688479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XGOHI_IMAGER_FD_B1"/>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13701" b="3448"/>
          <a:stretch/>
        </p:blipFill>
        <p:spPr bwMode="auto">
          <a:xfrm>
            <a:off x="6477000" y="3429000"/>
            <a:ext cx="2209800" cy="2133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228600" y="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prstClr val="black"/>
                </a:solidFill>
              </a:rPr>
              <a:t>NOAA GOES Constellation </a:t>
            </a:r>
            <a:endParaRPr lang="en-US" sz="4000" dirty="0">
              <a:solidFill>
                <a:prstClr val="black"/>
              </a:solidFill>
            </a:endParaRPr>
          </a:p>
        </p:txBody>
      </p:sp>
      <p:pic>
        <p:nvPicPr>
          <p:cNvPr id="7" name="Picture 5" descr="n-q_spacecraf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 y="1132403"/>
            <a:ext cx="2381250" cy="1766888"/>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7"/>
          <p:cNvSpPr txBox="1">
            <a:spLocks noChangeArrowheads="1"/>
          </p:cNvSpPr>
          <p:nvPr/>
        </p:nvSpPr>
        <p:spPr bwMode="auto">
          <a:xfrm>
            <a:off x="1066800" y="1073340"/>
            <a:ext cx="101117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dirty="0" smtClean="0">
                <a:solidFill>
                  <a:prstClr val="black"/>
                </a:solidFill>
              </a:rPr>
              <a:t>GOES-15</a:t>
            </a:r>
            <a:endParaRPr lang="en-US" b="1" dirty="0">
              <a:solidFill>
                <a:prstClr val="black"/>
              </a:solidFill>
            </a:endParaRPr>
          </a:p>
          <a:p>
            <a:pPr fontAlgn="base">
              <a:spcBef>
                <a:spcPct val="0"/>
              </a:spcBef>
              <a:spcAft>
                <a:spcPct val="0"/>
              </a:spcAft>
            </a:pPr>
            <a:r>
              <a:rPr lang="en-US" b="1" dirty="0">
                <a:solidFill>
                  <a:prstClr val="black"/>
                </a:solidFill>
              </a:rPr>
              <a:t>(135W)</a:t>
            </a:r>
          </a:p>
        </p:txBody>
      </p:sp>
      <p:sp>
        <p:nvSpPr>
          <p:cNvPr id="10" name="Text Box 8"/>
          <p:cNvSpPr txBox="1">
            <a:spLocks noChangeArrowheads="1"/>
          </p:cNvSpPr>
          <p:nvPr/>
        </p:nvSpPr>
        <p:spPr bwMode="auto">
          <a:xfrm>
            <a:off x="5410200" y="1371600"/>
            <a:ext cx="101117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prstClr val="black"/>
                </a:solidFill>
              </a:rPr>
              <a:t>GOES-13</a:t>
            </a:r>
          </a:p>
          <a:p>
            <a:pPr fontAlgn="base">
              <a:spcBef>
                <a:spcPct val="0"/>
              </a:spcBef>
              <a:spcAft>
                <a:spcPct val="0"/>
              </a:spcAft>
            </a:pPr>
            <a:r>
              <a:rPr lang="en-US" b="1">
                <a:solidFill>
                  <a:prstClr val="black"/>
                </a:solidFill>
              </a:rPr>
              <a:t>(75W)</a:t>
            </a:r>
          </a:p>
        </p:txBody>
      </p:sp>
      <p:sp>
        <p:nvSpPr>
          <p:cNvPr id="12" name="Text Box 10"/>
          <p:cNvSpPr txBox="1">
            <a:spLocks noChangeArrowheads="1"/>
          </p:cNvSpPr>
          <p:nvPr/>
        </p:nvSpPr>
        <p:spPr bwMode="auto">
          <a:xfrm>
            <a:off x="6629400" y="5562600"/>
            <a:ext cx="158594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dirty="0">
                <a:solidFill>
                  <a:prstClr val="black"/>
                </a:solidFill>
              </a:rPr>
              <a:t>GOES-12</a:t>
            </a:r>
          </a:p>
          <a:p>
            <a:pPr fontAlgn="base">
              <a:spcBef>
                <a:spcPct val="0"/>
              </a:spcBef>
              <a:spcAft>
                <a:spcPct val="0"/>
              </a:spcAft>
            </a:pPr>
            <a:r>
              <a:rPr lang="en-US" b="1" dirty="0">
                <a:solidFill>
                  <a:prstClr val="black"/>
                </a:solidFill>
              </a:rPr>
              <a:t>(60W)</a:t>
            </a:r>
          </a:p>
          <a:p>
            <a:pPr fontAlgn="base">
              <a:spcBef>
                <a:spcPct val="0"/>
              </a:spcBef>
              <a:spcAft>
                <a:spcPct val="0"/>
              </a:spcAft>
            </a:pPr>
            <a:r>
              <a:rPr lang="en-US" b="1" dirty="0">
                <a:solidFill>
                  <a:prstClr val="black"/>
                </a:solidFill>
              </a:rPr>
              <a:t>South America</a:t>
            </a:r>
          </a:p>
        </p:txBody>
      </p:sp>
      <p:pic>
        <p:nvPicPr>
          <p:cNvPr id="13" name="Picture 11" descr="latest_westvishem"/>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2217" b="3240"/>
          <a:stretch/>
        </p:blipFill>
        <p:spPr bwMode="auto">
          <a:xfrm>
            <a:off x="1905000" y="2133600"/>
            <a:ext cx="2209800" cy="20891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latest_eastvishem"/>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t="2003" b="2725"/>
          <a:stretch/>
        </p:blipFill>
        <p:spPr bwMode="auto">
          <a:xfrm>
            <a:off x="4572000" y="2133601"/>
            <a:ext cx="2209800" cy="21053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goesSpacecraft"/>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548563" y="4191000"/>
            <a:ext cx="1595437" cy="24638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5" descr="n-q_spacecraf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914400"/>
            <a:ext cx="2381250" cy="17668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n-q_spacecraf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05150" y="4495800"/>
            <a:ext cx="2381250" cy="1766888"/>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9"/>
          <p:cNvSpPr txBox="1">
            <a:spLocks noChangeArrowheads="1"/>
          </p:cNvSpPr>
          <p:nvPr/>
        </p:nvSpPr>
        <p:spPr bwMode="auto">
          <a:xfrm>
            <a:off x="2514600" y="5257800"/>
            <a:ext cx="113524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dirty="0">
                <a:solidFill>
                  <a:prstClr val="black"/>
                </a:solidFill>
              </a:rPr>
              <a:t>GOES-14</a:t>
            </a:r>
          </a:p>
          <a:p>
            <a:pPr fontAlgn="base">
              <a:spcBef>
                <a:spcPct val="0"/>
              </a:spcBef>
              <a:spcAft>
                <a:spcPct val="0"/>
              </a:spcAft>
            </a:pPr>
            <a:r>
              <a:rPr lang="en-US" b="1" dirty="0">
                <a:solidFill>
                  <a:prstClr val="black"/>
                </a:solidFill>
              </a:rPr>
              <a:t>(105W)</a:t>
            </a:r>
          </a:p>
          <a:p>
            <a:pPr fontAlgn="base">
              <a:spcBef>
                <a:spcPct val="0"/>
              </a:spcBef>
              <a:spcAft>
                <a:spcPct val="0"/>
              </a:spcAft>
            </a:pPr>
            <a:r>
              <a:rPr lang="en-US" b="1" dirty="0" smtClean="0">
                <a:solidFill>
                  <a:prstClr val="black"/>
                </a:solidFill>
              </a:rPr>
              <a:t>Storage </a:t>
            </a:r>
          </a:p>
          <a:p>
            <a:pPr fontAlgn="base">
              <a:spcBef>
                <a:spcPct val="0"/>
              </a:spcBef>
              <a:spcAft>
                <a:spcPct val="0"/>
              </a:spcAft>
            </a:pPr>
            <a:r>
              <a:rPr lang="en-US" b="1" dirty="0" smtClean="0">
                <a:solidFill>
                  <a:prstClr val="black"/>
                </a:solidFill>
              </a:rPr>
              <a:t>(spinning)</a:t>
            </a:r>
            <a:endParaRPr lang="en-US" b="1" dirty="0">
              <a:solidFill>
                <a:prstClr val="black"/>
              </a:solidFill>
            </a:endParaRPr>
          </a:p>
        </p:txBody>
      </p:sp>
      <p:sp>
        <p:nvSpPr>
          <p:cNvPr id="22" name="Arc 21"/>
          <p:cNvSpPr/>
          <p:nvPr/>
        </p:nvSpPr>
        <p:spPr>
          <a:xfrm>
            <a:off x="4191000" y="5266730"/>
            <a:ext cx="838200" cy="1006902"/>
          </a:xfrm>
          <a:prstGeom prst="arc">
            <a:avLst>
              <a:gd name="adj1" fmla="val 16200000"/>
              <a:gd name="adj2" fmla="val 4232794"/>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cxnSp>
        <p:nvCxnSpPr>
          <p:cNvPr id="23" name="Straight Arrow Connector 22"/>
          <p:cNvCxnSpPr/>
          <p:nvPr/>
        </p:nvCxnSpPr>
        <p:spPr>
          <a:xfrm rot="10800000" flipV="1">
            <a:off x="4753458" y="6210176"/>
            <a:ext cx="47142" cy="3822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96505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Outline</a:t>
            </a:r>
          </a:p>
        </p:txBody>
      </p:sp>
      <p:sp>
        <p:nvSpPr>
          <p:cNvPr id="9219" name="Rectangle 3"/>
          <p:cNvSpPr>
            <a:spLocks noGrp="1" noChangeArrowheads="1"/>
          </p:cNvSpPr>
          <p:nvPr>
            <p:ph type="body" idx="1"/>
          </p:nvPr>
        </p:nvSpPr>
        <p:spPr>
          <a:xfrm>
            <a:off x="381000" y="685800"/>
            <a:ext cx="8839200" cy="5105400"/>
          </a:xfrm>
        </p:spPr>
        <p:txBody>
          <a:bodyPr/>
          <a:lstStyle/>
          <a:p>
            <a:pPr eaLnBrk="1" hangingPunct="1">
              <a:lnSpc>
                <a:spcPct val="90000"/>
              </a:lnSpc>
            </a:pPr>
            <a:r>
              <a:rPr lang="en-US" dirty="0" smtClean="0">
                <a:solidFill>
                  <a:schemeClr val="bg1"/>
                </a:solidFill>
              </a:rPr>
              <a:t>History</a:t>
            </a:r>
          </a:p>
          <a:p>
            <a:pPr eaLnBrk="1" hangingPunct="1">
              <a:lnSpc>
                <a:spcPct val="90000"/>
              </a:lnSpc>
            </a:pPr>
            <a:r>
              <a:rPr lang="en-US" dirty="0" smtClean="0">
                <a:solidFill>
                  <a:schemeClr val="bg1"/>
                </a:solidFill>
              </a:rPr>
              <a:t>Current GOES Imager and Sounder</a:t>
            </a:r>
          </a:p>
          <a:p>
            <a:pPr lvl="1" eaLnBrk="1" hangingPunct="1">
              <a:lnSpc>
                <a:spcPct val="90000"/>
              </a:lnSpc>
            </a:pPr>
            <a:r>
              <a:rPr lang="en-US" dirty="0" smtClean="0">
                <a:solidFill>
                  <a:schemeClr val="bg1"/>
                </a:solidFill>
              </a:rPr>
              <a:t>GOES-14/15</a:t>
            </a:r>
          </a:p>
          <a:p>
            <a:pPr eaLnBrk="1" hangingPunct="1">
              <a:lnSpc>
                <a:spcPct val="90000"/>
              </a:lnSpc>
            </a:pPr>
            <a:r>
              <a:rPr lang="en-US" dirty="0" smtClean="0">
                <a:solidFill>
                  <a:srgbClr val="FFFF00"/>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chemeClr val="bg1"/>
                </a:solidFill>
              </a:rPr>
              <a:t>High Spectral resolution</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Questions</a:t>
            </a:r>
          </a:p>
        </p:txBody>
      </p:sp>
      <p:sp>
        <p:nvSpPr>
          <p:cNvPr id="9223" name="TextBox 2"/>
          <p:cNvSpPr txBox="1">
            <a:spLocks noChangeArrowheads="1"/>
          </p:cNvSpPr>
          <p:nvPr/>
        </p:nvSpPr>
        <p:spPr bwMode="auto">
          <a:xfrm>
            <a:off x="7162800" y="5907716"/>
            <a:ext cx="1542107" cy="258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000000"/>
                </a:solidFill>
              </a:rPr>
              <a:t>Lockheed Martin</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43400" y="2819400"/>
            <a:ext cx="4763175" cy="2682458"/>
          </a:xfrm>
          <a:prstGeom prst="rect">
            <a:avLst/>
          </a:prstGeom>
        </p:spPr>
      </p:pic>
    </p:spTree>
    <p:extLst>
      <p:ext uri="{BB962C8B-B14F-4D97-AF65-F5344CB8AC3E}">
        <p14:creationId xmlns:p14="http://schemas.microsoft.com/office/powerpoint/2010/main" val="15687012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565150" y="762000"/>
            <a:ext cx="8807450" cy="5260975"/>
          </a:xfrm>
        </p:spPr>
        <p:txBody>
          <a:bodyPr/>
          <a:lstStyle/>
          <a:p>
            <a:pPr>
              <a:lnSpc>
                <a:spcPct val="80000"/>
              </a:lnSpc>
              <a:defRPr/>
            </a:pPr>
            <a:r>
              <a:rPr lang="en-US" sz="2800" dirty="0">
                <a:solidFill>
                  <a:schemeClr val="bg1"/>
                </a:solidFill>
              </a:rPr>
              <a:t>Advanced Baseline Imager (ABI) </a:t>
            </a:r>
            <a:endParaRPr lang="en-US" sz="2800" dirty="0" smtClean="0">
              <a:solidFill>
                <a:schemeClr val="bg1"/>
              </a:solidFill>
            </a:endParaRPr>
          </a:p>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No dedicated Sounder</a:t>
            </a:r>
            <a:endParaRPr lang="en-US" sz="2800" dirty="0">
              <a:solidFill>
                <a:schemeClr val="bg1"/>
              </a:solidFill>
            </a:endParaRPr>
          </a:p>
          <a:p>
            <a:pPr lvl="1">
              <a:lnSpc>
                <a:spcPct val="80000"/>
              </a:lnSpc>
              <a:buFont typeface="Arial" charset="0"/>
              <a:buNone/>
              <a:defRPr/>
            </a:pPr>
            <a:endParaRPr lang="en-US" sz="1000" dirty="0" smtClean="0">
              <a:solidFill>
                <a:schemeClr val="bg1"/>
              </a:solidFill>
            </a:endParaRPr>
          </a:p>
          <a:p>
            <a:pPr>
              <a:lnSpc>
                <a:spcPct val="80000"/>
              </a:lnSpc>
              <a:defRPr/>
            </a:pPr>
            <a:r>
              <a:rPr lang="en-US" sz="2800" dirty="0">
                <a:solidFill>
                  <a:schemeClr val="bg1"/>
                </a:solidFill>
              </a:rPr>
              <a:t>Geostationary Lightning Mapper (GLM)</a:t>
            </a:r>
          </a:p>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Space </a:t>
            </a:r>
            <a:r>
              <a:rPr lang="en-US" sz="2800" dirty="0">
                <a:solidFill>
                  <a:schemeClr val="bg1"/>
                </a:solidFill>
              </a:rPr>
              <a:t>Weather</a:t>
            </a:r>
          </a:p>
          <a:p>
            <a:pPr lvl="1">
              <a:lnSpc>
                <a:spcPct val="80000"/>
              </a:lnSpc>
              <a:defRPr/>
            </a:pPr>
            <a:r>
              <a:rPr lang="en-US" sz="1800" dirty="0">
                <a:solidFill>
                  <a:schemeClr val="bg1"/>
                </a:solidFill>
              </a:rPr>
              <a:t>Space Environmental In-Situ Suite (SEISS)</a:t>
            </a:r>
          </a:p>
          <a:p>
            <a:pPr lvl="1">
              <a:lnSpc>
                <a:spcPct val="80000"/>
              </a:lnSpc>
              <a:defRPr/>
            </a:pPr>
            <a:r>
              <a:rPr lang="en-US" sz="1800" dirty="0" smtClean="0">
                <a:solidFill>
                  <a:schemeClr val="bg1"/>
                </a:solidFill>
              </a:rPr>
              <a:t>Solar </a:t>
            </a:r>
            <a:r>
              <a:rPr lang="en-US" sz="1800" dirty="0">
                <a:solidFill>
                  <a:schemeClr val="bg1"/>
                </a:solidFill>
              </a:rPr>
              <a:t>Ultra Violet Imager (SUVI)</a:t>
            </a:r>
          </a:p>
          <a:p>
            <a:pPr lvl="1">
              <a:lnSpc>
                <a:spcPct val="80000"/>
              </a:lnSpc>
              <a:defRPr/>
            </a:pPr>
            <a:r>
              <a:rPr lang="en-US" sz="1800" dirty="0" smtClean="0">
                <a:solidFill>
                  <a:schemeClr val="bg1"/>
                </a:solidFill>
              </a:rPr>
              <a:t>Extreme </a:t>
            </a:r>
            <a:r>
              <a:rPr lang="en-US" sz="1800" dirty="0">
                <a:solidFill>
                  <a:schemeClr val="bg1"/>
                </a:solidFill>
              </a:rPr>
              <a:t>Ultra Violet/X-Ray Irradiance Sensor (EXIS)</a:t>
            </a:r>
          </a:p>
          <a:p>
            <a:pPr lvl="1">
              <a:lnSpc>
                <a:spcPct val="80000"/>
              </a:lnSpc>
              <a:defRPr/>
            </a:pPr>
            <a:r>
              <a:rPr lang="en-US" sz="1800" dirty="0" smtClean="0">
                <a:solidFill>
                  <a:schemeClr val="bg1"/>
                </a:solidFill>
              </a:rPr>
              <a:t>Magnetometer</a:t>
            </a:r>
            <a:endParaRPr lang="en-US" sz="1800" dirty="0">
              <a:solidFill>
                <a:schemeClr val="bg1"/>
              </a:solidFill>
            </a:endParaRPr>
          </a:p>
          <a:p>
            <a:pPr marL="457200" lvl="1" indent="0">
              <a:lnSpc>
                <a:spcPct val="80000"/>
              </a:lnSpc>
              <a:buNone/>
              <a:defRPr/>
            </a:pPr>
            <a:endParaRPr lang="en-US" sz="1000" dirty="0">
              <a:solidFill>
                <a:schemeClr val="bg1"/>
              </a:solidFill>
            </a:endParaRPr>
          </a:p>
          <a:p>
            <a:pPr marL="304800" indent="-304800">
              <a:defRPr/>
            </a:pPr>
            <a:r>
              <a:rPr lang="en-US" sz="2800" dirty="0" smtClean="0">
                <a:solidFill>
                  <a:schemeClr val="bg1"/>
                </a:solidFill>
              </a:rPr>
              <a:t>Communications</a:t>
            </a:r>
          </a:p>
          <a:p>
            <a:pPr marL="569913" lvl="1" indent="-230188">
              <a:defRPr/>
            </a:pPr>
            <a:r>
              <a:rPr lang="en-US" sz="1800" dirty="0" smtClean="0">
                <a:solidFill>
                  <a:schemeClr val="bg1"/>
                </a:solidFill>
              </a:rPr>
              <a:t>GOES Rebroadcast (GRB)</a:t>
            </a:r>
          </a:p>
          <a:p>
            <a:pPr marL="569913" lvl="1" indent="-230188">
              <a:defRPr/>
            </a:pPr>
            <a:r>
              <a:rPr lang="en-US" sz="1800" dirty="0" smtClean="0">
                <a:solidFill>
                  <a:schemeClr val="bg1"/>
                </a:solidFill>
              </a:rPr>
              <a:t>Low Rate Information Transmissions (LRIT)</a:t>
            </a:r>
          </a:p>
          <a:p>
            <a:pPr marL="569913" lvl="1" indent="-230188">
              <a:defRPr/>
            </a:pPr>
            <a:r>
              <a:rPr lang="en-US" sz="1800" dirty="0" smtClean="0">
                <a:solidFill>
                  <a:schemeClr val="bg1"/>
                </a:solidFill>
              </a:rPr>
              <a:t>Emergency Managers Weather Information Network (EMWIN)</a:t>
            </a:r>
          </a:p>
          <a:p>
            <a:pPr marL="569913" lvl="1" indent="-230188">
              <a:defRPr/>
            </a:pPr>
            <a:r>
              <a:rPr lang="en-US" sz="1800" dirty="0" smtClean="0">
                <a:solidFill>
                  <a:schemeClr val="bg1"/>
                </a:solidFill>
              </a:rPr>
              <a:t>Search and Rescue (SAR)</a:t>
            </a:r>
          </a:p>
          <a:p>
            <a:pPr marL="569913" lvl="1" indent="-230188">
              <a:defRPr/>
            </a:pPr>
            <a:r>
              <a:rPr lang="en-US" sz="1800" dirty="0" smtClean="0">
                <a:solidFill>
                  <a:schemeClr val="bg1"/>
                </a:solidFill>
              </a:rPr>
              <a:t>Data Collection System (DCS)</a:t>
            </a:r>
          </a:p>
          <a:p>
            <a:pPr lvl="1">
              <a:lnSpc>
                <a:spcPct val="80000"/>
              </a:lnSpc>
              <a:defRPr/>
            </a:pPr>
            <a:endParaRPr lang="en-US" sz="1600" dirty="0">
              <a:solidFill>
                <a:schemeClr val="bg1"/>
              </a:solidFill>
            </a:endParaRPr>
          </a:p>
          <a:p>
            <a:pPr>
              <a:lnSpc>
                <a:spcPct val="80000"/>
              </a:lnSpc>
              <a:defRPr/>
            </a:pPr>
            <a:endParaRPr lang="en-US" sz="1600" dirty="0">
              <a:solidFill>
                <a:schemeClr val="bg1"/>
              </a:solidFill>
            </a:endParaRPr>
          </a:p>
          <a:p>
            <a:pPr>
              <a:lnSpc>
                <a:spcPct val="80000"/>
              </a:lnSpc>
              <a:defRPr/>
            </a:pPr>
            <a:endParaRPr lang="en-US" sz="1600" dirty="0">
              <a:solidFill>
                <a:schemeClr val="bg1"/>
              </a:solidFill>
            </a:endParaRPr>
          </a:p>
        </p:txBody>
      </p:sp>
      <p:sp>
        <p:nvSpPr>
          <p:cNvPr id="27651" name="Rectangle 6"/>
          <p:cNvSpPr>
            <a:spLocks noGrp="1" noChangeArrowheads="1"/>
          </p:cNvSpPr>
          <p:nvPr>
            <p:ph type="title" sz="quarter"/>
          </p:nvPr>
        </p:nvSpPr>
        <p:spPr>
          <a:xfrm>
            <a:off x="457200" y="-3175"/>
            <a:ext cx="8229600" cy="841375"/>
          </a:xfrm>
          <a:extLs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a:lstStyle/>
          <a:p>
            <a:pPr>
              <a:lnSpc>
                <a:spcPct val="90000"/>
              </a:lnSpc>
            </a:pPr>
            <a:r>
              <a:rPr lang="en-US" altLang="en-US" dirty="0" smtClean="0">
                <a:solidFill>
                  <a:srgbClr val="FFFF00"/>
                </a:solidFill>
              </a:rPr>
              <a:t>GOES-R Overview</a:t>
            </a:r>
          </a:p>
        </p:txBody>
      </p:sp>
      <p:sp>
        <p:nvSpPr>
          <p:cNvPr id="276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EBBAA40-DAA5-46E7-8128-0E4F5A2E725F}" type="slidenum">
              <a:rPr lang="en-US" smtClean="0">
                <a:solidFill>
                  <a:srgbClr val="000000"/>
                </a:solidFill>
              </a:rPr>
              <a:pPr eaLnBrk="1" hangingPunct="1"/>
              <a:t>22</a:t>
            </a:fld>
            <a:endParaRPr lang="en-US" smtClean="0">
              <a:solidFill>
                <a:srgbClr val="000000"/>
              </a:solidFill>
            </a:endParaRPr>
          </a:p>
        </p:txBody>
      </p:sp>
    </p:spTree>
    <p:extLst>
      <p:ext uri="{BB962C8B-B14F-4D97-AF65-F5344CB8AC3E}">
        <p14:creationId xmlns:p14="http://schemas.microsoft.com/office/powerpoint/2010/main" val="14060752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6"/>
          <p:cNvSpPr>
            <a:spLocks noGrp="1" noChangeArrowheads="1"/>
          </p:cNvSpPr>
          <p:nvPr>
            <p:ph type="title" sz="quarter"/>
          </p:nvPr>
        </p:nvSpPr>
        <p:spPr>
          <a:xfrm>
            <a:off x="457200" y="-3175"/>
            <a:ext cx="8229600" cy="841375"/>
          </a:xfrm>
          <a:extLs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a:lstStyle/>
          <a:p>
            <a:pPr>
              <a:lnSpc>
                <a:spcPct val="90000"/>
              </a:lnSpc>
            </a:pPr>
            <a:r>
              <a:rPr lang="en-US" altLang="en-US" dirty="0" smtClean="0">
                <a:solidFill>
                  <a:srgbClr val="FFFF00"/>
                </a:solidFill>
              </a:rPr>
              <a:t>GOES Fly-out</a:t>
            </a:r>
          </a:p>
        </p:txBody>
      </p:sp>
      <p:sp>
        <p:nvSpPr>
          <p:cNvPr id="276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EBBAA40-DAA5-46E7-8128-0E4F5A2E725F}" type="slidenum">
              <a:rPr lang="en-US" smtClean="0">
                <a:solidFill>
                  <a:srgbClr val="000000"/>
                </a:solidFill>
              </a:rPr>
              <a:pPr eaLnBrk="1" hangingPunct="1"/>
              <a:t>23</a:t>
            </a:fld>
            <a:endParaRPr lang="en-US" smtClean="0">
              <a:solidFill>
                <a:srgbClr val="000000"/>
              </a:solidFill>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6083" y="838200"/>
            <a:ext cx="8286917" cy="5667375"/>
          </a:xfrm>
          <a:prstGeom prst="rect">
            <a:avLst/>
          </a:prstGeom>
        </p:spPr>
      </p:pic>
      <p:sp>
        <p:nvSpPr>
          <p:cNvPr id="3" name="TextBox 2"/>
          <p:cNvSpPr txBox="1"/>
          <p:nvPr/>
        </p:nvSpPr>
        <p:spPr>
          <a:xfrm>
            <a:off x="6172200" y="3572470"/>
            <a:ext cx="1981200" cy="923330"/>
          </a:xfrm>
          <a:prstGeom prst="rect">
            <a:avLst/>
          </a:prstGeom>
          <a:solidFill>
            <a:srgbClr val="FFFFFF"/>
          </a:solidFill>
        </p:spPr>
        <p:txBody>
          <a:bodyPr wrap="square" rtlCol="0">
            <a:spAutoFit/>
          </a:bodyPr>
          <a:lstStyle/>
          <a:p>
            <a:r>
              <a:rPr lang="en-US" dirty="0" smtClean="0"/>
              <a:t>Current plans call for GOES-R to be at 137West</a:t>
            </a:r>
            <a:endParaRPr lang="en-US" dirty="0"/>
          </a:p>
        </p:txBody>
      </p:sp>
    </p:spTree>
    <p:extLst>
      <p:ext uri="{BB962C8B-B14F-4D97-AF65-F5344CB8AC3E}">
        <p14:creationId xmlns:p14="http://schemas.microsoft.com/office/powerpoint/2010/main" val="2838661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228600" y="-228600"/>
            <a:ext cx="8915400" cy="1371600"/>
          </a:xfrm>
        </p:spPr>
        <p:txBody>
          <a:bodyPr/>
          <a:lstStyle/>
          <a:p>
            <a:pPr eaLnBrk="1" hangingPunct="1"/>
            <a:r>
              <a:rPr lang="en-US" sz="4000" b="1" smtClean="0">
                <a:solidFill>
                  <a:srgbClr val="FFFF00"/>
                </a:solidFill>
              </a:rPr>
              <a:t>The Advanced Baseline Imager:</a:t>
            </a:r>
          </a:p>
        </p:txBody>
      </p:sp>
      <p:sp>
        <p:nvSpPr>
          <p:cNvPr id="30723" name="Text Box 3"/>
          <p:cNvSpPr txBox="1">
            <a:spLocks noChangeArrowheads="1"/>
          </p:cNvSpPr>
          <p:nvPr/>
        </p:nvSpPr>
        <p:spPr bwMode="auto">
          <a:xfrm>
            <a:off x="76200" y="838200"/>
            <a:ext cx="9144000"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68325" eaLnBrk="0" hangingPunct="0">
              <a:defRPr>
                <a:solidFill>
                  <a:schemeClr val="tx1"/>
                </a:solidFill>
                <a:latin typeface="Arial" pitchFamily="34" charset="0"/>
              </a:defRPr>
            </a:lvl1pPr>
            <a:lvl2pPr marL="742950" indent="-285750" defTabSz="568325" eaLnBrk="0" hangingPunct="0">
              <a:defRPr>
                <a:solidFill>
                  <a:schemeClr val="tx1"/>
                </a:solidFill>
                <a:latin typeface="Arial" pitchFamily="34" charset="0"/>
              </a:defRPr>
            </a:lvl2pPr>
            <a:lvl3pPr marL="1143000" indent="-228600" defTabSz="568325" eaLnBrk="0" hangingPunct="0">
              <a:defRPr>
                <a:solidFill>
                  <a:schemeClr val="tx1"/>
                </a:solidFill>
                <a:latin typeface="Arial" pitchFamily="34" charset="0"/>
              </a:defRPr>
            </a:lvl3pPr>
            <a:lvl4pPr marL="1600200" indent="-228600" defTabSz="568325" eaLnBrk="0" hangingPunct="0">
              <a:defRPr>
                <a:solidFill>
                  <a:schemeClr val="tx1"/>
                </a:solidFill>
                <a:latin typeface="Arial" pitchFamily="34" charset="0"/>
              </a:defRPr>
            </a:lvl4pPr>
            <a:lvl5pPr marL="2057400" indent="-228600" defTabSz="568325" eaLnBrk="0" hangingPunct="0">
              <a:defRPr>
                <a:solidFill>
                  <a:schemeClr val="tx1"/>
                </a:solidFill>
                <a:latin typeface="Arial" pitchFamily="34" charset="0"/>
              </a:defRPr>
            </a:lvl5pPr>
            <a:lvl6pPr marL="2514600" indent="-228600" defTabSz="568325" eaLnBrk="0" fontAlgn="base" hangingPunct="0">
              <a:spcBef>
                <a:spcPct val="0"/>
              </a:spcBef>
              <a:spcAft>
                <a:spcPct val="0"/>
              </a:spcAft>
              <a:defRPr>
                <a:solidFill>
                  <a:schemeClr val="tx1"/>
                </a:solidFill>
                <a:latin typeface="Arial" pitchFamily="34" charset="0"/>
              </a:defRPr>
            </a:lvl6pPr>
            <a:lvl7pPr marL="2971800" indent="-228600" defTabSz="568325" eaLnBrk="0" fontAlgn="base" hangingPunct="0">
              <a:spcBef>
                <a:spcPct val="0"/>
              </a:spcBef>
              <a:spcAft>
                <a:spcPct val="0"/>
              </a:spcAft>
              <a:defRPr>
                <a:solidFill>
                  <a:schemeClr val="tx1"/>
                </a:solidFill>
                <a:latin typeface="Arial" pitchFamily="34" charset="0"/>
              </a:defRPr>
            </a:lvl7pPr>
            <a:lvl8pPr marL="3429000" indent="-228600" defTabSz="568325" eaLnBrk="0" fontAlgn="base" hangingPunct="0">
              <a:spcBef>
                <a:spcPct val="0"/>
              </a:spcBef>
              <a:spcAft>
                <a:spcPct val="0"/>
              </a:spcAft>
              <a:defRPr>
                <a:solidFill>
                  <a:schemeClr val="tx1"/>
                </a:solidFill>
                <a:latin typeface="Arial" pitchFamily="34" charset="0"/>
              </a:defRPr>
            </a:lvl8pPr>
            <a:lvl9pPr marL="3886200" indent="-228600" defTabSz="568325"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b="1">
                <a:solidFill>
                  <a:srgbClr val="FFFF00"/>
                </a:solidFill>
              </a:rPr>
              <a:t>				  			ABI				</a:t>
            </a:r>
            <a:r>
              <a:rPr lang="en-US" sz="2400" b="1">
                <a:solidFill>
                  <a:srgbClr val="FFFFFF"/>
                </a:solidFill>
              </a:rPr>
              <a:t>Current</a:t>
            </a:r>
          </a:p>
          <a:p>
            <a:pPr fontAlgn="base">
              <a:spcBef>
                <a:spcPct val="0"/>
              </a:spcBef>
              <a:spcAft>
                <a:spcPct val="0"/>
              </a:spcAft>
            </a:pPr>
            <a:endParaRPr lang="en-US" sz="1200" b="1">
              <a:solidFill>
                <a:srgbClr val="FFFFFF"/>
              </a:solidFill>
            </a:endParaRPr>
          </a:p>
          <a:p>
            <a:pPr fontAlgn="base">
              <a:spcBef>
                <a:spcPct val="0"/>
              </a:spcBef>
              <a:spcAft>
                <a:spcPct val="0"/>
              </a:spcAft>
            </a:pPr>
            <a:r>
              <a:rPr lang="en-US" sz="2400" b="1">
                <a:solidFill>
                  <a:srgbClr val="FFFF00"/>
                </a:solidFill>
              </a:rPr>
              <a:t>Spectral Coverage</a:t>
            </a:r>
            <a:r>
              <a:rPr lang="en-US" sz="2400">
                <a:solidFill>
                  <a:srgbClr val="FFFF00"/>
                </a:solidFill>
              </a:rPr>
              <a:t>				</a:t>
            </a:r>
          </a:p>
          <a:p>
            <a:pPr fontAlgn="base">
              <a:spcBef>
                <a:spcPct val="0"/>
              </a:spcBef>
              <a:spcAft>
                <a:spcPct val="0"/>
              </a:spcAft>
            </a:pPr>
            <a:r>
              <a:rPr lang="en-US" sz="2400">
                <a:solidFill>
                  <a:srgbClr val="FFFF00"/>
                </a:solidFill>
              </a:rPr>
              <a:t>							16 bands		</a:t>
            </a:r>
            <a:r>
              <a:rPr lang="en-US" sz="2400">
                <a:solidFill>
                  <a:srgbClr val="FFFFFF"/>
                </a:solidFill>
              </a:rPr>
              <a:t>5 bands</a:t>
            </a:r>
          </a:p>
          <a:p>
            <a:pPr fontAlgn="base">
              <a:spcBef>
                <a:spcPct val="0"/>
              </a:spcBef>
              <a:spcAft>
                <a:spcPct val="0"/>
              </a:spcAft>
            </a:pPr>
            <a:endParaRPr lang="en-US" sz="1200" b="1">
              <a:solidFill>
                <a:srgbClr val="FFFF00"/>
              </a:solidFill>
            </a:endParaRPr>
          </a:p>
          <a:p>
            <a:pPr fontAlgn="base">
              <a:spcBef>
                <a:spcPct val="0"/>
              </a:spcBef>
              <a:spcAft>
                <a:spcPct val="0"/>
              </a:spcAft>
            </a:pPr>
            <a:r>
              <a:rPr lang="en-US" sz="2400" b="1">
                <a:solidFill>
                  <a:srgbClr val="FFFF00"/>
                </a:solidFill>
              </a:rPr>
              <a:t>Spatial resolution </a:t>
            </a:r>
            <a:r>
              <a:rPr lang="en-US" sz="2400">
                <a:solidFill>
                  <a:srgbClr val="FFFF00"/>
                </a:solidFill>
              </a:rPr>
              <a:t>	</a:t>
            </a:r>
          </a:p>
          <a:p>
            <a:pPr fontAlgn="base">
              <a:spcBef>
                <a:spcPct val="0"/>
              </a:spcBef>
              <a:spcAft>
                <a:spcPct val="0"/>
              </a:spcAft>
            </a:pPr>
            <a:r>
              <a:rPr lang="en-US" sz="2400">
                <a:solidFill>
                  <a:srgbClr val="FFFF00"/>
                </a:solidFill>
              </a:rPr>
              <a:t>	0.64 </a:t>
            </a:r>
            <a:r>
              <a:rPr lang="en-US" sz="2400">
                <a:solidFill>
                  <a:srgbClr val="FFFF00"/>
                </a:solidFill>
                <a:latin typeface="Symbol" pitchFamily="18" charset="2"/>
              </a:rPr>
              <a:t>m</a:t>
            </a:r>
            <a:r>
              <a:rPr lang="en-US" sz="2400">
                <a:solidFill>
                  <a:srgbClr val="FFFF00"/>
                </a:solidFill>
              </a:rPr>
              <a:t>m Visible 			0.5 km 			</a:t>
            </a:r>
            <a:r>
              <a:rPr lang="en-US" sz="2400">
                <a:solidFill>
                  <a:srgbClr val="FFFFFF"/>
                </a:solidFill>
              </a:rPr>
              <a:t>Approx. 1 km</a:t>
            </a:r>
          </a:p>
          <a:p>
            <a:pPr fontAlgn="base">
              <a:spcBef>
                <a:spcPct val="0"/>
              </a:spcBef>
              <a:spcAft>
                <a:spcPct val="0"/>
              </a:spcAft>
            </a:pPr>
            <a:r>
              <a:rPr lang="en-US" sz="2400">
                <a:solidFill>
                  <a:srgbClr val="FFFF00"/>
                </a:solidFill>
              </a:rPr>
              <a:t>	Other Visible/near-IR	1.0 km			</a:t>
            </a:r>
            <a:r>
              <a:rPr lang="en-US" sz="2400">
                <a:solidFill>
                  <a:srgbClr val="FFFFFF"/>
                </a:solidFill>
              </a:rPr>
              <a:t>n/a</a:t>
            </a:r>
          </a:p>
          <a:p>
            <a:pPr fontAlgn="base">
              <a:spcBef>
                <a:spcPct val="0"/>
              </a:spcBef>
              <a:spcAft>
                <a:spcPct val="0"/>
              </a:spcAft>
            </a:pPr>
            <a:r>
              <a:rPr lang="en-US" sz="2400">
                <a:solidFill>
                  <a:srgbClr val="FFFF00"/>
                </a:solidFill>
              </a:rPr>
              <a:t>	Bands (&gt;2 </a:t>
            </a:r>
            <a:r>
              <a:rPr lang="en-US" sz="2400">
                <a:solidFill>
                  <a:srgbClr val="FFFF00"/>
                </a:solidFill>
                <a:latin typeface="Symbol" pitchFamily="18" charset="2"/>
              </a:rPr>
              <a:t>m</a:t>
            </a:r>
            <a:r>
              <a:rPr lang="en-US" sz="2400">
                <a:solidFill>
                  <a:srgbClr val="FFFF00"/>
                </a:solidFill>
              </a:rPr>
              <a:t>m)			2 km			</a:t>
            </a:r>
            <a:r>
              <a:rPr lang="en-US" sz="2400">
                <a:solidFill>
                  <a:srgbClr val="FFFFFF"/>
                </a:solidFill>
              </a:rPr>
              <a:t>Approx. 4 km</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Spatial coverage	</a:t>
            </a:r>
          </a:p>
          <a:p>
            <a:pPr fontAlgn="base">
              <a:spcBef>
                <a:spcPct val="0"/>
              </a:spcBef>
              <a:spcAft>
                <a:spcPct val="0"/>
              </a:spcAft>
            </a:pPr>
            <a:r>
              <a:rPr lang="en-US" sz="2400" b="1">
                <a:solidFill>
                  <a:srgbClr val="FFFF00"/>
                </a:solidFill>
              </a:rPr>
              <a:t>	</a:t>
            </a:r>
            <a:r>
              <a:rPr lang="en-US" sz="2400">
                <a:solidFill>
                  <a:srgbClr val="FFFF00"/>
                </a:solidFill>
              </a:rPr>
              <a:t>Full disk					4 per hour		</a:t>
            </a:r>
            <a:r>
              <a:rPr lang="en-US" sz="2400">
                <a:solidFill>
                  <a:srgbClr val="FFFFFF"/>
                </a:solidFill>
              </a:rPr>
              <a:t>Scheduled (3 hrly)</a:t>
            </a:r>
            <a:endParaRPr lang="en-US">
              <a:solidFill>
                <a:srgbClr val="FFFFFF"/>
              </a:solidFill>
            </a:endParaRPr>
          </a:p>
          <a:p>
            <a:pPr fontAlgn="base">
              <a:spcBef>
                <a:spcPct val="0"/>
              </a:spcBef>
              <a:spcAft>
                <a:spcPct val="0"/>
              </a:spcAft>
            </a:pPr>
            <a:r>
              <a:rPr lang="en-US" sz="2400">
                <a:solidFill>
                  <a:srgbClr val="FFFF00"/>
                </a:solidFill>
              </a:rPr>
              <a:t>	CONUS        			12 per hour		</a:t>
            </a:r>
            <a:r>
              <a:rPr lang="en-US" sz="2400">
                <a:solidFill>
                  <a:srgbClr val="FFFFFF"/>
                </a:solidFill>
              </a:rPr>
              <a:t>~4 per hour</a:t>
            </a:r>
          </a:p>
          <a:p>
            <a:pPr fontAlgn="base">
              <a:spcBef>
                <a:spcPct val="0"/>
              </a:spcBef>
              <a:spcAft>
                <a:spcPct val="0"/>
              </a:spcAft>
            </a:pPr>
            <a:r>
              <a:rPr lang="en-US" sz="2400">
                <a:solidFill>
                  <a:srgbClr val="FFFF00"/>
                </a:solidFill>
              </a:rPr>
              <a:t>	Mesoscale				Every 30 sec	</a:t>
            </a:r>
            <a:r>
              <a:rPr lang="en-US" sz="2400">
                <a:solidFill>
                  <a:srgbClr val="FFFFFF"/>
                </a:solidFill>
              </a:rPr>
              <a:t>n/a</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Visible (reflective bands) 	</a:t>
            </a:r>
          </a:p>
          <a:p>
            <a:pPr fontAlgn="base">
              <a:spcBef>
                <a:spcPct val="0"/>
              </a:spcBef>
              <a:spcAft>
                <a:spcPct val="0"/>
              </a:spcAft>
            </a:pPr>
            <a:r>
              <a:rPr lang="en-US" sz="2400" b="1">
                <a:solidFill>
                  <a:srgbClr val="FFFF00"/>
                </a:solidFill>
              </a:rPr>
              <a:t>	</a:t>
            </a:r>
            <a:r>
              <a:rPr lang="en-US" sz="2400">
                <a:solidFill>
                  <a:srgbClr val="FFFF00"/>
                </a:solidFill>
              </a:rPr>
              <a:t>On-orbit calibration</a:t>
            </a:r>
            <a:r>
              <a:rPr lang="en-US" sz="2400" b="1">
                <a:solidFill>
                  <a:srgbClr val="FFFF00"/>
                </a:solidFill>
              </a:rPr>
              <a:t>		</a:t>
            </a:r>
            <a:r>
              <a:rPr lang="en-US" sz="2400">
                <a:solidFill>
                  <a:srgbClr val="FFFF00"/>
                </a:solidFill>
              </a:rPr>
              <a:t>Yes				</a:t>
            </a:r>
            <a:r>
              <a:rPr lang="en-US" sz="2400">
                <a:solidFill>
                  <a:srgbClr val="FFFFFF"/>
                </a:solidFill>
              </a:rPr>
              <a:t>No</a:t>
            </a:r>
            <a:r>
              <a:rPr lang="en-US" sz="2400">
                <a:solidFill>
                  <a:srgbClr val="FFFF00"/>
                </a:solidFill>
              </a:rPr>
              <a:t>	</a:t>
            </a:r>
            <a:endParaRPr lang="en-US" sz="1200">
              <a:solidFill>
                <a:srgbClr val="FFFF00"/>
              </a:solidFill>
            </a:endParaRPr>
          </a:p>
        </p:txBody>
      </p:sp>
      <p:sp>
        <p:nvSpPr>
          <p:cNvPr id="307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D15367C-360D-4C69-ADBC-DAFDBD6B9E36}" type="slidenum">
              <a:rPr lang="en-US" smtClean="0">
                <a:solidFill>
                  <a:srgbClr val="000000"/>
                </a:solidFill>
              </a:rPr>
              <a:pPr eaLnBrk="1" hangingPunct="1"/>
              <a:t>24</a:t>
            </a:fld>
            <a:endParaRPr lang="en-US" smtClean="0">
              <a:solidFill>
                <a:srgbClr val="000000"/>
              </a:solidFill>
            </a:endParaRPr>
          </a:p>
        </p:txBody>
      </p:sp>
    </p:spTree>
    <p:extLst>
      <p:ext uri="{BB962C8B-B14F-4D97-AF65-F5344CB8AC3E}">
        <p14:creationId xmlns:p14="http://schemas.microsoft.com/office/powerpoint/2010/main" val="25756258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8B55A369-EB68-49EC-B17E-BC8D7DE2B36F}" type="slidenum">
              <a:rPr lang="en-US">
                <a:solidFill>
                  <a:srgbClr val="FFFFFF"/>
                </a:solidFill>
              </a:rPr>
              <a:pPr/>
              <a:t>25</a:t>
            </a:fld>
            <a:endParaRPr lang="en-US">
              <a:solidFill>
                <a:srgbClr val="FFFFFF"/>
              </a:solidFill>
            </a:endParaRPr>
          </a:p>
        </p:txBody>
      </p:sp>
      <p:sp>
        <p:nvSpPr>
          <p:cNvPr id="84994" name="Rectangle 2"/>
          <p:cNvSpPr>
            <a:spLocks noGrp="1" noChangeArrowheads="1"/>
          </p:cNvSpPr>
          <p:nvPr>
            <p:ph type="title"/>
          </p:nvPr>
        </p:nvSpPr>
        <p:spPr/>
        <p:txBody>
          <a:bodyPr/>
          <a:lstStyle/>
          <a:p>
            <a:r>
              <a:rPr lang="en-US" dirty="0">
                <a:solidFill>
                  <a:srgbClr val="FFFF00"/>
                </a:solidFill>
              </a:rPr>
              <a:t>Mission Planning</a:t>
            </a:r>
          </a:p>
        </p:txBody>
      </p:sp>
      <p:sp>
        <p:nvSpPr>
          <p:cNvPr id="84995" name="Rectangle 3"/>
          <p:cNvSpPr>
            <a:spLocks noGrp="1" noChangeArrowheads="1"/>
          </p:cNvSpPr>
          <p:nvPr>
            <p:ph type="body" idx="1"/>
          </p:nvPr>
        </p:nvSpPr>
        <p:spPr>
          <a:xfrm>
            <a:off x="0" y="685800"/>
            <a:ext cx="9144000" cy="1828800"/>
          </a:xfrm>
        </p:spPr>
        <p:txBody>
          <a:bodyPr/>
          <a:lstStyle/>
          <a:p>
            <a:r>
              <a:rPr lang="en-US" sz="2400" dirty="0" smtClean="0"/>
              <a:t>STAR very </a:t>
            </a:r>
            <a:r>
              <a:rPr lang="en-US" sz="2400" dirty="0"/>
              <a:t>involved during the early GOES-R series development. This includes: formulation studies for both ABI and advanced geostationary sounder, ABI band selection and modification, Technical Requirement Documents, Performance and Operational Requirements Document, etc.</a:t>
            </a:r>
          </a:p>
          <a:p>
            <a:endParaRPr lang="en-US" sz="2800" dirty="0"/>
          </a:p>
        </p:txBody>
      </p:sp>
      <p:pic>
        <p:nvPicPr>
          <p:cNvPr id="84996" name="Picture 4" descr="Slide1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2628900"/>
            <a:ext cx="411480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84997" name="Picture 5" descr="abi_trd_cover_1999"/>
          <p:cNvPicPr>
            <a:picLocks noChangeAspect="1" noChangeArrowheads="1"/>
          </p:cNvPicPr>
          <p:nvPr/>
        </p:nvPicPr>
        <p:blipFill>
          <a:blip r:embed="rId4" cstate="email">
            <a:extLst>
              <a:ext uri="{28A0092B-C50C-407E-A947-70E740481C1C}">
                <a14:useLocalDpi xmlns:a14="http://schemas.microsoft.com/office/drawing/2010/main"/>
              </a:ext>
            </a:extLst>
          </a:blip>
          <a:srcRect b="44579"/>
          <a:stretch>
            <a:fillRect/>
          </a:stretch>
        </p:blipFill>
        <p:spPr bwMode="auto">
          <a:xfrm>
            <a:off x="5562600" y="2640013"/>
            <a:ext cx="2743200" cy="1931987"/>
          </a:xfrm>
          <a:prstGeom prst="rect">
            <a:avLst/>
          </a:prstGeom>
          <a:noFill/>
          <a:extLst>
            <a:ext uri="{909E8E84-426E-40DD-AFC4-6F175D3DCCD1}">
              <a14:hiddenFill xmlns:a14="http://schemas.microsoft.com/office/drawing/2010/main">
                <a:solidFill>
                  <a:srgbClr val="FFFFFF"/>
                </a:solidFill>
              </a14:hiddenFill>
            </a:ext>
          </a:extLst>
        </p:spPr>
      </p:pic>
      <p:sp>
        <p:nvSpPr>
          <p:cNvPr id="84998" name="Text Box 6"/>
          <p:cNvSpPr txBox="1">
            <a:spLocks noChangeArrowheads="1"/>
          </p:cNvSpPr>
          <p:nvPr/>
        </p:nvSpPr>
        <p:spPr bwMode="auto">
          <a:xfrm>
            <a:off x="152400" y="5865813"/>
            <a:ext cx="6400800" cy="581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1600" smtClean="0">
                <a:solidFill>
                  <a:srgbClr val="000000"/>
                </a:solidFill>
              </a:rPr>
              <a:t>Originally ABI was only 8 spectral bands, now it is 16. All ABI bands were modified with input from STAR and it’s Cooperative Institutes.</a:t>
            </a:r>
          </a:p>
        </p:txBody>
      </p:sp>
      <p:sp>
        <p:nvSpPr>
          <p:cNvPr id="85000" name="Text Box 8"/>
          <p:cNvSpPr txBox="1">
            <a:spLocks noChangeArrowheads="1"/>
          </p:cNvSpPr>
          <p:nvPr/>
        </p:nvSpPr>
        <p:spPr bwMode="auto">
          <a:xfrm>
            <a:off x="6902450" y="5562600"/>
            <a:ext cx="2165350" cy="9159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mtClean="0">
                <a:solidFill>
                  <a:srgbClr val="000000"/>
                </a:solidFill>
              </a:rPr>
              <a:t>ABI/ABS Requirements.</a:t>
            </a:r>
          </a:p>
          <a:p>
            <a:pPr fontAlgn="base">
              <a:spcBef>
                <a:spcPct val="0"/>
              </a:spcBef>
              <a:spcAft>
                <a:spcPct val="0"/>
              </a:spcAft>
            </a:pPr>
            <a:r>
              <a:rPr lang="en-US" smtClean="0">
                <a:solidFill>
                  <a:srgbClr val="000000"/>
                </a:solidFill>
              </a:rPr>
              <a:t>circa 1999/2000</a:t>
            </a:r>
          </a:p>
        </p:txBody>
      </p:sp>
      <p:pic>
        <p:nvPicPr>
          <p:cNvPr id="85001" name="Picture 9" descr="abs_cover"/>
          <p:cNvPicPr>
            <a:picLocks noChangeAspect="1" noChangeArrowheads="1"/>
          </p:cNvPicPr>
          <p:nvPr/>
        </p:nvPicPr>
        <p:blipFill>
          <a:blip r:embed="rId5" cstate="email">
            <a:extLst>
              <a:ext uri="{28A0092B-C50C-407E-A947-70E740481C1C}">
                <a14:useLocalDpi xmlns:a14="http://schemas.microsoft.com/office/drawing/2010/main"/>
              </a:ext>
            </a:extLst>
          </a:blip>
          <a:srcRect l="12503" t="12402" r="16107"/>
          <a:stretch>
            <a:fillRect/>
          </a:stretch>
        </p:blipFill>
        <p:spPr bwMode="auto">
          <a:xfrm>
            <a:off x="4648200" y="4572000"/>
            <a:ext cx="4495800" cy="1076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5623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CD1E3DAE-4A9A-4B8A-9272-4EF5FD248072}" type="slidenum">
              <a:rPr lang="en-US"/>
              <a:pPr/>
              <a:t>26</a:t>
            </a:fld>
            <a:endParaRPr lang="en-US"/>
          </a:p>
        </p:txBody>
      </p:sp>
      <p:sp>
        <p:nvSpPr>
          <p:cNvPr id="66563" name="Text Box 3"/>
          <p:cNvSpPr txBox="1">
            <a:spLocks noChangeArrowheads="1"/>
          </p:cNvSpPr>
          <p:nvPr/>
        </p:nvSpPr>
        <p:spPr bwMode="auto">
          <a:xfrm>
            <a:off x="31750" y="5775325"/>
            <a:ext cx="9906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eaLnBrk="0" hangingPunct="0"/>
            <a:r>
              <a:rPr lang="en-US" sz="2000" b="1" dirty="0">
                <a:solidFill>
                  <a:schemeClr val="bg1"/>
                </a:solidFill>
                <a:latin typeface="Arial Unicode MS" pitchFamily="34" charset="-128"/>
              </a:rPr>
              <a:t>There are two anticipated scan modes for the ABI:</a:t>
            </a:r>
          </a:p>
          <a:p>
            <a:pPr eaLnBrk="0" hangingPunct="0"/>
            <a:r>
              <a:rPr lang="en-US" sz="2000" b="1" dirty="0">
                <a:solidFill>
                  <a:schemeClr val="bg1"/>
                </a:solidFill>
                <a:latin typeface="Arial Unicode MS" pitchFamily="34" charset="-128"/>
              </a:rPr>
              <a:t>- Full disk images every 15 minutes + 5 min CONUS images + </a:t>
            </a:r>
            <a:r>
              <a:rPr lang="en-US" sz="2000" b="1" dirty="0" err="1">
                <a:solidFill>
                  <a:schemeClr val="bg1"/>
                </a:solidFill>
                <a:latin typeface="Arial Unicode MS" pitchFamily="34" charset="-128"/>
              </a:rPr>
              <a:t>mesoscale</a:t>
            </a:r>
            <a:r>
              <a:rPr lang="en-US" sz="2000" b="1" dirty="0">
                <a:solidFill>
                  <a:schemeClr val="bg1"/>
                </a:solidFill>
                <a:latin typeface="Arial Unicode MS" pitchFamily="34" charset="-128"/>
              </a:rPr>
              <a:t>. </a:t>
            </a:r>
          </a:p>
          <a:p>
            <a:pPr eaLnBrk="0" hangingPunct="0"/>
            <a:r>
              <a:rPr lang="en-US" sz="2000" b="1" dirty="0">
                <a:solidFill>
                  <a:schemeClr val="bg1"/>
                </a:solidFill>
                <a:latin typeface="Arial Unicode MS" pitchFamily="34" charset="-128"/>
              </a:rPr>
              <a:t> or - Full disk every 5 minutes.</a:t>
            </a:r>
          </a:p>
        </p:txBody>
      </p:sp>
      <p:sp>
        <p:nvSpPr>
          <p:cNvPr id="66564" name="Text Box 4"/>
          <p:cNvSpPr txBox="1">
            <a:spLocks noChangeArrowheads="1"/>
          </p:cNvSpPr>
          <p:nvPr/>
        </p:nvSpPr>
        <p:spPr bwMode="auto">
          <a:xfrm>
            <a:off x="7543800" y="215900"/>
            <a:ext cx="14478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solidFill>
                  <a:srgbClr val="FFFF00"/>
                </a:solidFill>
                <a:latin typeface="Arial Unicode MS" pitchFamily="34" charset="-128"/>
              </a:rPr>
              <a:t>ABI scans about 5 times faster</a:t>
            </a:r>
          </a:p>
          <a:p>
            <a:r>
              <a:rPr lang="en-US" sz="2400">
                <a:solidFill>
                  <a:srgbClr val="FFFF00"/>
                </a:solidFill>
                <a:latin typeface="Arial Unicode MS" pitchFamily="34" charset="-128"/>
              </a:rPr>
              <a:t>than the current GOES imager</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5750" y="0"/>
            <a:ext cx="7258050" cy="5806440"/>
          </a:xfrm>
          <a:prstGeom prst="rect">
            <a:avLst/>
          </a:prstGeom>
        </p:spPr>
      </p:pic>
    </p:spTree>
    <p:extLst>
      <p:ext uri="{BB962C8B-B14F-4D97-AF65-F5344CB8AC3E}">
        <p14:creationId xmlns:p14="http://schemas.microsoft.com/office/powerpoint/2010/main" val="98231392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95B524-A867-4578-919E-E2D8606E1324}" type="slidenum">
              <a:rPr lang="en-US"/>
              <a:pPr/>
              <a:t>27</a:t>
            </a:fld>
            <a:endParaRPr lang="en-US"/>
          </a:p>
        </p:txBody>
      </p:sp>
      <p:sp>
        <p:nvSpPr>
          <p:cNvPr id="67587" name="Text Box 3"/>
          <p:cNvSpPr txBox="1">
            <a:spLocks noChangeArrowheads="1"/>
          </p:cNvSpPr>
          <p:nvPr/>
        </p:nvSpPr>
        <p:spPr bwMode="auto">
          <a:xfrm>
            <a:off x="0" y="5789612"/>
            <a:ext cx="9144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algn="ctr" eaLnBrk="0" hangingPunct="0"/>
            <a:r>
              <a:rPr lang="en-US" b="1" dirty="0">
                <a:solidFill>
                  <a:schemeClr val="bg1"/>
                </a:solidFill>
                <a:latin typeface="Arial Unicode MS" pitchFamily="34" charset="-128"/>
              </a:rPr>
              <a:t>ABI can offer Continental US images every 5 minutes for routine monitoring of a wide range of events (storms, dust, clouds, fires, winds, </a:t>
            </a:r>
            <a:r>
              <a:rPr lang="en-US" b="1" dirty="0" err="1">
                <a:solidFill>
                  <a:schemeClr val="bg1"/>
                </a:solidFill>
                <a:latin typeface="Arial Unicode MS" pitchFamily="34" charset="-128"/>
              </a:rPr>
              <a:t>etc</a:t>
            </a:r>
            <a:r>
              <a:rPr lang="en-US" b="1" dirty="0">
                <a:solidFill>
                  <a:schemeClr val="bg1"/>
                </a:solidFill>
                <a:latin typeface="Arial Unicode MS" pitchFamily="34" charset="-128"/>
              </a:rPr>
              <a:t>).</a:t>
            </a:r>
          </a:p>
          <a:p>
            <a:pPr algn="ctr" eaLnBrk="0" hangingPunct="0"/>
            <a:r>
              <a:rPr lang="en-US" b="1" dirty="0">
                <a:solidFill>
                  <a:schemeClr val="bg1"/>
                </a:solidFill>
                <a:latin typeface="Arial Unicode MS" pitchFamily="34" charset="-128"/>
              </a:rPr>
              <a:t>This is every 15 or 30 minutes with the current GOES in routine mode.</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50" y="0"/>
            <a:ext cx="7258050" cy="5806440"/>
          </a:xfrm>
          <a:prstGeom prst="rect">
            <a:avLst/>
          </a:prstGeom>
        </p:spPr>
      </p:pic>
    </p:spTree>
    <p:extLst>
      <p:ext uri="{BB962C8B-B14F-4D97-AF65-F5344CB8AC3E}">
        <p14:creationId xmlns:p14="http://schemas.microsoft.com/office/powerpoint/2010/main" val="2255934718"/>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50" y="0"/>
            <a:ext cx="7258050" cy="5806440"/>
          </a:xfrm>
          <a:prstGeom prst="rect">
            <a:avLst/>
          </a:prstGeom>
        </p:spPr>
      </p:pic>
      <p:sp>
        <p:nvSpPr>
          <p:cNvPr id="5" name="Slide Number Placeholder 3"/>
          <p:cNvSpPr>
            <a:spLocks noGrp="1"/>
          </p:cNvSpPr>
          <p:nvPr>
            <p:ph type="sldNum" sz="quarter" idx="12"/>
          </p:nvPr>
        </p:nvSpPr>
        <p:spPr/>
        <p:txBody>
          <a:bodyPr/>
          <a:lstStyle/>
          <a:p>
            <a:fld id="{0160D25D-4AA5-4793-82D4-F0225D4758FD}" type="slidenum">
              <a:rPr lang="en-US"/>
              <a:pPr/>
              <a:t>28</a:t>
            </a:fld>
            <a:endParaRPr lang="en-US"/>
          </a:p>
        </p:txBody>
      </p:sp>
      <p:sp>
        <p:nvSpPr>
          <p:cNvPr id="69635" name="AutoShape 3"/>
          <p:cNvSpPr>
            <a:spLocks noChangeArrowheads="1"/>
          </p:cNvSpPr>
          <p:nvPr/>
        </p:nvSpPr>
        <p:spPr bwMode="auto">
          <a:xfrm rot="5400000">
            <a:off x="4861983" y="243416"/>
            <a:ext cx="1515534" cy="25527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0C0C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t="21481" b="12839"/>
          <a:stretch/>
        </p:blipFill>
        <p:spPr>
          <a:xfrm>
            <a:off x="419100" y="2277533"/>
            <a:ext cx="8572500" cy="4504267"/>
          </a:xfrm>
          <a:prstGeom prst="rect">
            <a:avLst/>
          </a:prstGeom>
        </p:spPr>
      </p:pic>
    </p:spTree>
    <p:extLst>
      <p:ext uri="{BB962C8B-B14F-4D97-AF65-F5344CB8AC3E}">
        <p14:creationId xmlns:p14="http://schemas.microsoft.com/office/powerpoint/2010/main" val="5431930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50" y="0"/>
            <a:ext cx="7258050" cy="5806440"/>
          </a:xfrm>
          <a:prstGeom prst="rect">
            <a:avLst/>
          </a:prstGeom>
        </p:spPr>
      </p:pic>
      <p:sp>
        <p:nvSpPr>
          <p:cNvPr id="7" name="Slide Number Placeholder 3"/>
          <p:cNvSpPr>
            <a:spLocks noGrp="1"/>
          </p:cNvSpPr>
          <p:nvPr>
            <p:ph type="sldNum" sz="quarter" idx="12"/>
          </p:nvPr>
        </p:nvSpPr>
        <p:spPr/>
        <p:txBody>
          <a:bodyPr/>
          <a:lstStyle/>
          <a:p>
            <a:fld id="{D3234ABC-2602-4383-88AA-23EE467F0D9D}" type="slidenum">
              <a:rPr lang="en-US"/>
              <a:pPr/>
              <a:t>29</a:t>
            </a:fld>
            <a:endParaRPr lang="en-US"/>
          </a:p>
        </p:txBody>
      </p:sp>
      <p:sp>
        <p:nvSpPr>
          <p:cNvPr id="71683" name="AutoShape 3"/>
          <p:cNvSpPr>
            <a:spLocks noChangeArrowheads="1"/>
          </p:cNvSpPr>
          <p:nvPr/>
        </p:nvSpPr>
        <p:spPr bwMode="auto">
          <a:xfrm rot="5400000">
            <a:off x="4362450" y="361950"/>
            <a:ext cx="1295400" cy="25527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0C0C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FFFF00"/>
              </a:solidFill>
              <a:latin typeface="Times New Roman" pitchFamily="18" charset="0"/>
            </a:endParaRP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2800" y="2453640"/>
            <a:ext cx="5505450" cy="4404360"/>
          </a:xfrm>
          <a:prstGeom prst="rect">
            <a:avLst/>
          </a:prstGeom>
        </p:spPr>
      </p:pic>
      <p:sp>
        <p:nvSpPr>
          <p:cNvPr id="71685" name="Text Box 5"/>
          <p:cNvSpPr txBox="1">
            <a:spLocks noChangeArrowheads="1"/>
          </p:cNvSpPr>
          <p:nvPr/>
        </p:nvSpPr>
        <p:spPr bwMode="auto">
          <a:xfrm>
            <a:off x="76200" y="5921514"/>
            <a:ext cx="9067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algn="ctr" eaLnBrk="0" hangingPunct="0"/>
            <a:r>
              <a:rPr lang="en-US" sz="2000" b="1" dirty="0" err="1">
                <a:solidFill>
                  <a:schemeClr val="bg1"/>
                </a:solidFill>
                <a:latin typeface="Arial Unicode MS" pitchFamily="34" charset="-128"/>
              </a:rPr>
              <a:t>Mesoscale</a:t>
            </a:r>
            <a:r>
              <a:rPr lang="en-US" sz="2000" b="1" dirty="0">
                <a:solidFill>
                  <a:schemeClr val="bg1"/>
                </a:solidFill>
                <a:latin typeface="Arial Unicode MS" pitchFamily="34" charset="-128"/>
              </a:rPr>
              <a:t> images every 30 seconds for rapidly changing </a:t>
            </a:r>
            <a:r>
              <a:rPr lang="en-US" sz="2000" b="1" dirty="0" smtClean="0">
                <a:solidFill>
                  <a:schemeClr val="bg1"/>
                </a:solidFill>
                <a:latin typeface="Arial Unicode MS" pitchFamily="34" charset="-128"/>
              </a:rPr>
              <a:t>phenomena</a:t>
            </a:r>
          </a:p>
          <a:p>
            <a:pPr algn="ctr" eaLnBrk="0" hangingPunct="0"/>
            <a:r>
              <a:rPr lang="en-US" sz="2000" b="1" dirty="0" smtClean="0">
                <a:solidFill>
                  <a:schemeClr val="bg1"/>
                </a:solidFill>
                <a:latin typeface="Arial Unicode MS" pitchFamily="34" charset="-128"/>
              </a:rPr>
              <a:t>(thunderstorms</a:t>
            </a:r>
            <a:r>
              <a:rPr lang="en-US" sz="2000" b="1" dirty="0">
                <a:solidFill>
                  <a:schemeClr val="bg1"/>
                </a:solidFill>
                <a:latin typeface="Arial Unicode MS" pitchFamily="34" charset="-128"/>
              </a:rPr>
              <a:t>, hurricanes, fires, </a:t>
            </a:r>
            <a:r>
              <a:rPr lang="en-US" sz="2000" b="1" dirty="0" err="1">
                <a:solidFill>
                  <a:schemeClr val="bg1"/>
                </a:solidFill>
                <a:latin typeface="Arial Unicode MS" pitchFamily="34" charset="-128"/>
              </a:rPr>
              <a:t>etc</a:t>
            </a:r>
            <a:r>
              <a:rPr lang="en-US" sz="2000" b="1" dirty="0">
                <a:solidFill>
                  <a:schemeClr val="bg1"/>
                </a:solidFill>
                <a:latin typeface="Arial Unicode MS" pitchFamily="34" charset="-128"/>
              </a:rPr>
              <a:t>). </a:t>
            </a:r>
            <a:r>
              <a:rPr lang="en-US" sz="2000" b="1" dirty="0" smtClean="0">
                <a:solidFill>
                  <a:schemeClr val="bg1"/>
                </a:solidFill>
                <a:latin typeface="Arial Unicode MS" pitchFamily="34" charset="-128"/>
              </a:rPr>
              <a:t>Or two regions every 60 seconds.</a:t>
            </a:r>
            <a:endParaRPr lang="en-US" sz="2000" b="1" dirty="0">
              <a:solidFill>
                <a:schemeClr val="bg1"/>
              </a:solidFill>
              <a:latin typeface="Arial Unicode MS" pitchFamily="34" charset="-128"/>
            </a:endParaRPr>
          </a:p>
        </p:txBody>
      </p:sp>
    </p:spTree>
    <p:extLst>
      <p:ext uri="{BB962C8B-B14F-4D97-AF65-F5344CB8AC3E}">
        <p14:creationId xmlns:p14="http://schemas.microsoft.com/office/powerpoint/2010/main" val="28106225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6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Outline</a:t>
            </a:r>
          </a:p>
        </p:txBody>
      </p:sp>
      <p:sp>
        <p:nvSpPr>
          <p:cNvPr id="9219" name="Rectangle 3"/>
          <p:cNvSpPr>
            <a:spLocks noGrp="1" noChangeArrowheads="1"/>
          </p:cNvSpPr>
          <p:nvPr>
            <p:ph type="body" idx="1"/>
          </p:nvPr>
        </p:nvSpPr>
        <p:spPr>
          <a:xfrm>
            <a:off x="381000" y="685800"/>
            <a:ext cx="8839200" cy="5105400"/>
          </a:xfrm>
        </p:spPr>
        <p:txBody>
          <a:bodyPr/>
          <a:lstStyle/>
          <a:p>
            <a:pPr eaLnBrk="1" hangingPunct="1">
              <a:lnSpc>
                <a:spcPct val="90000"/>
              </a:lnSpc>
            </a:pPr>
            <a:r>
              <a:rPr lang="en-US" dirty="0" smtClean="0">
                <a:solidFill>
                  <a:schemeClr val="bg1"/>
                </a:solidFill>
              </a:rPr>
              <a:t>History</a:t>
            </a:r>
          </a:p>
          <a:p>
            <a:pPr eaLnBrk="1" hangingPunct="1">
              <a:lnSpc>
                <a:spcPct val="90000"/>
              </a:lnSpc>
            </a:pPr>
            <a:r>
              <a:rPr lang="en-US" dirty="0" smtClean="0">
                <a:solidFill>
                  <a:schemeClr val="bg1"/>
                </a:solidFill>
              </a:rPr>
              <a:t>Current GOES Imager and Sounder</a:t>
            </a:r>
          </a:p>
          <a:p>
            <a:pPr lvl="1" eaLnBrk="1" hangingPunct="1">
              <a:lnSpc>
                <a:spcPct val="90000"/>
              </a:lnSpc>
            </a:pPr>
            <a:r>
              <a:rPr lang="en-US" dirty="0" smtClean="0">
                <a:solidFill>
                  <a:schemeClr val="bg1"/>
                </a:solidFill>
              </a:rPr>
              <a:t>GOES-14/15</a:t>
            </a:r>
          </a:p>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chemeClr val="bg1"/>
                </a:solidFill>
              </a:rPr>
              <a:t>High Spectral resolution</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Questions</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3</a:t>
            </a:fld>
            <a:endParaRPr lang="en-US" smtClean="0">
              <a:solidFill>
                <a:srgbClr val="000000"/>
              </a:solidFill>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43600" y="2820588"/>
            <a:ext cx="2667000" cy="3800162"/>
          </a:xfrm>
          <a:prstGeom prst="rect">
            <a:avLst/>
          </a:prstGeom>
          <a:ln>
            <a:solidFill>
              <a:schemeClr val="tx1"/>
            </a:solidFill>
          </a:ln>
        </p:spPr>
      </p:pic>
    </p:spTree>
    <p:extLst>
      <p:ext uri="{BB962C8B-B14F-4D97-AF65-F5344CB8AC3E}">
        <p14:creationId xmlns:p14="http://schemas.microsoft.com/office/powerpoint/2010/main" val="16781588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2"/>
          <p:cNvGrpSpPr>
            <a:grpSpLocks/>
          </p:cNvGrpSpPr>
          <p:nvPr/>
        </p:nvGrpSpPr>
        <p:grpSpPr bwMode="auto">
          <a:xfrm>
            <a:off x="2625725" y="-457200"/>
            <a:ext cx="5730875" cy="7837488"/>
            <a:chOff x="1296" y="-288"/>
            <a:chExt cx="3610" cy="4937"/>
          </a:xfrm>
        </p:grpSpPr>
        <p:pic>
          <p:nvPicPr>
            <p:cNvPr id="31753" name="Picture 3" descr="GOES_Scan"/>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296" y="-288"/>
              <a:ext cx="3599" cy="2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4" descr="GOES_R_Scan"/>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1296" y="1935"/>
              <a:ext cx="3610" cy="2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747" name="Text Box 5"/>
          <p:cNvSpPr txBox="1">
            <a:spLocks noChangeArrowheads="1"/>
          </p:cNvSpPr>
          <p:nvPr/>
        </p:nvSpPr>
        <p:spPr bwMode="auto">
          <a:xfrm>
            <a:off x="3844925" y="2246313"/>
            <a:ext cx="3048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000000"/>
                </a:solidFill>
              </a:rPr>
              <a:t>Current GOES Imager scan coverage within 15 minutes</a:t>
            </a:r>
          </a:p>
        </p:txBody>
      </p:sp>
      <p:sp>
        <p:nvSpPr>
          <p:cNvPr id="31748" name="Text Box 6"/>
          <p:cNvSpPr txBox="1">
            <a:spLocks noChangeArrowheads="1"/>
          </p:cNvSpPr>
          <p:nvPr/>
        </p:nvSpPr>
        <p:spPr bwMode="auto">
          <a:xfrm>
            <a:off x="3844925" y="5791200"/>
            <a:ext cx="3124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000000"/>
                </a:solidFill>
              </a:rPr>
              <a:t>GOES-R ABI scan coverage within 15 minutes</a:t>
            </a:r>
          </a:p>
        </p:txBody>
      </p:sp>
      <p:sp>
        <p:nvSpPr>
          <p:cNvPr id="31749" name="Text Box 7"/>
          <p:cNvSpPr txBox="1">
            <a:spLocks noChangeArrowheads="1"/>
          </p:cNvSpPr>
          <p:nvPr/>
        </p:nvSpPr>
        <p:spPr bwMode="auto">
          <a:xfrm>
            <a:off x="8401050" y="6434138"/>
            <a:ext cx="666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a:solidFill>
                  <a:srgbClr val="000000"/>
                </a:solidFill>
              </a:rPr>
              <a:t>CIMSS</a:t>
            </a:r>
          </a:p>
        </p:txBody>
      </p:sp>
      <p:sp>
        <p:nvSpPr>
          <p:cNvPr id="31750" name="TextBox 9"/>
          <p:cNvSpPr txBox="1">
            <a:spLocks noChangeArrowheads="1"/>
          </p:cNvSpPr>
          <p:nvPr/>
        </p:nvSpPr>
        <p:spPr bwMode="auto">
          <a:xfrm>
            <a:off x="152400" y="4114800"/>
            <a:ext cx="2438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FF"/>
                </a:solidFill>
              </a:rPr>
              <a:t>In 15 Minutes</a:t>
            </a:r>
            <a:br>
              <a:rPr lang="en-US">
                <a:solidFill>
                  <a:srgbClr val="FFFFFF"/>
                </a:solidFill>
              </a:rPr>
            </a:br>
            <a:r>
              <a:rPr lang="en-US">
                <a:solidFill>
                  <a:srgbClr val="FFFFFF"/>
                </a:solidFill>
              </a:rPr>
              <a:t>ABI (“Flex Mode”) will scan:</a:t>
            </a:r>
          </a:p>
          <a:p>
            <a:pPr eaLnBrk="1" fontAlgn="base" hangingPunct="1">
              <a:spcBef>
                <a:spcPct val="0"/>
              </a:spcBef>
              <a:spcAft>
                <a:spcPct val="0"/>
              </a:spcAft>
              <a:buFont typeface="Arial" pitchFamily="34" charset="0"/>
              <a:buChar char="•"/>
            </a:pPr>
            <a:r>
              <a:rPr lang="en-US" sz="1400">
                <a:solidFill>
                  <a:srgbClr val="FFFFFF"/>
                </a:solidFill>
              </a:rPr>
              <a:t> 30 Mesoscale Images</a:t>
            </a:r>
          </a:p>
          <a:p>
            <a:pPr eaLnBrk="1" fontAlgn="base" hangingPunct="1">
              <a:spcBef>
                <a:spcPct val="0"/>
              </a:spcBef>
              <a:spcAft>
                <a:spcPct val="0"/>
              </a:spcAft>
              <a:buFont typeface="Arial" pitchFamily="34" charset="0"/>
              <a:buChar char="•"/>
            </a:pPr>
            <a:r>
              <a:rPr lang="en-US" sz="1400">
                <a:solidFill>
                  <a:srgbClr val="FFFFFF"/>
                </a:solidFill>
              </a:rPr>
              <a:t> 3 CONUS Images</a:t>
            </a:r>
          </a:p>
          <a:p>
            <a:pPr eaLnBrk="1" fontAlgn="base" hangingPunct="1">
              <a:spcBef>
                <a:spcPct val="0"/>
              </a:spcBef>
              <a:spcAft>
                <a:spcPct val="0"/>
              </a:spcAft>
              <a:buFont typeface="Arial" pitchFamily="34" charset="0"/>
              <a:buChar char="•"/>
            </a:pPr>
            <a:r>
              <a:rPr lang="en-US" sz="1400">
                <a:solidFill>
                  <a:srgbClr val="FFFFFF"/>
                </a:solidFill>
              </a:rPr>
              <a:t> 1 Full Disk Image</a:t>
            </a:r>
          </a:p>
        </p:txBody>
      </p:sp>
      <p:sp>
        <p:nvSpPr>
          <p:cNvPr id="31751" name="TextBox 10"/>
          <p:cNvSpPr txBox="1">
            <a:spLocks noChangeArrowheads="1"/>
          </p:cNvSpPr>
          <p:nvPr/>
        </p:nvSpPr>
        <p:spPr bwMode="auto">
          <a:xfrm>
            <a:off x="152400" y="765175"/>
            <a:ext cx="24384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FF"/>
                </a:solidFill>
              </a:rPr>
              <a:t>In 15 Minutes</a:t>
            </a:r>
            <a:br>
              <a:rPr lang="en-US">
                <a:solidFill>
                  <a:srgbClr val="FFFFFF"/>
                </a:solidFill>
              </a:rPr>
            </a:br>
            <a:r>
              <a:rPr lang="en-US">
                <a:solidFill>
                  <a:srgbClr val="FFFFFF"/>
                </a:solidFill>
              </a:rPr>
              <a:t>Current GOES Imager can scan:</a:t>
            </a:r>
          </a:p>
          <a:p>
            <a:pPr eaLnBrk="1" fontAlgn="base" hangingPunct="1">
              <a:spcBef>
                <a:spcPct val="0"/>
              </a:spcBef>
              <a:spcAft>
                <a:spcPct val="0"/>
              </a:spcAft>
              <a:buFont typeface="Arial" pitchFamily="34" charset="0"/>
              <a:buChar char="•"/>
            </a:pPr>
            <a:r>
              <a:rPr lang="en-US" sz="1400">
                <a:solidFill>
                  <a:srgbClr val="FFFFFF"/>
                </a:solidFill>
              </a:rPr>
              <a:t> Most (3/5) of a Full Disk Image</a:t>
            </a:r>
          </a:p>
        </p:txBody>
      </p:sp>
      <p:sp>
        <p:nvSpPr>
          <p:cNvPr id="317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4511C65-AC1C-46B6-AEBC-D88CB1B24765}" type="slidenum">
              <a:rPr lang="en-US" smtClean="0">
                <a:solidFill>
                  <a:srgbClr val="000000"/>
                </a:solidFill>
              </a:rPr>
              <a:pPr eaLnBrk="1" hangingPunct="1"/>
              <a:t>30</a:t>
            </a:fld>
            <a:endParaRPr lang="en-US" smtClean="0">
              <a:solidFill>
                <a:srgbClr val="000000"/>
              </a:solidFill>
            </a:endParaRPr>
          </a:p>
        </p:txBody>
      </p:sp>
    </p:spTree>
    <p:extLst>
      <p:ext uri="{BB962C8B-B14F-4D97-AF65-F5344CB8AC3E}">
        <p14:creationId xmlns:p14="http://schemas.microsoft.com/office/powerpoint/2010/main" val="2848971379"/>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52400" y="6248400"/>
            <a:ext cx="88923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“Water vapor” data from </a:t>
            </a:r>
            <a:r>
              <a:rPr lang="en-US" dirty="0" smtClean="0">
                <a:solidFill>
                  <a:srgbClr val="FFFFFF"/>
                </a:solidFill>
              </a:rPr>
              <a:t>the GOES-14 NOAA </a:t>
            </a:r>
            <a:r>
              <a:rPr lang="en-US" dirty="0">
                <a:solidFill>
                  <a:srgbClr val="FFFFFF"/>
                </a:solidFill>
              </a:rPr>
              <a:t>Science Test, lead by </a:t>
            </a:r>
            <a:r>
              <a:rPr lang="en-US" dirty="0" err="1">
                <a:solidFill>
                  <a:srgbClr val="FFFFFF"/>
                </a:solidFill>
              </a:rPr>
              <a:t>Hillger</a:t>
            </a:r>
            <a:r>
              <a:rPr lang="en-US" dirty="0">
                <a:solidFill>
                  <a:srgbClr val="FFFFFF"/>
                </a:solidFill>
              </a:rPr>
              <a:t> and Schmit</a:t>
            </a:r>
          </a:p>
        </p:txBody>
      </p:sp>
      <p:sp>
        <p:nvSpPr>
          <p:cNvPr id="20483" name="Rectangle 3"/>
          <p:cNvSpPr>
            <a:spLocks noGrp="1" noChangeArrowheads="1"/>
          </p:cNvSpPr>
          <p:nvPr>
            <p:ph type="title"/>
          </p:nvPr>
        </p:nvSpPr>
        <p:spPr>
          <a:noFill/>
        </p:spPr>
        <p:txBody>
          <a:bodyPr/>
          <a:lstStyle/>
          <a:p>
            <a:r>
              <a:rPr lang="en-US" sz="4000" smtClean="0">
                <a:solidFill>
                  <a:srgbClr val="FFFF00"/>
                </a:solidFill>
              </a:rPr>
              <a:t>GOES-14: Sample “5-min” imagery</a:t>
            </a:r>
          </a:p>
        </p:txBody>
      </p:sp>
      <p:pic>
        <p:nvPicPr>
          <p:cNvPr id="20484" name="Picture 4" descr="boxingday_g12g14_wv_anim"/>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62000" y="13716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5"/>
          <p:cNvSpPr txBox="1">
            <a:spLocks noChangeArrowheads="1"/>
          </p:cNvSpPr>
          <p:nvPr/>
        </p:nvSpPr>
        <p:spPr bwMode="auto">
          <a:xfrm>
            <a:off x="7086600" y="4648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rPr>
              <a:t>GOES-12</a:t>
            </a:r>
          </a:p>
        </p:txBody>
      </p:sp>
      <p:sp>
        <p:nvSpPr>
          <p:cNvPr id="20486" name="Text Box 6"/>
          <p:cNvSpPr txBox="1">
            <a:spLocks noChangeArrowheads="1"/>
          </p:cNvSpPr>
          <p:nvPr/>
        </p:nvSpPr>
        <p:spPr bwMode="auto">
          <a:xfrm>
            <a:off x="7086600" y="2286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rPr>
              <a:t>GOES-14</a:t>
            </a:r>
          </a:p>
        </p:txBody>
      </p:sp>
    </p:spTree>
    <p:extLst>
      <p:ext uri="{BB962C8B-B14F-4D97-AF65-F5344CB8AC3E}">
        <p14:creationId xmlns:p14="http://schemas.microsoft.com/office/powerpoint/2010/main" val="2521002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533400" y="-228600"/>
            <a:ext cx="8229600" cy="1143000"/>
          </a:xfrm>
        </p:spPr>
        <p:txBody>
          <a:bodyPr/>
          <a:lstStyle/>
          <a:p>
            <a:r>
              <a:rPr lang="en-US" sz="3600" dirty="0" smtClean="0">
                <a:solidFill>
                  <a:srgbClr val="FFFF00"/>
                </a:solidFill>
              </a:rPr>
              <a:t>GOES-14: Sample “1-min” imagery</a:t>
            </a:r>
          </a:p>
        </p:txBody>
      </p:sp>
      <p:sp>
        <p:nvSpPr>
          <p:cNvPr id="99331" name="Text Box 3"/>
          <p:cNvSpPr txBox="1">
            <a:spLocks noChangeArrowheads="1"/>
          </p:cNvSpPr>
          <p:nvPr/>
        </p:nvSpPr>
        <p:spPr bwMode="auto">
          <a:xfrm>
            <a:off x="1066800" y="6248400"/>
            <a:ext cx="74640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600" dirty="0" smtClean="0">
                <a:solidFill>
                  <a:srgbClr val="FFFFFF"/>
                </a:solidFill>
                <a:ea typeface="MS PGothic" pitchFamily="34" charset="-128"/>
              </a:rPr>
              <a:t>- Visible </a:t>
            </a:r>
            <a:r>
              <a:rPr lang="en-US" sz="1600" dirty="0">
                <a:solidFill>
                  <a:srgbClr val="FFFFFF"/>
                </a:solidFill>
                <a:ea typeface="MS PGothic" pitchFamily="34" charset="-128"/>
              </a:rPr>
              <a:t>data from the </a:t>
            </a:r>
            <a:r>
              <a:rPr lang="en-US" sz="1600" dirty="0" smtClean="0">
                <a:solidFill>
                  <a:srgbClr val="FFFFFF"/>
                </a:solidFill>
                <a:ea typeface="MS PGothic" pitchFamily="34" charset="-128"/>
              </a:rPr>
              <a:t>GOES-14 </a:t>
            </a:r>
            <a:r>
              <a:rPr lang="en-US" sz="1600" dirty="0">
                <a:solidFill>
                  <a:srgbClr val="FFFFFF"/>
                </a:solidFill>
                <a:ea typeface="MS PGothic" pitchFamily="34" charset="-128"/>
              </a:rPr>
              <a:t>NOAA Science Test, lead by </a:t>
            </a:r>
            <a:r>
              <a:rPr lang="en-US" sz="1600" dirty="0" err="1">
                <a:solidFill>
                  <a:srgbClr val="FFFFFF"/>
                </a:solidFill>
                <a:ea typeface="MS PGothic" pitchFamily="34" charset="-128"/>
              </a:rPr>
              <a:t>Hillger</a:t>
            </a:r>
            <a:r>
              <a:rPr lang="en-US" sz="1600" dirty="0">
                <a:solidFill>
                  <a:srgbClr val="FFFFFF"/>
                </a:solidFill>
                <a:ea typeface="MS PGothic" pitchFamily="34" charset="-128"/>
              </a:rPr>
              <a:t> and </a:t>
            </a:r>
            <a:r>
              <a:rPr lang="en-US" sz="1600" dirty="0" smtClean="0">
                <a:solidFill>
                  <a:srgbClr val="FFFFFF"/>
                </a:solidFill>
                <a:ea typeface="MS PGothic" pitchFamily="34" charset="-128"/>
              </a:rPr>
              <a:t>Schmit</a:t>
            </a:r>
          </a:p>
          <a:p>
            <a:pPr fontAlgn="base">
              <a:spcBef>
                <a:spcPct val="0"/>
              </a:spcBef>
              <a:spcAft>
                <a:spcPct val="0"/>
              </a:spcAft>
            </a:pPr>
            <a:r>
              <a:rPr lang="en-US" sz="1600" dirty="0" smtClean="0">
                <a:solidFill>
                  <a:srgbClr val="FFFFFF"/>
                </a:solidFill>
                <a:ea typeface="MS PGothic" pitchFamily="34" charset="-128"/>
              </a:rPr>
              <a:t>- Can these type loops validate </a:t>
            </a:r>
            <a:r>
              <a:rPr lang="en-US" sz="1600" dirty="0" err="1" smtClean="0">
                <a:solidFill>
                  <a:srgbClr val="FFFFFF"/>
                </a:solidFill>
                <a:ea typeface="MS PGothic" pitchFamily="34" charset="-128"/>
              </a:rPr>
              <a:t>meso</a:t>
            </a:r>
            <a:r>
              <a:rPr lang="en-US" sz="1600" dirty="0" smtClean="0">
                <a:solidFill>
                  <a:srgbClr val="FFFFFF"/>
                </a:solidFill>
                <a:ea typeface="MS PGothic" pitchFamily="34" charset="-128"/>
              </a:rPr>
              <a:t>-scale models? </a:t>
            </a:r>
            <a:endParaRPr lang="en-US" sz="1600" dirty="0">
              <a:solidFill>
                <a:srgbClr val="FFFFFF"/>
              </a:solidFill>
              <a:ea typeface="MS PGothic" pitchFamily="34" charset="-128"/>
            </a:endParaRPr>
          </a:p>
        </p:txBody>
      </p:sp>
      <p:pic>
        <p:nvPicPr>
          <p:cNvPr id="99332" name="Picture 4" descr="ecb_g12g14_vis_anim"/>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143000" y="704850"/>
            <a:ext cx="6781800" cy="5086350"/>
          </a:xfrm>
          <a:prstGeom prst="rect">
            <a:avLst/>
          </a:prstGeom>
          <a:noFill/>
          <a:extLst>
            <a:ext uri="{909E8E84-426E-40DD-AFC4-6F175D3DCCD1}">
              <a14:hiddenFill xmlns:a14="http://schemas.microsoft.com/office/drawing/2010/main">
                <a:solidFill>
                  <a:srgbClr val="FFFFFF"/>
                </a:solidFill>
              </a14:hiddenFill>
            </a:ext>
          </a:extLst>
        </p:spPr>
      </p:pic>
      <p:sp>
        <p:nvSpPr>
          <p:cNvPr id="99333" name="Text Box 5"/>
          <p:cNvSpPr txBox="1">
            <a:spLocks noChangeArrowheads="1"/>
          </p:cNvSpPr>
          <p:nvPr/>
        </p:nvSpPr>
        <p:spPr bwMode="auto">
          <a:xfrm>
            <a:off x="2286000" y="5791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FFFF00"/>
                </a:solidFill>
                <a:ea typeface="MS PGothic" pitchFamily="34" charset="-128"/>
              </a:rPr>
              <a:t>GOES-12</a:t>
            </a:r>
          </a:p>
        </p:txBody>
      </p:sp>
      <p:sp>
        <p:nvSpPr>
          <p:cNvPr id="99334" name="Text Box 6"/>
          <p:cNvSpPr txBox="1">
            <a:spLocks noChangeArrowheads="1"/>
          </p:cNvSpPr>
          <p:nvPr/>
        </p:nvSpPr>
        <p:spPr bwMode="auto">
          <a:xfrm>
            <a:off x="5410200" y="5791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FFFF00"/>
                </a:solidFill>
                <a:ea typeface="MS PGothic" pitchFamily="34" charset="-128"/>
              </a:rPr>
              <a:t>GOES-14</a:t>
            </a:r>
          </a:p>
        </p:txBody>
      </p:sp>
      <p:sp>
        <p:nvSpPr>
          <p:cNvPr id="2" name="Slide Number Placeholder 1"/>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32</a:t>
            </a:fld>
            <a:endParaRPr lang="en-US">
              <a:solidFill>
                <a:srgbClr val="000000"/>
              </a:solidFill>
            </a:endParaRPr>
          </a:p>
        </p:txBody>
      </p:sp>
    </p:spTree>
    <p:extLst>
      <p:ext uri="{BB962C8B-B14F-4D97-AF65-F5344CB8AC3E}">
        <p14:creationId xmlns:p14="http://schemas.microsoft.com/office/powerpoint/2010/main" val="21971148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8" descr="Igor_zoom_goes_15_13_80pct"/>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3000" y="762000"/>
            <a:ext cx="65532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Grp="1" noChangeArrowheads="1"/>
          </p:cNvSpPr>
          <p:nvPr>
            <p:ph type="title"/>
          </p:nvPr>
        </p:nvSpPr>
        <p:spPr>
          <a:xfrm>
            <a:off x="457200" y="-228600"/>
            <a:ext cx="8229600" cy="1143000"/>
          </a:xfrm>
        </p:spPr>
        <p:txBody>
          <a:bodyPr/>
          <a:lstStyle/>
          <a:p>
            <a:pPr eaLnBrk="1" hangingPunct="1"/>
            <a:r>
              <a:rPr lang="en-US" sz="4000" dirty="0" smtClean="0">
                <a:solidFill>
                  <a:srgbClr val="FFFF00"/>
                </a:solidFill>
              </a:rPr>
              <a:t>GOES-15: Sample “1-min” imagery</a:t>
            </a:r>
          </a:p>
        </p:txBody>
      </p:sp>
      <p:sp>
        <p:nvSpPr>
          <p:cNvPr id="11268" name="Text Box 3"/>
          <p:cNvSpPr txBox="1">
            <a:spLocks noChangeArrowheads="1"/>
          </p:cNvSpPr>
          <p:nvPr/>
        </p:nvSpPr>
        <p:spPr bwMode="auto">
          <a:xfrm>
            <a:off x="838200" y="6477000"/>
            <a:ext cx="73373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dirty="0">
                <a:solidFill>
                  <a:schemeClr val="bg1"/>
                </a:solidFill>
              </a:rPr>
              <a:t>Visible data from the </a:t>
            </a:r>
            <a:r>
              <a:rPr lang="en-US" sz="1600" dirty="0" smtClean="0">
                <a:solidFill>
                  <a:schemeClr val="bg1"/>
                </a:solidFill>
              </a:rPr>
              <a:t>GOES-15 </a:t>
            </a:r>
            <a:r>
              <a:rPr lang="en-US" sz="1600" dirty="0">
                <a:solidFill>
                  <a:schemeClr val="bg1"/>
                </a:solidFill>
              </a:rPr>
              <a:t>NOAA Science Test, lead by </a:t>
            </a:r>
            <a:r>
              <a:rPr lang="en-US" sz="1600" dirty="0" err="1">
                <a:solidFill>
                  <a:schemeClr val="bg1"/>
                </a:solidFill>
              </a:rPr>
              <a:t>Hillger</a:t>
            </a:r>
            <a:r>
              <a:rPr lang="en-US" sz="1600" dirty="0">
                <a:solidFill>
                  <a:schemeClr val="bg1"/>
                </a:solidFill>
              </a:rPr>
              <a:t> and Schmit</a:t>
            </a:r>
          </a:p>
        </p:txBody>
      </p:sp>
      <p:sp>
        <p:nvSpPr>
          <p:cNvPr id="11269" name="Text Box 5"/>
          <p:cNvSpPr txBox="1">
            <a:spLocks noChangeArrowheads="1"/>
          </p:cNvSpPr>
          <p:nvPr/>
        </p:nvSpPr>
        <p:spPr bwMode="auto">
          <a:xfrm>
            <a:off x="5029200" y="5867400"/>
            <a:ext cx="88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rgbClr val="FFFF00"/>
                </a:solidFill>
              </a:rPr>
              <a:t>30-min</a:t>
            </a:r>
          </a:p>
        </p:txBody>
      </p:sp>
      <p:sp>
        <p:nvSpPr>
          <p:cNvPr id="11270" name="Text Box 6"/>
          <p:cNvSpPr txBox="1">
            <a:spLocks noChangeArrowheads="1"/>
          </p:cNvSpPr>
          <p:nvPr/>
        </p:nvSpPr>
        <p:spPr bwMode="auto">
          <a:xfrm>
            <a:off x="1295400" y="5867400"/>
            <a:ext cx="75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rgbClr val="FFFF00"/>
                </a:solidFill>
              </a:rPr>
              <a:t>1-min</a:t>
            </a:r>
          </a:p>
        </p:txBody>
      </p:sp>
      <p:sp>
        <p:nvSpPr>
          <p:cNvPr id="1127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D4D2FFD-E30D-473A-9AD1-0A571B986586}" type="slidenum">
              <a:rPr lang="en-US" smtClean="0"/>
              <a:pPr eaLnBrk="1" hangingPunct="1"/>
              <a:t>33</a:t>
            </a:fld>
            <a:endParaRPr lang="en-US" smtClean="0"/>
          </a:p>
        </p:txBody>
      </p:sp>
    </p:spTree>
    <p:extLst>
      <p:ext uri="{BB962C8B-B14F-4D97-AF65-F5344CB8AC3E}">
        <p14:creationId xmlns:p14="http://schemas.microsoft.com/office/powerpoint/2010/main" val="30513450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DAD5D1D-A21D-4ABF-B705-CAB664C2A17F}" type="slidenum">
              <a:rPr lang="en-US" smtClean="0">
                <a:solidFill>
                  <a:srgbClr val="000000"/>
                </a:solidFill>
              </a:rPr>
              <a:pPr eaLnBrk="1" hangingPunct="1"/>
              <a:t>34</a:t>
            </a:fld>
            <a:endParaRPr lang="en-US" smtClean="0">
              <a:solidFill>
                <a:srgbClr val="000000"/>
              </a:solidFill>
            </a:endParaRPr>
          </a:p>
        </p:txBody>
      </p:sp>
      <p:sp>
        <p:nvSpPr>
          <p:cNvPr id="24579" name="Rectangle 2"/>
          <p:cNvSpPr>
            <a:spLocks noGrp="1" noChangeArrowheads="1"/>
          </p:cNvSpPr>
          <p:nvPr>
            <p:ph type="title"/>
          </p:nvPr>
        </p:nvSpPr>
        <p:spPr>
          <a:xfrm>
            <a:off x="0" y="152400"/>
            <a:ext cx="9448800" cy="685800"/>
          </a:xfrm>
        </p:spPr>
        <p:txBody>
          <a:bodyPr/>
          <a:lstStyle/>
          <a:p>
            <a:r>
              <a:rPr lang="en-US" sz="4000" dirty="0" smtClean="0">
                <a:solidFill>
                  <a:srgbClr val="FFFF00"/>
                </a:solidFill>
              </a:rPr>
              <a:t>GOES-12/15</a:t>
            </a:r>
            <a:r>
              <a:rPr lang="en-US" sz="4000" b="1" dirty="0" smtClean="0">
                <a:solidFill>
                  <a:srgbClr val="FFFF00"/>
                </a:solidFill>
              </a:rPr>
              <a:t> </a:t>
            </a:r>
            <a:r>
              <a:rPr lang="en-US" sz="4000" dirty="0" smtClean="0">
                <a:solidFill>
                  <a:srgbClr val="FFFF00"/>
                </a:solidFill>
              </a:rPr>
              <a:t> (Around eclipse period)</a:t>
            </a:r>
            <a:r>
              <a:rPr lang="en-US" sz="2000" dirty="0" smtClean="0">
                <a:solidFill>
                  <a:srgbClr val="0000FF"/>
                </a:solidFill>
              </a:rPr>
              <a:t/>
            </a:r>
            <a:br>
              <a:rPr lang="en-US" sz="2000" dirty="0" smtClean="0">
                <a:solidFill>
                  <a:srgbClr val="0000FF"/>
                </a:solidFill>
              </a:rPr>
            </a:br>
            <a:endParaRPr lang="en-US" sz="2000" dirty="0" smtClean="0">
              <a:solidFill>
                <a:srgbClr val="0000FF"/>
              </a:solidFill>
            </a:endParaRPr>
          </a:p>
        </p:txBody>
      </p:sp>
      <p:sp>
        <p:nvSpPr>
          <p:cNvPr id="24580" name="Rectangle 3"/>
          <p:cNvSpPr>
            <a:spLocks noChangeArrowheads="1"/>
          </p:cNvSpPr>
          <p:nvPr/>
        </p:nvSpPr>
        <p:spPr bwMode="auto">
          <a:xfrm>
            <a:off x="2976563" y="25193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a:solidFill>
                <a:srgbClr val="000000"/>
              </a:solidFill>
            </a:endParaRPr>
          </a:p>
        </p:txBody>
      </p:sp>
      <p:sp>
        <p:nvSpPr>
          <p:cNvPr id="24581" name="Text Box 4"/>
          <p:cNvSpPr txBox="1">
            <a:spLocks noChangeArrowheads="1"/>
          </p:cNvSpPr>
          <p:nvPr/>
        </p:nvSpPr>
        <p:spPr bwMode="auto">
          <a:xfrm>
            <a:off x="1981200" y="6415088"/>
            <a:ext cx="5187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b="1">
                <a:solidFill>
                  <a:srgbClr val="FFFF00"/>
                </a:solidFill>
              </a:rPr>
              <a:t>GOES-11        		                    GOES-15</a:t>
            </a:r>
          </a:p>
        </p:txBody>
      </p:sp>
      <p:pic>
        <p:nvPicPr>
          <p:cNvPr id="24582"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66800" y="731838"/>
            <a:ext cx="7086600" cy="566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404221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152400"/>
            <a:ext cx="7772400" cy="1143000"/>
          </a:xfrm>
        </p:spPr>
        <p:txBody>
          <a:bodyPr/>
          <a:lstStyle/>
          <a:p>
            <a:pPr eaLnBrk="1" hangingPunct="1"/>
            <a:r>
              <a:rPr lang="en-US" smtClean="0">
                <a:solidFill>
                  <a:srgbClr val="FFFF00"/>
                </a:solidFill>
              </a:rPr>
              <a:t>GOES Outages</a:t>
            </a:r>
            <a:br>
              <a:rPr lang="en-US" smtClean="0">
                <a:solidFill>
                  <a:srgbClr val="FFFF00"/>
                </a:solidFill>
              </a:rPr>
            </a:br>
            <a:r>
              <a:rPr lang="en-US" smtClean="0">
                <a:solidFill>
                  <a:srgbClr val="FFFF00"/>
                </a:solidFill>
              </a:rPr>
              <a:t>-- approximate hours/year</a:t>
            </a:r>
          </a:p>
        </p:txBody>
      </p:sp>
      <p:grpSp>
        <p:nvGrpSpPr>
          <p:cNvPr id="15363" name="Group 1"/>
          <p:cNvGrpSpPr>
            <a:grpSpLocks/>
          </p:cNvGrpSpPr>
          <p:nvPr/>
        </p:nvGrpSpPr>
        <p:grpSpPr bwMode="auto">
          <a:xfrm>
            <a:off x="809625" y="4910138"/>
            <a:ext cx="7569200" cy="1871662"/>
            <a:chOff x="809625" y="4910138"/>
            <a:chExt cx="7569200" cy="1871662"/>
          </a:xfrm>
        </p:grpSpPr>
        <p:pic>
          <p:nvPicPr>
            <p:cNvPr id="15386" name="Picture 5" descr="usc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9625" y="4910138"/>
              <a:ext cx="249555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7" name="Picture 6" descr="usc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24225" y="4910138"/>
              <a:ext cx="249555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8" name="Picture 7" descr="usc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38825" y="4910138"/>
              <a:ext cx="249555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4"/>
            <p:cNvSpPr txBox="1">
              <a:spLocks noChangeArrowheads="1"/>
            </p:cNvSpPr>
            <p:nvPr/>
          </p:nvSpPr>
          <p:spPr bwMode="auto">
            <a:xfrm>
              <a:off x="838200" y="4921250"/>
              <a:ext cx="11080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1600" b="1">
                  <a:solidFill>
                    <a:schemeClr val="bg1"/>
                  </a:solidFill>
                  <a:effectLst>
                    <a:outerShdw blurRad="38100" dist="38100" dir="2700000" algn="tl">
                      <a:srgbClr val="000000"/>
                    </a:outerShdw>
                  </a:effectLst>
                  <a:latin typeface="Arial" charset="0"/>
                </a:rPr>
                <a:t>0400 UTC</a:t>
              </a:r>
            </a:p>
          </p:txBody>
        </p:sp>
        <p:sp>
          <p:nvSpPr>
            <p:cNvPr id="9" name="Text Box 15"/>
            <p:cNvSpPr txBox="1">
              <a:spLocks noChangeArrowheads="1"/>
            </p:cNvSpPr>
            <p:nvPr/>
          </p:nvSpPr>
          <p:spPr bwMode="auto">
            <a:xfrm>
              <a:off x="3352800" y="4921250"/>
              <a:ext cx="11080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1600" b="1">
                  <a:solidFill>
                    <a:schemeClr val="bg1"/>
                  </a:solidFill>
                  <a:effectLst>
                    <a:outerShdw blurRad="38100" dist="38100" dir="2700000" algn="tl">
                      <a:srgbClr val="000000"/>
                    </a:outerShdw>
                  </a:effectLst>
                  <a:latin typeface="Arial" charset="0"/>
                </a:rPr>
                <a:t>0500 UTC</a:t>
              </a:r>
            </a:p>
          </p:txBody>
        </p:sp>
        <p:sp>
          <p:nvSpPr>
            <p:cNvPr id="10" name="Text Box 16"/>
            <p:cNvSpPr txBox="1">
              <a:spLocks noChangeArrowheads="1"/>
            </p:cNvSpPr>
            <p:nvPr/>
          </p:nvSpPr>
          <p:spPr bwMode="auto">
            <a:xfrm>
              <a:off x="5867400" y="4921250"/>
              <a:ext cx="11080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1600" b="1">
                  <a:solidFill>
                    <a:schemeClr val="bg1"/>
                  </a:solidFill>
                  <a:effectLst>
                    <a:outerShdw blurRad="38100" dist="38100" dir="2700000" algn="tl">
                      <a:srgbClr val="000000"/>
                    </a:outerShdw>
                  </a:effectLst>
                  <a:latin typeface="Arial" charset="0"/>
                </a:rPr>
                <a:t>0600 UTC</a:t>
              </a:r>
            </a:p>
          </p:txBody>
        </p:sp>
        <p:sp>
          <p:nvSpPr>
            <p:cNvPr id="15392" name="Text Box 22"/>
            <p:cNvSpPr txBox="1">
              <a:spLocks noChangeArrowheads="1"/>
            </p:cNvSpPr>
            <p:nvPr/>
          </p:nvSpPr>
          <p:spPr bwMode="auto">
            <a:xfrm>
              <a:off x="7239000" y="5029200"/>
              <a:ext cx="113982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a:solidFill>
                    <a:schemeClr val="bg1"/>
                  </a:solidFill>
                  <a:latin typeface="Times New Roman" pitchFamily="18" charset="0"/>
                </a:rPr>
                <a:t>Outage </a:t>
              </a:r>
            </a:p>
            <a:p>
              <a:pPr eaLnBrk="1" hangingPunct="1"/>
              <a:r>
                <a:rPr lang="en-US" sz="2400">
                  <a:solidFill>
                    <a:schemeClr val="bg1"/>
                  </a:solidFill>
                  <a:latin typeface="Times New Roman" pitchFamily="18" charset="0"/>
                </a:rPr>
                <a:t>during </a:t>
              </a:r>
            </a:p>
            <a:p>
              <a:pPr eaLnBrk="1" hangingPunct="1"/>
              <a:r>
                <a:rPr lang="en-US" sz="2400">
                  <a:solidFill>
                    <a:schemeClr val="bg1"/>
                  </a:solidFill>
                  <a:latin typeface="Times New Roman" pitchFamily="18" charset="0"/>
                </a:rPr>
                <a:t>landfall</a:t>
              </a:r>
            </a:p>
          </p:txBody>
        </p:sp>
      </p:grpSp>
      <p:graphicFrame>
        <p:nvGraphicFramePr>
          <p:cNvPr id="4" name="Content Placeholder 3"/>
          <p:cNvGraphicFramePr>
            <a:graphicFrameLocks noGrp="1"/>
          </p:cNvGraphicFramePr>
          <p:nvPr>
            <p:ph idx="1"/>
          </p:nvPr>
        </p:nvGraphicFramePr>
        <p:xfrm>
          <a:off x="457200" y="1600200"/>
          <a:ext cx="8229600" cy="2682875"/>
        </p:xfrm>
        <a:graphic>
          <a:graphicData uri="http://schemas.openxmlformats.org/drawingml/2006/table">
            <a:tbl>
              <a:tblPr firstRow="1" bandRow="1">
                <a:tableStyleId>{10A1B5D5-9B99-4C35-A422-299274C87663}</a:tableStyleId>
              </a:tblPr>
              <a:tblGrid>
                <a:gridCol w="2743200"/>
                <a:gridCol w="2895600"/>
                <a:gridCol w="2590800"/>
              </a:tblGrid>
              <a:tr h="1189001">
                <a:tc>
                  <a:txBody>
                    <a:bodyPr/>
                    <a:lstStyle/>
                    <a:p>
                      <a:pPr algn="ctr"/>
                      <a:endParaRPr lang="en-US" sz="1800" dirty="0" smtClean="0"/>
                    </a:p>
                    <a:p>
                      <a:pPr algn="ctr"/>
                      <a:r>
                        <a:rPr lang="en-US" sz="1800" dirty="0" smtClean="0"/>
                        <a:t>Satellite Series</a:t>
                      </a:r>
                      <a:endParaRPr lang="en-US" sz="1800" dirty="0">
                        <a:solidFill>
                          <a:schemeClr val="tx1"/>
                        </a:solidFill>
                      </a:endParaRPr>
                    </a:p>
                  </a:txBody>
                  <a:tcPr marT="45731" marB="45731"/>
                </a:tc>
                <a:tc>
                  <a:txBody>
                    <a:bodyPr/>
                    <a:lstStyle/>
                    <a:p>
                      <a:pPr algn="ctr"/>
                      <a:r>
                        <a:rPr lang="en-US" sz="1800" dirty="0" smtClean="0"/>
                        <a:t>KOZ, Eclipse and </a:t>
                      </a:r>
                    </a:p>
                    <a:p>
                      <a:pPr algn="ctr"/>
                      <a:r>
                        <a:rPr lang="en-US" sz="1800" dirty="0" smtClean="0"/>
                        <a:t>Stray Light</a:t>
                      </a:r>
                    </a:p>
                    <a:p>
                      <a:pPr algn="ctr"/>
                      <a:r>
                        <a:rPr lang="en-US" sz="1800" dirty="0" smtClean="0"/>
                        <a:t>(spring and fall)</a:t>
                      </a:r>
                      <a:endParaRPr lang="en-US" sz="1800" dirty="0">
                        <a:solidFill>
                          <a:schemeClr val="tx1"/>
                        </a:solidFill>
                      </a:endParaRPr>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Housekeeping, SEM calibration, Maneuvers</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and Yaw-flip </a:t>
                      </a:r>
                      <a:endParaRPr lang="en-US" sz="1800" dirty="0">
                        <a:solidFill>
                          <a:schemeClr val="tx1"/>
                        </a:solidFill>
                      </a:endParaRPr>
                    </a:p>
                  </a:txBody>
                  <a:tcPr marT="45731" marB="45731"/>
                </a:tc>
              </a:tr>
              <a:tr h="396334">
                <a:tc>
                  <a:txBody>
                    <a:bodyPr/>
                    <a:lstStyle/>
                    <a:p>
                      <a:pPr algn="ctr"/>
                      <a:r>
                        <a:rPr lang="en-US" sz="2000" dirty="0" smtClean="0"/>
                        <a:t>GOES-8 thru -12</a:t>
                      </a:r>
                      <a:endParaRPr lang="en-US" sz="2000" dirty="0"/>
                    </a:p>
                  </a:txBody>
                  <a:tcPr marT="45731" marB="45731"/>
                </a:tc>
                <a:tc>
                  <a:txBody>
                    <a:bodyPr/>
                    <a:lstStyle/>
                    <a:p>
                      <a:pPr algn="ctr"/>
                      <a:r>
                        <a:rPr lang="en-US" sz="2000" dirty="0" smtClean="0"/>
                        <a:t>420</a:t>
                      </a:r>
                      <a:endParaRPr lang="en-US" sz="2000" dirty="0"/>
                    </a:p>
                  </a:txBody>
                  <a:tcPr marT="45731" marB="45731"/>
                </a:tc>
                <a:tc>
                  <a:txBody>
                    <a:bodyPr/>
                    <a:lstStyle/>
                    <a:p>
                      <a:pPr algn="ctr"/>
                      <a:r>
                        <a:rPr lang="en-US" sz="2000" dirty="0" smtClean="0"/>
                        <a:t>211</a:t>
                      </a:r>
                      <a:endParaRPr lang="en-US" sz="2000" dirty="0"/>
                    </a:p>
                  </a:txBody>
                  <a:tcPr marT="45731" marB="45731"/>
                </a:tc>
              </a:tr>
              <a:tr h="701206">
                <a:tc>
                  <a:txBody>
                    <a:bodyPr/>
                    <a:lstStyle/>
                    <a:p>
                      <a:pPr algn="ctr"/>
                      <a:r>
                        <a:rPr lang="en-US" sz="2000" dirty="0" smtClean="0"/>
                        <a:t>GOES-13/14/15</a:t>
                      </a:r>
                    </a:p>
                    <a:p>
                      <a:pPr algn="ctr"/>
                      <a:r>
                        <a:rPr lang="en-US" sz="2000" dirty="0" smtClean="0"/>
                        <a:t>(may</a:t>
                      </a:r>
                      <a:r>
                        <a:rPr lang="en-US" sz="2000" baseline="0" dirty="0" smtClean="0"/>
                        <a:t> be reduced</a:t>
                      </a:r>
                      <a:r>
                        <a:rPr lang="en-US" sz="2000" dirty="0" smtClean="0"/>
                        <a:t>)</a:t>
                      </a:r>
                      <a:endParaRPr lang="en-US" sz="2000" dirty="0"/>
                    </a:p>
                  </a:txBody>
                  <a:tcPr marT="45731" marB="45731"/>
                </a:tc>
                <a:tc>
                  <a:txBody>
                    <a:bodyPr/>
                    <a:lstStyle/>
                    <a:p>
                      <a:pPr algn="ctr"/>
                      <a:r>
                        <a:rPr lang="en-US" sz="2000" dirty="0" smtClean="0"/>
                        <a:t>220</a:t>
                      </a:r>
                      <a:endParaRPr lang="en-US" sz="2000" dirty="0"/>
                    </a:p>
                  </a:txBody>
                  <a:tcPr marT="45731" marB="45731" anchor="ctr"/>
                </a:tc>
                <a:tc>
                  <a:txBody>
                    <a:bodyPr/>
                    <a:lstStyle/>
                    <a:p>
                      <a:pPr algn="ctr"/>
                      <a:r>
                        <a:rPr lang="en-US" sz="2000" dirty="0" smtClean="0"/>
                        <a:t>107</a:t>
                      </a:r>
                      <a:endParaRPr lang="en-US" sz="2000" dirty="0"/>
                    </a:p>
                  </a:txBody>
                  <a:tcPr marT="45731" marB="45731" anchor="ctr"/>
                </a:tc>
              </a:tr>
              <a:tr h="396334">
                <a:tc>
                  <a:txBody>
                    <a:bodyPr/>
                    <a:lstStyle/>
                    <a:p>
                      <a:pPr algn="ctr"/>
                      <a:r>
                        <a:rPr lang="en-US" sz="2000" dirty="0" smtClean="0"/>
                        <a:t>GOES-R  ABI</a:t>
                      </a:r>
                      <a:endParaRPr lang="en-US" sz="2000" dirty="0"/>
                    </a:p>
                  </a:txBody>
                  <a:tcPr marT="45731" marB="45731"/>
                </a:tc>
                <a:tc>
                  <a:txBody>
                    <a:bodyPr/>
                    <a:lstStyle/>
                    <a:p>
                      <a:pPr algn="ctr"/>
                      <a:r>
                        <a:rPr lang="en-US" sz="2000" dirty="0" smtClean="0"/>
                        <a:t>~6 - 40</a:t>
                      </a:r>
                      <a:endParaRPr lang="en-US" sz="2000" dirty="0"/>
                    </a:p>
                  </a:txBody>
                  <a:tcPr marT="45731" marB="45731"/>
                </a:tc>
                <a:tc>
                  <a:txBody>
                    <a:bodyPr/>
                    <a:lstStyle/>
                    <a:p>
                      <a:pPr algn="ctr"/>
                      <a:r>
                        <a:rPr lang="en-US" sz="2000" dirty="0" smtClean="0"/>
                        <a:t>~2 - 6</a:t>
                      </a:r>
                      <a:endParaRPr lang="en-US" sz="2000" dirty="0"/>
                    </a:p>
                  </a:txBody>
                  <a:tcPr marT="45731" marB="45731"/>
                </a:tc>
              </a:tr>
            </a:tbl>
          </a:graphicData>
        </a:graphic>
      </p:graphicFrame>
      <p:sp>
        <p:nvSpPr>
          <p:cNvPr id="15384" name="TextBox 11"/>
          <p:cNvSpPr txBox="1">
            <a:spLocks noChangeArrowheads="1"/>
          </p:cNvSpPr>
          <p:nvPr/>
        </p:nvSpPr>
        <p:spPr bwMode="auto">
          <a:xfrm>
            <a:off x="4545315" y="5715000"/>
            <a:ext cx="12490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solidFill>
                  <a:schemeClr val="bg1"/>
                </a:solidFill>
              </a:rPr>
              <a:t>Hurricane </a:t>
            </a:r>
            <a:endParaRPr lang="en-US" dirty="0" smtClean="0">
              <a:solidFill>
                <a:schemeClr val="bg1"/>
              </a:solidFill>
            </a:endParaRPr>
          </a:p>
          <a:p>
            <a:pPr eaLnBrk="1" hangingPunct="1"/>
            <a:r>
              <a:rPr lang="en-US" dirty="0" smtClean="0">
                <a:solidFill>
                  <a:schemeClr val="bg1"/>
                </a:solidFill>
              </a:rPr>
              <a:t>Ivan</a:t>
            </a:r>
            <a:endParaRPr lang="en-US" dirty="0">
              <a:solidFill>
                <a:schemeClr val="bg1"/>
              </a:solidFill>
            </a:endParaRPr>
          </a:p>
        </p:txBody>
      </p:sp>
      <p:sp>
        <p:nvSpPr>
          <p:cNvPr id="1538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31FBD54-BF93-4EE8-8A06-460138C604C8}" type="slidenum">
              <a:rPr lang="en-US" smtClean="0"/>
              <a:pPr eaLnBrk="1" hangingPunct="1"/>
              <a:t>35</a:t>
            </a:fld>
            <a:endParaRPr lang="en-US" smtClean="0"/>
          </a:p>
        </p:txBody>
      </p:sp>
      <p:sp>
        <p:nvSpPr>
          <p:cNvPr id="2" name="TextBox 1"/>
          <p:cNvSpPr txBox="1"/>
          <p:nvPr/>
        </p:nvSpPr>
        <p:spPr>
          <a:xfrm>
            <a:off x="2209800" y="4419600"/>
            <a:ext cx="4903971" cy="369332"/>
          </a:xfrm>
          <a:prstGeom prst="rect">
            <a:avLst/>
          </a:prstGeom>
          <a:noFill/>
        </p:spPr>
        <p:txBody>
          <a:bodyPr wrap="none" rtlCol="0">
            <a:spAutoFit/>
          </a:bodyPr>
          <a:lstStyle/>
          <a:p>
            <a:r>
              <a:rPr lang="en-US" dirty="0" smtClean="0">
                <a:solidFill>
                  <a:schemeClr val="bg1"/>
                </a:solidFill>
              </a:rPr>
              <a:t>Improved stray light performance with the ABI.</a:t>
            </a:r>
            <a:endParaRPr lang="en-US" dirty="0">
              <a:solidFill>
                <a:schemeClr val="bg1"/>
              </a:solidFill>
            </a:endParaRPr>
          </a:p>
        </p:txBody>
      </p:sp>
    </p:spTree>
    <p:extLst>
      <p:ext uri="{BB962C8B-B14F-4D97-AF65-F5344CB8AC3E}">
        <p14:creationId xmlns:p14="http://schemas.microsoft.com/office/powerpoint/2010/main" val="35056291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65C646E-7B94-4E66-9079-B314B24D9857}" type="slidenum">
              <a:rPr lang="en-US" smtClean="0">
                <a:solidFill>
                  <a:srgbClr val="000000"/>
                </a:solidFill>
              </a:rPr>
              <a:pPr eaLnBrk="1" hangingPunct="1"/>
              <a:t>36</a:t>
            </a:fld>
            <a:endParaRPr lang="en-US" smtClean="0">
              <a:solidFill>
                <a:srgbClr val="000000"/>
              </a:solidFill>
            </a:endParaRPr>
          </a:p>
        </p:txBody>
      </p:sp>
      <p:sp>
        <p:nvSpPr>
          <p:cNvPr id="23555" name="Rectangle 4"/>
          <p:cNvSpPr>
            <a:spLocks noGrp="1" noChangeArrowheads="1"/>
          </p:cNvSpPr>
          <p:nvPr>
            <p:ph type="title"/>
          </p:nvPr>
        </p:nvSpPr>
        <p:spPr>
          <a:xfrm>
            <a:off x="-381000" y="-152400"/>
            <a:ext cx="9906000" cy="1143000"/>
          </a:xfrm>
        </p:spPr>
        <p:txBody>
          <a:bodyPr/>
          <a:lstStyle/>
          <a:p>
            <a:r>
              <a:rPr lang="en-US" sz="3600" dirty="0" smtClean="0">
                <a:solidFill>
                  <a:srgbClr val="FFFF00"/>
                </a:solidFill>
              </a:rPr>
              <a:t>Improved Image Navigation and Registration</a:t>
            </a:r>
          </a:p>
        </p:txBody>
      </p:sp>
      <p:pic>
        <p:nvPicPr>
          <p:cNvPr id="23556" name="Picture 5" descr="g14_g12_nav_movie"/>
          <p:cNvPicPr>
            <a:picLocks noChangeAspect="1" noChangeArrowheads="1" noCrop="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838200"/>
            <a:ext cx="7781925" cy="577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3567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lstStyle/>
          <a:p>
            <a:r>
              <a:rPr lang="en-US" dirty="0">
                <a:solidFill>
                  <a:srgbClr val="FFFF00"/>
                </a:solidFill>
              </a:rPr>
              <a:t>ABI to Imager Noise Comparison</a:t>
            </a:r>
            <a:br>
              <a:rPr lang="en-US" dirty="0">
                <a:solidFill>
                  <a:srgbClr val="FFFF00"/>
                </a:solidFill>
              </a:rPr>
            </a:br>
            <a:endParaRPr lang="en-US" dirty="0">
              <a:solidFill>
                <a:srgbClr val="FFFF00"/>
              </a:solidFill>
            </a:endParaRPr>
          </a:p>
        </p:txBody>
      </p:sp>
      <p:sp>
        <p:nvSpPr>
          <p:cNvPr id="3" name="Slide Number Placeholder 2"/>
          <p:cNvSpPr>
            <a:spLocks noGrp="1"/>
          </p:cNvSpPr>
          <p:nvPr>
            <p:ph type="sldNum" sz="quarter" idx="12"/>
          </p:nvPr>
        </p:nvSpPr>
        <p:spPr/>
        <p:txBody>
          <a:bodyPr/>
          <a:lstStyle/>
          <a:p>
            <a:pPr>
              <a:defRPr/>
            </a:pPr>
            <a:fld id="{1FFFAA2E-2DCD-4576-B58B-C5DD3B30C939}" type="slidenum">
              <a:rPr lang="en-US" smtClean="0">
                <a:solidFill>
                  <a:srgbClr val="000000"/>
                </a:solidFill>
              </a:rPr>
              <a:pPr>
                <a:defRPr/>
              </a:pPr>
              <a:t>37</a:t>
            </a:fld>
            <a:endParaRPr lang="en-US">
              <a:solidFill>
                <a:srgbClr val="00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501405607"/>
              </p:ext>
            </p:extLst>
          </p:nvPr>
        </p:nvGraphicFramePr>
        <p:xfrm>
          <a:off x="457197" y="1219200"/>
          <a:ext cx="8153403" cy="5024120"/>
        </p:xfrm>
        <a:graphic>
          <a:graphicData uri="http://schemas.openxmlformats.org/drawingml/2006/table">
            <a:tbl>
              <a:tblPr firstRow="1" bandRow="1">
                <a:tableStyleId>{5C22544A-7EE6-4342-B048-85BDC9FD1C3A}</a:tableStyleId>
              </a:tblPr>
              <a:tblGrid>
                <a:gridCol w="672004"/>
                <a:gridCol w="851999"/>
                <a:gridCol w="685800"/>
                <a:gridCol w="1295401"/>
                <a:gridCol w="914399"/>
                <a:gridCol w="685800"/>
                <a:gridCol w="685800"/>
                <a:gridCol w="1143000"/>
                <a:gridCol w="1219200"/>
              </a:tblGrid>
              <a:tr h="370840">
                <a:tc>
                  <a:txBody>
                    <a:bodyPr/>
                    <a:lstStyle/>
                    <a:p>
                      <a:pPr algn="r"/>
                      <a:r>
                        <a:rPr lang="en-US" dirty="0" smtClean="0">
                          <a:solidFill>
                            <a:schemeClr val="tx1"/>
                          </a:solidFill>
                        </a:rPr>
                        <a:t>ABI</a:t>
                      </a:r>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pPr algn="r"/>
                      <a:r>
                        <a:rPr lang="en-US" dirty="0" smtClean="0">
                          <a:solidFill>
                            <a:schemeClr val="tx1"/>
                          </a:solidFill>
                        </a:rPr>
                        <a:t>GOES</a:t>
                      </a:r>
                      <a:endParaRPr lang="en-US" dirty="0">
                        <a:solidFill>
                          <a:schemeClr val="tx1"/>
                        </a:solidFill>
                      </a:endParaRPr>
                    </a:p>
                  </a:txBody>
                  <a:tcPr/>
                </a:tc>
                <a:tc>
                  <a:txBody>
                    <a:bodyPr/>
                    <a:lstStyle/>
                    <a:p>
                      <a:endParaRPr lang="en-US" dirty="0">
                        <a:solidFill>
                          <a:schemeClr val="tx1"/>
                        </a:solidFill>
                      </a:endParaRPr>
                    </a:p>
                  </a:txBody>
                  <a:tcPr/>
                </a:tc>
                <a:tc>
                  <a:txBody>
                    <a:bodyPr/>
                    <a:lstStyle/>
                    <a:p>
                      <a:pPr algn="ctr"/>
                      <a:endParaRPr lang="en-US"/>
                    </a:p>
                  </a:txBody>
                  <a:tcPr/>
                </a:tc>
                <a:tc>
                  <a:txBody>
                    <a:bodyPr/>
                    <a:lstStyle/>
                    <a:p>
                      <a:pPr algn="ctr"/>
                      <a:r>
                        <a:rPr lang="en-US" dirty="0" smtClean="0">
                          <a:solidFill>
                            <a:schemeClr val="tx1"/>
                          </a:solidFill>
                        </a:rPr>
                        <a:t>-12</a:t>
                      </a:r>
                      <a:endParaRPr lang="en-US" dirty="0">
                        <a:solidFill>
                          <a:schemeClr val="tx1"/>
                        </a:solidFill>
                      </a:endParaRPr>
                    </a:p>
                  </a:txBody>
                  <a:tcPr/>
                </a:tc>
                <a:tc>
                  <a:txBody>
                    <a:bodyPr/>
                    <a:lstStyle/>
                    <a:p>
                      <a:pPr algn="ctr"/>
                      <a:r>
                        <a:rPr lang="en-US" dirty="0" smtClean="0">
                          <a:solidFill>
                            <a:schemeClr val="tx1"/>
                          </a:solidFill>
                        </a:rPr>
                        <a:t>-15</a:t>
                      </a:r>
                      <a:endParaRPr lang="en-US" dirty="0">
                        <a:solidFill>
                          <a:schemeClr val="tx1"/>
                        </a:solidFill>
                      </a:endParaRPr>
                    </a:p>
                  </a:txBody>
                  <a:tcPr/>
                </a:tc>
              </a:tr>
              <a:tr h="370840">
                <a:tc>
                  <a:txBody>
                    <a:bodyPr/>
                    <a:lstStyle/>
                    <a:p>
                      <a:pPr algn="r"/>
                      <a:r>
                        <a:rPr lang="en-US" sz="1600" dirty="0" smtClean="0">
                          <a:solidFill>
                            <a:schemeClr val="tx1"/>
                          </a:solidFill>
                        </a:rPr>
                        <a:t>#</a:t>
                      </a:r>
                      <a:endParaRPr lang="en-US" sz="1600" dirty="0">
                        <a:solidFill>
                          <a:schemeClr val="tx1"/>
                        </a:solidFill>
                      </a:endParaRPr>
                    </a:p>
                  </a:txBody>
                  <a:tcPr/>
                </a:tc>
                <a:tc>
                  <a:txBody>
                    <a:bodyPr/>
                    <a:lstStyle/>
                    <a:p>
                      <a:pPr algn="ctr"/>
                      <a:r>
                        <a:rPr lang="en-US" sz="1600" dirty="0" smtClean="0">
                          <a:solidFill>
                            <a:schemeClr val="tx1"/>
                          </a:solidFill>
                        </a:rPr>
                        <a:t>Freq.</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(um)</a:t>
                      </a:r>
                      <a:endParaRPr lang="en-US" sz="1600" dirty="0">
                        <a:solidFill>
                          <a:schemeClr val="tx1"/>
                        </a:solidFill>
                      </a:endParaRPr>
                    </a:p>
                  </a:txBody>
                  <a:tcPr/>
                </a:tc>
                <a:tc>
                  <a:txBody>
                    <a:bodyPr/>
                    <a:lstStyle/>
                    <a:p>
                      <a:pPr algn="ctr"/>
                      <a:r>
                        <a:rPr lang="en-US" sz="1600" dirty="0" smtClean="0">
                          <a:solidFill>
                            <a:schemeClr val="tx1"/>
                          </a:solidFill>
                        </a:rPr>
                        <a:t>Spec</a:t>
                      </a:r>
                      <a:endParaRPr lang="en-US" sz="1600" dirty="0">
                        <a:solidFill>
                          <a:schemeClr val="tx1"/>
                        </a:solidFill>
                      </a:endParaRPr>
                    </a:p>
                  </a:txBody>
                  <a:tcPr/>
                </a:tc>
                <a:tc>
                  <a:txBody>
                    <a:bodyPr/>
                    <a:lstStyle/>
                    <a:p>
                      <a:pPr algn="ctr"/>
                      <a:r>
                        <a:rPr lang="en-US" sz="1600" dirty="0" smtClean="0">
                          <a:solidFill>
                            <a:schemeClr val="tx1"/>
                          </a:solidFill>
                        </a:rPr>
                        <a:t>Worst Case Estimate*</a:t>
                      </a:r>
                      <a:endParaRPr lang="en-US" sz="1600"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pPr algn="r"/>
                      <a:r>
                        <a:rPr lang="en-US" sz="1600" dirty="0" smtClean="0">
                          <a:solidFill>
                            <a:schemeClr val="tx1"/>
                          </a:solidFill>
                        </a:rPr>
                        <a:t>#</a:t>
                      </a:r>
                      <a:endParaRPr lang="en-US" sz="1600" dirty="0">
                        <a:solidFill>
                          <a:schemeClr val="tx1"/>
                        </a:solidFill>
                      </a:endParaRPr>
                    </a:p>
                  </a:txBody>
                  <a:tcPr>
                    <a:lnL w="12700" cap="flat" cmpd="sng" algn="ctr">
                      <a:solidFill>
                        <a:schemeClr val="tx1"/>
                      </a:solidFill>
                      <a:prstDash val="solid"/>
                      <a:round/>
                      <a:headEnd type="none" w="med" len="med"/>
                      <a:tailEnd type="none" w="med" len="med"/>
                    </a:lnL>
                  </a:tcPr>
                </a:tc>
                <a:tc>
                  <a:txBody>
                    <a:bodyPr/>
                    <a:lstStyle/>
                    <a:p>
                      <a:pPr algn="ctr"/>
                      <a:r>
                        <a:rPr lang="en-US" sz="1600" dirty="0" err="1" smtClean="0">
                          <a:solidFill>
                            <a:schemeClr val="tx1"/>
                          </a:solidFill>
                        </a:rPr>
                        <a:t>Freq</a:t>
                      </a:r>
                      <a:endParaRPr lang="en-US" sz="1600"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(um)</a:t>
                      </a:r>
                    </a:p>
                  </a:txBody>
                  <a:tcPr/>
                </a:tc>
                <a:tc>
                  <a:txBody>
                    <a:bodyPr/>
                    <a:lstStyle/>
                    <a:p>
                      <a:pPr algn="ctr"/>
                      <a:r>
                        <a:rPr lang="en-US" sz="1600" dirty="0" smtClean="0"/>
                        <a:t>Spec</a:t>
                      </a:r>
                      <a:endParaRPr lang="en-US" sz="1600" dirty="0"/>
                    </a:p>
                  </a:txBody>
                  <a:tcPr/>
                </a:tc>
                <a:tc>
                  <a:txBody>
                    <a:bodyPr/>
                    <a:lstStyle/>
                    <a:p>
                      <a:pPr algn="ctr"/>
                      <a:r>
                        <a:rPr lang="en-US" sz="1600" dirty="0" smtClean="0">
                          <a:solidFill>
                            <a:schemeClr val="tx1"/>
                          </a:solidFill>
                        </a:rPr>
                        <a:t>Measured</a:t>
                      </a:r>
                    </a:p>
                    <a:p>
                      <a:pPr algn="ctr"/>
                      <a:r>
                        <a:rPr lang="en-US" sz="1600" dirty="0" smtClean="0">
                          <a:solidFill>
                            <a:schemeClr val="tx1"/>
                          </a:solidFill>
                        </a:rPr>
                        <a:t>(PLT)</a:t>
                      </a:r>
                      <a:endParaRPr lang="en-US" sz="1600"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Measured</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(PLT)</a:t>
                      </a:r>
                      <a:endParaRPr lang="en-US" sz="1600" dirty="0">
                        <a:solidFill>
                          <a:schemeClr val="tx1"/>
                        </a:solidFill>
                      </a:endParaRPr>
                    </a:p>
                  </a:txBody>
                  <a:tcPr/>
                </a:tc>
              </a:tr>
              <a:tr h="0">
                <a:tc>
                  <a:txBody>
                    <a:bodyPr/>
                    <a:lstStyle/>
                    <a:p>
                      <a:pPr algn="r"/>
                      <a:endParaRPr lang="en-US" dirty="0">
                        <a:solidFill>
                          <a:schemeClr val="tx1"/>
                        </a:solidFill>
                      </a:endParaRPr>
                    </a:p>
                  </a:txBody>
                  <a:tcPr/>
                </a:tc>
                <a:tc>
                  <a:txBody>
                    <a:bodyPr/>
                    <a:lstStyle/>
                    <a:p>
                      <a:endParaRPr lang="en-US" sz="1600" dirty="0">
                        <a:solidFill>
                          <a:schemeClr val="tx1"/>
                        </a:solidFill>
                      </a:endParaRPr>
                    </a:p>
                  </a:txBody>
                  <a:tcPr/>
                </a:tc>
                <a:tc>
                  <a:txBody>
                    <a:bodyPr/>
                    <a:lstStyle/>
                    <a:p>
                      <a:endParaRPr lang="en-US" sz="1600" dirty="0">
                        <a:solidFill>
                          <a:schemeClr val="tx1"/>
                        </a:solidFill>
                      </a:endParaRPr>
                    </a:p>
                  </a:txBody>
                  <a:tcPr/>
                </a:tc>
                <a:tc>
                  <a:txBody>
                    <a:bodyPr/>
                    <a:lstStyle/>
                    <a:p>
                      <a:endParaRPr lang="en-US" sz="1600"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pPr algn="r"/>
                      <a:endParaRPr lang="en-US" sz="1600" dirty="0">
                        <a:solidFill>
                          <a:schemeClr val="tx1"/>
                        </a:solidFill>
                      </a:endParaRPr>
                    </a:p>
                  </a:txBody>
                  <a:tcPr>
                    <a:lnL w="12700" cap="flat" cmpd="sng" algn="ctr">
                      <a:solidFill>
                        <a:schemeClr val="tx1"/>
                      </a:solidFill>
                      <a:prstDash val="solid"/>
                      <a:round/>
                      <a:headEnd type="none" w="med" len="med"/>
                      <a:tailEnd type="none" w="med" len="med"/>
                    </a:lnL>
                  </a:tcPr>
                </a:tc>
                <a:tc>
                  <a:txBody>
                    <a:bodyPr/>
                    <a:lstStyle/>
                    <a:p>
                      <a:endParaRPr lang="en-US" sz="1600"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r>
              <a:tr h="370840">
                <a:tc>
                  <a:txBody>
                    <a:bodyPr/>
                    <a:lstStyle/>
                    <a:p>
                      <a:pPr algn="r"/>
                      <a:r>
                        <a:rPr lang="en-US" sz="1800" dirty="0" smtClean="0">
                          <a:solidFill>
                            <a:schemeClr val="tx1"/>
                          </a:solidFill>
                          <a:latin typeface="+mj-lt"/>
                        </a:rPr>
                        <a:t>7</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n-lt"/>
                        </a:rPr>
                        <a:t>3.9</a:t>
                      </a:r>
                      <a:endParaRPr lang="en-US" sz="1800" dirty="0">
                        <a:solidFill>
                          <a:schemeClr val="tx1"/>
                        </a:solidFill>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n-lt"/>
                          <a:ea typeface="+mn-ea"/>
                          <a:cs typeface="+mn-cs"/>
                        </a:rPr>
                        <a:t>0.1</a:t>
                      </a:r>
                      <a:endParaRPr lang="en-US" sz="1800" dirty="0">
                        <a:solidFill>
                          <a:schemeClr val="tx1"/>
                        </a:solidFill>
                        <a:latin typeface="+mn-lt"/>
                      </a:endParaRPr>
                    </a:p>
                  </a:txBody>
                  <a:tcPr anchor="ctr"/>
                </a:tc>
                <a:tc>
                  <a:txBody>
                    <a:bodyPr/>
                    <a:lstStyle/>
                    <a:p>
                      <a:pPr algn="ctr"/>
                      <a:r>
                        <a:rPr lang="en-US" sz="1800" dirty="0" smtClean="0">
                          <a:solidFill>
                            <a:schemeClr val="tx1"/>
                          </a:solidFill>
                          <a:latin typeface="+mj-lt"/>
                        </a:rPr>
                        <a:t>0.10</a:t>
                      </a:r>
                      <a:endParaRPr lang="en-US" sz="18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r>
                        <a:rPr lang="en-US" sz="1800" dirty="0" smtClean="0">
                          <a:solidFill>
                            <a:schemeClr val="tx1"/>
                          </a:solidFill>
                          <a:latin typeface="+mj-lt"/>
                        </a:rPr>
                        <a:t>2</a:t>
                      </a:r>
                      <a:endParaRPr lang="en-US" sz="18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sz="1800" dirty="0" smtClean="0">
                          <a:solidFill>
                            <a:schemeClr val="tx1"/>
                          </a:solidFill>
                          <a:latin typeface="+mj-lt"/>
                        </a:rPr>
                        <a:t>3.9</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1.4</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0.130</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0.063</a:t>
                      </a:r>
                      <a:endParaRPr lang="en-US" sz="1800" dirty="0">
                        <a:solidFill>
                          <a:schemeClr val="tx1"/>
                        </a:solidFill>
                        <a:latin typeface="+mj-lt"/>
                      </a:endParaRPr>
                    </a:p>
                  </a:txBody>
                  <a:tcPr anchor="ctr"/>
                </a:tc>
              </a:tr>
              <a:tr h="370840">
                <a:tc>
                  <a:txBody>
                    <a:bodyPr/>
                    <a:lstStyle/>
                    <a:p>
                      <a:pPr algn="r"/>
                      <a:r>
                        <a:rPr lang="en-US" sz="1800" dirty="0" smtClean="0">
                          <a:solidFill>
                            <a:schemeClr val="tx1"/>
                          </a:solidFill>
                          <a:latin typeface="+mj-lt"/>
                        </a:rPr>
                        <a:t>8</a:t>
                      </a:r>
                      <a:endParaRPr lang="en-US" sz="1800" dirty="0">
                        <a:solidFill>
                          <a:schemeClr val="tx1"/>
                        </a:solidFill>
                        <a:latin typeface="+mj-lt"/>
                      </a:endParaRPr>
                    </a:p>
                  </a:txBody>
                  <a:tcPr anchor="ctr"/>
                </a:tc>
                <a:tc>
                  <a:txBody>
                    <a:bodyPr/>
                    <a:lstStyle/>
                    <a:p>
                      <a:pPr algn="ctr" fontAlgn="t"/>
                      <a:r>
                        <a:rPr lang="en-US" sz="1800" b="0" i="0" u="none" strike="noStrike" dirty="0">
                          <a:effectLst/>
                          <a:latin typeface="+mn-lt"/>
                        </a:rPr>
                        <a:t>6.185</a:t>
                      </a:r>
                    </a:p>
                  </a:txBody>
                  <a:tcPr marL="9525" marR="9525" marT="9525" marB="0" anchor="ctr"/>
                </a:tc>
                <a:tc>
                  <a:txBody>
                    <a:bodyPr/>
                    <a:lstStyle/>
                    <a:p>
                      <a:pPr algn="ctr" fontAlgn="b"/>
                      <a:r>
                        <a:rPr lang="en-US" sz="1800" b="0" i="0" u="none" strike="noStrike" dirty="0">
                          <a:effectLst/>
                          <a:latin typeface="+mn-lt"/>
                        </a:rPr>
                        <a:t>0.1</a:t>
                      </a:r>
                    </a:p>
                  </a:txBody>
                  <a:tcPr marL="9525" marR="9525" marT="9525" marB="0" anchor="ctr"/>
                </a:tc>
                <a:tc>
                  <a:txBody>
                    <a:bodyPr/>
                    <a:lstStyle/>
                    <a:p>
                      <a:pPr algn="ctr"/>
                      <a:r>
                        <a:rPr lang="en-US" sz="1800" dirty="0" smtClean="0">
                          <a:solidFill>
                            <a:schemeClr val="tx1"/>
                          </a:solidFill>
                          <a:latin typeface="+mj-lt"/>
                        </a:rPr>
                        <a:t>0.06</a:t>
                      </a:r>
                      <a:endParaRPr lang="en-US" sz="18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endParaRPr lang="en-US" sz="18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endParaRPr lang="en-US" sz="1800" dirty="0">
                        <a:solidFill>
                          <a:schemeClr val="tx1"/>
                        </a:solidFill>
                        <a:latin typeface="+mj-lt"/>
                      </a:endParaRPr>
                    </a:p>
                  </a:txBody>
                  <a:tcPr anchor="ctr"/>
                </a:tc>
                <a:tc>
                  <a:txBody>
                    <a:bodyPr/>
                    <a:lstStyle/>
                    <a:p>
                      <a:pPr algn="ctr"/>
                      <a:endParaRPr lang="en-US" sz="1800" dirty="0">
                        <a:solidFill>
                          <a:schemeClr val="tx1"/>
                        </a:solidFill>
                        <a:latin typeface="+mj-lt"/>
                      </a:endParaRPr>
                    </a:p>
                  </a:txBody>
                  <a:tcPr anchor="ctr"/>
                </a:tc>
                <a:tc>
                  <a:txBody>
                    <a:bodyPr/>
                    <a:lstStyle/>
                    <a:p>
                      <a:pPr algn="ctr"/>
                      <a:endParaRPr lang="en-US" sz="1800" dirty="0">
                        <a:solidFill>
                          <a:schemeClr val="tx1"/>
                        </a:solidFill>
                        <a:latin typeface="+mj-lt"/>
                      </a:endParaRPr>
                    </a:p>
                  </a:txBody>
                  <a:tcPr anchor="ctr"/>
                </a:tc>
                <a:tc>
                  <a:txBody>
                    <a:bodyPr/>
                    <a:lstStyle/>
                    <a:p>
                      <a:pPr algn="ctr"/>
                      <a:endParaRPr lang="en-US" sz="1800" dirty="0">
                        <a:solidFill>
                          <a:schemeClr val="tx1"/>
                        </a:solidFill>
                        <a:latin typeface="+mj-lt"/>
                      </a:endParaRPr>
                    </a:p>
                  </a:txBody>
                  <a:tcPr anchor="ctr"/>
                </a:tc>
              </a:tr>
              <a:tr h="370840">
                <a:tc>
                  <a:txBody>
                    <a:bodyPr/>
                    <a:lstStyle/>
                    <a:p>
                      <a:pPr algn="r"/>
                      <a:r>
                        <a:rPr lang="en-US" sz="1800" dirty="0" smtClean="0">
                          <a:solidFill>
                            <a:schemeClr val="tx1"/>
                          </a:solidFill>
                          <a:latin typeface="+mj-lt"/>
                        </a:rPr>
                        <a:t>9</a:t>
                      </a:r>
                      <a:endParaRPr lang="en-US" sz="1800" dirty="0">
                        <a:solidFill>
                          <a:schemeClr val="tx1"/>
                        </a:solidFill>
                        <a:latin typeface="+mj-lt"/>
                      </a:endParaRPr>
                    </a:p>
                  </a:txBody>
                  <a:tcPr anchor="ctr"/>
                </a:tc>
                <a:tc>
                  <a:txBody>
                    <a:bodyPr/>
                    <a:lstStyle/>
                    <a:p>
                      <a:pPr algn="ctr" fontAlgn="t"/>
                      <a:r>
                        <a:rPr lang="en-US" sz="1800" b="0" i="0" u="none" strike="noStrike" dirty="0">
                          <a:effectLst/>
                          <a:latin typeface="+mn-lt"/>
                        </a:rPr>
                        <a:t>6.95</a:t>
                      </a:r>
                    </a:p>
                  </a:txBody>
                  <a:tcPr marL="9525" marR="9525" marT="9525" marB="0" anchor="ctr"/>
                </a:tc>
                <a:tc>
                  <a:txBody>
                    <a:bodyPr/>
                    <a:lstStyle/>
                    <a:p>
                      <a:pPr algn="ctr" fontAlgn="b"/>
                      <a:r>
                        <a:rPr lang="en-US" sz="1800" b="0" i="0" u="none" strike="noStrike" dirty="0">
                          <a:effectLst/>
                          <a:latin typeface="+mn-lt"/>
                        </a:rPr>
                        <a:t>0.1</a:t>
                      </a:r>
                    </a:p>
                  </a:txBody>
                  <a:tcPr marL="9525" marR="9525" marT="9525" marB="0" anchor="ctr"/>
                </a:tc>
                <a:tc>
                  <a:txBody>
                    <a:bodyPr/>
                    <a:lstStyle/>
                    <a:p>
                      <a:pPr algn="ctr"/>
                      <a:r>
                        <a:rPr lang="en-US" sz="1800" dirty="0" smtClean="0">
                          <a:solidFill>
                            <a:schemeClr val="tx1"/>
                          </a:solidFill>
                          <a:latin typeface="+mj-lt"/>
                        </a:rPr>
                        <a:t>0.09</a:t>
                      </a:r>
                      <a:endParaRPr lang="en-US" sz="18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r>
                        <a:rPr lang="en-US" sz="1800" dirty="0" smtClean="0">
                          <a:solidFill>
                            <a:schemeClr val="tx1"/>
                          </a:solidFill>
                          <a:latin typeface="+mj-lt"/>
                        </a:rPr>
                        <a:t>3</a:t>
                      </a:r>
                      <a:endParaRPr lang="en-US" sz="18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sz="1800" dirty="0" smtClean="0">
                          <a:solidFill>
                            <a:schemeClr val="tx1"/>
                          </a:solidFill>
                          <a:latin typeface="+mj-lt"/>
                        </a:rPr>
                        <a:t>6.x</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1.0</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0.15</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0.17</a:t>
                      </a:r>
                      <a:endParaRPr lang="en-US" sz="1800" dirty="0">
                        <a:solidFill>
                          <a:schemeClr val="tx1"/>
                        </a:solidFill>
                        <a:latin typeface="+mj-lt"/>
                      </a:endParaRPr>
                    </a:p>
                  </a:txBody>
                  <a:tcPr anchor="ctr"/>
                </a:tc>
              </a:tr>
              <a:tr h="370840">
                <a:tc>
                  <a:txBody>
                    <a:bodyPr/>
                    <a:lstStyle/>
                    <a:p>
                      <a:pPr algn="r"/>
                      <a:r>
                        <a:rPr lang="en-US" sz="1800" dirty="0" smtClean="0">
                          <a:solidFill>
                            <a:schemeClr val="tx1"/>
                          </a:solidFill>
                          <a:latin typeface="+mj-lt"/>
                        </a:rPr>
                        <a:t>10</a:t>
                      </a:r>
                      <a:endParaRPr lang="en-US" sz="1800" dirty="0">
                        <a:solidFill>
                          <a:schemeClr val="tx1"/>
                        </a:solidFill>
                        <a:latin typeface="+mj-lt"/>
                      </a:endParaRPr>
                    </a:p>
                  </a:txBody>
                  <a:tcPr anchor="ctr"/>
                </a:tc>
                <a:tc>
                  <a:txBody>
                    <a:bodyPr/>
                    <a:lstStyle/>
                    <a:p>
                      <a:pPr algn="ctr" fontAlgn="t"/>
                      <a:r>
                        <a:rPr lang="en-US" sz="1800" b="0" i="0" u="none" strike="noStrike" dirty="0">
                          <a:effectLst/>
                          <a:latin typeface="+mn-lt"/>
                        </a:rPr>
                        <a:t>7.34</a:t>
                      </a:r>
                    </a:p>
                  </a:txBody>
                  <a:tcPr marL="9525" marR="9525" marT="9525" marB="0" anchor="ctr"/>
                </a:tc>
                <a:tc>
                  <a:txBody>
                    <a:bodyPr/>
                    <a:lstStyle/>
                    <a:p>
                      <a:pPr algn="ctr" fontAlgn="b"/>
                      <a:r>
                        <a:rPr lang="en-US" sz="1800" b="0" i="0" u="none" strike="noStrike" dirty="0">
                          <a:effectLst/>
                          <a:latin typeface="+mn-lt"/>
                        </a:rPr>
                        <a:t>0.1</a:t>
                      </a:r>
                    </a:p>
                  </a:txBody>
                  <a:tcPr marL="9525" marR="9525" marT="9525" marB="0" anchor="ctr"/>
                </a:tc>
                <a:tc>
                  <a:txBody>
                    <a:bodyPr/>
                    <a:lstStyle/>
                    <a:p>
                      <a:pPr algn="ctr"/>
                      <a:r>
                        <a:rPr lang="en-US" sz="1800" dirty="0" smtClean="0">
                          <a:solidFill>
                            <a:schemeClr val="tx1"/>
                          </a:solidFill>
                          <a:latin typeface="+mj-lt"/>
                        </a:rPr>
                        <a:t>0.11</a:t>
                      </a:r>
                      <a:endParaRPr lang="en-US" sz="18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endParaRPr lang="en-US" sz="18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endParaRPr lang="en-US" sz="1800" dirty="0">
                        <a:solidFill>
                          <a:schemeClr val="tx1"/>
                        </a:solidFill>
                        <a:latin typeface="+mj-lt"/>
                      </a:endParaRPr>
                    </a:p>
                  </a:txBody>
                  <a:tcPr anchor="ctr"/>
                </a:tc>
                <a:tc>
                  <a:txBody>
                    <a:bodyPr/>
                    <a:lstStyle/>
                    <a:p>
                      <a:pPr algn="ctr"/>
                      <a:endParaRPr lang="en-US" sz="1800">
                        <a:solidFill>
                          <a:schemeClr val="tx1"/>
                        </a:solidFill>
                        <a:latin typeface="+mj-lt"/>
                      </a:endParaRPr>
                    </a:p>
                  </a:txBody>
                  <a:tcPr anchor="ctr"/>
                </a:tc>
                <a:tc>
                  <a:txBody>
                    <a:bodyPr/>
                    <a:lstStyle/>
                    <a:p>
                      <a:pPr algn="ctr"/>
                      <a:endParaRPr lang="en-US" sz="1800" dirty="0">
                        <a:solidFill>
                          <a:schemeClr val="tx1"/>
                        </a:solidFill>
                        <a:latin typeface="+mj-lt"/>
                      </a:endParaRPr>
                    </a:p>
                  </a:txBody>
                  <a:tcPr anchor="ctr"/>
                </a:tc>
                <a:tc>
                  <a:txBody>
                    <a:bodyPr/>
                    <a:lstStyle/>
                    <a:p>
                      <a:pPr algn="ctr"/>
                      <a:endParaRPr lang="en-US" sz="1800" dirty="0">
                        <a:solidFill>
                          <a:schemeClr val="tx1"/>
                        </a:solidFill>
                        <a:latin typeface="+mj-lt"/>
                      </a:endParaRPr>
                    </a:p>
                  </a:txBody>
                  <a:tcPr anchor="ctr"/>
                </a:tc>
              </a:tr>
              <a:tr h="370840">
                <a:tc>
                  <a:txBody>
                    <a:bodyPr/>
                    <a:lstStyle/>
                    <a:p>
                      <a:pPr algn="r"/>
                      <a:r>
                        <a:rPr lang="en-US" sz="1800" dirty="0" smtClean="0">
                          <a:solidFill>
                            <a:schemeClr val="tx1"/>
                          </a:solidFill>
                          <a:latin typeface="+mj-lt"/>
                        </a:rPr>
                        <a:t>11</a:t>
                      </a:r>
                      <a:endParaRPr lang="en-US" sz="1800" dirty="0">
                        <a:solidFill>
                          <a:schemeClr val="tx1"/>
                        </a:solidFill>
                        <a:latin typeface="+mj-lt"/>
                      </a:endParaRPr>
                    </a:p>
                  </a:txBody>
                  <a:tcPr anchor="ctr"/>
                </a:tc>
                <a:tc>
                  <a:txBody>
                    <a:bodyPr/>
                    <a:lstStyle/>
                    <a:p>
                      <a:pPr algn="ctr" fontAlgn="t"/>
                      <a:r>
                        <a:rPr lang="en-US" sz="1800" b="0" i="0" u="none" strike="noStrike" dirty="0">
                          <a:effectLst/>
                          <a:latin typeface="+mn-lt"/>
                        </a:rPr>
                        <a:t>8.5</a:t>
                      </a:r>
                    </a:p>
                  </a:txBody>
                  <a:tcPr marL="9525" marR="9525" marT="9525" marB="0" anchor="ctr"/>
                </a:tc>
                <a:tc>
                  <a:txBody>
                    <a:bodyPr/>
                    <a:lstStyle/>
                    <a:p>
                      <a:pPr algn="ctr" fontAlgn="b"/>
                      <a:r>
                        <a:rPr lang="en-US" sz="1800" b="0" i="0" u="none" strike="noStrike" dirty="0">
                          <a:effectLst/>
                          <a:latin typeface="+mn-lt"/>
                        </a:rPr>
                        <a:t>0.1</a:t>
                      </a:r>
                    </a:p>
                  </a:txBody>
                  <a:tcPr marL="9525" marR="9525" marT="9525" marB="0" anchor="ctr"/>
                </a:tc>
                <a:tc>
                  <a:txBody>
                    <a:bodyPr/>
                    <a:lstStyle/>
                    <a:p>
                      <a:pPr algn="ctr"/>
                      <a:r>
                        <a:rPr lang="en-US" sz="1800" dirty="0" smtClean="0">
                          <a:solidFill>
                            <a:schemeClr val="tx1"/>
                          </a:solidFill>
                          <a:latin typeface="+mj-lt"/>
                        </a:rPr>
                        <a:t>0.04</a:t>
                      </a:r>
                      <a:endParaRPr lang="en-US" sz="18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endParaRPr lang="en-US" sz="18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endParaRPr lang="en-US" sz="1800" dirty="0">
                        <a:solidFill>
                          <a:schemeClr val="tx1"/>
                        </a:solidFill>
                        <a:latin typeface="+mj-lt"/>
                      </a:endParaRPr>
                    </a:p>
                  </a:txBody>
                  <a:tcPr anchor="ctr"/>
                </a:tc>
                <a:tc>
                  <a:txBody>
                    <a:bodyPr/>
                    <a:lstStyle/>
                    <a:p>
                      <a:pPr algn="ctr"/>
                      <a:endParaRPr lang="en-US" sz="1800">
                        <a:solidFill>
                          <a:schemeClr val="tx1"/>
                        </a:solidFill>
                        <a:latin typeface="+mj-lt"/>
                      </a:endParaRPr>
                    </a:p>
                  </a:txBody>
                  <a:tcPr anchor="ctr"/>
                </a:tc>
                <a:tc>
                  <a:txBody>
                    <a:bodyPr/>
                    <a:lstStyle/>
                    <a:p>
                      <a:pPr algn="ctr"/>
                      <a:endParaRPr lang="en-US" sz="1800">
                        <a:solidFill>
                          <a:schemeClr val="tx1"/>
                        </a:solidFill>
                        <a:latin typeface="+mj-lt"/>
                      </a:endParaRPr>
                    </a:p>
                  </a:txBody>
                  <a:tcPr anchor="ctr"/>
                </a:tc>
                <a:tc>
                  <a:txBody>
                    <a:bodyPr/>
                    <a:lstStyle/>
                    <a:p>
                      <a:pPr algn="ctr"/>
                      <a:endParaRPr lang="en-US" sz="1800" dirty="0">
                        <a:solidFill>
                          <a:schemeClr val="tx1"/>
                        </a:solidFill>
                        <a:latin typeface="+mj-lt"/>
                      </a:endParaRPr>
                    </a:p>
                  </a:txBody>
                  <a:tcPr anchor="ctr"/>
                </a:tc>
              </a:tr>
              <a:tr h="370840">
                <a:tc>
                  <a:txBody>
                    <a:bodyPr/>
                    <a:lstStyle/>
                    <a:p>
                      <a:pPr algn="r"/>
                      <a:r>
                        <a:rPr lang="en-US" sz="1800" dirty="0" smtClean="0">
                          <a:solidFill>
                            <a:schemeClr val="tx1"/>
                          </a:solidFill>
                          <a:latin typeface="+mj-lt"/>
                        </a:rPr>
                        <a:t>12</a:t>
                      </a:r>
                      <a:endParaRPr lang="en-US" sz="1800" dirty="0">
                        <a:solidFill>
                          <a:schemeClr val="tx1"/>
                        </a:solidFill>
                        <a:latin typeface="+mj-lt"/>
                      </a:endParaRPr>
                    </a:p>
                  </a:txBody>
                  <a:tcPr anchor="ctr"/>
                </a:tc>
                <a:tc>
                  <a:txBody>
                    <a:bodyPr/>
                    <a:lstStyle/>
                    <a:p>
                      <a:pPr algn="ctr" fontAlgn="t"/>
                      <a:r>
                        <a:rPr lang="en-US" sz="1800" b="0" i="0" u="none" strike="noStrike" dirty="0">
                          <a:effectLst/>
                          <a:latin typeface="+mn-lt"/>
                        </a:rPr>
                        <a:t>9.61</a:t>
                      </a:r>
                    </a:p>
                  </a:txBody>
                  <a:tcPr marL="9525" marR="9525" marT="9525" marB="0" anchor="ctr"/>
                </a:tc>
                <a:tc>
                  <a:txBody>
                    <a:bodyPr/>
                    <a:lstStyle/>
                    <a:p>
                      <a:pPr algn="ctr" fontAlgn="b"/>
                      <a:r>
                        <a:rPr lang="en-US" sz="1800" b="0" i="0" u="none" strike="noStrike" dirty="0">
                          <a:effectLst/>
                          <a:latin typeface="+mn-lt"/>
                        </a:rPr>
                        <a:t>0.1</a:t>
                      </a:r>
                    </a:p>
                  </a:txBody>
                  <a:tcPr marL="9525" marR="9525" marT="9525" marB="0" anchor="ctr"/>
                </a:tc>
                <a:tc>
                  <a:txBody>
                    <a:bodyPr/>
                    <a:lstStyle/>
                    <a:p>
                      <a:pPr algn="ctr"/>
                      <a:r>
                        <a:rPr lang="en-US" sz="1800" dirty="0" smtClean="0">
                          <a:solidFill>
                            <a:schemeClr val="tx1"/>
                          </a:solidFill>
                          <a:latin typeface="+mj-lt"/>
                        </a:rPr>
                        <a:t>0.04</a:t>
                      </a:r>
                      <a:endParaRPr lang="en-US" sz="18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endParaRPr lang="en-US" sz="18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endParaRPr lang="en-US" sz="1800" dirty="0">
                        <a:solidFill>
                          <a:schemeClr val="tx1"/>
                        </a:solidFill>
                        <a:latin typeface="+mj-lt"/>
                      </a:endParaRPr>
                    </a:p>
                  </a:txBody>
                  <a:tcPr anchor="ctr"/>
                </a:tc>
                <a:tc>
                  <a:txBody>
                    <a:bodyPr/>
                    <a:lstStyle/>
                    <a:p>
                      <a:pPr algn="ctr"/>
                      <a:endParaRPr lang="en-US" sz="1800" dirty="0">
                        <a:solidFill>
                          <a:schemeClr val="tx1"/>
                        </a:solidFill>
                        <a:latin typeface="+mj-lt"/>
                      </a:endParaRPr>
                    </a:p>
                  </a:txBody>
                  <a:tcPr anchor="ctr"/>
                </a:tc>
                <a:tc>
                  <a:txBody>
                    <a:bodyPr/>
                    <a:lstStyle/>
                    <a:p>
                      <a:pPr algn="ctr"/>
                      <a:endParaRPr lang="en-US" sz="1800">
                        <a:solidFill>
                          <a:schemeClr val="tx1"/>
                        </a:solidFill>
                        <a:latin typeface="+mj-lt"/>
                      </a:endParaRPr>
                    </a:p>
                  </a:txBody>
                  <a:tcPr anchor="ctr"/>
                </a:tc>
                <a:tc>
                  <a:txBody>
                    <a:bodyPr/>
                    <a:lstStyle/>
                    <a:p>
                      <a:pPr algn="ctr"/>
                      <a:endParaRPr lang="en-US" sz="1800" dirty="0">
                        <a:solidFill>
                          <a:schemeClr val="tx1"/>
                        </a:solidFill>
                        <a:latin typeface="+mj-lt"/>
                      </a:endParaRPr>
                    </a:p>
                  </a:txBody>
                  <a:tcPr anchor="ctr"/>
                </a:tc>
              </a:tr>
              <a:tr h="370840">
                <a:tc>
                  <a:txBody>
                    <a:bodyPr/>
                    <a:lstStyle/>
                    <a:p>
                      <a:pPr algn="r"/>
                      <a:r>
                        <a:rPr lang="en-US" sz="1800" dirty="0" smtClean="0">
                          <a:solidFill>
                            <a:schemeClr val="tx1"/>
                          </a:solidFill>
                          <a:latin typeface="+mj-lt"/>
                        </a:rPr>
                        <a:t>13</a:t>
                      </a:r>
                      <a:endParaRPr lang="en-US" sz="1800" dirty="0">
                        <a:solidFill>
                          <a:schemeClr val="tx1"/>
                        </a:solidFill>
                        <a:latin typeface="+mj-lt"/>
                      </a:endParaRPr>
                    </a:p>
                  </a:txBody>
                  <a:tcPr anchor="ctr"/>
                </a:tc>
                <a:tc>
                  <a:txBody>
                    <a:bodyPr/>
                    <a:lstStyle/>
                    <a:p>
                      <a:pPr algn="ctr" fontAlgn="t"/>
                      <a:r>
                        <a:rPr lang="en-US" sz="1800" b="0" i="0" u="none" strike="noStrike" dirty="0">
                          <a:effectLst/>
                          <a:latin typeface="+mn-lt"/>
                        </a:rPr>
                        <a:t>10.35</a:t>
                      </a:r>
                    </a:p>
                  </a:txBody>
                  <a:tcPr marL="9525" marR="9525" marT="9525" marB="0" anchor="ctr"/>
                </a:tc>
                <a:tc>
                  <a:txBody>
                    <a:bodyPr/>
                    <a:lstStyle/>
                    <a:p>
                      <a:pPr algn="ctr" fontAlgn="b"/>
                      <a:r>
                        <a:rPr lang="en-US" sz="1800" b="0" i="0" u="none" strike="noStrike" dirty="0">
                          <a:effectLst/>
                          <a:latin typeface="+mn-lt"/>
                        </a:rPr>
                        <a:t>0.1</a:t>
                      </a:r>
                    </a:p>
                  </a:txBody>
                  <a:tcPr marL="9525" marR="9525" marT="9525" marB="0" anchor="ctr"/>
                </a:tc>
                <a:tc>
                  <a:txBody>
                    <a:bodyPr/>
                    <a:lstStyle/>
                    <a:p>
                      <a:pPr algn="ctr"/>
                      <a:r>
                        <a:rPr lang="en-US" sz="1800" dirty="0" smtClean="0">
                          <a:solidFill>
                            <a:schemeClr val="tx1"/>
                          </a:solidFill>
                          <a:latin typeface="+mj-lt"/>
                        </a:rPr>
                        <a:t>0.05</a:t>
                      </a:r>
                      <a:endParaRPr lang="en-US" sz="18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endParaRPr lang="en-US" sz="18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endParaRPr lang="en-US" sz="1800" dirty="0">
                        <a:solidFill>
                          <a:schemeClr val="tx1"/>
                        </a:solidFill>
                        <a:latin typeface="+mj-lt"/>
                      </a:endParaRPr>
                    </a:p>
                  </a:txBody>
                  <a:tcPr anchor="ctr"/>
                </a:tc>
                <a:tc>
                  <a:txBody>
                    <a:bodyPr/>
                    <a:lstStyle/>
                    <a:p>
                      <a:pPr algn="ctr"/>
                      <a:endParaRPr lang="en-US" sz="1800" dirty="0">
                        <a:solidFill>
                          <a:schemeClr val="tx1"/>
                        </a:solidFill>
                        <a:latin typeface="+mj-lt"/>
                      </a:endParaRPr>
                    </a:p>
                  </a:txBody>
                  <a:tcPr anchor="ctr"/>
                </a:tc>
                <a:tc>
                  <a:txBody>
                    <a:bodyPr/>
                    <a:lstStyle/>
                    <a:p>
                      <a:pPr algn="ctr"/>
                      <a:endParaRPr lang="en-US" sz="1800">
                        <a:solidFill>
                          <a:schemeClr val="tx1"/>
                        </a:solidFill>
                        <a:latin typeface="+mj-lt"/>
                      </a:endParaRPr>
                    </a:p>
                  </a:txBody>
                  <a:tcPr anchor="ctr"/>
                </a:tc>
                <a:tc>
                  <a:txBody>
                    <a:bodyPr/>
                    <a:lstStyle/>
                    <a:p>
                      <a:pPr algn="ctr"/>
                      <a:endParaRPr lang="en-US" sz="1800" dirty="0">
                        <a:solidFill>
                          <a:schemeClr val="tx1"/>
                        </a:solidFill>
                        <a:latin typeface="+mj-lt"/>
                      </a:endParaRPr>
                    </a:p>
                  </a:txBody>
                  <a:tcPr anchor="ctr"/>
                </a:tc>
              </a:tr>
              <a:tr h="370840">
                <a:tc>
                  <a:txBody>
                    <a:bodyPr/>
                    <a:lstStyle/>
                    <a:p>
                      <a:pPr algn="r"/>
                      <a:r>
                        <a:rPr lang="en-US" sz="1800" dirty="0" smtClean="0">
                          <a:solidFill>
                            <a:schemeClr val="tx1"/>
                          </a:solidFill>
                          <a:latin typeface="+mj-lt"/>
                        </a:rPr>
                        <a:t>14</a:t>
                      </a:r>
                      <a:endParaRPr lang="en-US" sz="1800" dirty="0">
                        <a:solidFill>
                          <a:schemeClr val="tx1"/>
                        </a:solidFill>
                        <a:latin typeface="+mj-lt"/>
                      </a:endParaRPr>
                    </a:p>
                  </a:txBody>
                  <a:tcPr anchor="ctr"/>
                </a:tc>
                <a:tc>
                  <a:txBody>
                    <a:bodyPr/>
                    <a:lstStyle/>
                    <a:p>
                      <a:pPr algn="ctr" fontAlgn="t"/>
                      <a:r>
                        <a:rPr lang="en-US" sz="1800" b="0" i="0" u="none" strike="noStrike" dirty="0">
                          <a:effectLst/>
                          <a:latin typeface="+mn-lt"/>
                        </a:rPr>
                        <a:t>11.2</a:t>
                      </a:r>
                    </a:p>
                  </a:txBody>
                  <a:tcPr marL="9525" marR="9525" marT="9525" marB="0" anchor="ctr"/>
                </a:tc>
                <a:tc>
                  <a:txBody>
                    <a:bodyPr/>
                    <a:lstStyle/>
                    <a:p>
                      <a:pPr algn="ctr" fontAlgn="b"/>
                      <a:r>
                        <a:rPr lang="en-US" sz="1800" b="0" i="0" u="none" strike="noStrike" dirty="0" smtClean="0">
                          <a:effectLst/>
                          <a:latin typeface="+mn-lt"/>
                        </a:rPr>
                        <a:t>0.1</a:t>
                      </a:r>
                      <a:endParaRPr lang="en-US" sz="1800" b="0" i="0" u="none" strike="noStrike" dirty="0">
                        <a:effectLst/>
                        <a:latin typeface="+mn-lt"/>
                      </a:endParaRPr>
                    </a:p>
                  </a:txBody>
                  <a:tcPr marL="9525" marR="9525" marT="9525" marB="0" anchor="ctr"/>
                </a:tc>
                <a:tc>
                  <a:txBody>
                    <a:bodyPr/>
                    <a:lstStyle/>
                    <a:p>
                      <a:pPr algn="ctr"/>
                      <a:r>
                        <a:rPr lang="en-US" sz="1800" dirty="0" smtClean="0">
                          <a:solidFill>
                            <a:schemeClr val="tx1"/>
                          </a:solidFill>
                          <a:latin typeface="+mj-lt"/>
                        </a:rPr>
                        <a:t>0.04</a:t>
                      </a:r>
                      <a:endParaRPr lang="en-US" sz="18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r>
                        <a:rPr lang="en-US" sz="1800" dirty="0" smtClean="0">
                          <a:solidFill>
                            <a:schemeClr val="tx1"/>
                          </a:solidFill>
                          <a:latin typeface="+mj-lt"/>
                        </a:rPr>
                        <a:t>4</a:t>
                      </a:r>
                      <a:endParaRPr lang="en-US" sz="18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sz="1800" dirty="0" smtClean="0">
                          <a:solidFill>
                            <a:schemeClr val="tx1"/>
                          </a:solidFill>
                          <a:latin typeface="+mj-lt"/>
                        </a:rPr>
                        <a:t>10.7</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0.35</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0.11</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0.06</a:t>
                      </a:r>
                      <a:endParaRPr lang="en-US" sz="1800" dirty="0">
                        <a:solidFill>
                          <a:schemeClr val="tx1"/>
                        </a:solidFill>
                        <a:latin typeface="+mj-lt"/>
                      </a:endParaRPr>
                    </a:p>
                  </a:txBody>
                  <a:tcPr anchor="ctr"/>
                </a:tc>
              </a:tr>
              <a:tr h="370840">
                <a:tc>
                  <a:txBody>
                    <a:bodyPr/>
                    <a:lstStyle/>
                    <a:p>
                      <a:pPr algn="r"/>
                      <a:r>
                        <a:rPr lang="en-US" sz="1800" dirty="0" smtClean="0">
                          <a:solidFill>
                            <a:schemeClr val="tx1"/>
                          </a:solidFill>
                          <a:latin typeface="+mj-lt"/>
                        </a:rPr>
                        <a:t>15</a:t>
                      </a:r>
                      <a:endParaRPr lang="en-US" sz="1800" dirty="0">
                        <a:solidFill>
                          <a:schemeClr val="tx1"/>
                        </a:solidFill>
                        <a:latin typeface="+mj-lt"/>
                      </a:endParaRPr>
                    </a:p>
                  </a:txBody>
                  <a:tcPr anchor="ctr"/>
                </a:tc>
                <a:tc>
                  <a:txBody>
                    <a:bodyPr/>
                    <a:lstStyle/>
                    <a:p>
                      <a:pPr algn="ctr" fontAlgn="t"/>
                      <a:r>
                        <a:rPr lang="en-US" sz="1800" b="0" i="0" u="none" strike="noStrike" dirty="0">
                          <a:effectLst/>
                          <a:latin typeface="+mn-lt"/>
                        </a:rPr>
                        <a:t>12.3</a:t>
                      </a:r>
                    </a:p>
                  </a:txBody>
                  <a:tcPr marL="9525" marR="9525" marT="9525" marB="0" anchor="ctr"/>
                </a:tc>
                <a:tc>
                  <a:txBody>
                    <a:bodyPr/>
                    <a:lstStyle/>
                    <a:p>
                      <a:pPr algn="ctr" fontAlgn="b"/>
                      <a:r>
                        <a:rPr lang="en-US" sz="1800" b="0" i="0" u="none" strike="noStrike" dirty="0">
                          <a:effectLst/>
                          <a:latin typeface="+mn-lt"/>
                        </a:rPr>
                        <a:t>0.1</a:t>
                      </a:r>
                    </a:p>
                  </a:txBody>
                  <a:tcPr marL="9525" marR="9525" marT="9525" marB="0" anchor="ctr"/>
                </a:tc>
                <a:tc>
                  <a:txBody>
                    <a:bodyPr/>
                    <a:lstStyle/>
                    <a:p>
                      <a:pPr algn="ctr"/>
                      <a:r>
                        <a:rPr lang="en-US" sz="1800" dirty="0" smtClean="0">
                          <a:solidFill>
                            <a:schemeClr val="tx1"/>
                          </a:solidFill>
                          <a:latin typeface="+mj-lt"/>
                        </a:rPr>
                        <a:t>0.05</a:t>
                      </a:r>
                      <a:endParaRPr lang="en-US" sz="18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r>
                        <a:rPr lang="en-US" sz="1800" dirty="0" smtClean="0">
                          <a:solidFill>
                            <a:schemeClr val="tx1"/>
                          </a:solidFill>
                          <a:latin typeface="+mj-lt"/>
                        </a:rPr>
                        <a:t>5</a:t>
                      </a:r>
                      <a:endParaRPr lang="en-US" sz="18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sz="1800" dirty="0" smtClean="0">
                          <a:solidFill>
                            <a:schemeClr val="tx1"/>
                          </a:solidFill>
                          <a:latin typeface="+mj-lt"/>
                        </a:rPr>
                        <a:t>12.0</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0.35</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a:t>
                      </a:r>
                      <a:endParaRPr lang="en-US" sz="1800" dirty="0">
                        <a:solidFill>
                          <a:schemeClr val="tx1"/>
                        </a:solidFill>
                        <a:latin typeface="+mj-lt"/>
                      </a:endParaRPr>
                    </a:p>
                  </a:txBody>
                  <a:tcPr anchor="ctr"/>
                </a:tc>
              </a:tr>
              <a:tr h="370840">
                <a:tc>
                  <a:txBody>
                    <a:bodyPr/>
                    <a:lstStyle/>
                    <a:p>
                      <a:pPr algn="r"/>
                      <a:r>
                        <a:rPr lang="en-US" sz="1800" dirty="0" smtClean="0">
                          <a:solidFill>
                            <a:schemeClr val="tx1"/>
                          </a:solidFill>
                          <a:latin typeface="+mj-lt"/>
                        </a:rPr>
                        <a:t>16</a:t>
                      </a:r>
                      <a:endParaRPr lang="en-US" sz="1800" dirty="0">
                        <a:solidFill>
                          <a:schemeClr val="tx1"/>
                        </a:solidFill>
                        <a:latin typeface="+mj-lt"/>
                      </a:endParaRPr>
                    </a:p>
                  </a:txBody>
                  <a:tcPr anchor="ctr"/>
                </a:tc>
                <a:tc>
                  <a:txBody>
                    <a:bodyPr/>
                    <a:lstStyle/>
                    <a:p>
                      <a:pPr algn="ctr" fontAlgn="t"/>
                      <a:r>
                        <a:rPr lang="en-US" sz="1800" b="0" i="0" u="none" strike="noStrike" dirty="0">
                          <a:effectLst/>
                          <a:latin typeface="+mn-lt"/>
                        </a:rPr>
                        <a:t>13.3</a:t>
                      </a:r>
                    </a:p>
                  </a:txBody>
                  <a:tcPr marL="9525" marR="9525" marT="9525" marB="0" anchor="ctr"/>
                </a:tc>
                <a:tc>
                  <a:txBody>
                    <a:bodyPr/>
                    <a:lstStyle/>
                    <a:p>
                      <a:pPr algn="ctr" fontAlgn="b"/>
                      <a:r>
                        <a:rPr lang="en-US" sz="1800" b="0" i="0" u="none" strike="noStrike" dirty="0">
                          <a:effectLst/>
                          <a:latin typeface="+mn-lt"/>
                        </a:rPr>
                        <a:t>0.3</a:t>
                      </a:r>
                    </a:p>
                  </a:txBody>
                  <a:tcPr marL="9525" marR="9525" marT="9525" marB="0" anchor="ctr"/>
                </a:tc>
                <a:tc>
                  <a:txBody>
                    <a:bodyPr/>
                    <a:lstStyle/>
                    <a:p>
                      <a:pPr algn="ctr"/>
                      <a:r>
                        <a:rPr lang="en-US" sz="1800" dirty="0" smtClean="0">
                          <a:solidFill>
                            <a:schemeClr val="tx1"/>
                          </a:solidFill>
                          <a:latin typeface="+mj-lt"/>
                        </a:rPr>
                        <a:t>0.14</a:t>
                      </a:r>
                      <a:endParaRPr lang="en-US" sz="1800" dirty="0">
                        <a:solidFill>
                          <a:schemeClr val="tx1"/>
                        </a:solidFill>
                        <a:latin typeface="+mj-lt"/>
                      </a:endParaRPr>
                    </a:p>
                  </a:txBody>
                  <a:tcPr anchor="ctr">
                    <a:lnR w="12700" cap="flat" cmpd="sng" algn="ctr">
                      <a:solidFill>
                        <a:schemeClr val="tx1"/>
                      </a:solidFill>
                      <a:prstDash val="solid"/>
                      <a:round/>
                      <a:headEnd type="none" w="med" len="med"/>
                      <a:tailEnd type="none" w="med" len="med"/>
                    </a:lnR>
                  </a:tcPr>
                </a:tc>
                <a:tc>
                  <a:txBody>
                    <a:bodyPr/>
                    <a:lstStyle/>
                    <a:p>
                      <a:pPr algn="r"/>
                      <a:r>
                        <a:rPr lang="en-US" sz="1800" dirty="0" smtClean="0">
                          <a:solidFill>
                            <a:schemeClr val="tx1"/>
                          </a:solidFill>
                          <a:latin typeface="+mj-lt"/>
                        </a:rPr>
                        <a:t>6</a:t>
                      </a:r>
                      <a:endParaRPr lang="en-US" sz="1800" dirty="0">
                        <a:solidFill>
                          <a:schemeClr val="tx1"/>
                        </a:solidFill>
                        <a:latin typeface="+mj-lt"/>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sz="1800" dirty="0" smtClean="0">
                          <a:solidFill>
                            <a:schemeClr val="tx1"/>
                          </a:solidFill>
                          <a:latin typeface="+mj-lt"/>
                        </a:rPr>
                        <a:t>13.3</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0.32</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0.19</a:t>
                      </a:r>
                      <a:endParaRPr lang="en-US" sz="1800" dirty="0">
                        <a:solidFill>
                          <a:schemeClr val="tx1"/>
                        </a:solidFill>
                        <a:latin typeface="+mj-lt"/>
                      </a:endParaRPr>
                    </a:p>
                  </a:txBody>
                  <a:tcPr anchor="ctr"/>
                </a:tc>
                <a:tc>
                  <a:txBody>
                    <a:bodyPr/>
                    <a:lstStyle/>
                    <a:p>
                      <a:pPr algn="ctr"/>
                      <a:r>
                        <a:rPr lang="en-US" sz="1800" dirty="0" smtClean="0">
                          <a:solidFill>
                            <a:schemeClr val="tx1"/>
                          </a:solidFill>
                          <a:latin typeface="+mj-lt"/>
                        </a:rPr>
                        <a:t>0.13</a:t>
                      </a:r>
                      <a:endParaRPr lang="en-US" sz="1800" dirty="0">
                        <a:solidFill>
                          <a:schemeClr val="tx1"/>
                        </a:solidFill>
                        <a:latin typeface="+mj-lt"/>
                      </a:endParaRPr>
                    </a:p>
                  </a:txBody>
                  <a:tcPr anchor="ctr"/>
                </a:tc>
              </a:tr>
            </a:tbl>
          </a:graphicData>
        </a:graphic>
      </p:graphicFrame>
      <p:sp>
        <p:nvSpPr>
          <p:cNvPr id="6" name="TextBox 5"/>
          <p:cNvSpPr txBox="1"/>
          <p:nvPr/>
        </p:nvSpPr>
        <p:spPr>
          <a:xfrm>
            <a:off x="2133600" y="914400"/>
            <a:ext cx="2019592" cy="338554"/>
          </a:xfrm>
          <a:prstGeom prst="rect">
            <a:avLst/>
          </a:prstGeom>
          <a:noFill/>
        </p:spPr>
        <p:txBody>
          <a:bodyPr wrap="none" rtlCol="0">
            <a:spAutoFit/>
          </a:bodyPr>
          <a:lstStyle/>
          <a:p>
            <a:r>
              <a:rPr lang="en-US" sz="1600" dirty="0" smtClean="0">
                <a:solidFill>
                  <a:schemeClr val="bg1"/>
                </a:solidFill>
              </a:rPr>
              <a:t>* From ITT at GUC7</a:t>
            </a:r>
            <a:endParaRPr lang="en-US" sz="1600" dirty="0">
              <a:solidFill>
                <a:schemeClr val="bg1"/>
              </a:solidFill>
            </a:endParaRPr>
          </a:p>
        </p:txBody>
      </p:sp>
      <p:sp>
        <p:nvSpPr>
          <p:cNvPr id="7" name="TextBox 6"/>
          <p:cNvSpPr txBox="1"/>
          <p:nvPr/>
        </p:nvSpPr>
        <p:spPr>
          <a:xfrm>
            <a:off x="533400" y="6381690"/>
            <a:ext cx="8175636" cy="400110"/>
          </a:xfrm>
          <a:prstGeom prst="rect">
            <a:avLst/>
          </a:prstGeom>
          <a:noFill/>
        </p:spPr>
        <p:txBody>
          <a:bodyPr wrap="none" rtlCol="0">
            <a:spAutoFit/>
          </a:bodyPr>
          <a:lstStyle/>
          <a:p>
            <a:r>
              <a:rPr lang="en-US" sz="2000" dirty="0" smtClean="0">
                <a:solidFill>
                  <a:schemeClr val="bg1"/>
                </a:solidFill>
              </a:rPr>
              <a:t>Similar instrument noise, even with 4-16 times finer spatial resolutions!</a:t>
            </a:r>
            <a:endParaRPr lang="en-US" sz="2000" dirty="0">
              <a:solidFill>
                <a:schemeClr val="bg1"/>
              </a:solidFill>
            </a:endParaRPr>
          </a:p>
        </p:txBody>
      </p:sp>
    </p:spTree>
    <p:extLst>
      <p:ext uri="{BB962C8B-B14F-4D97-AF65-F5344CB8AC3E}">
        <p14:creationId xmlns:p14="http://schemas.microsoft.com/office/powerpoint/2010/main" val="9209948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GOES4KM_112404_1645_IR_TURBRE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00" y="-1333500"/>
            <a:ext cx="11472863" cy="956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228600" y="838200"/>
            <a:ext cx="9810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dirty="0">
                <a:solidFill>
                  <a:srgbClr val="000000"/>
                </a:solidFill>
                <a:latin typeface="Times New Roman" pitchFamily="18" charset="0"/>
              </a:rPr>
              <a:t>GOES</a:t>
            </a:r>
          </a:p>
        </p:txBody>
      </p:sp>
      <p:sp>
        <p:nvSpPr>
          <p:cNvPr id="32773"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13E5ACF-E74B-4268-9AE9-579A573B8A26}" type="slidenum">
              <a:rPr lang="en-US" smtClean="0">
                <a:solidFill>
                  <a:srgbClr val="000000"/>
                </a:solidFill>
              </a:rPr>
              <a:pPr eaLnBrk="1" hangingPunct="1"/>
              <a:t>38</a:t>
            </a:fld>
            <a:endParaRPr lang="en-US" smtClean="0">
              <a:solidFill>
                <a:srgbClr val="000000"/>
              </a:solidFill>
            </a:endParaRPr>
          </a:p>
        </p:txBody>
      </p:sp>
      <p:sp>
        <p:nvSpPr>
          <p:cNvPr id="7" name="Rectangle 4"/>
          <p:cNvSpPr txBox="1">
            <a:spLocks noChangeArrowheads="1"/>
          </p:cNvSpPr>
          <p:nvPr/>
        </p:nvSpPr>
        <p:spPr>
          <a:xfrm>
            <a:off x="1158875" y="0"/>
            <a:ext cx="7604125" cy="609600"/>
          </a:xfrm>
          <a:prstGeom prst="rect">
            <a:avLst/>
          </a:prstGeom>
          <a:solidFill>
            <a:srgbClr val="FFFFFF"/>
          </a:solidFill>
        </p:spPr>
        <p:txBody>
          <a:bodyPr lIns="0" tIns="0" rIns="0" bIns="0"/>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dirty="0" smtClean="0">
                <a:solidFill>
                  <a:schemeClr val="tx1"/>
                </a:solidFill>
              </a:rPr>
              <a:t>GOES: Cannot monitor waves</a:t>
            </a:r>
          </a:p>
        </p:txBody>
      </p:sp>
      <p:sp>
        <p:nvSpPr>
          <p:cNvPr id="9" name="Text Box 4"/>
          <p:cNvSpPr txBox="1">
            <a:spLocks noChangeArrowheads="1"/>
          </p:cNvSpPr>
          <p:nvPr/>
        </p:nvSpPr>
        <p:spPr bwMode="auto">
          <a:xfrm>
            <a:off x="76200" y="6324600"/>
            <a:ext cx="3684022"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dirty="0" smtClean="0">
                <a:solidFill>
                  <a:srgbClr val="000000"/>
                </a:solidFill>
              </a:rPr>
              <a:t>Aircraft turbulence reports plotted (squares).</a:t>
            </a:r>
          </a:p>
          <a:p>
            <a:pPr eaLnBrk="1" fontAlgn="base" hangingPunct="1">
              <a:spcBef>
                <a:spcPct val="0"/>
              </a:spcBef>
              <a:spcAft>
                <a:spcPct val="0"/>
              </a:spcAft>
            </a:pPr>
            <a:r>
              <a:rPr lang="en-US" sz="1400" dirty="0" smtClean="0">
                <a:solidFill>
                  <a:srgbClr val="000000"/>
                </a:solidFill>
              </a:rPr>
              <a:t>Figure </a:t>
            </a:r>
            <a:r>
              <a:rPr lang="en-US" sz="1400" dirty="0">
                <a:solidFill>
                  <a:srgbClr val="000000"/>
                </a:solidFill>
              </a:rPr>
              <a:t>courtesy of K. </a:t>
            </a:r>
            <a:r>
              <a:rPr lang="en-US" sz="1400" dirty="0" err="1">
                <a:solidFill>
                  <a:srgbClr val="000000"/>
                </a:solidFill>
              </a:rPr>
              <a:t>Bedka</a:t>
            </a:r>
            <a:r>
              <a:rPr lang="en-US" sz="1400" dirty="0">
                <a:solidFill>
                  <a:srgbClr val="000000"/>
                </a:solidFill>
              </a:rPr>
              <a:t> and W. Feltz</a:t>
            </a:r>
          </a:p>
        </p:txBody>
      </p:sp>
    </p:spTree>
    <p:extLst>
      <p:ext uri="{BB962C8B-B14F-4D97-AF65-F5344CB8AC3E}">
        <p14:creationId xmlns:p14="http://schemas.microsoft.com/office/powerpoint/2010/main" val="30439970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ABI2KM_112404_1640_IR_TURBRE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81200" y="-1333500"/>
            <a:ext cx="11472863" cy="956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212725" y="833735"/>
            <a:ext cx="2733441"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dirty="0">
                <a:solidFill>
                  <a:srgbClr val="000000"/>
                </a:solidFill>
                <a:latin typeface="Times New Roman" pitchFamily="18" charset="0"/>
              </a:rPr>
              <a:t>“ABI</a:t>
            </a:r>
            <a:r>
              <a:rPr lang="en-US" sz="2400" dirty="0" smtClean="0">
                <a:solidFill>
                  <a:srgbClr val="000000"/>
                </a:solidFill>
                <a:latin typeface="Times New Roman" pitchFamily="18" charset="0"/>
              </a:rPr>
              <a:t>” from MODIS</a:t>
            </a:r>
            <a:endParaRPr lang="en-US" sz="2400" dirty="0">
              <a:solidFill>
                <a:srgbClr val="000000"/>
              </a:solidFill>
              <a:latin typeface="Times New Roman" pitchFamily="18" charset="0"/>
            </a:endParaRPr>
          </a:p>
        </p:txBody>
      </p:sp>
      <p:sp>
        <p:nvSpPr>
          <p:cNvPr id="33796" name="Text Box 4"/>
          <p:cNvSpPr txBox="1">
            <a:spLocks noChangeArrowheads="1"/>
          </p:cNvSpPr>
          <p:nvPr/>
        </p:nvSpPr>
        <p:spPr bwMode="auto">
          <a:xfrm>
            <a:off x="76200" y="6324600"/>
            <a:ext cx="3684022"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dirty="0" smtClean="0">
                <a:solidFill>
                  <a:srgbClr val="000000"/>
                </a:solidFill>
              </a:rPr>
              <a:t>Aircraft turbulence reports plotted (squares).</a:t>
            </a:r>
          </a:p>
          <a:p>
            <a:pPr eaLnBrk="1" fontAlgn="base" hangingPunct="1">
              <a:spcBef>
                <a:spcPct val="0"/>
              </a:spcBef>
              <a:spcAft>
                <a:spcPct val="0"/>
              </a:spcAft>
            </a:pPr>
            <a:r>
              <a:rPr lang="en-US" sz="1400" dirty="0" smtClean="0">
                <a:solidFill>
                  <a:srgbClr val="000000"/>
                </a:solidFill>
              </a:rPr>
              <a:t>Figure </a:t>
            </a:r>
            <a:r>
              <a:rPr lang="en-US" sz="1400" dirty="0">
                <a:solidFill>
                  <a:srgbClr val="000000"/>
                </a:solidFill>
              </a:rPr>
              <a:t>courtesy of K. </a:t>
            </a:r>
            <a:r>
              <a:rPr lang="en-US" sz="1400" dirty="0" err="1">
                <a:solidFill>
                  <a:srgbClr val="000000"/>
                </a:solidFill>
              </a:rPr>
              <a:t>Bedka</a:t>
            </a:r>
            <a:r>
              <a:rPr lang="en-US" sz="1400" dirty="0">
                <a:solidFill>
                  <a:srgbClr val="000000"/>
                </a:solidFill>
              </a:rPr>
              <a:t> and W. Feltz</a:t>
            </a:r>
          </a:p>
        </p:txBody>
      </p:sp>
      <p:sp>
        <p:nvSpPr>
          <p:cNvPr id="3379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54A9D29-52DF-4120-9BBD-9108A85B8501}" type="slidenum">
              <a:rPr lang="en-US" smtClean="0">
                <a:solidFill>
                  <a:srgbClr val="000000"/>
                </a:solidFill>
              </a:rPr>
              <a:pPr eaLnBrk="1" hangingPunct="1"/>
              <a:t>39</a:t>
            </a:fld>
            <a:endParaRPr lang="en-US" smtClean="0">
              <a:solidFill>
                <a:srgbClr val="000000"/>
              </a:solidFill>
            </a:endParaRPr>
          </a:p>
        </p:txBody>
      </p:sp>
      <p:sp>
        <p:nvSpPr>
          <p:cNvPr id="6" name="Rectangle 4"/>
          <p:cNvSpPr txBox="1">
            <a:spLocks noChangeArrowheads="1"/>
          </p:cNvSpPr>
          <p:nvPr/>
        </p:nvSpPr>
        <p:spPr>
          <a:xfrm>
            <a:off x="1158875" y="0"/>
            <a:ext cx="6461125" cy="609600"/>
          </a:xfrm>
          <a:prstGeom prst="rect">
            <a:avLst/>
          </a:prstGeom>
          <a:solidFill>
            <a:srgbClr val="FFFFFF"/>
          </a:solidFill>
        </p:spPr>
        <p:txBody>
          <a:bodyPr lIns="0" tIns="0" rIns="0" bIns="0"/>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dirty="0" smtClean="0">
                <a:solidFill>
                  <a:schemeClr val="tx1"/>
                </a:solidFill>
              </a:rPr>
              <a:t>ABI: Can monitor waves</a:t>
            </a:r>
          </a:p>
        </p:txBody>
      </p:sp>
    </p:spTree>
    <p:extLst>
      <p:ext uri="{BB962C8B-B14F-4D97-AF65-F5344CB8AC3E}">
        <p14:creationId xmlns:p14="http://schemas.microsoft.com/office/powerpoint/2010/main" val="8547398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D5EAECEC-188C-4A1D-A4CB-C782D744C3FF}" type="slidenum">
              <a:rPr lang="en-US"/>
              <a:pPr/>
              <a:t>4</a:t>
            </a:fld>
            <a:endParaRPr lang="en-US"/>
          </a:p>
        </p:txBody>
      </p:sp>
      <p:pic>
        <p:nvPicPr>
          <p:cNvPr id="66562" name="Picture 2" descr="GOES3 launch"/>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0" y="1676400"/>
            <a:ext cx="4572000" cy="4876800"/>
          </a:xfrm>
          <a:prstGeom prst="rect">
            <a:avLst/>
          </a:prstGeom>
          <a:noFill/>
          <a:extLst>
            <a:ext uri="{909E8E84-426E-40DD-AFC4-6F175D3DCCD1}">
              <a14:hiddenFill xmlns:a14="http://schemas.microsoft.com/office/drawing/2010/main">
                <a:solidFill>
                  <a:srgbClr val="FFFFFF"/>
                </a:solidFill>
              </a14:hiddenFill>
            </a:ext>
          </a:extLst>
        </p:spPr>
      </p:pic>
      <p:sp>
        <p:nvSpPr>
          <p:cNvPr id="66563" name="Rectangle 3"/>
          <p:cNvSpPr>
            <a:spLocks noChangeArrowheads="1"/>
          </p:cNvSpPr>
          <p:nvPr/>
        </p:nvSpPr>
        <p:spPr bwMode="auto">
          <a:xfrm>
            <a:off x="0" y="76200"/>
            <a:ext cx="9144000"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342900" indent="-342900" algn="ctr"/>
            <a:r>
              <a:rPr lang="en-GB" sz="2800" dirty="0">
                <a:solidFill>
                  <a:srgbClr val="FFFF00"/>
                </a:solidFill>
              </a:rPr>
              <a:t>On 6 December 1966 the Applications Technology Satellite (ATS-1) was launched.  We have had the benefit of the geostationary perspective for </a:t>
            </a:r>
            <a:r>
              <a:rPr lang="en-GB" sz="2800" dirty="0" smtClean="0">
                <a:solidFill>
                  <a:srgbClr val="FFFF00"/>
                </a:solidFill>
              </a:rPr>
              <a:t>45 </a:t>
            </a:r>
            <a:r>
              <a:rPr lang="en-GB" sz="2800" dirty="0">
                <a:solidFill>
                  <a:srgbClr val="FFFF00"/>
                </a:solidFill>
              </a:rPr>
              <a:t>years!</a:t>
            </a:r>
          </a:p>
        </p:txBody>
      </p:sp>
      <p:sp>
        <p:nvSpPr>
          <p:cNvPr id="66564" name="Text Box 4"/>
          <p:cNvSpPr txBox="1">
            <a:spLocks noChangeArrowheads="1"/>
          </p:cNvSpPr>
          <p:nvPr/>
        </p:nvSpPr>
        <p:spPr bwMode="auto">
          <a:xfrm>
            <a:off x="5791200" y="1981200"/>
            <a:ext cx="305276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828675">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defRPr>
            </a:lvl1pPr>
            <a:lvl2pPr marL="414338" defTabSz="828675">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defRPr>
            </a:lvl2pPr>
            <a:lvl3pPr marL="828675" defTabSz="828675">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defRPr>
            </a:lvl3pPr>
            <a:lvl4pPr marL="1244600" defTabSz="828675">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defRPr>
            </a:lvl4pPr>
            <a:lvl5pPr marL="1658938" defTabSz="828675">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defRPr>
            </a:lvl9pPr>
          </a:lstStyle>
          <a:p>
            <a:pPr algn="just" eaLnBrk="0" hangingPunct="0"/>
            <a:r>
              <a:rPr lang="en-GB" sz="2200" dirty="0">
                <a:solidFill>
                  <a:schemeClr val="bg1"/>
                </a:solidFill>
                <a:latin typeface="Times" pitchFamily="18" charset="0"/>
              </a:rPr>
              <a:t>ATS-1's spin scan cloud camera (UW’s </a:t>
            </a:r>
            <a:r>
              <a:rPr lang="en-GB" sz="2200" dirty="0" err="1">
                <a:solidFill>
                  <a:schemeClr val="bg1"/>
                </a:solidFill>
                <a:latin typeface="Times" pitchFamily="18" charset="0"/>
              </a:rPr>
              <a:t>Suomi</a:t>
            </a:r>
            <a:r>
              <a:rPr lang="en-GB" sz="2200" dirty="0">
                <a:solidFill>
                  <a:schemeClr val="bg1"/>
                </a:solidFill>
                <a:latin typeface="Times" pitchFamily="18" charset="0"/>
              </a:rPr>
              <a:t> and Parent 1968) provided full disk visible images of the earth and its cloud cover every 20 minutes. The spin scan camera on ATS-1 occurred because of an extraordinary effort by </a:t>
            </a:r>
            <a:r>
              <a:rPr lang="en-GB" sz="2200" dirty="0" err="1">
                <a:solidFill>
                  <a:schemeClr val="bg1"/>
                </a:solidFill>
                <a:latin typeface="Times" pitchFamily="18" charset="0"/>
              </a:rPr>
              <a:t>Verner</a:t>
            </a:r>
            <a:r>
              <a:rPr lang="en-GB" sz="2200" dirty="0">
                <a:solidFill>
                  <a:schemeClr val="bg1"/>
                </a:solidFill>
                <a:latin typeface="Times" pitchFamily="18" charset="0"/>
              </a:rPr>
              <a:t> </a:t>
            </a:r>
            <a:r>
              <a:rPr lang="en-GB" sz="2200" dirty="0" err="1">
                <a:solidFill>
                  <a:schemeClr val="bg1"/>
                </a:solidFill>
                <a:latin typeface="Times" pitchFamily="18" charset="0"/>
              </a:rPr>
              <a:t>Suomi</a:t>
            </a:r>
            <a:r>
              <a:rPr lang="en-GB" sz="2200" dirty="0">
                <a:solidFill>
                  <a:schemeClr val="bg1"/>
                </a:solidFill>
                <a:latin typeface="Times" pitchFamily="18" charset="0"/>
              </a:rPr>
              <a:t> and Homer Newell, when the satellite was already well into its fabrication.</a:t>
            </a:r>
          </a:p>
        </p:txBody>
      </p:sp>
      <p:pic>
        <p:nvPicPr>
          <p:cNvPr id="6" name="Picture 8936" descr="first_ATS_00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3233020"/>
            <a:ext cx="5029200" cy="33535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213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0"/>
            <a:ext cx="8229600" cy="1143000"/>
          </a:xfrm>
        </p:spPr>
        <p:txBody>
          <a:bodyPr/>
          <a:lstStyle/>
          <a:p>
            <a:pPr eaLnBrk="1" hangingPunct="1"/>
            <a:r>
              <a:rPr lang="en-US" b="1" smtClean="0">
                <a:solidFill>
                  <a:srgbClr val="FFFF00"/>
                </a:solidFill>
              </a:rPr>
              <a:t>ABI Visible/Near-IR Bands</a:t>
            </a:r>
          </a:p>
        </p:txBody>
      </p:sp>
      <p:pic>
        <p:nvPicPr>
          <p:cNvPr id="34819" name="Picture 3" descr="abi_1_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990600"/>
            <a:ext cx="7848600" cy="4738688"/>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82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C3AE849-122C-4F76-AE8F-5F8023B05FAC}" type="slidenum">
              <a:rPr lang="en-US" smtClean="0">
                <a:solidFill>
                  <a:srgbClr val="000000"/>
                </a:solidFill>
              </a:rPr>
              <a:pPr eaLnBrk="1" hangingPunct="1"/>
              <a:t>40</a:t>
            </a:fld>
            <a:endParaRPr lang="en-US" smtClean="0">
              <a:solidFill>
                <a:srgbClr val="000000"/>
              </a:solidFill>
            </a:endParaRPr>
          </a:p>
        </p:txBody>
      </p:sp>
      <p:sp>
        <p:nvSpPr>
          <p:cNvPr id="6" name="Text Box 4"/>
          <p:cNvSpPr txBox="1">
            <a:spLocks noChangeArrowheads="1"/>
          </p:cNvSpPr>
          <p:nvPr/>
        </p:nvSpPr>
        <p:spPr bwMode="auto">
          <a:xfrm>
            <a:off x="76200" y="647700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Schmit et al, 2005</a:t>
            </a:r>
            <a:r>
              <a:rPr lang="en-US" dirty="0">
                <a:solidFill>
                  <a:srgbClr val="000000"/>
                </a:solidFill>
              </a:rPr>
              <a:t> </a:t>
            </a:r>
          </a:p>
        </p:txBody>
      </p:sp>
    </p:spTree>
    <p:extLst>
      <p:ext uri="{BB962C8B-B14F-4D97-AF65-F5344CB8AC3E}">
        <p14:creationId xmlns:p14="http://schemas.microsoft.com/office/powerpoint/2010/main" val="3498813943"/>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l="-222" t="3244" r="222" b="3315"/>
          <a:stretch/>
        </p:blipFill>
        <p:spPr>
          <a:xfrm>
            <a:off x="609601" y="753532"/>
            <a:ext cx="7630928" cy="5545667"/>
          </a:xfrm>
          <a:prstGeom prst="rect">
            <a:avLst/>
          </a:prstGeom>
        </p:spPr>
      </p:pic>
      <p:sp>
        <p:nvSpPr>
          <p:cNvPr id="36867" name="Text Box 3"/>
          <p:cNvSpPr txBox="1">
            <a:spLocks noChangeArrowheads="1"/>
          </p:cNvSpPr>
          <p:nvPr/>
        </p:nvSpPr>
        <p:spPr bwMode="auto">
          <a:xfrm>
            <a:off x="762000" y="6400800"/>
            <a:ext cx="7218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dirty="0">
                <a:solidFill>
                  <a:schemeClr val="bg1"/>
                </a:solidFill>
                <a:latin typeface="Arial Unicode MS" pitchFamily="34" charset="-128"/>
                <a:cs typeface="Times New Roman" pitchFamily="18" charset="0"/>
              </a:rPr>
              <a:t>The ABI visible and near-IR bands have many uses</a:t>
            </a:r>
            <a:r>
              <a:rPr lang="en-US" sz="2400" i="1" dirty="0">
                <a:solidFill>
                  <a:schemeClr val="bg1"/>
                </a:solidFill>
                <a:latin typeface="Arial Unicode MS" pitchFamily="34" charset="-128"/>
              </a:rPr>
              <a:t>.</a:t>
            </a:r>
          </a:p>
        </p:txBody>
      </p:sp>
      <p:grpSp>
        <p:nvGrpSpPr>
          <p:cNvPr id="3" name="Group 2"/>
          <p:cNvGrpSpPr/>
          <p:nvPr/>
        </p:nvGrpSpPr>
        <p:grpSpPr>
          <a:xfrm>
            <a:off x="693326" y="1788806"/>
            <a:ext cx="7387741" cy="2261004"/>
            <a:chOff x="693326" y="1788806"/>
            <a:chExt cx="7387741" cy="2261004"/>
          </a:xfrm>
        </p:grpSpPr>
        <p:sp>
          <p:nvSpPr>
            <p:cNvPr id="36869" name="Text Box 5"/>
            <p:cNvSpPr txBox="1">
              <a:spLocks noChangeArrowheads="1"/>
            </p:cNvSpPr>
            <p:nvPr/>
          </p:nvSpPr>
          <p:spPr bwMode="auto">
            <a:xfrm rot="18900000">
              <a:off x="693326" y="2392064"/>
              <a:ext cx="2246128" cy="400110"/>
            </a:xfrm>
            <a:prstGeom prst="rect">
              <a:avLst/>
            </a:prstGeom>
            <a:solidFill>
              <a:srgbClr val="FFFFFF"/>
            </a:solidFill>
            <a:ln w="9525">
              <a:noFill/>
              <a:miter lim="800000"/>
              <a:headEnd/>
              <a:tailEnd/>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333399"/>
                  </a:solidFill>
                  <a:latin typeface="Times New Roman" pitchFamily="18" charset="0"/>
                </a:rPr>
                <a:t>Aerosols, Insolation</a:t>
              </a:r>
              <a:endParaRPr lang="en-US" sz="2000" dirty="0">
                <a:solidFill>
                  <a:srgbClr val="000000"/>
                </a:solidFill>
                <a:latin typeface="Times New Roman" pitchFamily="18" charset="0"/>
              </a:endParaRPr>
            </a:p>
          </p:txBody>
        </p:sp>
        <p:sp>
          <p:nvSpPr>
            <p:cNvPr id="36870" name="Text Box 6"/>
            <p:cNvSpPr txBox="1">
              <a:spLocks noChangeArrowheads="1"/>
            </p:cNvSpPr>
            <p:nvPr/>
          </p:nvSpPr>
          <p:spPr bwMode="auto">
            <a:xfrm rot="18900000">
              <a:off x="1550405" y="2392064"/>
              <a:ext cx="1624163"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FF3300"/>
                  </a:solidFill>
                  <a:latin typeface="Times New Roman" pitchFamily="18" charset="0"/>
                </a:rPr>
                <a:t>Clouds, Snow</a:t>
              </a:r>
              <a:endParaRPr lang="en-US" sz="2000" dirty="0">
                <a:solidFill>
                  <a:srgbClr val="000000"/>
                </a:solidFill>
                <a:latin typeface="Times New Roman" pitchFamily="18" charset="0"/>
              </a:endParaRPr>
            </a:p>
          </p:txBody>
        </p:sp>
        <p:sp>
          <p:nvSpPr>
            <p:cNvPr id="36871" name="Text Box 7"/>
            <p:cNvSpPr txBox="1">
              <a:spLocks noChangeArrowheads="1"/>
            </p:cNvSpPr>
            <p:nvPr/>
          </p:nvSpPr>
          <p:spPr bwMode="auto">
            <a:xfrm rot="18893914">
              <a:off x="1893403" y="2719253"/>
              <a:ext cx="2261004"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6600"/>
                  </a:solidFill>
                  <a:latin typeface="Times New Roman" pitchFamily="18" charset="0"/>
                </a:rPr>
                <a:t>Vegetation, Imagery</a:t>
              </a:r>
              <a:endParaRPr lang="en-US" sz="2000" dirty="0">
                <a:solidFill>
                  <a:srgbClr val="006600"/>
                </a:solidFill>
                <a:latin typeface="Times New Roman" pitchFamily="18" charset="0"/>
              </a:endParaRPr>
            </a:p>
          </p:txBody>
        </p:sp>
        <p:sp>
          <p:nvSpPr>
            <p:cNvPr id="36872" name="Text Box 8"/>
            <p:cNvSpPr txBox="1">
              <a:spLocks noChangeArrowheads="1"/>
            </p:cNvSpPr>
            <p:nvPr/>
          </p:nvSpPr>
          <p:spPr bwMode="auto">
            <a:xfrm rot="18900000">
              <a:off x="2849044" y="2822545"/>
              <a:ext cx="3371436"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Cloud mask, Suspended matter</a:t>
              </a:r>
              <a:endParaRPr lang="en-US" sz="2000" dirty="0">
                <a:solidFill>
                  <a:srgbClr val="000000"/>
                </a:solidFill>
                <a:latin typeface="Times New Roman" pitchFamily="18" charset="0"/>
              </a:endParaRPr>
            </a:p>
          </p:txBody>
        </p:sp>
        <p:sp>
          <p:nvSpPr>
            <p:cNvPr id="36873" name="Text Box 9"/>
            <p:cNvSpPr txBox="1">
              <a:spLocks noChangeArrowheads="1"/>
            </p:cNvSpPr>
            <p:nvPr/>
          </p:nvSpPr>
          <p:spPr bwMode="auto">
            <a:xfrm rot="18900000">
              <a:off x="5963180" y="2988623"/>
              <a:ext cx="211788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Cloud Particle </a:t>
              </a:r>
              <a:r>
                <a:rPr lang="en-US" sz="2000" dirty="0">
                  <a:solidFill>
                    <a:srgbClr val="000000"/>
                  </a:solidFill>
                  <a:latin typeface="Times New Roman" pitchFamily="18" charset="0"/>
                </a:rPr>
                <a:t>size</a:t>
              </a:r>
            </a:p>
          </p:txBody>
        </p:sp>
        <p:sp>
          <p:nvSpPr>
            <p:cNvPr id="36874" name="Text Box 10"/>
            <p:cNvSpPr txBox="1">
              <a:spLocks noChangeArrowheads="1"/>
            </p:cNvSpPr>
            <p:nvPr/>
          </p:nvSpPr>
          <p:spPr bwMode="auto">
            <a:xfrm rot="18900000">
              <a:off x="4610290" y="2984430"/>
              <a:ext cx="147925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a:solidFill>
                    <a:srgbClr val="000000"/>
                  </a:solidFill>
                  <a:latin typeface="Times New Roman" pitchFamily="18" charset="0"/>
                </a:rPr>
                <a:t>Snow, Phase</a:t>
              </a:r>
            </a:p>
          </p:txBody>
        </p:sp>
      </p:grpSp>
      <p:sp>
        <p:nvSpPr>
          <p:cNvPr id="3687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A04A01C-4648-436D-B583-32D7763E8C46}" type="slidenum">
              <a:rPr lang="en-US" smtClean="0">
                <a:solidFill>
                  <a:srgbClr val="000000"/>
                </a:solidFill>
              </a:rPr>
              <a:pPr eaLnBrk="1" hangingPunct="1"/>
              <a:t>41</a:t>
            </a:fld>
            <a:endParaRPr lang="en-US" smtClean="0">
              <a:solidFill>
                <a:srgbClr val="000000"/>
              </a:solidFill>
            </a:endParaRPr>
          </a:p>
        </p:txBody>
      </p:sp>
      <p:sp>
        <p:nvSpPr>
          <p:cNvPr id="13" name="Text Box 4"/>
          <p:cNvSpPr txBox="1">
            <a:spLocks noChangeArrowheads="1"/>
          </p:cNvSpPr>
          <p:nvPr/>
        </p:nvSpPr>
        <p:spPr bwMode="auto">
          <a:xfrm>
            <a:off x="983962" y="0"/>
            <a:ext cx="7245638" cy="584775"/>
          </a:xfrm>
          <a:prstGeom prst="rect">
            <a:avLst/>
          </a:prstGeom>
          <a:no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200" b="1" dirty="0">
                <a:solidFill>
                  <a:srgbClr val="FFFF00"/>
                </a:solidFill>
                <a:latin typeface="Times New Roman" pitchFamily="18" charset="0"/>
              </a:rPr>
              <a:t>Visible and near-IR channels on the ABI</a:t>
            </a:r>
            <a:endParaRPr lang="en-US" sz="3200" dirty="0">
              <a:solidFill>
                <a:srgbClr val="FFFF00"/>
              </a:solidFill>
              <a:latin typeface="Times New Roman" pitchFamily="18" charset="0"/>
            </a:endParaRPr>
          </a:p>
        </p:txBody>
      </p:sp>
      <p:sp>
        <p:nvSpPr>
          <p:cNvPr id="4" name="TextBox 3"/>
          <p:cNvSpPr txBox="1"/>
          <p:nvPr/>
        </p:nvSpPr>
        <p:spPr>
          <a:xfrm>
            <a:off x="3023904" y="4756666"/>
            <a:ext cx="3706977" cy="369332"/>
          </a:xfrm>
          <a:prstGeom prst="rect">
            <a:avLst/>
          </a:prstGeom>
          <a:solidFill>
            <a:schemeClr val="bg1"/>
          </a:solidFill>
        </p:spPr>
        <p:txBody>
          <a:bodyPr wrap="none" rtlCol="0">
            <a:spAutoFit/>
          </a:bodyPr>
          <a:lstStyle/>
          <a:p>
            <a:r>
              <a:rPr lang="en-US" dirty="0" smtClean="0"/>
              <a:t>Sample use only, many other uses</a:t>
            </a:r>
            <a:endParaRPr lang="en-US" dirty="0"/>
          </a:p>
        </p:txBody>
      </p:sp>
    </p:spTree>
    <p:extLst>
      <p:ext uri="{BB962C8B-B14F-4D97-AF65-F5344CB8AC3E}">
        <p14:creationId xmlns:p14="http://schemas.microsoft.com/office/powerpoint/2010/main" val="8433346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0"/>
            <a:ext cx="8229600" cy="1143000"/>
          </a:xfrm>
        </p:spPr>
        <p:txBody>
          <a:bodyPr/>
          <a:lstStyle/>
          <a:p>
            <a:pPr eaLnBrk="1" hangingPunct="1"/>
            <a:r>
              <a:rPr lang="en-US" b="1" smtClean="0">
                <a:solidFill>
                  <a:srgbClr val="FFFF00"/>
                </a:solidFill>
              </a:rPr>
              <a:t>ABI IR Bands</a:t>
            </a:r>
          </a:p>
        </p:txBody>
      </p:sp>
      <p:pic>
        <p:nvPicPr>
          <p:cNvPr id="35843" name="Picture 3" descr="abi_7_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89013" y="914400"/>
            <a:ext cx="7088187" cy="5326063"/>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44" name="Text Box 4"/>
          <p:cNvSpPr txBox="1">
            <a:spLocks noChangeArrowheads="1"/>
          </p:cNvSpPr>
          <p:nvPr/>
        </p:nvSpPr>
        <p:spPr bwMode="auto">
          <a:xfrm>
            <a:off x="76200" y="647700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Schmit et al, 2005</a:t>
            </a:r>
            <a:r>
              <a:rPr lang="en-US" dirty="0">
                <a:solidFill>
                  <a:srgbClr val="000000"/>
                </a:solidFill>
              </a:rPr>
              <a:t> </a:t>
            </a:r>
          </a:p>
        </p:txBody>
      </p:sp>
      <p:sp>
        <p:nvSpPr>
          <p:cNvPr id="3584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CB9FE4C-998E-4EAA-9602-EF8D25A1075C}" type="slidenum">
              <a:rPr lang="en-US" smtClean="0">
                <a:solidFill>
                  <a:srgbClr val="000000"/>
                </a:solidFill>
              </a:rPr>
              <a:pPr eaLnBrk="1" hangingPunct="1"/>
              <a:t>42</a:t>
            </a:fld>
            <a:endParaRPr lang="en-US" smtClean="0">
              <a:solidFill>
                <a:srgbClr val="000000"/>
              </a:solidFill>
            </a:endParaRPr>
          </a:p>
        </p:txBody>
      </p:sp>
    </p:spTree>
    <p:extLst>
      <p:ext uri="{BB962C8B-B14F-4D97-AF65-F5344CB8AC3E}">
        <p14:creationId xmlns:p14="http://schemas.microsoft.com/office/powerpoint/2010/main" val="27665033"/>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ABI IR Weighting Functions</a:t>
            </a:r>
            <a:endParaRPr lang="en-US" dirty="0">
              <a:solidFill>
                <a:srgbClr val="FFFF00"/>
              </a:solidFill>
            </a:endParaRPr>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43</a:t>
            </a:fld>
            <a:endParaRPr lang="en-US">
              <a:solidFill>
                <a:srgbClr val="000000"/>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3000" y="1295400"/>
            <a:ext cx="6858000" cy="5143500"/>
          </a:xfrm>
          <a:prstGeom prst="rect">
            <a:avLst/>
          </a:prstGeom>
        </p:spPr>
      </p:pic>
      <p:sp>
        <p:nvSpPr>
          <p:cNvPr id="6" name="Text Box 4"/>
          <p:cNvSpPr txBox="1">
            <a:spLocks noChangeArrowheads="1"/>
          </p:cNvSpPr>
          <p:nvPr/>
        </p:nvSpPr>
        <p:spPr bwMode="auto">
          <a:xfrm>
            <a:off x="76200" y="6477000"/>
            <a:ext cx="1223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smtClean="0">
                <a:solidFill>
                  <a:srgbClr val="FFFFFF"/>
                </a:solidFill>
              </a:rPr>
              <a:t>Clear-sky</a:t>
            </a:r>
            <a:r>
              <a:rPr lang="en-US" dirty="0" smtClean="0">
                <a:solidFill>
                  <a:srgbClr val="000000"/>
                </a:solidFill>
              </a:rPr>
              <a:t> </a:t>
            </a:r>
            <a:endParaRPr lang="en-US" dirty="0">
              <a:solidFill>
                <a:srgbClr val="000000"/>
              </a:solidFill>
            </a:endParaRPr>
          </a:p>
        </p:txBody>
      </p:sp>
    </p:spTree>
    <p:extLst>
      <p:ext uri="{BB962C8B-B14F-4D97-AF65-F5344CB8AC3E}">
        <p14:creationId xmlns:p14="http://schemas.microsoft.com/office/powerpoint/2010/main" val="32114175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3"/>
          <p:cNvSpPr txBox="1">
            <a:spLocks noChangeArrowheads="1"/>
          </p:cNvSpPr>
          <p:nvPr/>
        </p:nvSpPr>
        <p:spPr bwMode="auto">
          <a:xfrm>
            <a:off x="533400" y="6457890"/>
            <a:ext cx="891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dirty="0" smtClean="0">
                <a:solidFill>
                  <a:schemeClr val="bg1"/>
                </a:solidFill>
                <a:latin typeface="Arial Unicode MS" pitchFamily="34" charset="-128"/>
              </a:rPr>
              <a:t>ABI </a:t>
            </a:r>
            <a:r>
              <a:rPr lang="en-US" sz="2000" dirty="0">
                <a:solidFill>
                  <a:schemeClr val="bg1"/>
                </a:solidFill>
                <a:latin typeface="Arial Unicode MS" pitchFamily="34" charset="-128"/>
              </a:rPr>
              <a:t>has many more bands than the current operational GOES imagers.</a:t>
            </a:r>
            <a:r>
              <a:rPr lang="en-US" dirty="0">
                <a:solidFill>
                  <a:schemeClr val="bg1"/>
                </a:solidFill>
                <a:latin typeface="Arial Unicode MS" pitchFamily="34" charset="-128"/>
              </a:rPr>
              <a:t> </a:t>
            </a:r>
          </a:p>
        </p:txBody>
      </p:sp>
      <p:sp>
        <p:nvSpPr>
          <p:cNvPr id="3789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5DEF128-5938-45CE-BBBC-D36A84DC0B85}" type="slidenum">
              <a:rPr lang="en-US" smtClean="0">
                <a:solidFill>
                  <a:srgbClr val="000000"/>
                </a:solidFill>
              </a:rPr>
              <a:pPr eaLnBrk="1" hangingPunct="1"/>
              <a:t>44</a:t>
            </a:fld>
            <a:endParaRPr lang="en-US" dirty="0" smtClean="0">
              <a:solidFill>
                <a:srgbClr val="000000"/>
              </a:solidFill>
            </a:endParaRPr>
          </a:p>
        </p:txBody>
      </p:sp>
      <p:sp>
        <p:nvSpPr>
          <p:cNvPr id="5" name="Text Box 4"/>
          <p:cNvSpPr txBox="1">
            <a:spLocks noChangeArrowheads="1"/>
          </p:cNvSpPr>
          <p:nvPr/>
        </p:nvSpPr>
        <p:spPr bwMode="auto">
          <a:xfrm>
            <a:off x="1981200" y="0"/>
            <a:ext cx="5054397" cy="584775"/>
          </a:xfrm>
          <a:prstGeom prst="rect">
            <a:avLst/>
          </a:prstGeom>
          <a:no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200" b="1" dirty="0" smtClean="0">
                <a:solidFill>
                  <a:srgbClr val="FFFF00"/>
                </a:solidFill>
                <a:latin typeface="Times New Roman" pitchFamily="18" charset="0"/>
              </a:rPr>
              <a:t>The IR </a:t>
            </a:r>
            <a:r>
              <a:rPr lang="en-US" sz="3200" b="1" dirty="0">
                <a:solidFill>
                  <a:srgbClr val="FFFF00"/>
                </a:solidFill>
                <a:latin typeface="Times New Roman" pitchFamily="18" charset="0"/>
              </a:rPr>
              <a:t>channels on the ABI</a:t>
            </a:r>
            <a:endParaRPr lang="en-US" sz="3200" dirty="0">
              <a:solidFill>
                <a:srgbClr val="FFFF00"/>
              </a:solidFill>
              <a:latin typeface="Times New Roman" pitchFamily="18" charset="0"/>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b="3320"/>
          <a:stretch/>
        </p:blipFill>
        <p:spPr>
          <a:xfrm>
            <a:off x="685800" y="517930"/>
            <a:ext cx="7924799" cy="5959070"/>
          </a:xfrm>
          <a:prstGeom prst="rect">
            <a:avLst/>
          </a:prstGeom>
        </p:spPr>
      </p:pic>
      <p:sp>
        <p:nvSpPr>
          <p:cNvPr id="8" name="Text Box 5"/>
          <p:cNvSpPr txBox="1">
            <a:spLocks noChangeArrowheads="1"/>
          </p:cNvSpPr>
          <p:nvPr/>
        </p:nvSpPr>
        <p:spPr bwMode="auto">
          <a:xfrm rot="18900000">
            <a:off x="1226364" y="2216825"/>
            <a:ext cx="2771913" cy="400110"/>
          </a:xfrm>
          <a:prstGeom prst="rect">
            <a:avLst/>
          </a:prstGeom>
          <a:solidFill>
            <a:schemeClr val="bg1"/>
          </a:solidFill>
          <a:ln w="9525">
            <a:noFill/>
            <a:miter lim="800000"/>
            <a:headEnd/>
            <a:tailEnd/>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Clouds, Stability Indices </a:t>
            </a:r>
            <a:endParaRPr lang="en-US" sz="2000" dirty="0">
              <a:latin typeface="Times New Roman" pitchFamily="18" charset="0"/>
            </a:endParaRPr>
          </a:p>
        </p:txBody>
      </p:sp>
      <p:sp>
        <p:nvSpPr>
          <p:cNvPr id="9" name="Text Box 6"/>
          <p:cNvSpPr txBox="1">
            <a:spLocks noChangeArrowheads="1"/>
          </p:cNvSpPr>
          <p:nvPr/>
        </p:nvSpPr>
        <p:spPr bwMode="auto">
          <a:xfrm rot="18900000">
            <a:off x="2274360" y="2465626"/>
            <a:ext cx="1933799"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Rainfall, Aerosol</a:t>
            </a:r>
            <a:endParaRPr lang="en-US" sz="2000" dirty="0">
              <a:latin typeface="Times New Roman" pitchFamily="18" charset="0"/>
            </a:endParaRPr>
          </a:p>
        </p:txBody>
      </p:sp>
      <p:sp>
        <p:nvSpPr>
          <p:cNvPr id="10" name="Text Box 7"/>
          <p:cNvSpPr txBox="1">
            <a:spLocks noChangeArrowheads="1"/>
          </p:cNvSpPr>
          <p:nvPr/>
        </p:nvSpPr>
        <p:spPr bwMode="auto">
          <a:xfrm rot="18893914">
            <a:off x="3044276" y="2249278"/>
            <a:ext cx="2429063"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SST, Fires, Radiances</a:t>
            </a:r>
            <a:endParaRPr lang="en-US" sz="2000" dirty="0">
              <a:latin typeface="Times New Roman" pitchFamily="18" charset="0"/>
            </a:endParaRPr>
          </a:p>
        </p:txBody>
      </p:sp>
      <p:sp>
        <p:nvSpPr>
          <p:cNvPr id="11" name="Text Box 8"/>
          <p:cNvSpPr txBox="1">
            <a:spLocks noChangeArrowheads="1"/>
          </p:cNvSpPr>
          <p:nvPr/>
        </p:nvSpPr>
        <p:spPr bwMode="auto">
          <a:xfrm rot="18900000">
            <a:off x="3679455" y="2503267"/>
            <a:ext cx="2190023"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Hurricane, Imagery</a:t>
            </a:r>
            <a:endParaRPr lang="en-US" sz="2000" dirty="0">
              <a:latin typeface="Times New Roman" pitchFamily="18" charset="0"/>
            </a:endParaRPr>
          </a:p>
        </p:txBody>
      </p:sp>
      <p:sp>
        <p:nvSpPr>
          <p:cNvPr id="12" name="Text Box 9"/>
          <p:cNvSpPr txBox="1">
            <a:spLocks noChangeArrowheads="1"/>
          </p:cNvSpPr>
          <p:nvPr/>
        </p:nvSpPr>
        <p:spPr bwMode="auto">
          <a:xfrm rot="18618598">
            <a:off x="5944545" y="2478667"/>
            <a:ext cx="2108269"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 Cloud Phase, SST</a:t>
            </a:r>
            <a:endParaRPr lang="en-US" sz="2000" dirty="0">
              <a:latin typeface="Times New Roman" pitchFamily="18" charset="0"/>
            </a:endParaRPr>
          </a:p>
        </p:txBody>
      </p:sp>
      <p:sp>
        <p:nvSpPr>
          <p:cNvPr id="13" name="Text Box 10"/>
          <p:cNvSpPr txBox="1">
            <a:spLocks noChangeArrowheads="1"/>
          </p:cNvSpPr>
          <p:nvPr/>
        </p:nvSpPr>
        <p:spPr bwMode="auto">
          <a:xfrm rot="18900000">
            <a:off x="4151323" y="2286279"/>
            <a:ext cx="3183885"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Ozone, Downward Radiation</a:t>
            </a:r>
            <a:endParaRPr lang="en-US" sz="2000" dirty="0">
              <a:latin typeface="Times New Roman" pitchFamily="18" charset="0"/>
            </a:endParaRPr>
          </a:p>
        </p:txBody>
      </p:sp>
      <p:sp>
        <p:nvSpPr>
          <p:cNvPr id="14" name="Text Box 5"/>
          <p:cNvSpPr txBox="1">
            <a:spLocks noChangeArrowheads="1"/>
          </p:cNvSpPr>
          <p:nvPr/>
        </p:nvSpPr>
        <p:spPr bwMode="auto">
          <a:xfrm rot="18900000">
            <a:off x="1224708" y="4674170"/>
            <a:ext cx="1822935" cy="400110"/>
          </a:xfrm>
          <a:prstGeom prst="rect">
            <a:avLst/>
          </a:prstGeom>
          <a:solidFill>
            <a:schemeClr val="bg1"/>
          </a:solidFill>
          <a:ln w="9525">
            <a:noFill/>
            <a:miter lim="800000"/>
            <a:headEnd/>
            <a:tailEnd/>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SO2, Radiances</a:t>
            </a:r>
            <a:endParaRPr lang="en-US" sz="2000" dirty="0">
              <a:latin typeface="Times New Roman" pitchFamily="18" charset="0"/>
            </a:endParaRPr>
          </a:p>
        </p:txBody>
      </p:sp>
      <p:sp>
        <p:nvSpPr>
          <p:cNvPr id="15" name="Text Box 6"/>
          <p:cNvSpPr txBox="1">
            <a:spLocks noChangeArrowheads="1"/>
          </p:cNvSpPr>
          <p:nvPr/>
        </p:nvSpPr>
        <p:spPr bwMode="auto">
          <a:xfrm rot="18900000">
            <a:off x="1494089" y="4880045"/>
            <a:ext cx="2348463"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Winds, WV profiling</a:t>
            </a:r>
            <a:endParaRPr lang="en-US" sz="2000" dirty="0">
              <a:latin typeface="Times New Roman" pitchFamily="18" charset="0"/>
            </a:endParaRPr>
          </a:p>
        </p:txBody>
      </p:sp>
      <p:sp>
        <p:nvSpPr>
          <p:cNvPr id="16" name="Text Box 7"/>
          <p:cNvSpPr txBox="1">
            <a:spLocks noChangeArrowheads="1"/>
          </p:cNvSpPr>
          <p:nvPr/>
        </p:nvSpPr>
        <p:spPr bwMode="auto">
          <a:xfrm rot="18893914">
            <a:off x="2401915" y="4906423"/>
            <a:ext cx="2102370"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TPW, Rainfall rate</a:t>
            </a:r>
            <a:endParaRPr lang="en-US" sz="2000" dirty="0">
              <a:latin typeface="Times New Roman" pitchFamily="18" charset="0"/>
            </a:endParaRPr>
          </a:p>
        </p:txBody>
      </p:sp>
      <p:sp>
        <p:nvSpPr>
          <p:cNvPr id="17" name="Text Box 9"/>
          <p:cNvSpPr txBox="1">
            <a:spLocks noChangeArrowheads="1"/>
          </p:cNvSpPr>
          <p:nvPr/>
        </p:nvSpPr>
        <p:spPr bwMode="auto">
          <a:xfrm rot="18522511">
            <a:off x="6181818" y="5075568"/>
            <a:ext cx="1223412"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Fires, Fog</a:t>
            </a:r>
            <a:endParaRPr lang="en-US" sz="2000" dirty="0">
              <a:latin typeface="Times New Roman" pitchFamily="18" charset="0"/>
            </a:endParaRPr>
          </a:p>
        </p:txBody>
      </p:sp>
      <p:sp>
        <p:nvSpPr>
          <p:cNvPr id="18" name="TextBox 17"/>
          <p:cNvSpPr txBox="1"/>
          <p:nvPr/>
        </p:nvSpPr>
        <p:spPr>
          <a:xfrm>
            <a:off x="2995286" y="3593068"/>
            <a:ext cx="3706977" cy="369332"/>
          </a:xfrm>
          <a:prstGeom prst="rect">
            <a:avLst/>
          </a:prstGeom>
          <a:solidFill>
            <a:schemeClr val="bg1"/>
          </a:solidFill>
        </p:spPr>
        <p:txBody>
          <a:bodyPr wrap="none" rtlCol="0">
            <a:spAutoFit/>
          </a:bodyPr>
          <a:lstStyle/>
          <a:p>
            <a:r>
              <a:rPr lang="en-US" dirty="0" smtClean="0"/>
              <a:t>Sample use only, many other uses</a:t>
            </a:r>
            <a:endParaRPr lang="en-US" dirty="0"/>
          </a:p>
        </p:txBody>
      </p:sp>
    </p:spTree>
    <p:extLst>
      <p:ext uri="{BB962C8B-B14F-4D97-AF65-F5344CB8AC3E}">
        <p14:creationId xmlns:p14="http://schemas.microsoft.com/office/powerpoint/2010/main" val="34272222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hidden="1"/>
          <p:cNvSpPr>
            <a:spLocks noGrp="1" noChangeArrowheads="1"/>
          </p:cNvSpPr>
          <p:nvPr>
            <p:ph type="title"/>
          </p:nvPr>
        </p:nvSpPr>
        <p:spPr/>
        <p:txBody>
          <a:bodyPr/>
          <a:lstStyle/>
          <a:p>
            <a:pPr eaLnBrk="1" hangingPunct="1"/>
            <a:endParaRPr lang="en-US" smtClean="0"/>
          </a:p>
        </p:txBody>
      </p:sp>
      <p:sp>
        <p:nvSpPr>
          <p:cNvPr id="56323" name="Rectangle 3" descr="ABI_WEST_PSC_CIMSS_16_test 01"/>
          <p:cNvSpPr>
            <a:spLocks noGrp="1" noChangeAspect="1" noChangeArrowheads="1"/>
          </p:cNvSpPr>
          <p:nvPr isPhoto="1"/>
        </p:nvSpPr>
        <p:spPr bwMode="auto">
          <a:xfrm>
            <a:off x="0" y="1588"/>
            <a:ext cx="9144000" cy="6853237"/>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6324" name="Text Box 5"/>
          <p:cNvSpPr txBox="1">
            <a:spLocks noChangeArrowheads="1"/>
          </p:cNvSpPr>
          <p:nvPr/>
        </p:nvSpPr>
        <p:spPr bwMode="auto">
          <a:xfrm>
            <a:off x="304800" y="5302250"/>
            <a:ext cx="8321675" cy="641350"/>
          </a:xfrm>
          <a:prstGeom prst="rect">
            <a:avLst/>
          </a:prstGeom>
          <a:solidFill>
            <a:schemeClr val="bg1"/>
          </a:solidFill>
          <a:ln w="9525">
            <a:noFill/>
            <a:miter lim="800000"/>
            <a:headEnd/>
            <a:tailEnd/>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000000"/>
                </a:solidFill>
              </a:rPr>
              <a:t>These NWP model simulations were performed on the 'cobalt' supercomputer at the National Center for Supercomputing Applications at the University of Illinois. </a:t>
            </a:r>
          </a:p>
        </p:txBody>
      </p:sp>
      <p:sp>
        <p:nvSpPr>
          <p:cNvPr id="5632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13E3E5E-8012-4522-8A4E-0BD52C3F9729}" type="slidenum">
              <a:rPr lang="en-US" smtClean="0">
                <a:solidFill>
                  <a:srgbClr val="000000"/>
                </a:solidFill>
              </a:rPr>
              <a:pPr eaLnBrk="1" hangingPunct="1"/>
              <a:t>45</a:t>
            </a:fld>
            <a:endParaRPr lang="en-US" smtClean="0">
              <a:solidFill>
                <a:srgbClr val="000000"/>
              </a:solidFill>
            </a:endParaRPr>
          </a:p>
        </p:txBody>
      </p:sp>
      <p:sp>
        <p:nvSpPr>
          <p:cNvPr id="6"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 Daytime </a:t>
            </a:r>
            <a:r>
              <a:rPr lang="en-US" dirty="0"/>
              <a:t>“Blue” </a:t>
            </a:r>
            <a:r>
              <a:rPr lang="en-US" dirty="0" smtClean="0"/>
              <a:t>band</a:t>
            </a:r>
            <a:r>
              <a:rPr lang="en-US" dirty="0"/>
              <a:t> </a:t>
            </a:r>
            <a:r>
              <a:rPr lang="en-US" dirty="0" smtClean="0"/>
              <a:t>– aerosols, solar insolation, snow cover</a:t>
            </a:r>
            <a:endParaRPr lang="en-US" dirty="0">
              <a:solidFill>
                <a:srgbClr val="000000"/>
              </a:solidFill>
            </a:endParaRPr>
          </a:p>
        </p:txBody>
      </p:sp>
    </p:spTree>
    <p:extLst>
      <p:ext uri="{BB962C8B-B14F-4D97-AF65-F5344CB8AC3E}">
        <p14:creationId xmlns:p14="http://schemas.microsoft.com/office/powerpoint/2010/main" val="291834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hidden="1"/>
          <p:cNvSpPr>
            <a:spLocks noGrp="1" noChangeArrowheads="1"/>
          </p:cNvSpPr>
          <p:nvPr>
            <p:ph type="title"/>
          </p:nvPr>
        </p:nvSpPr>
        <p:spPr/>
        <p:txBody>
          <a:bodyPr/>
          <a:lstStyle/>
          <a:p>
            <a:pPr eaLnBrk="1" hangingPunct="1"/>
            <a:endParaRPr lang="en-US" smtClean="0"/>
          </a:p>
        </p:txBody>
      </p:sp>
      <p:sp>
        <p:nvSpPr>
          <p:cNvPr id="57347" name="Rectangle 3" descr="ABI_WEST_PSC_CIMSS_16_test 02"/>
          <p:cNvSpPr>
            <a:spLocks noGrp="1" noChangeAspect="1" noChangeArrowheads="1"/>
          </p:cNvSpPr>
          <p:nvPr isPhoto="1"/>
        </p:nvSpPr>
        <p:spPr bwMode="auto">
          <a:xfrm>
            <a:off x="0" y="1588"/>
            <a:ext cx="9144000" cy="6853237"/>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734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5338555-1B5E-4788-8B9E-1D2375325D51}" type="slidenum">
              <a:rPr lang="en-US" smtClean="0">
                <a:solidFill>
                  <a:srgbClr val="000000"/>
                </a:solidFill>
              </a:rPr>
              <a:pPr eaLnBrk="1" hangingPunct="1"/>
              <a:t>46</a:t>
            </a:fld>
            <a:endParaRPr lang="en-US" smtClean="0">
              <a:solidFill>
                <a:srgbClr val="000000"/>
              </a:solidFill>
            </a:endParaRPr>
          </a:p>
        </p:txBody>
      </p:sp>
      <p:sp>
        <p:nvSpPr>
          <p:cNvPr id="5" name="Text Box 5"/>
          <p:cNvSpPr txBox="1">
            <a:spLocks noChangeArrowheads="1"/>
          </p:cNvSpPr>
          <p:nvPr/>
        </p:nvSpPr>
        <p:spPr bwMode="auto">
          <a:xfrm>
            <a:off x="5334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2: Daytime “Red” band</a:t>
            </a:r>
            <a:r>
              <a:rPr lang="en-US" dirty="0"/>
              <a:t> </a:t>
            </a:r>
            <a:r>
              <a:rPr lang="en-US" dirty="0" smtClean="0"/>
              <a:t>– clouds, cloud-mask, optical depth, winds, etc.</a:t>
            </a:r>
            <a:endParaRPr lang="en-US" dirty="0">
              <a:solidFill>
                <a:srgbClr val="000000"/>
              </a:solidFill>
            </a:endParaRPr>
          </a:p>
        </p:txBody>
      </p:sp>
    </p:spTree>
    <p:extLst>
      <p:ext uri="{BB962C8B-B14F-4D97-AF65-F5344CB8AC3E}">
        <p14:creationId xmlns:p14="http://schemas.microsoft.com/office/powerpoint/2010/main" val="30257827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hidden="1"/>
          <p:cNvSpPr>
            <a:spLocks noGrp="1" noChangeArrowheads="1"/>
          </p:cNvSpPr>
          <p:nvPr>
            <p:ph type="title"/>
          </p:nvPr>
        </p:nvSpPr>
        <p:spPr/>
        <p:txBody>
          <a:bodyPr/>
          <a:lstStyle/>
          <a:p>
            <a:pPr eaLnBrk="1" hangingPunct="1"/>
            <a:endParaRPr lang="en-US" smtClean="0"/>
          </a:p>
        </p:txBody>
      </p:sp>
      <p:sp>
        <p:nvSpPr>
          <p:cNvPr id="58371" name="Rectangle 3" descr="ABI_WEST_PSC_CIMSS_16_test 03"/>
          <p:cNvSpPr>
            <a:spLocks noGrp="1" noChangeAspect="1" noChangeArrowheads="1"/>
          </p:cNvSpPr>
          <p:nvPr isPhoto="1"/>
        </p:nvSpPr>
        <p:spPr bwMode="auto">
          <a:xfrm>
            <a:off x="0" y="1588"/>
            <a:ext cx="9144000" cy="6853237"/>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837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8BB9882-CF93-4AFC-B3B7-8654699B684C}" type="slidenum">
              <a:rPr lang="en-US" smtClean="0">
                <a:solidFill>
                  <a:srgbClr val="000000"/>
                </a:solidFill>
              </a:rPr>
              <a:pPr eaLnBrk="1" hangingPunct="1"/>
              <a:t>47</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3: Daytime “Veggie” band – NDVI, solar insolation, snow cover</a:t>
            </a:r>
            <a:endParaRPr lang="en-US" dirty="0">
              <a:solidFill>
                <a:srgbClr val="000000"/>
              </a:solidFill>
            </a:endParaRPr>
          </a:p>
        </p:txBody>
      </p:sp>
    </p:spTree>
    <p:extLst>
      <p:ext uri="{BB962C8B-B14F-4D97-AF65-F5344CB8AC3E}">
        <p14:creationId xmlns:p14="http://schemas.microsoft.com/office/powerpoint/2010/main" val="41215528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hidden="1"/>
          <p:cNvSpPr>
            <a:spLocks noGrp="1" noChangeArrowheads="1"/>
          </p:cNvSpPr>
          <p:nvPr>
            <p:ph type="title"/>
          </p:nvPr>
        </p:nvSpPr>
        <p:spPr/>
        <p:txBody>
          <a:bodyPr/>
          <a:lstStyle/>
          <a:p>
            <a:pPr eaLnBrk="1" hangingPunct="1"/>
            <a:endParaRPr lang="en-US" smtClean="0"/>
          </a:p>
        </p:txBody>
      </p:sp>
      <p:sp>
        <p:nvSpPr>
          <p:cNvPr id="59395" name="Rectangle 3" descr="ABI_WEST_PSC_CIMSS_16_test 04"/>
          <p:cNvSpPr>
            <a:spLocks noGrp="1" noChangeAspect="1" noChangeArrowheads="1"/>
          </p:cNvSpPr>
          <p:nvPr isPhoto="1"/>
        </p:nvSpPr>
        <p:spPr bwMode="auto">
          <a:xfrm>
            <a:off x="0" y="1588"/>
            <a:ext cx="9144000" cy="6853237"/>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93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F6B2FF7-3E91-4EB6-B13B-6D32ED2E5E45}" type="slidenum">
              <a:rPr lang="en-US" smtClean="0">
                <a:solidFill>
                  <a:srgbClr val="000000"/>
                </a:solidFill>
              </a:rPr>
              <a:pPr eaLnBrk="1" hangingPunct="1"/>
              <a:t>48</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4: Daytime “Cirrus” band – cloud mask, aerosol detection</a:t>
            </a:r>
            <a:endParaRPr lang="en-US" dirty="0">
              <a:solidFill>
                <a:srgbClr val="000000"/>
              </a:solidFill>
            </a:endParaRPr>
          </a:p>
        </p:txBody>
      </p:sp>
    </p:spTree>
    <p:extLst>
      <p:ext uri="{BB962C8B-B14F-4D97-AF65-F5344CB8AC3E}">
        <p14:creationId xmlns:p14="http://schemas.microsoft.com/office/powerpoint/2010/main" val="42402434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hidden="1"/>
          <p:cNvSpPr>
            <a:spLocks noGrp="1" noChangeArrowheads="1"/>
          </p:cNvSpPr>
          <p:nvPr>
            <p:ph type="title"/>
          </p:nvPr>
        </p:nvSpPr>
        <p:spPr/>
        <p:txBody>
          <a:bodyPr/>
          <a:lstStyle/>
          <a:p>
            <a:pPr eaLnBrk="1" hangingPunct="1"/>
            <a:endParaRPr lang="en-US" smtClean="0"/>
          </a:p>
        </p:txBody>
      </p:sp>
      <p:sp>
        <p:nvSpPr>
          <p:cNvPr id="60419" name="Rectangle 3" descr="ABI_WEST_PSC_CIMSS_16_test 05"/>
          <p:cNvSpPr>
            <a:spLocks noGrp="1" noChangeAspect="1" noChangeArrowheads="1"/>
          </p:cNvSpPr>
          <p:nvPr isPhoto="1"/>
        </p:nvSpPr>
        <p:spPr bwMode="auto">
          <a:xfrm>
            <a:off x="0" y="1588"/>
            <a:ext cx="9144000" cy="6853237"/>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04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3692931-3D66-4B34-96A3-45679E1A8CA5}" type="slidenum">
              <a:rPr lang="en-US" smtClean="0">
                <a:solidFill>
                  <a:srgbClr val="000000"/>
                </a:solidFill>
              </a:rPr>
              <a:pPr eaLnBrk="1" hangingPunct="1"/>
              <a:t>49</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5: Daytime “Snow” band – snow cover, cloud mask, etc. </a:t>
            </a:r>
            <a:endParaRPr lang="en-US" dirty="0">
              <a:solidFill>
                <a:srgbClr val="000000"/>
              </a:solidFill>
            </a:endParaRPr>
          </a:p>
        </p:txBody>
      </p:sp>
    </p:spTree>
    <p:extLst>
      <p:ext uri="{BB962C8B-B14F-4D97-AF65-F5344CB8AC3E}">
        <p14:creationId xmlns:p14="http://schemas.microsoft.com/office/powerpoint/2010/main" val="21335336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48D01D9E-F69F-4FD8-B534-B8F32E84AFC5}" type="slidenum">
              <a:rPr lang="en-US"/>
              <a:pPr/>
              <a:t>5</a:t>
            </a:fld>
            <a:endParaRPr lang="en-US"/>
          </a:p>
        </p:txBody>
      </p:sp>
      <p:sp>
        <p:nvSpPr>
          <p:cNvPr id="67586" name="Rectangle 2"/>
          <p:cNvSpPr>
            <a:spLocks noGrp="1" noChangeArrowheads="1"/>
          </p:cNvSpPr>
          <p:nvPr>
            <p:ph type="title"/>
          </p:nvPr>
        </p:nvSpPr>
        <p:spPr>
          <a:xfrm>
            <a:off x="457200" y="-76200"/>
            <a:ext cx="8229600" cy="1143000"/>
          </a:xfrm>
        </p:spPr>
        <p:txBody>
          <a:bodyPr/>
          <a:lstStyle/>
          <a:p>
            <a:r>
              <a:rPr lang="en-US" dirty="0">
                <a:solidFill>
                  <a:srgbClr val="FFFF00"/>
                </a:solidFill>
              </a:rPr>
              <a:t>ATS-III 18Nov1967 </a:t>
            </a:r>
            <a:r>
              <a:rPr lang="en-US" dirty="0" smtClean="0">
                <a:solidFill>
                  <a:srgbClr val="FFFF00"/>
                </a:solidFill>
              </a:rPr>
              <a:t>15UTC</a:t>
            </a:r>
            <a:endParaRPr lang="en-US" dirty="0">
              <a:solidFill>
                <a:srgbClr val="FFFF00"/>
              </a:solidFill>
            </a:endParaRPr>
          </a:p>
        </p:txBody>
      </p:sp>
      <p:pic>
        <p:nvPicPr>
          <p:cNvPr id="67587" name="Picture 3" descr="ATSIII_18Nov67_150303Z_2_sm"/>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97013" y="838200"/>
            <a:ext cx="6046787" cy="6059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953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hidden="1"/>
          <p:cNvSpPr>
            <a:spLocks noGrp="1" noChangeArrowheads="1"/>
          </p:cNvSpPr>
          <p:nvPr>
            <p:ph type="title"/>
          </p:nvPr>
        </p:nvSpPr>
        <p:spPr/>
        <p:txBody>
          <a:bodyPr/>
          <a:lstStyle/>
          <a:p>
            <a:pPr eaLnBrk="1" hangingPunct="1"/>
            <a:endParaRPr lang="en-US" smtClean="0"/>
          </a:p>
        </p:txBody>
      </p:sp>
      <p:sp>
        <p:nvSpPr>
          <p:cNvPr id="61443" name="Rectangle 3" descr="ABI_WEST_PSC_CIMSS_16_test 06"/>
          <p:cNvSpPr>
            <a:spLocks noGrp="1" noChangeAspect="1" noChangeArrowheads="1"/>
          </p:cNvSpPr>
          <p:nvPr isPhoto="1"/>
        </p:nvSpPr>
        <p:spPr bwMode="auto">
          <a:xfrm>
            <a:off x="0" y="1588"/>
            <a:ext cx="9144000" cy="6853237"/>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144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2E435EE-9F14-4DB7-9821-C67D7760EF5E}" type="slidenum">
              <a:rPr lang="en-US" smtClean="0">
                <a:solidFill>
                  <a:srgbClr val="000000"/>
                </a:solidFill>
              </a:rPr>
              <a:pPr eaLnBrk="1" hangingPunct="1"/>
              <a:t>50</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6: Daytime “Cloud-top phase” band – cloud particle size, snow cover</a:t>
            </a:r>
            <a:endParaRPr lang="en-US" dirty="0">
              <a:solidFill>
                <a:srgbClr val="000000"/>
              </a:solidFill>
            </a:endParaRPr>
          </a:p>
        </p:txBody>
      </p:sp>
    </p:spTree>
    <p:extLst>
      <p:ext uri="{BB962C8B-B14F-4D97-AF65-F5344CB8AC3E}">
        <p14:creationId xmlns:p14="http://schemas.microsoft.com/office/powerpoint/2010/main" val="40555046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hidden="1"/>
          <p:cNvSpPr>
            <a:spLocks noGrp="1" noChangeArrowheads="1"/>
          </p:cNvSpPr>
          <p:nvPr>
            <p:ph type="title"/>
          </p:nvPr>
        </p:nvSpPr>
        <p:spPr/>
        <p:txBody>
          <a:bodyPr/>
          <a:lstStyle/>
          <a:p>
            <a:pPr eaLnBrk="1" hangingPunct="1"/>
            <a:endParaRPr lang="en-US" smtClean="0"/>
          </a:p>
        </p:txBody>
      </p:sp>
      <p:sp>
        <p:nvSpPr>
          <p:cNvPr id="62467" name="Rectangle 3" descr="ABI_WEST_PSC_CIMSS_16_test 07"/>
          <p:cNvSpPr>
            <a:spLocks noGrp="1" noChangeAspect="1" noChangeArrowheads="1"/>
          </p:cNvSpPr>
          <p:nvPr isPhoto="1"/>
        </p:nvSpPr>
        <p:spPr bwMode="auto">
          <a:xfrm>
            <a:off x="0" y="1588"/>
            <a:ext cx="9144000" cy="6853237"/>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246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930930B-9BE4-4EB7-906F-3EE3EA2A0EDC}" type="slidenum">
              <a:rPr lang="en-US" smtClean="0">
                <a:solidFill>
                  <a:srgbClr val="000000"/>
                </a:solidFill>
              </a:rPr>
              <a:pPr eaLnBrk="1" hangingPunct="1"/>
              <a:t>51</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7: Shortwave IR window band - fog, fires, winds, SST, etc.</a:t>
            </a:r>
            <a:endParaRPr lang="en-US" dirty="0">
              <a:solidFill>
                <a:srgbClr val="000000"/>
              </a:solidFill>
            </a:endParaRPr>
          </a:p>
        </p:txBody>
      </p:sp>
    </p:spTree>
    <p:extLst>
      <p:ext uri="{BB962C8B-B14F-4D97-AF65-F5344CB8AC3E}">
        <p14:creationId xmlns:p14="http://schemas.microsoft.com/office/powerpoint/2010/main" val="118223674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hidden="1"/>
          <p:cNvSpPr>
            <a:spLocks noGrp="1" noChangeArrowheads="1"/>
          </p:cNvSpPr>
          <p:nvPr>
            <p:ph type="title"/>
          </p:nvPr>
        </p:nvSpPr>
        <p:spPr/>
        <p:txBody>
          <a:bodyPr/>
          <a:lstStyle/>
          <a:p>
            <a:pPr eaLnBrk="1" hangingPunct="1"/>
            <a:endParaRPr lang="en-US" smtClean="0"/>
          </a:p>
        </p:txBody>
      </p:sp>
      <p:sp>
        <p:nvSpPr>
          <p:cNvPr id="63491" name="Rectangle 3" descr="ABI_WEST_PSC_CIMSS_16_test 08"/>
          <p:cNvSpPr>
            <a:spLocks noGrp="1" noChangeAspect="1" noChangeArrowheads="1"/>
          </p:cNvSpPr>
          <p:nvPr isPhoto="1"/>
        </p:nvSpPr>
        <p:spPr bwMode="auto">
          <a:xfrm>
            <a:off x="0" y="1588"/>
            <a:ext cx="9144000" cy="6853237"/>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349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D9E0FA9-17D8-42CE-B5A4-17639213A93A}" type="slidenum">
              <a:rPr lang="en-US" smtClean="0">
                <a:solidFill>
                  <a:srgbClr val="000000"/>
                </a:solidFill>
              </a:rPr>
              <a:pPr eaLnBrk="1" hangingPunct="1"/>
              <a:t>52</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8: Upper-level tropospheric water vapor band – moisture, flow, winds</a:t>
            </a:r>
            <a:endParaRPr lang="en-US" dirty="0">
              <a:solidFill>
                <a:srgbClr val="000000"/>
              </a:solidFill>
            </a:endParaRPr>
          </a:p>
        </p:txBody>
      </p:sp>
    </p:spTree>
    <p:extLst>
      <p:ext uri="{BB962C8B-B14F-4D97-AF65-F5344CB8AC3E}">
        <p14:creationId xmlns:p14="http://schemas.microsoft.com/office/powerpoint/2010/main" val="24696479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hidden="1"/>
          <p:cNvSpPr>
            <a:spLocks noGrp="1" noChangeArrowheads="1"/>
          </p:cNvSpPr>
          <p:nvPr>
            <p:ph type="title"/>
          </p:nvPr>
        </p:nvSpPr>
        <p:spPr/>
        <p:txBody>
          <a:bodyPr/>
          <a:lstStyle/>
          <a:p>
            <a:pPr eaLnBrk="1" hangingPunct="1"/>
            <a:endParaRPr lang="en-US" smtClean="0"/>
          </a:p>
        </p:txBody>
      </p:sp>
      <p:sp>
        <p:nvSpPr>
          <p:cNvPr id="64515" name="Rectangle 3" descr="ABI_WEST_PSC_CIMSS_16_test 09"/>
          <p:cNvSpPr>
            <a:spLocks noGrp="1" noChangeAspect="1" noChangeArrowheads="1"/>
          </p:cNvSpPr>
          <p:nvPr isPhoto="1"/>
        </p:nvSpPr>
        <p:spPr bwMode="auto">
          <a:xfrm>
            <a:off x="0" y="1588"/>
            <a:ext cx="9144000" cy="6853237"/>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451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51B4AF-05ED-4064-9CA0-62B09D57BEE3}" type="slidenum">
              <a:rPr lang="en-US" smtClean="0">
                <a:solidFill>
                  <a:srgbClr val="000000"/>
                </a:solidFill>
              </a:rPr>
              <a:pPr eaLnBrk="1" hangingPunct="1"/>
              <a:t>53</a:t>
            </a:fld>
            <a:endParaRPr lang="en-US" smtClean="0">
              <a:solidFill>
                <a:srgbClr val="000000"/>
              </a:solidFill>
            </a:endParaRPr>
          </a:p>
        </p:txBody>
      </p:sp>
      <p:sp>
        <p:nvSpPr>
          <p:cNvPr id="5" name="Text Box 5"/>
          <p:cNvSpPr txBox="1">
            <a:spLocks noChangeArrowheads="1"/>
          </p:cNvSpPr>
          <p:nvPr/>
        </p:nvSpPr>
        <p:spPr bwMode="auto">
          <a:xfrm>
            <a:off x="228600" y="6248400"/>
            <a:ext cx="83216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9: Upper/mid-level </a:t>
            </a:r>
            <a:r>
              <a:rPr lang="en-US" dirty="0"/>
              <a:t>tropospheric water vapor band – moisture, flow, winds</a:t>
            </a:r>
            <a:endParaRPr lang="en-US" dirty="0">
              <a:solidFill>
                <a:srgbClr val="000000"/>
              </a:solidFill>
            </a:endParaRPr>
          </a:p>
          <a:p>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4335249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hidden="1"/>
          <p:cNvSpPr>
            <a:spLocks noGrp="1" noChangeArrowheads="1"/>
          </p:cNvSpPr>
          <p:nvPr>
            <p:ph type="title"/>
          </p:nvPr>
        </p:nvSpPr>
        <p:spPr/>
        <p:txBody>
          <a:bodyPr/>
          <a:lstStyle/>
          <a:p>
            <a:pPr eaLnBrk="1" hangingPunct="1"/>
            <a:endParaRPr lang="en-US" smtClean="0"/>
          </a:p>
        </p:txBody>
      </p:sp>
      <p:sp>
        <p:nvSpPr>
          <p:cNvPr id="65539" name="Rectangle 3" descr="ABI_WEST_PSC_CIMSS_16_test 10"/>
          <p:cNvSpPr>
            <a:spLocks noGrp="1" noChangeAspect="1" noChangeArrowheads="1"/>
          </p:cNvSpPr>
          <p:nvPr isPhoto="1"/>
        </p:nvSpPr>
        <p:spPr bwMode="auto">
          <a:xfrm>
            <a:off x="0" y="1588"/>
            <a:ext cx="9144000" cy="6853237"/>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554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DB2D5DE-B8C5-4EF2-8D5B-B9B0F4031A3D}" type="slidenum">
              <a:rPr lang="en-US" smtClean="0">
                <a:solidFill>
                  <a:srgbClr val="000000"/>
                </a:solidFill>
              </a:rPr>
              <a:pPr eaLnBrk="1" hangingPunct="1"/>
              <a:t>54</a:t>
            </a:fld>
            <a:endParaRPr lang="en-US" smtClean="0">
              <a:solidFill>
                <a:srgbClr val="000000"/>
              </a:solidFill>
            </a:endParaRPr>
          </a:p>
        </p:txBody>
      </p:sp>
      <p:sp>
        <p:nvSpPr>
          <p:cNvPr id="5" name="Text Box 5"/>
          <p:cNvSpPr txBox="1">
            <a:spLocks noChangeArrowheads="1"/>
          </p:cNvSpPr>
          <p:nvPr/>
        </p:nvSpPr>
        <p:spPr bwMode="auto">
          <a:xfrm>
            <a:off x="228600" y="6248400"/>
            <a:ext cx="83216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10: Lower mid-level </a:t>
            </a:r>
            <a:r>
              <a:rPr lang="en-US" dirty="0"/>
              <a:t>tropospheric water vapor band– moisture, flow, winds</a:t>
            </a:r>
            <a:endParaRPr lang="en-US" dirty="0">
              <a:solidFill>
                <a:srgbClr val="000000"/>
              </a:solidFill>
            </a:endParaRPr>
          </a:p>
          <a:p>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196907702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hidden="1"/>
          <p:cNvSpPr>
            <a:spLocks noGrp="1" noChangeArrowheads="1"/>
          </p:cNvSpPr>
          <p:nvPr>
            <p:ph type="title"/>
          </p:nvPr>
        </p:nvSpPr>
        <p:spPr/>
        <p:txBody>
          <a:bodyPr/>
          <a:lstStyle/>
          <a:p>
            <a:pPr eaLnBrk="1" hangingPunct="1"/>
            <a:endParaRPr lang="en-US" smtClean="0"/>
          </a:p>
        </p:txBody>
      </p:sp>
      <p:sp>
        <p:nvSpPr>
          <p:cNvPr id="66563" name="Rectangle 3" descr="ABI_WEST_PSC_CIMSS_16_test 11"/>
          <p:cNvSpPr>
            <a:spLocks noGrp="1" noChangeAspect="1" noChangeArrowheads="1"/>
          </p:cNvSpPr>
          <p:nvPr isPhoto="1"/>
        </p:nvSpPr>
        <p:spPr bwMode="auto">
          <a:xfrm>
            <a:off x="0" y="1588"/>
            <a:ext cx="9144000" cy="6853237"/>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656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AFCBC62-FC55-4C54-B96F-7957A7319C29}" type="slidenum">
              <a:rPr lang="en-US" smtClean="0">
                <a:solidFill>
                  <a:srgbClr val="000000"/>
                </a:solidFill>
              </a:rPr>
              <a:pPr eaLnBrk="1" hangingPunct="1"/>
              <a:t>55</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11: “Cloud-top phase” band – SO</a:t>
            </a:r>
            <a:r>
              <a:rPr lang="en-US" baseline="-25000" dirty="0" smtClean="0"/>
              <a:t>2</a:t>
            </a:r>
            <a:r>
              <a:rPr lang="en-US" dirty="0" smtClean="0"/>
              <a:t>, dust, SST, stability indices, etc. </a:t>
            </a:r>
            <a:endParaRPr lang="en-US" dirty="0">
              <a:solidFill>
                <a:srgbClr val="000000"/>
              </a:solidFill>
            </a:endParaRPr>
          </a:p>
        </p:txBody>
      </p:sp>
    </p:spTree>
    <p:extLst>
      <p:ext uri="{BB962C8B-B14F-4D97-AF65-F5344CB8AC3E}">
        <p14:creationId xmlns:p14="http://schemas.microsoft.com/office/powerpoint/2010/main" val="14181450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hidden="1"/>
          <p:cNvSpPr>
            <a:spLocks noGrp="1" noChangeArrowheads="1"/>
          </p:cNvSpPr>
          <p:nvPr>
            <p:ph type="title"/>
          </p:nvPr>
        </p:nvSpPr>
        <p:spPr/>
        <p:txBody>
          <a:bodyPr/>
          <a:lstStyle/>
          <a:p>
            <a:pPr eaLnBrk="1" hangingPunct="1"/>
            <a:endParaRPr lang="en-US" smtClean="0"/>
          </a:p>
        </p:txBody>
      </p:sp>
      <p:sp>
        <p:nvSpPr>
          <p:cNvPr id="67587" name="Rectangle 3" descr="ABI_WEST_PSC_CIMSS_16_test 12"/>
          <p:cNvSpPr>
            <a:spLocks noGrp="1" noChangeAspect="1" noChangeArrowheads="1"/>
          </p:cNvSpPr>
          <p:nvPr isPhoto="1"/>
        </p:nvSpPr>
        <p:spPr bwMode="auto">
          <a:xfrm>
            <a:off x="0" y="1588"/>
            <a:ext cx="9144000" cy="6853237"/>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758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02F97CE-A038-4AC8-8C5B-2F202FBDBA3B}" type="slidenum">
              <a:rPr lang="en-US" smtClean="0">
                <a:solidFill>
                  <a:srgbClr val="000000"/>
                </a:solidFill>
              </a:rPr>
              <a:pPr eaLnBrk="1" hangingPunct="1"/>
              <a:t>56</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12: “Ozone” band </a:t>
            </a:r>
            <a:endParaRPr lang="en-US" dirty="0">
              <a:solidFill>
                <a:srgbClr val="000000"/>
              </a:solidFill>
            </a:endParaRPr>
          </a:p>
        </p:txBody>
      </p:sp>
    </p:spTree>
    <p:extLst>
      <p:ext uri="{BB962C8B-B14F-4D97-AF65-F5344CB8AC3E}">
        <p14:creationId xmlns:p14="http://schemas.microsoft.com/office/powerpoint/2010/main" val="41421887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hidden="1"/>
          <p:cNvSpPr>
            <a:spLocks noGrp="1" noChangeArrowheads="1"/>
          </p:cNvSpPr>
          <p:nvPr>
            <p:ph type="title"/>
          </p:nvPr>
        </p:nvSpPr>
        <p:spPr/>
        <p:txBody>
          <a:bodyPr/>
          <a:lstStyle/>
          <a:p>
            <a:pPr eaLnBrk="1" hangingPunct="1"/>
            <a:endParaRPr lang="en-US" smtClean="0"/>
          </a:p>
        </p:txBody>
      </p:sp>
      <p:sp>
        <p:nvSpPr>
          <p:cNvPr id="68611" name="Rectangle 3" descr="ABI_WEST_PSC_CIMSS_16_test 13"/>
          <p:cNvSpPr>
            <a:spLocks noGrp="1" noChangeAspect="1" noChangeArrowheads="1"/>
          </p:cNvSpPr>
          <p:nvPr isPhoto="1"/>
        </p:nvSpPr>
        <p:spPr bwMode="auto">
          <a:xfrm>
            <a:off x="0" y="1588"/>
            <a:ext cx="9144000" cy="6853237"/>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861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EA219E5-613E-4CFD-BDC9-BAB13659C56B}" type="slidenum">
              <a:rPr lang="en-US" smtClean="0">
                <a:solidFill>
                  <a:srgbClr val="000000"/>
                </a:solidFill>
              </a:rPr>
              <a:pPr eaLnBrk="1" hangingPunct="1"/>
              <a:t>57</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13: “Clean” IR </a:t>
            </a:r>
            <a:r>
              <a:rPr lang="en-US" dirty="0" err="1" smtClean="0"/>
              <a:t>longwave</a:t>
            </a:r>
            <a:r>
              <a:rPr lang="en-US" dirty="0" smtClean="0"/>
              <a:t> window band – imagery, TPW, etc.</a:t>
            </a:r>
            <a:endParaRPr lang="en-US" dirty="0">
              <a:solidFill>
                <a:srgbClr val="000000"/>
              </a:solidFill>
            </a:endParaRPr>
          </a:p>
        </p:txBody>
      </p:sp>
    </p:spTree>
    <p:extLst>
      <p:ext uri="{BB962C8B-B14F-4D97-AF65-F5344CB8AC3E}">
        <p14:creationId xmlns:p14="http://schemas.microsoft.com/office/powerpoint/2010/main" val="185043479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hidden="1"/>
          <p:cNvSpPr>
            <a:spLocks noGrp="1" noChangeArrowheads="1"/>
          </p:cNvSpPr>
          <p:nvPr>
            <p:ph type="title"/>
          </p:nvPr>
        </p:nvSpPr>
        <p:spPr/>
        <p:txBody>
          <a:bodyPr/>
          <a:lstStyle/>
          <a:p>
            <a:pPr eaLnBrk="1" hangingPunct="1"/>
            <a:endParaRPr lang="en-US" smtClean="0"/>
          </a:p>
        </p:txBody>
      </p:sp>
      <p:sp>
        <p:nvSpPr>
          <p:cNvPr id="69635" name="Rectangle 3" descr="ABI_WEST_PSC_CIMSS_16_test 14"/>
          <p:cNvSpPr>
            <a:spLocks noGrp="1" noChangeAspect="1" noChangeArrowheads="1"/>
          </p:cNvSpPr>
          <p:nvPr isPhoto="1"/>
        </p:nvSpPr>
        <p:spPr bwMode="auto">
          <a:xfrm>
            <a:off x="0" y="1588"/>
            <a:ext cx="9144000" cy="6853237"/>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963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403E269-2649-4568-B12E-6550D40FE5EB}" type="slidenum">
              <a:rPr lang="en-US" smtClean="0">
                <a:solidFill>
                  <a:srgbClr val="000000"/>
                </a:solidFill>
              </a:rPr>
              <a:pPr eaLnBrk="1" hangingPunct="1"/>
              <a:t>58</a:t>
            </a:fld>
            <a:endParaRPr lang="en-US" smtClean="0">
              <a:solidFill>
                <a:srgbClr val="000000"/>
              </a:solidFill>
            </a:endParaRPr>
          </a:p>
        </p:txBody>
      </p:sp>
      <p:sp>
        <p:nvSpPr>
          <p:cNvPr id="5" name="Text Box 5"/>
          <p:cNvSpPr txBox="1">
            <a:spLocks noChangeArrowheads="1"/>
          </p:cNvSpPr>
          <p:nvPr/>
        </p:nvSpPr>
        <p:spPr bwMode="auto">
          <a:xfrm>
            <a:off x="152400" y="6248400"/>
            <a:ext cx="87788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14: IR </a:t>
            </a:r>
            <a:r>
              <a:rPr lang="en-US" dirty="0" err="1"/>
              <a:t>longwave</a:t>
            </a:r>
            <a:r>
              <a:rPr lang="en-US" dirty="0"/>
              <a:t> window </a:t>
            </a:r>
            <a:r>
              <a:rPr lang="en-US" dirty="0" smtClean="0"/>
              <a:t>band – many cloud parameters, SST, snow cover</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68289615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hidden="1"/>
          <p:cNvSpPr>
            <a:spLocks noGrp="1" noChangeArrowheads="1"/>
          </p:cNvSpPr>
          <p:nvPr>
            <p:ph type="title"/>
          </p:nvPr>
        </p:nvSpPr>
        <p:spPr/>
        <p:txBody>
          <a:bodyPr/>
          <a:lstStyle/>
          <a:p>
            <a:pPr eaLnBrk="1" hangingPunct="1"/>
            <a:endParaRPr lang="en-US" smtClean="0"/>
          </a:p>
        </p:txBody>
      </p:sp>
      <p:sp>
        <p:nvSpPr>
          <p:cNvPr id="70659" name="Rectangle 3" descr="ABI_WEST_PSC_CIMSS_16_test 15"/>
          <p:cNvSpPr>
            <a:spLocks noGrp="1" noChangeAspect="1" noChangeArrowheads="1"/>
          </p:cNvSpPr>
          <p:nvPr isPhoto="1"/>
        </p:nvSpPr>
        <p:spPr bwMode="auto">
          <a:xfrm>
            <a:off x="0" y="1588"/>
            <a:ext cx="9144000" cy="6853237"/>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7066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42E11E7-C7BF-4370-A67B-C90D7012AC05}" type="slidenum">
              <a:rPr lang="en-US" smtClean="0">
                <a:solidFill>
                  <a:srgbClr val="000000"/>
                </a:solidFill>
              </a:rPr>
              <a:pPr eaLnBrk="1" hangingPunct="1"/>
              <a:t>59</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15: “Dirty” </a:t>
            </a:r>
            <a:r>
              <a:rPr lang="en-US" dirty="0"/>
              <a:t>IR </a:t>
            </a:r>
            <a:r>
              <a:rPr lang="en-US" dirty="0" err="1"/>
              <a:t>longwave</a:t>
            </a:r>
            <a:r>
              <a:rPr lang="en-US" dirty="0"/>
              <a:t> window band – many cloud parameters</a:t>
            </a:r>
            <a:r>
              <a:rPr lang="en-US" dirty="0" smtClean="0"/>
              <a:t>, TPW </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32111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1AC1F95A-18B4-4CFA-AC60-5F4E98055919}" type="slidenum">
              <a:rPr lang="en-US"/>
              <a:pPr/>
              <a:t>6</a:t>
            </a:fld>
            <a:endParaRPr lang="en-US"/>
          </a:p>
        </p:txBody>
      </p:sp>
      <p:sp>
        <p:nvSpPr>
          <p:cNvPr id="70658" name="Rectangle 2"/>
          <p:cNvSpPr>
            <a:spLocks noChangeArrowheads="1"/>
          </p:cNvSpPr>
          <p:nvPr/>
        </p:nvSpPr>
        <p:spPr bwMode="auto">
          <a:xfrm>
            <a:off x="390525" y="-69850"/>
            <a:ext cx="8455025" cy="68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79" tIns="44445" rIns="90479" bIns="44445" anchor="b"/>
          <a:lstStyle/>
          <a:p>
            <a:pPr algn="ctr" defTabSz="828675"/>
            <a:r>
              <a:rPr lang="en-US" sz="3300" b="1" dirty="0" err="1">
                <a:solidFill>
                  <a:srgbClr val="FFFF00"/>
                </a:solidFill>
              </a:rPr>
              <a:t>Verner</a:t>
            </a:r>
            <a:r>
              <a:rPr lang="en-US" sz="3300" b="1" dirty="0">
                <a:solidFill>
                  <a:srgbClr val="FFFF00"/>
                </a:solidFill>
              </a:rPr>
              <a:t> E. </a:t>
            </a:r>
            <a:r>
              <a:rPr lang="en-US" sz="3300" b="1" dirty="0" err="1">
                <a:solidFill>
                  <a:srgbClr val="FFFF00"/>
                </a:solidFill>
              </a:rPr>
              <a:t>Suomi</a:t>
            </a:r>
            <a:r>
              <a:rPr lang="en-US" sz="3300" b="1" dirty="0">
                <a:solidFill>
                  <a:srgbClr val="FFFF00"/>
                </a:solidFill>
              </a:rPr>
              <a:t> and Robert J. Parent</a:t>
            </a:r>
            <a:endParaRPr lang="en-US" sz="2900" dirty="0">
              <a:solidFill>
                <a:srgbClr val="FFFF00"/>
              </a:solidFill>
            </a:endParaRPr>
          </a:p>
        </p:txBody>
      </p:sp>
      <p:sp>
        <p:nvSpPr>
          <p:cNvPr id="70659" name="Rectangle 3"/>
          <p:cNvSpPr>
            <a:spLocks noChangeArrowheads="1"/>
          </p:cNvSpPr>
          <p:nvPr/>
        </p:nvSpPr>
        <p:spPr bwMode="auto">
          <a:xfrm>
            <a:off x="1447800" y="6096000"/>
            <a:ext cx="6019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79" tIns="44445" rIns="90479" bIns="44445"/>
          <a:lstStyle/>
          <a:p>
            <a:pPr marL="311150" indent="-311150" defTabSz="828675">
              <a:spcBef>
                <a:spcPct val="40000"/>
              </a:spcBef>
            </a:pPr>
            <a:endParaRPr lang="en-US" sz="2700"/>
          </a:p>
        </p:txBody>
      </p:sp>
      <p:pic>
        <p:nvPicPr>
          <p:cNvPr id="70660" name="Picture 4"/>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06488" y="690563"/>
            <a:ext cx="6980237" cy="5891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61" name="Text Box 5"/>
          <p:cNvSpPr txBox="1">
            <a:spLocks noChangeArrowheads="1"/>
          </p:cNvSpPr>
          <p:nvPr/>
        </p:nvSpPr>
        <p:spPr bwMode="auto">
          <a:xfrm>
            <a:off x="4800600" y="1752600"/>
            <a:ext cx="434340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itchFamily="34" charset="0"/>
              </a:defRPr>
            </a:lvl1pPr>
            <a:lvl2pPr marL="114300">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eaLnBrk="0" hangingPunct="0"/>
            <a:r>
              <a:rPr lang="en-US" sz="2500" b="1">
                <a:latin typeface="Times New Roman" pitchFamily="18" charset="0"/>
              </a:rPr>
              <a:t> </a:t>
            </a:r>
            <a:endParaRPr lang="en-US" sz="2400" b="1">
              <a:latin typeface="Times New Roman" pitchFamily="18" charset="0"/>
            </a:endParaRPr>
          </a:p>
        </p:txBody>
      </p:sp>
    </p:spTree>
    <p:extLst>
      <p:ext uri="{BB962C8B-B14F-4D97-AF65-F5344CB8AC3E}">
        <p14:creationId xmlns:p14="http://schemas.microsoft.com/office/powerpoint/2010/main" val="2376809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hidden="1"/>
          <p:cNvSpPr>
            <a:spLocks noGrp="1" noChangeArrowheads="1"/>
          </p:cNvSpPr>
          <p:nvPr>
            <p:ph type="title"/>
          </p:nvPr>
        </p:nvSpPr>
        <p:spPr/>
        <p:txBody>
          <a:bodyPr/>
          <a:lstStyle/>
          <a:p>
            <a:pPr eaLnBrk="1" hangingPunct="1"/>
            <a:endParaRPr lang="en-US" smtClean="0"/>
          </a:p>
        </p:txBody>
      </p:sp>
      <p:sp>
        <p:nvSpPr>
          <p:cNvPr id="71683" name="Rectangle 3" descr="ABI_WEST_PSC_CIMSS_16_test 16"/>
          <p:cNvSpPr>
            <a:spLocks noGrp="1" noChangeAspect="1" noChangeArrowheads="1"/>
          </p:cNvSpPr>
          <p:nvPr isPhoto="1"/>
        </p:nvSpPr>
        <p:spPr bwMode="auto">
          <a:xfrm>
            <a:off x="0" y="1588"/>
            <a:ext cx="9144000" cy="6853237"/>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7168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DC5E71C-1BF5-4E62-98C0-F63BC169EE80}" type="slidenum">
              <a:rPr lang="en-US" smtClean="0">
                <a:solidFill>
                  <a:srgbClr val="000000"/>
                </a:solidFill>
              </a:rPr>
              <a:pPr eaLnBrk="1" hangingPunct="1"/>
              <a:t>60</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16:  “CO2” </a:t>
            </a:r>
            <a:r>
              <a:rPr lang="en-US" dirty="0" err="1" smtClean="0"/>
              <a:t>longwave</a:t>
            </a:r>
            <a:r>
              <a:rPr lang="en-US" dirty="0" smtClean="0"/>
              <a:t> IR band – cloud height/pressure, stability indices</a:t>
            </a:r>
            <a:endParaRPr lang="en-US" dirty="0">
              <a:solidFill>
                <a:srgbClr val="000000"/>
              </a:solidFill>
            </a:endParaRPr>
          </a:p>
        </p:txBody>
      </p:sp>
    </p:spTree>
    <p:extLst>
      <p:ext uri="{BB962C8B-B14F-4D97-AF65-F5344CB8AC3E}">
        <p14:creationId xmlns:p14="http://schemas.microsoft.com/office/powerpoint/2010/main" val="26693880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C8EAA9EF-017E-4596-80D4-3B843F785E16}" type="slidenum">
              <a:rPr lang="en-US"/>
              <a:pPr/>
              <a:t>61</a:t>
            </a:fld>
            <a:endParaRPr lang="en-US"/>
          </a:p>
        </p:txBody>
      </p:sp>
      <p:sp>
        <p:nvSpPr>
          <p:cNvPr id="103426" name="Text Box 2"/>
          <p:cNvSpPr txBox="1">
            <a:spLocks noChangeArrowheads="1"/>
          </p:cNvSpPr>
          <p:nvPr/>
        </p:nvSpPr>
        <p:spPr bwMode="auto">
          <a:xfrm>
            <a:off x="898525" y="6553200"/>
            <a:ext cx="8626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ko-KR">
                <a:solidFill>
                  <a:schemeClr val="folHlink"/>
                </a:solidFill>
                <a:latin typeface="Times New Roman" pitchFamily="18" charset="0"/>
                <a:ea typeface="Batang" pitchFamily="18" charset="-127"/>
                <a:cs typeface="Times New Roman" pitchFamily="18" charset="0"/>
              </a:rPr>
              <a:t>Simulated Advanced Baseline Imager (ABI) bands shown; in the legacy AWIPS. </a:t>
            </a:r>
            <a:endParaRPr lang="en-US">
              <a:solidFill>
                <a:schemeClr val="folHlink"/>
              </a:solidFill>
              <a:ea typeface="Batang" pitchFamily="18" charset="-127"/>
              <a:cs typeface="Times New Roman" pitchFamily="18" charset="0"/>
            </a:endParaRPr>
          </a:p>
        </p:txBody>
      </p:sp>
      <p:sp>
        <p:nvSpPr>
          <p:cNvPr id="103427" name="Rectangle 3"/>
          <p:cNvSpPr>
            <a:spLocks noChangeArrowheads="1"/>
          </p:cNvSpPr>
          <p:nvPr/>
        </p:nvSpPr>
        <p:spPr bwMode="auto">
          <a:xfrm>
            <a:off x="838200" y="-457200"/>
            <a:ext cx="7848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b"/>
          <a:lstStyle/>
          <a:p>
            <a:pPr algn="ctr">
              <a:lnSpc>
                <a:spcPct val="85000"/>
              </a:lnSpc>
            </a:pPr>
            <a:r>
              <a:rPr lang="en-US" sz="4000" b="1">
                <a:solidFill>
                  <a:srgbClr val="FAFD00"/>
                </a:solidFill>
                <a:effectLst>
                  <a:outerShdw blurRad="38100" dist="38100" dir="2700000" algn="tl">
                    <a:srgbClr val="000000"/>
                  </a:outerShdw>
                </a:effectLst>
                <a:latin typeface="Book Antiqua" pitchFamily="18" charset="0"/>
              </a:rPr>
              <a:t>ABI in AWIPS (via netCDF)</a:t>
            </a:r>
            <a:endParaRPr lang="en-US" sz="4000" b="1" i="1">
              <a:solidFill>
                <a:srgbClr val="FAFD00"/>
              </a:solidFill>
              <a:effectLst>
                <a:outerShdw blurRad="38100" dist="38100" dir="2700000" algn="tl">
                  <a:srgbClr val="000000"/>
                </a:outerShdw>
              </a:effectLst>
              <a:latin typeface="Book Antiqua" pitchFamily="18" charset="0"/>
            </a:endParaRPr>
          </a:p>
        </p:txBody>
      </p:sp>
      <p:pic>
        <p:nvPicPr>
          <p:cNvPr id="103428" name="Picture 4" descr="AWIPS_16bands_ABI_cropped_85p"/>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9200" y="609600"/>
            <a:ext cx="6919913" cy="5983288"/>
          </a:xfrm>
          <a:prstGeom prst="rect">
            <a:avLst/>
          </a:prstGeom>
          <a:noFill/>
          <a:extLst>
            <a:ext uri="{909E8E84-426E-40DD-AFC4-6F175D3DCCD1}">
              <a14:hiddenFill xmlns:a14="http://schemas.microsoft.com/office/drawing/2010/main">
                <a:solidFill>
                  <a:srgbClr val="FFFFFF"/>
                </a:solidFill>
              </a14:hiddenFill>
            </a:ext>
          </a:extLst>
        </p:spPr>
      </p:pic>
      <p:sp>
        <p:nvSpPr>
          <p:cNvPr id="103429" name="Text Box 5"/>
          <p:cNvSpPr txBox="1">
            <a:spLocks noChangeArrowheads="1"/>
          </p:cNvSpPr>
          <p:nvPr/>
        </p:nvSpPr>
        <p:spPr bwMode="auto">
          <a:xfrm rot="16200000">
            <a:off x="7777957" y="5488781"/>
            <a:ext cx="236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rPr>
              <a:t>J. </a:t>
            </a:r>
            <a:r>
              <a:rPr lang="en-US" dirty="0" err="1">
                <a:solidFill>
                  <a:schemeClr val="bg1"/>
                </a:solidFill>
              </a:rPr>
              <a:t>Oktin</a:t>
            </a:r>
            <a:r>
              <a:rPr lang="en-US" dirty="0">
                <a:solidFill>
                  <a:schemeClr val="bg1"/>
                </a:solidFill>
              </a:rPr>
              <a:t> et al., CIMSS</a:t>
            </a:r>
          </a:p>
        </p:txBody>
      </p:sp>
    </p:spTree>
    <p:extLst>
      <p:ext uri="{BB962C8B-B14F-4D97-AF65-F5344CB8AC3E}">
        <p14:creationId xmlns:p14="http://schemas.microsoft.com/office/powerpoint/2010/main" val="28295607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smtClean="0"/>
              <a:t>Visualization </a:t>
            </a:r>
            <a:br>
              <a:rPr lang="en-US" smtClean="0"/>
            </a:br>
            <a:r>
              <a:rPr lang="en-US" smtClean="0"/>
              <a:t>(“decision aid”)</a:t>
            </a:r>
          </a:p>
        </p:txBody>
      </p:sp>
      <p:sp>
        <p:nvSpPr>
          <p:cNvPr id="72707" name="Rectangle 3"/>
          <p:cNvSpPr>
            <a:spLocks noGrp="1" noChangeArrowheads="1"/>
          </p:cNvSpPr>
          <p:nvPr>
            <p:ph type="body" idx="1"/>
          </p:nvPr>
        </p:nvSpPr>
        <p:spPr>
          <a:xfrm>
            <a:off x="304800" y="1600200"/>
            <a:ext cx="8534400" cy="4114800"/>
          </a:xfrm>
        </p:spPr>
        <p:txBody>
          <a:bodyPr/>
          <a:lstStyle/>
          <a:p>
            <a:pPr eaLnBrk="1" hangingPunct="1"/>
            <a:r>
              <a:rPr lang="en-US" sz="2400" smtClean="0"/>
              <a:t>“True Color” with “synthetic” green from ABI simulated data (from CIMSS); image from Don Hillger, RAMMB.</a:t>
            </a:r>
          </a:p>
        </p:txBody>
      </p:sp>
      <p:pic>
        <p:nvPicPr>
          <p:cNvPr id="72708" name="Picture 4" descr="G-16_IMG_2005155_220000_RGB_Rayleigh-correcte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 y="2667000"/>
            <a:ext cx="762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DC2C190-050C-4CC8-9B74-87117F6C5DEB}" type="slidenum">
              <a:rPr lang="en-US" smtClean="0">
                <a:solidFill>
                  <a:srgbClr val="FFFF00"/>
                </a:solidFill>
                <a:latin typeface="Times New Roman" pitchFamily="18" charset="0"/>
              </a:rPr>
              <a:pPr/>
              <a:t>62</a:t>
            </a:fld>
            <a:endParaRPr lang="en-US" smtClean="0">
              <a:solidFill>
                <a:srgbClr val="FFFF00"/>
              </a:solidFill>
              <a:latin typeface="Times New Roman" pitchFamily="18" charset="0"/>
            </a:endParaRPr>
          </a:p>
        </p:txBody>
      </p:sp>
    </p:spTree>
    <p:extLst>
      <p:ext uri="{BB962C8B-B14F-4D97-AF65-F5344CB8AC3E}">
        <p14:creationId xmlns:p14="http://schemas.microsoft.com/office/powerpoint/2010/main" val="99855548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TextBox 2"/>
          <p:cNvSpPr txBox="1">
            <a:spLocks noChangeArrowheads="1"/>
          </p:cNvSpPr>
          <p:nvPr/>
        </p:nvSpPr>
        <p:spPr bwMode="auto">
          <a:xfrm>
            <a:off x="478571" y="6336268"/>
            <a:ext cx="81868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chemeClr val="bg1"/>
                </a:solidFill>
              </a:rPr>
              <a:t>http://cimss.ssec.wisc.edu/goes_r/proving-ground/nssl_abi/nssl_wrf_goes.html</a:t>
            </a:r>
          </a:p>
        </p:txBody>
      </p:sp>
      <p:sp>
        <p:nvSpPr>
          <p:cNvPr id="74756" name="Rectangle 2"/>
          <p:cNvSpPr txBox="1">
            <a:spLocks noChangeArrowheads="1"/>
          </p:cNvSpPr>
          <p:nvPr/>
        </p:nvSpPr>
        <p:spPr bwMode="auto">
          <a:xfrm>
            <a:off x="152400" y="152400"/>
            <a:ext cx="899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4400" dirty="0">
                <a:solidFill>
                  <a:srgbClr val="FFFF00"/>
                </a:solidFill>
              </a:rPr>
              <a:t>Simulated ABI </a:t>
            </a:r>
            <a:r>
              <a:rPr lang="en-US" sz="4400" dirty="0" smtClean="0">
                <a:solidFill>
                  <a:srgbClr val="FFFF00"/>
                </a:solidFill>
              </a:rPr>
              <a:t>band – NSSL WRF</a:t>
            </a:r>
            <a:r>
              <a:rPr lang="en-US" sz="4400" dirty="0">
                <a:solidFill>
                  <a:srgbClr val="FFFF00"/>
                </a:solidFill>
              </a:rPr>
              <a:t/>
            </a:r>
            <a:br>
              <a:rPr lang="en-US" sz="4400" dirty="0">
                <a:solidFill>
                  <a:srgbClr val="FFFF00"/>
                </a:solidFill>
              </a:rPr>
            </a:br>
            <a:endParaRPr lang="en-US" sz="4400" dirty="0">
              <a:solidFill>
                <a:srgbClr val="FFFF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821531"/>
            <a:ext cx="8246335" cy="5514737"/>
          </a:xfrm>
          <a:prstGeom prst="rect">
            <a:avLst/>
          </a:prstGeom>
        </p:spPr>
      </p:pic>
      <p:sp>
        <p:nvSpPr>
          <p:cNvPr id="5" name="TextBox 4"/>
          <p:cNvSpPr txBox="1"/>
          <p:nvPr/>
        </p:nvSpPr>
        <p:spPr>
          <a:xfrm>
            <a:off x="1905000" y="4495800"/>
            <a:ext cx="5867400" cy="923330"/>
          </a:xfrm>
          <a:prstGeom prst="rect">
            <a:avLst/>
          </a:prstGeom>
          <a:noFill/>
        </p:spPr>
        <p:txBody>
          <a:bodyPr wrap="square" rtlCol="0">
            <a:spAutoFit/>
          </a:bodyPr>
          <a:lstStyle/>
          <a:p>
            <a:r>
              <a:rPr lang="en-US" dirty="0" smtClean="0">
                <a:solidFill>
                  <a:schemeClr val="bg1"/>
                </a:solidFill>
              </a:rPr>
              <a:t>- Run in near-</a:t>
            </a:r>
            <a:r>
              <a:rPr lang="en-US" dirty="0" err="1" smtClean="0">
                <a:solidFill>
                  <a:schemeClr val="bg1"/>
                </a:solidFill>
              </a:rPr>
              <a:t>realtime</a:t>
            </a:r>
            <a:r>
              <a:rPr lang="en-US" dirty="0" smtClean="0">
                <a:solidFill>
                  <a:schemeClr val="bg1"/>
                </a:solidFill>
              </a:rPr>
              <a:t> each day.</a:t>
            </a:r>
          </a:p>
          <a:p>
            <a:r>
              <a:rPr lang="en-US" dirty="0" smtClean="0">
                <a:solidFill>
                  <a:schemeClr val="bg1"/>
                </a:solidFill>
              </a:rPr>
              <a:t>- Future plans call for all ABI bands to be simulated, currently only 8 or 9 are being generated. </a:t>
            </a:r>
            <a:endParaRPr lang="en-US" dirty="0">
              <a:solidFill>
                <a:schemeClr val="bg1"/>
              </a:solidFill>
            </a:endParaRPr>
          </a:p>
        </p:txBody>
      </p:sp>
    </p:spTree>
    <p:extLst>
      <p:ext uri="{BB962C8B-B14F-4D97-AF65-F5344CB8AC3E}">
        <p14:creationId xmlns:p14="http://schemas.microsoft.com/office/powerpoint/2010/main" val="285934684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6"/>
          <p:cNvSpPr txBox="1">
            <a:spLocks noChangeArrowheads="1"/>
          </p:cNvSpPr>
          <p:nvPr/>
        </p:nvSpPr>
        <p:spPr bwMode="auto">
          <a:xfrm>
            <a:off x="457200" y="5715000"/>
            <a:ext cx="8458200" cy="369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buFont typeface="Times" charset="0"/>
              <a:buChar char="•"/>
            </a:pPr>
            <a:r>
              <a:rPr lang="en-US" sz="1800" dirty="0">
                <a:solidFill>
                  <a:schemeClr val="bg1"/>
                </a:solidFill>
              </a:rPr>
              <a:t>  </a:t>
            </a:r>
            <a:r>
              <a:rPr lang="en-US" sz="1800" dirty="0" smtClean="0">
                <a:solidFill>
                  <a:schemeClr val="bg1"/>
                </a:solidFill>
              </a:rPr>
              <a:t>Which is which – Proxy/Observed or Observed/Proxy SEVIRI </a:t>
            </a:r>
            <a:r>
              <a:rPr lang="en-US" sz="1800" dirty="0">
                <a:solidFill>
                  <a:schemeClr val="bg1"/>
                </a:solidFill>
              </a:rPr>
              <a:t>10.8 </a:t>
            </a:r>
            <a:r>
              <a:rPr lang="en-US" sz="1800" dirty="0">
                <a:solidFill>
                  <a:schemeClr val="bg1"/>
                </a:solidFill>
                <a:latin typeface="Symbol" charset="2"/>
                <a:sym typeface="Symbol" charset="2"/>
              </a:rPr>
              <a:t></a:t>
            </a:r>
            <a:r>
              <a:rPr lang="en-US" sz="1800" dirty="0">
                <a:solidFill>
                  <a:schemeClr val="bg1"/>
                </a:solidFill>
              </a:rPr>
              <a:t>m </a:t>
            </a:r>
            <a:r>
              <a:rPr lang="en-US" sz="1800" dirty="0" smtClean="0">
                <a:solidFill>
                  <a:schemeClr val="bg1"/>
                </a:solidFill>
              </a:rPr>
              <a:t>Tb?</a:t>
            </a:r>
            <a:endParaRPr lang="en-US" sz="1800" b="1" dirty="0">
              <a:solidFill>
                <a:schemeClr val="bg1"/>
              </a:solidFill>
            </a:endParaRPr>
          </a:p>
        </p:txBody>
      </p:sp>
      <p:pic>
        <p:nvPicPr>
          <p:cNvPr id="19460" name="Picture 7" descr="SEV09_fulldisk_3km_goescolor_msg_2006_0816_1200_300_cropped"/>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5647" y="1514475"/>
            <a:ext cx="4657647"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4"/>
          <p:cNvSpPr txBox="1">
            <a:spLocks noChangeArrowheads="1"/>
          </p:cNvSpPr>
          <p:nvPr/>
        </p:nvSpPr>
        <p:spPr bwMode="auto">
          <a:xfrm>
            <a:off x="0" y="-30163"/>
            <a:ext cx="9143999"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dirty="0">
                <a:solidFill>
                  <a:srgbClr val="FFFF00"/>
                </a:solidFill>
              </a:rPr>
              <a:t>WRF Model-Derived Proxy </a:t>
            </a:r>
            <a:r>
              <a:rPr lang="en-US" dirty="0" smtClean="0">
                <a:solidFill>
                  <a:srgbClr val="FFFF00"/>
                </a:solidFill>
              </a:rPr>
              <a:t>Radiance Datasets</a:t>
            </a:r>
          </a:p>
          <a:p>
            <a:pPr algn="ctr" eaLnBrk="1" hangingPunct="1"/>
            <a:r>
              <a:rPr lang="en-US" sz="1800" dirty="0" smtClean="0">
                <a:solidFill>
                  <a:srgbClr val="FFFF00"/>
                </a:solidFill>
              </a:rPr>
              <a:t>(UW CIMSS)</a:t>
            </a:r>
            <a:endParaRPr lang="en-US" sz="1800" dirty="0">
              <a:solidFill>
                <a:srgbClr val="FFFF00"/>
              </a:solidFill>
            </a:endParaRPr>
          </a:p>
        </p:txBody>
      </p:sp>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l="3855" t="11588" r="4551" b="11083"/>
          <a:stretch/>
        </p:blipFill>
        <p:spPr>
          <a:xfrm>
            <a:off x="4571998" y="1514475"/>
            <a:ext cx="4648201" cy="3924300"/>
          </a:xfrm>
          <a:prstGeom prst="rect">
            <a:avLst/>
          </a:prstGeom>
        </p:spPr>
      </p:pic>
      <p:sp>
        <p:nvSpPr>
          <p:cNvPr id="7" name="Text Box 5"/>
          <p:cNvSpPr txBox="1">
            <a:spLocks noChangeArrowheads="1"/>
          </p:cNvSpPr>
          <p:nvPr/>
        </p:nvSpPr>
        <p:spPr bwMode="auto">
          <a:xfrm>
            <a:off x="3657600" y="6315075"/>
            <a:ext cx="236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rPr>
              <a:t>J. </a:t>
            </a:r>
            <a:r>
              <a:rPr lang="en-US" dirty="0" err="1">
                <a:solidFill>
                  <a:schemeClr val="bg1"/>
                </a:solidFill>
              </a:rPr>
              <a:t>Oktin</a:t>
            </a:r>
            <a:r>
              <a:rPr lang="en-US" dirty="0">
                <a:solidFill>
                  <a:schemeClr val="bg1"/>
                </a:solidFill>
              </a:rPr>
              <a:t> et al., CIMSS</a:t>
            </a:r>
          </a:p>
        </p:txBody>
      </p:sp>
      <p:sp>
        <p:nvSpPr>
          <p:cNvPr id="2" name="Slide Number Placeholder 1"/>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64</a:t>
            </a:fld>
            <a:endParaRPr lang="en-US">
              <a:solidFill>
                <a:srgbClr val="000000"/>
              </a:solidFill>
            </a:endParaRPr>
          </a:p>
        </p:txBody>
      </p:sp>
    </p:spTree>
    <p:extLst>
      <p:ext uri="{BB962C8B-B14F-4D97-AF65-F5344CB8AC3E}">
        <p14:creationId xmlns:p14="http://schemas.microsoft.com/office/powerpoint/2010/main" val="179824670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p:txBody>
          <a:bodyPr/>
          <a:lstStyle/>
          <a:p>
            <a:fld id="{BAD19DD5-DCFE-487D-8A7C-B9F9E31CB5DC}" type="slidenum">
              <a:rPr lang="en-US"/>
              <a:pPr/>
              <a:t>65</a:t>
            </a:fld>
            <a:endParaRPr lang="en-US"/>
          </a:p>
        </p:txBody>
      </p:sp>
      <p:sp>
        <p:nvSpPr>
          <p:cNvPr id="202754" name="Rectangle 2"/>
          <p:cNvSpPr>
            <a:spLocks noGrp="1" noChangeArrowheads="1"/>
          </p:cNvSpPr>
          <p:nvPr>
            <p:ph type="title"/>
          </p:nvPr>
        </p:nvSpPr>
        <p:spPr>
          <a:xfrm>
            <a:off x="533400" y="0"/>
            <a:ext cx="8229600" cy="1143000"/>
          </a:xfrm>
        </p:spPr>
        <p:txBody>
          <a:bodyPr/>
          <a:lstStyle/>
          <a:p>
            <a:r>
              <a:rPr lang="en-US">
                <a:solidFill>
                  <a:schemeClr val="bg1"/>
                </a:solidFill>
              </a:rPr>
              <a:t>Real, Simulated</a:t>
            </a:r>
          </a:p>
        </p:txBody>
      </p:sp>
      <p:pic>
        <p:nvPicPr>
          <p:cNvPr id="202755" name="Picture 3" descr="REALORSIMULATED_22Z_IRW_NOLABEL"/>
          <p:cNvPicPr>
            <a:picLocks noChangeAspect="1" noChangeArrowheads="1"/>
          </p:cNvPicPr>
          <p:nvPr/>
        </p:nvPicPr>
        <p:blipFill>
          <a:blip r:embed="rId3" cstate="email">
            <a:extLst>
              <a:ext uri="{28A0092B-C50C-407E-A947-70E740481C1C}">
                <a14:useLocalDpi xmlns:a14="http://schemas.microsoft.com/office/drawing/2010/main"/>
              </a:ext>
            </a:extLst>
          </a:blip>
          <a:srcRect r="11458"/>
          <a:stretch>
            <a:fillRect/>
          </a:stretch>
        </p:blipFill>
        <p:spPr bwMode="auto">
          <a:xfrm>
            <a:off x="1371600" y="1143000"/>
            <a:ext cx="6477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85124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p:txBody>
          <a:bodyPr/>
          <a:lstStyle/>
          <a:p>
            <a:fld id="{17FE53CC-29F5-4CDE-8773-4C4F1A3C86AB}" type="slidenum">
              <a:rPr lang="en-US"/>
              <a:pPr/>
              <a:t>66</a:t>
            </a:fld>
            <a:endParaRPr lang="en-US"/>
          </a:p>
        </p:txBody>
      </p:sp>
      <p:sp>
        <p:nvSpPr>
          <p:cNvPr id="204802" name="Rectangle 2"/>
          <p:cNvSpPr>
            <a:spLocks noGrp="1" noChangeArrowheads="1"/>
          </p:cNvSpPr>
          <p:nvPr>
            <p:ph type="title"/>
          </p:nvPr>
        </p:nvSpPr>
        <p:spPr>
          <a:xfrm>
            <a:off x="533400" y="0"/>
            <a:ext cx="8229600" cy="1143000"/>
          </a:xfrm>
        </p:spPr>
        <p:txBody>
          <a:bodyPr/>
          <a:lstStyle/>
          <a:p>
            <a:r>
              <a:rPr lang="en-US">
                <a:solidFill>
                  <a:schemeClr val="bg1"/>
                </a:solidFill>
              </a:rPr>
              <a:t>Real, Simulated</a:t>
            </a:r>
          </a:p>
        </p:txBody>
      </p:sp>
      <p:pic>
        <p:nvPicPr>
          <p:cNvPr id="204803" name="Picture 3" descr="REALORSIMULATED_22Z_VIS_NOLABEL"/>
          <p:cNvPicPr>
            <a:picLocks noChangeAspect="1" noChangeArrowheads="1"/>
          </p:cNvPicPr>
          <p:nvPr/>
        </p:nvPicPr>
        <p:blipFill>
          <a:blip r:embed="rId3" cstate="email">
            <a:extLst>
              <a:ext uri="{28A0092B-C50C-407E-A947-70E740481C1C}">
                <a14:useLocalDpi xmlns:a14="http://schemas.microsoft.com/office/drawing/2010/main"/>
              </a:ext>
            </a:extLst>
          </a:blip>
          <a:srcRect r="11458"/>
          <a:stretch>
            <a:fillRect/>
          </a:stretch>
        </p:blipFill>
        <p:spPr bwMode="auto">
          <a:xfrm>
            <a:off x="1371600" y="1143000"/>
            <a:ext cx="6477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4068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2"/>
          <p:cNvGrpSpPr>
            <a:grpSpLocks/>
          </p:cNvGrpSpPr>
          <p:nvPr/>
        </p:nvGrpSpPr>
        <p:grpSpPr bwMode="auto">
          <a:xfrm>
            <a:off x="76200" y="228600"/>
            <a:ext cx="8915400" cy="6015038"/>
            <a:chOff x="288" y="144"/>
            <a:chExt cx="5616" cy="3789"/>
          </a:xfrm>
        </p:grpSpPr>
        <p:pic>
          <p:nvPicPr>
            <p:cNvPr id="68613" name="Picture 3" descr="kat_wv_2panel_fw"/>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 y="144"/>
              <a:ext cx="5616" cy="3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Text Box 4"/>
            <p:cNvSpPr txBox="1">
              <a:spLocks noChangeArrowheads="1"/>
            </p:cNvSpPr>
            <p:nvPr/>
          </p:nvSpPr>
          <p:spPr bwMode="auto">
            <a:xfrm>
              <a:off x="960" y="3552"/>
              <a:ext cx="1536" cy="2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dirty="0"/>
            </a:p>
          </p:txBody>
        </p:sp>
        <p:sp>
          <p:nvSpPr>
            <p:cNvPr id="68615" name="Text Box 5"/>
            <p:cNvSpPr txBox="1">
              <a:spLocks noChangeArrowheads="1"/>
            </p:cNvSpPr>
            <p:nvPr/>
          </p:nvSpPr>
          <p:spPr bwMode="auto">
            <a:xfrm>
              <a:off x="3792" y="3552"/>
              <a:ext cx="1488" cy="2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dirty="0"/>
            </a:p>
          </p:txBody>
        </p:sp>
      </p:grpSp>
      <p:sp>
        <p:nvSpPr>
          <p:cNvPr id="68611" name="Text Box 6"/>
          <p:cNvSpPr txBox="1">
            <a:spLocks noChangeArrowheads="1"/>
          </p:cNvSpPr>
          <p:nvPr/>
        </p:nvSpPr>
        <p:spPr bwMode="auto">
          <a:xfrm>
            <a:off x="838200" y="6369050"/>
            <a:ext cx="76200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a:solidFill>
                  <a:srgbClr val="FFFFFF"/>
                </a:solidFill>
              </a:rPr>
              <a:t>One is from a McIDAS AREA, while the other (simulated image) is from a netCDF. </a:t>
            </a:r>
            <a:endParaRPr lang="en-US">
              <a:solidFill>
                <a:srgbClr val="FFFFFF"/>
              </a:solidFill>
            </a:endParaRPr>
          </a:p>
        </p:txBody>
      </p:sp>
      <p:sp>
        <p:nvSpPr>
          <p:cNvPr id="68612"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647AF67-C095-402D-90BD-16E3A9669131}" type="slidenum">
              <a:rPr lang="en-US" smtClean="0">
                <a:solidFill>
                  <a:srgbClr val="FFFF00"/>
                </a:solidFill>
                <a:latin typeface="Times New Roman" pitchFamily="18" charset="0"/>
              </a:rPr>
              <a:pPr/>
              <a:t>67</a:t>
            </a:fld>
            <a:endParaRPr lang="en-US" smtClean="0">
              <a:solidFill>
                <a:srgbClr val="FFFF00"/>
              </a:solidFill>
              <a:latin typeface="Times New Roman" pitchFamily="18" charset="0"/>
            </a:endParaRPr>
          </a:p>
        </p:txBody>
      </p:sp>
    </p:spTree>
    <p:extLst>
      <p:ext uri="{BB962C8B-B14F-4D97-AF65-F5344CB8AC3E}">
        <p14:creationId xmlns:p14="http://schemas.microsoft.com/office/powerpoint/2010/main" val="3532313320"/>
      </p:ext>
    </p:extLst>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Outline</a:t>
            </a:r>
          </a:p>
        </p:txBody>
      </p:sp>
      <p:sp>
        <p:nvSpPr>
          <p:cNvPr id="9219" name="Rectangle 3"/>
          <p:cNvSpPr>
            <a:spLocks noGrp="1" noChangeArrowheads="1"/>
          </p:cNvSpPr>
          <p:nvPr>
            <p:ph type="body" idx="1"/>
          </p:nvPr>
        </p:nvSpPr>
        <p:spPr>
          <a:xfrm>
            <a:off x="381000" y="685800"/>
            <a:ext cx="8839200" cy="5105400"/>
          </a:xfrm>
        </p:spPr>
        <p:txBody>
          <a:bodyPr/>
          <a:lstStyle/>
          <a:p>
            <a:pPr eaLnBrk="1" hangingPunct="1">
              <a:lnSpc>
                <a:spcPct val="90000"/>
              </a:lnSpc>
            </a:pPr>
            <a:r>
              <a:rPr lang="en-US" dirty="0" smtClean="0">
                <a:solidFill>
                  <a:schemeClr val="bg1"/>
                </a:solidFill>
              </a:rPr>
              <a:t>History</a:t>
            </a:r>
          </a:p>
          <a:p>
            <a:pPr eaLnBrk="1" hangingPunct="1">
              <a:lnSpc>
                <a:spcPct val="90000"/>
              </a:lnSpc>
            </a:pPr>
            <a:r>
              <a:rPr lang="en-US" dirty="0" smtClean="0">
                <a:solidFill>
                  <a:schemeClr val="bg1"/>
                </a:solidFill>
              </a:rPr>
              <a:t>Current GOES Imager and Sounder</a:t>
            </a:r>
          </a:p>
          <a:p>
            <a:pPr lvl="1" eaLnBrk="1" hangingPunct="1">
              <a:lnSpc>
                <a:spcPct val="90000"/>
              </a:lnSpc>
            </a:pPr>
            <a:r>
              <a:rPr lang="en-US" dirty="0" smtClean="0">
                <a:solidFill>
                  <a:schemeClr val="bg1"/>
                </a:solidFill>
              </a:rPr>
              <a:t>GOES-14/15</a:t>
            </a:r>
          </a:p>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eaLnBrk="1" hangingPunct="1">
              <a:lnSpc>
                <a:spcPct val="90000"/>
              </a:lnSpc>
            </a:pPr>
            <a:r>
              <a:rPr lang="en-US" dirty="0" smtClean="0">
                <a:solidFill>
                  <a:srgbClr val="FFFF00"/>
                </a:solidFill>
              </a:rPr>
              <a:t>Select Products</a:t>
            </a:r>
          </a:p>
          <a:p>
            <a:pPr eaLnBrk="1" hangingPunct="1">
              <a:lnSpc>
                <a:spcPct val="90000"/>
              </a:lnSpc>
            </a:pPr>
            <a:r>
              <a:rPr lang="en-US" dirty="0" smtClean="0">
                <a:solidFill>
                  <a:schemeClr val="bg1"/>
                </a:solidFill>
              </a:rPr>
              <a:t>High Spectral res.</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Questions</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68</a:t>
            </a:fld>
            <a:endParaRPr lang="en-US" smtClean="0">
              <a:solidFill>
                <a:srgbClr val="000000"/>
              </a:solidFill>
            </a:endParaRPr>
          </a:p>
        </p:txBody>
      </p:sp>
      <p:pic>
        <p:nvPicPr>
          <p:cNvPr id="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14800" y="3124200"/>
            <a:ext cx="4953000" cy="337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
          <p:cNvSpPr txBox="1">
            <a:spLocks noChangeArrowheads="1"/>
          </p:cNvSpPr>
          <p:nvPr/>
        </p:nvSpPr>
        <p:spPr bwMode="auto">
          <a:xfrm>
            <a:off x="4391707" y="6488668"/>
            <a:ext cx="44903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solidFill>
                  <a:srgbClr val="FFFF00"/>
                </a:solidFill>
              </a:rPr>
              <a:t>Photo courtesy of ITT Geospatial Systems</a:t>
            </a:r>
          </a:p>
        </p:txBody>
      </p:sp>
    </p:spTree>
    <p:extLst>
      <p:ext uri="{BB962C8B-B14F-4D97-AF65-F5344CB8AC3E}">
        <p14:creationId xmlns:p14="http://schemas.microsoft.com/office/powerpoint/2010/main" val="27087855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212" y="-215153"/>
            <a:ext cx="7086600" cy="1143000"/>
          </a:xfrm>
        </p:spPr>
        <p:txBody>
          <a:bodyPr/>
          <a:lstStyle/>
          <a:p>
            <a:r>
              <a:rPr lang="en-US" b="1" dirty="0" smtClean="0">
                <a:solidFill>
                  <a:schemeClr val="tx1"/>
                </a:solidFill>
                <a:effectLst>
                  <a:outerShdw blurRad="38100" dist="38100" dir="2700000" algn="tl">
                    <a:srgbClr val="000000">
                      <a:alpha val="43137"/>
                    </a:srgbClr>
                  </a:outerShdw>
                </a:effectLst>
              </a:rPr>
              <a:t>GOES-R Products</a:t>
            </a:r>
            <a:endParaRPr lang="en-US" b="1" dirty="0">
              <a:solidFill>
                <a:schemeClr val="tx1"/>
              </a:solidFill>
              <a:effectLst>
                <a:outerShdw blurRad="38100" dist="38100" dir="2700000" algn="tl">
                  <a:srgbClr val="000000">
                    <a:alpha val="43137"/>
                  </a:srgbClr>
                </a:outerShdw>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114688016"/>
              </p:ext>
            </p:extLst>
          </p:nvPr>
        </p:nvGraphicFramePr>
        <p:xfrm>
          <a:off x="96819" y="1143000"/>
          <a:ext cx="2646381" cy="5430520"/>
        </p:xfrm>
        <a:graphic>
          <a:graphicData uri="http://schemas.openxmlformats.org/drawingml/2006/table">
            <a:tbl>
              <a:tblPr firstRow="1" bandRow="1">
                <a:tableStyleId>{5C22544A-7EE6-4342-B048-85BDC9FD1C3A}</a:tableStyleId>
              </a:tblPr>
              <a:tblGrid>
                <a:gridCol w="2646381"/>
              </a:tblGrid>
              <a:tr h="370840">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tr>
              <a:tr h="370840">
                <a:tc>
                  <a:txBody>
                    <a:bodyPr/>
                    <a:lstStyle/>
                    <a:p>
                      <a:pPr>
                        <a:spcAft>
                          <a:spcPts val="200"/>
                        </a:spcAft>
                      </a:pPr>
                      <a:r>
                        <a:rPr lang="en-US" sz="1100" dirty="0" smtClean="0"/>
                        <a:t>Aerosol Detection (Including Smoke</a:t>
                      </a:r>
                      <a:r>
                        <a:rPr lang="en-US" sz="1100" baseline="0" dirty="0" smtClean="0"/>
                        <a:t> and Dust)</a:t>
                      </a:r>
                    </a:p>
                    <a:p>
                      <a:pPr>
                        <a:spcAft>
                          <a:spcPts val="200"/>
                        </a:spcAft>
                      </a:pPr>
                      <a:r>
                        <a:rPr lang="en-US" sz="1100" baseline="0" dirty="0" smtClean="0"/>
                        <a:t>Aerosol Optical Depth (AOD)</a:t>
                      </a:r>
                    </a:p>
                    <a:p>
                      <a:pPr>
                        <a:spcAft>
                          <a:spcPts val="200"/>
                        </a:spcAft>
                      </a:pPr>
                      <a:r>
                        <a:rPr lang="en-US" sz="1100" baseline="0" dirty="0" smtClean="0"/>
                        <a:t>Clear Sky Masks</a:t>
                      </a:r>
                    </a:p>
                    <a:p>
                      <a:pPr>
                        <a:spcAft>
                          <a:spcPts val="200"/>
                        </a:spcAft>
                      </a:pPr>
                      <a:r>
                        <a:rPr lang="en-US" sz="1100" baseline="0" dirty="0" smtClean="0"/>
                        <a:t>Cloud and Moisture Imagery</a:t>
                      </a:r>
                    </a:p>
                    <a:p>
                      <a:pPr>
                        <a:spcAft>
                          <a:spcPts val="200"/>
                        </a:spcAft>
                      </a:pPr>
                      <a:r>
                        <a:rPr lang="en-US" sz="1100" baseline="0" dirty="0" smtClean="0"/>
                        <a:t>Cloud Optical Depth</a:t>
                      </a:r>
                    </a:p>
                    <a:p>
                      <a:pPr>
                        <a:spcAft>
                          <a:spcPts val="200"/>
                        </a:spcAft>
                      </a:pPr>
                      <a:r>
                        <a:rPr lang="en-US" sz="1100" baseline="0" dirty="0" smtClean="0"/>
                        <a:t>Cloud Particle Size Distribution</a:t>
                      </a:r>
                    </a:p>
                    <a:p>
                      <a:pPr>
                        <a:spcAft>
                          <a:spcPts val="200"/>
                        </a:spcAft>
                      </a:pPr>
                      <a:r>
                        <a:rPr lang="en-US" sz="1100" baseline="0" dirty="0" smtClean="0"/>
                        <a:t>Cloud Top Height</a:t>
                      </a:r>
                    </a:p>
                    <a:p>
                      <a:pPr>
                        <a:spcAft>
                          <a:spcPts val="200"/>
                        </a:spcAft>
                      </a:pPr>
                      <a:r>
                        <a:rPr lang="en-US" sz="1100" baseline="0" dirty="0" smtClean="0"/>
                        <a:t>Cloud Top Phase</a:t>
                      </a:r>
                    </a:p>
                    <a:p>
                      <a:pPr>
                        <a:spcAft>
                          <a:spcPts val="200"/>
                        </a:spcAft>
                      </a:pPr>
                      <a:r>
                        <a:rPr lang="en-US" sz="1100" baseline="0" dirty="0" smtClean="0"/>
                        <a:t>Cloud Top Pressure</a:t>
                      </a:r>
                    </a:p>
                    <a:p>
                      <a:pPr>
                        <a:spcAft>
                          <a:spcPts val="200"/>
                        </a:spcAft>
                      </a:pPr>
                      <a:r>
                        <a:rPr lang="en-US" sz="1100" baseline="0" dirty="0" smtClean="0"/>
                        <a:t>Cloud Top Temperature</a:t>
                      </a:r>
                    </a:p>
                    <a:p>
                      <a:pPr>
                        <a:spcAft>
                          <a:spcPts val="200"/>
                        </a:spcAft>
                      </a:pPr>
                      <a:r>
                        <a:rPr lang="en-US" sz="1100" baseline="0" dirty="0" smtClean="0"/>
                        <a:t>Derived Motion Winds</a:t>
                      </a:r>
                    </a:p>
                    <a:p>
                      <a:pPr>
                        <a:spcAft>
                          <a:spcPts val="200"/>
                        </a:spcAft>
                      </a:pPr>
                      <a:r>
                        <a:rPr lang="en-US" sz="1100" dirty="0" smtClean="0"/>
                        <a:t>Derived Stability Indices</a:t>
                      </a:r>
                    </a:p>
                    <a:p>
                      <a:pPr>
                        <a:spcAft>
                          <a:spcPts val="200"/>
                        </a:spcAft>
                      </a:pPr>
                      <a:r>
                        <a:rPr lang="en-US" sz="1100" dirty="0" smtClean="0"/>
                        <a:t>Downward</a:t>
                      </a:r>
                      <a:r>
                        <a:rPr lang="en-US" sz="1100" baseline="0" dirty="0" smtClean="0"/>
                        <a:t> Shortwave Radiation: Surface</a:t>
                      </a:r>
                    </a:p>
                    <a:p>
                      <a:pPr>
                        <a:spcAft>
                          <a:spcPts val="200"/>
                        </a:spcAft>
                      </a:pPr>
                      <a:r>
                        <a:rPr lang="en-US" sz="1100" baseline="0" dirty="0" smtClean="0"/>
                        <a:t>Fire/Hot Spot Characterization</a:t>
                      </a:r>
                    </a:p>
                    <a:p>
                      <a:pPr>
                        <a:spcAft>
                          <a:spcPts val="200"/>
                        </a:spcAft>
                      </a:pPr>
                      <a:r>
                        <a:rPr lang="en-US" sz="1100" baseline="0" dirty="0" smtClean="0"/>
                        <a:t>Hurricane Intensity Estimation</a:t>
                      </a:r>
                    </a:p>
                    <a:p>
                      <a:pPr>
                        <a:spcAft>
                          <a:spcPts val="200"/>
                        </a:spcAft>
                      </a:pPr>
                      <a:r>
                        <a:rPr lang="en-US" sz="1100" baseline="0" dirty="0" smtClean="0"/>
                        <a:t>Land Surface Temperature (Skin)</a:t>
                      </a:r>
                    </a:p>
                    <a:p>
                      <a:pPr>
                        <a:spcAft>
                          <a:spcPts val="200"/>
                        </a:spcAft>
                      </a:pPr>
                      <a:r>
                        <a:rPr lang="en-US" sz="1100" baseline="0" dirty="0" smtClean="0"/>
                        <a:t>Legacy Vertical Moisture Profile</a:t>
                      </a:r>
                    </a:p>
                    <a:p>
                      <a:pPr>
                        <a:spcAft>
                          <a:spcPts val="200"/>
                        </a:spcAft>
                      </a:pPr>
                      <a:r>
                        <a:rPr lang="en-US" sz="1100" baseline="0" dirty="0" smtClean="0"/>
                        <a:t>Legacy Vertical Temperature Profile</a:t>
                      </a:r>
                    </a:p>
                    <a:p>
                      <a:pPr>
                        <a:spcAft>
                          <a:spcPts val="200"/>
                        </a:spcAft>
                      </a:pPr>
                      <a:r>
                        <a:rPr lang="en-US" sz="1100" baseline="0" dirty="0" smtClean="0"/>
                        <a:t>Radiances</a:t>
                      </a:r>
                    </a:p>
                    <a:p>
                      <a:pPr>
                        <a:spcAft>
                          <a:spcPts val="200"/>
                        </a:spcAft>
                      </a:pPr>
                      <a:r>
                        <a:rPr lang="en-US" sz="1100" baseline="0" dirty="0" smtClean="0"/>
                        <a:t>Rainfall Rate/QPE</a:t>
                      </a:r>
                    </a:p>
                    <a:p>
                      <a:pPr>
                        <a:spcAft>
                          <a:spcPts val="200"/>
                        </a:spcAft>
                      </a:pPr>
                      <a:r>
                        <a:rPr lang="en-US" sz="1100" baseline="0" dirty="0" smtClean="0"/>
                        <a:t>Reflected Shortwave Radiation: TOA</a:t>
                      </a:r>
                    </a:p>
                    <a:p>
                      <a:pPr>
                        <a:spcAft>
                          <a:spcPts val="200"/>
                        </a:spcAft>
                      </a:pPr>
                      <a:r>
                        <a:rPr lang="en-US" sz="1100" baseline="0" dirty="0" smtClean="0"/>
                        <a:t>Sea Surface Temperature (Skin)</a:t>
                      </a:r>
                    </a:p>
                    <a:p>
                      <a:pPr>
                        <a:spcAft>
                          <a:spcPts val="200"/>
                        </a:spcAft>
                      </a:pPr>
                      <a:r>
                        <a:rPr lang="en-US" sz="1100" baseline="0" dirty="0" smtClean="0"/>
                        <a:t>Snow Cover</a:t>
                      </a:r>
                    </a:p>
                    <a:p>
                      <a:pPr>
                        <a:spcAft>
                          <a:spcPts val="200"/>
                        </a:spcAft>
                      </a:pPr>
                      <a:r>
                        <a:rPr lang="en-US" sz="1100" baseline="0" dirty="0" smtClean="0"/>
                        <a:t>Total Precipitable Water</a:t>
                      </a:r>
                    </a:p>
                    <a:p>
                      <a:pPr>
                        <a:spcAft>
                          <a:spcPts val="200"/>
                        </a:spcAft>
                      </a:pPr>
                      <a:r>
                        <a:rPr lang="en-US" sz="1100" baseline="0" dirty="0" smtClean="0"/>
                        <a:t>Volcanic Ash: Detection and Height</a:t>
                      </a:r>
                    </a:p>
                  </a:txBody>
                  <a:tcPr>
                    <a:solidFill>
                      <a:schemeClr val="accent1">
                        <a:lumMod val="20000"/>
                        <a:lumOff val="80000"/>
                      </a:schemeClr>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097554047"/>
              </p:ext>
            </p:extLst>
          </p:nvPr>
        </p:nvGraphicFramePr>
        <p:xfrm>
          <a:off x="2871394" y="1143000"/>
          <a:ext cx="2843606" cy="4795559"/>
        </p:xfrm>
        <a:graphic>
          <a:graphicData uri="http://schemas.openxmlformats.org/drawingml/2006/table">
            <a:tbl>
              <a:tblPr firstRow="1" bandRow="1">
                <a:tableStyleId>{5C22544A-7EE6-4342-B048-85BDC9FD1C3A}</a:tableStyleId>
              </a:tblPr>
              <a:tblGrid>
                <a:gridCol w="2843606"/>
              </a:tblGrid>
              <a:tr h="377377">
                <a:tc>
                  <a:txBody>
                    <a:bodyPr/>
                    <a:lstStyle/>
                    <a:p>
                      <a:r>
                        <a:rPr lang="en-US" sz="1200" dirty="0" smtClean="0">
                          <a:solidFill>
                            <a:schemeClr val="tx1"/>
                          </a:solidFill>
                        </a:rPr>
                        <a:t>Geostationary Lightning Mapper (GLM)</a:t>
                      </a:r>
                      <a:endParaRPr lang="en-US" sz="1200" dirty="0">
                        <a:solidFill>
                          <a:schemeClr val="tx1"/>
                        </a:solidFill>
                      </a:endParaRPr>
                    </a:p>
                  </a:txBody>
                  <a:tcPr anchor="ctr">
                    <a:gradFill>
                      <a:gsLst>
                        <a:gs pos="31000">
                          <a:srgbClr val="374D6B"/>
                        </a:gs>
                        <a:gs pos="2000">
                          <a:schemeClr val="bg2">
                            <a:lumMod val="50000"/>
                          </a:schemeClr>
                        </a:gs>
                      </a:gsLst>
                      <a:lin ang="16200000" scaled="1"/>
                    </a:gradFill>
                  </a:tcPr>
                </a:tc>
              </a:tr>
              <a:tr h="377377">
                <a:tc>
                  <a:txBody>
                    <a:bodyPr/>
                    <a:lstStyle/>
                    <a:p>
                      <a:r>
                        <a:rPr lang="en-US" sz="1100" dirty="0" smtClean="0"/>
                        <a:t>Lightning Detection:</a:t>
                      </a:r>
                      <a:r>
                        <a:rPr lang="en-US" sz="1100" baseline="0" dirty="0" smtClean="0"/>
                        <a:t> Events, Groups &amp; Flashes</a:t>
                      </a:r>
                      <a:endParaRPr lang="en-US" sz="1100" dirty="0"/>
                    </a:p>
                  </a:txBody>
                  <a:tcPr anchor="ctr">
                    <a:solidFill>
                      <a:schemeClr val="accent1">
                        <a:lumMod val="20000"/>
                        <a:lumOff val="80000"/>
                      </a:schemeClr>
                    </a:solidFill>
                  </a:tcPr>
                </a:tc>
              </a:tr>
              <a:tr h="377377">
                <a:tc>
                  <a:txBody>
                    <a:bodyPr/>
                    <a:lstStyle/>
                    <a:p>
                      <a:r>
                        <a:rPr lang="en-US" sz="1200" b="1" dirty="0" smtClean="0">
                          <a:solidFill>
                            <a:schemeClr val="tx1"/>
                          </a:solidFill>
                        </a:rPr>
                        <a:t>Space Environment</a:t>
                      </a:r>
                      <a:r>
                        <a:rPr lang="en-US" sz="1200" b="1" baseline="0" dirty="0" smtClean="0">
                          <a:solidFill>
                            <a:schemeClr val="tx1"/>
                          </a:solidFill>
                        </a:rPr>
                        <a:t> In-Situ Suite (SEISS)</a:t>
                      </a:r>
                      <a:endParaRPr lang="en-US" sz="1200" b="1" dirty="0">
                        <a:solidFill>
                          <a:schemeClr val="tx1"/>
                        </a:solidFill>
                      </a:endParaRPr>
                    </a:p>
                  </a:txBody>
                  <a:tcPr anchor="ctr">
                    <a:gradFill>
                      <a:gsLst>
                        <a:gs pos="31000">
                          <a:srgbClr val="374D6B"/>
                        </a:gs>
                        <a:gs pos="2000">
                          <a:schemeClr val="bg2">
                            <a:lumMod val="50000"/>
                          </a:schemeClr>
                        </a:gs>
                      </a:gsLst>
                      <a:lin ang="16200000" scaled="1"/>
                    </a:gradFill>
                  </a:tcPr>
                </a:tc>
              </a:tr>
              <a:tr h="377377">
                <a:tc>
                  <a:txBody>
                    <a:bodyPr/>
                    <a:lstStyle/>
                    <a:p>
                      <a:pPr>
                        <a:spcBef>
                          <a:spcPts val="200"/>
                        </a:spcBef>
                        <a:spcAft>
                          <a:spcPts val="200"/>
                        </a:spcAft>
                      </a:pPr>
                      <a:r>
                        <a:rPr lang="en-US" sz="1100" dirty="0" smtClean="0"/>
                        <a:t>Energetic Heavy Ions</a:t>
                      </a:r>
                    </a:p>
                    <a:p>
                      <a:pPr>
                        <a:spcBef>
                          <a:spcPts val="200"/>
                        </a:spcBef>
                        <a:spcAft>
                          <a:spcPts val="200"/>
                        </a:spcAft>
                      </a:pPr>
                      <a:r>
                        <a:rPr lang="en-US" sz="1100" dirty="0" smtClean="0"/>
                        <a:t>Magnetospheric</a:t>
                      </a:r>
                      <a:r>
                        <a:rPr lang="en-US" sz="1100" baseline="0" dirty="0" smtClean="0"/>
                        <a:t> Electrons  &amp; Protons: Low Energy</a:t>
                      </a:r>
                    </a:p>
                    <a:p>
                      <a:pPr>
                        <a:spcBef>
                          <a:spcPts val="200"/>
                        </a:spcBef>
                        <a:spcAft>
                          <a:spcPts val="200"/>
                        </a:spcAft>
                      </a:pPr>
                      <a:r>
                        <a:rPr lang="en-US" sz="1100" baseline="0" dirty="0" smtClean="0"/>
                        <a:t>Magnetospheric Electrons: Med &amp; High Energy</a:t>
                      </a:r>
                    </a:p>
                    <a:p>
                      <a:pPr>
                        <a:spcBef>
                          <a:spcPts val="200"/>
                        </a:spcBef>
                        <a:spcAft>
                          <a:spcPts val="200"/>
                        </a:spcAft>
                      </a:pPr>
                      <a:r>
                        <a:rPr lang="en-US" sz="1100" baseline="0" dirty="0" smtClean="0"/>
                        <a:t>Magnetospheric Protons: Med &amp; High Energy</a:t>
                      </a:r>
                    </a:p>
                    <a:p>
                      <a:pPr>
                        <a:spcBef>
                          <a:spcPts val="200"/>
                        </a:spcBef>
                        <a:spcAft>
                          <a:spcPts val="200"/>
                        </a:spcAft>
                      </a:pPr>
                      <a:r>
                        <a:rPr lang="en-US" sz="1100" baseline="0" dirty="0" smtClean="0"/>
                        <a:t>Solar and Galactic Protons</a:t>
                      </a:r>
                    </a:p>
                  </a:txBody>
                  <a:tcPr anchor="ctr">
                    <a:solidFill>
                      <a:schemeClr val="accent1">
                        <a:lumMod val="20000"/>
                        <a:lumOff val="80000"/>
                      </a:schemeClr>
                    </a:solidFill>
                  </a:tcPr>
                </a:tc>
              </a:tr>
              <a:tr h="377377">
                <a:tc>
                  <a:txBody>
                    <a:bodyPr/>
                    <a:lstStyle/>
                    <a:p>
                      <a:r>
                        <a:rPr lang="en-US" sz="1100" b="1" dirty="0" smtClean="0">
                          <a:solidFill>
                            <a:schemeClr val="tx1"/>
                          </a:solidFill>
                        </a:rPr>
                        <a:t>Magnetometer (MAG)</a:t>
                      </a:r>
                    </a:p>
                  </a:txBody>
                  <a:tcPr anchor="ctr">
                    <a:gradFill>
                      <a:gsLst>
                        <a:gs pos="31000">
                          <a:srgbClr val="374D6B"/>
                        </a:gs>
                        <a:gs pos="2000">
                          <a:schemeClr val="bg2">
                            <a:lumMod val="50000"/>
                          </a:schemeClr>
                        </a:gs>
                      </a:gsLst>
                      <a:lin ang="16200000" scaled="1"/>
                    </a:gradFill>
                  </a:tcPr>
                </a:tc>
              </a:tr>
              <a:tr h="377377">
                <a:tc>
                  <a:txBody>
                    <a:bodyPr/>
                    <a:lstStyle/>
                    <a:p>
                      <a:r>
                        <a:rPr lang="en-US" sz="1100" dirty="0" smtClean="0"/>
                        <a:t>Geomagnetic Field</a:t>
                      </a:r>
                      <a:endParaRPr lang="en-US" sz="1100" dirty="0"/>
                    </a:p>
                  </a:txBody>
                  <a:tcPr anchor="ctr">
                    <a:solidFill>
                      <a:schemeClr val="accent1">
                        <a:lumMod val="20000"/>
                        <a:lumOff val="80000"/>
                      </a:schemeClr>
                    </a:solidFill>
                  </a:tcPr>
                </a:tc>
              </a:tr>
              <a:tr h="377377">
                <a:tc>
                  <a:txBody>
                    <a:bodyPr/>
                    <a:lstStyle/>
                    <a:p>
                      <a:r>
                        <a:rPr lang="en-US" sz="1100" b="1" dirty="0" smtClean="0">
                          <a:solidFill>
                            <a:schemeClr val="tx1"/>
                          </a:solidFill>
                        </a:rPr>
                        <a:t>Extreme Ultraviolet</a:t>
                      </a:r>
                      <a:r>
                        <a:rPr lang="en-US" sz="1100" b="1" baseline="0" dirty="0" smtClean="0">
                          <a:solidFill>
                            <a:schemeClr val="tx1"/>
                          </a:solidFill>
                        </a:rPr>
                        <a:t> and X-ray Irradiance Suite (EXIS)</a:t>
                      </a:r>
                      <a:endParaRPr lang="en-US" sz="1100" b="1" dirty="0">
                        <a:solidFill>
                          <a:schemeClr val="tx1"/>
                        </a:solidFill>
                      </a:endParaRPr>
                    </a:p>
                  </a:txBody>
                  <a:tcPr anchor="ctr">
                    <a:gradFill>
                      <a:gsLst>
                        <a:gs pos="31000">
                          <a:srgbClr val="374D6B"/>
                        </a:gs>
                        <a:gs pos="2000">
                          <a:schemeClr val="bg2">
                            <a:lumMod val="50000"/>
                          </a:schemeClr>
                        </a:gs>
                      </a:gsLst>
                      <a:lin ang="16200000" scaled="1"/>
                    </a:gradFill>
                  </a:tcPr>
                </a:tc>
              </a:tr>
              <a:tr h="377377">
                <a:tc>
                  <a:txBody>
                    <a:bodyPr/>
                    <a:lstStyle/>
                    <a:p>
                      <a:r>
                        <a:rPr lang="en-US" sz="1100" dirty="0" smtClean="0"/>
                        <a:t>Solar Flux: EUV</a:t>
                      </a:r>
                    </a:p>
                    <a:p>
                      <a:r>
                        <a:rPr lang="en-US" sz="1100" dirty="0" smtClean="0"/>
                        <a:t>Solar Flux: X-ray Irradiance</a:t>
                      </a:r>
                      <a:endParaRPr lang="en-US" sz="1100" dirty="0"/>
                    </a:p>
                  </a:txBody>
                  <a:tcPr anchor="ctr">
                    <a:solidFill>
                      <a:schemeClr val="accent1">
                        <a:lumMod val="20000"/>
                        <a:lumOff val="80000"/>
                      </a:schemeClr>
                    </a:solidFill>
                  </a:tcPr>
                </a:tc>
              </a:tr>
              <a:tr h="377377">
                <a:tc>
                  <a:txBody>
                    <a:bodyPr/>
                    <a:lstStyle/>
                    <a:p>
                      <a:r>
                        <a:rPr lang="en-US" sz="1100" b="1" dirty="0" smtClean="0">
                          <a:solidFill>
                            <a:schemeClr val="tx1"/>
                          </a:solidFill>
                        </a:rPr>
                        <a:t>Solar Ultraviolet Imager (SUVI)</a:t>
                      </a:r>
                      <a:endParaRPr lang="en-US" sz="1100" b="1" dirty="0">
                        <a:solidFill>
                          <a:schemeClr val="tx1"/>
                        </a:solidFill>
                      </a:endParaRPr>
                    </a:p>
                  </a:txBody>
                  <a:tcPr anchor="ctr">
                    <a:gradFill>
                      <a:gsLst>
                        <a:gs pos="31000">
                          <a:srgbClr val="374D6B"/>
                        </a:gs>
                        <a:gs pos="2000">
                          <a:schemeClr val="bg2">
                            <a:lumMod val="50000"/>
                          </a:schemeClr>
                        </a:gs>
                      </a:gsLst>
                      <a:lin ang="16200000" scaled="1"/>
                    </a:gradFill>
                  </a:tcPr>
                </a:tc>
              </a:tr>
              <a:tr h="377377">
                <a:tc>
                  <a:txBody>
                    <a:bodyPr/>
                    <a:lstStyle/>
                    <a:p>
                      <a:r>
                        <a:rPr lang="en-US" sz="1100" b="0" dirty="0" smtClean="0">
                          <a:solidFill>
                            <a:schemeClr val="bg1"/>
                          </a:solidFill>
                        </a:rPr>
                        <a:t>Solar EUV Imagery</a:t>
                      </a:r>
                      <a:endParaRPr lang="en-US" sz="1100" b="0" dirty="0">
                        <a:solidFill>
                          <a:schemeClr val="bg1"/>
                        </a:solidFill>
                      </a:endParaRPr>
                    </a:p>
                  </a:txBody>
                  <a:tcPr anchor="ctr">
                    <a:solidFill>
                      <a:schemeClr val="accent1">
                        <a:lumMod val="20000"/>
                        <a:lumOff val="80000"/>
                      </a:schemeClr>
                    </a:solidFill>
                  </a:tcPr>
                </a:tc>
              </a:tr>
            </a:tbl>
          </a:graphicData>
        </a:graphic>
      </p:graphicFrame>
      <p:sp>
        <p:nvSpPr>
          <p:cNvPr id="7" name="TextBox 6"/>
          <p:cNvSpPr txBox="1"/>
          <p:nvPr/>
        </p:nvSpPr>
        <p:spPr>
          <a:xfrm>
            <a:off x="53788" y="773668"/>
            <a:ext cx="5432612" cy="369332"/>
          </a:xfrm>
          <a:prstGeom prst="rect">
            <a:avLst/>
          </a:prstGeom>
          <a:noFill/>
        </p:spPr>
        <p:txBody>
          <a:bodyPr wrap="square" rtlCol="0">
            <a:spAutoFit/>
          </a:bodyPr>
          <a:lstStyle/>
          <a:p>
            <a:pPr algn="ctr" fontAlgn="base">
              <a:spcBef>
                <a:spcPct val="0"/>
              </a:spcBef>
              <a:spcAft>
                <a:spcPct val="0"/>
              </a:spcAft>
            </a:pPr>
            <a:r>
              <a:rPr lang="en-US" b="1" dirty="0" smtClean="0">
                <a:solidFill>
                  <a:srgbClr val="FF9900"/>
                </a:solidFill>
                <a:latin typeface="Arial" charset="0"/>
              </a:rPr>
              <a:t>Baseline Products</a:t>
            </a:r>
            <a:endParaRPr lang="en-US" b="1" dirty="0">
              <a:solidFill>
                <a:srgbClr val="FF9900"/>
              </a:solidFill>
              <a:latin typeface="Arial" charset="0"/>
            </a:endParaRPr>
          </a:p>
        </p:txBody>
      </p:sp>
      <p:graphicFrame>
        <p:nvGraphicFramePr>
          <p:cNvPr id="8" name="Content Placeholder 4"/>
          <p:cNvGraphicFramePr>
            <a:graphicFrameLocks/>
          </p:cNvGraphicFramePr>
          <p:nvPr>
            <p:extLst>
              <p:ext uri="{D42A27DB-BD31-4B8C-83A1-F6EECF244321}">
                <p14:modId xmlns:p14="http://schemas.microsoft.com/office/powerpoint/2010/main" val="3811761874"/>
              </p:ext>
            </p:extLst>
          </p:nvPr>
        </p:nvGraphicFramePr>
        <p:xfrm>
          <a:off x="6281569" y="1143000"/>
          <a:ext cx="2646381" cy="5659120"/>
        </p:xfrm>
        <a:graphic>
          <a:graphicData uri="http://schemas.openxmlformats.org/drawingml/2006/table">
            <a:tbl>
              <a:tblPr firstRow="1" bandRow="1">
                <a:tableStyleId>{5C22544A-7EE6-4342-B048-85BDC9FD1C3A}</a:tableStyleId>
              </a:tblPr>
              <a:tblGrid>
                <a:gridCol w="2646381"/>
              </a:tblGrid>
              <a:tr h="370840">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tr>
              <a:tr h="370840">
                <a:tc>
                  <a:txBody>
                    <a:bodyPr/>
                    <a:lstStyle/>
                    <a:p>
                      <a:pPr>
                        <a:spcAft>
                          <a:spcPts val="0"/>
                        </a:spcAft>
                      </a:pPr>
                      <a:r>
                        <a:rPr lang="en-US" sz="1100" dirty="0" smtClean="0"/>
                        <a:t>Absorbed Shortwave Radiation:</a:t>
                      </a:r>
                      <a:r>
                        <a:rPr lang="en-US" sz="1100" baseline="0" dirty="0" smtClean="0"/>
                        <a:t> Surface</a:t>
                      </a:r>
                    </a:p>
                    <a:p>
                      <a:pPr>
                        <a:spcAft>
                          <a:spcPts val="0"/>
                        </a:spcAft>
                      </a:pPr>
                      <a:r>
                        <a:rPr lang="en-US" sz="1100" baseline="0" dirty="0" smtClean="0"/>
                        <a:t>Aerosol Particle Size</a:t>
                      </a:r>
                    </a:p>
                    <a:p>
                      <a:pPr>
                        <a:spcAft>
                          <a:spcPts val="0"/>
                        </a:spcAft>
                      </a:pPr>
                      <a:r>
                        <a:rPr lang="en-US" sz="1100" baseline="0" dirty="0" smtClean="0"/>
                        <a:t>Aircraft Icing Threat</a:t>
                      </a:r>
                    </a:p>
                    <a:p>
                      <a:pPr>
                        <a:spcAft>
                          <a:spcPts val="0"/>
                        </a:spcAft>
                      </a:pPr>
                      <a:r>
                        <a:rPr lang="en-US" sz="1100" baseline="0" dirty="0" smtClean="0"/>
                        <a:t>Cloud Ice Water Path</a:t>
                      </a:r>
                    </a:p>
                    <a:p>
                      <a:pPr>
                        <a:spcAft>
                          <a:spcPts val="0"/>
                        </a:spcAft>
                      </a:pPr>
                      <a:r>
                        <a:rPr lang="en-US" sz="1100" baseline="0" dirty="0" smtClean="0"/>
                        <a:t>Cloud Layers/Heights</a:t>
                      </a:r>
                    </a:p>
                    <a:p>
                      <a:pPr>
                        <a:spcAft>
                          <a:spcPts val="0"/>
                        </a:spcAft>
                      </a:pPr>
                      <a:r>
                        <a:rPr lang="en-US" sz="1100" baseline="0" dirty="0" smtClean="0"/>
                        <a:t>Cloud Liquid Water</a:t>
                      </a:r>
                    </a:p>
                    <a:p>
                      <a:pPr>
                        <a:spcAft>
                          <a:spcPts val="0"/>
                        </a:spcAft>
                      </a:pPr>
                      <a:r>
                        <a:rPr lang="en-US" sz="1100" baseline="0" dirty="0" smtClean="0"/>
                        <a:t>Cloud Type</a:t>
                      </a:r>
                    </a:p>
                    <a:p>
                      <a:pPr>
                        <a:spcAft>
                          <a:spcPts val="0"/>
                        </a:spcAft>
                      </a:pPr>
                      <a:r>
                        <a:rPr lang="en-US" sz="1100" baseline="0" dirty="0" smtClean="0"/>
                        <a:t>Convective Initiation</a:t>
                      </a:r>
                    </a:p>
                    <a:p>
                      <a:pPr>
                        <a:spcAft>
                          <a:spcPts val="0"/>
                        </a:spcAft>
                      </a:pPr>
                      <a:r>
                        <a:rPr lang="en-US" sz="1100" baseline="0" dirty="0" smtClean="0"/>
                        <a:t>Currents</a:t>
                      </a:r>
                    </a:p>
                    <a:p>
                      <a:pPr>
                        <a:spcAft>
                          <a:spcPts val="0"/>
                        </a:spcAft>
                      </a:pPr>
                      <a:r>
                        <a:rPr lang="en-US" sz="1100" baseline="0" dirty="0" smtClean="0"/>
                        <a:t>Currents: Offshore</a:t>
                      </a:r>
                    </a:p>
                    <a:p>
                      <a:pPr>
                        <a:spcAft>
                          <a:spcPts val="0"/>
                        </a:spcAft>
                      </a:pPr>
                      <a:r>
                        <a:rPr lang="en-US" sz="1100" baseline="0" dirty="0" smtClean="0"/>
                        <a:t>Downward Longwave Radiation: Surface</a:t>
                      </a:r>
                    </a:p>
                    <a:p>
                      <a:pPr>
                        <a:spcAft>
                          <a:spcPts val="0"/>
                        </a:spcAft>
                      </a:pPr>
                      <a:r>
                        <a:rPr lang="en-US" sz="1100" baseline="0" dirty="0" smtClean="0"/>
                        <a:t>Enhanced “V”/Overshooting Top Detection</a:t>
                      </a:r>
                    </a:p>
                    <a:p>
                      <a:pPr>
                        <a:spcAft>
                          <a:spcPts val="0"/>
                        </a:spcAft>
                      </a:pPr>
                      <a:r>
                        <a:rPr lang="en-US" sz="1100" baseline="0" dirty="0" smtClean="0"/>
                        <a:t>Flood/Standing Water</a:t>
                      </a:r>
                    </a:p>
                    <a:p>
                      <a:pPr>
                        <a:spcAft>
                          <a:spcPts val="0"/>
                        </a:spcAft>
                      </a:pPr>
                      <a:r>
                        <a:rPr lang="en-US" sz="1100" baseline="0" dirty="0" smtClean="0"/>
                        <a:t>Ice Cover</a:t>
                      </a:r>
                    </a:p>
                    <a:p>
                      <a:pPr>
                        <a:spcAft>
                          <a:spcPts val="0"/>
                        </a:spcAft>
                      </a:pPr>
                      <a:r>
                        <a:rPr lang="en-US" sz="1100" baseline="0" dirty="0" smtClean="0"/>
                        <a:t>Low Cloud and Fog</a:t>
                      </a:r>
                    </a:p>
                    <a:p>
                      <a:pPr>
                        <a:spcAft>
                          <a:spcPts val="0"/>
                        </a:spcAft>
                      </a:pPr>
                      <a:r>
                        <a:rPr lang="en-US" sz="1100" baseline="0" dirty="0" smtClean="0"/>
                        <a:t>Ozone Total</a:t>
                      </a:r>
                    </a:p>
                    <a:p>
                      <a:pPr>
                        <a:spcAft>
                          <a:spcPts val="0"/>
                        </a:spcAft>
                      </a:pPr>
                      <a:r>
                        <a:rPr lang="en-US" sz="1100" baseline="0" dirty="0" smtClean="0"/>
                        <a:t>Probability of Rainfall</a:t>
                      </a:r>
                    </a:p>
                    <a:p>
                      <a:pPr>
                        <a:spcAft>
                          <a:spcPts val="0"/>
                        </a:spcAft>
                      </a:pPr>
                      <a:r>
                        <a:rPr lang="en-US" sz="1100" baseline="0" dirty="0" smtClean="0"/>
                        <a:t>Rainfall Potential</a:t>
                      </a:r>
                    </a:p>
                    <a:p>
                      <a:pPr>
                        <a:spcAft>
                          <a:spcPts val="0"/>
                        </a:spcAft>
                      </a:pPr>
                      <a:r>
                        <a:rPr lang="en-US" sz="1100" baseline="0" dirty="0" smtClean="0"/>
                        <a:t>Sea and Lake Ice: Age</a:t>
                      </a:r>
                    </a:p>
                    <a:p>
                      <a:pPr>
                        <a:spcAft>
                          <a:spcPts val="0"/>
                        </a:spcAft>
                      </a:pPr>
                      <a:r>
                        <a:rPr lang="en-US" sz="1100" baseline="0" dirty="0" smtClean="0"/>
                        <a:t>Sea and Lake Ice: Concentration</a:t>
                      </a:r>
                    </a:p>
                    <a:p>
                      <a:pPr>
                        <a:spcAft>
                          <a:spcPts val="0"/>
                        </a:spcAft>
                      </a:pPr>
                      <a:r>
                        <a:rPr lang="en-US" sz="1100" baseline="0" dirty="0" smtClean="0"/>
                        <a:t>Sea and Lake Ice: Motion</a:t>
                      </a:r>
                    </a:p>
                    <a:p>
                      <a:pPr>
                        <a:spcAft>
                          <a:spcPts val="0"/>
                        </a:spcAft>
                      </a:pPr>
                      <a:r>
                        <a:rPr lang="en-US" sz="1100" baseline="0" dirty="0" smtClean="0"/>
                        <a:t>Snow Depth (Over Plains)</a:t>
                      </a:r>
                    </a:p>
                    <a:p>
                      <a:pPr>
                        <a:spcAft>
                          <a:spcPts val="0"/>
                        </a:spcAft>
                      </a:pPr>
                      <a:r>
                        <a:rPr lang="en-US" sz="1100" baseline="0" dirty="0" smtClean="0"/>
                        <a:t>SO</a:t>
                      </a:r>
                      <a:r>
                        <a:rPr lang="en-US" sz="1100" baseline="-25000" dirty="0" smtClean="0"/>
                        <a:t>2 </a:t>
                      </a:r>
                      <a:r>
                        <a:rPr lang="en-US" sz="1100" baseline="0" dirty="0" smtClean="0"/>
                        <a:t>Detection</a:t>
                      </a:r>
                    </a:p>
                    <a:p>
                      <a:pPr>
                        <a:spcAft>
                          <a:spcPts val="0"/>
                        </a:spcAft>
                      </a:pPr>
                      <a:r>
                        <a:rPr lang="en-US" sz="1100" baseline="0" dirty="0" smtClean="0"/>
                        <a:t>Surface Albedo</a:t>
                      </a:r>
                    </a:p>
                    <a:p>
                      <a:pPr>
                        <a:spcAft>
                          <a:spcPts val="0"/>
                        </a:spcAft>
                      </a:pPr>
                      <a:r>
                        <a:rPr lang="en-US" sz="1100" baseline="0" dirty="0" smtClean="0"/>
                        <a:t>Surface Emissivity</a:t>
                      </a:r>
                    </a:p>
                    <a:p>
                      <a:pPr>
                        <a:spcAft>
                          <a:spcPts val="0"/>
                        </a:spcAft>
                      </a:pPr>
                      <a:r>
                        <a:rPr lang="en-US" sz="1100" baseline="0" dirty="0" smtClean="0"/>
                        <a:t>Tropopause Folding Turbulence Prediction</a:t>
                      </a:r>
                    </a:p>
                    <a:p>
                      <a:pPr>
                        <a:spcAft>
                          <a:spcPts val="0"/>
                        </a:spcAft>
                      </a:pPr>
                      <a:r>
                        <a:rPr lang="en-US" sz="1100" baseline="0" dirty="0" smtClean="0"/>
                        <a:t>Upward Longwave Radiation: Surface</a:t>
                      </a:r>
                    </a:p>
                    <a:p>
                      <a:pPr>
                        <a:spcAft>
                          <a:spcPts val="0"/>
                        </a:spcAft>
                      </a:pPr>
                      <a:r>
                        <a:rPr lang="en-US" sz="1100" baseline="0" dirty="0" smtClean="0"/>
                        <a:t>Upward Longwave Radiation: TOA</a:t>
                      </a:r>
                    </a:p>
                    <a:p>
                      <a:pPr>
                        <a:spcAft>
                          <a:spcPts val="0"/>
                        </a:spcAft>
                      </a:pPr>
                      <a:r>
                        <a:rPr lang="en-US" sz="1100" baseline="0" dirty="0" smtClean="0"/>
                        <a:t>Vegetation Fraction: Green</a:t>
                      </a:r>
                    </a:p>
                    <a:p>
                      <a:pPr>
                        <a:spcAft>
                          <a:spcPts val="0"/>
                        </a:spcAft>
                      </a:pPr>
                      <a:r>
                        <a:rPr lang="en-US" sz="1100" baseline="0" dirty="0" smtClean="0"/>
                        <a:t>Vegetation Index</a:t>
                      </a:r>
                    </a:p>
                    <a:p>
                      <a:pPr>
                        <a:spcAft>
                          <a:spcPts val="0"/>
                        </a:spcAft>
                      </a:pPr>
                      <a:r>
                        <a:rPr lang="en-US" sz="1100" baseline="0" dirty="0" smtClean="0"/>
                        <a:t>Visibility</a:t>
                      </a:r>
                    </a:p>
                  </a:txBody>
                  <a:tcPr>
                    <a:solidFill>
                      <a:schemeClr val="accent1">
                        <a:lumMod val="20000"/>
                        <a:lumOff val="80000"/>
                      </a:schemeClr>
                    </a:solidFill>
                  </a:tcPr>
                </a:tc>
              </a:tr>
            </a:tbl>
          </a:graphicData>
        </a:graphic>
      </p:graphicFrame>
      <p:sp>
        <p:nvSpPr>
          <p:cNvPr id="9" name="TextBox 8"/>
          <p:cNvSpPr txBox="1"/>
          <p:nvPr/>
        </p:nvSpPr>
        <p:spPr>
          <a:xfrm>
            <a:off x="6324600" y="773668"/>
            <a:ext cx="2560320" cy="369332"/>
          </a:xfrm>
          <a:prstGeom prst="rect">
            <a:avLst/>
          </a:prstGeom>
          <a:noFill/>
        </p:spPr>
        <p:txBody>
          <a:bodyPr wrap="square" rtlCol="0">
            <a:spAutoFit/>
          </a:bodyPr>
          <a:lstStyle/>
          <a:p>
            <a:pPr algn="ctr" fontAlgn="base">
              <a:spcBef>
                <a:spcPct val="0"/>
              </a:spcBef>
              <a:spcAft>
                <a:spcPct val="0"/>
              </a:spcAft>
            </a:pPr>
            <a:r>
              <a:rPr lang="en-US" b="1" dirty="0" smtClean="0">
                <a:solidFill>
                  <a:srgbClr val="FF9900"/>
                </a:solidFill>
                <a:latin typeface="Arial" charset="0"/>
              </a:rPr>
              <a:t>Future Capabilities</a:t>
            </a:r>
            <a:endParaRPr lang="en-US" b="1" dirty="0">
              <a:solidFill>
                <a:srgbClr val="FF9900"/>
              </a:solidFill>
              <a:latin typeface="Arial" charset="0"/>
            </a:endParaRPr>
          </a:p>
        </p:txBody>
      </p:sp>
      <p:cxnSp>
        <p:nvCxnSpPr>
          <p:cNvPr id="11" name="Straight Connector 10"/>
          <p:cNvCxnSpPr/>
          <p:nvPr/>
        </p:nvCxnSpPr>
        <p:spPr>
          <a:xfrm flipH="1">
            <a:off x="5927464" y="753035"/>
            <a:ext cx="10758" cy="6104965"/>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39783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FFFF00"/>
                </a:solidFill>
              </a:rPr>
              <a:t>ATS-3: Visible  (3 April 1974)</a:t>
            </a:r>
            <a:endParaRPr lang="en-US" dirty="0">
              <a:solidFill>
                <a:srgbClr val="FFFF00"/>
              </a:solidFill>
            </a:endParaRPr>
          </a:p>
        </p:txBody>
      </p:sp>
      <p:pic>
        <p:nvPicPr>
          <p:cNvPr id="1026" name="Picture 2" descr="http://www.publicaffairs.noaa.gov/storms/images/sat0474.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90600" y="1143000"/>
            <a:ext cx="7162800" cy="53832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 y="6400800"/>
            <a:ext cx="757002" cy="369332"/>
          </a:xfrm>
          <a:prstGeom prst="rect">
            <a:avLst/>
          </a:prstGeom>
          <a:noFill/>
        </p:spPr>
        <p:txBody>
          <a:bodyPr wrap="none" rtlCol="0">
            <a:spAutoFit/>
          </a:bodyPr>
          <a:lstStyle/>
          <a:p>
            <a:r>
              <a:rPr lang="en-US" dirty="0" smtClean="0"/>
              <a:t>ATS -3</a:t>
            </a:r>
            <a:endParaRPr lang="en-US" dirty="0"/>
          </a:p>
        </p:txBody>
      </p:sp>
      <p:sp>
        <p:nvSpPr>
          <p:cNvPr id="3" name="Slide Number Placeholder 2"/>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7</a:t>
            </a:fld>
            <a:endParaRPr lang="en-US">
              <a:solidFill>
                <a:srgbClr val="000000"/>
              </a:solidFill>
            </a:endParaRPr>
          </a:p>
        </p:txBody>
      </p:sp>
    </p:spTree>
    <p:extLst>
      <p:ext uri="{BB962C8B-B14F-4D97-AF65-F5344CB8AC3E}">
        <p14:creationId xmlns:p14="http://schemas.microsoft.com/office/powerpoint/2010/main" val="366660772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a:xfrm>
            <a:off x="-1676400" y="184150"/>
            <a:ext cx="8229600" cy="1143000"/>
          </a:xfrm>
        </p:spPr>
        <p:txBody>
          <a:bodyPr/>
          <a:lstStyle/>
          <a:p>
            <a:r>
              <a:rPr lang="en-US" sz="4800" b="1" dirty="0" smtClean="0"/>
              <a:t>Imagery</a:t>
            </a:r>
            <a:endParaRPr lang="en-US" sz="4800" b="1" dirty="0"/>
          </a:p>
        </p:txBody>
      </p:sp>
      <p:pic>
        <p:nvPicPr>
          <p:cNvPr id="690180" name="Picture 13" descr="GOES-R_Color_L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9123" y="6145212"/>
            <a:ext cx="954355" cy="636588"/>
          </a:xfrm>
          <a:prstGeom prst="rect">
            <a:avLst/>
          </a:prstGeom>
          <a:noFill/>
          <a:ln w="9525">
            <a:noFill/>
            <a:miter lim="800000"/>
            <a:headEnd/>
            <a:tailEnd/>
          </a:ln>
        </p:spPr>
      </p:pic>
      <p:sp>
        <p:nvSpPr>
          <p:cNvPr id="690182" name="Rectangle 6"/>
          <p:cNvSpPr>
            <a:spLocks noGrp="1" noChangeArrowheads="1"/>
          </p:cNvSpPr>
          <p:nvPr>
            <p:ph type="body" idx="1"/>
          </p:nvPr>
        </p:nvSpPr>
        <p:spPr>
          <a:xfrm>
            <a:off x="304800" y="1379538"/>
            <a:ext cx="5145088" cy="4594225"/>
          </a:xfrm>
        </p:spPr>
        <p:txBody>
          <a:bodyPr/>
          <a:lstStyle/>
          <a:p>
            <a:pPr>
              <a:lnSpc>
                <a:spcPct val="90000"/>
              </a:lnSpc>
            </a:pPr>
            <a:r>
              <a:rPr lang="en-US" sz="2400" dirty="0" smtClean="0"/>
              <a:t>Imagery for </a:t>
            </a:r>
            <a:r>
              <a:rPr lang="en-US" sz="2400" dirty="0" err="1" smtClean="0"/>
              <a:t>nowcasting</a:t>
            </a:r>
            <a:endParaRPr lang="en-US" sz="2400" dirty="0" smtClean="0"/>
          </a:p>
          <a:p>
            <a:pPr lvl="1">
              <a:lnSpc>
                <a:spcPct val="90000"/>
              </a:lnSpc>
            </a:pPr>
            <a:r>
              <a:rPr lang="en-US" sz="2000" dirty="0" smtClean="0"/>
              <a:t>Clouds</a:t>
            </a:r>
          </a:p>
          <a:p>
            <a:pPr lvl="1">
              <a:lnSpc>
                <a:spcPct val="90000"/>
              </a:lnSpc>
            </a:pPr>
            <a:r>
              <a:rPr lang="en-US" sz="2000" dirty="0" smtClean="0"/>
              <a:t>Input for products</a:t>
            </a:r>
          </a:p>
          <a:p>
            <a:pPr lvl="1">
              <a:lnSpc>
                <a:spcPct val="90000"/>
              </a:lnSpc>
            </a:pPr>
            <a:r>
              <a:rPr lang="en-US" sz="2000" dirty="0" smtClean="0"/>
              <a:t>Channel differences</a:t>
            </a:r>
          </a:p>
          <a:p>
            <a:pPr lvl="1">
              <a:lnSpc>
                <a:spcPct val="90000"/>
              </a:lnSpc>
            </a:pPr>
            <a:r>
              <a:rPr lang="en-US" sz="2000" dirty="0" smtClean="0"/>
              <a:t>RGB</a:t>
            </a:r>
          </a:p>
          <a:p>
            <a:pPr lvl="1">
              <a:lnSpc>
                <a:spcPct val="90000"/>
              </a:lnSpc>
            </a:pPr>
            <a:r>
              <a:rPr lang="en-US" sz="2000" dirty="0" smtClean="0"/>
              <a:t>General Users</a:t>
            </a:r>
          </a:p>
          <a:p>
            <a:pPr lvl="1">
              <a:lnSpc>
                <a:spcPct val="90000"/>
              </a:lnSpc>
            </a:pPr>
            <a:r>
              <a:rPr lang="en-US" sz="2000" dirty="0" smtClean="0"/>
              <a:t>Etc.</a:t>
            </a:r>
          </a:p>
          <a:p>
            <a:pPr>
              <a:lnSpc>
                <a:spcPct val="90000"/>
              </a:lnSpc>
            </a:pPr>
            <a:r>
              <a:rPr lang="en-US" sz="2400" dirty="0" smtClean="0"/>
              <a:t>Radiances for NWP</a:t>
            </a:r>
          </a:p>
          <a:p>
            <a:pPr lvl="1">
              <a:lnSpc>
                <a:spcPct val="90000"/>
              </a:lnSpc>
            </a:pPr>
            <a:r>
              <a:rPr lang="en-US" sz="2000" dirty="0" smtClean="0"/>
              <a:t>Clear-sky</a:t>
            </a:r>
          </a:p>
          <a:p>
            <a:pPr lvl="1">
              <a:lnSpc>
                <a:spcPct val="90000"/>
              </a:lnSpc>
            </a:pPr>
            <a:r>
              <a:rPr lang="en-US" sz="2000" dirty="0" smtClean="0"/>
              <a:t>Cloudy-sky</a:t>
            </a:r>
          </a:p>
          <a:p>
            <a:pPr lvl="1">
              <a:lnSpc>
                <a:spcPct val="90000"/>
              </a:lnSpc>
            </a:pPr>
            <a:r>
              <a:rPr lang="en-US" sz="2000" dirty="0" smtClean="0"/>
              <a:t>Validations</a:t>
            </a:r>
          </a:p>
          <a:p>
            <a:pPr lvl="1">
              <a:lnSpc>
                <a:spcPct val="90000"/>
              </a:lnSpc>
            </a:pPr>
            <a:r>
              <a:rPr lang="en-US" sz="2000" dirty="0" smtClean="0"/>
              <a:t>Monitoring</a:t>
            </a:r>
          </a:p>
          <a:p>
            <a:pPr lvl="1">
              <a:lnSpc>
                <a:spcPct val="90000"/>
              </a:lnSpc>
            </a:pPr>
            <a:r>
              <a:rPr lang="en-US" sz="2000" dirty="0" smtClean="0"/>
              <a:t>Etc. </a:t>
            </a:r>
            <a:endParaRPr lang="en-US" sz="2000" dirty="0"/>
          </a:p>
        </p:txBody>
      </p:sp>
      <p:sp>
        <p:nvSpPr>
          <p:cNvPr id="8" name="Line 4"/>
          <p:cNvSpPr>
            <a:spLocks noChangeShapeType="1"/>
          </p:cNvSpPr>
          <p:nvPr/>
        </p:nvSpPr>
        <p:spPr bwMode="auto">
          <a:xfrm>
            <a:off x="457200" y="1143000"/>
            <a:ext cx="8229600" cy="0"/>
          </a:xfrm>
          <a:prstGeom prst="line">
            <a:avLst/>
          </a:prstGeom>
          <a:noFill/>
          <a:ln w="50800" cmpd="dbl">
            <a:solidFill>
              <a:srgbClr val="003399"/>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pic>
        <p:nvPicPr>
          <p:cNvPr id="9"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23151" y="3570057"/>
            <a:ext cx="4692249" cy="321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23151" y="124866"/>
            <a:ext cx="4686300" cy="338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4668565"/>
      </p:ext>
    </p:extLst>
  </p:cSld>
  <p:clrMapOvr>
    <a:masterClrMapping/>
  </p:clrMapOvr>
  <p:transition advClick="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p:cNvSpPr>
            <a:spLocks noGrp="1" noChangeArrowheads="1"/>
          </p:cNvSpPr>
          <p:nvPr>
            <p:ph type="ftr" sz="quarter" idx="10"/>
          </p:nvPr>
        </p:nvSpPr>
        <p:spPr>
          <a:noFill/>
        </p:spPr>
        <p:txBody>
          <a:bodyPr/>
          <a:lstStyle/>
          <a:p>
            <a:endParaRPr lang="en-US" dirty="0" smtClean="0">
              <a:solidFill>
                <a:srgbClr val="000000"/>
              </a:solidFill>
            </a:endParaRPr>
          </a:p>
          <a:p>
            <a:endParaRPr lang="en-US" dirty="0" smtClean="0">
              <a:solidFill>
                <a:srgbClr val="000000"/>
              </a:solidFill>
            </a:endParaRPr>
          </a:p>
        </p:txBody>
      </p:sp>
      <p:sp>
        <p:nvSpPr>
          <p:cNvPr id="35843" name="Rectangle 13"/>
          <p:cNvSpPr>
            <a:spLocks noGrp="1" noChangeArrowheads="1"/>
          </p:cNvSpPr>
          <p:nvPr>
            <p:ph type="sldNum" sz="quarter" idx="12"/>
          </p:nvPr>
        </p:nvSpPr>
        <p:spPr>
          <a:noFill/>
        </p:spPr>
        <p:txBody>
          <a:bodyPr/>
          <a:lstStyle/>
          <a:p>
            <a:fld id="{0D322556-FAE7-4F6A-9E43-ADDE5BDCEF13}" type="slidenum">
              <a:rPr lang="en-US" smtClean="0"/>
              <a:pPr/>
              <a:t>71</a:t>
            </a:fld>
            <a:endParaRPr lang="en-US" smtClean="0"/>
          </a:p>
        </p:txBody>
      </p:sp>
      <p:sp>
        <p:nvSpPr>
          <p:cNvPr id="35844"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069D2302-B059-4129-91F3-CC836B3183BC}"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71</a:t>
            </a:fld>
            <a:endParaRPr lang="en-US" sz="1400" b="1">
              <a:solidFill>
                <a:srgbClr val="FFFF00"/>
              </a:solidFill>
              <a:latin typeface="Times New Roman" pitchFamily="18" charset="0"/>
              <a:ea typeface="MS PGothic" pitchFamily="34" charset="-128"/>
            </a:endParaRPr>
          </a:p>
        </p:txBody>
      </p:sp>
      <p:sp>
        <p:nvSpPr>
          <p:cNvPr id="35845"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EB2F118B-F060-4CDE-A33F-08ABFFFD50C6}"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71</a:t>
            </a:fld>
            <a:endParaRPr lang="en-US" sz="1400" b="1">
              <a:solidFill>
                <a:srgbClr val="FFFF00"/>
              </a:solidFill>
              <a:latin typeface="Times New Roman" pitchFamily="18" charset="0"/>
              <a:ea typeface="MS PGothic" pitchFamily="34" charset="-128"/>
            </a:endParaRPr>
          </a:p>
        </p:txBody>
      </p:sp>
      <p:sp>
        <p:nvSpPr>
          <p:cNvPr id="35846"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41D2DB50-3E18-4D14-9CB0-B87EAC13F20D}"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71</a:t>
            </a:fld>
            <a:endParaRPr lang="en-US" sz="1400" b="1">
              <a:solidFill>
                <a:srgbClr val="FFFF00"/>
              </a:solidFill>
              <a:latin typeface="Times New Roman" pitchFamily="18" charset="0"/>
              <a:ea typeface="MS PGothic" pitchFamily="34" charset="-128"/>
            </a:endParaRPr>
          </a:p>
        </p:txBody>
      </p:sp>
      <p:sp>
        <p:nvSpPr>
          <p:cNvPr id="35847" name="Rectangle 6"/>
          <p:cNvSpPr>
            <a:spLocks noGrp="1" noChangeArrowheads="1"/>
          </p:cNvSpPr>
          <p:nvPr>
            <p:ph type="title" idx="4294967295"/>
          </p:nvPr>
        </p:nvSpPr>
        <p:spPr>
          <a:xfrm>
            <a:off x="1646238" y="314325"/>
            <a:ext cx="5791200" cy="563563"/>
          </a:xfrm>
        </p:spPr>
        <p:txBody>
          <a:bodyPr lIns="92075" tIns="46038" rIns="92075" bIns="46038" anchor="b"/>
          <a:lstStyle/>
          <a:p>
            <a:pPr eaLnBrk="1" hangingPunct="1"/>
            <a:r>
              <a:rPr lang="en-US" sz="2800" smtClean="0"/>
              <a:t>Clear Sky Mask </a:t>
            </a:r>
            <a:br>
              <a:rPr lang="en-US" sz="2800" smtClean="0"/>
            </a:br>
            <a:r>
              <a:rPr lang="en-US" sz="2000" i="1" smtClean="0">
                <a:solidFill>
                  <a:schemeClr val="bg1"/>
                </a:solidFill>
              </a:rPr>
              <a:t>(“Cloud Detection”)</a:t>
            </a:r>
          </a:p>
        </p:txBody>
      </p:sp>
      <p:sp>
        <p:nvSpPr>
          <p:cNvPr id="35848" name="Rectangle 3"/>
          <p:cNvSpPr>
            <a:spLocks noGrp="1" noChangeArrowheads="1"/>
          </p:cNvSpPr>
          <p:nvPr>
            <p:ph type="body" idx="4294967295"/>
          </p:nvPr>
        </p:nvSpPr>
        <p:spPr>
          <a:xfrm>
            <a:off x="213844" y="948501"/>
            <a:ext cx="8829675" cy="4953000"/>
          </a:xfrm>
        </p:spPr>
        <p:txBody>
          <a:bodyPr lIns="92075" tIns="46038" rIns="92075" bIns="46038"/>
          <a:lstStyle/>
          <a:p>
            <a:pPr eaLnBrk="1" hangingPunct="1">
              <a:lnSpc>
                <a:spcPct val="90000"/>
              </a:lnSpc>
            </a:pPr>
            <a:endParaRPr lang="en-US" sz="2000" b="1" dirty="0" smtClean="0">
              <a:solidFill>
                <a:srgbClr val="FFFF00"/>
              </a:solidFill>
            </a:endParaRPr>
          </a:p>
          <a:p>
            <a:pPr eaLnBrk="1" hangingPunct="1">
              <a:lnSpc>
                <a:spcPct val="90000"/>
              </a:lnSpc>
            </a:pPr>
            <a:r>
              <a:rPr lang="en-US" sz="2000" b="1" dirty="0" smtClean="0">
                <a:solidFill>
                  <a:srgbClr val="FFFF00"/>
                </a:solidFill>
              </a:rPr>
              <a:t>Automatic Cloud Mask (ACM)</a:t>
            </a:r>
            <a:br>
              <a:rPr lang="en-US" sz="2000" b="1" dirty="0" smtClean="0">
                <a:solidFill>
                  <a:srgbClr val="FFFF00"/>
                </a:solidFill>
              </a:rPr>
            </a:br>
            <a:endParaRPr lang="en-US" sz="2000" b="1" dirty="0">
              <a:solidFill>
                <a:srgbClr val="FFFF00"/>
              </a:solidFill>
            </a:endParaRPr>
          </a:p>
          <a:p>
            <a:pPr eaLnBrk="1" hangingPunct="1">
              <a:lnSpc>
                <a:spcPct val="90000"/>
              </a:lnSpc>
            </a:pPr>
            <a:r>
              <a:rPr lang="en-US" sz="2000" b="1" dirty="0" smtClean="0">
                <a:solidFill>
                  <a:srgbClr val="FFFF00"/>
                </a:solidFill>
              </a:rPr>
              <a:t>Algorithm </a:t>
            </a:r>
            <a:r>
              <a:rPr lang="en-US" sz="2000" b="1" dirty="0" smtClean="0">
                <a:solidFill>
                  <a:srgbClr val="FFFF00"/>
                </a:solidFill>
              </a:rPr>
              <a:t>Highlights</a:t>
            </a:r>
          </a:p>
          <a:p>
            <a:pPr lvl="1" eaLnBrk="1" hangingPunct="1">
              <a:lnSpc>
                <a:spcPct val="90000"/>
              </a:lnSpc>
            </a:pPr>
            <a:r>
              <a:rPr lang="en-US" sz="1400" dirty="0" smtClean="0"/>
              <a:t>Designed to maximize flexibility and use</a:t>
            </a:r>
          </a:p>
          <a:p>
            <a:pPr lvl="1" eaLnBrk="1" hangingPunct="1">
              <a:lnSpc>
                <a:spcPct val="90000"/>
              </a:lnSpc>
            </a:pPr>
            <a:r>
              <a:rPr lang="en-US" sz="1400" dirty="0" smtClean="0"/>
              <a:t>Mask built with multiple individual tests that could be turned on and off by the downstream applications. </a:t>
            </a:r>
          </a:p>
          <a:p>
            <a:pPr lvl="1" eaLnBrk="1" hangingPunct="1">
              <a:lnSpc>
                <a:spcPct val="90000"/>
              </a:lnSpc>
            </a:pPr>
            <a:r>
              <a:rPr lang="en-US" sz="1400" dirty="0" smtClean="0"/>
              <a:t>Uses new ABI Bands (1.38um, 1.6um) </a:t>
            </a:r>
          </a:p>
          <a:p>
            <a:pPr lvl="1" eaLnBrk="1" hangingPunct="1">
              <a:lnSpc>
                <a:spcPct val="90000"/>
              </a:lnSpc>
            </a:pPr>
            <a:r>
              <a:rPr lang="en-US" sz="1400" dirty="0" smtClean="0"/>
              <a:t>Design allows for additional of new tests easily as warranted.</a:t>
            </a:r>
          </a:p>
          <a:p>
            <a:pPr lvl="1" eaLnBrk="1" hangingPunct="1">
              <a:lnSpc>
                <a:spcPct val="90000"/>
              </a:lnSpc>
            </a:pPr>
            <a:r>
              <a:rPr lang="en-US" sz="1400" dirty="0" smtClean="0"/>
              <a:t>Determination of test thresholds accomplished through the use and analysis of CALIPSO data.</a:t>
            </a:r>
          </a:p>
          <a:p>
            <a:pPr lvl="1" eaLnBrk="1" hangingPunct="1">
              <a:lnSpc>
                <a:spcPct val="90000"/>
              </a:lnSpc>
              <a:buFontTx/>
              <a:buNone/>
            </a:pPr>
            <a:endParaRPr lang="en-US" sz="1400" dirty="0" smtClean="0"/>
          </a:p>
          <a:p>
            <a:pPr eaLnBrk="1" hangingPunct="1">
              <a:lnSpc>
                <a:spcPct val="90000"/>
              </a:lnSpc>
            </a:pPr>
            <a:r>
              <a:rPr lang="en-US" sz="2000" b="1" dirty="0" smtClean="0">
                <a:solidFill>
                  <a:srgbClr val="FFFF00"/>
                </a:solidFill>
              </a:rPr>
              <a:t>Operational Applications</a:t>
            </a:r>
          </a:p>
          <a:p>
            <a:pPr lvl="1" eaLnBrk="1" hangingPunct="1">
              <a:lnSpc>
                <a:spcPct val="90000"/>
              </a:lnSpc>
            </a:pPr>
            <a:r>
              <a:rPr lang="en-US" sz="1400" dirty="0" smtClean="0"/>
              <a:t>Used extensively by downstream level-2 product algorithms</a:t>
            </a:r>
          </a:p>
          <a:p>
            <a:pPr lvl="1" eaLnBrk="1" hangingPunct="1">
              <a:lnSpc>
                <a:spcPct val="90000"/>
              </a:lnSpc>
            </a:pPr>
            <a:r>
              <a:rPr lang="en-US" sz="1400" dirty="0" smtClean="0"/>
              <a:t>Identifies clear pixel radiances for NWP data assimilation </a:t>
            </a:r>
          </a:p>
        </p:txBody>
      </p:sp>
      <p:sp>
        <p:nvSpPr>
          <p:cNvPr id="11" name="TextBox 10"/>
          <p:cNvSpPr txBox="1"/>
          <p:nvPr/>
        </p:nvSpPr>
        <p:spPr>
          <a:xfrm>
            <a:off x="381000" y="6292334"/>
            <a:ext cx="2172518" cy="369332"/>
          </a:xfrm>
          <a:prstGeom prst="rect">
            <a:avLst/>
          </a:prstGeom>
          <a:noFill/>
        </p:spPr>
        <p:txBody>
          <a:bodyPr wrap="none" rtlCol="0">
            <a:spAutoFit/>
          </a:bodyPr>
          <a:lstStyle/>
          <a:p>
            <a:r>
              <a:rPr lang="en-US" dirty="0" smtClean="0">
                <a:solidFill>
                  <a:schemeClr val="bg1"/>
                </a:solidFill>
              </a:rPr>
              <a:t>A. Heidinger, ASPB</a:t>
            </a:r>
            <a:endParaRPr lang="en-US" dirty="0">
              <a:solidFill>
                <a:schemeClr val="bg1"/>
              </a:solidFill>
            </a:endParaRPr>
          </a:p>
        </p:txBody>
      </p:sp>
    </p:spTree>
    <p:extLst>
      <p:ext uri="{BB962C8B-B14F-4D97-AF65-F5344CB8AC3E}">
        <p14:creationId xmlns:p14="http://schemas.microsoft.com/office/powerpoint/2010/main" val="296754299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MS PGothic" pitchFamily="34" charset="-128"/>
              </a:defRPr>
            </a:lvl1pPr>
            <a:lvl2pPr marL="742950" indent="-285750" eaLnBrk="0" hangingPunct="0">
              <a:defRPr sz="2000" b="1" i="1">
                <a:solidFill>
                  <a:schemeClr val="tx1"/>
                </a:solidFill>
                <a:latin typeface="Arial" pitchFamily="34" charset="0"/>
                <a:ea typeface="MS PGothic" pitchFamily="34" charset="-128"/>
              </a:defRPr>
            </a:lvl2pPr>
            <a:lvl3pPr marL="1143000" indent="-228600" eaLnBrk="0" hangingPunct="0">
              <a:defRPr sz="2000" b="1" i="1">
                <a:solidFill>
                  <a:schemeClr val="tx1"/>
                </a:solidFill>
                <a:latin typeface="Arial" pitchFamily="34" charset="0"/>
                <a:ea typeface="MS PGothic" pitchFamily="34" charset="-128"/>
              </a:defRPr>
            </a:lvl3pPr>
            <a:lvl4pPr marL="1600200" indent="-228600" eaLnBrk="0" hangingPunct="0">
              <a:defRPr sz="2000" b="1" i="1">
                <a:solidFill>
                  <a:schemeClr val="tx1"/>
                </a:solidFill>
                <a:latin typeface="Arial" pitchFamily="34" charset="0"/>
                <a:ea typeface="MS PGothic" pitchFamily="34" charset="-128"/>
              </a:defRPr>
            </a:lvl4pPr>
            <a:lvl5pPr marL="2057400" indent="-228600" eaLnBrk="0" hangingPunct="0">
              <a:defRPr sz="2000" b="1" i="1">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MS PGothic" pitchFamily="34" charset="-128"/>
              </a:defRPr>
            </a:lvl9pPr>
          </a:lstStyle>
          <a:p>
            <a:fld id="{F284A8F7-0C95-43DC-9317-0DAB0FE916C6}" type="slidenum">
              <a:rPr lang="en-US" sz="1400" i="0">
                <a:solidFill>
                  <a:srgbClr val="FFFF00"/>
                </a:solidFill>
                <a:latin typeface="Times New Roman" pitchFamily="18" charset="0"/>
              </a:rPr>
              <a:pPr/>
              <a:t>72</a:t>
            </a:fld>
            <a:endParaRPr lang="en-US" sz="1400" i="0">
              <a:solidFill>
                <a:srgbClr val="FFFF00"/>
              </a:solidFill>
              <a:latin typeface="Times New Roman" pitchFamily="18" charset="0"/>
            </a:endParaRPr>
          </a:p>
        </p:txBody>
      </p:sp>
      <p:sp>
        <p:nvSpPr>
          <p:cNvPr id="39938" name="Rectangle 2"/>
          <p:cNvSpPr>
            <a:spLocks noGrp="1" noChangeArrowheads="1"/>
          </p:cNvSpPr>
          <p:nvPr>
            <p:ph type="title"/>
          </p:nvPr>
        </p:nvSpPr>
        <p:spPr>
          <a:xfrm>
            <a:off x="815975" y="-1"/>
            <a:ext cx="7543800" cy="1143001"/>
          </a:xfrm>
          <a:noFill/>
        </p:spPr>
        <p:txBody>
          <a:bodyPr/>
          <a:lstStyle/>
          <a:p>
            <a:pPr eaLnBrk="1" hangingPunct="1"/>
            <a:r>
              <a:rPr lang="en-US" sz="4000" dirty="0" smtClean="0">
                <a:latin typeface="Book Antiqua" pitchFamily="18" charset="0"/>
              </a:rPr>
              <a:t>Inter-satellite</a:t>
            </a:r>
            <a:br>
              <a:rPr lang="en-US" sz="4000" dirty="0" smtClean="0">
                <a:latin typeface="Book Antiqua" pitchFamily="18" charset="0"/>
              </a:rPr>
            </a:br>
            <a:r>
              <a:rPr lang="en-US" sz="4000" dirty="0" smtClean="0">
                <a:latin typeface="Book Antiqua" pitchFamily="18" charset="0"/>
              </a:rPr>
              <a:t>ACM Comparison</a:t>
            </a:r>
          </a:p>
        </p:txBody>
      </p:sp>
      <p:sp>
        <p:nvSpPr>
          <p:cNvPr id="39939" name="Rectangle 3"/>
          <p:cNvSpPr>
            <a:spLocks noChangeArrowheads="1"/>
          </p:cNvSpPr>
          <p:nvPr/>
        </p:nvSpPr>
        <p:spPr bwMode="auto">
          <a:xfrm>
            <a:off x="1874838" y="43894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9940" name="Text Box 6"/>
          <p:cNvSpPr txBox="1">
            <a:spLocks noChangeArrowheads="1"/>
          </p:cNvSpPr>
          <p:nvPr/>
        </p:nvSpPr>
        <p:spPr bwMode="auto">
          <a:xfrm>
            <a:off x="288925" y="1441450"/>
            <a:ext cx="4054475"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MS PGothic" pitchFamily="34" charset="-128"/>
              </a:defRPr>
            </a:lvl1pPr>
            <a:lvl2pPr marL="742950" indent="-285750" eaLnBrk="0" hangingPunct="0">
              <a:defRPr sz="2000" b="1" i="1">
                <a:solidFill>
                  <a:schemeClr val="tx1"/>
                </a:solidFill>
                <a:latin typeface="Arial" pitchFamily="34" charset="0"/>
                <a:ea typeface="MS PGothic" pitchFamily="34" charset="-128"/>
              </a:defRPr>
            </a:lvl2pPr>
            <a:lvl3pPr marL="1143000" indent="-228600" eaLnBrk="0" hangingPunct="0">
              <a:defRPr sz="2000" b="1" i="1">
                <a:solidFill>
                  <a:schemeClr val="tx1"/>
                </a:solidFill>
                <a:latin typeface="Arial" pitchFamily="34" charset="0"/>
                <a:ea typeface="MS PGothic" pitchFamily="34" charset="-128"/>
              </a:defRPr>
            </a:lvl3pPr>
            <a:lvl4pPr marL="1600200" indent="-228600" eaLnBrk="0" hangingPunct="0">
              <a:defRPr sz="2000" b="1" i="1">
                <a:solidFill>
                  <a:schemeClr val="tx1"/>
                </a:solidFill>
                <a:latin typeface="Arial" pitchFamily="34" charset="0"/>
                <a:ea typeface="MS PGothic" pitchFamily="34" charset="-128"/>
              </a:defRPr>
            </a:lvl4pPr>
            <a:lvl5pPr marL="2057400" indent="-228600" eaLnBrk="0" hangingPunct="0">
              <a:defRPr sz="2000" b="1" i="1">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MS PGothic" pitchFamily="34" charset="-128"/>
              </a:defRPr>
            </a:lvl9pPr>
          </a:lstStyle>
          <a:p>
            <a:pPr eaLnBrk="1" hangingPunct="1">
              <a:buFontTx/>
              <a:buChar char="•"/>
            </a:pPr>
            <a:r>
              <a:rPr lang="en-US" sz="1800">
                <a:solidFill>
                  <a:srgbClr val="FFFFFF"/>
                </a:solidFill>
              </a:rPr>
              <a:t> The EUMETSAT Meteorological Product Extraction Facility (MPEF) Cloud Mask  cloud mask provides a well-characterized mask designed for the imagery used as proxy</a:t>
            </a:r>
          </a:p>
          <a:p>
            <a:pPr eaLnBrk="1" hangingPunct="1">
              <a:buFontTx/>
              <a:buChar char="•"/>
            </a:pPr>
            <a:endParaRPr lang="en-US" sz="1800">
              <a:solidFill>
                <a:srgbClr val="FFFFFF"/>
              </a:solidFill>
            </a:endParaRPr>
          </a:p>
          <a:p>
            <a:pPr eaLnBrk="1" hangingPunct="1">
              <a:buFontTx/>
              <a:buChar char="•"/>
            </a:pPr>
            <a:r>
              <a:rPr lang="en-US" sz="1800">
                <a:solidFill>
                  <a:srgbClr val="FFFFFF"/>
                </a:solidFill>
              </a:rPr>
              <a:t> The animation on the right shows a comparison of the ACM run on data from SEVIRI as compared to the EUMETSAT cloud mask from that scene.</a:t>
            </a:r>
          </a:p>
          <a:p>
            <a:pPr eaLnBrk="1" hangingPunct="1">
              <a:buFontTx/>
              <a:buChar char="•"/>
            </a:pPr>
            <a:endParaRPr lang="en-US" sz="1800">
              <a:solidFill>
                <a:srgbClr val="FFFFFF"/>
              </a:solidFill>
            </a:endParaRPr>
          </a:p>
          <a:p>
            <a:pPr eaLnBrk="1" hangingPunct="1">
              <a:buFontTx/>
              <a:buChar char="•"/>
            </a:pPr>
            <a:r>
              <a:rPr lang="en-US" sz="1800">
                <a:solidFill>
                  <a:srgbClr val="FFFFFF"/>
                </a:solidFill>
              </a:rPr>
              <a:t> Inter-satellite comparisons of cloud mask (and other products) can provide insight as to deficiencies and improvement in both products (next slide)</a:t>
            </a:r>
          </a:p>
        </p:txBody>
      </p:sp>
      <p:pic>
        <p:nvPicPr>
          <p:cNvPr id="3994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563688"/>
            <a:ext cx="4711700"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781800" y="6477000"/>
            <a:ext cx="2172518" cy="369332"/>
          </a:xfrm>
          <a:prstGeom prst="rect">
            <a:avLst/>
          </a:prstGeom>
          <a:noFill/>
        </p:spPr>
        <p:txBody>
          <a:bodyPr wrap="none" rtlCol="0">
            <a:spAutoFit/>
          </a:bodyPr>
          <a:lstStyle/>
          <a:p>
            <a:r>
              <a:rPr lang="en-US" dirty="0" smtClean="0">
                <a:solidFill>
                  <a:schemeClr val="bg1"/>
                </a:solidFill>
              </a:rPr>
              <a:t>A. Heidinger, ASPB</a:t>
            </a:r>
            <a:endParaRPr lang="en-US" dirty="0">
              <a:solidFill>
                <a:schemeClr val="bg1"/>
              </a:solidFill>
            </a:endParaRPr>
          </a:p>
        </p:txBody>
      </p:sp>
    </p:spTree>
    <p:extLst>
      <p:ext uri="{BB962C8B-B14F-4D97-AF65-F5344CB8AC3E}">
        <p14:creationId xmlns:p14="http://schemas.microsoft.com/office/powerpoint/2010/main" val="379906711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Grp="1" noChangeArrowheads="1"/>
          </p:cNvSpPr>
          <p:nvPr>
            <p:ph type="ftr" sz="quarter" idx="10"/>
          </p:nvPr>
        </p:nvSpPr>
        <p:spPr>
          <a:noFill/>
        </p:spPr>
        <p:txBody>
          <a:bodyPr/>
          <a:lstStyle/>
          <a:p>
            <a:endParaRPr lang="en-US" smtClean="0">
              <a:solidFill>
                <a:srgbClr val="000000"/>
              </a:solidFill>
            </a:endParaRPr>
          </a:p>
          <a:p>
            <a:endParaRPr lang="en-US" smtClean="0">
              <a:solidFill>
                <a:srgbClr val="000000"/>
              </a:solidFill>
            </a:endParaRPr>
          </a:p>
        </p:txBody>
      </p:sp>
      <p:sp>
        <p:nvSpPr>
          <p:cNvPr id="37891" name="Rectangle 13"/>
          <p:cNvSpPr>
            <a:spLocks noGrp="1" noChangeArrowheads="1"/>
          </p:cNvSpPr>
          <p:nvPr>
            <p:ph type="sldNum" sz="quarter" idx="12"/>
          </p:nvPr>
        </p:nvSpPr>
        <p:spPr>
          <a:noFill/>
        </p:spPr>
        <p:txBody>
          <a:bodyPr/>
          <a:lstStyle/>
          <a:p>
            <a:fld id="{DD0389FB-5645-4523-92A9-B6235343A5DB}" type="slidenum">
              <a:rPr lang="en-US" smtClean="0"/>
              <a:pPr/>
              <a:t>73</a:t>
            </a:fld>
            <a:endParaRPr lang="en-US" smtClean="0"/>
          </a:p>
        </p:txBody>
      </p:sp>
      <p:sp>
        <p:nvSpPr>
          <p:cNvPr id="37892"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BBE8532D-BB31-4BCA-A6CB-0888C389ECB0}"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73</a:t>
            </a:fld>
            <a:endParaRPr lang="en-US" sz="1400" b="1">
              <a:solidFill>
                <a:srgbClr val="FFFF00"/>
              </a:solidFill>
              <a:latin typeface="Times New Roman" pitchFamily="18" charset="0"/>
              <a:ea typeface="MS PGothic" pitchFamily="34" charset="-128"/>
            </a:endParaRPr>
          </a:p>
        </p:txBody>
      </p:sp>
      <p:sp>
        <p:nvSpPr>
          <p:cNvPr id="37893"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8DF4AAEB-717B-4E07-BBD3-E77ED2DB379F}"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73</a:t>
            </a:fld>
            <a:endParaRPr lang="en-US" sz="1400" b="1">
              <a:solidFill>
                <a:srgbClr val="FFFF00"/>
              </a:solidFill>
              <a:latin typeface="Times New Roman" pitchFamily="18" charset="0"/>
              <a:ea typeface="MS PGothic" pitchFamily="34" charset="-128"/>
            </a:endParaRPr>
          </a:p>
        </p:txBody>
      </p:sp>
      <p:sp>
        <p:nvSpPr>
          <p:cNvPr id="37894"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ECC36428-D06C-4B99-A126-1222123C3BAD}"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73</a:t>
            </a:fld>
            <a:endParaRPr lang="en-US" sz="1400" b="1">
              <a:solidFill>
                <a:srgbClr val="FFFF00"/>
              </a:solidFill>
              <a:latin typeface="Times New Roman" pitchFamily="18" charset="0"/>
              <a:ea typeface="MS PGothic" pitchFamily="34" charset="-128"/>
            </a:endParaRPr>
          </a:p>
        </p:txBody>
      </p:sp>
      <p:sp>
        <p:nvSpPr>
          <p:cNvPr id="37895"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7D4FB808-90E1-480D-AADE-34078B9C10E5}"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73</a:t>
            </a:fld>
            <a:endParaRPr lang="en-US" sz="1400" b="1">
              <a:solidFill>
                <a:srgbClr val="FFFF00"/>
              </a:solidFill>
              <a:latin typeface="Times New Roman" pitchFamily="18" charset="0"/>
              <a:ea typeface="MS PGothic" pitchFamily="34" charset="-128"/>
            </a:endParaRPr>
          </a:p>
        </p:txBody>
      </p:sp>
      <p:sp>
        <p:nvSpPr>
          <p:cNvPr id="37896"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3701D79F-E819-4984-9EB3-5064A163329B}"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73</a:t>
            </a:fld>
            <a:endParaRPr lang="en-US" sz="1400" b="1">
              <a:solidFill>
                <a:srgbClr val="FFFF00"/>
              </a:solidFill>
              <a:latin typeface="Times New Roman" pitchFamily="18" charset="0"/>
              <a:ea typeface="MS PGothic" pitchFamily="34" charset="-128"/>
            </a:endParaRPr>
          </a:p>
        </p:txBody>
      </p:sp>
      <p:sp>
        <p:nvSpPr>
          <p:cNvPr id="37897" name="Rectangle 6"/>
          <p:cNvSpPr>
            <a:spLocks noGrp="1" noChangeArrowheads="1"/>
          </p:cNvSpPr>
          <p:nvPr>
            <p:ph type="title" idx="4294967295"/>
          </p:nvPr>
        </p:nvSpPr>
        <p:spPr>
          <a:xfrm>
            <a:off x="1258960" y="114300"/>
            <a:ext cx="5791200" cy="563563"/>
          </a:xfrm>
        </p:spPr>
        <p:txBody>
          <a:bodyPr lIns="92075" tIns="46038" rIns="92075" bIns="46038" anchor="b"/>
          <a:lstStyle/>
          <a:p>
            <a:pPr eaLnBrk="1" hangingPunct="1"/>
            <a:r>
              <a:rPr lang="en-US" sz="2800" dirty="0" smtClean="0"/>
              <a:t>Cloud Phase</a:t>
            </a:r>
          </a:p>
        </p:txBody>
      </p:sp>
      <p:sp>
        <p:nvSpPr>
          <p:cNvPr id="37898" name="Rectangle 3"/>
          <p:cNvSpPr>
            <a:spLocks noGrp="1" noChangeArrowheads="1"/>
          </p:cNvSpPr>
          <p:nvPr>
            <p:ph type="body" idx="4294967295"/>
          </p:nvPr>
        </p:nvSpPr>
        <p:spPr>
          <a:xfrm>
            <a:off x="285750" y="1177651"/>
            <a:ext cx="4343400" cy="5312866"/>
          </a:xfrm>
        </p:spPr>
        <p:txBody>
          <a:bodyPr lIns="92075" tIns="46038" rIns="92075" bIns="46038">
            <a:spAutoFit/>
          </a:bodyPr>
          <a:lstStyle/>
          <a:p>
            <a:pPr eaLnBrk="1" hangingPunct="1">
              <a:lnSpc>
                <a:spcPct val="90000"/>
              </a:lnSpc>
            </a:pPr>
            <a:r>
              <a:rPr lang="en-US" sz="2000" b="1" dirty="0" smtClean="0">
                <a:solidFill>
                  <a:srgbClr val="FFFF00"/>
                </a:solidFill>
              </a:rPr>
              <a:t>Algorithm Highlights</a:t>
            </a:r>
          </a:p>
          <a:p>
            <a:pPr lvl="1" eaLnBrk="1" hangingPunct="1">
              <a:lnSpc>
                <a:spcPct val="90000"/>
              </a:lnSpc>
            </a:pPr>
            <a:r>
              <a:rPr lang="en-US" sz="1600" dirty="0" smtClean="0"/>
              <a:t>An Infrared only algorithm that exploits the rich IR information (7.4, 8.5, 11.2, and 12.3 </a:t>
            </a:r>
            <a:r>
              <a:rPr lang="en-US" sz="1500" dirty="0" smtClean="0">
                <a:latin typeface="Symbol" pitchFamily="18" charset="2"/>
              </a:rPr>
              <a:t>m</a:t>
            </a:r>
            <a:r>
              <a:rPr lang="en-US" sz="1500" dirty="0" smtClean="0"/>
              <a:t>m) </a:t>
            </a:r>
            <a:r>
              <a:rPr lang="en-US" sz="1600" dirty="0" smtClean="0"/>
              <a:t>provided by the ABI</a:t>
            </a:r>
          </a:p>
          <a:p>
            <a:pPr lvl="1" eaLnBrk="1" hangingPunct="1">
              <a:lnSpc>
                <a:spcPct val="90000"/>
              </a:lnSpc>
            </a:pPr>
            <a:r>
              <a:rPr lang="en-US" sz="1600" dirty="0" smtClean="0"/>
              <a:t>Algorithm determines the cloud top (layer that the radiometer senses) thermodynamic phase of the highest cloud layer</a:t>
            </a:r>
          </a:p>
          <a:p>
            <a:pPr lvl="1" eaLnBrk="1" hangingPunct="1">
              <a:lnSpc>
                <a:spcPct val="90000"/>
              </a:lnSpc>
            </a:pPr>
            <a:r>
              <a:rPr lang="en-US" sz="1600" dirty="0" smtClean="0"/>
              <a:t>Exploits recent improvements in fast clear-sky </a:t>
            </a:r>
            <a:r>
              <a:rPr lang="en-US" sz="1600" dirty="0" err="1" smtClean="0"/>
              <a:t>radiative</a:t>
            </a:r>
            <a:r>
              <a:rPr lang="en-US" sz="1600" dirty="0" smtClean="0"/>
              <a:t> transfer models and ancillary data (land cover, surface emissivity</a:t>
            </a:r>
          </a:p>
          <a:p>
            <a:pPr lvl="1" eaLnBrk="1" hangingPunct="1">
              <a:lnSpc>
                <a:spcPct val="90000"/>
              </a:lnSpc>
            </a:pPr>
            <a:r>
              <a:rPr lang="en-US" sz="1600" dirty="0" smtClean="0"/>
              <a:t>Makes advanced use of spatial information</a:t>
            </a:r>
          </a:p>
          <a:p>
            <a:pPr lvl="1" eaLnBrk="1" hangingPunct="1">
              <a:lnSpc>
                <a:spcPct val="90000"/>
              </a:lnSpc>
              <a:buFontTx/>
              <a:buNone/>
            </a:pPr>
            <a:endParaRPr lang="en-US" sz="1600" dirty="0" smtClean="0"/>
          </a:p>
          <a:p>
            <a:pPr eaLnBrk="1" hangingPunct="1">
              <a:lnSpc>
                <a:spcPct val="90000"/>
              </a:lnSpc>
            </a:pPr>
            <a:r>
              <a:rPr lang="en-US" sz="2000" b="1" dirty="0" smtClean="0">
                <a:solidFill>
                  <a:srgbClr val="FFFF00"/>
                </a:solidFill>
              </a:rPr>
              <a:t>Operational Applications</a:t>
            </a:r>
            <a:endParaRPr lang="en-US" sz="1600" dirty="0" smtClean="0"/>
          </a:p>
          <a:p>
            <a:pPr lvl="1" eaLnBrk="1" hangingPunct="1">
              <a:lnSpc>
                <a:spcPct val="90000"/>
              </a:lnSpc>
            </a:pPr>
            <a:r>
              <a:rPr lang="en-US" sz="1600" dirty="0" smtClean="0"/>
              <a:t>Prerequisite for other cloud property retrievals (height, temp)</a:t>
            </a:r>
          </a:p>
          <a:p>
            <a:pPr lvl="1" eaLnBrk="1" hangingPunct="1">
              <a:lnSpc>
                <a:spcPct val="90000"/>
              </a:lnSpc>
            </a:pPr>
            <a:r>
              <a:rPr lang="en-US" sz="1600" dirty="0" smtClean="0"/>
              <a:t>Climate prediction</a:t>
            </a:r>
          </a:p>
          <a:p>
            <a:pPr lvl="1" eaLnBrk="1" hangingPunct="1">
              <a:lnSpc>
                <a:spcPct val="90000"/>
              </a:lnSpc>
            </a:pPr>
            <a:r>
              <a:rPr lang="en-US" sz="1600" dirty="0" smtClean="0"/>
              <a:t>Aviation forecasting (Aircraft icing) </a:t>
            </a:r>
          </a:p>
        </p:txBody>
      </p:sp>
      <p:pic>
        <p:nvPicPr>
          <p:cNvPr id="23" name="Picture 3" descr="geocatL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46643" y="571671"/>
            <a:ext cx="3242810" cy="3196126"/>
          </a:xfrm>
          <a:prstGeom prst="rect">
            <a:avLst/>
          </a:prstGeom>
          <a:noFill/>
          <a:ln w="9525">
            <a:noFill/>
            <a:miter lim="800000"/>
            <a:headEnd/>
            <a:tailEnd/>
          </a:ln>
        </p:spPr>
      </p:pic>
      <p:pic>
        <p:nvPicPr>
          <p:cNvPr id="24" name="Picture 5" descr="geocatL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46643" y="3661875"/>
            <a:ext cx="3239426" cy="3196125"/>
          </a:xfrm>
          <a:prstGeom prst="rect">
            <a:avLst/>
          </a:prstGeom>
          <a:noFill/>
          <a:ln w="9525">
            <a:noFill/>
            <a:miter lim="800000"/>
            <a:headEnd/>
            <a:tailEnd/>
          </a:ln>
        </p:spPr>
      </p:pic>
      <p:sp>
        <p:nvSpPr>
          <p:cNvPr id="25" name="Text Box 6"/>
          <p:cNvSpPr txBox="1">
            <a:spLocks noChangeArrowheads="1"/>
          </p:cNvSpPr>
          <p:nvPr/>
        </p:nvSpPr>
        <p:spPr bwMode="auto">
          <a:xfrm>
            <a:off x="5168336" y="6559824"/>
            <a:ext cx="3809999" cy="276999"/>
          </a:xfrm>
          <a:prstGeom prst="rect">
            <a:avLst/>
          </a:prstGeom>
          <a:solidFill>
            <a:schemeClr val="tx1"/>
          </a:solidFill>
          <a:ln w="12700">
            <a:noFill/>
            <a:miter lim="800000"/>
            <a:headEnd type="none" w="sm" len="sm"/>
            <a:tailEnd type="none" w="sm" len="sm"/>
          </a:ln>
        </p:spPr>
        <p:txBody>
          <a:bodyPr wrap="square">
            <a:spAutoFit/>
          </a:bodyPr>
          <a:lstStyle/>
          <a:p>
            <a:pPr algn="ctr" eaLnBrk="0" fontAlgn="base" hangingPunct="0">
              <a:spcBef>
                <a:spcPct val="50000"/>
              </a:spcBef>
              <a:spcAft>
                <a:spcPct val="0"/>
              </a:spcAft>
            </a:pPr>
            <a:r>
              <a:rPr lang="en-US" sz="1200" b="1" i="1" dirty="0">
                <a:solidFill>
                  <a:srgbClr val="6AB7FF"/>
                </a:solidFill>
                <a:latin typeface="Helvetica" pitchFamily="34" charset="0"/>
              </a:rPr>
              <a:t>Water</a:t>
            </a:r>
            <a:r>
              <a:rPr lang="en-US" sz="1200" b="1" i="1" dirty="0">
                <a:solidFill>
                  <a:srgbClr val="FFFFFF"/>
                </a:solidFill>
                <a:latin typeface="Helvetica" pitchFamily="34" charset="0"/>
              </a:rPr>
              <a:t>, </a:t>
            </a:r>
            <a:r>
              <a:rPr lang="en-US" sz="1200" b="1" i="1" dirty="0" err="1">
                <a:solidFill>
                  <a:srgbClr val="29FF29"/>
                </a:solidFill>
                <a:latin typeface="Helvetica" pitchFamily="34" charset="0"/>
              </a:rPr>
              <a:t>Supercooled</a:t>
            </a:r>
            <a:r>
              <a:rPr lang="en-US" sz="1200" b="1" i="1" dirty="0">
                <a:solidFill>
                  <a:srgbClr val="29FF29"/>
                </a:solidFill>
                <a:latin typeface="Helvetica" pitchFamily="34" charset="0"/>
              </a:rPr>
              <a:t> Water</a:t>
            </a:r>
            <a:r>
              <a:rPr lang="en-US" sz="1200" b="1" i="1" dirty="0">
                <a:solidFill>
                  <a:srgbClr val="FFFFFF"/>
                </a:solidFill>
                <a:latin typeface="Helvetica" pitchFamily="34" charset="0"/>
              </a:rPr>
              <a:t>, </a:t>
            </a:r>
            <a:r>
              <a:rPr lang="en-US" sz="1200" b="1" i="1" dirty="0">
                <a:solidFill>
                  <a:srgbClr val="008000"/>
                </a:solidFill>
                <a:latin typeface="Helvetica" pitchFamily="34" charset="0"/>
              </a:rPr>
              <a:t>Mixed Phase</a:t>
            </a:r>
            <a:r>
              <a:rPr lang="en-US" sz="1200" b="1" i="1" dirty="0">
                <a:solidFill>
                  <a:srgbClr val="FFFFFF"/>
                </a:solidFill>
                <a:latin typeface="Helvetica" pitchFamily="34" charset="0"/>
              </a:rPr>
              <a:t>, </a:t>
            </a:r>
            <a:r>
              <a:rPr lang="en-US" sz="1200" b="1" i="1" dirty="0">
                <a:solidFill>
                  <a:srgbClr val="009999"/>
                </a:solidFill>
                <a:latin typeface="Helvetica" pitchFamily="34" charset="0"/>
              </a:rPr>
              <a:t>Ice</a:t>
            </a:r>
            <a:endParaRPr lang="en-US" sz="1200" b="1" i="1" dirty="0">
              <a:solidFill>
                <a:srgbClr val="FFFFFF"/>
              </a:solidFill>
              <a:latin typeface="Helvetica" pitchFamily="34" charset="0"/>
            </a:endParaRPr>
          </a:p>
        </p:txBody>
      </p:sp>
      <p:sp>
        <p:nvSpPr>
          <p:cNvPr id="14" name="Text Box 8"/>
          <p:cNvSpPr txBox="1">
            <a:spLocks noChangeArrowheads="1"/>
          </p:cNvSpPr>
          <p:nvPr/>
        </p:nvSpPr>
        <p:spPr bwMode="auto">
          <a:xfrm rot="5400000">
            <a:off x="8175625" y="5508625"/>
            <a:ext cx="14478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a:solidFill>
                  <a:schemeClr val="bg1"/>
                </a:solidFill>
                <a:latin typeface="Arial" pitchFamily="34" charset="0"/>
                <a:cs typeface="Arial" pitchFamily="34" charset="0"/>
              </a:rPr>
              <a:t>M. Pavolonis</a:t>
            </a:r>
            <a:endParaRPr lang="en-US"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22764819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Aqua-MODIS_valley_fog_modis_fog_prob_09-17-2007_074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95800" y="2286000"/>
            <a:ext cx="4122738" cy="4076700"/>
          </a:xfrm>
          <a:prstGeom prst="rect">
            <a:avLst/>
          </a:prstGeom>
          <a:noFill/>
          <a:ln w="9525">
            <a:noFill/>
            <a:miter lim="800000"/>
            <a:headEnd/>
            <a:tailEnd/>
          </a:ln>
        </p:spPr>
      </p:pic>
      <p:pic>
        <p:nvPicPr>
          <p:cNvPr id="24579" name="Picture 3" descr="GOES-12_valley_fog_goes_fog_prob_09-17-2007_074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 y="2286000"/>
            <a:ext cx="4122738" cy="4076700"/>
          </a:xfrm>
          <a:prstGeom prst="rect">
            <a:avLst/>
          </a:prstGeom>
          <a:noFill/>
          <a:ln w="9525">
            <a:noFill/>
            <a:miter lim="800000"/>
            <a:headEnd/>
            <a:tailEnd/>
          </a:ln>
        </p:spPr>
      </p:pic>
      <p:sp>
        <p:nvSpPr>
          <p:cNvPr id="2052" name="Text Box 4"/>
          <p:cNvSpPr txBox="1">
            <a:spLocks noChangeArrowheads="1"/>
          </p:cNvSpPr>
          <p:nvPr/>
        </p:nvSpPr>
        <p:spPr bwMode="auto">
          <a:xfrm>
            <a:off x="457200" y="304800"/>
            <a:ext cx="8274050" cy="707886"/>
          </a:xfrm>
          <a:prstGeom prst="rect">
            <a:avLst/>
          </a:prstGeom>
          <a:noFill/>
          <a:ln w="9525">
            <a:noFill/>
            <a:miter lim="800000"/>
            <a:headEnd/>
            <a:tailEnd/>
          </a:ln>
        </p:spPr>
        <p:txBody>
          <a:bodyPr wrap="square">
            <a:spAutoFit/>
          </a:bodyPr>
          <a:lstStyle/>
          <a:p>
            <a:pPr fontAlgn="base">
              <a:spcBef>
                <a:spcPct val="50000"/>
              </a:spcBef>
              <a:spcAft>
                <a:spcPct val="0"/>
              </a:spcAft>
              <a:defRPr/>
            </a:pPr>
            <a:r>
              <a:rPr lang="en-US" sz="4000" b="1" dirty="0">
                <a:solidFill>
                  <a:prstClr val="black"/>
                </a:solidFill>
                <a:cs typeface="Arial" pitchFamily="34" charset="0"/>
              </a:rPr>
              <a:t>The </a:t>
            </a:r>
            <a:r>
              <a:rPr lang="en-US" sz="4000" b="1" dirty="0" smtClean="0">
                <a:solidFill>
                  <a:prstClr val="black"/>
                </a:solidFill>
                <a:cs typeface="Arial" pitchFamily="34" charset="0"/>
              </a:rPr>
              <a:t>“Future Capabilities” </a:t>
            </a:r>
            <a:r>
              <a:rPr lang="en-US" sz="4000" b="1" dirty="0">
                <a:solidFill>
                  <a:prstClr val="black"/>
                </a:solidFill>
                <a:cs typeface="Arial" pitchFamily="34" charset="0"/>
              </a:rPr>
              <a:t>Fog Product</a:t>
            </a:r>
          </a:p>
        </p:txBody>
      </p:sp>
      <p:sp>
        <p:nvSpPr>
          <p:cNvPr id="24581" name="Text Box 5"/>
          <p:cNvSpPr txBox="1">
            <a:spLocks noChangeArrowheads="1"/>
          </p:cNvSpPr>
          <p:nvPr/>
        </p:nvSpPr>
        <p:spPr bwMode="auto">
          <a:xfrm>
            <a:off x="762000" y="1905000"/>
            <a:ext cx="2438400" cy="369332"/>
          </a:xfrm>
          <a:prstGeom prst="rect">
            <a:avLst/>
          </a:prstGeom>
          <a:noFill/>
          <a:ln w="9525">
            <a:noFill/>
            <a:miter lim="800000"/>
            <a:headEnd/>
            <a:tailEnd/>
          </a:ln>
        </p:spPr>
        <p:txBody>
          <a:bodyPr>
            <a:spAutoFit/>
          </a:bodyPr>
          <a:lstStyle/>
          <a:p>
            <a:pPr fontAlgn="base">
              <a:spcBef>
                <a:spcPct val="50000"/>
              </a:spcBef>
              <a:spcAft>
                <a:spcPct val="0"/>
              </a:spcAft>
            </a:pPr>
            <a:endParaRPr lang="en-US">
              <a:solidFill>
                <a:prstClr val="black"/>
              </a:solidFill>
              <a:latin typeface="Arial" pitchFamily="34" charset="0"/>
              <a:cs typeface="Arial" pitchFamily="34" charset="0"/>
            </a:endParaRPr>
          </a:p>
        </p:txBody>
      </p:sp>
      <p:sp>
        <p:nvSpPr>
          <p:cNvPr id="24582" name="Text Box 6"/>
          <p:cNvSpPr txBox="1">
            <a:spLocks noChangeArrowheads="1"/>
          </p:cNvSpPr>
          <p:nvPr/>
        </p:nvSpPr>
        <p:spPr bwMode="auto">
          <a:xfrm>
            <a:off x="838200" y="1995488"/>
            <a:ext cx="2438400" cy="519112"/>
          </a:xfrm>
          <a:prstGeom prst="rect">
            <a:avLst/>
          </a:prstGeom>
          <a:solidFill>
            <a:srgbClr val="FFFF00"/>
          </a:solidFill>
          <a:ln w="9525">
            <a:noFill/>
            <a:miter lim="800000"/>
            <a:headEnd/>
            <a:tailEnd/>
          </a:ln>
        </p:spPr>
        <p:txBody>
          <a:bodyPr>
            <a:spAutoFit/>
          </a:bodyPr>
          <a:lstStyle/>
          <a:p>
            <a:pPr algn="ctr" fontAlgn="base">
              <a:spcBef>
                <a:spcPct val="50000"/>
              </a:spcBef>
              <a:spcAft>
                <a:spcPct val="0"/>
              </a:spcAft>
            </a:pPr>
            <a:r>
              <a:rPr lang="en-US" sz="2800" b="1" dirty="0">
                <a:solidFill>
                  <a:prstClr val="black"/>
                </a:solidFill>
                <a:latin typeface="Arial" pitchFamily="34" charset="0"/>
                <a:cs typeface="Arial" pitchFamily="34" charset="0"/>
              </a:rPr>
              <a:t>GOES</a:t>
            </a:r>
            <a:endParaRPr lang="en-US" dirty="0">
              <a:solidFill>
                <a:prstClr val="black"/>
              </a:solidFill>
              <a:latin typeface="Arial" pitchFamily="34" charset="0"/>
              <a:cs typeface="Arial" pitchFamily="34" charset="0"/>
            </a:endParaRPr>
          </a:p>
        </p:txBody>
      </p:sp>
      <p:sp>
        <p:nvSpPr>
          <p:cNvPr id="24583" name="Text Box 7"/>
          <p:cNvSpPr txBox="1">
            <a:spLocks noChangeArrowheads="1"/>
          </p:cNvSpPr>
          <p:nvPr/>
        </p:nvSpPr>
        <p:spPr bwMode="auto">
          <a:xfrm>
            <a:off x="4876800" y="1995488"/>
            <a:ext cx="3124200" cy="519112"/>
          </a:xfrm>
          <a:prstGeom prst="rect">
            <a:avLst/>
          </a:prstGeom>
          <a:solidFill>
            <a:srgbClr val="FFFF00"/>
          </a:solidFill>
          <a:ln w="9525">
            <a:noFill/>
            <a:miter lim="800000"/>
            <a:headEnd/>
            <a:tailEnd/>
          </a:ln>
        </p:spPr>
        <p:txBody>
          <a:bodyPr>
            <a:spAutoFit/>
          </a:bodyPr>
          <a:lstStyle/>
          <a:p>
            <a:pPr algn="ctr" fontAlgn="base">
              <a:spcBef>
                <a:spcPct val="50000"/>
              </a:spcBef>
              <a:spcAft>
                <a:spcPct val="0"/>
              </a:spcAft>
            </a:pPr>
            <a:r>
              <a:rPr lang="en-US" sz="2800" b="1" dirty="0" smtClean="0">
                <a:solidFill>
                  <a:prstClr val="black"/>
                </a:solidFill>
                <a:latin typeface="Arial" pitchFamily="34" charset="0"/>
                <a:cs typeface="Arial" pitchFamily="34" charset="0"/>
              </a:rPr>
              <a:t>GOES-R alg.</a:t>
            </a:r>
            <a:endParaRPr lang="en-US" sz="2800" dirty="0">
              <a:solidFill>
                <a:prstClr val="black"/>
              </a:solidFill>
              <a:latin typeface="Arial" pitchFamily="34" charset="0"/>
              <a:cs typeface="Arial" pitchFamily="34" charset="0"/>
            </a:endParaRPr>
          </a:p>
        </p:txBody>
      </p:sp>
      <p:sp>
        <p:nvSpPr>
          <p:cNvPr id="24584" name="Text Box 8"/>
          <p:cNvSpPr txBox="1">
            <a:spLocks noChangeArrowheads="1"/>
          </p:cNvSpPr>
          <p:nvPr/>
        </p:nvSpPr>
        <p:spPr bwMode="auto">
          <a:xfrm rot="5400000">
            <a:off x="8175625" y="5813425"/>
            <a:ext cx="14478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a:solidFill>
                  <a:prstClr val="black"/>
                </a:solidFill>
                <a:latin typeface="Arial" pitchFamily="34" charset="0"/>
                <a:cs typeface="Arial" pitchFamily="34" charset="0"/>
              </a:rPr>
              <a:t>M. Pavolonis</a:t>
            </a:r>
            <a:endParaRPr lang="en-US" dirty="0">
              <a:solidFill>
                <a:prstClr val="black"/>
              </a:solidFill>
              <a:latin typeface="Arial" pitchFamily="34" charset="0"/>
              <a:cs typeface="Arial" pitchFamily="34" charset="0"/>
            </a:endParaRPr>
          </a:p>
        </p:txBody>
      </p:sp>
      <p:sp>
        <p:nvSpPr>
          <p:cNvPr id="9" name="Line 4"/>
          <p:cNvSpPr>
            <a:spLocks noChangeShapeType="1"/>
          </p:cNvSpPr>
          <p:nvPr/>
        </p:nvSpPr>
        <p:spPr bwMode="auto">
          <a:xfrm>
            <a:off x="457200" y="1295400"/>
            <a:ext cx="8229600" cy="0"/>
          </a:xfrm>
          <a:prstGeom prst="line">
            <a:avLst/>
          </a:prstGeom>
          <a:noFill/>
          <a:ln w="50800" cmpd="dbl">
            <a:solidFill>
              <a:srgbClr val="003399"/>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310830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g_modis_diff_0739Z"/>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885825" y="76200"/>
            <a:ext cx="3533775" cy="3335498"/>
          </a:xfrm>
          <a:prstGeom prst="rect">
            <a:avLst/>
          </a:prstGeom>
          <a:noFill/>
          <a:ln>
            <a:noFill/>
          </a:ln>
        </p:spPr>
      </p:pic>
      <p:pic>
        <p:nvPicPr>
          <p:cNvPr id="3" name="Picture 2" descr="fog_goes_diff_1215Z"/>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5229225" y="76200"/>
            <a:ext cx="3533775" cy="3335498"/>
          </a:xfrm>
          <a:prstGeom prst="rect">
            <a:avLst/>
          </a:prstGeom>
          <a:noFill/>
          <a:ln>
            <a:noFill/>
          </a:ln>
        </p:spPr>
      </p:pic>
      <p:pic>
        <p:nvPicPr>
          <p:cNvPr id="4" name="Picture 3" descr="fog_goes_dpi_1215Z"/>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a:off x="885825" y="3467100"/>
            <a:ext cx="3533775" cy="3335498"/>
          </a:xfrm>
          <a:prstGeom prst="rect">
            <a:avLst/>
          </a:prstGeom>
          <a:noFill/>
          <a:ln>
            <a:noFill/>
          </a:ln>
        </p:spPr>
      </p:pic>
      <p:pic>
        <p:nvPicPr>
          <p:cNvPr id="5" name="Picture 4" descr="fog_goes_vis_1215Z"/>
          <p:cNvPicPr>
            <a:picLocks noGrp="1" noChangeAspect="1"/>
          </p:cNvPicPr>
          <p:nvPr isPhoto="1"/>
        </p:nvPicPr>
        <p:blipFill>
          <a:blip r:embed="rId6" cstate="print">
            <a:lum/>
            <a:extLst>
              <a:ext uri="{28A0092B-C50C-407E-A947-70E740481C1C}">
                <a14:useLocalDpi xmlns:a14="http://schemas.microsoft.com/office/drawing/2010/main" val="0"/>
              </a:ext>
            </a:extLst>
          </a:blip>
          <a:stretch>
            <a:fillRect/>
          </a:stretch>
        </p:blipFill>
        <p:spPr>
          <a:xfrm>
            <a:off x="5229225" y="3467100"/>
            <a:ext cx="3533775" cy="3335498"/>
          </a:xfrm>
          <a:prstGeom prst="rect">
            <a:avLst/>
          </a:prstGeom>
          <a:noFill/>
          <a:ln>
            <a:noFill/>
          </a:ln>
        </p:spPr>
      </p:pic>
      <p:sp>
        <p:nvSpPr>
          <p:cNvPr id="6" name="Text Box 4"/>
          <p:cNvSpPr txBox="1">
            <a:spLocks noChangeArrowheads="1"/>
          </p:cNvSpPr>
          <p:nvPr/>
        </p:nvSpPr>
        <p:spPr bwMode="auto">
          <a:xfrm>
            <a:off x="952500" y="228600"/>
            <a:ext cx="3238500" cy="584775"/>
          </a:xfrm>
          <a:prstGeom prst="rect">
            <a:avLst/>
          </a:prstGeom>
          <a:noFill/>
          <a:ln w="9525">
            <a:noFill/>
            <a:miter lim="800000"/>
            <a:headEnd/>
            <a:tailEnd/>
          </a:ln>
        </p:spPr>
        <p:txBody>
          <a:bodyPr wrap="square">
            <a:spAutoFit/>
          </a:bodyPr>
          <a:lstStyle/>
          <a:p>
            <a:pPr fontAlgn="base">
              <a:spcBef>
                <a:spcPct val="50000"/>
              </a:spcBef>
              <a:spcAft>
                <a:spcPct val="0"/>
              </a:spcAft>
              <a:defRPr/>
            </a:pPr>
            <a:r>
              <a:rPr lang="en-US" sz="3200" b="1" dirty="0" smtClean="0">
                <a:solidFill>
                  <a:schemeClr val="bg1"/>
                </a:solidFill>
                <a:cs typeface="Arial" pitchFamily="34" charset="0"/>
              </a:rPr>
              <a:t>Fog – Dec. 1, 2011</a:t>
            </a:r>
            <a:endParaRPr lang="en-US" sz="3200" b="1" dirty="0">
              <a:solidFill>
                <a:schemeClr val="bg1"/>
              </a:solidFill>
              <a:cs typeface="Arial" pitchFamily="34" charset="0"/>
            </a:endParaRPr>
          </a:p>
        </p:txBody>
      </p:sp>
      <p:sp>
        <p:nvSpPr>
          <p:cNvPr id="7" name="Text Box 4"/>
          <p:cNvSpPr txBox="1">
            <a:spLocks noChangeArrowheads="1"/>
          </p:cNvSpPr>
          <p:nvPr/>
        </p:nvSpPr>
        <p:spPr bwMode="auto">
          <a:xfrm>
            <a:off x="990600" y="2691825"/>
            <a:ext cx="3238500" cy="584775"/>
          </a:xfrm>
          <a:prstGeom prst="rect">
            <a:avLst/>
          </a:prstGeom>
          <a:noFill/>
          <a:ln w="9525">
            <a:noFill/>
            <a:miter lim="800000"/>
            <a:headEnd/>
            <a:tailEnd/>
          </a:ln>
        </p:spPr>
        <p:txBody>
          <a:bodyPr wrap="square">
            <a:spAutoFit/>
          </a:bodyPr>
          <a:lstStyle/>
          <a:p>
            <a:pPr algn="ctr" fontAlgn="base">
              <a:spcBef>
                <a:spcPct val="50000"/>
              </a:spcBef>
              <a:spcAft>
                <a:spcPct val="0"/>
              </a:spcAft>
              <a:defRPr/>
            </a:pPr>
            <a:r>
              <a:rPr lang="en-US" sz="3200" b="1" dirty="0" smtClean="0">
                <a:solidFill>
                  <a:schemeClr val="bg1"/>
                </a:solidFill>
                <a:cs typeface="Arial" pitchFamily="34" charset="0"/>
              </a:rPr>
              <a:t>MODIS: TBB Diff.</a:t>
            </a:r>
            <a:endParaRPr lang="en-US" sz="3200" b="1" dirty="0">
              <a:solidFill>
                <a:schemeClr val="bg1"/>
              </a:solidFill>
              <a:cs typeface="Arial" pitchFamily="34" charset="0"/>
            </a:endParaRPr>
          </a:p>
        </p:txBody>
      </p:sp>
      <p:sp>
        <p:nvSpPr>
          <p:cNvPr id="8" name="Text Box 4"/>
          <p:cNvSpPr txBox="1">
            <a:spLocks noChangeArrowheads="1"/>
          </p:cNvSpPr>
          <p:nvPr/>
        </p:nvSpPr>
        <p:spPr bwMode="auto">
          <a:xfrm>
            <a:off x="5600700" y="2691825"/>
            <a:ext cx="3238500" cy="584775"/>
          </a:xfrm>
          <a:prstGeom prst="rect">
            <a:avLst/>
          </a:prstGeom>
          <a:noFill/>
          <a:ln w="9525">
            <a:noFill/>
            <a:miter lim="800000"/>
            <a:headEnd/>
            <a:tailEnd/>
          </a:ln>
        </p:spPr>
        <p:txBody>
          <a:bodyPr wrap="square">
            <a:spAutoFit/>
          </a:bodyPr>
          <a:lstStyle/>
          <a:p>
            <a:pPr algn="ctr" fontAlgn="base">
              <a:spcBef>
                <a:spcPct val="50000"/>
              </a:spcBef>
              <a:spcAft>
                <a:spcPct val="0"/>
              </a:spcAft>
              <a:defRPr/>
            </a:pPr>
            <a:r>
              <a:rPr lang="en-US" sz="3200" b="1" dirty="0" smtClean="0">
                <a:solidFill>
                  <a:schemeClr val="bg1"/>
                </a:solidFill>
                <a:cs typeface="Arial" pitchFamily="34" charset="0"/>
              </a:rPr>
              <a:t>GOES: </a:t>
            </a:r>
            <a:r>
              <a:rPr lang="en-US" sz="3200" b="1" dirty="0" smtClean="0">
                <a:solidFill>
                  <a:schemeClr val="bg1"/>
                </a:solidFill>
                <a:cs typeface="Arial" pitchFamily="34" charset="0"/>
              </a:rPr>
              <a:t>TBB Diff</a:t>
            </a:r>
            <a:r>
              <a:rPr lang="en-US" sz="3200" b="1" dirty="0" smtClean="0">
                <a:solidFill>
                  <a:schemeClr val="bg1"/>
                </a:solidFill>
                <a:cs typeface="Arial" pitchFamily="34" charset="0"/>
              </a:rPr>
              <a:t>.</a:t>
            </a:r>
            <a:endParaRPr lang="en-US" sz="3200" b="1" dirty="0">
              <a:solidFill>
                <a:schemeClr val="bg1"/>
              </a:solidFill>
              <a:cs typeface="Arial" pitchFamily="34" charset="0"/>
            </a:endParaRPr>
          </a:p>
        </p:txBody>
      </p:sp>
      <p:sp>
        <p:nvSpPr>
          <p:cNvPr id="9" name="Text Box 4"/>
          <p:cNvSpPr txBox="1">
            <a:spLocks noChangeArrowheads="1"/>
          </p:cNvSpPr>
          <p:nvPr/>
        </p:nvSpPr>
        <p:spPr bwMode="auto">
          <a:xfrm>
            <a:off x="914400" y="6120825"/>
            <a:ext cx="3238500" cy="584775"/>
          </a:xfrm>
          <a:prstGeom prst="rect">
            <a:avLst/>
          </a:prstGeom>
          <a:noFill/>
          <a:ln w="9525">
            <a:noFill/>
            <a:miter lim="800000"/>
            <a:headEnd/>
            <a:tailEnd/>
          </a:ln>
        </p:spPr>
        <p:txBody>
          <a:bodyPr wrap="square">
            <a:spAutoFit/>
          </a:bodyPr>
          <a:lstStyle/>
          <a:p>
            <a:pPr algn="ctr" fontAlgn="base">
              <a:spcBef>
                <a:spcPct val="50000"/>
              </a:spcBef>
              <a:spcAft>
                <a:spcPct val="0"/>
              </a:spcAft>
              <a:defRPr/>
            </a:pPr>
            <a:r>
              <a:rPr lang="en-US" sz="3200" b="1" dirty="0" smtClean="0">
                <a:solidFill>
                  <a:schemeClr val="bg1"/>
                </a:solidFill>
                <a:cs typeface="Arial" pitchFamily="34" charset="0"/>
              </a:rPr>
              <a:t>GOES: Low cloud</a:t>
            </a:r>
            <a:endParaRPr lang="en-US" sz="3200" b="1" dirty="0">
              <a:solidFill>
                <a:schemeClr val="bg1"/>
              </a:solidFill>
              <a:cs typeface="Arial" pitchFamily="34" charset="0"/>
            </a:endParaRPr>
          </a:p>
        </p:txBody>
      </p:sp>
      <p:sp>
        <p:nvSpPr>
          <p:cNvPr id="10" name="Text Box 4"/>
          <p:cNvSpPr txBox="1">
            <a:spLocks noChangeArrowheads="1"/>
          </p:cNvSpPr>
          <p:nvPr/>
        </p:nvSpPr>
        <p:spPr bwMode="auto">
          <a:xfrm>
            <a:off x="5638800" y="6120825"/>
            <a:ext cx="3238500" cy="584775"/>
          </a:xfrm>
          <a:prstGeom prst="rect">
            <a:avLst/>
          </a:prstGeom>
          <a:noFill/>
          <a:ln w="9525">
            <a:noFill/>
            <a:miter lim="800000"/>
            <a:headEnd/>
            <a:tailEnd/>
          </a:ln>
        </p:spPr>
        <p:txBody>
          <a:bodyPr wrap="square">
            <a:spAutoFit/>
          </a:bodyPr>
          <a:lstStyle/>
          <a:p>
            <a:pPr algn="ctr" fontAlgn="base">
              <a:spcBef>
                <a:spcPct val="50000"/>
              </a:spcBef>
              <a:spcAft>
                <a:spcPct val="0"/>
              </a:spcAft>
              <a:defRPr/>
            </a:pPr>
            <a:r>
              <a:rPr lang="en-US" sz="3200" b="1" dirty="0" smtClean="0">
                <a:solidFill>
                  <a:schemeClr val="bg1"/>
                </a:solidFill>
                <a:cs typeface="Arial" pitchFamily="34" charset="0"/>
              </a:rPr>
              <a:t>GOES: Visible</a:t>
            </a:r>
            <a:endParaRPr lang="en-US" sz="3200" b="1" dirty="0">
              <a:solidFill>
                <a:schemeClr val="bg1"/>
              </a:solidFill>
              <a:cs typeface="Arial" pitchFamily="34" charset="0"/>
            </a:endParaRPr>
          </a:p>
        </p:txBody>
      </p:sp>
      <p:sp>
        <p:nvSpPr>
          <p:cNvPr id="11" name="Text Box 4"/>
          <p:cNvSpPr txBox="1">
            <a:spLocks noChangeArrowheads="1"/>
          </p:cNvSpPr>
          <p:nvPr/>
        </p:nvSpPr>
        <p:spPr bwMode="auto">
          <a:xfrm rot="16200000">
            <a:off x="-729925" y="5408700"/>
            <a:ext cx="21339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smtClean="0"/>
              <a:t>Bachmeier, CIMSS</a:t>
            </a:r>
            <a:endParaRPr lang="en-US" dirty="0"/>
          </a:p>
        </p:txBody>
      </p:sp>
    </p:spTree>
    <p:extLst>
      <p:ext uri="{BB962C8B-B14F-4D97-AF65-F5344CB8AC3E}">
        <p14:creationId xmlns:p14="http://schemas.microsoft.com/office/powerpoint/2010/main" val="405984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p:cNvSpPr>
            <a:spLocks noGrp="1" noChangeArrowheads="1"/>
          </p:cNvSpPr>
          <p:nvPr>
            <p:ph type="ftr" sz="quarter" idx="10"/>
          </p:nvPr>
        </p:nvSpPr>
        <p:spPr>
          <a:noFill/>
        </p:spPr>
        <p:txBody>
          <a:bodyPr/>
          <a:lstStyle/>
          <a:p>
            <a:endParaRPr lang="en-US" smtClean="0">
              <a:solidFill>
                <a:srgbClr val="000000"/>
              </a:solidFill>
            </a:endParaRPr>
          </a:p>
          <a:p>
            <a:endParaRPr lang="en-US" smtClean="0">
              <a:solidFill>
                <a:srgbClr val="000000"/>
              </a:solidFill>
            </a:endParaRPr>
          </a:p>
        </p:txBody>
      </p:sp>
      <p:sp>
        <p:nvSpPr>
          <p:cNvPr id="43011" name="Rectangle 13"/>
          <p:cNvSpPr>
            <a:spLocks noGrp="1" noChangeArrowheads="1"/>
          </p:cNvSpPr>
          <p:nvPr>
            <p:ph type="sldNum" sz="quarter" idx="12"/>
          </p:nvPr>
        </p:nvSpPr>
        <p:spPr>
          <a:noFill/>
        </p:spPr>
        <p:txBody>
          <a:bodyPr/>
          <a:lstStyle/>
          <a:p>
            <a:fld id="{FC4F3240-6EFC-4016-AF78-829069E205C7}" type="slidenum">
              <a:rPr lang="en-US" smtClean="0"/>
              <a:pPr/>
              <a:t>76</a:t>
            </a:fld>
            <a:endParaRPr lang="en-US" smtClean="0"/>
          </a:p>
        </p:txBody>
      </p:sp>
      <p:sp>
        <p:nvSpPr>
          <p:cNvPr id="43012"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59600789-43AD-4141-A7F8-4D0E0E3278D9}"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76</a:t>
            </a:fld>
            <a:endParaRPr lang="en-US" sz="1400" b="1">
              <a:solidFill>
                <a:srgbClr val="FFFF00"/>
              </a:solidFill>
              <a:latin typeface="Times New Roman" pitchFamily="18" charset="0"/>
              <a:ea typeface="MS PGothic" pitchFamily="34" charset="-128"/>
            </a:endParaRPr>
          </a:p>
        </p:txBody>
      </p:sp>
      <p:sp>
        <p:nvSpPr>
          <p:cNvPr id="43013"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A1F50BEA-70C0-4613-97F8-E2F3D18FD7D0}"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76</a:t>
            </a:fld>
            <a:endParaRPr lang="en-US" sz="1400" b="1">
              <a:solidFill>
                <a:srgbClr val="FFFF00"/>
              </a:solidFill>
              <a:latin typeface="Times New Roman" pitchFamily="18" charset="0"/>
              <a:ea typeface="MS PGothic" pitchFamily="34" charset="-128"/>
            </a:endParaRPr>
          </a:p>
        </p:txBody>
      </p:sp>
      <p:sp>
        <p:nvSpPr>
          <p:cNvPr id="43014"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7CE71B5D-8556-40F0-827B-2848C238F8DB}"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76</a:t>
            </a:fld>
            <a:endParaRPr lang="en-US" sz="1400" b="1">
              <a:solidFill>
                <a:srgbClr val="FFFF00"/>
              </a:solidFill>
              <a:latin typeface="Times New Roman" pitchFamily="18" charset="0"/>
              <a:ea typeface="MS PGothic" pitchFamily="34" charset="-128"/>
            </a:endParaRPr>
          </a:p>
        </p:txBody>
      </p:sp>
      <p:sp>
        <p:nvSpPr>
          <p:cNvPr id="43015"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D9E0B486-7373-4B12-8F29-FE7FBCC6BF6A}"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76</a:t>
            </a:fld>
            <a:endParaRPr lang="en-US" sz="1400" b="1">
              <a:solidFill>
                <a:srgbClr val="FFFF00"/>
              </a:solidFill>
              <a:latin typeface="Times New Roman" pitchFamily="18" charset="0"/>
              <a:ea typeface="MS PGothic" pitchFamily="34" charset="-128"/>
            </a:endParaRPr>
          </a:p>
        </p:txBody>
      </p:sp>
      <p:sp>
        <p:nvSpPr>
          <p:cNvPr id="43016"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57673F30-4E8C-4EA0-9ED5-5539C0A15DE5}"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76</a:t>
            </a:fld>
            <a:endParaRPr lang="en-US" sz="1400" b="1">
              <a:solidFill>
                <a:srgbClr val="FFFF00"/>
              </a:solidFill>
              <a:latin typeface="Times New Roman" pitchFamily="18" charset="0"/>
              <a:ea typeface="MS PGothic" pitchFamily="34" charset="-128"/>
            </a:endParaRPr>
          </a:p>
        </p:txBody>
      </p:sp>
      <p:sp>
        <p:nvSpPr>
          <p:cNvPr id="43017" name="Rectangle 6"/>
          <p:cNvSpPr>
            <a:spLocks noGrp="1" noChangeArrowheads="1"/>
          </p:cNvSpPr>
          <p:nvPr>
            <p:ph type="title" idx="4294967295"/>
          </p:nvPr>
        </p:nvSpPr>
        <p:spPr/>
        <p:txBody>
          <a:bodyPr lIns="92075" tIns="46038" rIns="92075" bIns="46038" anchor="b"/>
          <a:lstStyle/>
          <a:p>
            <a:pPr eaLnBrk="1" hangingPunct="1"/>
            <a:r>
              <a:rPr lang="en-US" sz="2800" smtClean="0"/>
              <a:t>Derived Motion Winds</a:t>
            </a:r>
          </a:p>
        </p:txBody>
      </p:sp>
      <p:sp>
        <p:nvSpPr>
          <p:cNvPr id="43018" name="Rectangle 3"/>
          <p:cNvSpPr>
            <a:spLocks noGrp="1" noChangeArrowheads="1"/>
          </p:cNvSpPr>
          <p:nvPr>
            <p:ph type="body" idx="4294967295"/>
          </p:nvPr>
        </p:nvSpPr>
        <p:spPr>
          <a:xfrm>
            <a:off x="11113" y="1047481"/>
            <a:ext cx="4643437" cy="5561012"/>
          </a:xfrm>
        </p:spPr>
        <p:txBody>
          <a:bodyPr lIns="92075" tIns="46038" rIns="92075" bIns="46038"/>
          <a:lstStyle/>
          <a:p>
            <a:pPr eaLnBrk="1" hangingPunct="1">
              <a:lnSpc>
                <a:spcPct val="90000"/>
              </a:lnSpc>
            </a:pPr>
            <a:r>
              <a:rPr lang="en-US" sz="2400" b="1" dirty="0" smtClean="0">
                <a:solidFill>
                  <a:srgbClr val="FFFF00"/>
                </a:solidFill>
              </a:rPr>
              <a:t>Algorithm Highlights</a:t>
            </a:r>
          </a:p>
          <a:p>
            <a:pPr lvl="1" eaLnBrk="1" hangingPunct="1">
              <a:lnSpc>
                <a:spcPct val="90000"/>
              </a:lnSpc>
            </a:pPr>
            <a:r>
              <a:rPr lang="en-US" sz="1600" dirty="0" smtClean="0"/>
              <a:t>Heritage in targeting, tracking, and QC  algorithms lie with current NESDIS operational winds algorithms</a:t>
            </a:r>
          </a:p>
          <a:p>
            <a:pPr lvl="1" eaLnBrk="1" hangingPunct="1">
              <a:lnSpc>
                <a:spcPct val="90000"/>
              </a:lnSpc>
            </a:pPr>
            <a:r>
              <a:rPr lang="en-US" sz="1600" dirty="0" smtClean="0"/>
              <a:t>New nested tracking algorithm introduced that makes use of a two-dimensional clustering algorithm to capture the dominant motion in each target scene</a:t>
            </a:r>
          </a:p>
          <a:p>
            <a:pPr lvl="1" eaLnBrk="1" hangingPunct="1">
              <a:lnSpc>
                <a:spcPct val="90000"/>
              </a:lnSpc>
            </a:pPr>
            <a:r>
              <a:rPr lang="en-US" sz="1600" dirty="0" smtClean="0"/>
              <a:t>Utilizes clear sky mask product</a:t>
            </a:r>
          </a:p>
          <a:p>
            <a:pPr lvl="1" eaLnBrk="1" hangingPunct="1">
              <a:lnSpc>
                <a:spcPct val="90000"/>
              </a:lnSpc>
            </a:pPr>
            <a:r>
              <a:rPr lang="en-US" sz="1600" dirty="0" smtClean="0"/>
              <a:t>Wind height assignment will rely on utilization of pixel level cloud heights generated upstream via algorithms delivered by AWG cloud application team</a:t>
            </a:r>
          </a:p>
          <a:p>
            <a:pPr lvl="1" eaLnBrk="1" hangingPunct="1">
              <a:lnSpc>
                <a:spcPct val="90000"/>
              </a:lnSpc>
            </a:pPr>
            <a:r>
              <a:rPr lang="en-US" sz="1600" dirty="0" smtClean="0"/>
              <a:t>Leverages ABI’s higher spatial and temporal resolution data</a:t>
            </a:r>
          </a:p>
          <a:p>
            <a:pPr lvl="1" eaLnBrk="1" hangingPunct="1">
              <a:lnSpc>
                <a:spcPct val="90000"/>
              </a:lnSpc>
            </a:pPr>
            <a:endParaRPr lang="en-US" sz="1800" dirty="0" smtClean="0"/>
          </a:p>
          <a:p>
            <a:pPr eaLnBrk="1" hangingPunct="1">
              <a:lnSpc>
                <a:spcPct val="90000"/>
              </a:lnSpc>
            </a:pPr>
            <a:r>
              <a:rPr lang="en-US" sz="2400" b="1" dirty="0" smtClean="0">
                <a:solidFill>
                  <a:srgbClr val="FFFF00"/>
                </a:solidFill>
              </a:rPr>
              <a:t>Operational Applications</a:t>
            </a:r>
          </a:p>
          <a:p>
            <a:pPr lvl="1">
              <a:lnSpc>
                <a:spcPct val="90000"/>
              </a:lnSpc>
            </a:pPr>
            <a:r>
              <a:rPr lang="en-US" sz="1600" dirty="0" smtClean="0"/>
              <a:t>Weather Forecasting</a:t>
            </a:r>
          </a:p>
          <a:p>
            <a:pPr lvl="1">
              <a:lnSpc>
                <a:spcPct val="90000"/>
              </a:lnSpc>
            </a:pPr>
            <a:r>
              <a:rPr lang="en-US" sz="1600" dirty="0" smtClean="0"/>
              <a:t>Assimilation into </a:t>
            </a:r>
            <a:r>
              <a:rPr lang="en-US" sz="1600" dirty="0" err="1" smtClean="0"/>
              <a:t>mesoscale</a:t>
            </a:r>
            <a:r>
              <a:rPr lang="en-US" sz="1600" dirty="0" smtClean="0"/>
              <a:t> and global NWP models</a:t>
            </a:r>
          </a:p>
          <a:p>
            <a:pPr lvl="1">
              <a:lnSpc>
                <a:spcPct val="90000"/>
              </a:lnSpc>
            </a:pPr>
            <a:r>
              <a:rPr lang="en-US" sz="1600" dirty="0" smtClean="0"/>
              <a:t>Aviation (flight routing)</a:t>
            </a:r>
          </a:p>
          <a:p>
            <a:pPr lvl="1" eaLnBrk="1" hangingPunct="1">
              <a:lnSpc>
                <a:spcPct val="90000"/>
              </a:lnSpc>
            </a:pPr>
            <a:endParaRPr lang="en-US" dirty="0" smtClean="0"/>
          </a:p>
        </p:txBody>
      </p:sp>
      <p:grpSp>
        <p:nvGrpSpPr>
          <p:cNvPr id="43037" name="Group 16"/>
          <p:cNvGrpSpPr>
            <a:grpSpLocks/>
          </p:cNvGrpSpPr>
          <p:nvPr/>
        </p:nvGrpSpPr>
        <p:grpSpPr bwMode="auto">
          <a:xfrm>
            <a:off x="4933950" y="6071674"/>
            <a:ext cx="4038600" cy="214313"/>
            <a:chOff x="3108" y="3456"/>
            <a:chExt cx="2544" cy="135"/>
          </a:xfrm>
        </p:grpSpPr>
        <p:sp>
          <p:nvSpPr>
            <p:cNvPr id="43038" name="Text Box 12"/>
            <p:cNvSpPr txBox="1">
              <a:spLocks noChangeArrowheads="1"/>
            </p:cNvSpPr>
            <p:nvPr/>
          </p:nvSpPr>
          <p:spPr bwMode="auto">
            <a:xfrm>
              <a:off x="3108" y="3456"/>
              <a:ext cx="912" cy="135"/>
            </a:xfrm>
            <a:prstGeom prst="rect">
              <a:avLst/>
            </a:prstGeom>
            <a:solidFill>
              <a:schemeClr val="tx1"/>
            </a:solidFill>
            <a:ln w="9525">
              <a:noFill/>
              <a:miter lim="800000"/>
              <a:headEnd/>
              <a:tailEnd/>
            </a:ln>
          </p:spPr>
          <p:txBody>
            <a:bodyPr>
              <a:spAutoFit/>
            </a:bodyPr>
            <a:lstStyle/>
            <a:p>
              <a:pPr fontAlgn="base">
                <a:spcBef>
                  <a:spcPct val="50000"/>
                </a:spcBef>
                <a:spcAft>
                  <a:spcPct val="0"/>
                </a:spcAft>
              </a:pPr>
              <a:r>
                <a:rPr lang="en-US" sz="800" b="1" dirty="0">
                  <a:solidFill>
                    <a:srgbClr val="D60093"/>
                  </a:solidFill>
                  <a:latin typeface="Comic Sans MS" pitchFamily="66" charset="0"/>
                </a:rPr>
                <a:t>High Level  100-399 </a:t>
              </a:r>
              <a:r>
                <a:rPr lang="en-US" sz="800" b="1" dirty="0" err="1">
                  <a:solidFill>
                    <a:srgbClr val="D60093"/>
                  </a:solidFill>
                  <a:latin typeface="Comic Sans MS" pitchFamily="66" charset="0"/>
                </a:rPr>
                <a:t>mb</a:t>
              </a:r>
              <a:endParaRPr lang="en-US" sz="800" b="1" dirty="0">
                <a:solidFill>
                  <a:srgbClr val="FFFF00"/>
                </a:solidFill>
                <a:latin typeface="Comic Sans MS" pitchFamily="66" charset="0"/>
              </a:endParaRPr>
            </a:p>
          </p:txBody>
        </p:sp>
        <p:sp>
          <p:nvSpPr>
            <p:cNvPr id="43039" name="Text Box 13"/>
            <p:cNvSpPr txBox="1">
              <a:spLocks noChangeArrowheads="1"/>
            </p:cNvSpPr>
            <p:nvPr/>
          </p:nvSpPr>
          <p:spPr bwMode="auto">
            <a:xfrm>
              <a:off x="4020" y="3456"/>
              <a:ext cx="864" cy="135"/>
            </a:xfrm>
            <a:prstGeom prst="rect">
              <a:avLst/>
            </a:prstGeom>
            <a:solidFill>
              <a:schemeClr val="tx1"/>
            </a:solidFill>
            <a:ln w="9525">
              <a:noFill/>
              <a:miter lim="800000"/>
              <a:headEnd/>
              <a:tailEnd/>
            </a:ln>
          </p:spPr>
          <p:txBody>
            <a:bodyPr>
              <a:spAutoFit/>
            </a:bodyPr>
            <a:lstStyle/>
            <a:p>
              <a:pPr fontAlgn="base">
                <a:spcBef>
                  <a:spcPct val="50000"/>
                </a:spcBef>
                <a:spcAft>
                  <a:spcPct val="0"/>
                </a:spcAft>
              </a:pPr>
              <a:r>
                <a:rPr lang="en-US" sz="800" b="1" dirty="0">
                  <a:solidFill>
                    <a:srgbClr val="0099FF"/>
                  </a:solidFill>
                  <a:latin typeface="Comic Sans MS" pitchFamily="66" charset="0"/>
                </a:rPr>
                <a:t>Mid-Level  400–699 </a:t>
              </a:r>
              <a:r>
                <a:rPr lang="en-US" sz="800" b="1" dirty="0" err="1">
                  <a:solidFill>
                    <a:srgbClr val="0099FF"/>
                  </a:solidFill>
                  <a:latin typeface="Comic Sans MS" pitchFamily="66" charset="0"/>
                </a:rPr>
                <a:t>mb</a:t>
              </a:r>
              <a:endParaRPr lang="en-US" sz="800" b="1" dirty="0">
                <a:solidFill>
                  <a:srgbClr val="0099FF"/>
                </a:solidFill>
                <a:latin typeface="Comic Sans MS" pitchFamily="66" charset="0"/>
              </a:endParaRPr>
            </a:p>
          </p:txBody>
        </p:sp>
        <p:sp>
          <p:nvSpPr>
            <p:cNvPr id="43040" name="Text Box 14"/>
            <p:cNvSpPr txBox="1">
              <a:spLocks noChangeArrowheads="1"/>
            </p:cNvSpPr>
            <p:nvPr/>
          </p:nvSpPr>
          <p:spPr bwMode="auto">
            <a:xfrm>
              <a:off x="4884" y="3456"/>
              <a:ext cx="768" cy="135"/>
            </a:xfrm>
            <a:prstGeom prst="rect">
              <a:avLst/>
            </a:prstGeom>
            <a:solidFill>
              <a:schemeClr val="tx1"/>
            </a:solidFill>
            <a:ln w="9525">
              <a:noFill/>
              <a:miter lim="800000"/>
              <a:headEnd/>
              <a:tailEnd/>
            </a:ln>
          </p:spPr>
          <p:txBody>
            <a:bodyPr>
              <a:spAutoFit/>
            </a:bodyPr>
            <a:lstStyle/>
            <a:p>
              <a:pPr fontAlgn="base">
                <a:spcBef>
                  <a:spcPct val="50000"/>
                </a:spcBef>
                <a:spcAft>
                  <a:spcPct val="0"/>
                </a:spcAft>
              </a:pPr>
              <a:r>
                <a:rPr lang="en-US" sz="800" b="1">
                  <a:solidFill>
                    <a:srgbClr val="FFFF00"/>
                  </a:solidFill>
                  <a:latin typeface="Comic Sans MS" pitchFamily="66" charset="0"/>
                </a:rPr>
                <a:t>Low-Level &gt;700 mb </a:t>
              </a:r>
            </a:p>
          </p:txBody>
        </p:sp>
      </p:grpSp>
      <p:pic>
        <p:nvPicPr>
          <p:cNvPr id="33" name="Picture 3" descr="LWIR1_2.g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91025" y="1936359"/>
            <a:ext cx="4047010" cy="4020821"/>
          </a:xfrm>
          <a:prstGeom prst="rect">
            <a:avLst/>
          </a:prstGeom>
          <a:noFill/>
          <a:ln w="9525">
            <a:noFill/>
            <a:miter lim="800000"/>
            <a:headEnd/>
            <a:tailEnd/>
          </a:ln>
        </p:spPr>
      </p:pic>
      <p:sp>
        <p:nvSpPr>
          <p:cNvPr id="34" name="Text Box 8"/>
          <p:cNvSpPr txBox="1">
            <a:spLocks noChangeArrowheads="1"/>
          </p:cNvSpPr>
          <p:nvPr/>
        </p:nvSpPr>
        <p:spPr bwMode="auto">
          <a:xfrm>
            <a:off x="5143123" y="1211326"/>
            <a:ext cx="3810000" cy="646112"/>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sz="1200" b="1" dirty="0">
                <a:solidFill>
                  <a:srgbClr val="FFFFFF"/>
                </a:solidFill>
                <a:effectLst>
                  <a:outerShdw blurRad="38100" dist="38100" dir="2700000" algn="tl">
                    <a:srgbClr val="000000"/>
                  </a:outerShdw>
                </a:effectLst>
                <a:latin typeface="Comic Sans MS" pitchFamily="66" charset="0"/>
                <a:ea typeface="ＭＳ Ｐゴシック" pitchFamily="34" charset="-128"/>
              </a:rPr>
              <a:t>Cloud-drift Winds derived from a Full Disk Meteosat-8 SEVERI 10.8 </a:t>
            </a:r>
            <a:r>
              <a:rPr lang="en-US" sz="1200" b="1" dirty="0">
                <a:solidFill>
                  <a:srgbClr val="FFFFFF"/>
                </a:solidFill>
                <a:effectLst>
                  <a:outerShdw blurRad="38100" dist="38100" dir="2700000" algn="tl">
                    <a:srgbClr val="000000"/>
                  </a:outerShdw>
                </a:effectLst>
                <a:latin typeface="Comic Sans MS" pitchFamily="66" charset="0"/>
                <a:ea typeface="ＭＳ Ｐゴシック" pitchFamily="34" charset="-128"/>
                <a:cs typeface="Arial" charset="0"/>
              </a:rPr>
              <a:t>µm </a:t>
            </a:r>
            <a:r>
              <a:rPr lang="en-US" sz="1200" b="1" dirty="0">
                <a:solidFill>
                  <a:srgbClr val="FFFFFF"/>
                </a:solidFill>
                <a:effectLst>
                  <a:outerShdw blurRad="38100" dist="38100" dir="2700000" algn="tl">
                    <a:srgbClr val="000000"/>
                  </a:outerShdw>
                </a:effectLst>
                <a:latin typeface="Comic Sans MS" pitchFamily="66" charset="0"/>
                <a:ea typeface="ＭＳ Ｐゴシック" pitchFamily="34" charset="-128"/>
              </a:rPr>
              <a:t>image triplet centered at 1200 UTC   01 February 2007</a:t>
            </a:r>
          </a:p>
        </p:txBody>
      </p:sp>
      <p:sp>
        <p:nvSpPr>
          <p:cNvPr id="18" name="Text Box 8"/>
          <p:cNvSpPr txBox="1">
            <a:spLocks noChangeArrowheads="1"/>
          </p:cNvSpPr>
          <p:nvPr/>
        </p:nvSpPr>
        <p:spPr bwMode="auto">
          <a:xfrm>
            <a:off x="5308275" y="6477000"/>
            <a:ext cx="2487989" cy="276999"/>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solidFill>
                  <a:schemeClr val="bg1"/>
                </a:solidFill>
                <a:latin typeface="Arial" pitchFamily="34" charset="0"/>
                <a:cs typeface="Arial" pitchFamily="34" charset="0"/>
              </a:rPr>
              <a:t>Courtesy </a:t>
            </a:r>
            <a:r>
              <a:rPr lang="en-US" sz="1200" dirty="0" smtClean="0">
                <a:solidFill>
                  <a:schemeClr val="bg1"/>
                </a:solidFill>
                <a:latin typeface="Arial" pitchFamily="34" charset="0"/>
                <a:cs typeface="Arial" pitchFamily="34" charset="0"/>
              </a:rPr>
              <a:t>J. Daniels: NOAA-STAR</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281580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5"/>
          <p:cNvSpPr>
            <a:spLocks noGrp="1" noChangeArrowheads="1"/>
          </p:cNvSpPr>
          <p:nvPr>
            <p:ph type="ftr" sz="quarter" idx="10"/>
          </p:nvPr>
        </p:nvSpPr>
        <p:spPr>
          <a:noFill/>
        </p:spPr>
        <p:txBody>
          <a:bodyPr/>
          <a:lstStyle/>
          <a:p>
            <a:endParaRPr lang="en-US" dirty="0" smtClean="0">
              <a:solidFill>
                <a:srgbClr val="000000"/>
              </a:solidFill>
            </a:endParaRPr>
          </a:p>
          <a:p>
            <a:endParaRPr lang="en-US" dirty="0" smtClean="0">
              <a:solidFill>
                <a:srgbClr val="000000"/>
              </a:solidFill>
            </a:endParaRPr>
          </a:p>
        </p:txBody>
      </p:sp>
      <p:sp>
        <p:nvSpPr>
          <p:cNvPr id="57347" name="Rectangle 13"/>
          <p:cNvSpPr>
            <a:spLocks noGrp="1" noChangeArrowheads="1"/>
          </p:cNvSpPr>
          <p:nvPr>
            <p:ph type="sldNum" sz="quarter" idx="12"/>
          </p:nvPr>
        </p:nvSpPr>
        <p:spPr>
          <a:noFill/>
        </p:spPr>
        <p:txBody>
          <a:bodyPr/>
          <a:lstStyle/>
          <a:p>
            <a:fld id="{EDDE0ECD-F33F-456C-885B-1D9E5B4053BD}" type="slidenum">
              <a:rPr lang="en-US" smtClean="0"/>
              <a:pPr/>
              <a:t>77</a:t>
            </a:fld>
            <a:endParaRPr lang="en-US" dirty="0" smtClean="0"/>
          </a:p>
        </p:txBody>
      </p:sp>
      <p:sp>
        <p:nvSpPr>
          <p:cNvPr id="57348"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F7BD3E7A-A827-421A-ABB1-16B51B15A88A}"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77</a:t>
            </a:fld>
            <a:endParaRPr lang="en-US" sz="1400" b="1">
              <a:solidFill>
                <a:srgbClr val="FFFF00"/>
              </a:solidFill>
              <a:latin typeface="Times New Roman" pitchFamily="18" charset="0"/>
              <a:ea typeface="MS PGothic" pitchFamily="34" charset="-128"/>
            </a:endParaRPr>
          </a:p>
        </p:txBody>
      </p:sp>
      <p:sp>
        <p:nvSpPr>
          <p:cNvPr id="57349"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4F706F5E-78BF-42EE-8EBE-9F321C92C2E6}"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77</a:t>
            </a:fld>
            <a:endParaRPr lang="en-US" sz="1400" b="1">
              <a:solidFill>
                <a:srgbClr val="FFFF00"/>
              </a:solidFill>
              <a:latin typeface="Times New Roman" pitchFamily="18" charset="0"/>
              <a:ea typeface="MS PGothic" pitchFamily="34" charset="-128"/>
            </a:endParaRPr>
          </a:p>
        </p:txBody>
      </p:sp>
      <p:sp>
        <p:nvSpPr>
          <p:cNvPr id="57350"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93084839-BBC7-4524-82C0-81B08C10A6C6}"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77</a:t>
            </a:fld>
            <a:endParaRPr lang="en-US" sz="1400" b="1">
              <a:solidFill>
                <a:srgbClr val="FFFF00"/>
              </a:solidFill>
              <a:latin typeface="Times New Roman" pitchFamily="18" charset="0"/>
              <a:ea typeface="MS PGothic" pitchFamily="34" charset="-128"/>
            </a:endParaRPr>
          </a:p>
        </p:txBody>
      </p:sp>
      <p:sp>
        <p:nvSpPr>
          <p:cNvPr id="57351"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8A97FEDC-BC6E-4718-8EAC-A3942FFD912C}"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77</a:t>
            </a:fld>
            <a:endParaRPr lang="en-US" sz="1400" b="1">
              <a:solidFill>
                <a:srgbClr val="FFFF00"/>
              </a:solidFill>
              <a:latin typeface="Times New Roman" pitchFamily="18" charset="0"/>
              <a:ea typeface="MS PGothic" pitchFamily="34" charset="-128"/>
            </a:endParaRPr>
          </a:p>
        </p:txBody>
      </p:sp>
      <p:sp>
        <p:nvSpPr>
          <p:cNvPr id="57352"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397B48DB-7D49-4301-AD22-4E1A720CB75F}"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77</a:t>
            </a:fld>
            <a:endParaRPr lang="en-US" sz="1400" b="1">
              <a:solidFill>
                <a:srgbClr val="FFFF00"/>
              </a:solidFill>
              <a:latin typeface="Times New Roman" pitchFamily="18" charset="0"/>
              <a:ea typeface="MS PGothic" pitchFamily="34" charset="-128"/>
            </a:endParaRPr>
          </a:p>
        </p:txBody>
      </p:sp>
      <p:sp>
        <p:nvSpPr>
          <p:cNvPr id="57353" name="Rectangle 6"/>
          <p:cNvSpPr>
            <a:spLocks noGrp="1" noChangeArrowheads="1"/>
          </p:cNvSpPr>
          <p:nvPr>
            <p:ph type="title" idx="4294967295"/>
          </p:nvPr>
        </p:nvSpPr>
        <p:spPr>
          <a:xfrm>
            <a:off x="1457325" y="163513"/>
            <a:ext cx="5791200" cy="563562"/>
          </a:xfrm>
        </p:spPr>
        <p:txBody>
          <a:bodyPr lIns="92075" tIns="46038" rIns="92075" bIns="46038" anchor="b"/>
          <a:lstStyle/>
          <a:p>
            <a:pPr eaLnBrk="1" hangingPunct="1"/>
            <a:r>
              <a:rPr lang="en-US" sz="2800" smtClean="0"/>
              <a:t>Volcanic Ash</a:t>
            </a:r>
          </a:p>
        </p:txBody>
      </p:sp>
      <p:sp>
        <p:nvSpPr>
          <p:cNvPr id="57354" name="Rectangle 3"/>
          <p:cNvSpPr>
            <a:spLocks noGrp="1" noChangeArrowheads="1"/>
          </p:cNvSpPr>
          <p:nvPr>
            <p:ph type="body" idx="4294967295"/>
          </p:nvPr>
        </p:nvSpPr>
        <p:spPr>
          <a:xfrm>
            <a:off x="77788" y="1173963"/>
            <a:ext cx="4178300" cy="5561012"/>
          </a:xfrm>
        </p:spPr>
        <p:txBody>
          <a:bodyPr lIns="92075" tIns="46038" rIns="92075" bIns="46038"/>
          <a:lstStyle/>
          <a:p>
            <a:pPr eaLnBrk="1" hangingPunct="1">
              <a:lnSpc>
                <a:spcPct val="80000"/>
              </a:lnSpc>
            </a:pPr>
            <a:r>
              <a:rPr lang="en-US" sz="2000" b="1" dirty="0" smtClean="0">
                <a:solidFill>
                  <a:srgbClr val="FFFF00"/>
                </a:solidFill>
              </a:rPr>
              <a:t>Algorithm Highlights</a:t>
            </a:r>
          </a:p>
          <a:p>
            <a:pPr lvl="1" eaLnBrk="1" hangingPunct="1">
              <a:lnSpc>
                <a:spcPct val="80000"/>
              </a:lnSpc>
            </a:pPr>
            <a:r>
              <a:rPr lang="en-US" sz="1400" dirty="0" smtClean="0"/>
              <a:t>Detects volcanic ash and estimates its height and mass loading  </a:t>
            </a:r>
          </a:p>
          <a:p>
            <a:pPr lvl="1" eaLnBrk="1" hangingPunct="1">
              <a:lnSpc>
                <a:spcPct val="80000"/>
              </a:lnSpc>
            </a:pPr>
            <a:r>
              <a:rPr lang="en-US" sz="1400" dirty="0" smtClean="0"/>
              <a:t>Leverages the new ABI 8.5 </a:t>
            </a:r>
            <a:r>
              <a:rPr lang="en-US" sz="1400" dirty="0" smtClean="0">
                <a:latin typeface="Symbol" pitchFamily="18" charset="2"/>
              </a:rPr>
              <a:t>m</a:t>
            </a:r>
            <a:r>
              <a:rPr lang="en-US" sz="1400" dirty="0" smtClean="0"/>
              <a:t>m band, The 8.5 </a:t>
            </a:r>
            <a:r>
              <a:rPr lang="en-US" sz="1400" dirty="0" smtClean="0">
                <a:latin typeface="Symbol" pitchFamily="18" charset="2"/>
              </a:rPr>
              <a:t>m</a:t>
            </a:r>
            <a:r>
              <a:rPr lang="en-US" sz="1400" dirty="0" smtClean="0"/>
              <a:t>m, 11.2 </a:t>
            </a:r>
            <a:r>
              <a:rPr lang="en-US" sz="1400" dirty="0" smtClean="0">
                <a:latin typeface="Symbol" pitchFamily="18" charset="2"/>
              </a:rPr>
              <a:t>m</a:t>
            </a:r>
            <a:r>
              <a:rPr lang="en-US" sz="1400" dirty="0" smtClean="0"/>
              <a:t>m, and 12.3,11.2 </a:t>
            </a:r>
            <a:r>
              <a:rPr lang="en-US" sz="1400" dirty="0" smtClean="0">
                <a:latin typeface="Symbol" pitchFamily="18" charset="2"/>
              </a:rPr>
              <a:t>m</a:t>
            </a:r>
            <a:r>
              <a:rPr lang="en-US" sz="1400" dirty="0" smtClean="0"/>
              <a:t>m channel pairs are used to detect volcanic ash</a:t>
            </a:r>
          </a:p>
          <a:p>
            <a:pPr lvl="1" eaLnBrk="1" hangingPunct="1">
              <a:lnSpc>
                <a:spcPct val="80000"/>
              </a:lnSpc>
            </a:pPr>
            <a:r>
              <a:rPr lang="en-US" sz="1400" dirty="0" smtClean="0"/>
              <a:t>An optimal estimation approach is used to estimate ash cloud temperature, emissivity and microphysical index.</a:t>
            </a:r>
          </a:p>
          <a:p>
            <a:pPr lvl="1" eaLnBrk="1" hangingPunct="1">
              <a:lnSpc>
                <a:spcPct val="80000"/>
              </a:lnSpc>
            </a:pPr>
            <a:r>
              <a:rPr lang="en-US" sz="1400" dirty="0" smtClean="0"/>
              <a:t>Ash cloud height determined from NWP profiles.</a:t>
            </a:r>
          </a:p>
          <a:p>
            <a:pPr lvl="1" eaLnBrk="1" hangingPunct="1">
              <a:lnSpc>
                <a:spcPct val="80000"/>
              </a:lnSpc>
            </a:pPr>
            <a:r>
              <a:rPr lang="en-US" sz="1400" dirty="0" smtClean="0"/>
              <a:t>Mass loading estimated from computed optical depth and effective particle size</a:t>
            </a:r>
          </a:p>
          <a:p>
            <a:pPr lvl="1" eaLnBrk="1" hangingPunct="1">
              <a:lnSpc>
                <a:spcPct val="80000"/>
              </a:lnSpc>
            </a:pPr>
            <a:r>
              <a:rPr lang="en-US" sz="1400" dirty="0" smtClean="0"/>
              <a:t>Leverages ABI’s new 8.5 </a:t>
            </a:r>
            <a:r>
              <a:rPr lang="en-US" sz="1400" dirty="0" smtClean="0">
                <a:latin typeface="Symbol" pitchFamily="18" charset="2"/>
              </a:rPr>
              <a:t>m</a:t>
            </a:r>
            <a:r>
              <a:rPr lang="en-US" sz="1400" dirty="0" smtClean="0"/>
              <a:t>m channel, along with 11.2 </a:t>
            </a:r>
            <a:r>
              <a:rPr lang="en-US" sz="1400" dirty="0" smtClean="0">
                <a:latin typeface="Symbol" pitchFamily="18" charset="2"/>
              </a:rPr>
              <a:t>m</a:t>
            </a:r>
            <a:r>
              <a:rPr lang="en-US" sz="1400" dirty="0" smtClean="0"/>
              <a:t>m and 12.3 </a:t>
            </a:r>
            <a:r>
              <a:rPr lang="en-US" sz="1400" dirty="0" smtClean="0">
                <a:latin typeface="Symbol" pitchFamily="18" charset="2"/>
              </a:rPr>
              <a:t>m</a:t>
            </a:r>
            <a:r>
              <a:rPr lang="en-US" sz="1400" dirty="0" smtClean="0"/>
              <a:t>m for sensitivity to cloud microphysics (including composition)</a:t>
            </a:r>
          </a:p>
          <a:p>
            <a:pPr lvl="1" eaLnBrk="1" hangingPunct="1">
              <a:lnSpc>
                <a:spcPct val="80000"/>
              </a:lnSpc>
            </a:pPr>
            <a:endParaRPr lang="en-US" sz="1400" dirty="0" smtClean="0"/>
          </a:p>
          <a:p>
            <a:pPr eaLnBrk="1" hangingPunct="1">
              <a:lnSpc>
                <a:spcPct val="80000"/>
              </a:lnSpc>
            </a:pPr>
            <a:r>
              <a:rPr lang="en-US" sz="2000" b="1" dirty="0" smtClean="0">
                <a:solidFill>
                  <a:srgbClr val="FFFF00"/>
                </a:solidFill>
              </a:rPr>
              <a:t>Operational Applications</a:t>
            </a:r>
          </a:p>
          <a:p>
            <a:pPr lvl="1">
              <a:lnSpc>
                <a:spcPct val="80000"/>
              </a:lnSpc>
            </a:pPr>
            <a:r>
              <a:rPr lang="en-US" sz="1400" dirty="0" smtClean="0"/>
              <a:t>Aviation safety</a:t>
            </a:r>
          </a:p>
          <a:p>
            <a:pPr lvl="1">
              <a:lnSpc>
                <a:spcPct val="80000"/>
              </a:lnSpc>
            </a:pPr>
            <a:r>
              <a:rPr lang="en-US" sz="1400" dirty="0" smtClean="0"/>
              <a:t>Health safety</a:t>
            </a:r>
          </a:p>
          <a:p>
            <a:pPr lvl="1">
              <a:lnSpc>
                <a:spcPct val="80000"/>
              </a:lnSpc>
            </a:pPr>
            <a:r>
              <a:rPr lang="en-US" sz="1400" dirty="0" smtClean="0"/>
              <a:t>Climate studies</a:t>
            </a:r>
          </a:p>
        </p:txBody>
      </p:sp>
      <p:sp>
        <p:nvSpPr>
          <p:cNvPr id="57356" name="Text Box 26"/>
          <p:cNvSpPr txBox="1">
            <a:spLocks noChangeArrowheads="1"/>
          </p:cNvSpPr>
          <p:nvPr/>
        </p:nvSpPr>
        <p:spPr bwMode="auto">
          <a:xfrm>
            <a:off x="4796375" y="1227988"/>
            <a:ext cx="3935413" cy="369332"/>
          </a:xfrm>
          <a:prstGeom prst="rect">
            <a:avLst/>
          </a:prstGeom>
          <a:noFill/>
          <a:ln w="9525" algn="ctr">
            <a:noFill/>
            <a:miter lim="800000"/>
            <a:headEnd/>
            <a:tailEnd/>
          </a:ln>
        </p:spPr>
        <p:txBody>
          <a:bodyPr>
            <a:spAutoFit/>
          </a:bodyPr>
          <a:lstStyle/>
          <a:p>
            <a:pPr algn="ctr" fontAlgn="base">
              <a:spcBef>
                <a:spcPct val="50000"/>
              </a:spcBef>
              <a:spcAft>
                <a:spcPct val="0"/>
              </a:spcAft>
            </a:pPr>
            <a:r>
              <a:rPr lang="en-US" b="1" dirty="0">
                <a:solidFill>
                  <a:srgbClr val="FFFFFF"/>
                </a:solidFill>
                <a:latin typeface="Comic Sans MS" pitchFamily="66" charset="0"/>
              </a:rPr>
              <a:t>Iceland's </a:t>
            </a:r>
            <a:r>
              <a:rPr lang="en-US" b="1" dirty="0" err="1">
                <a:solidFill>
                  <a:srgbClr val="FFFFFF"/>
                </a:solidFill>
                <a:latin typeface="Comic Sans MS" pitchFamily="66" charset="0"/>
              </a:rPr>
              <a:t>Eyjafjallajökull</a:t>
            </a:r>
            <a:r>
              <a:rPr lang="en-US" b="1" dirty="0">
                <a:solidFill>
                  <a:srgbClr val="FFFFFF"/>
                </a:solidFill>
                <a:latin typeface="Comic Sans MS" pitchFamily="66" charset="0"/>
              </a:rPr>
              <a:t> Volcano</a:t>
            </a:r>
          </a:p>
        </p:txBody>
      </p:sp>
      <p:sp>
        <p:nvSpPr>
          <p:cNvPr id="57362" name="AutoShape 43"/>
          <p:cNvSpPr>
            <a:spLocks noChangeArrowheads="1"/>
          </p:cNvSpPr>
          <p:nvPr/>
        </p:nvSpPr>
        <p:spPr bwMode="auto">
          <a:xfrm>
            <a:off x="6959600" y="2981325"/>
            <a:ext cx="57150" cy="53975"/>
          </a:xfrm>
          <a:prstGeom prst="triangle">
            <a:avLst>
              <a:gd name="adj" fmla="val 50000"/>
            </a:avLst>
          </a:prstGeom>
          <a:noFill/>
          <a:ln w="12700" algn="ctr">
            <a:solidFill>
              <a:schemeClr val="tx1"/>
            </a:solidFill>
            <a:miter lim="800000"/>
            <a:headEnd/>
            <a:tailEnd/>
          </a:ln>
        </p:spPr>
        <p:txBody>
          <a:bodyPr anchor="ctr">
            <a:spAutoFit/>
          </a:bodyPr>
          <a:lstStyle/>
          <a:p>
            <a:pPr algn="ctr" fontAlgn="base">
              <a:spcBef>
                <a:spcPct val="0"/>
              </a:spcBef>
              <a:spcAft>
                <a:spcPct val="0"/>
              </a:spcAft>
            </a:pPr>
            <a:endParaRPr lang="en-US" sz="2000" b="1" i="1">
              <a:solidFill>
                <a:srgbClr val="000000"/>
              </a:solidFill>
            </a:endParaRPr>
          </a:p>
        </p:txBody>
      </p:sp>
      <p:grpSp>
        <p:nvGrpSpPr>
          <p:cNvPr id="33" name="Group 22"/>
          <p:cNvGrpSpPr>
            <a:grpSpLocks/>
          </p:cNvGrpSpPr>
          <p:nvPr/>
        </p:nvGrpSpPr>
        <p:grpSpPr bwMode="auto">
          <a:xfrm>
            <a:off x="4366548" y="1724629"/>
            <a:ext cx="4904772" cy="4190035"/>
            <a:chOff x="864" y="885"/>
            <a:chExt cx="3888" cy="3435"/>
          </a:xfrm>
        </p:grpSpPr>
        <p:pic>
          <p:nvPicPr>
            <p:cNvPr id="34" name="Picture 16" descr="Met-9_iceland_05-06-2010_120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4" y="885"/>
              <a:ext cx="3888" cy="3435"/>
            </a:xfrm>
            <a:prstGeom prst="rect">
              <a:avLst/>
            </a:prstGeom>
            <a:noFill/>
            <a:ln w="9525">
              <a:noFill/>
              <a:miter lim="800000"/>
              <a:headEnd/>
              <a:tailEnd/>
            </a:ln>
          </p:spPr>
        </p:pic>
        <p:sp>
          <p:nvSpPr>
            <p:cNvPr id="35" name="Text Box 21"/>
            <p:cNvSpPr txBox="1">
              <a:spLocks noChangeArrowheads="1"/>
            </p:cNvSpPr>
            <p:nvPr/>
          </p:nvSpPr>
          <p:spPr bwMode="auto">
            <a:xfrm>
              <a:off x="864" y="2448"/>
              <a:ext cx="1920" cy="231"/>
            </a:xfrm>
            <a:prstGeom prst="rect">
              <a:avLst/>
            </a:prstGeom>
            <a:solidFill>
              <a:srgbClr val="FFFFFF"/>
            </a:solidFill>
            <a:ln w="9525">
              <a:noFill/>
              <a:miter lim="800000"/>
              <a:headEnd/>
              <a:tailEnd/>
            </a:ln>
          </p:spPr>
          <p:txBody>
            <a:bodyPr>
              <a:spAutoFit/>
            </a:bodyPr>
            <a:lstStyle/>
            <a:p>
              <a:pPr algn="ctr" fontAlgn="base">
                <a:spcBef>
                  <a:spcPct val="50000"/>
                </a:spcBef>
                <a:spcAft>
                  <a:spcPct val="0"/>
                </a:spcAft>
              </a:pPr>
              <a:endParaRPr lang="en-US" sz="2000" b="1" i="1">
                <a:solidFill>
                  <a:srgbClr val="000000"/>
                </a:solidFill>
              </a:endParaRPr>
            </a:p>
          </p:txBody>
        </p:sp>
      </p:grpSp>
      <p:sp>
        <p:nvSpPr>
          <p:cNvPr id="36" name="TextBox 35"/>
          <p:cNvSpPr txBox="1"/>
          <p:nvPr/>
        </p:nvSpPr>
        <p:spPr>
          <a:xfrm>
            <a:off x="4340511" y="3055717"/>
            <a:ext cx="1157468" cy="461665"/>
          </a:xfrm>
          <a:prstGeom prst="rect">
            <a:avLst/>
          </a:prstGeom>
          <a:noFill/>
        </p:spPr>
        <p:txBody>
          <a:bodyPr wrap="square" rtlCol="0">
            <a:spAutoFit/>
          </a:bodyPr>
          <a:lstStyle/>
          <a:p>
            <a:pPr fontAlgn="base">
              <a:spcBef>
                <a:spcPct val="0"/>
              </a:spcBef>
              <a:spcAft>
                <a:spcPct val="0"/>
              </a:spcAft>
            </a:pPr>
            <a:r>
              <a:rPr lang="en-US" sz="1200" b="1" i="1" dirty="0">
                <a:solidFill>
                  <a:srgbClr val="000000"/>
                </a:solidFill>
              </a:rPr>
              <a:t>False Color</a:t>
            </a:r>
          </a:p>
          <a:p>
            <a:pPr fontAlgn="base">
              <a:spcBef>
                <a:spcPct val="0"/>
              </a:spcBef>
              <a:spcAft>
                <a:spcPct val="0"/>
              </a:spcAft>
            </a:pPr>
            <a:r>
              <a:rPr lang="en-US" sz="1200" b="1" i="1" dirty="0">
                <a:solidFill>
                  <a:srgbClr val="000000"/>
                </a:solidFill>
              </a:rPr>
              <a:t>Imagery</a:t>
            </a:r>
          </a:p>
        </p:txBody>
      </p:sp>
      <p:sp>
        <p:nvSpPr>
          <p:cNvPr id="37" name="TextBox 36"/>
          <p:cNvSpPr txBox="1"/>
          <p:nvPr/>
        </p:nvSpPr>
        <p:spPr>
          <a:xfrm>
            <a:off x="6819422" y="3092370"/>
            <a:ext cx="1157468" cy="461665"/>
          </a:xfrm>
          <a:prstGeom prst="rect">
            <a:avLst/>
          </a:prstGeom>
          <a:noFill/>
        </p:spPr>
        <p:txBody>
          <a:bodyPr wrap="square" rtlCol="0">
            <a:spAutoFit/>
          </a:bodyPr>
          <a:lstStyle/>
          <a:p>
            <a:pPr fontAlgn="base">
              <a:spcBef>
                <a:spcPct val="0"/>
              </a:spcBef>
              <a:spcAft>
                <a:spcPct val="0"/>
              </a:spcAft>
            </a:pPr>
            <a:r>
              <a:rPr lang="en-US" sz="1200" b="1" i="1" dirty="0">
                <a:solidFill>
                  <a:srgbClr val="000000"/>
                </a:solidFill>
              </a:rPr>
              <a:t>Mass</a:t>
            </a:r>
          </a:p>
          <a:p>
            <a:pPr fontAlgn="base">
              <a:spcBef>
                <a:spcPct val="0"/>
              </a:spcBef>
              <a:spcAft>
                <a:spcPct val="0"/>
              </a:spcAft>
            </a:pPr>
            <a:r>
              <a:rPr lang="en-US" sz="1200" b="1" i="1" dirty="0">
                <a:solidFill>
                  <a:srgbClr val="000000"/>
                </a:solidFill>
              </a:rPr>
              <a:t>Loading</a:t>
            </a:r>
          </a:p>
        </p:txBody>
      </p:sp>
      <p:sp>
        <p:nvSpPr>
          <p:cNvPr id="38" name="TextBox 37"/>
          <p:cNvSpPr txBox="1"/>
          <p:nvPr/>
        </p:nvSpPr>
        <p:spPr>
          <a:xfrm>
            <a:off x="4367519" y="5247194"/>
            <a:ext cx="1157468" cy="461665"/>
          </a:xfrm>
          <a:prstGeom prst="rect">
            <a:avLst/>
          </a:prstGeom>
          <a:noFill/>
        </p:spPr>
        <p:txBody>
          <a:bodyPr wrap="square" rtlCol="0">
            <a:spAutoFit/>
          </a:bodyPr>
          <a:lstStyle/>
          <a:p>
            <a:pPr fontAlgn="base">
              <a:spcBef>
                <a:spcPct val="0"/>
              </a:spcBef>
              <a:spcAft>
                <a:spcPct val="0"/>
              </a:spcAft>
            </a:pPr>
            <a:r>
              <a:rPr lang="en-US" sz="1200" b="1" i="1" dirty="0">
                <a:solidFill>
                  <a:srgbClr val="000000"/>
                </a:solidFill>
              </a:rPr>
              <a:t>Ash </a:t>
            </a:r>
          </a:p>
          <a:p>
            <a:pPr fontAlgn="base">
              <a:spcBef>
                <a:spcPct val="0"/>
              </a:spcBef>
              <a:spcAft>
                <a:spcPct val="0"/>
              </a:spcAft>
            </a:pPr>
            <a:r>
              <a:rPr lang="en-US" sz="1200" b="1" i="1" dirty="0">
                <a:solidFill>
                  <a:srgbClr val="000000"/>
                </a:solidFill>
              </a:rPr>
              <a:t>Height</a:t>
            </a:r>
          </a:p>
        </p:txBody>
      </p:sp>
      <p:sp>
        <p:nvSpPr>
          <p:cNvPr id="39" name="TextBox 38"/>
          <p:cNvSpPr txBox="1"/>
          <p:nvPr/>
        </p:nvSpPr>
        <p:spPr>
          <a:xfrm>
            <a:off x="6809776" y="5131443"/>
            <a:ext cx="1157468" cy="646331"/>
          </a:xfrm>
          <a:prstGeom prst="rect">
            <a:avLst/>
          </a:prstGeom>
          <a:noFill/>
        </p:spPr>
        <p:txBody>
          <a:bodyPr wrap="square" rtlCol="0">
            <a:spAutoFit/>
          </a:bodyPr>
          <a:lstStyle/>
          <a:p>
            <a:pPr fontAlgn="base">
              <a:spcBef>
                <a:spcPct val="0"/>
              </a:spcBef>
              <a:spcAft>
                <a:spcPct val="0"/>
              </a:spcAft>
            </a:pPr>
            <a:r>
              <a:rPr lang="en-US" sz="1200" b="1" i="1" dirty="0">
                <a:solidFill>
                  <a:srgbClr val="000000"/>
                </a:solidFill>
              </a:rPr>
              <a:t>Effective</a:t>
            </a:r>
          </a:p>
          <a:p>
            <a:pPr fontAlgn="base">
              <a:spcBef>
                <a:spcPct val="0"/>
              </a:spcBef>
              <a:spcAft>
                <a:spcPct val="0"/>
              </a:spcAft>
            </a:pPr>
            <a:r>
              <a:rPr lang="en-US" sz="1200" b="1" i="1" dirty="0">
                <a:solidFill>
                  <a:srgbClr val="000000"/>
                </a:solidFill>
              </a:rPr>
              <a:t>Particle</a:t>
            </a:r>
          </a:p>
          <a:p>
            <a:pPr fontAlgn="base">
              <a:spcBef>
                <a:spcPct val="0"/>
              </a:spcBef>
              <a:spcAft>
                <a:spcPct val="0"/>
              </a:spcAft>
            </a:pPr>
            <a:r>
              <a:rPr lang="en-US" sz="1200" b="1" i="1" dirty="0">
                <a:solidFill>
                  <a:srgbClr val="000000"/>
                </a:solidFill>
              </a:rPr>
              <a:t>Radius</a:t>
            </a:r>
          </a:p>
        </p:txBody>
      </p:sp>
      <p:sp>
        <p:nvSpPr>
          <p:cNvPr id="20" name="Text Box 8"/>
          <p:cNvSpPr txBox="1">
            <a:spLocks noChangeArrowheads="1"/>
          </p:cNvSpPr>
          <p:nvPr/>
        </p:nvSpPr>
        <p:spPr bwMode="auto">
          <a:xfrm>
            <a:off x="5577603" y="6369050"/>
            <a:ext cx="14478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a:solidFill>
                  <a:prstClr val="black"/>
                </a:solidFill>
                <a:latin typeface="Arial" pitchFamily="34" charset="0"/>
                <a:cs typeface="Arial" pitchFamily="34" charset="0"/>
              </a:rPr>
              <a:t>M. Pavolonis</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49197634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goes_bias_corrected_06zjune18"/>
          <p:cNvPicPr>
            <a:picLocks noChangeAspect="1" noChangeArrowheads="1"/>
          </p:cNvPicPr>
          <p:nvPr/>
        </p:nvPicPr>
        <p:blipFill>
          <a:blip r:embed="rId2" cstate="email">
            <a:extLst>
              <a:ext uri="{28A0092B-C50C-407E-A947-70E740481C1C}">
                <a14:useLocalDpi xmlns:a14="http://schemas.microsoft.com/office/drawing/2010/main"/>
              </a:ext>
            </a:extLst>
          </a:blip>
          <a:srcRect t="6329" r="6329"/>
          <a:stretch>
            <a:fillRect/>
          </a:stretch>
        </p:blipFill>
        <p:spPr bwMode="auto">
          <a:xfrm>
            <a:off x="5365076" y="2621876"/>
            <a:ext cx="3626523" cy="3626523"/>
          </a:xfrm>
          <a:prstGeom prst="rect">
            <a:avLst/>
          </a:prstGeom>
          <a:noFill/>
          <a:ln w="9525">
            <a:noFill/>
            <a:miter lim="800000"/>
            <a:headEnd/>
            <a:tailEnd/>
          </a:ln>
        </p:spPr>
      </p:pic>
      <p:pic>
        <p:nvPicPr>
          <p:cNvPr id="38915" name="Picture 5" descr="OMI_vs_Bias_corrected_GOES-EW"/>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48162"/>
          <a:stretch/>
        </p:blipFill>
        <p:spPr bwMode="auto">
          <a:xfrm>
            <a:off x="304800" y="4191000"/>
            <a:ext cx="4267200" cy="2212019"/>
          </a:xfrm>
          <a:prstGeom prst="rect">
            <a:avLst/>
          </a:prstGeom>
          <a:noFill/>
          <a:ln w="9525">
            <a:noFill/>
            <a:miter lim="800000"/>
            <a:headEnd/>
            <a:tailEnd/>
          </a:ln>
        </p:spPr>
      </p:pic>
      <p:sp>
        <p:nvSpPr>
          <p:cNvPr id="38916" name="Rectangle 6"/>
          <p:cNvSpPr>
            <a:spLocks noChangeArrowheads="1"/>
          </p:cNvSpPr>
          <p:nvPr/>
        </p:nvSpPr>
        <p:spPr bwMode="auto">
          <a:xfrm>
            <a:off x="774688" y="76200"/>
            <a:ext cx="7510197" cy="461665"/>
          </a:xfrm>
          <a:prstGeom prst="rect">
            <a:avLst/>
          </a:prstGeom>
          <a:noFill/>
          <a:ln w="9525">
            <a:noFill/>
            <a:miter lim="800000"/>
            <a:headEnd/>
            <a:tailEnd/>
          </a:ln>
        </p:spPr>
        <p:txBody>
          <a:bodyPr wrap="none" anchor="ctr">
            <a:spAutoFit/>
          </a:bodyPr>
          <a:lstStyle/>
          <a:p>
            <a:pPr algn="ctr"/>
            <a:r>
              <a:rPr lang="en-US" sz="2400" b="1" dirty="0" smtClean="0">
                <a:solidFill>
                  <a:srgbClr val="FFFF00"/>
                </a:solidFill>
                <a:latin typeface="Times New Roman" pitchFamily="18" charset="0"/>
              </a:rPr>
              <a:t>Geostationary </a:t>
            </a:r>
            <a:r>
              <a:rPr lang="en-US" sz="2400" b="1" dirty="0">
                <a:solidFill>
                  <a:srgbClr val="FFFF00"/>
                </a:solidFill>
                <a:latin typeface="Times New Roman" pitchFamily="18" charset="0"/>
              </a:rPr>
              <a:t>Total Column Ozone </a:t>
            </a:r>
            <a:r>
              <a:rPr lang="en-US" sz="2400" b="1" dirty="0" smtClean="0">
                <a:solidFill>
                  <a:srgbClr val="FFFF00"/>
                </a:solidFill>
                <a:latin typeface="Times New Roman" pitchFamily="18" charset="0"/>
              </a:rPr>
              <a:t>(TCO) Assimilation </a:t>
            </a:r>
            <a:endParaRPr lang="en-US" sz="2400" dirty="0">
              <a:solidFill>
                <a:srgbClr val="FFFF00"/>
              </a:solidFill>
              <a:latin typeface="Times New Roman" pitchFamily="18" charset="0"/>
            </a:endParaRPr>
          </a:p>
        </p:txBody>
      </p:sp>
      <p:sp>
        <p:nvSpPr>
          <p:cNvPr id="38917" name="Rectangle 7"/>
          <p:cNvSpPr>
            <a:spLocks noChangeArrowheads="1"/>
          </p:cNvSpPr>
          <p:nvPr/>
        </p:nvSpPr>
        <p:spPr bwMode="auto">
          <a:xfrm>
            <a:off x="5552038" y="604897"/>
            <a:ext cx="3581400" cy="2062103"/>
          </a:xfrm>
          <a:prstGeom prst="rect">
            <a:avLst/>
          </a:prstGeom>
          <a:noFill/>
          <a:ln w="9525">
            <a:noFill/>
            <a:miter lim="800000"/>
            <a:headEnd/>
            <a:tailEnd/>
          </a:ln>
        </p:spPr>
        <p:txBody>
          <a:bodyPr wrap="square" anchor="ctr">
            <a:spAutoFit/>
          </a:bodyPr>
          <a:lstStyle/>
          <a:p>
            <a:r>
              <a:rPr lang="en-US" altLang="ko-KR" sz="1600" b="1" dirty="0" smtClean="0">
                <a:solidFill>
                  <a:schemeClr val="bg1"/>
                </a:solidFill>
                <a:latin typeface="Times New Roman" pitchFamily="18" charset="0"/>
                <a:ea typeface="굴림" pitchFamily="34" charset="-127"/>
              </a:rPr>
              <a:t>The National </a:t>
            </a:r>
            <a:r>
              <a:rPr lang="en-US" altLang="ko-KR" sz="1600" b="1" dirty="0">
                <a:solidFill>
                  <a:schemeClr val="bg1"/>
                </a:solidFill>
                <a:latin typeface="Times New Roman" pitchFamily="18" charset="0"/>
                <a:ea typeface="굴림" pitchFamily="34" charset="-127"/>
              </a:rPr>
              <a:t>Air Quality Forecasting </a:t>
            </a:r>
            <a:r>
              <a:rPr lang="en-US" altLang="ko-KR" sz="1600" b="1" dirty="0" smtClean="0">
                <a:solidFill>
                  <a:schemeClr val="bg1"/>
                </a:solidFill>
                <a:latin typeface="Times New Roman" pitchFamily="18" charset="0"/>
                <a:ea typeface="굴림" pitchFamily="34" charset="-127"/>
              </a:rPr>
              <a:t>Capability </a:t>
            </a:r>
            <a:r>
              <a:rPr lang="en-US" altLang="ko-KR" sz="1600" b="1" dirty="0">
                <a:solidFill>
                  <a:schemeClr val="bg1"/>
                </a:solidFill>
                <a:latin typeface="Times New Roman" pitchFamily="18" charset="0"/>
                <a:ea typeface="굴림" pitchFamily="34" charset="-127"/>
              </a:rPr>
              <a:t>(</a:t>
            </a:r>
            <a:r>
              <a:rPr lang="en-US" altLang="ko-KR" sz="1600" b="1" dirty="0" smtClean="0">
                <a:solidFill>
                  <a:schemeClr val="bg1"/>
                </a:solidFill>
                <a:latin typeface="Times New Roman" pitchFamily="18" charset="0"/>
                <a:ea typeface="굴림" pitchFamily="34" charset="-127"/>
              </a:rPr>
              <a:t>NAQFC) uses the Community </a:t>
            </a:r>
            <a:r>
              <a:rPr lang="en-US" altLang="ko-KR" sz="1600" b="1" dirty="0">
                <a:solidFill>
                  <a:schemeClr val="bg1"/>
                </a:solidFill>
                <a:latin typeface="Times New Roman" pitchFamily="18" charset="0"/>
                <a:ea typeface="굴림" pitchFamily="34" charset="-127"/>
              </a:rPr>
              <a:t>Multi-scale Air Quality (</a:t>
            </a:r>
            <a:r>
              <a:rPr lang="en-US" altLang="ko-KR" sz="1600" b="1" dirty="0" smtClean="0">
                <a:solidFill>
                  <a:schemeClr val="bg1"/>
                </a:solidFill>
                <a:latin typeface="Times New Roman" pitchFamily="18" charset="0"/>
                <a:ea typeface="굴림" pitchFamily="34" charset="-127"/>
              </a:rPr>
              <a:t>CMAQ) to provide air quality forecast guidance. Capabilities to assimilate Geostationary Sounder TCO within CMAQ are currently under development at JCSDA</a:t>
            </a:r>
            <a:endParaRPr lang="en-US" altLang="ko-KR" sz="1600" b="1" dirty="0">
              <a:solidFill>
                <a:schemeClr val="bg1"/>
              </a:solidFill>
              <a:latin typeface="Times New Roman" pitchFamily="18" charset="0"/>
              <a:ea typeface="굴림" pitchFamily="34" charset="-127"/>
            </a:endParaRPr>
          </a:p>
        </p:txBody>
      </p:sp>
      <p:grpSp>
        <p:nvGrpSpPr>
          <p:cNvPr id="13" name="Group 12"/>
          <p:cNvGrpSpPr/>
          <p:nvPr/>
        </p:nvGrpSpPr>
        <p:grpSpPr>
          <a:xfrm>
            <a:off x="76200" y="685800"/>
            <a:ext cx="5486400" cy="3550858"/>
            <a:chOff x="0" y="839848"/>
            <a:chExt cx="5486400" cy="3550858"/>
          </a:xfrm>
        </p:grpSpPr>
        <p:sp>
          <p:nvSpPr>
            <p:cNvPr id="6" name="Rectangle 5"/>
            <p:cNvSpPr/>
            <p:nvPr/>
          </p:nvSpPr>
          <p:spPr>
            <a:xfrm>
              <a:off x="0" y="853049"/>
              <a:ext cx="5486400" cy="35376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CMAQ_CALNEX_mission_vs_IONS_O3_rms_var_may_22-june_22_2runs_fixedlbc_gfsutls_2panel"/>
            <p:cNvPicPr>
              <a:picLocks noChangeAspect="1" noChangeArrowheads="1"/>
            </p:cNvPicPr>
            <p:nvPr/>
          </p:nvPicPr>
          <p:blipFill>
            <a:blip r:embed="rId4" cstate="email">
              <a:extLst>
                <a:ext uri="{28A0092B-C50C-407E-A947-70E740481C1C}">
                  <a14:useLocalDpi xmlns:a14="http://schemas.microsoft.com/office/drawing/2010/main"/>
                </a:ext>
              </a:extLst>
            </a:blip>
            <a:srcRect b="51482"/>
            <a:stretch>
              <a:fillRect/>
            </a:stretch>
          </p:blipFill>
          <p:spPr bwMode="auto">
            <a:xfrm>
              <a:off x="2362200" y="1390007"/>
              <a:ext cx="2971800" cy="2630487"/>
            </a:xfrm>
            <a:prstGeom prst="rect">
              <a:avLst/>
            </a:prstGeom>
            <a:noFill/>
            <a:ln w="9525">
              <a:noFill/>
              <a:miter lim="800000"/>
              <a:headEnd/>
              <a:tailEnd/>
            </a:ln>
          </p:spPr>
        </p:pic>
        <p:sp>
          <p:nvSpPr>
            <p:cNvPr id="8" name="Text Box 11"/>
            <p:cNvSpPr txBox="1">
              <a:spLocks noChangeArrowheads="1"/>
            </p:cNvSpPr>
            <p:nvPr/>
          </p:nvSpPr>
          <p:spPr bwMode="auto">
            <a:xfrm>
              <a:off x="2590106" y="839848"/>
              <a:ext cx="2655599" cy="553998"/>
            </a:xfrm>
            <a:prstGeom prst="rect">
              <a:avLst/>
            </a:prstGeom>
            <a:noFill/>
            <a:ln w="9525">
              <a:noFill/>
              <a:miter lim="800000"/>
              <a:headEnd/>
              <a:tailEnd/>
            </a:ln>
          </p:spPr>
          <p:txBody>
            <a:bodyPr wrap="none">
              <a:spAutoFit/>
            </a:bodyPr>
            <a:lstStyle/>
            <a:p>
              <a:pPr algn="ctr"/>
              <a:r>
                <a:rPr lang="en-US" b="1" dirty="0" smtClean="0">
                  <a:solidFill>
                    <a:schemeClr val="bg1"/>
                  </a:solidFill>
                  <a:latin typeface="Times New Roman" pitchFamily="18" charset="0"/>
                </a:rPr>
                <a:t>GOES TCO Assimilation</a:t>
              </a:r>
            </a:p>
            <a:p>
              <a:pPr algn="ctr"/>
              <a:r>
                <a:rPr lang="en-US" sz="1200" b="1" dirty="0">
                  <a:solidFill>
                    <a:schemeClr val="bg1"/>
                  </a:solidFill>
                  <a:latin typeface="Times New Roman" pitchFamily="18" charset="0"/>
                </a:rPr>
                <a:t>(</a:t>
              </a:r>
              <a:r>
                <a:rPr lang="en-US" sz="1200" b="1" dirty="0" smtClean="0">
                  <a:solidFill>
                    <a:schemeClr val="bg1"/>
                  </a:solidFill>
                  <a:latin typeface="Times New Roman" pitchFamily="18" charset="0"/>
                </a:rPr>
                <a:t>GFS UT/LS and </a:t>
              </a:r>
              <a:r>
                <a:rPr lang="en-US" sz="1200" b="1" dirty="0">
                  <a:solidFill>
                    <a:schemeClr val="bg1"/>
                  </a:solidFill>
                  <a:latin typeface="Times New Roman" pitchFamily="18" charset="0"/>
                </a:rPr>
                <a:t>b</a:t>
              </a:r>
              <a:r>
                <a:rPr lang="en-US" sz="1200" b="1" dirty="0" smtClean="0">
                  <a:solidFill>
                    <a:schemeClr val="bg1"/>
                  </a:solidFill>
                  <a:latin typeface="Times New Roman" pitchFamily="18" charset="0"/>
                </a:rPr>
                <a:t>ackground errors)</a:t>
              </a:r>
              <a:endParaRPr lang="en-US" sz="1200" b="1" dirty="0">
                <a:solidFill>
                  <a:schemeClr val="bg1"/>
                </a:solidFill>
                <a:latin typeface="Times New Roman" pitchFamily="18" charset="0"/>
              </a:endParaRPr>
            </a:p>
          </p:txBody>
        </p:sp>
        <p:pic>
          <p:nvPicPr>
            <p:cNvPr id="9" name="Picture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030" y="1380653"/>
              <a:ext cx="2325047" cy="2649774"/>
            </a:xfrm>
            <a:prstGeom prst="rect">
              <a:avLst/>
            </a:prstGeom>
            <a:noFill/>
            <a:ln w="9525">
              <a:noFill/>
              <a:miter lim="800000"/>
              <a:headEnd/>
              <a:tailEnd/>
            </a:ln>
          </p:spPr>
        </p:pic>
        <p:sp>
          <p:nvSpPr>
            <p:cNvPr id="10" name="Text Box 14"/>
            <p:cNvSpPr txBox="1">
              <a:spLocks noChangeArrowheads="1"/>
            </p:cNvSpPr>
            <p:nvPr/>
          </p:nvSpPr>
          <p:spPr bwMode="auto">
            <a:xfrm>
              <a:off x="128037" y="853049"/>
              <a:ext cx="2146300" cy="366713"/>
            </a:xfrm>
            <a:prstGeom prst="rect">
              <a:avLst/>
            </a:prstGeom>
            <a:noFill/>
            <a:ln w="9525">
              <a:noFill/>
              <a:miter lim="800000"/>
              <a:headEnd/>
              <a:tailEnd/>
            </a:ln>
          </p:spPr>
          <p:txBody>
            <a:bodyPr wrap="none">
              <a:spAutoFit/>
            </a:bodyPr>
            <a:lstStyle/>
            <a:p>
              <a:r>
                <a:rPr lang="en-US" b="1" dirty="0" err="1">
                  <a:solidFill>
                    <a:schemeClr val="bg1"/>
                  </a:solidFill>
                  <a:latin typeface="Times New Roman" pitchFamily="18" charset="0"/>
                </a:rPr>
                <a:t>CalNex</a:t>
              </a:r>
              <a:r>
                <a:rPr lang="en-US" b="1" dirty="0">
                  <a:solidFill>
                    <a:schemeClr val="bg1"/>
                  </a:solidFill>
                  <a:latin typeface="Times New Roman" pitchFamily="18" charset="0"/>
                </a:rPr>
                <a:t> </a:t>
              </a:r>
              <a:r>
                <a:rPr lang="en-US" b="1" dirty="0" err="1">
                  <a:solidFill>
                    <a:schemeClr val="bg1"/>
                  </a:solidFill>
                  <a:latin typeface="Times New Roman" pitchFamily="18" charset="0"/>
                </a:rPr>
                <a:t>Ozonesonde</a:t>
              </a:r>
              <a:endParaRPr lang="en-US" b="1" dirty="0">
                <a:solidFill>
                  <a:schemeClr val="bg1"/>
                </a:solidFill>
                <a:latin typeface="Times New Roman" pitchFamily="18" charset="0"/>
              </a:endParaRPr>
            </a:p>
          </p:txBody>
        </p:sp>
        <p:sp>
          <p:nvSpPr>
            <p:cNvPr id="2" name="TextBox 1"/>
            <p:cNvSpPr txBox="1"/>
            <p:nvPr/>
          </p:nvSpPr>
          <p:spPr>
            <a:xfrm>
              <a:off x="457200" y="4021374"/>
              <a:ext cx="4583306" cy="369332"/>
            </a:xfrm>
            <a:prstGeom prst="rect">
              <a:avLst/>
            </a:prstGeom>
            <a:noFill/>
          </p:spPr>
          <p:txBody>
            <a:bodyPr wrap="none" rtlCol="0">
              <a:spAutoFit/>
            </a:bodyPr>
            <a:lstStyle/>
            <a:p>
              <a:r>
                <a:rPr lang="en-US" b="1" i="1" dirty="0" smtClean="0">
                  <a:solidFill>
                    <a:schemeClr val="bg1"/>
                  </a:solidFill>
                  <a:latin typeface="Times New Roman" pitchFamily="18" charset="0"/>
                  <a:cs typeface="Times New Roman" pitchFamily="18" charset="0"/>
                </a:rPr>
                <a:t>Significant improvement in upper troposphere</a:t>
              </a:r>
            </a:p>
          </p:txBody>
        </p:sp>
        <p:sp>
          <p:nvSpPr>
            <p:cNvPr id="3" name="TextBox 2"/>
            <p:cNvSpPr txBox="1"/>
            <p:nvPr/>
          </p:nvSpPr>
          <p:spPr>
            <a:xfrm>
              <a:off x="2971800" y="1615800"/>
              <a:ext cx="1491114" cy="276999"/>
            </a:xfrm>
            <a:prstGeom prst="rect">
              <a:avLst/>
            </a:prstGeom>
            <a:noFill/>
          </p:spPr>
          <p:txBody>
            <a:bodyPr wrap="none" rtlCol="0">
              <a:spAutoFit/>
            </a:bodyPr>
            <a:lstStyle/>
            <a:p>
              <a:r>
                <a:rPr lang="en-US" sz="1200" b="1" dirty="0" smtClean="0">
                  <a:latin typeface="Times New Roman" pitchFamily="18" charset="0"/>
                  <a:cs typeface="Times New Roman" pitchFamily="18" charset="0"/>
                </a:rPr>
                <a:t>Ozone mixing ratio </a:t>
              </a:r>
              <a:endParaRPr lang="en-US" sz="1200" b="1" dirty="0">
                <a:latin typeface="Times New Roman" pitchFamily="18" charset="0"/>
                <a:cs typeface="Times New Roman" pitchFamily="18" charset="0"/>
              </a:endParaRPr>
            </a:p>
          </p:txBody>
        </p:sp>
      </p:grpSp>
      <p:sp>
        <p:nvSpPr>
          <p:cNvPr id="4" name="TextBox 3"/>
          <p:cNvSpPr txBox="1"/>
          <p:nvPr/>
        </p:nvSpPr>
        <p:spPr>
          <a:xfrm>
            <a:off x="624513" y="6400800"/>
            <a:ext cx="3185487" cy="369332"/>
          </a:xfrm>
          <a:prstGeom prst="rect">
            <a:avLst/>
          </a:prstGeom>
          <a:noFill/>
        </p:spPr>
        <p:txBody>
          <a:bodyPr wrap="none" rtlCol="0">
            <a:spAutoFit/>
          </a:bodyPr>
          <a:lstStyle/>
          <a:p>
            <a:r>
              <a:rPr lang="en-US" b="1" i="1" dirty="0">
                <a:solidFill>
                  <a:schemeClr val="bg1"/>
                </a:solidFill>
                <a:latin typeface="Times New Roman" pitchFamily="18" charset="0"/>
                <a:cs typeface="Times New Roman" pitchFamily="18" charset="0"/>
              </a:rPr>
              <a:t>C</a:t>
            </a:r>
            <a:r>
              <a:rPr lang="en-US" b="1" i="1" dirty="0" smtClean="0">
                <a:solidFill>
                  <a:schemeClr val="bg1"/>
                </a:solidFill>
                <a:latin typeface="Times New Roman" pitchFamily="18" charset="0"/>
                <a:cs typeface="Times New Roman" pitchFamily="18" charset="0"/>
              </a:rPr>
              <a:t>ontinuous day/night sampling</a:t>
            </a:r>
            <a:endParaRPr lang="en-US" b="1" i="1" dirty="0">
              <a:solidFill>
                <a:schemeClr val="bg1"/>
              </a:solidFill>
              <a:latin typeface="Times New Roman" pitchFamily="18" charset="0"/>
              <a:cs typeface="Times New Roman" pitchFamily="18" charset="0"/>
            </a:endParaRPr>
          </a:p>
        </p:txBody>
      </p:sp>
      <p:sp>
        <p:nvSpPr>
          <p:cNvPr id="5" name="TextBox 4"/>
          <p:cNvSpPr txBox="1"/>
          <p:nvPr/>
        </p:nvSpPr>
        <p:spPr>
          <a:xfrm>
            <a:off x="5749893" y="6172200"/>
            <a:ext cx="3089307" cy="369332"/>
          </a:xfrm>
          <a:prstGeom prst="rect">
            <a:avLst/>
          </a:prstGeom>
          <a:noFill/>
        </p:spPr>
        <p:txBody>
          <a:bodyPr wrap="none" rtlCol="0">
            <a:spAutoFit/>
          </a:bodyPr>
          <a:lstStyle/>
          <a:p>
            <a:r>
              <a:rPr lang="en-US" b="1" i="1" dirty="0" smtClean="0">
                <a:solidFill>
                  <a:schemeClr val="bg1"/>
                </a:solidFill>
                <a:latin typeface="Times New Roman" pitchFamily="18" charset="0"/>
                <a:cs typeface="Times New Roman" pitchFamily="18" charset="0"/>
              </a:rPr>
              <a:t>Improved Cloud free sampling</a:t>
            </a:r>
            <a:endParaRPr lang="en-US" b="1" i="1" dirty="0">
              <a:solidFill>
                <a:schemeClr val="bg1"/>
              </a:solidFill>
              <a:latin typeface="Times New Roman" pitchFamily="18" charset="0"/>
              <a:cs typeface="Times New Roman" pitchFamily="18" charset="0"/>
            </a:endParaRPr>
          </a:p>
        </p:txBody>
      </p:sp>
      <p:sp>
        <p:nvSpPr>
          <p:cNvPr id="12" name="TextBox 11"/>
          <p:cNvSpPr txBox="1"/>
          <p:nvPr/>
        </p:nvSpPr>
        <p:spPr>
          <a:xfrm>
            <a:off x="6491916" y="6524975"/>
            <a:ext cx="2423484" cy="307777"/>
          </a:xfrm>
          <a:prstGeom prst="rect">
            <a:avLst/>
          </a:prstGeom>
          <a:noFill/>
        </p:spPr>
        <p:txBody>
          <a:bodyPr wrap="none" rtlCol="0">
            <a:spAutoFit/>
          </a:bodyPr>
          <a:lstStyle/>
          <a:p>
            <a:r>
              <a:rPr lang="en-US" sz="1400" b="1" dirty="0" smtClean="0">
                <a:solidFill>
                  <a:srgbClr val="FF0000"/>
                </a:solidFill>
                <a:latin typeface="Times New Roman" pitchFamily="18" charset="0"/>
                <a:cs typeface="Times New Roman" pitchFamily="18" charset="0"/>
              </a:rPr>
              <a:t>Brad Pierce (NESDIS/STAR)</a:t>
            </a:r>
            <a:endParaRPr lang="en-US" sz="1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4655371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10"/>
          </p:nvPr>
        </p:nvSpPr>
        <p:spPr/>
        <p:txBody>
          <a:bodyPr/>
          <a:lstStyle/>
          <a:p>
            <a:fld id="{9AA17CFC-D088-4E3B-B037-1F6A3C9D7A35}" type="slidenum">
              <a:rPr lang="en-US">
                <a:solidFill>
                  <a:srgbClr val="000000"/>
                </a:solidFill>
              </a:rPr>
              <a:pPr/>
              <a:t>79</a:t>
            </a:fld>
            <a:endParaRPr lang="en-US">
              <a:solidFill>
                <a:srgbClr val="000000"/>
              </a:solidFill>
            </a:endParaRPr>
          </a:p>
        </p:txBody>
      </p:sp>
      <p:sp>
        <p:nvSpPr>
          <p:cNvPr id="2248706" name="Rectangle 2"/>
          <p:cNvSpPr>
            <a:spLocks noGrp="1" noChangeArrowheads="1"/>
          </p:cNvSpPr>
          <p:nvPr>
            <p:ph type="title"/>
          </p:nvPr>
        </p:nvSpPr>
        <p:spPr>
          <a:xfrm>
            <a:off x="533400" y="228600"/>
            <a:ext cx="7848600" cy="685800"/>
          </a:xfrm>
        </p:spPr>
        <p:txBody>
          <a:bodyPr/>
          <a:lstStyle/>
          <a:p>
            <a:r>
              <a:rPr lang="en-US" sz="3200"/>
              <a:t>Improved Aerosol Predictions with Satellite Data Assimilation</a:t>
            </a:r>
          </a:p>
        </p:txBody>
      </p:sp>
      <p:pic>
        <p:nvPicPr>
          <p:cNvPr id="2248707" name="Picture 3" descr="cmaq_assimilationmovieloop"/>
          <p:cNvPicPr>
            <a:picLocks noGrp="1" noChangeAspect="1" noChangeArrowheads="1" noCrop="1"/>
          </p:cNvPicPr>
          <p:nvPr>
            <p:ph sz="quarter" idx="1"/>
          </p:nvPr>
        </p:nvPicPr>
        <p:blipFill>
          <a:blip r:embed="rId3" cstate="email">
            <a:extLst>
              <a:ext uri="{28A0092B-C50C-407E-A947-70E740481C1C}">
                <a14:useLocalDpi xmlns:a14="http://schemas.microsoft.com/office/drawing/2010/main"/>
              </a:ext>
            </a:extLst>
          </a:blip>
          <a:srcRect/>
          <a:stretch>
            <a:fillRect/>
          </a:stretch>
        </p:blipFill>
        <p:spPr>
          <a:xfrm>
            <a:off x="209550" y="990600"/>
            <a:ext cx="4362450" cy="5410200"/>
          </a:xfrm>
        </p:spPr>
      </p:pic>
      <p:sp>
        <p:nvSpPr>
          <p:cNvPr id="2248708" name="Rectangle 4"/>
          <p:cNvSpPr>
            <a:spLocks noGrp="1" noChangeArrowheads="1"/>
          </p:cNvSpPr>
          <p:nvPr>
            <p:ph type="body" sz="half" idx="3"/>
          </p:nvPr>
        </p:nvSpPr>
        <p:spPr/>
        <p:txBody>
          <a:bodyPr/>
          <a:lstStyle/>
          <a:p>
            <a:r>
              <a:rPr lang="en-US" sz="1400" b="1"/>
              <a:t>Assimilation (</a:t>
            </a:r>
            <a:r>
              <a:rPr lang="en-US" sz="1400" b="1">
                <a:solidFill>
                  <a:schemeClr val="hlink"/>
                </a:solidFill>
              </a:rPr>
              <a:t>Cressman analysis</a:t>
            </a:r>
            <a:r>
              <a:rPr lang="en-US" sz="1400" b="1"/>
              <a:t>) of GOES Aerosol Optical Depth (AOD) in a NOAA-EPA Weather and Research (WRF)/Community Multiscale Air Quality (CMAQ) model shows improved aerosol predictions for an east coast pollution episode</a:t>
            </a:r>
            <a:endParaRPr lang="en-US" sz="2000"/>
          </a:p>
        </p:txBody>
      </p:sp>
      <p:sp>
        <p:nvSpPr>
          <p:cNvPr id="2248709" name="Text Box 5"/>
          <p:cNvSpPr txBox="1">
            <a:spLocks noChangeArrowheads="1"/>
          </p:cNvSpPr>
          <p:nvPr/>
        </p:nvSpPr>
        <p:spPr bwMode="auto">
          <a:xfrm>
            <a:off x="1981200" y="6461125"/>
            <a:ext cx="68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1600" b="1" smtClean="0">
                <a:solidFill>
                  <a:srgbClr val="000000"/>
                </a:solidFill>
              </a:rPr>
              <a:t>AOD</a:t>
            </a:r>
          </a:p>
        </p:txBody>
      </p:sp>
      <p:grpSp>
        <p:nvGrpSpPr>
          <p:cNvPr id="2248715" name="Group 11"/>
          <p:cNvGrpSpPr>
            <a:grpSpLocks/>
          </p:cNvGrpSpPr>
          <p:nvPr/>
        </p:nvGrpSpPr>
        <p:grpSpPr bwMode="auto">
          <a:xfrm>
            <a:off x="4572000" y="3429000"/>
            <a:ext cx="4419600" cy="3024188"/>
            <a:chOff x="2880" y="2160"/>
            <a:chExt cx="2784" cy="1905"/>
          </a:xfrm>
        </p:grpSpPr>
        <p:pic>
          <p:nvPicPr>
            <p:cNvPr id="2248711" name="Picture 7" descr="eastern_cyc8_pm"/>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80" y="2160"/>
              <a:ext cx="2784" cy="19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48712" name="Text Box 8"/>
            <p:cNvSpPr txBox="1">
              <a:spLocks noChangeArrowheads="1"/>
            </p:cNvSpPr>
            <p:nvPr/>
          </p:nvSpPr>
          <p:spPr bwMode="auto">
            <a:xfrm>
              <a:off x="4464" y="2640"/>
              <a:ext cx="8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1400" b="1" smtClean="0">
                  <a:solidFill>
                    <a:srgbClr val="063DE8"/>
                  </a:solidFill>
                </a:rPr>
                <a:t>Assimilation</a:t>
              </a:r>
            </a:p>
          </p:txBody>
        </p:sp>
        <p:sp>
          <p:nvSpPr>
            <p:cNvPr id="2248713" name="Text Box 9"/>
            <p:cNvSpPr txBox="1">
              <a:spLocks noChangeArrowheads="1"/>
            </p:cNvSpPr>
            <p:nvPr/>
          </p:nvSpPr>
          <p:spPr bwMode="auto">
            <a:xfrm>
              <a:off x="4464" y="3456"/>
              <a:ext cx="100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1400" b="1" smtClean="0">
                  <a:solidFill>
                    <a:srgbClr val="FC0128"/>
                  </a:solidFill>
                </a:rPr>
                <a:t>No Assimilation</a:t>
              </a:r>
            </a:p>
          </p:txBody>
        </p:sp>
      </p:grpSp>
      <p:sp>
        <p:nvSpPr>
          <p:cNvPr id="2248714" name="Text Box 10"/>
          <p:cNvSpPr txBox="1">
            <a:spLocks noChangeArrowheads="1"/>
          </p:cNvSpPr>
          <p:nvPr/>
        </p:nvSpPr>
        <p:spPr bwMode="auto">
          <a:xfrm>
            <a:off x="5105400" y="2651125"/>
            <a:ext cx="3886200" cy="701675"/>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000" smtClean="0">
                <a:solidFill>
                  <a:srgbClr val="000000"/>
                </a:solidFill>
              </a:rPr>
              <a:t>Observed vs Predicted Surface PM2.5 (</a:t>
            </a:r>
            <a:r>
              <a:rPr lang="en-US" sz="2000" smtClean="0">
                <a:solidFill>
                  <a:srgbClr val="000000"/>
                </a:solidFill>
                <a:cs typeface="Arial" pitchFamily="34" charset="0"/>
              </a:rPr>
              <a:t>µ</a:t>
            </a:r>
            <a:r>
              <a:rPr lang="en-US" sz="2000" smtClean="0">
                <a:solidFill>
                  <a:srgbClr val="000000"/>
                </a:solidFill>
              </a:rPr>
              <a:t>g/m</a:t>
            </a:r>
            <a:r>
              <a:rPr lang="en-US" sz="2000" baseline="30000" smtClean="0">
                <a:solidFill>
                  <a:srgbClr val="000000"/>
                </a:solidFill>
              </a:rPr>
              <a:t>3</a:t>
            </a:r>
            <a:r>
              <a:rPr lang="en-US" sz="2000" smtClean="0">
                <a:solidFill>
                  <a:srgbClr val="000000"/>
                </a:solidFill>
              </a:rPr>
              <a:t>) Concentrations</a:t>
            </a:r>
          </a:p>
        </p:txBody>
      </p:sp>
      <p:sp>
        <p:nvSpPr>
          <p:cNvPr id="2" name="TextBox 1"/>
          <p:cNvSpPr txBox="1"/>
          <p:nvPr/>
        </p:nvSpPr>
        <p:spPr>
          <a:xfrm>
            <a:off x="5943600" y="6477000"/>
            <a:ext cx="3206840" cy="369332"/>
          </a:xfrm>
          <a:prstGeom prst="rect">
            <a:avLst/>
          </a:prstGeom>
          <a:noFill/>
        </p:spPr>
        <p:txBody>
          <a:bodyPr wrap="none" rtlCol="0">
            <a:spAutoFit/>
          </a:bodyPr>
          <a:lstStyle/>
          <a:p>
            <a:r>
              <a:rPr lang="en-US" dirty="0" err="1" smtClean="0"/>
              <a:t>Shobha</a:t>
            </a:r>
            <a:r>
              <a:rPr lang="en-US" dirty="0" smtClean="0"/>
              <a:t> </a:t>
            </a:r>
            <a:r>
              <a:rPr lang="en-US" dirty="0" err="1" smtClean="0"/>
              <a:t>Kondragunta</a:t>
            </a:r>
            <a:r>
              <a:rPr lang="en-US" dirty="0" smtClean="0"/>
              <a:t>, STAR</a:t>
            </a:r>
            <a:endParaRPr lang="en-US" dirty="0"/>
          </a:p>
        </p:txBody>
      </p:sp>
    </p:spTree>
    <p:extLst>
      <p:ext uri="{BB962C8B-B14F-4D97-AF65-F5344CB8AC3E}">
        <p14:creationId xmlns:p14="http://schemas.microsoft.com/office/powerpoint/2010/main" val="29973492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400"/>
            <a:ext cx="8229600" cy="1143000"/>
          </a:xfrm>
        </p:spPr>
        <p:txBody>
          <a:bodyPr/>
          <a:lstStyle/>
          <a:p>
            <a:r>
              <a:rPr lang="en-US" sz="3600" dirty="0" smtClean="0">
                <a:solidFill>
                  <a:srgbClr val="FFFF00"/>
                </a:solidFill>
              </a:rPr>
              <a:t>GOES History</a:t>
            </a:r>
            <a:endParaRPr lang="en-US" sz="3600" dirty="0">
              <a:solidFill>
                <a:srgbClr val="FFFF00"/>
              </a:solidFill>
            </a:endParaRPr>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8</a:t>
            </a:fld>
            <a:endParaRPr lang="en-US">
              <a:solidFill>
                <a:srgbClr val="000000"/>
              </a:solidFill>
            </a:endParaRPr>
          </a:p>
        </p:txBody>
      </p:sp>
      <p:sp>
        <p:nvSpPr>
          <p:cNvPr id="5" name="AutoShape 8802"/>
          <p:cNvSpPr>
            <a:spLocks noChangeArrowheads="1"/>
          </p:cNvSpPr>
          <p:nvPr/>
        </p:nvSpPr>
        <p:spPr bwMode="auto">
          <a:xfrm>
            <a:off x="76200" y="762000"/>
            <a:ext cx="8991599" cy="6019799"/>
          </a:xfrm>
          <a:prstGeom prst="flowChartAlternateProcess">
            <a:avLst/>
          </a:prstGeom>
          <a:gradFill rotWithShape="0">
            <a:gsLst>
              <a:gs pos="0">
                <a:srgbClr val="CCECFF"/>
              </a:gs>
              <a:gs pos="50000">
                <a:srgbClr val="CCECFF">
                  <a:gamma/>
                  <a:tint val="0"/>
                  <a:invGamma/>
                </a:srgbClr>
              </a:gs>
              <a:gs pos="100000">
                <a:srgbClr val="CCE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400"/>
          </a:p>
        </p:txBody>
      </p:sp>
      <p:sp>
        <p:nvSpPr>
          <p:cNvPr id="8" name="Text Box 220"/>
          <p:cNvSpPr txBox="1">
            <a:spLocks noChangeArrowheads="1"/>
          </p:cNvSpPr>
          <p:nvPr/>
        </p:nvSpPr>
        <p:spPr bwMode="auto">
          <a:xfrm>
            <a:off x="5051915" y="838200"/>
            <a:ext cx="2148985"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b="1" dirty="0" smtClean="0">
                <a:solidFill>
                  <a:schemeClr val="accent2"/>
                </a:solidFill>
              </a:rPr>
              <a:t>GOES-13/14/15</a:t>
            </a:r>
            <a:endParaRPr lang="en-US" b="1" dirty="0">
              <a:solidFill>
                <a:schemeClr val="accent2"/>
              </a:solidFill>
            </a:endParaRPr>
          </a:p>
          <a:p>
            <a:endParaRPr lang="en-US" sz="1400" b="1" dirty="0">
              <a:solidFill>
                <a:schemeClr val="accent2"/>
              </a:solidFill>
            </a:endParaRPr>
          </a:p>
          <a:p>
            <a:r>
              <a:rPr lang="en-US" sz="1400" b="1" dirty="0" smtClean="0">
                <a:solidFill>
                  <a:schemeClr val="accent2"/>
                </a:solidFill>
              </a:rPr>
              <a:t>Launched</a:t>
            </a:r>
            <a:endParaRPr lang="en-US" sz="1400" b="1" dirty="0">
              <a:solidFill>
                <a:schemeClr val="accent2"/>
              </a:solidFill>
            </a:endParaRPr>
          </a:p>
          <a:p>
            <a:r>
              <a:rPr lang="en-US" sz="1400" b="1" dirty="0" smtClean="0">
                <a:solidFill>
                  <a:schemeClr val="accent2"/>
                </a:solidFill>
              </a:rPr>
              <a:t>2005</a:t>
            </a:r>
            <a:endParaRPr lang="en-US" sz="1400" b="1" dirty="0">
              <a:solidFill>
                <a:schemeClr val="accent2"/>
              </a:solidFill>
            </a:endParaRPr>
          </a:p>
          <a:p>
            <a:r>
              <a:rPr lang="en-US" sz="1400" b="1" dirty="0" smtClean="0">
                <a:solidFill>
                  <a:schemeClr val="accent2"/>
                </a:solidFill>
              </a:rPr>
              <a:t>2009</a:t>
            </a:r>
            <a:endParaRPr lang="en-US" sz="1400" b="1" dirty="0">
              <a:solidFill>
                <a:schemeClr val="accent2"/>
              </a:solidFill>
            </a:endParaRPr>
          </a:p>
          <a:p>
            <a:r>
              <a:rPr lang="en-US" sz="1400" b="1" dirty="0" smtClean="0">
                <a:solidFill>
                  <a:schemeClr val="accent2"/>
                </a:solidFill>
              </a:rPr>
              <a:t>2010</a:t>
            </a:r>
          </a:p>
          <a:p>
            <a:endParaRPr lang="en-US" sz="1400" b="1" dirty="0">
              <a:solidFill>
                <a:schemeClr val="accent2"/>
              </a:solidFill>
            </a:endParaRPr>
          </a:p>
          <a:p>
            <a:r>
              <a:rPr lang="en-US" sz="1400" b="1" dirty="0">
                <a:solidFill>
                  <a:schemeClr val="accent2"/>
                </a:solidFill>
              </a:rPr>
              <a:t>Better </a:t>
            </a:r>
            <a:r>
              <a:rPr lang="en-US" sz="1400" b="1" dirty="0" smtClean="0">
                <a:solidFill>
                  <a:schemeClr val="accent2"/>
                </a:solidFill>
              </a:rPr>
              <a:t>navigation and calibration.</a:t>
            </a:r>
            <a:endParaRPr lang="en-US" sz="1400" b="1" dirty="0">
              <a:solidFill>
                <a:schemeClr val="accent2"/>
              </a:solidFill>
            </a:endParaRPr>
          </a:p>
          <a:p>
            <a:r>
              <a:rPr lang="en-US" sz="1400" b="1" dirty="0">
                <a:solidFill>
                  <a:schemeClr val="accent2"/>
                </a:solidFill>
              </a:rPr>
              <a:t>No eclipse </a:t>
            </a:r>
            <a:r>
              <a:rPr lang="en-US" sz="1400" b="1" dirty="0" smtClean="0">
                <a:solidFill>
                  <a:schemeClr val="accent2"/>
                </a:solidFill>
              </a:rPr>
              <a:t>outages.</a:t>
            </a:r>
            <a:endParaRPr lang="en-US" sz="1400" b="1" dirty="0">
              <a:solidFill>
                <a:schemeClr val="accent2"/>
              </a:solidFill>
            </a:endParaRPr>
          </a:p>
          <a:p>
            <a:r>
              <a:rPr lang="en-US" sz="1400" b="1" dirty="0" smtClean="0">
                <a:solidFill>
                  <a:schemeClr val="accent2"/>
                </a:solidFill>
                <a:cs typeface="Times New Roman" pitchFamily="18" charset="0"/>
              </a:rPr>
              <a:t>Better </a:t>
            </a:r>
            <a:r>
              <a:rPr lang="en-US" sz="1400" b="1" dirty="0">
                <a:solidFill>
                  <a:schemeClr val="accent2"/>
                </a:solidFill>
                <a:cs typeface="Times New Roman" pitchFamily="18" charset="0"/>
              </a:rPr>
              <a:t>spatial resolutions for the </a:t>
            </a:r>
            <a:r>
              <a:rPr lang="en-US" sz="1400" b="1" dirty="0" smtClean="0">
                <a:solidFill>
                  <a:schemeClr val="accent2"/>
                </a:solidFill>
                <a:cs typeface="Times New Roman" pitchFamily="18" charset="0"/>
              </a:rPr>
              <a:t>6.5 um on GOES-12+ and the 13.3 </a:t>
            </a:r>
            <a:r>
              <a:rPr lang="en-US" sz="1400" b="1" dirty="0">
                <a:solidFill>
                  <a:schemeClr val="accent2"/>
                </a:solidFill>
                <a:cs typeface="Times New Roman" pitchFamily="18" charset="0"/>
              </a:rPr>
              <a:t>um band on </a:t>
            </a:r>
            <a:r>
              <a:rPr lang="en-US" sz="1400" b="1" dirty="0" smtClean="0">
                <a:solidFill>
                  <a:schemeClr val="accent2"/>
                </a:solidFill>
                <a:cs typeface="Times New Roman" pitchFamily="18" charset="0"/>
              </a:rPr>
              <a:t>GOES-14/15.</a:t>
            </a:r>
            <a:r>
              <a:rPr lang="en-US" sz="1400" b="1" dirty="0" smtClean="0">
                <a:solidFill>
                  <a:schemeClr val="accent2"/>
                </a:solidFill>
              </a:rPr>
              <a:t> </a:t>
            </a:r>
          </a:p>
          <a:p>
            <a:r>
              <a:rPr lang="en-US" sz="1400" b="1" dirty="0">
                <a:solidFill>
                  <a:schemeClr val="accent2"/>
                </a:solidFill>
              </a:rPr>
              <a:t>Operational  Sounder</a:t>
            </a:r>
          </a:p>
        </p:txBody>
      </p:sp>
      <p:pic>
        <p:nvPicPr>
          <p:cNvPr id="9" name="Picture 201"/>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05200" y="4375607"/>
            <a:ext cx="1141998" cy="1339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221"/>
          <p:cNvSpPr txBox="1">
            <a:spLocks noChangeArrowheads="1"/>
          </p:cNvSpPr>
          <p:nvPr/>
        </p:nvSpPr>
        <p:spPr bwMode="auto">
          <a:xfrm>
            <a:off x="3276600" y="838200"/>
            <a:ext cx="1622915" cy="3385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b="1" dirty="0">
                <a:solidFill>
                  <a:schemeClr val="accent2"/>
                </a:solidFill>
              </a:rPr>
              <a:t>GOES-8/12</a:t>
            </a:r>
          </a:p>
          <a:p>
            <a:endParaRPr lang="en-US" sz="1400" b="1" dirty="0">
              <a:solidFill>
                <a:schemeClr val="accent2"/>
              </a:solidFill>
            </a:endParaRPr>
          </a:p>
          <a:p>
            <a:r>
              <a:rPr lang="en-US" sz="1400" b="1" dirty="0">
                <a:solidFill>
                  <a:schemeClr val="accent2"/>
                </a:solidFill>
              </a:rPr>
              <a:t>Launched</a:t>
            </a:r>
          </a:p>
          <a:p>
            <a:r>
              <a:rPr lang="en-US" sz="1400" b="1" dirty="0" smtClean="0">
                <a:solidFill>
                  <a:schemeClr val="accent2"/>
                </a:solidFill>
              </a:rPr>
              <a:t>1994</a:t>
            </a:r>
            <a:endParaRPr lang="en-US" sz="1400" b="1" dirty="0">
              <a:solidFill>
                <a:schemeClr val="accent2"/>
              </a:solidFill>
            </a:endParaRPr>
          </a:p>
          <a:p>
            <a:r>
              <a:rPr lang="en-US" sz="1400" b="1" dirty="0" smtClean="0">
                <a:solidFill>
                  <a:schemeClr val="accent2"/>
                </a:solidFill>
              </a:rPr>
              <a:t>1995</a:t>
            </a:r>
            <a:endParaRPr lang="en-US" sz="1400" b="1" dirty="0">
              <a:solidFill>
                <a:schemeClr val="accent2"/>
              </a:solidFill>
            </a:endParaRPr>
          </a:p>
          <a:p>
            <a:r>
              <a:rPr lang="en-US" sz="1400" b="1" dirty="0" smtClean="0">
                <a:solidFill>
                  <a:schemeClr val="accent2"/>
                </a:solidFill>
              </a:rPr>
              <a:t>1997</a:t>
            </a:r>
            <a:endParaRPr lang="en-US" sz="1400" b="1" dirty="0">
              <a:solidFill>
                <a:schemeClr val="accent2"/>
              </a:solidFill>
            </a:endParaRPr>
          </a:p>
          <a:p>
            <a:r>
              <a:rPr lang="en-US" sz="1400" b="1" dirty="0" smtClean="0">
                <a:solidFill>
                  <a:schemeClr val="accent2"/>
                </a:solidFill>
              </a:rPr>
              <a:t>2000</a:t>
            </a:r>
            <a:endParaRPr lang="en-US" sz="1400" b="1" dirty="0">
              <a:solidFill>
                <a:schemeClr val="accent2"/>
              </a:solidFill>
            </a:endParaRPr>
          </a:p>
          <a:p>
            <a:r>
              <a:rPr lang="en-US" sz="1400" b="1" dirty="0" smtClean="0">
                <a:solidFill>
                  <a:schemeClr val="accent2"/>
                </a:solidFill>
              </a:rPr>
              <a:t>2001</a:t>
            </a:r>
          </a:p>
          <a:p>
            <a:endParaRPr lang="en-US" sz="1400" b="1" dirty="0">
              <a:solidFill>
                <a:schemeClr val="accent2"/>
              </a:solidFill>
            </a:endParaRPr>
          </a:p>
          <a:p>
            <a:r>
              <a:rPr lang="en-US" sz="1400" b="1" dirty="0" smtClean="0">
                <a:solidFill>
                  <a:schemeClr val="accent2"/>
                </a:solidFill>
              </a:rPr>
              <a:t>3-axis stabilized.</a:t>
            </a:r>
          </a:p>
          <a:p>
            <a:r>
              <a:rPr lang="en-US" sz="1400" b="1" dirty="0" smtClean="0">
                <a:solidFill>
                  <a:schemeClr val="accent2"/>
                </a:solidFill>
              </a:rPr>
              <a:t>Imager </a:t>
            </a:r>
            <a:r>
              <a:rPr lang="en-US" sz="1400" b="1" dirty="0">
                <a:solidFill>
                  <a:schemeClr val="accent2"/>
                </a:solidFill>
              </a:rPr>
              <a:t>Bands: 4 </a:t>
            </a:r>
            <a:r>
              <a:rPr lang="en-US" sz="1400" b="1" dirty="0" smtClean="0">
                <a:solidFill>
                  <a:schemeClr val="accent2"/>
                </a:solidFill>
              </a:rPr>
              <a:t>IR; </a:t>
            </a:r>
            <a:r>
              <a:rPr lang="en-US" sz="1400" b="1" dirty="0">
                <a:solidFill>
                  <a:schemeClr val="accent2"/>
                </a:solidFill>
              </a:rPr>
              <a:t>1 </a:t>
            </a:r>
            <a:r>
              <a:rPr lang="en-US" sz="1400" b="1" dirty="0" smtClean="0">
                <a:solidFill>
                  <a:schemeClr val="accent2"/>
                </a:solidFill>
              </a:rPr>
              <a:t>visible.</a:t>
            </a:r>
            <a:endParaRPr lang="en-US" sz="1400" b="1" dirty="0">
              <a:solidFill>
                <a:schemeClr val="accent2"/>
              </a:solidFill>
            </a:endParaRPr>
          </a:p>
          <a:p>
            <a:r>
              <a:rPr lang="en-US" sz="1400" b="1" dirty="0">
                <a:solidFill>
                  <a:schemeClr val="accent2"/>
                </a:solidFill>
              </a:rPr>
              <a:t>Operational  Sounder	</a:t>
            </a:r>
            <a:r>
              <a:rPr lang="en-US" sz="1400" b="1" dirty="0" smtClean="0">
                <a:solidFill>
                  <a:schemeClr val="accent2"/>
                </a:solidFill>
              </a:rPr>
              <a:t> </a:t>
            </a:r>
          </a:p>
          <a:p>
            <a:r>
              <a:rPr lang="en-US" sz="1400" b="1" dirty="0" smtClean="0">
                <a:solidFill>
                  <a:schemeClr val="accent2"/>
                </a:solidFill>
              </a:rPr>
              <a:t>(18 IR bands)</a:t>
            </a:r>
            <a:endParaRPr lang="en-US" sz="1400" b="1" dirty="0">
              <a:solidFill>
                <a:schemeClr val="accent2"/>
              </a:solidFill>
            </a:endParaRPr>
          </a:p>
        </p:txBody>
      </p:sp>
      <p:sp>
        <p:nvSpPr>
          <p:cNvPr id="11" name="Rectangle 195"/>
          <p:cNvSpPr>
            <a:spLocks noChangeArrowheads="1"/>
          </p:cNvSpPr>
          <p:nvPr/>
        </p:nvSpPr>
        <p:spPr bwMode="auto">
          <a:xfrm>
            <a:off x="13093700" y="13358813"/>
            <a:ext cx="19050" cy="365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12" name="Text Box 219"/>
          <p:cNvSpPr txBox="1">
            <a:spLocks noChangeArrowheads="1"/>
          </p:cNvSpPr>
          <p:nvPr/>
        </p:nvSpPr>
        <p:spPr bwMode="auto">
          <a:xfrm>
            <a:off x="7191375" y="838200"/>
            <a:ext cx="1724025"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b="1" dirty="0" smtClean="0">
                <a:solidFill>
                  <a:schemeClr val="accent2"/>
                </a:solidFill>
              </a:rPr>
              <a:t>GOES-R/S+</a:t>
            </a:r>
            <a:endParaRPr lang="en-US" b="1" dirty="0">
              <a:solidFill>
                <a:schemeClr val="accent2"/>
              </a:solidFill>
            </a:endParaRPr>
          </a:p>
          <a:p>
            <a:endParaRPr lang="en-US" sz="1400" b="1" dirty="0">
              <a:solidFill>
                <a:schemeClr val="accent2"/>
              </a:solidFill>
            </a:endParaRPr>
          </a:p>
          <a:p>
            <a:r>
              <a:rPr lang="en-US" sz="1400" b="1" dirty="0">
                <a:solidFill>
                  <a:schemeClr val="accent2"/>
                </a:solidFill>
              </a:rPr>
              <a:t>Planned Launch</a:t>
            </a:r>
          </a:p>
          <a:p>
            <a:r>
              <a:rPr lang="en-US" sz="1400" b="1" i="1" dirty="0" smtClean="0">
                <a:solidFill>
                  <a:schemeClr val="accent2"/>
                </a:solidFill>
              </a:rPr>
              <a:t>2015</a:t>
            </a:r>
            <a:endParaRPr lang="en-US" sz="1400" b="1" i="1" dirty="0">
              <a:solidFill>
                <a:schemeClr val="accent2"/>
              </a:solidFill>
            </a:endParaRPr>
          </a:p>
          <a:p>
            <a:r>
              <a:rPr lang="en-US" sz="1400" b="1" i="1" dirty="0" smtClean="0">
                <a:solidFill>
                  <a:schemeClr val="accent2"/>
                </a:solidFill>
              </a:rPr>
              <a:t>2017</a:t>
            </a:r>
          </a:p>
          <a:p>
            <a:r>
              <a:rPr lang="en-US" sz="1400" b="1" i="1" dirty="0" smtClean="0">
                <a:solidFill>
                  <a:schemeClr val="accent2"/>
                </a:solidFill>
              </a:rPr>
              <a:t>2020</a:t>
            </a:r>
          </a:p>
          <a:p>
            <a:r>
              <a:rPr lang="en-US" sz="1400" b="1" i="1" dirty="0" smtClean="0">
                <a:solidFill>
                  <a:schemeClr val="accent2"/>
                </a:solidFill>
              </a:rPr>
              <a:t>2025</a:t>
            </a:r>
          </a:p>
          <a:p>
            <a:endParaRPr lang="en-US" sz="1400" b="1" i="1" dirty="0">
              <a:solidFill>
                <a:schemeClr val="accent2"/>
              </a:solidFill>
            </a:endParaRPr>
          </a:p>
          <a:p>
            <a:r>
              <a:rPr lang="en-US" sz="1400" b="1" dirty="0" smtClean="0">
                <a:solidFill>
                  <a:schemeClr val="accent2"/>
                </a:solidFill>
              </a:rPr>
              <a:t>Faster coverage.</a:t>
            </a:r>
            <a:endParaRPr lang="en-US" sz="1400" b="1" dirty="0">
              <a:solidFill>
                <a:schemeClr val="accent2"/>
              </a:solidFill>
            </a:endParaRPr>
          </a:p>
          <a:p>
            <a:r>
              <a:rPr lang="en-US" sz="1400" b="1" dirty="0" smtClean="0">
                <a:solidFill>
                  <a:schemeClr val="accent2"/>
                </a:solidFill>
              </a:rPr>
              <a:t>16 Imager Bands.</a:t>
            </a:r>
            <a:endParaRPr lang="en-US" sz="1400" b="1" dirty="0">
              <a:solidFill>
                <a:schemeClr val="accent2"/>
              </a:solidFill>
            </a:endParaRPr>
          </a:p>
          <a:p>
            <a:r>
              <a:rPr lang="en-US" sz="1400" b="1" dirty="0" smtClean="0">
                <a:solidFill>
                  <a:schemeClr val="accent2"/>
                </a:solidFill>
              </a:rPr>
              <a:t>Improved spatial.</a:t>
            </a:r>
            <a:endParaRPr lang="en-US" sz="1400" b="1" dirty="0">
              <a:solidFill>
                <a:schemeClr val="accent2"/>
              </a:solidFill>
            </a:endParaRPr>
          </a:p>
          <a:p>
            <a:r>
              <a:rPr lang="en-US" sz="1400" b="1" dirty="0">
                <a:solidFill>
                  <a:schemeClr val="accent2"/>
                </a:solidFill>
              </a:rPr>
              <a:t>No </a:t>
            </a:r>
            <a:r>
              <a:rPr lang="en-US" sz="1400" b="1" dirty="0" smtClean="0">
                <a:solidFill>
                  <a:schemeClr val="accent2"/>
                </a:solidFill>
              </a:rPr>
              <a:t>sounder.</a:t>
            </a:r>
          </a:p>
          <a:p>
            <a:r>
              <a:rPr lang="en-US" sz="1400" b="1" dirty="0" smtClean="0">
                <a:solidFill>
                  <a:schemeClr val="accent2"/>
                </a:solidFill>
              </a:rPr>
              <a:t>GLM</a:t>
            </a:r>
            <a:endParaRPr lang="en-US" sz="1400" b="1" dirty="0">
              <a:solidFill>
                <a:schemeClr val="accent2"/>
              </a:solidFill>
            </a:endParaRPr>
          </a:p>
        </p:txBody>
      </p:sp>
      <p:sp>
        <p:nvSpPr>
          <p:cNvPr id="13" name="Text Box 222"/>
          <p:cNvSpPr txBox="1">
            <a:spLocks noChangeArrowheads="1"/>
          </p:cNvSpPr>
          <p:nvPr/>
        </p:nvSpPr>
        <p:spPr bwMode="auto">
          <a:xfrm>
            <a:off x="1905000" y="838200"/>
            <a:ext cx="1400906"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b="1" dirty="0">
                <a:solidFill>
                  <a:schemeClr val="accent2"/>
                </a:solidFill>
              </a:rPr>
              <a:t>GOES-4/7</a:t>
            </a:r>
          </a:p>
          <a:p>
            <a:endParaRPr lang="en-US" sz="1400" b="1" dirty="0">
              <a:solidFill>
                <a:schemeClr val="accent2"/>
              </a:solidFill>
            </a:endParaRPr>
          </a:p>
          <a:p>
            <a:r>
              <a:rPr lang="en-US" sz="1400" b="1" dirty="0">
                <a:solidFill>
                  <a:schemeClr val="accent2"/>
                </a:solidFill>
              </a:rPr>
              <a:t>Launched</a:t>
            </a:r>
          </a:p>
          <a:p>
            <a:r>
              <a:rPr lang="en-US" sz="1400" b="1" dirty="0" smtClean="0">
                <a:solidFill>
                  <a:schemeClr val="accent2"/>
                </a:solidFill>
              </a:rPr>
              <a:t>1980</a:t>
            </a:r>
            <a:endParaRPr lang="en-US" sz="1400" b="1" dirty="0">
              <a:solidFill>
                <a:schemeClr val="accent2"/>
              </a:solidFill>
            </a:endParaRPr>
          </a:p>
          <a:p>
            <a:r>
              <a:rPr lang="en-US" sz="1400" b="1" dirty="0" smtClean="0">
                <a:solidFill>
                  <a:schemeClr val="accent2"/>
                </a:solidFill>
              </a:rPr>
              <a:t>1981</a:t>
            </a:r>
            <a:endParaRPr lang="en-US" sz="1400" b="1" dirty="0">
              <a:solidFill>
                <a:schemeClr val="accent2"/>
              </a:solidFill>
            </a:endParaRPr>
          </a:p>
          <a:p>
            <a:r>
              <a:rPr lang="en-US" sz="1400" b="1" dirty="0" smtClean="0">
                <a:solidFill>
                  <a:schemeClr val="accent2"/>
                </a:solidFill>
              </a:rPr>
              <a:t>1983</a:t>
            </a:r>
            <a:endParaRPr lang="en-US" sz="1400" b="1" dirty="0">
              <a:solidFill>
                <a:schemeClr val="accent2"/>
              </a:solidFill>
            </a:endParaRPr>
          </a:p>
          <a:p>
            <a:r>
              <a:rPr lang="en-US" sz="1400" b="1" dirty="0" smtClean="0">
                <a:solidFill>
                  <a:schemeClr val="accent2"/>
                </a:solidFill>
              </a:rPr>
              <a:t>1987</a:t>
            </a:r>
          </a:p>
          <a:p>
            <a:endParaRPr lang="en-US" sz="1400" b="1" dirty="0">
              <a:solidFill>
                <a:schemeClr val="accent2"/>
              </a:solidFill>
            </a:endParaRPr>
          </a:p>
          <a:p>
            <a:r>
              <a:rPr lang="en-US" sz="1400" b="1" dirty="0" smtClean="0">
                <a:solidFill>
                  <a:schemeClr val="accent2"/>
                </a:solidFill>
              </a:rPr>
              <a:t>VISSR–VAS visible, 12 IR. MSI (</a:t>
            </a:r>
            <a:r>
              <a:rPr lang="en-US" sz="1400" b="1" dirty="0">
                <a:solidFill>
                  <a:schemeClr val="accent2"/>
                </a:solidFill>
              </a:rPr>
              <a:t>visible, IRW, and 2 additional IR channels</a:t>
            </a:r>
            <a:r>
              <a:rPr lang="en-US" sz="1400" b="1" dirty="0" smtClean="0">
                <a:solidFill>
                  <a:schemeClr val="accent2"/>
                </a:solidFill>
              </a:rPr>
              <a:t>)</a:t>
            </a:r>
            <a:endParaRPr lang="en-US" sz="1400" b="1" dirty="0">
              <a:solidFill>
                <a:schemeClr val="accent2"/>
              </a:solidFill>
            </a:endParaRPr>
          </a:p>
        </p:txBody>
      </p:sp>
      <p:sp>
        <p:nvSpPr>
          <p:cNvPr id="14" name="Text Box 223"/>
          <p:cNvSpPr txBox="1">
            <a:spLocks noChangeArrowheads="1"/>
          </p:cNvSpPr>
          <p:nvPr/>
        </p:nvSpPr>
        <p:spPr bwMode="auto">
          <a:xfrm>
            <a:off x="379830" y="838200"/>
            <a:ext cx="1448970" cy="2739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b="1" dirty="0">
                <a:solidFill>
                  <a:schemeClr val="accent2"/>
                </a:solidFill>
              </a:rPr>
              <a:t>GOES-1/3</a:t>
            </a:r>
          </a:p>
          <a:p>
            <a:endParaRPr lang="en-US" sz="1400" b="1" dirty="0">
              <a:solidFill>
                <a:schemeClr val="accent2"/>
              </a:solidFill>
            </a:endParaRPr>
          </a:p>
          <a:p>
            <a:r>
              <a:rPr lang="en-US" sz="1400" b="1" dirty="0">
                <a:solidFill>
                  <a:schemeClr val="accent2"/>
                </a:solidFill>
              </a:rPr>
              <a:t>Launched </a:t>
            </a:r>
          </a:p>
          <a:p>
            <a:r>
              <a:rPr lang="en-US" sz="1400" b="1" dirty="0" smtClean="0">
                <a:solidFill>
                  <a:schemeClr val="accent2"/>
                </a:solidFill>
              </a:rPr>
              <a:t>1975</a:t>
            </a:r>
            <a:endParaRPr lang="en-US" sz="1400" b="1" dirty="0">
              <a:solidFill>
                <a:schemeClr val="accent2"/>
              </a:solidFill>
            </a:endParaRPr>
          </a:p>
          <a:p>
            <a:r>
              <a:rPr lang="en-US" sz="1400" b="1" dirty="0" smtClean="0">
                <a:solidFill>
                  <a:schemeClr val="accent2"/>
                </a:solidFill>
              </a:rPr>
              <a:t>1977</a:t>
            </a:r>
            <a:r>
              <a:rPr lang="en-US" sz="1400" b="1" dirty="0">
                <a:solidFill>
                  <a:schemeClr val="accent2"/>
                </a:solidFill>
              </a:rPr>
              <a:t/>
            </a:r>
            <a:br>
              <a:rPr lang="en-US" sz="1400" b="1" dirty="0">
                <a:solidFill>
                  <a:schemeClr val="accent2"/>
                </a:solidFill>
              </a:rPr>
            </a:br>
            <a:r>
              <a:rPr lang="en-US" sz="1400" b="1" dirty="0" smtClean="0">
                <a:solidFill>
                  <a:schemeClr val="accent2"/>
                </a:solidFill>
              </a:rPr>
              <a:t>1978 </a:t>
            </a:r>
          </a:p>
          <a:p>
            <a:endParaRPr lang="en-US" sz="1400" b="1" dirty="0">
              <a:solidFill>
                <a:schemeClr val="accent2"/>
              </a:solidFill>
            </a:endParaRPr>
          </a:p>
          <a:p>
            <a:r>
              <a:rPr lang="en-US" sz="1400" b="1" dirty="0" smtClean="0">
                <a:solidFill>
                  <a:schemeClr val="accent2"/>
                </a:solidFill>
              </a:rPr>
              <a:t>One </a:t>
            </a:r>
            <a:r>
              <a:rPr lang="en-US" sz="1400" b="1" dirty="0">
                <a:solidFill>
                  <a:schemeClr val="accent2"/>
                </a:solidFill>
              </a:rPr>
              <a:t>visible and one infrared </a:t>
            </a:r>
            <a:r>
              <a:rPr lang="en-US" sz="1400" b="1" dirty="0" smtClean="0">
                <a:solidFill>
                  <a:schemeClr val="accent2"/>
                </a:solidFill>
              </a:rPr>
              <a:t>.</a:t>
            </a:r>
          </a:p>
          <a:p>
            <a:r>
              <a:rPr lang="en-US" sz="1400" b="1" dirty="0" smtClean="0">
                <a:solidFill>
                  <a:schemeClr val="accent2"/>
                </a:solidFill>
              </a:rPr>
              <a:t>Operational.</a:t>
            </a:r>
            <a:endParaRPr lang="en-US" sz="1400" b="1" dirty="0">
              <a:solidFill>
                <a:schemeClr val="accent2"/>
              </a:solidFill>
            </a:endParaRPr>
          </a:p>
          <a:p>
            <a:endParaRPr lang="en-US" sz="1400" b="1" dirty="0">
              <a:solidFill>
                <a:schemeClr val="accent2"/>
              </a:solidFill>
            </a:endParaRPr>
          </a:p>
        </p:txBody>
      </p:sp>
      <p:pic>
        <p:nvPicPr>
          <p:cNvPr id="15" name="Picture 231" descr="goes_3_60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0" y="4667925"/>
            <a:ext cx="1594981" cy="10470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33" descr="spac027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65814" y="4375607"/>
            <a:ext cx="879611" cy="133939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898" descr="goesr_spacecraft"/>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91400" y="3733800"/>
            <a:ext cx="1354698" cy="1369640"/>
          </a:xfrm>
          <a:prstGeom prst="rect">
            <a:avLst/>
          </a:prstGeom>
          <a:noFill/>
          <a:extLst>
            <a:ext uri="{909E8E84-426E-40DD-AFC4-6F175D3DCCD1}">
              <a14:hiddenFill xmlns:a14="http://schemas.microsoft.com/office/drawing/2010/main">
                <a:solidFill>
                  <a:srgbClr val="FFFFFF"/>
                </a:solidFill>
              </a14:hiddenFill>
            </a:ext>
          </a:extLst>
        </p:spPr>
      </p:pic>
      <p:sp>
        <p:nvSpPr>
          <p:cNvPr id="44" name="Oval 43"/>
          <p:cNvSpPr/>
          <p:nvPr/>
        </p:nvSpPr>
        <p:spPr>
          <a:xfrm>
            <a:off x="2438400" y="6229350"/>
            <a:ext cx="272140" cy="2476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038599" y="6048375"/>
            <a:ext cx="533400" cy="5143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5791200" y="5962650"/>
            <a:ext cx="685800" cy="6667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7191374" y="5181600"/>
            <a:ext cx="1647825" cy="1447800"/>
          </a:xfrm>
          <a:prstGeom prst="ellipse">
            <a:avLst/>
          </a:prstGeom>
          <a:solidFill>
            <a:schemeClr val="accent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Content Placeholder 16"/>
          <p:cNvPicPr>
            <a:picLocks noGrp="1" noChangeAspect="1"/>
          </p:cNvPicPr>
          <p:nvPr>
            <p:ph idx="1"/>
          </p:nvPr>
        </p:nvPicPr>
        <p:blipFill rotWithShape="1">
          <a:blip r:embed="rId7" cstate="email">
            <a:extLst>
              <a:ext uri="{28A0092B-C50C-407E-A947-70E740481C1C}">
                <a14:useLocalDpi xmlns:a14="http://schemas.microsoft.com/office/drawing/2010/main"/>
              </a:ext>
            </a:extLst>
          </a:blip>
          <a:srcRect/>
          <a:stretch/>
        </p:blipFill>
        <p:spPr>
          <a:xfrm rot="5400000">
            <a:off x="5483544" y="4092861"/>
            <a:ext cx="1123835" cy="2120443"/>
          </a:xfrm>
        </p:spPr>
      </p:pic>
    </p:spTree>
    <p:extLst>
      <p:ext uri="{BB962C8B-B14F-4D97-AF65-F5344CB8AC3E}">
        <p14:creationId xmlns:p14="http://schemas.microsoft.com/office/powerpoint/2010/main" val="109561009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30722" name="Picture 2" descr="D:\gifs\pacificnw_aug17_2200.gif"/>
          <p:cNvPicPr>
            <a:picLocks noChangeAspect="1" noChangeArrowheads="1"/>
          </p:cNvPicPr>
          <p:nvPr/>
        </p:nvPicPr>
        <p:blipFill>
          <a:blip r:embed="rId3" cstate="email">
            <a:extLst>
              <a:ext uri="{28A0092B-C50C-407E-A947-70E740481C1C}">
                <a14:useLocalDpi xmlns:a14="http://schemas.microsoft.com/office/drawing/2010/main"/>
              </a:ext>
            </a:extLst>
          </a:blip>
          <a:srcRect l="6960" t="7343" r="39960" b="27045"/>
          <a:stretch>
            <a:fillRect/>
          </a:stretch>
        </p:blipFill>
        <p:spPr bwMode="auto">
          <a:xfrm>
            <a:off x="450850" y="838200"/>
            <a:ext cx="4044950" cy="33496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23" name="Picture 3" descr="D:\gifs\NAAPS_Aug-18-2001.gi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91000" y="2895600"/>
            <a:ext cx="4733925" cy="3733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24" name="Text Box 4"/>
          <p:cNvSpPr txBox="1">
            <a:spLocks noChangeArrowheads="1"/>
          </p:cNvSpPr>
          <p:nvPr/>
        </p:nvSpPr>
        <p:spPr bwMode="auto">
          <a:xfrm>
            <a:off x="5241925" y="1230313"/>
            <a:ext cx="3227388" cy="968375"/>
          </a:xfrm>
          <a:prstGeom prst="rect">
            <a:avLst/>
          </a:prstGeom>
          <a:noFill/>
          <a:ln w="254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sz="1400" b="1" smtClean="0">
                <a:solidFill>
                  <a:srgbClr val="000000"/>
                </a:solidFill>
                <a:latin typeface="Arial" pitchFamily="34" charset="0"/>
              </a:rPr>
              <a:t>GOES-8 Wildfire ABBA fire product </a:t>
            </a:r>
          </a:p>
          <a:p>
            <a:pPr algn="ctr" eaLnBrk="0" fontAlgn="base" hangingPunct="0">
              <a:spcBef>
                <a:spcPct val="0"/>
              </a:spcBef>
              <a:spcAft>
                <a:spcPct val="0"/>
              </a:spcAft>
            </a:pPr>
            <a:r>
              <a:rPr lang="en-US" sz="1400" b="1" smtClean="0">
                <a:solidFill>
                  <a:srgbClr val="000000"/>
                </a:solidFill>
                <a:latin typeface="Arial" pitchFamily="34" charset="0"/>
              </a:rPr>
              <a:t>for the Pacific Northwest</a:t>
            </a:r>
          </a:p>
          <a:p>
            <a:pPr algn="ctr" eaLnBrk="0" fontAlgn="base" hangingPunct="0">
              <a:spcBef>
                <a:spcPct val="0"/>
              </a:spcBef>
              <a:spcAft>
                <a:spcPct val="0"/>
              </a:spcAft>
            </a:pPr>
            <a:r>
              <a:rPr lang="en-US" sz="1400" b="1" smtClean="0">
                <a:solidFill>
                  <a:srgbClr val="000000"/>
                </a:solidFill>
                <a:latin typeface="Arial" pitchFamily="34" charset="0"/>
              </a:rPr>
              <a:t>Date:  August 17, 2001</a:t>
            </a:r>
          </a:p>
          <a:p>
            <a:pPr algn="ctr" eaLnBrk="0" fontAlgn="base" hangingPunct="0">
              <a:spcBef>
                <a:spcPct val="0"/>
              </a:spcBef>
              <a:spcAft>
                <a:spcPct val="0"/>
              </a:spcAft>
            </a:pPr>
            <a:r>
              <a:rPr lang="en-US" sz="1400" b="1" smtClean="0">
                <a:solidFill>
                  <a:srgbClr val="000000"/>
                </a:solidFill>
                <a:latin typeface="Arial" pitchFamily="34" charset="0"/>
              </a:rPr>
              <a:t>Time:  2200 UTC</a:t>
            </a:r>
            <a:endParaRPr lang="en-US" sz="2400" b="1" smtClean="0">
              <a:solidFill>
                <a:srgbClr val="000000"/>
              </a:solidFill>
            </a:endParaRPr>
          </a:p>
        </p:txBody>
      </p:sp>
      <p:sp>
        <p:nvSpPr>
          <p:cNvPr id="30725" name="Text Box 5"/>
          <p:cNvSpPr txBox="1">
            <a:spLocks noChangeArrowheads="1"/>
          </p:cNvSpPr>
          <p:nvPr/>
        </p:nvSpPr>
        <p:spPr bwMode="auto">
          <a:xfrm>
            <a:off x="623888" y="5029200"/>
            <a:ext cx="2881312" cy="968375"/>
          </a:xfrm>
          <a:prstGeom prst="rect">
            <a:avLst/>
          </a:prstGeom>
          <a:noFill/>
          <a:ln w="254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sz="1400" b="1" smtClean="0">
                <a:solidFill>
                  <a:srgbClr val="000000"/>
                </a:solidFill>
                <a:latin typeface="Arial" pitchFamily="34" charset="0"/>
              </a:rPr>
              <a:t>NAAPS Model Aerosol Analysis</a:t>
            </a:r>
          </a:p>
          <a:p>
            <a:pPr algn="ctr" eaLnBrk="0" fontAlgn="base" hangingPunct="0">
              <a:spcBef>
                <a:spcPct val="0"/>
              </a:spcBef>
              <a:spcAft>
                <a:spcPct val="0"/>
              </a:spcAft>
            </a:pPr>
            <a:r>
              <a:rPr lang="en-US" sz="1400" b="1" smtClean="0">
                <a:solidFill>
                  <a:srgbClr val="000000"/>
                </a:solidFill>
                <a:latin typeface="Arial" pitchFamily="34" charset="0"/>
              </a:rPr>
              <a:t>for the continental U.S.</a:t>
            </a:r>
          </a:p>
          <a:p>
            <a:pPr algn="ctr" eaLnBrk="0" fontAlgn="base" hangingPunct="0">
              <a:spcBef>
                <a:spcPct val="0"/>
              </a:spcBef>
              <a:spcAft>
                <a:spcPct val="0"/>
              </a:spcAft>
            </a:pPr>
            <a:r>
              <a:rPr lang="en-US" sz="1400" b="1" smtClean="0">
                <a:solidFill>
                  <a:srgbClr val="000000"/>
                </a:solidFill>
                <a:latin typeface="Arial" pitchFamily="34" charset="0"/>
              </a:rPr>
              <a:t>Date:  August 18, 2001</a:t>
            </a:r>
          </a:p>
          <a:p>
            <a:pPr algn="ctr" eaLnBrk="0" fontAlgn="base" hangingPunct="0">
              <a:spcBef>
                <a:spcPct val="0"/>
              </a:spcBef>
              <a:spcAft>
                <a:spcPct val="0"/>
              </a:spcAft>
            </a:pPr>
            <a:r>
              <a:rPr lang="en-US" sz="1400" b="1" smtClean="0">
                <a:solidFill>
                  <a:srgbClr val="000000"/>
                </a:solidFill>
                <a:latin typeface="Arial" pitchFamily="34" charset="0"/>
              </a:rPr>
              <a:t>Time:  1200 UTC</a:t>
            </a:r>
            <a:endParaRPr lang="en-US" sz="2400" b="1" smtClean="0">
              <a:solidFill>
                <a:srgbClr val="000000"/>
              </a:solidFill>
            </a:endParaRPr>
          </a:p>
        </p:txBody>
      </p:sp>
      <p:sp>
        <p:nvSpPr>
          <p:cNvPr id="30726" name="Line 6"/>
          <p:cNvSpPr>
            <a:spLocks noChangeShapeType="1"/>
          </p:cNvSpPr>
          <p:nvPr/>
        </p:nvSpPr>
        <p:spPr bwMode="auto">
          <a:xfrm flipH="1">
            <a:off x="4495800" y="1676400"/>
            <a:ext cx="762000"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endParaRPr>
          </a:p>
        </p:txBody>
      </p:sp>
      <p:sp>
        <p:nvSpPr>
          <p:cNvPr id="30727" name="Line 7"/>
          <p:cNvSpPr>
            <a:spLocks noChangeShapeType="1"/>
          </p:cNvSpPr>
          <p:nvPr/>
        </p:nvSpPr>
        <p:spPr bwMode="auto">
          <a:xfrm flipH="1">
            <a:off x="3505200" y="5486400"/>
            <a:ext cx="685800"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endParaRPr>
          </a:p>
        </p:txBody>
      </p:sp>
      <p:sp>
        <p:nvSpPr>
          <p:cNvPr id="30728" name="Text Box 8"/>
          <p:cNvSpPr txBox="1">
            <a:spLocks noChangeArrowheads="1"/>
          </p:cNvSpPr>
          <p:nvPr/>
        </p:nvSpPr>
        <p:spPr bwMode="auto">
          <a:xfrm>
            <a:off x="0" y="0"/>
            <a:ext cx="914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sz="2400" b="1" smtClean="0">
                <a:solidFill>
                  <a:srgbClr val="3333CC"/>
                </a:solidFill>
              </a:rPr>
              <a:t>Aerosol Transport Model Assimilation of the Wildfire ABBA Fire Product Using the Navy Aerosol Analysis and Prediction System</a:t>
            </a:r>
            <a:endParaRPr lang="en-US" sz="2400" smtClean="0">
              <a:solidFill>
                <a:srgbClr val="3333CC"/>
              </a:solidFill>
            </a:endParaRPr>
          </a:p>
        </p:txBody>
      </p:sp>
      <p:sp>
        <p:nvSpPr>
          <p:cNvPr id="30729" name="Line 9"/>
          <p:cNvSpPr>
            <a:spLocks noChangeShapeType="1"/>
          </p:cNvSpPr>
          <p:nvPr/>
        </p:nvSpPr>
        <p:spPr bwMode="auto">
          <a:xfrm flipH="1">
            <a:off x="1981200" y="1676400"/>
            <a:ext cx="1143000" cy="609600"/>
          </a:xfrm>
          <a:prstGeom prst="line">
            <a:avLst/>
          </a:prstGeom>
          <a:noFill/>
          <a:ln w="127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endParaRPr>
          </a:p>
        </p:txBody>
      </p:sp>
      <p:sp>
        <p:nvSpPr>
          <p:cNvPr id="30730" name="Text Box 10"/>
          <p:cNvSpPr txBox="1">
            <a:spLocks noChangeArrowheads="1"/>
          </p:cNvSpPr>
          <p:nvPr/>
        </p:nvSpPr>
        <p:spPr bwMode="auto">
          <a:xfrm>
            <a:off x="3124200" y="1492250"/>
            <a:ext cx="781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1600" b="1" smtClean="0">
                <a:solidFill>
                  <a:srgbClr val="FFFF00"/>
                </a:solidFill>
                <a:latin typeface="Arial" pitchFamily="34" charset="0"/>
              </a:rPr>
              <a:t>FIRES</a:t>
            </a:r>
            <a:endParaRPr lang="en-US" sz="2400" smtClean="0">
              <a:solidFill>
                <a:srgbClr val="FFFF00"/>
              </a:solidFill>
            </a:endParaRPr>
          </a:p>
        </p:txBody>
      </p:sp>
      <p:sp>
        <p:nvSpPr>
          <p:cNvPr id="30731" name="Oval 11"/>
          <p:cNvSpPr>
            <a:spLocks noChangeArrowheads="1"/>
          </p:cNvSpPr>
          <p:nvPr/>
        </p:nvSpPr>
        <p:spPr bwMode="auto">
          <a:xfrm>
            <a:off x="4800600" y="3429000"/>
            <a:ext cx="1371600" cy="13716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endParaRPr>
          </a:p>
        </p:txBody>
      </p:sp>
      <p:sp>
        <p:nvSpPr>
          <p:cNvPr id="30732" name="Text Box 12"/>
          <p:cNvSpPr txBox="1">
            <a:spLocks noChangeArrowheads="1"/>
          </p:cNvSpPr>
          <p:nvPr/>
        </p:nvSpPr>
        <p:spPr bwMode="auto">
          <a:xfrm>
            <a:off x="4572000" y="4572000"/>
            <a:ext cx="1030288"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400" smtClean="0">
                <a:solidFill>
                  <a:srgbClr val="FF0000"/>
                </a:solidFill>
              </a:rPr>
              <a:t>Smoke</a:t>
            </a:r>
            <a:endParaRPr lang="en-US" sz="2400" smtClean="0">
              <a:solidFill>
                <a:srgbClr val="000000"/>
              </a:solidFill>
            </a:endParaRPr>
          </a:p>
        </p:txBody>
      </p:sp>
      <p:sp>
        <p:nvSpPr>
          <p:cNvPr id="13" name="TextBox 12"/>
          <p:cNvSpPr txBox="1"/>
          <p:nvPr/>
        </p:nvSpPr>
        <p:spPr>
          <a:xfrm>
            <a:off x="152400" y="6444734"/>
            <a:ext cx="3167021" cy="369332"/>
          </a:xfrm>
          <a:prstGeom prst="rect">
            <a:avLst/>
          </a:prstGeom>
          <a:noFill/>
        </p:spPr>
        <p:txBody>
          <a:bodyPr wrap="none" rtlCol="0">
            <a:spAutoFit/>
          </a:bodyPr>
          <a:lstStyle/>
          <a:p>
            <a:r>
              <a:rPr lang="en-US" dirty="0" smtClean="0"/>
              <a:t>Elaine </a:t>
            </a:r>
            <a:r>
              <a:rPr lang="en-US" dirty="0" err="1" smtClean="0"/>
              <a:t>Prins</a:t>
            </a:r>
            <a:r>
              <a:rPr lang="en-US" dirty="0" smtClean="0"/>
              <a:t>, formerly of STAR</a:t>
            </a:r>
            <a:endParaRPr lang="en-US" dirty="0"/>
          </a:p>
        </p:txBody>
      </p:sp>
    </p:spTree>
    <p:extLst>
      <p:ext uri="{BB962C8B-B14F-4D97-AF65-F5344CB8AC3E}">
        <p14:creationId xmlns:p14="http://schemas.microsoft.com/office/powerpoint/2010/main" val="1572214960"/>
      </p:ext>
    </p:extLst>
  </p:cSld>
  <p:clrMapOvr>
    <a:masterClrMapping/>
  </p:clrMapOvr>
  <p:transition>
    <p:cover dir="ld"/>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152400" y="685800"/>
            <a:ext cx="8839200" cy="5943600"/>
          </a:xfrm>
          <a:prstGeom prst="rect">
            <a:avLst/>
          </a:prstGeom>
          <a:solidFill>
            <a:srgbClr val="DFEBF5"/>
          </a:solidFill>
          <a:ln w="25400">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smtClean="0">
              <a:solidFill>
                <a:srgbClr val="000000"/>
              </a:solidFill>
            </a:endParaRPr>
          </a:p>
        </p:txBody>
      </p:sp>
      <p:sp>
        <p:nvSpPr>
          <p:cNvPr id="30723" name="Rectangle 3"/>
          <p:cNvSpPr>
            <a:spLocks noChangeArrowheads="1"/>
          </p:cNvSpPr>
          <p:nvPr/>
        </p:nvSpPr>
        <p:spPr bwMode="auto">
          <a:xfrm>
            <a:off x="5334000" y="5562600"/>
            <a:ext cx="3048000" cy="304800"/>
          </a:xfrm>
          <a:prstGeom prst="rect">
            <a:avLst/>
          </a:prstGeom>
          <a:solidFill>
            <a:schemeClr val="bg1"/>
          </a:solidFill>
          <a:ln w="25400">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800" smtClean="0">
              <a:solidFill>
                <a:srgbClr val="000000"/>
              </a:solidFill>
            </a:endParaRPr>
          </a:p>
        </p:txBody>
      </p:sp>
      <p:sp>
        <p:nvSpPr>
          <p:cNvPr id="30724" name="Rectangle 4"/>
          <p:cNvSpPr>
            <a:spLocks noChangeArrowheads="1"/>
          </p:cNvSpPr>
          <p:nvPr/>
        </p:nvSpPr>
        <p:spPr bwMode="auto">
          <a:xfrm>
            <a:off x="7239000" y="1905000"/>
            <a:ext cx="1295400" cy="457200"/>
          </a:xfrm>
          <a:prstGeom prst="rect">
            <a:avLst/>
          </a:prstGeom>
          <a:solidFill>
            <a:schemeClr val="bg1"/>
          </a:solidFill>
          <a:ln w="25400">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900" smtClean="0">
              <a:solidFill>
                <a:srgbClr val="000000"/>
              </a:solidFill>
            </a:endParaRPr>
          </a:p>
        </p:txBody>
      </p:sp>
      <p:sp>
        <p:nvSpPr>
          <p:cNvPr id="30725" name="Text Box 5"/>
          <p:cNvSpPr txBox="1">
            <a:spLocks noChangeArrowheads="1"/>
          </p:cNvSpPr>
          <p:nvPr/>
        </p:nvSpPr>
        <p:spPr bwMode="auto">
          <a:xfrm>
            <a:off x="304800" y="152400"/>
            <a:ext cx="845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sz="2400">
                <a:solidFill>
                  <a:schemeClr val="tx1"/>
                </a:solidFill>
                <a:latin typeface="Times New Roman" pitchFamily="18" charset="0"/>
              </a:defRPr>
            </a:lvl1pPr>
            <a:lvl2pPr marL="455613">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marL="1830388">
              <a:defRPr sz="2400">
                <a:solidFill>
                  <a:schemeClr val="tx1"/>
                </a:solidFill>
                <a:latin typeface="Times New Roman" pitchFamily="18" charset="0"/>
              </a:defRPr>
            </a:lvl5pPr>
            <a:lvl6pPr marL="2287588" fontAlgn="base">
              <a:spcBef>
                <a:spcPct val="0"/>
              </a:spcBef>
              <a:spcAft>
                <a:spcPct val="0"/>
              </a:spcAft>
              <a:defRPr sz="2400">
                <a:solidFill>
                  <a:schemeClr val="tx1"/>
                </a:solidFill>
                <a:latin typeface="Times New Roman" pitchFamily="18" charset="0"/>
              </a:defRPr>
            </a:lvl6pPr>
            <a:lvl7pPr marL="2744788" fontAlgn="base">
              <a:spcBef>
                <a:spcPct val="0"/>
              </a:spcBef>
              <a:spcAft>
                <a:spcPct val="0"/>
              </a:spcAft>
              <a:defRPr sz="2400">
                <a:solidFill>
                  <a:schemeClr val="tx1"/>
                </a:solidFill>
                <a:latin typeface="Times New Roman" pitchFamily="18" charset="0"/>
              </a:defRPr>
            </a:lvl7pPr>
            <a:lvl8pPr marL="3201988" fontAlgn="base">
              <a:spcBef>
                <a:spcPct val="0"/>
              </a:spcBef>
              <a:spcAft>
                <a:spcPct val="0"/>
              </a:spcAft>
              <a:defRPr sz="2400">
                <a:solidFill>
                  <a:schemeClr val="tx1"/>
                </a:solidFill>
                <a:latin typeface="Times New Roman" pitchFamily="18" charset="0"/>
              </a:defRPr>
            </a:lvl8pPr>
            <a:lvl9pPr marL="3659188" fontAlgn="base">
              <a:spcBef>
                <a:spcPct val="0"/>
              </a:spcBef>
              <a:spcAft>
                <a:spcPct val="0"/>
              </a:spcAft>
              <a:defRPr sz="2400">
                <a:solidFill>
                  <a:schemeClr val="tx1"/>
                </a:solidFill>
                <a:latin typeface="Times New Roman" pitchFamily="18" charset="0"/>
              </a:defRPr>
            </a:lvl9pPr>
          </a:lstStyle>
          <a:p>
            <a:pPr algn="ctr" eaLnBrk="0" fontAlgn="base" hangingPunct="0">
              <a:spcBef>
                <a:spcPct val="50000"/>
              </a:spcBef>
              <a:spcAft>
                <a:spcPct val="0"/>
              </a:spcAft>
            </a:pPr>
            <a:r>
              <a:rPr lang="en-US" sz="2000" b="1" smtClean="0">
                <a:solidFill>
                  <a:srgbClr val="FF0000"/>
                </a:solidFill>
                <a:latin typeface="Arial" pitchFamily="34" charset="0"/>
              </a:rPr>
              <a:t>GOES data was used to develop improved moist physics in CRAS </a:t>
            </a:r>
          </a:p>
        </p:txBody>
      </p:sp>
      <p:sp>
        <p:nvSpPr>
          <p:cNvPr id="30726" name="Rectangle 6"/>
          <p:cNvSpPr>
            <a:spLocks noChangeArrowheads="1"/>
          </p:cNvSpPr>
          <p:nvPr/>
        </p:nvSpPr>
        <p:spPr bwMode="auto">
          <a:xfrm>
            <a:off x="5181600" y="1905000"/>
            <a:ext cx="1295400" cy="457200"/>
          </a:xfrm>
          <a:prstGeom prst="rect">
            <a:avLst/>
          </a:prstGeom>
          <a:solidFill>
            <a:schemeClr val="bg1"/>
          </a:solidFill>
          <a:ln w="25400">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900" smtClean="0">
              <a:solidFill>
                <a:srgbClr val="000000"/>
              </a:solidFill>
            </a:endParaRPr>
          </a:p>
        </p:txBody>
      </p:sp>
      <p:sp>
        <p:nvSpPr>
          <p:cNvPr id="30727" name="Text Box 7"/>
          <p:cNvSpPr txBox="1">
            <a:spLocks noChangeArrowheads="1"/>
          </p:cNvSpPr>
          <p:nvPr/>
        </p:nvSpPr>
        <p:spPr bwMode="auto">
          <a:xfrm>
            <a:off x="5181600" y="1903413"/>
            <a:ext cx="1219200"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800" b="1" smtClean="0">
                <a:solidFill>
                  <a:srgbClr val="000000"/>
                </a:solidFill>
                <a:latin typeface="Arial" pitchFamily="34" charset="0"/>
              </a:rPr>
              <a:t>CRAS 18hr  forecast  11um image at 20km resolution</a:t>
            </a:r>
          </a:p>
        </p:txBody>
      </p:sp>
      <p:sp>
        <p:nvSpPr>
          <p:cNvPr id="30728" name="Rectangle 8"/>
          <p:cNvSpPr>
            <a:spLocks noChangeArrowheads="1"/>
          </p:cNvSpPr>
          <p:nvPr/>
        </p:nvSpPr>
        <p:spPr bwMode="auto">
          <a:xfrm>
            <a:off x="685800" y="5638800"/>
            <a:ext cx="3657600" cy="304800"/>
          </a:xfrm>
          <a:prstGeom prst="rect">
            <a:avLst/>
          </a:prstGeom>
          <a:solidFill>
            <a:schemeClr val="bg1"/>
          </a:solidFill>
          <a:ln w="25400">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800" smtClean="0">
              <a:solidFill>
                <a:srgbClr val="000000"/>
              </a:solidFill>
            </a:endParaRPr>
          </a:p>
        </p:txBody>
      </p:sp>
      <p:sp>
        <p:nvSpPr>
          <p:cNvPr id="30729" name="Text Box 9"/>
          <p:cNvSpPr txBox="1">
            <a:spLocks noChangeArrowheads="1"/>
          </p:cNvSpPr>
          <p:nvPr/>
        </p:nvSpPr>
        <p:spPr bwMode="auto">
          <a:xfrm>
            <a:off x="685800" y="5715000"/>
            <a:ext cx="37338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800" b="1" smtClean="0">
                <a:solidFill>
                  <a:srgbClr val="000000"/>
                </a:solidFill>
                <a:latin typeface="Arial" pitchFamily="34" charset="0"/>
              </a:rPr>
              <a:t>6.7 um water vapor image from GOES-10 valid 00UTC, October 12, 2004</a:t>
            </a:r>
          </a:p>
        </p:txBody>
      </p:sp>
      <p:sp>
        <p:nvSpPr>
          <p:cNvPr id="30730" name="Rectangle 10"/>
          <p:cNvSpPr>
            <a:spLocks noChangeArrowheads="1"/>
          </p:cNvSpPr>
          <p:nvPr/>
        </p:nvSpPr>
        <p:spPr bwMode="auto">
          <a:xfrm>
            <a:off x="457200" y="1676400"/>
            <a:ext cx="1905000" cy="457200"/>
          </a:xfrm>
          <a:prstGeom prst="rect">
            <a:avLst/>
          </a:prstGeom>
          <a:solidFill>
            <a:schemeClr val="bg1"/>
          </a:solidFill>
          <a:ln w="25400">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800" smtClean="0">
              <a:solidFill>
                <a:srgbClr val="000000"/>
              </a:solidFill>
            </a:endParaRPr>
          </a:p>
        </p:txBody>
      </p:sp>
      <p:sp>
        <p:nvSpPr>
          <p:cNvPr id="30731" name="Text Box 11"/>
          <p:cNvSpPr txBox="1">
            <a:spLocks noChangeArrowheads="1"/>
          </p:cNvSpPr>
          <p:nvPr/>
        </p:nvSpPr>
        <p:spPr bwMode="auto">
          <a:xfrm>
            <a:off x="457200" y="1676400"/>
            <a:ext cx="1828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800" b="1" smtClean="0">
                <a:solidFill>
                  <a:srgbClr val="000000"/>
                </a:solidFill>
                <a:latin typeface="Arial" pitchFamily="34" charset="0"/>
              </a:rPr>
              <a:t>CRAS 24hr forecast 6.7um satellite image at 40km resolution (clear sky)</a:t>
            </a:r>
          </a:p>
        </p:txBody>
      </p:sp>
      <p:sp>
        <p:nvSpPr>
          <p:cNvPr id="30732" name="Rectangle 12"/>
          <p:cNvSpPr>
            <a:spLocks noChangeArrowheads="1"/>
          </p:cNvSpPr>
          <p:nvPr/>
        </p:nvSpPr>
        <p:spPr bwMode="auto">
          <a:xfrm>
            <a:off x="3200400" y="533400"/>
            <a:ext cx="2971800" cy="381000"/>
          </a:xfrm>
          <a:prstGeom prst="rect">
            <a:avLst/>
          </a:prstGeom>
          <a:solidFill>
            <a:schemeClr val="bg1"/>
          </a:solidFill>
          <a:ln w="25400">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800" smtClean="0">
              <a:solidFill>
                <a:srgbClr val="000000"/>
              </a:solidFill>
            </a:endParaRPr>
          </a:p>
        </p:txBody>
      </p:sp>
      <p:sp>
        <p:nvSpPr>
          <p:cNvPr id="30733" name="Text Box 13"/>
          <p:cNvSpPr txBox="1">
            <a:spLocks noChangeArrowheads="1"/>
          </p:cNvSpPr>
          <p:nvPr/>
        </p:nvSpPr>
        <p:spPr bwMode="auto">
          <a:xfrm>
            <a:off x="1828800" y="549275"/>
            <a:ext cx="5791200" cy="89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b="1" smtClean="0">
                <a:solidFill>
                  <a:srgbClr val="000000"/>
                </a:solidFill>
                <a:latin typeface="Arial" pitchFamily="34" charset="0"/>
              </a:rPr>
              <a:t>SATELLITE VALIDATION</a:t>
            </a:r>
          </a:p>
          <a:p>
            <a:pPr algn="ctr" fontAlgn="base">
              <a:spcBef>
                <a:spcPct val="50000"/>
              </a:spcBef>
              <a:spcAft>
                <a:spcPct val="0"/>
              </a:spcAft>
            </a:pPr>
            <a:r>
              <a:rPr lang="en-US" sz="1400" b="1" smtClean="0">
                <a:solidFill>
                  <a:srgbClr val="000000"/>
                </a:solidFill>
                <a:latin typeface="Arial" pitchFamily="34" charset="0"/>
              </a:rPr>
              <a:t>CRAS generates forecast 11um and 6.5um satellite images and are validated using actual GOES imagery.</a:t>
            </a:r>
          </a:p>
        </p:txBody>
      </p:sp>
      <p:pic>
        <p:nvPicPr>
          <p:cNvPr id="30734" name="Picture 14" descr="C:\Documents and Settings\boba\Presentations\sat_utilization\craspac_cfp\govcfp.04286.00.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 y="2278063"/>
            <a:ext cx="4378325" cy="3284537"/>
          </a:xfrm>
          <a:prstGeom prst="rect">
            <a:avLst/>
          </a:prstGeom>
          <a:noFill/>
          <a:extLst>
            <a:ext uri="{909E8E84-426E-40DD-AFC4-6F175D3DCCD1}">
              <a14:hiddenFill xmlns:a14="http://schemas.microsoft.com/office/drawing/2010/main">
                <a:solidFill>
                  <a:srgbClr val="FFFFFF"/>
                </a:solidFill>
              </a14:hiddenFill>
            </a:ext>
          </a:extLst>
        </p:spPr>
      </p:pic>
      <p:sp>
        <p:nvSpPr>
          <p:cNvPr id="30735" name="Text Box 15"/>
          <p:cNvSpPr txBox="1">
            <a:spLocks noChangeArrowheads="1"/>
          </p:cNvSpPr>
          <p:nvPr/>
        </p:nvSpPr>
        <p:spPr bwMode="auto">
          <a:xfrm>
            <a:off x="5410200" y="5653088"/>
            <a:ext cx="29718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800" b="1" smtClean="0">
                <a:solidFill>
                  <a:srgbClr val="000000"/>
                </a:solidFill>
                <a:latin typeface="Arial" pitchFamily="34" charset="0"/>
              </a:rPr>
              <a:t>11um image from GOES-12 valid 18UTC August 9, 2004</a:t>
            </a:r>
          </a:p>
        </p:txBody>
      </p:sp>
      <p:sp>
        <p:nvSpPr>
          <p:cNvPr id="30736" name="Text Box 16"/>
          <p:cNvSpPr txBox="1">
            <a:spLocks noChangeArrowheads="1"/>
          </p:cNvSpPr>
          <p:nvPr/>
        </p:nvSpPr>
        <p:spPr bwMode="auto">
          <a:xfrm>
            <a:off x="7239000" y="1903413"/>
            <a:ext cx="1219200"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800" b="1" smtClean="0">
                <a:solidFill>
                  <a:srgbClr val="000000"/>
                </a:solidFill>
                <a:latin typeface="Arial" pitchFamily="34" charset="0"/>
              </a:rPr>
              <a:t>CRAS 06hr forecast  11um image at 20km resolution</a:t>
            </a:r>
          </a:p>
        </p:txBody>
      </p:sp>
      <p:sp>
        <p:nvSpPr>
          <p:cNvPr id="30737" name="Rectangle 17"/>
          <p:cNvSpPr>
            <a:spLocks noChangeArrowheads="1"/>
          </p:cNvSpPr>
          <p:nvPr/>
        </p:nvSpPr>
        <p:spPr bwMode="auto">
          <a:xfrm>
            <a:off x="2667000" y="1676400"/>
            <a:ext cx="1905000" cy="457200"/>
          </a:xfrm>
          <a:prstGeom prst="rect">
            <a:avLst/>
          </a:prstGeom>
          <a:solidFill>
            <a:schemeClr val="bg1"/>
          </a:solidFill>
          <a:ln w="25400">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800" smtClean="0">
              <a:solidFill>
                <a:srgbClr val="000000"/>
              </a:solidFill>
            </a:endParaRPr>
          </a:p>
        </p:txBody>
      </p:sp>
      <p:sp>
        <p:nvSpPr>
          <p:cNvPr id="30738" name="Text Box 18"/>
          <p:cNvSpPr txBox="1">
            <a:spLocks noChangeArrowheads="1"/>
          </p:cNvSpPr>
          <p:nvPr/>
        </p:nvSpPr>
        <p:spPr bwMode="auto">
          <a:xfrm>
            <a:off x="2667000" y="1676400"/>
            <a:ext cx="1828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800" b="1" smtClean="0">
                <a:solidFill>
                  <a:srgbClr val="000000"/>
                </a:solidFill>
                <a:latin typeface="Arial" pitchFamily="34" charset="0"/>
              </a:rPr>
              <a:t>CRAS 12hr forecast 6.7um satellite image at 40km resolution (clear sky)</a:t>
            </a:r>
          </a:p>
        </p:txBody>
      </p:sp>
      <p:pic>
        <p:nvPicPr>
          <p:cNvPr id="30739" name="Picture 19" descr="C:\Documents and Settings\boba\Presentations\CIMSSRV\govcf.04222.18.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00600" y="2438400"/>
            <a:ext cx="4038600" cy="3027363"/>
          </a:xfrm>
          <a:prstGeom prst="rect">
            <a:avLst/>
          </a:prstGeom>
          <a:noFill/>
          <a:extLst>
            <a:ext uri="{909E8E84-426E-40DD-AFC4-6F175D3DCCD1}">
              <a14:hiddenFill xmlns:a14="http://schemas.microsoft.com/office/drawing/2010/main">
                <a:solidFill>
                  <a:srgbClr val="FFFFFF"/>
                </a:solidFill>
              </a14:hiddenFill>
            </a:ext>
          </a:extLst>
        </p:spPr>
      </p:pic>
      <p:sp>
        <p:nvSpPr>
          <p:cNvPr id="30740" name="Text Box 20"/>
          <p:cNvSpPr txBox="1">
            <a:spLocks noChangeArrowheads="1"/>
          </p:cNvSpPr>
          <p:nvPr/>
        </p:nvSpPr>
        <p:spPr bwMode="auto">
          <a:xfrm>
            <a:off x="6877050" y="6354763"/>
            <a:ext cx="21145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200" smtClean="0">
                <a:solidFill>
                  <a:srgbClr val="000000"/>
                </a:solidFill>
                <a:latin typeface="Arial" pitchFamily="34" charset="0"/>
              </a:rPr>
              <a:t>Images courtesy of G. Wade</a:t>
            </a:r>
          </a:p>
        </p:txBody>
      </p:sp>
    </p:spTree>
    <p:extLst>
      <p:ext uri="{BB962C8B-B14F-4D97-AF65-F5344CB8AC3E}">
        <p14:creationId xmlns:p14="http://schemas.microsoft.com/office/powerpoint/2010/main" val="260894384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76200" y="-228600"/>
            <a:ext cx="9067800" cy="1143000"/>
          </a:xfrm>
        </p:spPr>
        <p:txBody>
          <a:bodyPr/>
          <a:lstStyle/>
          <a:p>
            <a:r>
              <a:rPr lang="en-US" sz="3600" dirty="0"/>
              <a:t>Simulated WV imagery in </a:t>
            </a:r>
            <a:r>
              <a:rPr lang="en-US" sz="3600" dirty="0" smtClean="0"/>
              <a:t>AWIPS (since 2006)</a:t>
            </a:r>
            <a:endParaRPr lang="en-US" sz="3600" dirty="0"/>
          </a:p>
        </p:txBody>
      </p:sp>
      <p:pic>
        <p:nvPicPr>
          <p:cNvPr id="2053" name="Picture 5" descr="090924_wv_cras_anim"/>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33475" y="762000"/>
            <a:ext cx="6638925" cy="634887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38E5A8B0-58B9-4EAF-BBFE-5F181BD09C5A}" type="slidenum">
              <a:rPr lang="en-US" smtClean="0">
                <a:solidFill>
                  <a:srgbClr val="000000"/>
                </a:solidFill>
              </a:rPr>
              <a:pPr/>
              <a:t>82</a:t>
            </a:fld>
            <a:endParaRPr lang="en-US">
              <a:solidFill>
                <a:srgbClr val="000000"/>
              </a:solidFill>
            </a:endParaRPr>
          </a:p>
        </p:txBody>
      </p:sp>
      <p:sp>
        <p:nvSpPr>
          <p:cNvPr id="3" name="TextBox 2"/>
          <p:cNvSpPr txBox="1"/>
          <p:nvPr/>
        </p:nvSpPr>
        <p:spPr>
          <a:xfrm>
            <a:off x="228600" y="2056686"/>
            <a:ext cx="8841651" cy="4801314"/>
          </a:xfrm>
          <a:prstGeom prst="rect">
            <a:avLst/>
          </a:prstGeom>
          <a:solidFill>
            <a:schemeClr val="bg1"/>
          </a:solidFill>
        </p:spPr>
        <p:txBody>
          <a:bodyPr wrap="none" rtlCol="0">
            <a:spAutoFit/>
          </a:bodyPr>
          <a:lstStyle/>
          <a:p>
            <a:r>
              <a:rPr lang="en-US" dirty="0"/>
              <a:t>000</a:t>
            </a:r>
          </a:p>
          <a:p>
            <a:r>
              <a:rPr lang="en-US" dirty="0"/>
              <a:t>FXUS63 KMKX 301935</a:t>
            </a:r>
          </a:p>
          <a:p>
            <a:r>
              <a:rPr lang="en-US" dirty="0"/>
              <a:t>AFDMKX</a:t>
            </a:r>
          </a:p>
          <a:p>
            <a:endParaRPr lang="en-US" dirty="0"/>
          </a:p>
          <a:p>
            <a:r>
              <a:rPr lang="en-US" dirty="0"/>
              <a:t>AREA FORECAST DISCUSSION</a:t>
            </a:r>
          </a:p>
          <a:p>
            <a:r>
              <a:rPr lang="en-US" dirty="0"/>
              <a:t>NATIONAL WEATHER SERVICE MILWAUKEE/SULLIVAN WI</a:t>
            </a:r>
          </a:p>
          <a:p>
            <a:r>
              <a:rPr lang="en-US" dirty="0"/>
              <a:t>230 PM CDT WED AUG 30 2006</a:t>
            </a:r>
          </a:p>
          <a:p>
            <a:endParaRPr lang="en-US" dirty="0"/>
          </a:p>
          <a:p>
            <a:r>
              <a:rPr lang="en-US" dirty="0"/>
              <a:t>.DISCUSSION...FORECAST FOCUS ON LINGERING UPPER LOW AND STRONGER</a:t>
            </a:r>
          </a:p>
          <a:p>
            <a:r>
              <a:rPr lang="en-US" dirty="0"/>
              <a:t>UPPER LOW FOR NEXT WEEK.</a:t>
            </a:r>
          </a:p>
          <a:p>
            <a:endParaRPr lang="en-US" dirty="0"/>
          </a:p>
          <a:p>
            <a:r>
              <a:rPr lang="en-US" dirty="0"/>
              <a:t>IN THE NEAR TERM FIRST LOOK AT CRAS MODEL SATELLITE IMAGERY IS VERY</a:t>
            </a:r>
          </a:p>
          <a:p>
            <a:r>
              <a:rPr lang="en-US" dirty="0"/>
              <a:t>IMPRESSIVE.  SO MUCH MODEL INFORMATION IS BEING PRESENTED IN ONE</a:t>
            </a:r>
          </a:p>
          <a:p>
            <a:r>
              <a:rPr lang="en-US" dirty="0"/>
              <a:t>IMAGE THAT CAN BE EASILY DIGESTED. ESPECIALLY WITH SAY 700MB NAM</a:t>
            </a:r>
          </a:p>
          <a:p>
            <a:r>
              <a:rPr lang="en-US" dirty="0"/>
              <a:t>HEIGHT OVERLAYED.   CLOUD COVER AND CLOUD HEIGHTS...EASILY</a:t>
            </a:r>
          </a:p>
          <a:p>
            <a:r>
              <a:rPr lang="en-US" dirty="0"/>
              <a:t>IDENTIFIED STRATOCUMULUS SHIELDS.  ALSO EASY TO CONVERT TO</a:t>
            </a:r>
          </a:p>
          <a:p>
            <a:r>
              <a:rPr lang="en-US" dirty="0"/>
              <a:t>CONCEPTUAL MODEL OF SYSTEM TYPE. </a:t>
            </a:r>
            <a:r>
              <a:rPr lang="en-US" dirty="0" smtClean="0"/>
              <a:t>…</a:t>
            </a:r>
            <a:endParaRPr lang="en-US" dirty="0"/>
          </a:p>
        </p:txBody>
      </p:sp>
    </p:spTree>
    <p:extLst>
      <p:ext uri="{BB962C8B-B14F-4D97-AF65-F5344CB8AC3E}">
        <p14:creationId xmlns:p14="http://schemas.microsoft.com/office/powerpoint/2010/main" val="3657834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bwMode="auto">
          <a:xfrm>
            <a:off x="0" y="0"/>
            <a:ext cx="9140825" cy="549275"/>
          </a:xfrm>
          <a:prstGeom prst="rect">
            <a:avLst/>
          </a:prstGeom>
          <a:noFill/>
          <a:ln w="9525">
            <a:noFill/>
            <a:miter lim="800000"/>
            <a:headEnd/>
            <a:tailEnd/>
          </a:ln>
        </p:spPr>
        <p:txBody>
          <a:bodyPr anchor="ctr"/>
          <a:lstStyle>
            <a:lvl1pPr>
              <a:defRPr sz="2400">
                <a:solidFill>
                  <a:schemeClr val="tx1"/>
                </a:solidFill>
                <a:latin typeface="Arial" pitchFamily="34" charset="0"/>
                <a:ea typeface="MS PGothic" pitchFamily="34" charset="-128"/>
              </a:defRPr>
            </a:lvl1pPr>
            <a:lvl2pPr marL="37931725" indent="-37474525">
              <a:defRPr sz="2400">
                <a:solidFill>
                  <a:schemeClr val="tx1"/>
                </a:solidFill>
                <a:latin typeface="Arial" pitchFamily="34" charset="0"/>
                <a:ea typeface="MS PGothic" pitchFamily="34" charset="-128"/>
              </a:defRPr>
            </a:lvl2pPr>
            <a:lvl3pPr>
              <a:defRPr sz="2400">
                <a:solidFill>
                  <a:schemeClr val="tx1"/>
                </a:solidFill>
                <a:latin typeface="Arial" pitchFamily="34" charset="0"/>
                <a:ea typeface="MS PGothic" pitchFamily="34" charset="-128"/>
              </a:defRPr>
            </a:lvl3pPr>
            <a:lvl4pPr>
              <a:defRPr sz="2400">
                <a:solidFill>
                  <a:schemeClr val="tx1"/>
                </a:solidFill>
                <a:latin typeface="Arial" pitchFamily="34" charset="0"/>
                <a:ea typeface="MS PGothic" pitchFamily="34" charset="-128"/>
              </a:defRPr>
            </a:lvl4pPr>
            <a:lvl5pPr>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solidFill>
                  <a:srgbClr val="0018D2"/>
                </a:solidFill>
              </a:rPr>
              <a:t>Cloud Errors After Last Assimilation Cycle</a:t>
            </a:r>
          </a:p>
        </p:txBody>
      </p:sp>
      <p:sp>
        <p:nvSpPr>
          <p:cNvPr id="14339" name="TextBox 12"/>
          <p:cNvSpPr txBox="1">
            <a:spLocks noChangeArrowheads="1"/>
          </p:cNvSpPr>
          <p:nvPr/>
        </p:nvSpPr>
        <p:spPr bwMode="auto">
          <a:xfrm>
            <a:off x="5257800" y="685800"/>
            <a:ext cx="3687762" cy="5940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pitchFamily="34" charset="0"/>
                <a:ea typeface="MS PGothic" pitchFamily="34" charset="-128"/>
              </a:defRPr>
            </a:lvl1pPr>
            <a:lvl2pPr marL="37931725" indent="-37474525">
              <a:defRPr sz="2400">
                <a:solidFill>
                  <a:schemeClr val="tx1"/>
                </a:solidFill>
                <a:latin typeface="Arial" pitchFamily="34" charset="0"/>
                <a:ea typeface="MS PGothic" pitchFamily="34" charset="-128"/>
              </a:defRPr>
            </a:lvl2pPr>
            <a:lvl3pPr>
              <a:defRPr sz="2400">
                <a:solidFill>
                  <a:schemeClr val="tx1"/>
                </a:solidFill>
                <a:latin typeface="Arial" pitchFamily="34" charset="0"/>
                <a:ea typeface="MS PGothic" pitchFamily="34" charset="-128"/>
              </a:defRPr>
            </a:lvl3pPr>
            <a:lvl4pPr>
              <a:defRPr sz="2400">
                <a:solidFill>
                  <a:schemeClr val="tx1"/>
                </a:solidFill>
                <a:latin typeface="Arial" pitchFamily="34" charset="0"/>
                <a:ea typeface="MS PGothic" pitchFamily="34" charset="-128"/>
              </a:defRPr>
            </a:lvl4pPr>
            <a:lvl5pPr>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Aft>
                <a:spcPts val="1200"/>
              </a:spcAft>
              <a:buFont typeface="Arial" pitchFamily="34" charset="0"/>
              <a:buChar char="•"/>
            </a:pPr>
            <a:r>
              <a:rPr lang="en-US" sz="2000" dirty="0">
                <a:solidFill>
                  <a:srgbClr val="3333CC"/>
                </a:solidFill>
              </a:rPr>
              <a:t> Total cloud condensate (QALL) errors over the entire model domain after the last assimilation cycle</a:t>
            </a:r>
          </a:p>
          <a:p>
            <a:pPr>
              <a:spcAft>
                <a:spcPts val="1200"/>
              </a:spcAft>
              <a:buFont typeface="Arial" pitchFamily="34" charset="0"/>
              <a:buChar char="•"/>
            </a:pPr>
            <a:endParaRPr lang="en-US" sz="1000" dirty="0"/>
          </a:p>
          <a:p>
            <a:pPr>
              <a:spcAft>
                <a:spcPts val="1200"/>
              </a:spcAft>
              <a:buFont typeface="Arial" pitchFamily="34" charset="0"/>
              <a:buChar char="•"/>
            </a:pPr>
            <a:r>
              <a:rPr lang="en-US" sz="2000" dirty="0"/>
              <a:t> Overall, the cloud analysis was greatly improved when 8.5 micrometer brightness temperatures were assimilated simultaneously with the conventional observations. </a:t>
            </a:r>
          </a:p>
          <a:p>
            <a:pPr>
              <a:spcAft>
                <a:spcPts val="1200"/>
              </a:spcAft>
              <a:buFont typeface="Arial" pitchFamily="34" charset="0"/>
              <a:buChar char="•"/>
            </a:pPr>
            <a:endParaRPr lang="en-US" sz="1000" dirty="0" smtClean="0"/>
          </a:p>
          <a:p>
            <a:pPr>
              <a:spcAft>
                <a:spcPts val="1200"/>
              </a:spcAft>
              <a:buFont typeface="Arial" pitchFamily="34" charset="0"/>
              <a:buChar char="•"/>
            </a:pPr>
            <a:r>
              <a:rPr lang="en-US" sz="2000" dirty="0" smtClean="0"/>
              <a:t> Clear </a:t>
            </a:r>
            <a:r>
              <a:rPr lang="en-US" sz="2000" dirty="0"/>
              <a:t>observations may be more representative of larger scales whereas cloudy observations are more representative of smaller scale features.</a:t>
            </a:r>
          </a:p>
        </p:txBody>
      </p:sp>
      <p:pic>
        <p:nvPicPr>
          <p:cNvPr id="14340" name="Picture 6" descr="fig8_qall_profiles_00utc.eps"/>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4638" y="822325"/>
            <a:ext cx="4749800"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76200" y="6477000"/>
            <a:ext cx="22621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smtClean="0"/>
              <a:t>Jason </a:t>
            </a:r>
            <a:r>
              <a:rPr lang="en-US" dirty="0" err="1" smtClean="0"/>
              <a:t>Otkin</a:t>
            </a:r>
            <a:r>
              <a:rPr lang="en-US" dirty="0" smtClean="0"/>
              <a:t>, CIMSS</a:t>
            </a:r>
            <a:endParaRPr lang="en-US" dirty="0"/>
          </a:p>
        </p:txBody>
      </p:sp>
    </p:spTree>
    <p:extLst>
      <p:ext uri="{BB962C8B-B14F-4D97-AF65-F5344CB8AC3E}">
        <p14:creationId xmlns:p14="http://schemas.microsoft.com/office/powerpoint/2010/main" val="257517700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3"/>
          <p:cNvSpPr>
            <a:spLocks noGrp="1"/>
          </p:cNvSpPr>
          <p:nvPr>
            <p:ph type="sldNum" sz="quarter" idx="10"/>
          </p:nvPr>
        </p:nvSpPr>
        <p:spPr/>
        <p:txBody>
          <a:bodyPr/>
          <a:lstStyle/>
          <a:p>
            <a:fld id="{809E4F54-B323-4C0A-913B-D1D0382E75F0}" type="slidenum">
              <a:rPr lang="en-US">
                <a:solidFill>
                  <a:srgbClr val="FFFFFF"/>
                </a:solidFill>
              </a:rPr>
              <a:pPr/>
              <a:t>84</a:t>
            </a:fld>
            <a:endParaRPr lang="en-US">
              <a:solidFill>
                <a:srgbClr val="FFFFFF"/>
              </a:solidFill>
            </a:endParaRPr>
          </a:p>
        </p:txBody>
      </p:sp>
      <p:sp>
        <p:nvSpPr>
          <p:cNvPr id="103426" name="Rectangle 2"/>
          <p:cNvSpPr>
            <a:spLocks noGrp="1" noChangeArrowheads="1"/>
          </p:cNvSpPr>
          <p:nvPr>
            <p:ph type="title"/>
          </p:nvPr>
        </p:nvSpPr>
        <p:spPr/>
        <p:txBody>
          <a:bodyPr/>
          <a:lstStyle/>
          <a:p>
            <a:r>
              <a:rPr lang="en-US" dirty="0" smtClean="0">
                <a:solidFill>
                  <a:srgbClr val="FFFF00"/>
                </a:solidFill>
              </a:rPr>
              <a:t>Training </a:t>
            </a:r>
            <a:r>
              <a:rPr lang="en-US" dirty="0">
                <a:solidFill>
                  <a:srgbClr val="FFFF00"/>
                </a:solidFill>
              </a:rPr>
              <a:t>and Education</a:t>
            </a:r>
          </a:p>
        </p:txBody>
      </p:sp>
      <p:pic>
        <p:nvPicPr>
          <p:cNvPr id="103429" name="Picture 5" descr="goesr_comet_fron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52800" y="838200"/>
            <a:ext cx="5392738" cy="3692525"/>
          </a:xfrm>
          <a:prstGeom prst="rect">
            <a:avLst/>
          </a:prstGeom>
          <a:noFill/>
          <a:extLst>
            <a:ext uri="{909E8E84-426E-40DD-AFC4-6F175D3DCCD1}">
              <a14:hiddenFill xmlns:a14="http://schemas.microsoft.com/office/drawing/2010/main">
                <a:solidFill>
                  <a:srgbClr val="FFFFFF"/>
                </a:solidFill>
              </a14:hiddenFill>
            </a:ext>
          </a:extLst>
        </p:spPr>
      </p:pic>
      <p:pic>
        <p:nvPicPr>
          <p:cNvPr id="103430" name="Picture 6" descr="goesr101_fron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 y="3429000"/>
            <a:ext cx="3754438" cy="2817813"/>
          </a:xfrm>
          <a:prstGeom prst="rect">
            <a:avLst/>
          </a:prstGeom>
          <a:noFill/>
          <a:extLst>
            <a:ext uri="{909E8E84-426E-40DD-AFC4-6F175D3DCCD1}">
              <a14:hiddenFill xmlns:a14="http://schemas.microsoft.com/office/drawing/2010/main">
                <a:solidFill>
                  <a:srgbClr val="FFFFFF"/>
                </a:solidFill>
              </a14:hiddenFill>
            </a:ext>
          </a:extLst>
        </p:spPr>
      </p:pic>
      <p:pic>
        <p:nvPicPr>
          <p:cNvPr id="103431" name="Picture 7" descr="abi_vv_200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8600" y="685800"/>
            <a:ext cx="2820988" cy="2644775"/>
          </a:xfrm>
          <a:prstGeom prst="rect">
            <a:avLst/>
          </a:prstGeom>
          <a:noFill/>
          <a:extLst>
            <a:ext uri="{909E8E84-426E-40DD-AFC4-6F175D3DCCD1}">
              <a14:hiddenFill xmlns:a14="http://schemas.microsoft.com/office/drawing/2010/main">
                <a:solidFill>
                  <a:srgbClr val="FFFFFF"/>
                </a:solidFill>
              </a14:hiddenFill>
            </a:ext>
          </a:extLst>
        </p:spPr>
      </p:pic>
      <p:pic>
        <p:nvPicPr>
          <p:cNvPr id="103434" name="Picture 1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895600" y="2438400"/>
            <a:ext cx="34290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103440" name="Group 16"/>
          <p:cNvGrpSpPr>
            <a:grpSpLocks/>
          </p:cNvGrpSpPr>
          <p:nvPr/>
        </p:nvGrpSpPr>
        <p:grpSpPr bwMode="auto">
          <a:xfrm>
            <a:off x="5334000" y="3886200"/>
            <a:ext cx="3810000" cy="2590800"/>
            <a:chOff x="432" y="532"/>
            <a:chExt cx="5010" cy="3740"/>
          </a:xfrm>
        </p:grpSpPr>
        <p:pic>
          <p:nvPicPr>
            <p:cNvPr id="103435" name="Picture 11" descr="wf_web_abi_intro"/>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32" y="532"/>
              <a:ext cx="5010" cy="3740"/>
            </a:xfrm>
            <a:prstGeom prst="rect">
              <a:avLst/>
            </a:prstGeom>
            <a:noFill/>
            <a:extLst>
              <a:ext uri="{909E8E84-426E-40DD-AFC4-6F175D3DCCD1}">
                <a14:hiddenFill xmlns:a14="http://schemas.microsoft.com/office/drawing/2010/main">
                  <a:solidFill>
                    <a:srgbClr val="FFFFFF"/>
                  </a:solidFill>
                </a14:hiddenFill>
              </a:ext>
            </a:extLst>
          </p:spPr>
        </p:pic>
        <p:sp>
          <p:nvSpPr>
            <p:cNvPr id="103436" name="Oval 12"/>
            <p:cNvSpPr>
              <a:spLocks noChangeArrowheads="1"/>
            </p:cNvSpPr>
            <p:nvPr/>
          </p:nvSpPr>
          <p:spPr bwMode="auto">
            <a:xfrm>
              <a:off x="480" y="2640"/>
              <a:ext cx="1104" cy="288"/>
            </a:xfrm>
            <a:prstGeom prst="ellipse">
              <a:avLst/>
            </a:prstGeom>
            <a:noFill/>
            <a:ln w="349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FontTx/>
                <a:buChar char="•"/>
              </a:pPr>
              <a:endParaRPr lang="en-US" smtClean="0">
                <a:solidFill>
                  <a:srgbClr val="000000"/>
                </a:solidFill>
              </a:endParaRPr>
            </a:p>
          </p:txBody>
        </p:sp>
        <p:sp>
          <p:nvSpPr>
            <p:cNvPr id="103437" name="Oval 13"/>
            <p:cNvSpPr>
              <a:spLocks noChangeArrowheads="1"/>
            </p:cNvSpPr>
            <p:nvPr/>
          </p:nvSpPr>
          <p:spPr bwMode="auto">
            <a:xfrm>
              <a:off x="1536" y="1632"/>
              <a:ext cx="1104" cy="288"/>
            </a:xfrm>
            <a:prstGeom prst="ellipse">
              <a:avLst/>
            </a:prstGeom>
            <a:noFill/>
            <a:ln w="349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FontTx/>
                <a:buChar char="•"/>
              </a:pPr>
              <a:endParaRPr lang="en-US" smtClean="0">
                <a:solidFill>
                  <a:srgbClr val="000000"/>
                </a:solidFill>
              </a:endParaRPr>
            </a:p>
          </p:txBody>
        </p:sp>
        <p:sp>
          <p:nvSpPr>
            <p:cNvPr id="103438" name="Oval 14"/>
            <p:cNvSpPr>
              <a:spLocks noChangeArrowheads="1"/>
            </p:cNvSpPr>
            <p:nvPr/>
          </p:nvSpPr>
          <p:spPr bwMode="auto">
            <a:xfrm>
              <a:off x="2160" y="2160"/>
              <a:ext cx="1104" cy="288"/>
            </a:xfrm>
            <a:prstGeom prst="ellipse">
              <a:avLst/>
            </a:prstGeom>
            <a:noFill/>
            <a:ln w="349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FontTx/>
                <a:buChar char="•"/>
              </a:pPr>
              <a:endParaRPr lang="en-US" smtClean="0">
                <a:solidFill>
                  <a:srgbClr val="000000"/>
                </a:solidFill>
              </a:endParaRPr>
            </a:p>
          </p:txBody>
        </p:sp>
        <p:sp>
          <p:nvSpPr>
            <p:cNvPr id="103439" name="Oval 15"/>
            <p:cNvSpPr>
              <a:spLocks noChangeArrowheads="1"/>
            </p:cNvSpPr>
            <p:nvPr/>
          </p:nvSpPr>
          <p:spPr bwMode="auto">
            <a:xfrm>
              <a:off x="2160" y="2880"/>
              <a:ext cx="1104" cy="288"/>
            </a:xfrm>
            <a:prstGeom prst="ellipse">
              <a:avLst/>
            </a:prstGeom>
            <a:noFill/>
            <a:ln w="349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20000"/>
                </a:spcBef>
                <a:spcAft>
                  <a:spcPct val="0"/>
                </a:spcAft>
                <a:buFontTx/>
                <a:buChar char="•"/>
              </a:pPr>
              <a:endParaRPr lang="en-US" smtClean="0">
                <a:solidFill>
                  <a:srgbClr val="000000"/>
                </a:solidFill>
              </a:endParaRPr>
            </a:p>
          </p:txBody>
        </p:sp>
      </p:grpSp>
      <p:pic>
        <p:nvPicPr>
          <p:cNvPr id="103433" name="Picture 9" descr="wf_web_abi_example"/>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334000" y="3886200"/>
            <a:ext cx="3738563" cy="2598738"/>
          </a:xfrm>
          <a:prstGeom prst="rect">
            <a:avLst/>
          </a:prstGeom>
          <a:noFill/>
          <a:extLst>
            <a:ext uri="{909E8E84-426E-40DD-AFC4-6F175D3DCCD1}">
              <a14:hiddenFill xmlns:a14="http://schemas.microsoft.com/office/drawing/2010/main">
                <a:solidFill>
                  <a:srgbClr val="FFFFFF"/>
                </a:solidFill>
              </a14:hiddenFill>
            </a:ext>
          </a:extLst>
        </p:spPr>
      </p:pic>
      <p:sp>
        <p:nvSpPr>
          <p:cNvPr id="103441" name="Text Box 17"/>
          <p:cNvSpPr txBox="1">
            <a:spLocks noChangeArrowheads="1"/>
          </p:cNvSpPr>
          <p:nvPr/>
        </p:nvSpPr>
        <p:spPr bwMode="auto">
          <a:xfrm>
            <a:off x="7680325" y="928688"/>
            <a:ext cx="1009650" cy="366712"/>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20000"/>
              </a:spcBef>
              <a:spcAft>
                <a:spcPct val="0"/>
              </a:spcAft>
            </a:pPr>
            <a:r>
              <a:rPr lang="en-US" smtClean="0">
                <a:solidFill>
                  <a:srgbClr val="000000"/>
                </a:solidFill>
              </a:rPr>
              <a:t>COMET</a:t>
            </a:r>
          </a:p>
        </p:txBody>
      </p:sp>
    </p:spTree>
    <p:extLst>
      <p:ext uri="{BB962C8B-B14F-4D97-AF65-F5344CB8AC3E}">
        <p14:creationId xmlns:p14="http://schemas.microsoft.com/office/powerpoint/2010/main" val="14628069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34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Outline</a:t>
            </a:r>
          </a:p>
        </p:txBody>
      </p:sp>
      <p:sp>
        <p:nvSpPr>
          <p:cNvPr id="9219" name="Rectangle 3"/>
          <p:cNvSpPr>
            <a:spLocks noGrp="1" noChangeArrowheads="1"/>
          </p:cNvSpPr>
          <p:nvPr>
            <p:ph type="body" idx="1"/>
          </p:nvPr>
        </p:nvSpPr>
        <p:spPr>
          <a:xfrm>
            <a:off x="381000" y="685800"/>
            <a:ext cx="8839200" cy="5105400"/>
          </a:xfrm>
        </p:spPr>
        <p:txBody>
          <a:bodyPr/>
          <a:lstStyle/>
          <a:p>
            <a:pPr eaLnBrk="1" hangingPunct="1">
              <a:lnSpc>
                <a:spcPct val="90000"/>
              </a:lnSpc>
            </a:pPr>
            <a:r>
              <a:rPr lang="en-US" dirty="0" smtClean="0">
                <a:solidFill>
                  <a:schemeClr val="bg1"/>
                </a:solidFill>
              </a:rPr>
              <a:t>History</a:t>
            </a:r>
          </a:p>
          <a:p>
            <a:pPr eaLnBrk="1" hangingPunct="1">
              <a:lnSpc>
                <a:spcPct val="90000"/>
              </a:lnSpc>
            </a:pPr>
            <a:r>
              <a:rPr lang="en-US" dirty="0" smtClean="0">
                <a:solidFill>
                  <a:schemeClr val="bg1"/>
                </a:solidFill>
              </a:rPr>
              <a:t>Current GOES Imager and Sounder</a:t>
            </a:r>
          </a:p>
          <a:p>
            <a:pPr lvl="1" eaLnBrk="1" hangingPunct="1">
              <a:lnSpc>
                <a:spcPct val="90000"/>
              </a:lnSpc>
            </a:pPr>
            <a:r>
              <a:rPr lang="en-US" dirty="0" smtClean="0">
                <a:solidFill>
                  <a:schemeClr val="bg1"/>
                </a:solidFill>
              </a:rPr>
              <a:t>GOES-14/15</a:t>
            </a:r>
          </a:p>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rgbClr val="FFFF00"/>
                </a:solidFill>
              </a:rPr>
              <a:t>High Spectral res.</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Questions</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85</a:t>
            </a:fld>
            <a:endParaRPr lang="en-US" smtClean="0">
              <a:solidFill>
                <a:srgbClr val="000000"/>
              </a:solidFill>
            </a:endParaRPr>
          </a:p>
        </p:txBody>
      </p:sp>
      <p:pic>
        <p:nvPicPr>
          <p:cNvPr id="1026" name="Picture 2" descr="C:\SAT\Users\tims\Documents\gifs\Old_2009\low_high_spectral_spectra.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38600" y="3810000"/>
            <a:ext cx="4990748" cy="2177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06357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304800" y="304800"/>
            <a:ext cx="8382000" cy="592138"/>
          </a:xfrm>
        </p:spPr>
        <p:txBody>
          <a:bodyPr>
            <a:normAutofit fontScale="90000"/>
          </a:bodyPr>
          <a:lstStyle/>
          <a:p>
            <a:r>
              <a:rPr lang="en-GB" sz="3600" b="1" dirty="0"/>
              <a:t>Operational ECMWF </a:t>
            </a:r>
            <a:r>
              <a:rPr lang="en-GB" sz="3600" b="1" dirty="0" smtClean="0"/>
              <a:t>system</a:t>
            </a:r>
            <a:r>
              <a:rPr lang="en-GB" sz="1600" b="1" dirty="0" smtClean="0"/>
              <a:t/>
            </a:r>
            <a:br>
              <a:rPr lang="en-GB" sz="1600" b="1" dirty="0" smtClean="0"/>
            </a:br>
            <a:r>
              <a:rPr lang="en-GB" sz="1600" b="1" dirty="0" smtClean="0"/>
              <a:t> </a:t>
            </a:r>
            <a:r>
              <a:rPr lang="en-GB" sz="1600" b="1" dirty="0"/>
              <a:t>Averaged over all model layers and entire global atmosphere.  % contribution of different observations to reduction in forecast error.</a:t>
            </a:r>
          </a:p>
        </p:txBody>
      </p:sp>
      <p:sp>
        <p:nvSpPr>
          <p:cNvPr id="25604" name="TextBox 10"/>
          <p:cNvSpPr txBox="1">
            <a:spLocks noChangeArrowheads="1"/>
          </p:cNvSpPr>
          <p:nvPr/>
        </p:nvSpPr>
        <p:spPr bwMode="auto">
          <a:xfrm>
            <a:off x="4876800" y="5410200"/>
            <a:ext cx="3657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r>
              <a:rPr lang="en-US" dirty="0">
                <a:solidFill>
                  <a:srgbClr val="000000"/>
                </a:solidFill>
                <a:latin typeface="Calibri" pitchFamily="34" charset="0"/>
              </a:rPr>
              <a:t>Forecast error contribution </a:t>
            </a:r>
            <a:r>
              <a:rPr lang="en-US" dirty="0" smtClean="0">
                <a:solidFill>
                  <a:srgbClr val="000000"/>
                </a:solidFill>
                <a:latin typeface="Calibri" pitchFamily="34" charset="0"/>
              </a:rPr>
              <a:t>(%)</a:t>
            </a:r>
          </a:p>
          <a:p>
            <a:pPr fontAlgn="base">
              <a:spcBef>
                <a:spcPct val="0"/>
              </a:spcBef>
              <a:spcAft>
                <a:spcPct val="0"/>
              </a:spcAft>
            </a:pPr>
            <a:endParaRPr lang="en-US" dirty="0">
              <a:solidFill>
                <a:srgbClr val="000000"/>
              </a:solidFill>
              <a:latin typeface="Calibri" pitchFamily="34" charset="0"/>
            </a:endParaRPr>
          </a:p>
        </p:txBody>
      </p:sp>
      <p:graphicFrame>
        <p:nvGraphicFramePr>
          <p:cNvPr id="11" name="Chart 10"/>
          <p:cNvGraphicFramePr/>
          <p:nvPr/>
        </p:nvGraphicFramePr>
        <p:xfrm>
          <a:off x="533400" y="1143000"/>
          <a:ext cx="8382000" cy="4267200"/>
        </p:xfrm>
        <a:graphic>
          <a:graphicData uri="http://schemas.openxmlformats.org/drawingml/2006/chart">
            <c:chart xmlns:c="http://schemas.openxmlformats.org/drawingml/2006/chart" xmlns:r="http://schemas.openxmlformats.org/officeDocument/2006/relationships" r:id="rId3"/>
          </a:graphicData>
        </a:graphic>
      </p:graphicFrame>
      <p:sp>
        <p:nvSpPr>
          <p:cNvPr id="25606" name="TextBox 6"/>
          <p:cNvSpPr txBox="1">
            <a:spLocks noChangeArrowheads="1"/>
          </p:cNvSpPr>
          <p:nvPr/>
        </p:nvSpPr>
        <p:spPr bwMode="auto">
          <a:xfrm>
            <a:off x="590550" y="5772834"/>
            <a:ext cx="7791450" cy="954107"/>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r>
              <a:rPr lang="en-US" sz="2800" dirty="0" smtClean="0">
                <a:solidFill>
                  <a:srgbClr val="000000"/>
                </a:solidFill>
                <a:latin typeface="Calibri" pitchFamily="34" charset="0"/>
              </a:rPr>
              <a:t>Infrared High Spectral resolution Sounders reduce </a:t>
            </a:r>
            <a:r>
              <a:rPr lang="en-US" sz="2800" dirty="0">
                <a:solidFill>
                  <a:srgbClr val="000000"/>
                </a:solidFill>
                <a:latin typeface="Calibri" pitchFamily="34" charset="0"/>
              </a:rPr>
              <a:t>forecast error </a:t>
            </a:r>
            <a:r>
              <a:rPr lang="en-US" sz="2800" dirty="0" smtClean="0">
                <a:solidFill>
                  <a:srgbClr val="000000"/>
                </a:solidFill>
                <a:latin typeface="Calibri" pitchFamily="34" charset="0"/>
              </a:rPr>
              <a:t>the most (for a given instrument)</a:t>
            </a:r>
            <a:endParaRPr lang="en-US" sz="2800" dirty="0">
              <a:solidFill>
                <a:srgbClr val="000000"/>
              </a:solidFill>
              <a:latin typeface="Calibri" pitchFamily="34" charset="0"/>
            </a:endParaRPr>
          </a:p>
        </p:txBody>
      </p:sp>
      <p:sp>
        <p:nvSpPr>
          <p:cNvPr id="25603" name="Rectangle 5"/>
          <p:cNvSpPr>
            <a:spLocks noChangeArrowheads="1"/>
          </p:cNvSpPr>
          <p:nvPr/>
        </p:nvSpPr>
        <p:spPr bwMode="auto">
          <a:xfrm>
            <a:off x="6172200" y="4298662"/>
            <a:ext cx="2362200" cy="584775"/>
          </a:xfrm>
          <a:prstGeom prst="rect">
            <a:avLst/>
          </a:prstGeom>
          <a:solidFill>
            <a:schemeClr val="bg1"/>
          </a:solidFill>
          <a:ln>
            <a:noFill/>
          </a:ln>
          <a:extLst/>
        </p:spPr>
        <p:txBody>
          <a:bodyPr wrap="square">
            <a:spAutoFit/>
          </a:bodyPr>
          <a:lstStyle/>
          <a:p>
            <a:pPr fontAlgn="base">
              <a:spcBef>
                <a:spcPct val="0"/>
              </a:spcBef>
              <a:spcAft>
                <a:spcPct val="0"/>
              </a:spcAft>
            </a:pPr>
            <a:r>
              <a:rPr lang="en-US" sz="1600" b="1" dirty="0">
                <a:solidFill>
                  <a:srgbClr val="000000"/>
                </a:solidFill>
              </a:rPr>
              <a:t>Courtesy: Carla </a:t>
            </a:r>
            <a:r>
              <a:rPr lang="en-US" sz="1600" b="1" dirty="0" err="1">
                <a:solidFill>
                  <a:srgbClr val="000000"/>
                </a:solidFill>
              </a:rPr>
              <a:t>Cardinali</a:t>
            </a:r>
            <a:endParaRPr lang="en-US" sz="1600" b="1" dirty="0">
              <a:solidFill>
                <a:srgbClr val="000000"/>
              </a:solidFill>
            </a:endParaRPr>
          </a:p>
          <a:p>
            <a:pPr fontAlgn="base">
              <a:spcBef>
                <a:spcPct val="0"/>
              </a:spcBef>
              <a:spcAft>
                <a:spcPct val="0"/>
              </a:spcAft>
            </a:pPr>
            <a:r>
              <a:rPr lang="en-US" sz="1600" b="1" dirty="0">
                <a:solidFill>
                  <a:srgbClr val="000000"/>
                </a:solidFill>
              </a:rPr>
              <a:t>and Sean Healy, ECMWF</a:t>
            </a:r>
          </a:p>
        </p:txBody>
      </p:sp>
      <p:sp>
        <p:nvSpPr>
          <p:cNvPr id="2" name="Slide Number Placeholder 1"/>
          <p:cNvSpPr>
            <a:spLocks noGrp="1"/>
          </p:cNvSpPr>
          <p:nvPr>
            <p:ph type="sldNum" sz="quarter" idx="12"/>
          </p:nvPr>
        </p:nvSpPr>
        <p:spPr/>
        <p:txBody>
          <a:bodyPr/>
          <a:lstStyle/>
          <a:p>
            <a:fld id="{4B875EE5-AE67-44BE-9DBE-2AE28FC74E9C}" type="slidenum">
              <a:rPr lang="en-US" smtClean="0">
                <a:solidFill>
                  <a:prstClr val="black">
                    <a:tint val="75000"/>
                  </a:prstClr>
                </a:solidFill>
              </a:rPr>
              <a:pPr/>
              <a:t>86</a:t>
            </a:fld>
            <a:endParaRPr lang="en-US">
              <a:solidFill>
                <a:prstClr val="black">
                  <a:tint val="75000"/>
                </a:prstClr>
              </a:solidFill>
            </a:endParaRPr>
          </a:p>
        </p:txBody>
      </p:sp>
    </p:spTree>
    <p:extLst>
      <p:ext uri="{BB962C8B-B14F-4D97-AF65-F5344CB8AC3E}">
        <p14:creationId xmlns:p14="http://schemas.microsoft.com/office/powerpoint/2010/main" val="327057128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Content Placeholder 2"/>
          <p:cNvSpPr>
            <a:spLocks noGrp="1"/>
          </p:cNvSpPr>
          <p:nvPr>
            <p:ph idx="1"/>
          </p:nvPr>
        </p:nvSpPr>
        <p:spPr>
          <a:xfrm>
            <a:off x="762000" y="1524000"/>
            <a:ext cx="7772400" cy="4114800"/>
          </a:xfrm>
        </p:spPr>
        <p:txBody>
          <a:bodyPr/>
          <a:lstStyle/>
          <a:p>
            <a:r>
              <a:rPr lang="en-US" sz="2400" dirty="0" smtClean="0">
                <a:solidFill>
                  <a:schemeClr val="bg1"/>
                </a:solidFill>
              </a:rPr>
              <a:t>Water Vapor and Carbon Dioxide absorption lines within the infrared window are sensitive to changes in the lower tropospheric thermodynamic state</a:t>
            </a:r>
          </a:p>
          <a:p>
            <a:pPr lvl="1"/>
            <a:r>
              <a:rPr lang="en-US" sz="2000" dirty="0" smtClean="0">
                <a:solidFill>
                  <a:schemeClr val="bg1"/>
                </a:solidFill>
              </a:rPr>
              <a:t>current GOES sounders are spectrally too broad to resolve these lines</a:t>
            </a:r>
          </a:p>
          <a:p>
            <a:endParaRPr lang="en-US" sz="2400" dirty="0" smtClean="0">
              <a:solidFill>
                <a:schemeClr val="bg1"/>
              </a:solidFill>
            </a:endParaRPr>
          </a:p>
          <a:p>
            <a:r>
              <a:rPr lang="en-US" sz="2400" dirty="0" smtClean="0">
                <a:solidFill>
                  <a:schemeClr val="bg1"/>
                </a:solidFill>
              </a:rPr>
              <a:t>High-time information obtained from a high spectral resolution IR GEO sounder would be very useful for monitoring pre-convective clear sky regions</a:t>
            </a:r>
            <a:br>
              <a:rPr lang="en-US" sz="2400" dirty="0" smtClean="0">
                <a:solidFill>
                  <a:schemeClr val="bg1"/>
                </a:solidFill>
              </a:rPr>
            </a:br>
            <a:endParaRPr lang="en-US" sz="2400" dirty="0" smtClean="0">
              <a:solidFill>
                <a:schemeClr val="bg1"/>
              </a:solidFill>
            </a:endParaRPr>
          </a:p>
          <a:p>
            <a:r>
              <a:rPr lang="en-US" sz="2400" dirty="0" smtClean="0">
                <a:solidFill>
                  <a:schemeClr val="bg1"/>
                </a:solidFill>
              </a:rPr>
              <a:t>GOES-R previously had an advanced sounder (HES), which was removed in 2006</a:t>
            </a:r>
          </a:p>
          <a:p>
            <a:pPr lvl="1"/>
            <a:r>
              <a:rPr lang="en-US" sz="2000" dirty="0" smtClean="0">
                <a:solidFill>
                  <a:schemeClr val="bg1"/>
                </a:solidFill>
              </a:rPr>
              <a:t>requirements remain unmet</a:t>
            </a:r>
          </a:p>
        </p:txBody>
      </p:sp>
      <p:sp>
        <p:nvSpPr>
          <p:cNvPr id="3584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112" charset="-128"/>
              </a:defRPr>
            </a:lvl1pPr>
            <a:lvl2pPr marL="37931725" indent="-37474525" eaLnBrk="0" hangingPunct="0">
              <a:defRPr sz="2400">
                <a:solidFill>
                  <a:schemeClr val="tx1"/>
                </a:solidFill>
                <a:latin typeface="Arial" charset="0"/>
                <a:ea typeface="ＭＳ Ｐゴシック" pitchFamily="-112" charset="-128"/>
              </a:defRPr>
            </a:lvl2pPr>
            <a:lvl3pPr eaLnBrk="0" hangingPunct="0">
              <a:defRPr sz="2400">
                <a:solidFill>
                  <a:schemeClr val="tx1"/>
                </a:solidFill>
                <a:latin typeface="Arial" charset="0"/>
                <a:ea typeface="ＭＳ Ｐゴシック" pitchFamily="-112" charset="-128"/>
              </a:defRPr>
            </a:lvl3pPr>
            <a:lvl4pPr eaLnBrk="0" hangingPunct="0">
              <a:defRPr sz="2400">
                <a:solidFill>
                  <a:schemeClr val="tx1"/>
                </a:solidFill>
                <a:latin typeface="Arial" charset="0"/>
                <a:ea typeface="ＭＳ Ｐゴシック" pitchFamily="-112" charset="-128"/>
              </a:defRPr>
            </a:lvl4pPr>
            <a:lvl5pPr eaLnBrk="0" hangingPunct="0">
              <a:defRPr sz="2400">
                <a:solidFill>
                  <a:schemeClr val="tx1"/>
                </a:solidFill>
                <a:latin typeface="Arial" charset="0"/>
                <a:ea typeface="ＭＳ Ｐゴシック" pitchFamily="-112" charset="-128"/>
              </a:defRPr>
            </a:lvl5pPr>
            <a:lvl6pPr marL="457200" eaLnBrk="0" fontAlgn="base" hangingPunct="0">
              <a:spcBef>
                <a:spcPct val="0"/>
              </a:spcBef>
              <a:spcAft>
                <a:spcPct val="0"/>
              </a:spcAft>
              <a:defRPr sz="2400">
                <a:solidFill>
                  <a:schemeClr val="tx1"/>
                </a:solidFill>
                <a:latin typeface="Arial" charset="0"/>
                <a:ea typeface="ＭＳ Ｐゴシック" pitchFamily="-112" charset="-128"/>
              </a:defRPr>
            </a:lvl6pPr>
            <a:lvl7pPr marL="914400" eaLnBrk="0" fontAlgn="base" hangingPunct="0">
              <a:spcBef>
                <a:spcPct val="0"/>
              </a:spcBef>
              <a:spcAft>
                <a:spcPct val="0"/>
              </a:spcAft>
              <a:defRPr sz="2400">
                <a:solidFill>
                  <a:schemeClr val="tx1"/>
                </a:solidFill>
                <a:latin typeface="Arial" charset="0"/>
                <a:ea typeface="ＭＳ Ｐゴシック" pitchFamily="-112" charset="-128"/>
              </a:defRPr>
            </a:lvl7pPr>
            <a:lvl8pPr marL="1371600" eaLnBrk="0" fontAlgn="base" hangingPunct="0">
              <a:spcBef>
                <a:spcPct val="0"/>
              </a:spcBef>
              <a:spcAft>
                <a:spcPct val="0"/>
              </a:spcAft>
              <a:defRPr sz="2400">
                <a:solidFill>
                  <a:schemeClr val="tx1"/>
                </a:solidFill>
                <a:latin typeface="Arial" charset="0"/>
                <a:ea typeface="ＭＳ Ｐゴシック" pitchFamily="-112" charset="-128"/>
              </a:defRPr>
            </a:lvl8pPr>
            <a:lvl9pPr marL="1828800" eaLnBrk="0" fontAlgn="base" hangingPunct="0">
              <a:spcBef>
                <a:spcPct val="0"/>
              </a:spcBef>
              <a:spcAft>
                <a:spcPct val="0"/>
              </a:spcAft>
              <a:defRPr sz="2400">
                <a:solidFill>
                  <a:schemeClr val="tx1"/>
                </a:solidFill>
                <a:latin typeface="Arial" charset="0"/>
                <a:ea typeface="ＭＳ Ｐゴシック" pitchFamily="-112" charset="-128"/>
              </a:defRPr>
            </a:lvl9pPr>
          </a:lstStyle>
          <a:p>
            <a:fld id="{477F7316-EEBA-4F10-BCE5-BD739ACE5141}" type="slidenum">
              <a:rPr lang="en-US" sz="1400"/>
              <a:pPr/>
              <a:t>87</a:t>
            </a:fld>
            <a:endParaRPr lang="en-US" sz="1400"/>
          </a:p>
        </p:txBody>
      </p:sp>
      <p:sp>
        <p:nvSpPr>
          <p:cNvPr id="6" name="Rectangle 3"/>
          <p:cNvSpPr>
            <a:spLocks noGrp="1" noChangeArrowheads="1"/>
          </p:cNvSpPr>
          <p:nvPr>
            <p:ph type="title"/>
          </p:nvPr>
        </p:nvSpPr>
        <p:spPr>
          <a:xfrm>
            <a:off x="381000" y="228600"/>
            <a:ext cx="8153400" cy="1143000"/>
          </a:xfrm>
        </p:spPr>
        <p:txBody>
          <a:bodyPr/>
          <a:lstStyle/>
          <a:p>
            <a:r>
              <a:rPr lang="en-US" sz="3600" dirty="0" smtClean="0">
                <a:solidFill>
                  <a:srgbClr val="FFFF00"/>
                </a:solidFill>
              </a:rPr>
              <a:t>High-Spectral, combined with High-Temporal Resolution is the key</a:t>
            </a:r>
            <a:endParaRPr lang="en-US" dirty="0">
              <a:solidFill>
                <a:srgbClr val="FFFF00"/>
              </a:solidFill>
            </a:endParaRPr>
          </a:p>
        </p:txBody>
      </p:sp>
    </p:spTree>
    <p:extLst>
      <p:ext uri="{BB962C8B-B14F-4D97-AF65-F5344CB8AC3E}">
        <p14:creationId xmlns:p14="http://schemas.microsoft.com/office/powerpoint/2010/main" val="276355339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10134600" cy="1143000"/>
          </a:xfrm>
        </p:spPr>
        <p:txBody>
          <a:bodyPr/>
          <a:lstStyle/>
          <a:p>
            <a:r>
              <a:rPr lang="en-US" sz="3600" dirty="0" smtClean="0">
                <a:solidFill>
                  <a:srgbClr val="FFFF00"/>
                </a:solidFill>
              </a:rPr>
              <a:t>Need to monitor rapidly evolving situations</a:t>
            </a:r>
            <a:endParaRPr lang="en-US" sz="3600" dirty="0">
              <a:solidFill>
                <a:srgbClr val="FFFF00"/>
              </a:solidFill>
            </a:endParaRPr>
          </a:p>
        </p:txBody>
      </p:sp>
      <p:sp>
        <p:nvSpPr>
          <p:cNvPr id="4" name="Slide Number Placeholder 3"/>
          <p:cNvSpPr>
            <a:spLocks noGrp="1"/>
          </p:cNvSpPr>
          <p:nvPr>
            <p:ph type="sldNum" sz="quarter" idx="12"/>
          </p:nvPr>
        </p:nvSpPr>
        <p:spPr/>
        <p:txBody>
          <a:bodyPr/>
          <a:lstStyle/>
          <a:p>
            <a:fld id="{7BA2C502-6CFB-4FA6-8FF9-E8FFEA9CEA4F}" type="slidenum">
              <a:rPr lang="en-US" smtClean="0">
                <a:solidFill>
                  <a:srgbClr val="000000"/>
                </a:solidFill>
              </a:rPr>
              <a:pPr/>
              <a:t>88</a:t>
            </a:fld>
            <a:endParaRPr lang="en-US">
              <a:solidFill>
                <a:srgbClr val="000000"/>
              </a:solidFill>
            </a:endParaRPr>
          </a:p>
        </p:txBody>
      </p:sp>
      <p:pic>
        <p:nvPicPr>
          <p:cNvPr id="7" name="Content Placeholder 6"/>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52400" y="2667000"/>
            <a:ext cx="5384800" cy="4038600"/>
          </a:xfrm>
        </p:spPr>
      </p:pic>
      <p:pic>
        <p:nvPicPr>
          <p:cNvPr id="8" name="Picture 3" descr="060906_li_vis"/>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983878" y="1219200"/>
            <a:ext cx="3976942"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87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71FD58BD-3194-481E-BBAF-53F7B6325AD9}" type="slidenum">
              <a:rPr lang="en-US"/>
              <a:pPr/>
              <a:t>89</a:t>
            </a:fld>
            <a:endParaRPr lang="en-US"/>
          </a:p>
        </p:txBody>
      </p:sp>
      <p:sp>
        <p:nvSpPr>
          <p:cNvPr id="64514" name="Rectangle 2"/>
          <p:cNvSpPr>
            <a:spLocks noGrp="1" noChangeArrowheads="1"/>
          </p:cNvSpPr>
          <p:nvPr>
            <p:ph type="title"/>
          </p:nvPr>
        </p:nvSpPr>
        <p:spPr>
          <a:xfrm>
            <a:off x="-76200" y="381000"/>
            <a:ext cx="9372600" cy="1143000"/>
          </a:xfrm>
        </p:spPr>
        <p:txBody>
          <a:bodyPr>
            <a:normAutofit fontScale="90000"/>
          </a:bodyPr>
          <a:lstStyle/>
          <a:p>
            <a:r>
              <a:rPr lang="en-US" sz="4000" dirty="0" smtClean="0">
                <a:solidFill>
                  <a:srgbClr val="FFFF00"/>
                </a:solidFill>
              </a:rPr>
              <a:t>Evolution of the Vertical Moisture is the Key!</a:t>
            </a:r>
            <a:br>
              <a:rPr lang="en-US" sz="4000" dirty="0" smtClean="0">
                <a:solidFill>
                  <a:srgbClr val="FFFF00"/>
                </a:solidFill>
              </a:rPr>
            </a:br>
            <a:r>
              <a:rPr lang="en-US" sz="2700" dirty="0" smtClean="0">
                <a:solidFill>
                  <a:srgbClr val="FFFF00"/>
                </a:solidFill>
              </a:rPr>
              <a:t>Simulated Relative </a:t>
            </a:r>
            <a:r>
              <a:rPr lang="en-US" sz="2700" dirty="0">
                <a:solidFill>
                  <a:srgbClr val="FFFF00"/>
                </a:solidFill>
              </a:rPr>
              <a:t>humidity cross-section at 20 UTC 12 June 2002 </a:t>
            </a:r>
            <a:r>
              <a:rPr lang="en-US" dirty="0">
                <a:solidFill>
                  <a:srgbClr val="FFFF00"/>
                </a:solidFill>
              </a:rPr>
              <a:t/>
            </a:r>
            <a:br>
              <a:rPr lang="en-US" dirty="0">
                <a:solidFill>
                  <a:srgbClr val="FFFF00"/>
                </a:solidFill>
              </a:rPr>
            </a:br>
            <a:endParaRPr lang="en-US" dirty="0">
              <a:solidFill>
                <a:srgbClr val="FFFF00"/>
              </a:solidFill>
            </a:endParaRPr>
          </a:p>
        </p:txBody>
      </p:sp>
      <p:pic>
        <p:nvPicPr>
          <p:cNvPr id="64516" name="Picture 4" descr="4pane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0600" y="1219200"/>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0" y="1905000"/>
            <a:ext cx="882742" cy="369332"/>
          </a:xfrm>
          <a:prstGeom prst="rect">
            <a:avLst/>
          </a:prstGeom>
          <a:solidFill>
            <a:schemeClr val="bg1"/>
          </a:solidFill>
        </p:spPr>
        <p:txBody>
          <a:bodyPr wrap="none" rtlCol="0">
            <a:spAutoFit/>
          </a:bodyPr>
          <a:lstStyle/>
          <a:p>
            <a:r>
              <a:rPr lang="en-US" dirty="0" smtClean="0"/>
              <a:t>“Truth”</a:t>
            </a:r>
            <a:endParaRPr lang="en-US" dirty="0"/>
          </a:p>
        </p:txBody>
      </p:sp>
      <p:sp>
        <p:nvSpPr>
          <p:cNvPr id="7" name="TextBox 6"/>
          <p:cNvSpPr txBox="1"/>
          <p:nvPr/>
        </p:nvSpPr>
        <p:spPr>
          <a:xfrm>
            <a:off x="4953000" y="1905000"/>
            <a:ext cx="2847446" cy="369332"/>
          </a:xfrm>
          <a:prstGeom prst="rect">
            <a:avLst/>
          </a:prstGeom>
          <a:solidFill>
            <a:schemeClr val="bg1"/>
          </a:solidFill>
        </p:spPr>
        <p:txBody>
          <a:bodyPr wrap="none" rtlCol="0">
            <a:spAutoFit/>
          </a:bodyPr>
          <a:lstStyle/>
          <a:p>
            <a:r>
              <a:rPr lang="en-US" dirty="0" smtClean="0"/>
              <a:t>“</a:t>
            </a:r>
            <a:r>
              <a:rPr lang="en-US" dirty="0"/>
              <a:t>GEO advanced IR sounder </a:t>
            </a:r>
            <a:r>
              <a:rPr lang="en-US" dirty="0" smtClean="0"/>
              <a:t>”</a:t>
            </a:r>
            <a:endParaRPr lang="en-US" dirty="0"/>
          </a:p>
        </p:txBody>
      </p:sp>
      <p:sp>
        <p:nvSpPr>
          <p:cNvPr id="8" name="TextBox 7"/>
          <p:cNvSpPr txBox="1"/>
          <p:nvPr/>
        </p:nvSpPr>
        <p:spPr>
          <a:xfrm>
            <a:off x="2362200" y="4583668"/>
            <a:ext cx="673454" cy="369332"/>
          </a:xfrm>
          <a:prstGeom prst="rect">
            <a:avLst/>
          </a:prstGeom>
          <a:solidFill>
            <a:schemeClr val="bg1"/>
          </a:solidFill>
        </p:spPr>
        <p:txBody>
          <a:bodyPr wrap="none" rtlCol="0">
            <a:spAutoFit/>
          </a:bodyPr>
          <a:lstStyle/>
          <a:p>
            <a:r>
              <a:rPr lang="en-US" dirty="0" smtClean="0"/>
              <a:t>“ABI”</a:t>
            </a:r>
            <a:endParaRPr lang="en-US" dirty="0"/>
          </a:p>
        </p:txBody>
      </p:sp>
      <p:sp>
        <p:nvSpPr>
          <p:cNvPr id="9" name="TextBox 8"/>
          <p:cNvSpPr txBox="1"/>
          <p:nvPr/>
        </p:nvSpPr>
        <p:spPr>
          <a:xfrm>
            <a:off x="5975258" y="4583668"/>
            <a:ext cx="782971" cy="369332"/>
          </a:xfrm>
          <a:prstGeom prst="rect">
            <a:avLst/>
          </a:prstGeom>
          <a:solidFill>
            <a:schemeClr val="bg1"/>
          </a:solidFill>
        </p:spPr>
        <p:txBody>
          <a:bodyPr wrap="none" rtlCol="0">
            <a:spAutoFit/>
          </a:bodyPr>
          <a:lstStyle/>
          <a:p>
            <a:r>
              <a:rPr lang="en-US" dirty="0" smtClean="0"/>
              <a:t>“RUC”</a:t>
            </a:r>
            <a:endParaRPr lang="en-US" dirty="0"/>
          </a:p>
        </p:txBody>
      </p:sp>
      <p:sp>
        <p:nvSpPr>
          <p:cNvPr id="4" name="TextBox 3"/>
          <p:cNvSpPr txBox="1"/>
          <p:nvPr/>
        </p:nvSpPr>
        <p:spPr>
          <a:xfrm>
            <a:off x="79389" y="6400800"/>
            <a:ext cx="911211" cy="369332"/>
          </a:xfrm>
          <a:prstGeom prst="rect">
            <a:avLst/>
          </a:prstGeom>
          <a:noFill/>
        </p:spPr>
        <p:txBody>
          <a:bodyPr wrap="none" rtlCol="0">
            <a:spAutoFit/>
          </a:bodyPr>
          <a:lstStyle/>
          <a:p>
            <a:r>
              <a:rPr lang="en-US" dirty="0" smtClean="0"/>
              <a:t>Li et. al.</a:t>
            </a:r>
            <a:endParaRPr lang="en-US" dirty="0"/>
          </a:p>
        </p:txBody>
      </p:sp>
    </p:spTree>
    <p:extLst>
      <p:ext uri="{BB962C8B-B14F-4D97-AF65-F5344CB8AC3E}">
        <p14:creationId xmlns:p14="http://schemas.microsoft.com/office/powerpoint/2010/main" val="33225184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050"/>
          <p:cNvSpPr txBox="1">
            <a:spLocks noChangeArrowheads="1"/>
          </p:cNvSpPr>
          <p:nvPr/>
        </p:nvSpPr>
        <p:spPr bwMode="auto">
          <a:xfrm>
            <a:off x="609600" y="304800"/>
            <a:ext cx="8077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800" dirty="0" smtClean="0">
                <a:solidFill>
                  <a:srgbClr val="FFFF00"/>
                </a:solidFill>
              </a:rPr>
              <a:t>Impact Study of RAOB, GOES, and POES data on Eta Data Assimilation System</a:t>
            </a:r>
            <a:endParaRPr lang="en-US" sz="2800" dirty="0">
              <a:solidFill>
                <a:srgbClr val="FFFF00"/>
              </a:solidFill>
            </a:endParaRPr>
          </a:p>
        </p:txBody>
      </p:sp>
      <p:sp>
        <p:nvSpPr>
          <p:cNvPr id="40963" name="Text Box 2051"/>
          <p:cNvSpPr txBox="1">
            <a:spLocks noChangeArrowheads="1"/>
          </p:cNvSpPr>
          <p:nvPr/>
        </p:nvSpPr>
        <p:spPr bwMode="auto">
          <a:xfrm>
            <a:off x="533400" y="2819400"/>
            <a:ext cx="8153400" cy="309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dirty="0" err="1">
                <a:solidFill>
                  <a:schemeClr val="bg1"/>
                </a:solidFill>
              </a:rPr>
              <a:t>Zapotocny</a:t>
            </a:r>
            <a:r>
              <a:rPr lang="en-US" sz="1600" dirty="0">
                <a:solidFill>
                  <a:schemeClr val="bg1"/>
                </a:solidFill>
              </a:rPr>
              <a:t>, T. H., W. P. </a:t>
            </a:r>
            <a:r>
              <a:rPr lang="en-US" sz="1600" dirty="0" err="1">
                <a:solidFill>
                  <a:schemeClr val="bg1"/>
                </a:solidFill>
              </a:rPr>
              <a:t>Menzel</a:t>
            </a:r>
            <a:r>
              <a:rPr lang="en-US" sz="1600" dirty="0">
                <a:solidFill>
                  <a:schemeClr val="bg1"/>
                </a:solidFill>
              </a:rPr>
              <a:t>, J. A. Jung, and J. P. Nelson III, 2005:  A four season impact study of </a:t>
            </a:r>
            <a:r>
              <a:rPr lang="en-US" sz="1600" dirty="0" err="1">
                <a:solidFill>
                  <a:schemeClr val="bg1"/>
                </a:solidFill>
              </a:rPr>
              <a:t>rawinsonde</a:t>
            </a:r>
            <a:r>
              <a:rPr lang="en-US" sz="1600" dirty="0">
                <a:solidFill>
                  <a:schemeClr val="bg1"/>
                </a:solidFill>
              </a:rPr>
              <a:t>, GOES and POES data in the Eta Data Assimilation System.  Part I:  The total contribution.  </a:t>
            </a:r>
            <a:r>
              <a:rPr lang="en-US" sz="1600" dirty="0" err="1">
                <a:solidFill>
                  <a:schemeClr val="bg1"/>
                </a:solidFill>
              </a:rPr>
              <a:t>Wea</a:t>
            </a:r>
            <a:r>
              <a:rPr lang="en-US" sz="1600" dirty="0">
                <a:solidFill>
                  <a:schemeClr val="bg1"/>
                </a:solidFill>
              </a:rPr>
              <a:t>. Forecasting, </a:t>
            </a:r>
            <a:r>
              <a:rPr lang="en-US" sz="1600" b="1" dirty="0">
                <a:solidFill>
                  <a:schemeClr val="bg1"/>
                </a:solidFill>
              </a:rPr>
              <a:t>20</a:t>
            </a:r>
            <a:r>
              <a:rPr lang="en-US" sz="1600" dirty="0">
                <a:solidFill>
                  <a:schemeClr val="bg1"/>
                </a:solidFill>
              </a:rPr>
              <a:t>, 161-177.</a:t>
            </a:r>
          </a:p>
          <a:p>
            <a:r>
              <a:rPr lang="en-US" sz="1600" dirty="0">
                <a:solidFill>
                  <a:schemeClr val="bg1"/>
                </a:solidFill>
              </a:rPr>
              <a:t> </a:t>
            </a:r>
          </a:p>
          <a:p>
            <a:r>
              <a:rPr lang="en-US" sz="1600" dirty="0" err="1">
                <a:solidFill>
                  <a:schemeClr val="bg1"/>
                </a:solidFill>
              </a:rPr>
              <a:t>Zapotocny</a:t>
            </a:r>
            <a:r>
              <a:rPr lang="en-US" sz="1600" dirty="0">
                <a:solidFill>
                  <a:schemeClr val="bg1"/>
                </a:solidFill>
              </a:rPr>
              <a:t>, T. H., W. P. </a:t>
            </a:r>
            <a:r>
              <a:rPr lang="en-US" sz="1600" dirty="0" err="1">
                <a:solidFill>
                  <a:schemeClr val="bg1"/>
                </a:solidFill>
              </a:rPr>
              <a:t>Menzel</a:t>
            </a:r>
            <a:r>
              <a:rPr lang="en-US" sz="1600" dirty="0">
                <a:solidFill>
                  <a:schemeClr val="bg1"/>
                </a:solidFill>
              </a:rPr>
              <a:t>, J. A. Jung, and J. P. Nelson III, 2005:  A four season impact study of </a:t>
            </a:r>
            <a:r>
              <a:rPr lang="en-US" sz="1600" dirty="0" err="1">
                <a:solidFill>
                  <a:schemeClr val="bg1"/>
                </a:solidFill>
              </a:rPr>
              <a:t>rawinsonde</a:t>
            </a:r>
            <a:r>
              <a:rPr lang="en-US" sz="1600" dirty="0">
                <a:solidFill>
                  <a:schemeClr val="bg1"/>
                </a:solidFill>
              </a:rPr>
              <a:t>, GOES and POES data in the Eta Data Assimilation System.  Part II:  Contribution of the components.  </a:t>
            </a:r>
            <a:r>
              <a:rPr lang="en-US" sz="1600" dirty="0" err="1">
                <a:solidFill>
                  <a:schemeClr val="bg1"/>
                </a:solidFill>
              </a:rPr>
              <a:t>Wea</a:t>
            </a:r>
            <a:r>
              <a:rPr lang="en-US" sz="1600" dirty="0">
                <a:solidFill>
                  <a:schemeClr val="bg1"/>
                </a:solidFill>
              </a:rPr>
              <a:t>. Forecasting, </a:t>
            </a:r>
            <a:r>
              <a:rPr lang="en-US" sz="1600" b="1" dirty="0">
                <a:solidFill>
                  <a:schemeClr val="bg1"/>
                </a:solidFill>
              </a:rPr>
              <a:t>20</a:t>
            </a:r>
            <a:r>
              <a:rPr lang="en-US" sz="1600" dirty="0">
                <a:solidFill>
                  <a:schemeClr val="bg1"/>
                </a:solidFill>
              </a:rPr>
              <a:t>, 178-198.</a:t>
            </a:r>
          </a:p>
          <a:p>
            <a:pPr>
              <a:spcBef>
                <a:spcPct val="50000"/>
              </a:spcBef>
            </a:pPr>
            <a:r>
              <a:rPr lang="en-US" sz="1600" dirty="0" err="1" smtClean="0">
                <a:solidFill>
                  <a:schemeClr val="bg1"/>
                </a:solidFill>
              </a:rPr>
              <a:t>Zapotocny</a:t>
            </a:r>
            <a:r>
              <a:rPr lang="en-US" sz="1600" dirty="0">
                <a:solidFill>
                  <a:schemeClr val="bg1"/>
                </a:solidFill>
              </a:rPr>
              <a:t>, T. H., W. P. </a:t>
            </a:r>
            <a:r>
              <a:rPr lang="en-US" sz="1600" dirty="0" err="1">
                <a:solidFill>
                  <a:schemeClr val="bg1"/>
                </a:solidFill>
              </a:rPr>
              <a:t>Menzel</a:t>
            </a:r>
            <a:r>
              <a:rPr lang="en-US" sz="1600" dirty="0">
                <a:solidFill>
                  <a:schemeClr val="bg1"/>
                </a:solidFill>
              </a:rPr>
              <a:t>, J. P. Nelson III, and J. A. Jung, 2002: Impact Study of Five Satellite Data Types in the Eta Data Assimilation System in Three Seasons.  Weather and Forecasting, </a:t>
            </a:r>
            <a:r>
              <a:rPr lang="en-US" sz="1600" b="1" dirty="0">
                <a:solidFill>
                  <a:schemeClr val="bg1"/>
                </a:solidFill>
              </a:rPr>
              <a:t>17</a:t>
            </a:r>
            <a:r>
              <a:rPr lang="en-US" sz="1600" dirty="0">
                <a:solidFill>
                  <a:schemeClr val="bg1"/>
                </a:solidFill>
              </a:rPr>
              <a:t>, 263-285.</a:t>
            </a:r>
          </a:p>
          <a:p>
            <a:pPr algn="ctr">
              <a:spcBef>
                <a:spcPct val="50000"/>
              </a:spcBef>
            </a:pPr>
            <a:endParaRPr lang="en-US" dirty="0">
              <a:solidFill>
                <a:prstClr val="black"/>
              </a:solidFill>
            </a:endParaRPr>
          </a:p>
        </p:txBody>
      </p:sp>
      <p:pic>
        <p:nvPicPr>
          <p:cNvPr id="40964" name="Picture 2052" descr="NOAA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4535" y="5702320"/>
            <a:ext cx="1029050" cy="10032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1000" y="1686580"/>
            <a:ext cx="8763000" cy="523220"/>
          </a:xfrm>
          <a:prstGeom prst="rect">
            <a:avLst/>
          </a:prstGeom>
          <a:noFill/>
        </p:spPr>
        <p:txBody>
          <a:bodyPr wrap="square" rtlCol="0">
            <a:spAutoFit/>
          </a:bodyPr>
          <a:lstStyle/>
          <a:p>
            <a:r>
              <a:rPr lang="en-US" sz="2400" dirty="0" smtClean="0">
                <a:solidFill>
                  <a:schemeClr val="bg1"/>
                </a:solidFill>
              </a:rPr>
              <a:t>RAOBs, GOES and POES all contribute unique information</a:t>
            </a:r>
            <a:r>
              <a:rPr lang="en-US" sz="2800" dirty="0" smtClean="0">
                <a:solidFill>
                  <a:schemeClr val="bg1"/>
                </a:solidFill>
              </a:rPr>
              <a:t>!</a:t>
            </a:r>
            <a:endParaRPr lang="en-US" sz="2800" dirty="0">
              <a:solidFill>
                <a:schemeClr val="bg1"/>
              </a:solidFill>
            </a:endParaRPr>
          </a:p>
        </p:txBody>
      </p:sp>
      <p:sp>
        <p:nvSpPr>
          <p:cNvPr id="4" name="Slide Number Placeholder 3"/>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9</a:t>
            </a:fld>
            <a:endParaRPr lang="en-US">
              <a:solidFill>
                <a:srgbClr val="000000"/>
              </a:solidFill>
            </a:endParaRPr>
          </a:p>
        </p:txBody>
      </p:sp>
    </p:spTree>
    <p:extLst>
      <p:ext uri="{BB962C8B-B14F-4D97-AF65-F5344CB8AC3E}">
        <p14:creationId xmlns:p14="http://schemas.microsoft.com/office/powerpoint/2010/main" val="204324810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3" name="Rectangle 11"/>
          <p:cNvSpPr>
            <a:spLocks noChangeArrowheads="1"/>
          </p:cNvSpPr>
          <p:nvPr/>
        </p:nvSpPr>
        <p:spPr bwMode="auto">
          <a:xfrm>
            <a:off x="0" y="63500"/>
            <a:ext cx="9144000" cy="698500"/>
          </a:xfrm>
          <a:prstGeom prst="rect">
            <a:avLst/>
          </a:prstGeom>
          <a:noFill/>
          <a:ln>
            <a:noFill/>
          </a:ln>
          <a:effectLst/>
          <a:extLst/>
        </p:spPr>
        <p:txBody>
          <a:bodyPr anchor="ctr"/>
          <a:lstStyle/>
          <a:p>
            <a:pPr algn="ctr" fontAlgn="base">
              <a:spcBef>
                <a:spcPct val="0"/>
              </a:spcBef>
              <a:spcAft>
                <a:spcPct val="0"/>
              </a:spcAft>
              <a:defRPr/>
            </a:pPr>
            <a:r>
              <a:rPr lang="en-US" sz="2000" b="1" u="sng" dirty="0">
                <a:solidFill>
                  <a:srgbClr val="0000FF"/>
                </a:solidFill>
                <a:effectLst>
                  <a:outerShdw blurRad="38100" dist="38100" dir="2700000" algn="tl">
                    <a:srgbClr val="C0C0C0"/>
                  </a:outerShdw>
                </a:effectLst>
                <a:cs typeface="Times New Roman" pitchFamily="18" charset="0"/>
              </a:rPr>
              <a:t>A Hyper-Spectral Geo-Sounder </a:t>
            </a:r>
            <a:r>
              <a:rPr lang="en-US" sz="2000" b="1" u="sng" dirty="0" smtClean="0">
                <a:solidFill>
                  <a:srgbClr val="0000FF"/>
                </a:solidFill>
                <a:effectLst>
                  <a:outerShdw blurRad="38100" dist="38100" dir="2700000" algn="tl">
                    <a:srgbClr val="C0C0C0"/>
                  </a:outerShdw>
                </a:effectLst>
                <a:cs typeface="Times New Roman" pitchFamily="18" charset="0"/>
              </a:rPr>
              <a:t>Could </a:t>
            </a:r>
            <a:r>
              <a:rPr lang="en-US" sz="2000" b="1" u="sng" dirty="0">
                <a:solidFill>
                  <a:srgbClr val="0000FF"/>
                </a:solidFill>
                <a:effectLst>
                  <a:outerShdw blurRad="38100" dist="38100" dir="2700000" algn="tl">
                    <a:srgbClr val="C0C0C0"/>
                  </a:outerShdw>
                </a:effectLst>
                <a:cs typeface="Times New Roman" pitchFamily="18" charset="0"/>
              </a:rPr>
              <a:t>Near-cast Severe Weather</a:t>
            </a:r>
            <a:br>
              <a:rPr lang="en-US" sz="2000" b="1" u="sng" dirty="0">
                <a:solidFill>
                  <a:srgbClr val="0000FF"/>
                </a:solidFill>
                <a:effectLst>
                  <a:outerShdw blurRad="38100" dist="38100" dir="2700000" algn="tl">
                    <a:srgbClr val="C0C0C0"/>
                  </a:outerShdw>
                </a:effectLst>
                <a:cs typeface="Times New Roman" pitchFamily="18" charset="0"/>
              </a:rPr>
            </a:br>
            <a:r>
              <a:rPr lang="en-US" b="1" dirty="0">
                <a:solidFill>
                  <a:srgbClr val="0000FF"/>
                </a:solidFill>
                <a:effectLst>
                  <a:outerShdw blurRad="38100" dist="38100" dir="2700000" algn="tl">
                    <a:srgbClr val="C0C0C0"/>
                  </a:outerShdw>
                </a:effectLst>
                <a:cs typeface="Times New Roman" pitchFamily="18" charset="0"/>
              </a:rPr>
              <a:t> An Observing System Simulation Experiment</a:t>
            </a:r>
          </a:p>
        </p:txBody>
      </p:sp>
      <p:sp>
        <p:nvSpPr>
          <p:cNvPr id="117762" name="Text Box 12"/>
          <p:cNvSpPr txBox="1">
            <a:spLocks noChangeArrowheads="1"/>
          </p:cNvSpPr>
          <p:nvPr/>
        </p:nvSpPr>
        <p:spPr bwMode="auto">
          <a:xfrm>
            <a:off x="2743200" y="1295400"/>
            <a:ext cx="3657600" cy="2667000"/>
          </a:xfrm>
          <a:prstGeom prst="rect">
            <a:avLst/>
          </a:prstGeom>
          <a:solidFill>
            <a:schemeClr val="accent1"/>
          </a:solidFill>
          <a:ln w="22225">
            <a:solidFill>
              <a:schemeClr val="tx1"/>
            </a:solidFill>
            <a:miter lim="800000"/>
            <a:headEnd/>
            <a:tailEnd/>
          </a:ln>
        </p:spPr>
        <p:txBody>
          <a:bodyPr>
            <a:spAutoFit/>
          </a:bodyPr>
          <a:lstStyle/>
          <a:p>
            <a:pPr fontAlgn="base">
              <a:spcBef>
                <a:spcPct val="0"/>
              </a:spcBef>
              <a:spcAft>
                <a:spcPct val="0"/>
              </a:spcAft>
            </a:pPr>
            <a:r>
              <a:rPr lang="en-US" sz="1400">
                <a:solidFill>
                  <a:srgbClr val="000000"/>
                </a:solidFill>
              </a:rPr>
              <a:t>A WRF model simulation of the June 12, 2002 IHOP case was used to generate simulated radiances from a GOES-R  Advanced Baseline Imager (ABI) and a geostationary Hyper-spectral Environmental Sounder (HES).  Simulated radar reflectivity was also generated</a:t>
            </a:r>
          </a:p>
          <a:p>
            <a:pPr fontAlgn="base">
              <a:spcBef>
                <a:spcPct val="0"/>
              </a:spcBef>
              <a:spcAft>
                <a:spcPct val="0"/>
              </a:spcAft>
            </a:pPr>
            <a:endParaRPr lang="en-US" sz="1400">
              <a:solidFill>
                <a:srgbClr val="000000"/>
              </a:solidFill>
            </a:endParaRPr>
          </a:p>
          <a:p>
            <a:pPr fontAlgn="base">
              <a:spcBef>
                <a:spcPct val="0"/>
              </a:spcBef>
              <a:spcAft>
                <a:spcPct val="0"/>
              </a:spcAft>
            </a:pPr>
            <a:r>
              <a:rPr lang="en-US" sz="1400">
                <a:solidFill>
                  <a:srgbClr val="000000"/>
                </a:solidFill>
              </a:rPr>
              <a:t>Temperature and moisture profiles were retrieved from the simulated radiance datasets and assimilated by the CIMSS Near-casting Model and compared.</a:t>
            </a:r>
          </a:p>
        </p:txBody>
      </p:sp>
      <p:sp>
        <p:nvSpPr>
          <p:cNvPr id="117763" name="Text Box 17"/>
          <p:cNvSpPr txBox="1">
            <a:spLocks noChangeArrowheads="1"/>
          </p:cNvSpPr>
          <p:nvPr/>
        </p:nvSpPr>
        <p:spPr bwMode="auto">
          <a:xfrm>
            <a:off x="3733800" y="838200"/>
            <a:ext cx="1809750" cy="274638"/>
          </a:xfrm>
          <a:prstGeom prst="rect">
            <a:avLst/>
          </a:prstGeom>
          <a:noFill/>
          <a:ln w="9525">
            <a:noFill/>
            <a:miter lim="800000"/>
            <a:headEnd/>
            <a:tailEnd/>
          </a:ln>
        </p:spPr>
        <p:txBody>
          <a:bodyPr wrap="none">
            <a:spAutoFit/>
          </a:bodyPr>
          <a:lstStyle/>
          <a:p>
            <a:pPr fontAlgn="base">
              <a:spcBef>
                <a:spcPct val="0"/>
              </a:spcBef>
              <a:spcAft>
                <a:spcPct val="0"/>
              </a:spcAft>
            </a:pPr>
            <a:r>
              <a:rPr lang="en-US" sz="1200" b="1" i="1">
                <a:solidFill>
                  <a:srgbClr val="000000"/>
                </a:solidFill>
              </a:rPr>
              <a:t>Robert Aune (NESDIS)</a:t>
            </a:r>
          </a:p>
        </p:txBody>
      </p:sp>
      <p:pic>
        <p:nvPicPr>
          <p:cNvPr id="117764" name="Picture 22" descr="nearihop_te9_005m"/>
          <p:cNvPicPr>
            <a:picLocks noChangeAspect="1" noChangeArrowheads="1"/>
          </p:cNvPicPr>
          <p:nvPr/>
        </p:nvPicPr>
        <p:blipFill>
          <a:blip r:embed="rId3" cstate="email">
            <a:extLst>
              <a:ext uri="{28A0092B-C50C-407E-A947-70E740481C1C}">
                <a14:useLocalDpi xmlns:a14="http://schemas.microsoft.com/office/drawing/2010/main"/>
              </a:ext>
            </a:extLst>
          </a:blip>
          <a:srcRect l="5826" t="6250" r="11650" b="12500"/>
          <a:stretch>
            <a:fillRect/>
          </a:stretch>
        </p:blipFill>
        <p:spPr bwMode="auto">
          <a:xfrm>
            <a:off x="6705600" y="1709738"/>
            <a:ext cx="2286000" cy="2100262"/>
          </a:xfrm>
          <a:prstGeom prst="rect">
            <a:avLst/>
          </a:prstGeom>
          <a:noFill/>
          <a:ln w="9525">
            <a:noFill/>
            <a:miter lim="800000"/>
            <a:headEnd/>
            <a:tailEnd/>
          </a:ln>
        </p:spPr>
      </p:pic>
      <p:pic>
        <p:nvPicPr>
          <p:cNvPr id="117765" name="Picture 23" descr="smradray_12jun2002_2100utc_d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52800" y="4424363"/>
            <a:ext cx="2571750" cy="2205037"/>
          </a:xfrm>
          <a:prstGeom prst="rect">
            <a:avLst/>
          </a:prstGeom>
          <a:noFill/>
          <a:ln w="9525">
            <a:noFill/>
            <a:miter lim="800000"/>
            <a:headEnd/>
            <a:tailEnd/>
          </a:ln>
        </p:spPr>
      </p:pic>
      <p:pic>
        <p:nvPicPr>
          <p:cNvPr id="117766" name="Picture 2" descr="nearcast_te9_004m"/>
          <p:cNvPicPr>
            <a:picLocks noChangeAspect="1" noChangeArrowheads="1"/>
          </p:cNvPicPr>
          <p:nvPr/>
        </p:nvPicPr>
        <p:blipFill>
          <a:blip r:embed="rId5" cstate="email">
            <a:extLst>
              <a:ext uri="{28A0092B-C50C-407E-A947-70E740481C1C}">
                <a14:useLocalDpi xmlns:a14="http://schemas.microsoft.com/office/drawing/2010/main"/>
              </a:ext>
            </a:extLst>
          </a:blip>
          <a:srcRect t="43750" r="94136" b="4124"/>
          <a:stretch>
            <a:fillRect/>
          </a:stretch>
        </p:blipFill>
        <p:spPr bwMode="auto">
          <a:xfrm>
            <a:off x="6562725" y="1841500"/>
            <a:ext cx="219075" cy="1816100"/>
          </a:xfrm>
          <a:prstGeom prst="rect">
            <a:avLst/>
          </a:prstGeom>
          <a:noFill/>
          <a:ln w="9525">
            <a:noFill/>
            <a:miter lim="800000"/>
            <a:headEnd/>
            <a:tailEnd/>
          </a:ln>
        </p:spPr>
      </p:pic>
      <p:pic>
        <p:nvPicPr>
          <p:cNvPr id="117767" name="Picture 21" descr="nearihop_ted_005m"/>
          <p:cNvPicPr>
            <a:picLocks noChangeAspect="1" noChangeArrowheads="1"/>
          </p:cNvPicPr>
          <p:nvPr/>
        </p:nvPicPr>
        <p:blipFill>
          <a:blip r:embed="rId6" cstate="email">
            <a:extLst>
              <a:ext uri="{28A0092B-C50C-407E-A947-70E740481C1C}">
                <a14:useLocalDpi xmlns:a14="http://schemas.microsoft.com/office/drawing/2010/main"/>
              </a:ext>
            </a:extLst>
          </a:blip>
          <a:srcRect l="5826" t="6250" r="11650" b="12500"/>
          <a:stretch>
            <a:fillRect/>
          </a:stretch>
        </p:blipFill>
        <p:spPr bwMode="auto">
          <a:xfrm>
            <a:off x="6705600" y="4460875"/>
            <a:ext cx="2286000" cy="2095500"/>
          </a:xfrm>
          <a:prstGeom prst="rect">
            <a:avLst/>
          </a:prstGeom>
          <a:noFill/>
          <a:ln w="9525">
            <a:noFill/>
            <a:miter lim="800000"/>
            <a:headEnd/>
            <a:tailEnd/>
          </a:ln>
        </p:spPr>
      </p:pic>
      <p:pic>
        <p:nvPicPr>
          <p:cNvPr id="117768" name="Picture 3" descr="nearcast_ted_004m"/>
          <p:cNvPicPr>
            <a:picLocks noChangeAspect="1" noChangeArrowheads="1"/>
          </p:cNvPicPr>
          <p:nvPr/>
        </p:nvPicPr>
        <p:blipFill>
          <a:blip r:embed="rId7" cstate="email">
            <a:extLst>
              <a:ext uri="{28A0092B-C50C-407E-A947-70E740481C1C}">
                <a14:useLocalDpi xmlns:a14="http://schemas.microsoft.com/office/drawing/2010/main"/>
              </a:ext>
            </a:extLst>
          </a:blip>
          <a:srcRect t="46875" r="95184" b="4124"/>
          <a:stretch>
            <a:fillRect/>
          </a:stretch>
        </p:blipFill>
        <p:spPr bwMode="auto">
          <a:xfrm>
            <a:off x="6629400" y="4495800"/>
            <a:ext cx="192088" cy="1828800"/>
          </a:xfrm>
          <a:prstGeom prst="rect">
            <a:avLst/>
          </a:prstGeom>
          <a:noFill/>
          <a:ln w="9525">
            <a:noFill/>
            <a:miter lim="800000"/>
            <a:headEnd/>
            <a:tailEnd/>
          </a:ln>
        </p:spPr>
      </p:pic>
      <p:sp>
        <p:nvSpPr>
          <p:cNvPr id="117769" name="Text Box 9"/>
          <p:cNvSpPr txBox="1">
            <a:spLocks noChangeArrowheads="1"/>
          </p:cNvSpPr>
          <p:nvPr/>
        </p:nvSpPr>
        <p:spPr bwMode="auto">
          <a:xfrm>
            <a:off x="6705600" y="3581400"/>
            <a:ext cx="2286000" cy="387350"/>
          </a:xfrm>
          <a:prstGeom prst="rect">
            <a:avLst/>
          </a:prstGeom>
          <a:solidFill>
            <a:schemeClr val="accent1"/>
          </a:solidFill>
          <a:ln w="22225">
            <a:solidFill>
              <a:schemeClr val="tx1"/>
            </a:solidFill>
            <a:miter lim="800000"/>
            <a:headEnd/>
            <a:tailEnd/>
          </a:ln>
        </p:spPr>
        <p:txBody>
          <a:bodyPr>
            <a:spAutoFit/>
          </a:bodyPr>
          <a:lstStyle/>
          <a:p>
            <a:pPr algn="ctr" eaLnBrk="0" fontAlgn="base" hangingPunct="0">
              <a:spcBef>
                <a:spcPct val="0"/>
              </a:spcBef>
              <a:spcAft>
                <a:spcPct val="0"/>
              </a:spcAft>
            </a:pPr>
            <a:r>
              <a:rPr lang="en-US" sz="900" b="1">
                <a:solidFill>
                  <a:srgbClr val="FF0000"/>
                </a:solidFill>
              </a:rPr>
              <a:t>5-hour NearCast</a:t>
            </a:r>
            <a:r>
              <a:rPr lang="en-US" sz="900" b="1">
                <a:solidFill>
                  <a:srgbClr val="000000"/>
                </a:solidFill>
              </a:rPr>
              <a:t> for 2000 UTC</a:t>
            </a:r>
          </a:p>
          <a:p>
            <a:pPr algn="ctr" eaLnBrk="0" fontAlgn="base" hangingPunct="0">
              <a:spcBef>
                <a:spcPct val="0"/>
              </a:spcBef>
              <a:spcAft>
                <a:spcPct val="0"/>
              </a:spcAft>
            </a:pPr>
            <a:r>
              <a:rPr lang="en-US" sz="900" b="1">
                <a:solidFill>
                  <a:srgbClr val="000000"/>
                </a:solidFill>
              </a:rPr>
              <a:t>Low level Theta-E</a:t>
            </a:r>
          </a:p>
        </p:txBody>
      </p:sp>
      <p:sp>
        <p:nvSpPr>
          <p:cNvPr id="117770" name="Text Box 7"/>
          <p:cNvSpPr txBox="1">
            <a:spLocks noChangeArrowheads="1"/>
          </p:cNvSpPr>
          <p:nvPr/>
        </p:nvSpPr>
        <p:spPr bwMode="auto">
          <a:xfrm>
            <a:off x="6692900" y="6318250"/>
            <a:ext cx="2298700" cy="387350"/>
          </a:xfrm>
          <a:prstGeom prst="rect">
            <a:avLst/>
          </a:prstGeom>
          <a:solidFill>
            <a:schemeClr val="accent1"/>
          </a:solidFill>
          <a:ln w="22225">
            <a:solidFill>
              <a:schemeClr val="tx1"/>
            </a:solidFill>
            <a:miter lim="800000"/>
            <a:headEnd/>
            <a:tailEnd/>
          </a:ln>
        </p:spPr>
        <p:txBody>
          <a:bodyPr>
            <a:spAutoFit/>
          </a:bodyPr>
          <a:lstStyle/>
          <a:p>
            <a:pPr algn="ctr" eaLnBrk="0" fontAlgn="base" hangingPunct="0">
              <a:spcBef>
                <a:spcPct val="0"/>
              </a:spcBef>
              <a:spcAft>
                <a:spcPct val="0"/>
              </a:spcAft>
            </a:pPr>
            <a:r>
              <a:rPr lang="en-US" sz="900" b="1">
                <a:solidFill>
                  <a:srgbClr val="FF0000"/>
                </a:solidFill>
              </a:rPr>
              <a:t>5-hour NearCast</a:t>
            </a:r>
            <a:r>
              <a:rPr lang="en-US" sz="900" b="1">
                <a:solidFill>
                  <a:srgbClr val="000000"/>
                </a:solidFill>
              </a:rPr>
              <a:t> for 2000 UTC</a:t>
            </a:r>
          </a:p>
          <a:p>
            <a:pPr algn="ctr" eaLnBrk="0" fontAlgn="base" hangingPunct="0">
              <a:spcBef>
                <a:spcPct val="0"/>
              </a:spcBef>
              <a:spcAft>
                <a:spcPct val="0"/>
              </a:spcAft>
            </a:pPr>
            <a:r>
              <a:rPr lang="en-US" sz="900" b="1">
                <a:solidFill>
                  <a:srgbClr val="000000"/>
                </a:solidFill>
              </a:rPr>
              <a:t>Low to Mid level Theta-E Differences</a:t>
            </a:r>
          </a:p>
        </p:txBody>
      </p:sp>
      <p:sp>
        <p:nvSpPr>
          <p:cNvPr id="117771" name="Text Box 13"/>
          <p:cNvSpPr txBox="1">
            <a:spLocks noChangeArrowheads="1"/>
          </p:cNvSpPr>
          <p:nvPr/>
        </p:nvSpPr>
        <p:spPr bwMode="auto">
          <a:xfrm>
            <a:off x="6629400" y="4076700"/>
            <a:ext cx="2438400" cy="419100"/>
          </a:xfrm>
          <a:prstGeom prst="rect">
            <a:avLst/>
          </a:prstGeom>
          <a:solidFill>
            <a:schemeClr val="accent1"/>
          </a:solidFill>
          <a:ln w="22225">
            <a:solidFill>
              <a:schemeClr val="tx1"/>
            </a:solidFill>
            <a:miter lim="800000"/>
            <a:headEnd/>
            <a:tailEnd/>
          </a:ln>
        </p:spPr>
        <p:txBody>
          <a:bodyPr>
            <a:spAutoFit/>
          </a:bodyPr>
          <a:lstStyle/>
          <a:p>
            <a:pPr fontAlgn="base">
              <a:spcBef>
                <a:spcPct val="0"/>
              </a:spcBef>
              <a:spcAft>
                <a:spcPct val="0"/>
              </a:spcAft>
            </a:pPr>
            <a:r>
              <a:rPr lang="en-US" sz="1000" b="1">
                <a:solidFill>
                  <a:srgbClr val="000000"/>
                </a:solidFill>
              </a:rPr>
              <a:t>Negative vertical Theta-E differences indicate where convection is likely. </a:t>
            </a:r>
          </a:p>
        </p:txBody>
      </p:sp>
      <p:sp>
        <p:nvSpPr>
          <p:cNvPr id="117772" name="Text Box 10"/>
          <p:cNvSpPr txBox="1">
            <a:spLocks noChangeArrowheads="1"/>
          </p:cNvSpPr>
          <p:nvPr/>
        </p:nvSpPr>
        <p:spPr bwMode="auto">
          <a:xfrm>
            <a:off x="3124200" y="6324600"/>
            <a:ext cx="3055938" cy="387350"/>
          </a:xfrm>
          <a:prstGeom prst="rect">
            <a:avLst/>
          </a:prstGeom>
          <a:solidFill>
            <a:srgbClr val="FFFF00"/>
          </a:solidFill>
          <a:ln w="22225">
            <a:solidFill>
              <a:schemeClr val="tx1"/>
            </a:solidFill>
            <a:miter lim="800000"/>
            <a:headEnd/>
            <a:tailEnd/>
          </a:ln>
        </p:spPr>
        <p:txBody>
          <a:bodyPr>
            <a:spAutoFit/>
          </a:bodyPr>
          <a:lstStyle/>
          <a:p>
            <a:pPr algn="ctr" eaLnBrk="0" fontAlgn="base" hangingPunct="0">
              <a:spcBef>
                <a:spcPct val="0"/>
              </a:spcBef>
              <a:spcAft>
                <a:spcPct val="0"/>
              </a:spcAft>
            </a:pPr>
            <a:r>
              <a:rPr lang="en-US" sz="900" b="1">
                <a:solidFill>
                  <a:srgbClr val="000000"/>
                </a:solidFill>
              </a:rPr>
              <a:t>Rapid Development of Convection over Texas and Nebraska between 2000 and 2100 UTC 12 June 2002</a:t>
            </a:r>
          </a:p>
        </p:txBody>
      </p:sp>
      <p:sp>
        <p:nvSpPr>
          <p:cNvPr id="117773" name="Text Box 4"/>
          <p:cNvSpPr txBox="1">
            <a:spLocks noChangeArrowheads="1"/>
          </p:cNvSpPr>
          <p:nvPr/>
        </p:nvSpPr>
        <p:spPr bwMode="auto">
          <a:xfrm>
            <a:off x="6629400" y="1257300"/>
            <a:ext cx="2438400" cy="571500"/>
          </a:xfrm>
          <a:prstGeom prst="rect">
            <a:avLst/>
          </a:prstGeom>
          <a:solidFill>
            <a:schemeClr val="accent1"/>
          </a:solidFill>
          <a:ln w="22225">
            <a:solidFill>
              <a:schemeClr val="tx1"/>
            </a:solidFill>
            <a:miter lim="800000"/>
            <a:headEnd/>
            <a:tailEnd/>
          </a:ln>
        </p:spPr>
        <p:txBody>
          <a:bodyPr>
            <a:spAutoFit/>
          </a:bodyPr>
          <a:lstStyle/>
          <a:p>
            <a:pPr eaLnBrk="0" fontAlgn="base" hangingPunct="0">
              <a:spcBef>
                <a:spcPct val="0"/>
              </a:spcBef>
              <a:spcAft>
                <a:spcPct val="0"/>
              </a:spcAft>
            </a:pPr>
            <a:r>
              <a:rPr lang="en-US" sz="1000" b="1">
                <a:solidFill>
                  <a:srgbClr val="000000"/>
                </a:solidFill>
              </a:rPr>
              <a:t>Strong low-level Theta-E gradients are indicated by HES which has the ability to detect low-level moisture.</a:t>
            </a:r>
          </a:p>
        </p:txBody>
      </p:sp>
      <p:pic>
        <p:nvPicPr>
          <p:cNvPr id="117774" name="Picture 24" descr="nearihop_ted_005m"/>
          <p:cNvPicPr>
            <a:picLocks noChangeAspect="1" noChangeArrowheads="1"/>
          </p:cNvPicPr>
          <p:nvPr/>
        </p:nvPicPr>
        <p:blipFill>
          <a:blip r:embed="rId8" cstate="email">
            <a:extLst>
              <a:ext uri="{28A0092B-C50C-407E-A947-70E740481C1C}">
                <a14:useLocalDpi xmlns:a14="http://schemas.microsoft.com/office/drawing/2010/main"/>
              </a:ext>
            </a:extLst>
          </a:blip>
          <a:srcRect l="5826" t="6250" r="11650" b="12500"/>
          <a:stretch>
            <a:fillRect/>
          </a:stretch>
        </p:blipFill>
        <p:spPr bwMode="auto">
          <a:xfrm>
            <a:off x="171450" y="4473575"/>
            <a:ext cx="2266950" cy="2079625"/>
          </a:xfrm>
          <a:prstGeom prst="rect">
            <a:avLst/>
          </a:prstGeom>
          <a:noFill/>
          <a:ln w="9525">
            <a:noFill/>
            <a:miter lim="800000"/>
            <a:headEnd/>
            <a:tailEnd/>
          </a:ln>
        </p:spPr>
      </p:pic>
      <p:pic>
        <p:nvPicPr>
          <p:cNvPr id="117775" name="Picture 25" descr="nearihop_te9_005m"/>
          <p:cNvPicPr>
            <a:picLocks noChangeAspect="1" noChangeArrowheads="1"/>
          </p:cNvPicPr>
          <p:nvPr/>
        </p:nvPicPr>
        <p:blipFill>
          <a:blip r:embed="rId9" cstate="email">
            <a:extLst>
              <a:ext uri="{28A0092B-C50C-407E-A947-70E740481C1C}">
                <a14:useLocalDpi xmlns:a14="http://schemas.microsoft.com/office/drawing/2010/main"/>
              </a:ext>
            </a:extLst>
          </a:blip>
          <a:srcRect l="5826" t="6250" r="11650" b="12500"/>
          <a:stretch>
            <a:fillRect/>
          </a:stretch>
        </p:blipFill>
        <p:spPr bwMode="auto">
          <a:xfrm>
            <a:off x="152400" y="1789113"/>
            <a:ext cx="2286000" cy="2097087"/>
          </a:xfrm>
          <a:prstGeom prst="rect">
            <a:avLst/>
          </a:prstGeom>
          <a:noFill/>
          <a:ln w="9525">
            <a:noFill/>
            <a:miter lim="800000"/>
            <a:headEnd/>
            <a:tailEnd/>
          </a:ln>
        </p:spPr>
      </p:pic>
      <p:pic>
        <p:nvPicPr>
          <p:cNvPr id="117776" name="Picture 26" descr="nearcast_te9_004m"/>
          <p:cNvPicPr>
            <a:picLocks noChangeAspect="1" noChangeArrowheads="1"/>
          </p:cNvPicPr>
          <p:nvPr/>
        </p:nvPicPr>
        <p:blipFill>
          <a:blip r:embed="rId5" cstate="email">
            <a:extLst>
              <a:ext uri="{28A0092B-C50C-407E-A947-70E740481C1C}">
                <a14:useLocalDpi xmlns:a14="http://schemas.microsoft.com/office/drawing/2010/main"/>
              </a:ext>
            </a:extLst>
          </a:blip>
          <a:srcRect t="43750" r="94136" b="4124"/>
          <a:stretch>
            <a:fillRect/>
          </a:stretch>
        </p:blipFill>
        <p:spPr bwMode="auto">
          <a:xfrm>
            <a:off x="76200" y="1917700"/>
            <a:ext cx="219075" cy="1816100"/>
          </a:xfrm>
          <a:prstGeom prst="rect">
            <a:avLst/>
          </a:prstGeom>
          <a:noFill/>
          <a:ln w="9525">
            <a:noFill/>
            <a:miter lim="800000"/>
            <a:headEnd/>
            <a:tailEnd/>
          </a:ln>
        </p:spPr>
      </p:pic>
      <p:pic>
        <p:nvPicPr>
          <p:cNvPr id="117777" name="Picture 27" descr="nearcast_ted_004m"/>
          <p:cNvPicPr>
            <a:picLocks noChangeAspect="1" noChangeArrowheads="1"/>
          </p:cNvPicPr>
          <p:nvPr/>
        </p:nvPicPr>
        <p:blipFill>
          <a:blip r:embed="rId7" cstate="email">
            <a:extLst>
              <a:ext uri="{28A0092B-C50C-407E-A947-70E740481C1C}">
                <a14:useLocalDpi xmlns:a14="http://schemas.microsoft.com/office/drawing/2010/main"/>
              </a:ext>
            </a:extLst>
          </a:blip>
          <a:srcRect t="46875" r="94370" b="4124"/>
          <a:stretch>
            <a:fillRect/>
          </a:stretch>
        </p:blipFill>
        <p:spPr bwMode="auto">
          <a:xfrm>
            <a:off x="76200" y="4495800"/>
            <a:ext cx="265113" cy="1819275"/>
          </a:xfrm>
          <a:prstGeom prst="rect">
            <a:avLst/>
          </a:prstGeom>
          <a:noFill/>
          <a:ln w="9525">
            <a:noFill/>
            <a:miter lim="800000"/>
            <a:headEnd/>
            <a:tailEnd/>
          </a:ln>
        </p:spPr>
      </p:pic>
      <p:sp>
        <p:nvSpPr>
          <p:cNvPr id="117778" name="Text Box 28"/>
          <p:cNvSpPr txBox="1">
            <a:spLocks noChangeArrowheads="1"/>
          </p:cNvSpPr>
          <p:nvPr/>
        </p:nvSpPr>
        <p:spPr bwMode="auto">
          <a:xfrm>
            <a:off x="215900" y="6318250"/>
            <a:ext cx="2298700" cy="387350"/>
          </a:xfrm>
          <a:prstGeom prst="rect">
            <a:avLst/>
          </a:prstGeom>
          <a:solidFill>
            <a:schemeClr val="accent1"/>
          </a:solidFill>
          <a:ln w="22225">
            <a:solidFill>
              <a:schemeClr val="tx1"/>
            </a:solidFill>
            <a:miter lim="800000"/>
            <a:headEnd/>
            <a:tailEnd/>
          </a:ln>
        </p:spPr>
        <p:txBody>
          <a:bodyPr>
            <a:spAutoFit/>
          </a:bodyPr>
          <a:lstStyle/>
          <a:p>
            <a:pPr algn="ctr" eaLnBrk="0" fontAlgn="base" hangingPunct="0">
              <a:spcBef>
                <a:spcPct val="0"/>
              </a:spcBef>
              <a:spcAft>
                <a:spcPct val="0"/>
              </a:spcAft>
            </a:pPr>
            <a:r>
              <a:rPr lang="en-US" sz="900" b="1">
                <a:solidFill>
                  <a:srgbClr val="FF0000"/>
                </a:solidFill>
              </a:rPr>
              <a:t>5-hour NearCast</a:t>
            </a:r>
            <a:r>
              <a:rPr lang="en-US" sz="900" b="1">
                <a:solidFill>
                  <a:srgbClr val="000000"/>
                </a:solidFill>
              </a:rPr>
              <a:t> for 2000 UTC</a:t>
            </a:r>
          </a:p>
          <a:p>
            <a:pPr algn="ctr" eaLnBrk="0" fontAlgn="base" hangingPunct="0">
              <a:spcBef>
                <a:spcPct val="0"/>
              </a:spcBef>
              <a:spcAft>
                <a:spcPct val="0"/>
              </a:spcAft>
            </a:pPr>
            <a:r>
              <a:rPr lang="en-US" sz="900" b="1">
                <a:solidFill>
                  <a:srgbClr val="000000"/>
                </a:solidFill>
              </a:rPr>
              <a:t>Low to Mid level Theta-E Differences</a:t>
            </a:r>
          </a:p>
        </p:txBody>
      </p:sp>
      <p:sp>
        <p:nvSpPr>
          <p:cNvPr id="117779" name="Text Box 29"/>
          <p:cNvSpPr txBox="1">
            <a:spLocks noChangeArrowheads="1"/>
          </p:cNvSpPr>
          <p:nvPr/>
        </p:nvSpPr>
        <p:spPr bwMode="auto">
          <a:xfrm>
            <a:off x="76200" y="4152900"/>
            <a:ext cx="2438400" cy="419100"/>
          </a:xfrm>
          <a:prstGeom prst="rect">
            <a:avLst/>
          </a:prstGeom>
          <a:solidFill>
            <a:schemeClr val="accent1"/>
          </a:solidFill>
          <a:ln w="22225">
            <a:solidFill>
              <a:schemeClr val="tx1"/>
            </a:solidFill>
            <a:miter lim="800000"/>
            <a:headEnd/>
            <a:tailEnd/>
          </a:ln>
        </p:spPr>
        <p:txBody>
          <a:bodyPr>
            <a:spAutoFit/>
          </a:bodyPr>
          <a:lstStyle/>
          <a:p>
            <a:pPr fontAlgn="base">
              <a:spcBef>
                <a:spcPct val="0"/>
              </a:spcBef>
              <a:spcAft>
                <a:spcPct val="0"/>
              </a:spcAft>
            </a:pPr>
            <a:r>
              <a:rPr lang="en-US" sz="1000" b="1">
                <a:solidFill>
                  <a:srgbClr val="000000"/>
                </a:solidFill>
              </a:rPr>
              <a:t>Negative vertical Theta-E differences indicate where convection is likely. </a:t>
            </a:r>
          </a:p>
        </p:txBody>
      </p:sp>
      <p:sp>
        <p:nvSpPr>
          <p:cNvPr id="117780" name="Text Box 30"/>
          <p:cNvSpPr txBox="1">
            <a:spLocks noChangeArrowheads="1"/>
          </p:cNvSpPr>
          <p:nvPr/>
        </p:nvSpPr>
        <p:spPr bwMode="auto">
          <a:xfrm>
            <a:off x="152400" y="3651250"/>
            <a:ext cx="2286000" cy="387350"/>
          </a:xfrm>
          <a:prstGeom prst="rect">
            <a:avLst/>
          </a:prstGeom>
          <a:solidFill>
            <a:schemeClr val="accent1"/>
          </a:solidFill>
          <a:ln w="22225">
            <a:solidFill>
              <a:schemeClr val="tx1"/>
            </a:solidFill>
            <a:miter lim="800000"/>
            <a:headEnd/>
            <a:tailEnd/>
          </a:ln>
        </p:spPr>
        <p:txBody>
          <a:bodyPr>
            <a:spAutoFit/>
          </a:bodyPr>
          <a:lstStyle/>
          <a:p>
            <a:pPr algn="ctr" eaLnBrk="0" fontAlgn="base" hangingPunct="0">
              <a:spcBef>
                <a:spcPct val="0"/>
              </a:spcBef>
              <a:spcAft>
                <a:spcPct val="0"/>
              </a:spcAft>
            </a:pPr>
            <a:r>
              <a:rPr lang="en-US" sz="900" b="1">
                <a:solidFill>
                  <a:srgbClr val="FF0000"/>
                </a:solidFill>
              </a:rPr>
              <a:t>5-hour NearCast</a:t>
            </a:r>
            <a:r>
              <a:rPr lang="en-US" sz="900" b="1">
                <a:solidFill>
                  <a:srgbClr val="000000"/>
                </a:solidFill>
              </a:rPr>
              <a:t> for 2000 UTC</a:t>
            </a:r>
          </a:p>
          <a:p>
            <a:pPr algn="ctr" eaLnBrk="0" fontAlgn="base" hangingPunct="0">
              <a:spcBef>
                <a:spcPct val="0"/>
              </a:spcBef>
              <a:spcAft>
                <a:spcPct val="0"/>
              </a:spcAft>
            </a:pPr>
            <a:r>
              <a:rPr lang="en-US" sz="900" b="1">
                <a:solidFill>
                  <a:srgbClr val="000000"/>
                </a:solidFill>
              </a:rPr>
              <a:t>Low level Theta-E</a:t>
            </a:r>
          </a:p>
        </p:txBody>
      </p:sp>
      <p:sp>
        <p:nvSpPr>
          <p:cNvPr id="117781" name="Text Box 31"/>
          <p:cNvSpPr txBox="1">
            <a:spLocks noChangeArrowheads="1"/>
          </p:cNvSpPr>
          <p:nvPr/>
        </p:nvSpPr>
        <p:spPr bwMode="auto">
          <a:xfrm>
            <a:off x="152400" y="1295400"/>
            <a:ext cx="2438400" cy="571500"/>
          </a:xfrm>
          <a:prstGeom prst="rect">
            <a:avLst/>
          </a:prstGeom>
          <a:solidFill>
            <a:schemeClr val="accent1"/>
          </a:solidFill>
          <a:ln w="22225">
            <a:solidFill>
              <a:schemeClr val="tx1"/>
            </a:solidFill>
            <a:miter lim="800000"/>
            <a:headEnd/>
            <a:tailEnd/>
          </a:ln>
        </p:spPr>
        <p:txBody>
          <a:bodyPr>
            <a:spAutoFit/>
          </a:bodyPr>
          <a:lstStyle/>
          <a:p>
            <a:pPr eaLnBrk="0" fontAlgn="base" hangingPunct="0">
              <a:spcBef>
                <a:spcPct val="0"/>
              </a:spcBef>
              <a:spcAft>
                <a:spcPct val="0"/>
              </a:spcAft>
            </a:pPr>
            <a:r>
              <a:rPr lang="en-US" sz="1000" b="1">
                <a:solidFill>
                  <a:srgbClr val="000000"/>
                </a:solidFill>
              </a:rPr>
              <a:t>Weak gradients of low-level Theta-E are indicated by ABI which has only two water vapor channels.</a:t>
            </a:r>
          </a:p>
        </p:txBody>
      </p:sp>
      <p:sp>
        <p:nvSpPr>
          <p:cNvPr id="8224" name="Text Box 32"/>
          <p:cNvSpPr txBox="1">
            <a:spLocks noChangeArrowheads="1"/>
          </p:cNvSpPr>
          <p:nvPr/>
        </p:nvSpPr>
        <p:spPr bwMode="auto">
          <a:xfrm>
            <a:off x="441325" y="928688"/>
            <a:ext cx="1997075" cy="396875"/>
          </a:xfrm>
          <a:prstGeom prst="rect">
            <a:avLst/>
          </a:prstGeom>
          <a:noFill/>
          <a:ln>
            <a:noFill/>
          </a:ln>
          <a:effectLst/>
          <a:extLst/>
        </p:spPr>
        <p:txBody>
          <a:bodyPr>
            <a:spAutoFit/>
          </a:bodyPr>
          <a:lstStyle/>
          <a:p>
            <a:pPr fontAlgn="base">
              <a:spcBef>
                <a:spcPct val="0"/>
              </a:spcBef>
              <a:spcAft>
                <a:spcPct val="0"/>
              </a:spcAft>
              <a:defRPr/>
            </a:pPr>
            <a:r>
              <a:rPr lang="en-US" sz="2000" b="1">
                <a:solidFill>
                  <a:srgbClr val="FF0000"/>
                </a:solidFill>
                <a:effectLst>
                  <a:outerShdw blurRad="38100" dist="38100" dir="2700000" algn="tl">
                    <a:srgbClr val="C0C0C0"/>
                  </a:outerShdw>
                </a:effectLst>
              </a:rPr>
              <a:t>Simulated ABI</a:t>
            </a:r>
          </a:p>
        </p:txBody>
      </p:sp>
      <p:sp>
        <p:nvSpPr>
          <p:cNvPr id="8225" name="Text Box 33"/>
          <p:cNvSpPr txBox="1">
            <a:spLocks noChangeArrowheads="1"/>
          </p:cNvSpPr>
          <p:nvPr/>
        </p:nvSpPr>
        <p:spPr bwMode="auto">
          <a:xfrm>
            <a:off x="6858000" y="898525"/>
            <a:ext cx="2057400" cy="396875"/>
          </a:xfrm>
          <a:prstGeom prst="rect">
            <a:avLst/>
          </a:prstGeom>
          <a:noFill/>
          <a:ln>
            <a:noFill/>
          </a:ln>
          <a:effectLst/>
          <a:extLst/>
        </p:spPr>
        <p:txBody>
          <a:bodyPr>
            <a:spAutoFit/>
          </a:bodyPr>
          <a:lstStyle/>
          <a:p>
            <a:pPr fontAlgn="base">
              <a:spcBef>
                <a:spcPct val="0"/>
              </a:spcBef>
              <a:spcAft>
                <a:spcPct val="0"/>
              </a:spcAft>
              <a:defRPr/>
            </a:pPr>
            <a:r>
              <a:rPr lang="en-US" sz="2000" b="1">
                <a:solidFill>
                  <a:srgbClr val="FF0000"/>
                </a:solidFill>
                <a:effectLst>
                  <a:outerShdw blurRad="38100" dist="38100" dir="2700000" algn="tl">
                    <a:srgbClr val="C0C0C0"/>
                  </a:outerShdw>
                </a:effectLst>
              </a:rPr>
              <a:t>Simulated HES</a:t>
            </a:r>
          </a:p>
        </p:txBody>
      </p:sp>
      <p:sp>
        <p:nvSpPr>
          <p:cNvPr id="117784" name="Text Box 34"/>
          <p:cNvSpPr txBox="1">
            <a:spLocks noChangeArrowheads="1"/>
          </p:cNvSpPr>
          <p:nvPr/>
        </p:nvSpPr>
        <p:spPr bwMode="auto">
          <a:xfrm>
            <a:off x="3352800" y="4229100"/>
            <a:ext cx="2590800" cy="419100"/>
          </a:xfrm>
          <a:prstGeom prst="rect">
            <a:avLst/>
          </a:prstGeom>
          <a:solidFill>
            <a:schemeClr val="accent1"/>
          </a:solidFill>
          <a:ln w="22225">
            <a:solidFill>
              <a:schemeClr val="tx1"/>
            </a:solidFill>
            <a:miter lim="800000"/>
            <a:headEnd/>
            <a:tailEnd/>
          </a:ln>
        </p:spPr>
        <p:txBody>
          <a:bodyPr>
            <a:spAutoFit/>
          </a:bodyPr>
          <a:lstStyle/>
          <a:p>
            <a:pPr fontAlgn="base">
              <a:spcBef>
                <a:spcPct val="0"/>
              </a:spcBef>
              <a:spcAft>
                <a:spcPct val="0"/>
              </a:spcAft>
            </a:pPr>
            <a:r>
              <a:rPr lang="en-US" sz="1000" b="1">
                <a:solidFill>
                  <a:srgbClr val="000000"/>
                </a:solidFill>
              </a:rPr>
              <a:t>Simulated composite reflectivity indication the formation of convection. </a:t>
            </a:r>
          </a:p>
        </p:txBody>
      </p:sp>
      <p:sp>
        <p:nvSpPr>
          <p:cNvPr id="117785" name="Line 35"/>
          <p:cNvSpPr>
            <a:spLocks noChangeShapeType="1"/>
          </p:cNvSpPr>
          <p:nvPr/>
        </p:nvSpPr>
        <p:spPr bwMode="auto">
          <a:xfrm>
            <a:off x="2667000" y="990600"/>
            <a:ext cx="0" cy="5715000"/>
          </a:xfrm>
          <a:prstGeom prst="line">
            <a:avLst/>
          </a:prstGeom>
          <a:noFill/>
          <a:ln w="25400">
            <a:solidFill>
              <a:srgbClr val="FF0000"/>
            </a:solidFill>
            <a:round/>
            <a:headEnd/>
            <a:tailEnd/>
          </a:ln>
        </p:spPr>
        <p:txBody>
          <a:bodyPr/>
          <a:lstStyle/>
          <a:p>
            <a:pPr fontAlgn="base">
              <a:spcBef>
                <a:spcPct val="0"/>
              </a:spcBef>
              <a:spcAft>
                <a:spcPct val="0"/>
              </a:spcAft>
            </a:pPr>
            <a:endParaRPr lang="en-US">
              <a:solidFill>
                <a:srgbClr val="000000"/>
              </a:solidFill>
            </a:endParaRPr>
          </a:p>
        </p:txBody>
      </p:sp>
      <p:sp>
        <p:nvSpPr>
          <p:cNvPr id="117786" name="Line 36"/>
          <p:cNvSpPr>
            <a:spLocks noChangeShapeType="1"/>
          </p:cNvSpPr>
          <p:nvPr/>
        </p:nvSpPr>
        <p:spPr bwMode="auto">
          <a:xfrm>
            <a:off x="6477000" y="990600"/>
            <a:ext cx="0" cy="5715000"/>
          </a:xfrm>
          <a:prstGeom prst="line">
            <a:avLst/>
          </a:prstGeom>
          <a:noFill/>
          <a:ln w="25400">
            <a:solidFill>
              <a:srgbClr val="FF0000"/>
            </a:solidFill>
            <a:round/>
            <a:headEnd/>
            <a:tailEnd/>
          </a:ln>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45259006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p:cNvSpPr>
          <p:nvPr>
            <p:ph type="title" idx="4294967295"/>
          </p:nvPr>
        </p:nvSpPr>
        <p:spPr bwMode="auto">
          <a:xfrm>
            <a:off x="0" y="1309688"/>
            <a:ext cx="8848725"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4000" dirty="0" smtClean="0">
                <a:solidFill>
                  <a:srgbClr val="FFFF00"/>
                </a:solidFill>
                <a:latin typeface="Arial" pitchFamily="34" charset="0"/>
                <a:ea typeface="ＭＳ Ｐゴシック" pitchFamily="34" charset="-128"/>
              </a:rPr>
              <a:t>Various Infrared spectral resolutions</a:t>
            </a:r>
          </a:p>
        </p:txBody>
      </p:sp>
      <p:sp>
        <p:nvSpPr>
          <p:cNvPr id="107523" name="Text Box 3"/>
          <p:cNvSpPr txBox="1">
            <a:spLocks noChangeArrowheads="1"/>
          </p:cNvSpPr>
          <p:nvPr/>
        </p:nvSpPr>
        <p:spPr bwMode="auto">
          <a:xfrm>
            <a:off x="1812925" y="2200275"/>
            <a:ext cx="4081823"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dirty="0">
                <a:solidFill>
                  <a:srgbClr val="FFFF00"/>
                </a:solidFill>
                <a:latin typeface="Times New Roman" pitchFamily="18" charset="0"/>
              </a:rPr>
              <a:t>Standard Atmosphere:</a:t>
            </a:r>
          </a:p>
          <a:p>
            <a:r>
              <a:rPr lang="en-US" sz="2400" dirty="0">
                <a:solidFill>
                  <a:srgbClr val="FFFF00"/>
                </a:solidFill>
                <a:latin typeface="Times New Roman" pitchFamily="18" charset="0"/>
              </a:rPr>
              <a:t>  0.2 cm</a:t>
            </a:r>
            <a:r>
              <a:rPr lang="en-US" sz="2400" baseline="30000" dirty="0">
                <a:solidFill>
                  <a:srgbClr val="FFFF00"/>
                </a:solidFill>
                <a:latin typeface="Times New Roman" pitchFamily="18" charset="0"/>
              </a:rPr>
              <a:t>-1 </a:t>
            </a:r>
            <a:r>
              <a:rPr lang="en-US" sz="2400" dirty="0">
                <a:solidFill>
                  <a:srgbClr val="FFFF00"/>
                </a:solidFill>
                <a:latin typeface="Times New Roman" pitchFamily="18" charset="0"/>
              </a:rPr>
              <a:t>(NAST-I-like)</a:t>
            </a:r>
            <a:endParaRPr lang="en-US" sz="2400" baseline="30000" dirty="0">
              <a:solidFill>
                <a:srgbClr val="FFFF00"/>
              </a:solidFill>
              <a:latin typeface="Times New Roman" pitchFamily="18" charset="0"/>
            </a:endParaRPr>
          </a:p>
          <a:p>
            <a:r>
              <a:rPr lang="en-US" sz="2400" dirty="0">
                <a:solidFill>
                  <a:srgbClr val="FFFF00"/>
                </a:solidFill>
                <a:latin typeface="Times New Roman" pitchFamily="18" charset="0"/>
              </a:rPr>
              <a:t>  0.6 cm</a:t>
            </a:r>
            <a:r>
              <a:rPr lang="en-US" sz="2400" baseline="30000" dirty="0">
                <a:solidFill>
                  <a:srgbClr val="FFFF00"/>
                </a:solidFill>
                <a:latin typeface="Times New Roman" pitchFamily="18" charset="0"/>
              </a:rPr>
              <a:t>-1 </a:t>
            </a:r>
            <a:r>
              <a:rPr lang="en-US" sz="2400" dirty="0">
                <a:solidFill>
                  <a:srgbClr val="FFFF00"/>
                </a:solidFill>
                <a:latin typeface="Times New Roman" pitchFamily="18" charset="0"/>
              </a:rPr>
              <a:t>(</a:t>
            </a:r>
            <a:r>
              <a:rPr lang="en-US" sz="2400" dirty="0" smtClean="0">
                <a:solidFill>
                  <a:srgbClr val="FFFF00"/>
                </a:solidFill>
                <a:latin typeface="Times New Roman" pitchFamily="18" charset="0"/>
              </a:rPr>
              <a:t>HS from polar-like</a:t>
            </a:r>
            <a:r>
              <a:rPr lang="en-US" sz="2400" dirty="0">
                <a:solidFill>
                  <a:srgbClr val="FFFF00"/>
                </a:solidFill>
                <a:latin typeface="Times New Roman" pitchFamily="18" charset="0"/>
              </a:rPr>
              <a:t>)</a:t>
            </a:r>
            <a:endParaRPr lang="en-US" sz="2400" baseline="30000" dirty="0">
              <a:solidFill>
                <a:srgbClr val="FFFF00"/>
              </a:solidFill>
              <a:latin typeface="Times New Roman" pitchFamily="18" charset="0"/>
            </a:endParaRPr>
          </a:p>
          <a:p>
            <a:r>
              <a:rPr lang="en-US" sz="2400" dirty="0">
                <a:solidFill>
                  <a:srgbClr val="FFFF00"/>
                </a:solidFill>
                <a:latin typeface="Times New Roman" pitchFamily="18" charset="0"/>
              </a:rPr>
              <a:t>  1.2 cm</a:t>
            </a:r>
            <a:r>
              <a:rPr lang="en-US" sz="2400" baseline="30000" dirty="0">
                <a:solidFill>
                  <a:srgbClr val="FFFF00"/>
                </a:solidFill>
                <a:latin typeface="Times New Roman" pitchFamily="18" charset="0"/>
              </a:rPr>
              <a:t>-1 </a:t>
            </a:r>
            <a:r>
              <a:rPr lang="en-US" sz="2400" dirty="0">
                <a:solidFill>
                  <a:srgbClr val="FFFF00"/>
                </a:solidFill>
                <a:latin typeface="Times New Roman" pitchFamily="18" charset="0"/>
              </a:rPr>
              <a:t>(</a:t>
            </a:r>
            <a:r>
              <a:rPr lang="en-US" sz="2400" dirty="0" smtClean="0">
                <a:solidFill>
                  <a:srgbClr val="FFFF00"/>
                </a:solidFill>
                <a:latin typeface="Times New Roman" pitchFamily="18" charset="0"/>
              </a:rPr>
              <a:t>HS from polar-like</a:t>
            </a:r>
            <a:r>
              <a:rPr lang="en-US" sz="2400" dirty="0">
                <a:solidFill>
                  <a:srgbClr val="FFFF00"/>
                </a:solidFill>
                <a:latin typeface="Times New Roman" pitchFamily="18" charset="0"/>
              </a:rPr>
              <a:t>)</a:t>
            </a:r>
            <a:endParaRPr lang="en-US" sz="2400" baseline="30000" dirty="0">
              <a:solidFill>
                <a:srgbClr val="FFFF00"/>
              </a:solidFill>
              <a:latin typeface="Times New Roman" pitchFamily="18" charset="0"/>
            </a:endParaRPr>
          </a:p>
          <a:p>
            <a:r>
              <a:rPr lang="en-US" sz="2400" dirty="0">
                <a:solidFill>
                  <a:srgbClr val="FFFF00"/>
                </a:solidFill>
                <a:latin typeface="Times New Roman" pitchFamily="18" charset="0"/>
              </a:rPr>
              <a:t>  4.8 cm</a:t>
            </a:r>
            <a:r>
              <a:rPr lang="en-US" sz="2400" baseline="30000" dirty="0">
                <a:solidFill>
                  <a:srgbClr val="FFFF00"/>
                </a:solidFill>
                <a:latin typeface="Times New Roman" pitchFamily="18" charset="0"/>
              </a:rPr>
              <a:t>-1</a:t>
            </a:r>
          </a:p>
          <a:p>
            <a:r>
              <a:rPr lang="en-US" sz="2400" dirty="0">
                <a:solidFill>
                  <a:srgbClr val="FFFF00"/>
                </a:solidFill>
                <a:latin typeface="Times New Roman" pitchFamily="18" charset="0"/>
              </a:rPr>
              <a:t>19.2 cm</a:t>
            </a:r>
            <a:r>
              <a:rPr lang="en-US" sz="2400" baseline="30000" dirty="0">
                <a:solidFill>
                  <a:srgbClr val="FFFF00"/>
                </a:solidFill>
                <a:latin typeface="Times New Roman" pitchFamily="18" charset="0"/>
              </a:rPr>
              <a:t>-1 </a:t>
            </a:r>
            <a:r>
              <a:rPr lang="en-US" sz="2400" dirty="0">
                <a:solidFill>
                  <a:srgbClr val="FFFF00"/>
                </a:solidFill>
                <a:latin typeface="Times New Roman" pitchFamily="18" charset="0"/>
              </a:rPr>
              <a:t>(current sounder-like)</a:t>
            </a:r>
          </a:p>
          <a:p>
            <a:r>
              <a:rPr lang="en-US" sz="2400" dirty="0">
                <a:solidFill>
                  <a:srgbClr val="FFFF00"/>
                </a:solidFill>
                <a:latin typeface="Times New Roman" pitchFamily="18" charset="0"/>
              </a:rPr>
              <a:t>38.4 cm</a:t>
            </a:r>
            <a:r>
              <a:rPr lang="en-US" sz="2400" baseline="30000" dirty="0">
                <a:solidFill>
                  <a:srgbClr val="FFFF00"/>
                </a:solidFill>
                <a:latin typeface="Times New Roman" pitchFamily="18" charset="0"/>
              </a:rPr>
              <a:t>-1 </a:t>
            </a:r>
            <a:r>
              <a:rPr lang="en-US" sz="2400" dirty="0">
                <a:solidFill>
                  <a:srgbClr val="FFFF00"/>
                </a:solidFill>
                <a:latin typeface="Times New Roman" pitchFamily="18" charset="0"/>
              </a:rPr>
              <a:t>(imager-like)</a:t>
            </a:r>
          </a:p>
          <a:p>
            <a:endParaRPr lang="en-US" sz="2400" dirty="0">
              <a:latin typeface="Times New Roman" pitchFamily="18" charset="0"/>
            </a:endParaRPr>
          </a:p>
        </p:txBody>
      </p:sp>
      <p:sp>
        <p:nvSpPr>
          <p:cNvPr id="107524" name="Text Box 4"/>
          <p:cNvSpPr txBox="1">
            <a:spLocks noChangeArrowheads="1"/>
          </p:cNvSpPr>
          <p:nvPr/>
        </p:nvSpPr>
        <p:spPr bwMode="auto">
          <a:xfrm>
            <a:off x="3946525" y="5832475"/>
            <a:ext cx="49109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solidFill>
                  <a:srgbClr val="FFFF00"/>
                </a:solidFill>
                <a:latin typeface="Times New Roman" pitchFamily="18" charset="0"/>
              </a:rPr>
              <a:t>Jun Li, Mat </a:t>
            </a:r>
            <a:r>
              <a:rPr lang="en-US" sz="2400" dirty="0" err="1">
                <a:solidFill>
                  <a:srgbClr val="FFFF00"/>
                </a:solidFill>
                <a:latin typeface="Times New Roman" pitchFamily="18" charset="0"/>
              </a:rPr>
              <a:t>Gunshor</a:t>
            </a:r>
            <a:r>
              <a:rPr lang="en-US" sz="2400" dirty="0">
                <a:solidFill>
                  <a:srgbClr val="FFFF00"/>
                </a:solidFill>
                <a:latin typeface="Times New Roman" pitchFamily="18" charset="0"/>
              </a:rPr>
              <a:t> and </a:t>
            </a:r>
            <a:r>
              <a:rPr lang="en-US" sz="2400" dirty="0" smtClean="0">
                <a:solidFill>
                  <a:srgbClr val="FFFF00"/>
                </a:solidFill>
                <a:latin typeface="Times New Roman" pitchFamily="18" charset="0"/>
              </a:rPr>
              <a:t>Allen Huang</a:t>
            </a:r>
            <a:endParaRPr lang="en-US" sz="2400" dirty="0">
              <a:solidFill>
                <a:srgbClr val="FFFF00"/>
              </a:solidFill>
              <a:latin typeface="Times New Roman" pitchFamily="18" charset="0"/>
            </a:endParaRPr>
          </a:p>
        </p:txBody>
      </p:sp>
    </p:spTree>
    <p:extLst>
      <p:ext uri="{BB962C8B-B14F-4D97-AF65-F5344CB8AC3E}">
        <p14:creationId xmlns:p14="http://schemas.microsoft.com/office/powerpoint/2010/main" val="67050209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HES_spectral_res_stdatm_TBBRES0p2_window"/>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89091"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err="1">
                <a:solidFill>
                  <a:srgbClr val="FFFF00"/>
                </a:solidFill>
                <a:latin typeface="Times New Roman" pitchFamily="18" charset="0"/>
              </a:rPr>
              <a:t>Longwave</a:t>
            </a:r>
            <a:r>
              <a:rPr lang="en-US" sz="2400" dirty="0">
                <a:solidFill>
                  <a:srgbClr val="FFFF00"/>
                </a:solidFill>
                <a:latin typeface="Times New Roman" pitchFamily="18" charset="0"/>
              </a:rPr>
              <a:t> window region</a:t>
            </a:r>
          </a:p>
        </p:txBody>
      </p:sp>
    </p:spTree>
    <p:extLst>
      <p:ext uri="{BB962C8B-B14F-4D97-AF65-F5344CB8AC3E}">
        <p14:creationId xmlns:p14="http://schemas.microsoft.com/office/powerpoint/2010/main" val="191433512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ES_spectral_res_stdatm_TBBRES0p6_window"/>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90115"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err="1">
                <a:solidFill>
                  <a:srgbClr val="FFFF00"/>
                </a:solidFill>
                <a:latin typeface="Times New Roman" pitchFamily="18" charset="0"/>
              </a:rPr>
              <a:t>Longwave</a:t>
            </a:r>
            <a:r>
              <a:rPr lang="en-US" sz="2400" dirty="0">
                <a:solidFill>
                  <a:srgbClr val="FFFF00"/>
                </a:solidFill>
                <a:latin typeface="Times New Roman" pitchFamily="18" charset="0"/>
              </a:rPr>
              <a:t> window region</a:t>
            </a:r>
          </a:p>
        </p:txBody>
      </p:sp>
    </p:spTree>
    <p:extLst>
      <p:ext uri="{BB962C8B-B14F-4D97-AF65-F5344CB8AC3E}">
        <p14:creationId xmlns:p14="http://schemas.microsoft.com/office/powerpoint/2010/main" val="370376749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ES_spectral_res_stdatm_TBBRES1p2_window"/>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91139"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err="1">
                <a:solidFill>
                  <a:srgbClr val="FFFF00"/>
                </a:solidFill>
                <a:latin typeface="Times New Roman" pitchFamily="18" charset="0"/>
              </a:rPr>
              <a:t>Longwave</a:t>
            </a:r>
            <a:r>
              <a:rPr lang="en-US" sz="2400" dirty="0">
                <a:solidFill>
                  <a:srgbClr val="FFFF00"/>
                </a:solidFill>
                <a:latin typeface="Times New Roman" pitchFamily="18" charset="0"/>
              </a:rPr>
              <a:t> window region</a:t>
            </a:r>
          </a:p>
        </p:txBody>
      </p:sp>
    </p:spTree>
    <p:extLst>
      <p:ext uri="{BB962C8B-B14F-4D97-AF65-F5344CB8AC3E}">
        <p14:creationId xmlns:p14="http://schemas.microsoft.com/office/powerpoint/2010/main" val="394636111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HES_spectral_res_stdatm_TBBRES2p4_window"/>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92163"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err="1">
                <a:solidFill>
                  <a:srgbClr val="FFFF00"/>
                </a:solidFill>
                <a:latin typeface="Times New Roman" pitchFamily="18" charset="0"/>
              </a:rPr>
              <a:t>Longwave</a:t>
            </a:r>
            <a:r>
              <a:rPr lang="en-US" sz="2400" dirty="0">
                <a:solidFill>
                  <a:srgbClr val="FFFF00"/>
                </a:solidFill>
                <a:latin typeface="Times New Roman" pitchFamily="18" charset="0"/>
              </a:rPr>
              <a:t> window region</a:t>
            </a:r>
          </a:p>
        </p:txBody>
      </p:sp>
    </p:spTree>
    <p:extLst>
      <p:ext uri="{BB962C8B-B14F-4D97-AF65-F5344CB8AC3E}">
        <p14:creationId xmlns:p14="http://schemas.microsoft.com/office/powerpoint/2010/main" val="74185880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err="1">
                <a:solidFill>
                  <a:srgbClr val="FFFF00"/>
                </a:solidFill>
                <a:latin typeface="Times New Roman" pitchFamily="18" charset="0"/>
              </a:rPr>
              <a:t>Longwave</a:t>
            </a:r>
            <a:r>
              <a:rPr lang="en-US" sz="2400" dirty="0">
                <a:solidFill>
                  <a:srgbClr val="FFFF00"/>
                </a:solidFill>
                <a:latin typeface="Times New Roman" pitchFamily="18" charset="0"/>
              </a:rPr>
              <a:t> window region</a:t>
            </a:r>
          </a:p>
        </p:txBody>
      </p:sp>
      <p:pic>
        <p:nvPicPr>
          <p:cNvPr id="93187" name="Picture 3" descr="HES_spectral_res_stdatm_TBBRES4p8_window"/>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68577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ES_spectral_res_stdatm_TBBRES19p2_window"/>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94211"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err="1">
                <a:solidFill>
                  <a:srgbClr val="FFFF00"/>
                </a:solidFill>
                <a:latin typeface="Times New Roman" pitchFamily="18" charset="0"/>
              </a:rPr>
              <a:t>Longwave</a:t>
            </a:r>
            <a:r>
              <a:rPr lang="en-US" sz="2400" dirty="0">
                <a:solidFill>
                  <a:srgbClr val="FFFF00"/>
                </a:solidFill>
                <a:latin typeface="Times New Roman" pitchFamily="18" charset="0"/>
              </a:rPr>
              <a:t> window region</a:t>
            </a:r>
          </a:p>
        </p:txBody>
      </p:sp>
    </p:spTree>
    <p:extLst>
      <p:ext uri="{BB962C8B-B14F-4D97-AF65-F5344CB8AC3E}">
        <p14:creationId xmlns:p14="http://schemas.microsoft.com/office/powerpoint/2010/main" val="343342959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ES_spectral_res_stdatm_TBBRES38p4_window"/>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95235"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err="1">
                <a:solidFill>
                  <a:srgbClr val="FFFF00"/>
                </a:solidFill>
                <a:latin typeface="Times New Roman" pitchFamily="18" charset="0"/>
              </a:rPr>
              <a:t>Longwave</a:t>
            </a:r>
            <a:r>
              <a:rPr lang="en-US" sz="2400" dirty="0">
                <a:solidFill>
                  <a:srgbClr val="FFFF00"/>
                </a:solidFill>
                <a:latin typeface="Times New Roman" pitchFamily="18" charset="0"/>
              </a:rPr>
              <a:t> window region</a:t>
            </a:r>
          </a:p>
        </p:txBody>
      </p:sp>
    </p:spTree>
    <p:extLst>
      <p:ext uri="{BB962C8B-B14F-4D97-AF65-F5344CB8AC3E}">
        <p14:creationId xmlns:p14="http://schemas.microsoft.com/office/powerpoint/2010/main" val="200881053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4"/>
          <p:cNvSpPr>
            <a:spLocks noGrp="1"/>
          </p:cNvSpPr>
          <p:nvPr>
            <p:ph type="sldNum" sz="quarter" idx="12"/>
          </p:nvPr>
        </p:nvSpPr>
        <p:spPr/>
        <p:txBody>
          <a:bodyPr/>
          <a:lstStyle/>
          <a:p>
            <a:fld id="{464F16C2-B93B-472C-B7B5-8F2861CC28D9}" type="slidenum">
              <a:rPr lang="en-US">
                <a:solidFill>
                  <a:srgbClr val="000000"/>
                </a:solidFill>
              </a:rPr>
              <a:pPr/>
              <a:t>99</a:t>
            </a:fld>
            <a:endParaRPr lang="en-US">
              <a:solidFill>
                <a:srgbClr val="000000"/>
              </a:solidFill>
            </a:endParaRPr>
          </a:p>
        </p:txBody>
      </p:sp>
      <p:sp>
        <p:nvSpPr>
          <p:cNvPr id="58370" name="Rectangle 2"/>
          <p:cNvSpPr>
            <a:spLocks noGrp="1" noChangeArrowheads="1"/>
          </p:cNvSpPr>
          <p:nvPr>
            <p:ph type="title"/>
          </p:nvPr>
        </p:nvSpPr>
        <p:spPr>
          <a:xfrm>
            <a:off x="1371600" y="0"/>
            <a:ext cx="7772400" cy="1143000"/>
          </a:xfrm>
        </p:spPr>
        <p:txBody>
          <a:bodyPr/>
          <a:lstStyle/>
          <a:p>
            <a:r>
              <a:rPr lang="en-US" sz="3200"/>
              <a:t>Why do we need a high spectral resolution sounder?</a:t>
            </a:r>
          </a:p>
        </p:txBody>
      </p:sp>
      <p:sp>
        <p:nvSpPr>
          <p:cNvPr id="58371" name="Rectangle 3"/>
          <p:cNvSpPr>
            <a:spLocks noChangeArrowheads="1"/>
          </p:cNvSpPr>
          <p:nvPr/>
        </p:nvSpPr>
        <p:spPr bwMode="auto">
          <a:xfrm>
            <a:off x="3733800" y="1905000"/>
            <a:ext cx="20574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nvGrpSpPr>
          <p:cNvPr id="58372" name="Group 4"/>
          <p:cNvGrpSpPr>
            <a:grpSpLocks/>
          </p:cNvGrpSpPr>
          <p:nvPr/>
        </p:nvGrpSpPr>
        <p:grpSpPr bwMode="auto">
          <a:xfrm>
            <a:off x="381000" y="1295400"/>
            <a:ext cx="9144000" cy="6858000"/>
            <a:chOff x="0" y="1200"/>
            <a:chExt cx="5760" cy="4320"/>
          </a:xfrm>
        </p:grpSpPr>
        <p:grpSp>
          <p:nvGrpSpPr>
            <p:cNvPr id="58373" name="Group 5"/>
            <p:cNvGrpSpPr>
              <a:grpSpLocks/>
            </p:cNvGrpSpPr>
            <p:nvPr/>
          </p:nvGrpSpPr>
          <p:grpSpPr bwMode="auto">
            <a:xfrm>
              <a:off x="0" y="1200"/>
              <a:ext cx="5760" cy="4320"/>
              <a:chOff x="0" y="1104"/>
              <a:chExt cx="5760" cy="4320"/>
            </a:xfrm>
          </p:grpSpPr>
          <p:pic>
            <p:nvPicPr>
              <p:cNvPr id="58374" name="Picture 6" descr="multi_700_900_zoom"/>
              <p:cNvPicPr preferRelativeResize="0">
                <a:picLocks noChangeAspect="1" noChangeArrowheads="1"/>
              </p:cNvPicPr>
              <p:nvPr>
                <p:custDataLst>
                  <p:tags r:id="rId1"/>
                </p:custDataLst>
              </p:nvPr>
            </p:nvPicPr>
            <p:blipFill>
              <a:blip r:embed="rId4" cstate="email">
                <a:extLst>
                  <a:ext uri="{28A0092B-C50C-407E-A947-70E740481C1C}">
                    <a14:useLocalDpi xmlns:a14="http://schemas.microsoft.com/office/drawing/2010/main"/>
                  </a:ext>
                </a:extLst>
              </a:blip>
              <a:srcRect/>
              <a:stretch>
                <a:fillRect/>
              </a:stretch>
            </p:blipFill>
            <p:spPr bwMode="auto">
              <a:xfrm>
                <a:off x="0" y="1104"/>
                <a:ext cx="5760" cy="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5" name="Rectangle 7"/>
              <p:cNvSpPr>
                <a:spLocks noChangeArrowheads="1"/>
              </p:cNvSpPr>
              <p:nvPr/>
            </p:nvSpPr>
            <p:spPr bwMode="auto">
              <a:xfrm>
                <a:off x="2352" y="2112"/>
                <a:ext cx="672"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8376" name="Rectangle 8"/>
              <p:cNvSpPr>
                <a:spLocks noChangeArrowheads="1"/>
              </p:cNvSpPr>
              <p:nvPr/>
            </p:nvSpPr>
            <p:spPr bwMode="auto">
              <a:xfrm>
                <a:off x="3072" y="2112"/>
                <a:ext cx="1200"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8377" name="Rectangle 9"/>
              <p:cNvSpPr>
                <a:spLocks noChangeArrowheads="1"/>
              </p:cNvSpPr>
              <p:nvPr/>
            </p:nvSpPr>
            <p:spPr bwMode="auto">
              <a:xfrm>
                <a:off x="4980" y="2112"/>
                <a:ext cx="240"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8378" name="Rectangle 10"/>
              <p:cNvSpPr>
                <a:spLocks noChangeArrowheads="1"/>
              </p:cNvSpPr>
              <p:nvPr/>
            </p:nvSpPr>
            <p:spPr bwMode="auto">
              <a:xfrm>
                <a:off x="1680" y="2112"/>
                <a:ext cx="240"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8379" name="Rectangle 11"/>
              <p:cNvSpPr>
                <a:spLocks noChangeArrowheads="1"/>
              </p:cNvSpPr>
              <p:nvPr/>
            </p:nvSpPr>
            <p:spPr bwMode="auto">
              <a:xfrm>
                <a:off x="1296" y="2112"/>
                <a:ext cx="336"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8380" name="Rectangle 12"/>
              <p:cNvSpPr>
                <a:spLocks noChangeArrowheads="1"/>
              </p:cNvSpPr>
              <p:nvPr/>
            </p:nvSpPr>
            <p:spPr bwMode="auto">
              <a:xfrm>
                <a:off x="816" y="2112"/>
                <a:ext cx="336"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8381" name="Line 13"/>
              <p:cNvSpPr>
                <a:spLocks noChangeShapeType="1"/>
              </p:cNvSpPr>
              <p:nvPr/>
            </p:nvSpPr>
            <p:spPr bwMode="auto">
              <a:xfrm flipH="1" flipV="1">
                <a:off x="1824" y="2256"/>
                <a:ext cx="288"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8382" name="Oval 14"/>
              <p:cNvSpPr>
                <a:spLocks noChangeArrowheads="1"/>
              </p:cNvSpPr>
              <p:nvPr/>
            </p:nvSpPr>
            <p:spPr bwMode="auto">
              <a:xfrm>
                <a:off x="2496" y="1536"/>
                <a:ext cx="672" cy="528"/>
              </a:xfrm>
              <a:prstGeom prst="ellipse">
                <a:avLst/>
              </a:pr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8383" name="Text Box 15"/>
              <p:cNvSpPr txBox="1">
                <a:spLocks noChangeArrowheads="1"/>
              </p:cNvSpPr>
              <p:nvPr/>
            </p:nvSpPr>
            <p:spPr bwMode="auto">
              <a:xfrm>
                <a:off x="1968" y="2352"/>
                <a:ext cx="2604"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solidFill>
                      <a:srgbClr val="000000"/>
                    </a:solidFill>
                  </a:rPr>
                  <a:t>GOES-12 Sounder Bands</a:t>
                </a:r>
              </a:p>
              <a:p>
                <a:r>
                  <a:rPr lang="en-US" sz="2000">
                    <a:solidFill>
                      <a:srgbClr val="000000"/>
                    </a:solidFill>
                  </a:rPr>
                  <a:t>Smooth over required absorption lines </a:t>
                </a:r>
              </a:p>
            </p:txBody>
          </p:sp>
          <p:sp>
            <p:nvSpPr>
              <p:cNvPr id="58384" name="Rectangle 16"/>
              <p:cNvSpPr>
                <a:spLocks noChangeArrowheads="1"/>
              </p:cNvSpPr>
              <p:nvPr/>
            </p:nvSpPr>
            <p:spPr bwMode="auto">
              <a:xfrm>
                <a:off x="384" y="3264"/>
                <a:ext cx="4992" cy="20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sp>
          <p:nvSpPr>
            <p:cNvPr id="58385" name="Rectangle 17"/>
            <p:cNvSpPr>
              <a:spLocks noChangeArrowheads="1"/>
            </p:cNvSpPr>
            <p:nvPr/>
          </p:nvSpPr>
          <p:spPr bwMode="auto">
            <a:xfrm>
              <a:off x="2544" y="1344"/>
              <a:ext cx="960" cy="1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sp>
        <p:nvSpPr>
          <p:cNvPr id="58386" name="Rectangle 18"/>
          <p:cNvSpPr>
            <a:spLocks noChangeArrowheads="1"/>
          </p:cNvSpPr>
          <p:nvPr/>
        </p:nvSpPr>
        <p:spPr bwMode="auto">
          <a:xfrm>
            <a:off x="0" y="4572000"/>
            <a:ext cx="9144000" cy="10064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altLang="ko-KR" sz="2000">
                <a:solidFill>
                  <a:srgbClr val="FF0000"/>
                </a:solidFill>
                <a:latin typeface="Arial" charset="0"/>
                <a:ea typeface="Batang" pitchFamily="18" charset="-127"/>
                <a:cs typeface="Times New Roman" pitchFamily="18" charset="0"/>
              </a:rPr>
              <a:t>Compared to broadband sounders, observing absorption lines is mandatory to meeting requirements for temperature and moisture structure needed to improve weather forecasting</a:t>
            </a:r>
          </a:p>
        </p:txBody>
      </p:sp>
      <p:sp>
        <p:nvSpPr>
          <p:cNvPr id="58387" name="Text Box 19"/>
          <p:cNvSpPr txBox="1">
            <a:spLocks noChangeArrowheads="1"/>
          </p:cNvSpPr>
          <p:nvPr/>
        </p:nvSpPr>
        <p:spPr bwMode="auto">
          <a:xfrm>
            <a:off x="228600" y="5791200"/>
            <a:ext cx="891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000000"/>
                </a:solidFill>
              </a:rPr>
              <a:t>Many papers document science value of high spectral resolution sounder that support weather forecast needs.</a:t>
            </a:r>
          </a:p>
        </p:txBody>
      </p:sp>
      <p:sp>
        <p:nvSpPr>
          <p:cNvPr id="58388" name="Text Box 20"/>
          <p:cNvSpPr txBox="1">
            <a:spLocks noChangeArrowheads="1"/>
          </p:cNvSpPr>
          <p:nvPr/>
        </p:nvSpPr>
        <p:spPr bwMode="auto">
          <a:xfrm rot="16200000">
            <a:off x="7380288" y="2425700"/>
            <a:ext cx="3255962" cy="27463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30000"/>
              </a:spcBef>
            </a:pPr>
            <a:r>
              <a:rPr lang="en-US" altLang="ko-KR" sz="1200">
                <a:solidFill>
                  <a:srgbClr val="000000"/>
                </a:solidFill>
                <a:latin typeface="Arial" charset="0"/>
                <a:ea typeface="굴림" charset="-127"/>
              </a:rPr>
              <a:t>Analysis courtesy of Justin Sieglaff, CIMSS.</a:t>
            </a:r>
            <a:endParaRPr lang="en-US">
              <a:solidFill>
                <a:srgbClr val="000000"/>
              </a:solidFill>
              <a:latin typeface="Arial" charset="0"/>
            </a:endParaRPr>
          </a:p>
        </p:txBody>
      </p:sp>
    </p:spTree>
    <p:extLst>
      <p:ext uri="{BB962C8B-B14F-4D97-AF65-F5344CB8AC3E}">
        <p14:creationId xmlns:p14="http://schemas.microsoft.com/office/powerpoint/2010/main" val="414767205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C:\Documents and Settings\justins\Desktop\co2-h2o\multi_700_900_zoom.png"/>
</p:tagLst>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5F5F5F"/>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STAR External Review">
  <a:themeElements>
    <a:clrScheme name="STAR External Re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R External Revi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AR External Re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R External Revie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R External Revie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R External Revie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R External Revie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R External Revie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R External Review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R External Revie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R External Revie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 External Revie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R External Revie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R External Revie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Revolution">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Brant_blue">
  <a:themeElements>
    <a:clrScheme name="">
      <a:dk1>
        <a:srgbClr val="000000"/>
      </a:dk1>
      <a:lt1>
        <a:srgbClr val="FFFFFF"/>
      </a:lt1>
      <a:dk2>
        <a:srgbClr val="000000"/>
      </a:dk2>
      <a:lt2>
        <a:srgbClr val="060606"/>
      </a:lt2>
      <a:accent1>
        <a:srgbClr val="FFFFFF"/>
      </a:accent1>
      <a:accent2>
        <a:srgbClr val="FFFFFF"/>
      </a:accent2>
      <a:accent3>
        <a:srgbClr val="FFFFFF"/>
      </a:accent3>
      <a:accent4>
        <a:srgbClr val="000000"/>
      </a:accent4>
      <a:accent5>
        <a:srgbClr val="FFFFFF"/>
      </a:accent5>
      <a:accent6>
        <a:srgbClr val="E7E7E7"/>
      </a:accent6>
      <a:hlink>
        <a:srgbClr val="FF0033"/>
      </a:hlink>
      <a:folHlink>
        <a:srgbClr val="CCCCCC"/>
      </a:folHlink>
    </a:clrScheme>
    <a:fontScheme name="Brant_bl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rant_blue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Brant_blue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Brant_blue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John">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John">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Joh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Joh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Joh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Joh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Joh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Joh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Joh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John">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John">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Joh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Joh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Joh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Joh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Joh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Joh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Joh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34946</TotalTime>
  <Words>9395</Words>
  <Application>Microsoft Office PowerPoint</Application>
  <PresentationFormat>On-screen Show (4:3)</PresentationFormat>
  <Paragraphs>2409</Paragraphs>
  <Slides>146</Slides>
  <Notes>55</Notes>
  <HiddenSlides>1</HiddenSlides>
  <MMClips>0</MMClips>
  <ScaleCrop>false</ScaleCrop>
  <HeadingPairs>
    <vt:vector size="6" baseType="variant">
      <vt:variant>
        <vt:lpstr>Theme</vt:lpstr>
      </vt:variant>
      <vt:variant>
        <vt:i4>23</vt:i4>
      </vt:variant>
      <vt:variant>
        <vt:lpstr>Embedded OLE Servers</vt:lpstr>
      </vt:variant>
      <vt:variant>
        <vt:i4>1</vt:i4>
      </vt:variant>
      <vt:variant>
        <vt:lpstr>Slide Titles</vt:lpstr>
      </vt:variant>
      <vt:variant>
        <vt:i4>146</vt:i4>
      </vt:variant>
    </vt:vector>
  </HeadingPairs>
  <TitlesOfParts>
    <vt:vector size="170" baseType="lpstr">
      <vt:lpstr>1_Default Design</vt:lpstr>
      <vt:lpstr>2_Default Design</vt:lpstr>
      <vt:lpstr>2_NOAA</vt:lpstr>
      <vt:lpstr>5_Default Design</vt:lpstr>
      <vt:lpstr>Office Theme</vt:lpstr>
      <vt:lpstr>6_Default Design</vt:lpstr>
      <vt:lpstr>John</vt:lpstr>
      <vt:lpstr>Blank Presentation</vt:lpstr>
      <vt:lpstr>1_John</vt:lpstr>
      <vt:lpstr>Default Design</vt:lpstr>
      <vt:lpstr>1_Office Theme</vt:lpstr>
      <vt:lpstr>2_Office Theme</vt:lpstr>
      <vt:lpstr>3_Default Design</vt:lpstr>
      <vt:lpstr>3_Office Theme</vt:lpstr>
      <vt:lpstr>STAR External Review</vt:lpstr>
      <vt:lpstr>4_Default Design</vt:lpstr>
      <vt:lpstr>7_Default Design</vt:lpstr>
      <vt:lpstr>8_Default Design</vt:lpstr>
      <vt:lpstr>4_Office Theme</vt:lpstr>
      <vt:lpstr>Revolution</vt:lpstr>
      <vt:lpstr>5_Office Theme</vt:lpstr>
      <vt:lpstr>Brant_blue</vt:lpstr>
      <vt:lpstr>6_Office Theme</vt:lpstr>
      <vt:lpstr>Chart</vt:lpstr>
      <vt:lpstr>PowerPoint Presentation</vt:lpstr>
      <vt:lpstr>Thanks to…</vt:lpstr>
      <vt:lpstr>Outline</vt:lpstr>
      <vt:lpstr>PowerPoint Presentation</vt:lpstr>
      <vt:lpstr>ATS-III 18Nov1967 15UTC</vt:lpstr>
      <vt:lpstr>PowerPoint Presentation</vt:lpstr>
      <vt:lpstr>ATS-3: Visible  (3 April 1974)</vt:lpstr>
      <vt:lpstr>GOES History</vt:lpstr>
      <vt:lpstr>PowerPoint Presentation</vt:lpstr>
      <vt:lpstr>PowerPoint Presentation</vt:lpstr>
      <vt:lpstr>Positive Impact still at 48-hours</vt:lpstr>
      <vt:lpstr>Importance of Satellite Data in NWP http://www.nrlmry.navy.mil/obsens/</vt:lpstr>
      <vt:lpstr>Satellite Data Assimilation</vt:lpstr>
      <vt:lpstr>Outline</vt:lpstr>
      <vt:lpstr>GOES-15   </vt:lpstr>
      <vt:lpstr>PowerPoint Presentation</vt:lpstr>
      <vt:lpstr>PowerPoint Presentation</vt:lpstr>
      <vt:lpstr>GOES-11 vs GOES-15 (WV)</vt:lpstr>
      <vt:lpstr>GOES-11 vs GOES-15 (Sounder)</vt:lpstr>
      <vt:lpstr>PowerPoint Presentation</vt:lpstr>
      <vt:lpstr>Outline</vt:lpstr>
      <vt:lpstr>GOES-R Overview</vt:lpstr>
      <vt:lpstr>GOES Fly-out</vt:lpstr>
      <vt:lpstr>The Advanced Baseline Imager:</vt:lpstr>
      <vt:lpstr>Mission Planning</vt:lpstr>
      <vt:lpstr>PowerPoint Presentation</vt:lpstr>
      <vt:lpstr>PowerPoint Presentation</vt:lpstr>
      <vt:lpstr>PowerPoint Presentation</vt:lpstr>
      <vt:lpstr>PowerPoint Presentation</vt:lpstr>
      <vt:lpstr>PowerPoint Presentation</vt:lpstr>
      <vt:lpstr>GOES-14: Sample “5-min” imagery</vt:lpstr>
      <vt:lpstr>GOES-14: Sample “1-min” imagery</vt:lpstr>
      <vt:lpstr>GOES-15: Sample “1-min” imagery</vt:lpstr>
      <vt:lpstr>GOES-12/15  (Around eclipse period) </vt:lpstr>
      <vt:lpstr>GOES Outages -- approximate hours/year</vt:lpstr>
      <vt:lpstr>Improved Image Navigation and Registration</vt:lpstr>
      <vt:lpstr>ABI to Imager Noise Comparison </vt:lpstr>
      <vt:lpstr>PowerPoint Presentation</vt:lpstr>
      <vt:lpstr>PowerPoint Presentation</vt:lpstr>
      <vt:lpstr>ABI Visible/Near-IR Bands</vt:lpstr>
      <vt:lpstr>PowerPoint Presentation</vt:lpstr>
      <vt:lpstr>ABI IR Bands</vt:lpstr>
      <vt:lpstr>ABI IR Weighting Functions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Visualization  (“decision aid”)</vt:lpstr>
      <vt:lpstr>PowerPoint Presentation</vt:lpstr>
      <vt:lpstr>PowerPoint Presentation</vt:lpstr>
      <vt:lpstr>Real, Simulated</vt:lpstr>
      <vt:lpstr>Real, Simulated</vt:lpstr>
      <vt:lpstr>PowerPoint Presentation</vt:lpstr>
      <vt:lpstr>Outline</vt:lpstr>
      <vt:lpstr>GOES-R Products</vt:lpstr>
      <vt:lpstr>Imagery</vt:lpstr>
      <vt:lpstr>Clear Sky Mask  (“Cloud Detection”)</vt:lpstr>
      <vt:lpstr>Inter-satellite ACM Comparison</vt:lpstr>
      <vt:lpstr>Cloud Phase</vt:lpstr>
      <vt:lpstr>PowerPoint Presentation</vt:lpstr>
      <vt:lpstr>PowerPoint Presentation</vt:lpstr>
      <vt:lpstr>Derived Motion Winds</vt:lpstr>
      <vt:lpstr>Volcanic Ash</vt:lpstr>
      <vt:lpstr>PowerPoint Presentation</vt:lpstr>
      <vt:lpstr>Improved Aerosol Predictions with Satellite Data Assimilation</vt:lpstr>
      <vt:lpstr>PowerPoint Presentation</vt:lpstr>
      <vt:lpstr>PowerPoint Presentation</vt:lpstr>
      <vt:lpstr>Simulated WV imagery in AWIPS (since 2006)</vt:lpstr>
      <vt:lpstr>PowerPoint Presentation</vt:lpstr>
      <vt:lpstr>Training and Education</vt:lpstr>
      <vt:lpstr>Outline</vt:lpstr>
      <vt:lpstr>Operational ECMWF system  Averaged over all model layers and entire global atmosphere.  % contribution of different observations to reduction in forecast error.</vt:lpstr>
      <vt:lpstr>High-Spectral, combined with High-Temporal Resolution is the key</vt:lpstr>
      <vt:lpstr>Need to monitor rapidly evolving situations</vt:lpstr>
      <vt:lpstr>Evolution of the Vertical Moisture is the Key! Simulated Relative humidity cross-section at 20 UTC 12 June 2002  </vt:lpstr>
      <vt:lpstr>PowerPoint Presentation</vt:lpstr>
      <vt:lpstr>Various Infrared spectral resolutions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do we need a high spectral resolution sounder?</vt:lpstr>
      <vt:lpstr>Other Satellite-related DA work (Funded by GOES-RRR or other sources)</vt:lpstr>
      <vt:lpstr>Improving tropical cyclone forecasts with advanced IR soundings</vt:lpstr>
      <vt:lpstr>Improving precipitation forecasts with advanced IR soundings Jun Li, Jinlong Li (CIMSS), Bin Wang, Bing Lu (IAP)</vt:lpstr>
      <vt:lpstr>Warn-on-Forecast</vt:lpstr>
      <vt:lpstr>PowerPoint Presentation</vt:lpstr>
      <vt:lpstr>PowerPoint Presentation</vt:lpstr>
      <vt:lpstr>PowerPoint Presentation</vt:lpstr>
      <vt:lpstr>PowerPoint Presentation</vt:lpstr>
      <vt:lpstr>Proposed Work</vt:lpstr>
      <vt:lpstr>Outline</vt:lpstr>
      <vt:lpstr>Approximate spectral and spatial resolutions of US GOES Imagers</vt:lpstr>
      <vt:lpstr>Summary  </vt:lpstr>
      <vt:lpstr>Summary  </vt:lpstr>
      <vt:lpstr>PowerPoint Presentation</vt:lpstr>
      <vt:lpstr>Questions</vt:lpstr>
      <vt:lpstr>Questions</vt:lpstr>
      <vt:lpstr>Acknowledgements</vt:lpstr>
      <vt:lpstr>Progress!</vt:lpstr>
      <vt:lpstr>Back-up</vt:lpstr>
      <vt:lpstr>Select High-Spectral References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GOES AOD Assimilation</vt:lpstr>
      <vt:lpstr>PowerPoint Presentation</vt:lpstr>
      <vt:lpstr>CIMSS Real-time WF and ABI web page</vt:lpstr>
      <vt:lpstr>ABI Weighting Functions</vt:lpstr>
      <vt:lpstr>Fire/Hot Spot Characterization</vt:lpstr>
      <vt:lpstr>PowerPoint Presentation</vt:lpstr>
      <vt:lpstr>PowerPoint Presentation</vt:lpstr>
      <vt:lpstr>PowerPoint Presentation</vt:lpstr>
      <vt:lpstr>Visualization  (“decision aid”)</vt:lpstr>
      <vt:lpstr>PowerPoint Presentation</vt:lpstr>
      <vt:lpstr>ABI “Baseline” Products</vt:lpstr>
      <vt:lpstr>ABI “Option 2” Products</vt:lpstr>
    </vt:vector>
  </TitlesOfParts>
  <Company>SSEC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130</cp:revision>
  <dcterms:created xsi:type="dcterms:W3CDTF">2011-02-15T21:29:38Z</dcterms:created>
  <dcterms:modified xsi:type="dcterms:W3CDTF">2011-12-06T19:29:48Z</dcterms:modified>
</cp:coreProperties>
</file>