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 id="2147483714" r:id="rId4"/>
    <p:sldMasterId id="2147483728" r:id="rId5"/>
    <p:sldMasterId id="2147483782" r:id="rId6"/>
    <p:sldMasterId id="2147483794" r:id="rId7"/>
    <p:sldMasterId id="2147483807" r:id="rId8"/>
    <p:sldMasterId id="2147483820" r:id="rId9"/>
  </p:sldMasterIdLst>
  <p:notesMasterIdLst>
    <p:notesMasterId r:id="rId117"/>
  </p:notesMasterIdLst>
  <p:sldIdLst>
    <p:sldId id="257" r:id="rId10"/>
    <p:sldId id="258" r:id="rId11"/>
    <p:sldId id="401" r:id="rId12"/>
    <p:sldId id="423" r:id="rId13"/>
    <p:sldId id="424" r:id="rId14"/>
    <p:sldId id="425" r:id="rId15"/>
    <p:sldId id="422" r:id="rId16"/>
    <p:sldId id="412" r:id="rId17"/>
    <p:sldId id="413" r:id="rId18"/>
    <p:sldId id="400" r:id="rId19"/>
    <p:sldId id="404" r:id="rId20"/>
    <p:sldId id="418" r:id="rId21"/>
    <p:sldId id="419" r:id="rId22"/>
    <p:sldId id="420" r:id="rId23"/>
    <p:sldId id="421" r:id="rId24"/>
    <p:sldId id="426" r:id="rId25"/>
    <p:sldId id="274" r:id="rId26"/>
    <p:sldId id="411" r:id="rId27"/>
    <p:sldId id="277" r:id="rId28"/>
    <p:sldId id="372" r:id="rId29"/>
    <p:sldId id="373" r:id="rId30"/>
    <p:sldId id="374" r:id="rId31"/>
    <p:sldId id="375" r:id="rId32"/>
    <p:sldId id="278" r:id="rId33"/>
    <p:sldId id="368" r:id="rId34"/>
    <p:sldId id="364" r:id="rId35"/>
    <p:sldId id="369" r:id="rId36"/>
    <p:sldId id="271" r:id="rId37"/>
    <p:sldId id="270" r:id="rId38"/>
    <p:sldId id="279" r:id="rId39"/>
    <p:sldId id="280" r:id="rId40"/>
    <p:sldId id="281" r:id="rId41"/>
    <p:sldId id="282" r:id="rId42"/>
    <p:sldId id="283" r:id="rId43"/>
    <p:sldId id="284"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30" r:id="rId61"/>
    <p:sldId id="318" r:id="rId62"/>
    <p:sldId id="319" r:id="rId63"/>
    <p:sldId id="320" r:id="rId64"/>
    <p:sldId id="414" r:id="rId65"/>
    <p:sldId id="415" r:id="rId66"/>
    <p:sldId id="416" r:id="rId67"/>
    <p:sldId id="417" r:id="rId68"/>
    <p:sldId id="405" r:id="rId69"/>
    <p:sldId id="344" r:id="rId70"/>
    <p:sldId id="345" r:id="rId71"/>
    <p:sldId id="352" r:id="rId72"/>
    <p:sldId id="354" r:id="rId73"/>
    <p:sldId id="361" r:id="rId74"/>
    <p:sldId id="359" r:id="rId75"/>
    <p:sldId id="360" r:id="rId76"/>
    <p:sldId id="358" r:id="rId77"/>
    <p:sldId id="363" r:id="rId78"/>
    <p:sldId id="402" r:id="rId79"/>
    <p:sldId id="376" r:id="rId80"/>
    <p:sldId id="377" r:id="rId81"/>
    <p:sldId id="406" r:id="rId82"/>
    <p:sldId id="323" r:id="rId83"/>
    <p:sldId id="427" r:id="rId84"/>
    <p:sldId id="428" r:id="rId85"/>
    <p:sldId id="429" r:id="rId86"/>
    <p:sldId id="378" r:id="rId87"/>
    <p:sldId id="379" r:id="rId88"/>
    <p:sldId id="380" r:id="rId89"/>
    <p:sldId id="381" r:id="rId90"/>
    <p:sldId id="382" r:id="rId91"/>
    <p:sldId id="383" r:id="rId92"/>
    <p:sldId id="384" r:id="rId93"/>
    <p:sldId id="385" r:id="rId94"/>
    <p:sldId id="386" r:id="rId95"/>
    <p:sldId id="387" r:id="rId96"/>
    <p:sldId id="388" r:id="rId97"/>
    <p:sldId id="389" r:id="rId98"/>
    <p:sldId id="390" r:id="rId99"/>
    <p:sldId id="391" r:id="rId100"/>
    <p:sldId id="392" r:id="rId101"/>
    <p:sldId id="393" r:id="rId102"/>
    <p:sldId id="394" r:id="rId103"/>
    <p:sldId id="395" r:id="rId104"/>
    <p:sldId id="396" r:id="rId105"/>
    <p:sldId id="397" r:id="rId106"/>
    <p:sldId id="398" r:id="rId107"/>
    <p:sldId id="399" r:id="rId108"/>
    <p:sldId id="408" r:id="rId109"/>
    <p:sldId id="410" r:id="rId110"/>
    <p:sldId id="407" r:id="rId111"/>
    <p:sldId id="327" r:id="rId112"/>
    <p:sldId id="325" r:id="rId113"/>
    <p:sldId id="409" r:id="rId114"/>
    <p:sldId id="403" r:id="rId115"/>
    <p:sldId id="328" r:id="rId1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2970" y="-852"/>
      </p:cViewPr>
      <p:guideLst>
        <p:guide orient="horz" pos="2160"/>
        <p:guide pos="2880"/>
      </p:guideLst>
    </p:cSldViewPr>
  </p:slideViewPr>
  <p:notesTextViewPr>
    <p:cViewPr>
      <p:scale>
        <a:sx n="1" d="1"/>
        <a:sy n="1" d="1"/>
      </p:scale>
      <p:origin x="0" y="0"/>
    </p:cViewPr>
  </p:notesTextViewPr>
  <p:sorterViewPr>
    <p:cViewPr>
      <p:scale>
        <a:sx n="100" d="100"/>
        <a:sy n="100" d="100"/>
      </p:scale>
      <p:origin x="0" y="925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notesMaster" Target="notesMasters/notesMaster1.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slide" Target="slides/slide86.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13" Type="http://schemas.openxmlformats.org/officeDocument/2006/relationships/slide" Target="slides/slide104.xml"/><Relationship Id="rId11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slide" Target="slides/slide94.xml"/><Relationship Id="rId108" Type="http://schemas.openxmlformats.org/officeDocument/2006/relationships/slide" Target="slides/slide99.xml"/><Relationship Id="rId116" Type="http://schemas.openxmlformats.org/officeDocument/2006/relationships/slide" Target="slides/slide10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11" Type="http://schemas.openxmlformats.org/officeDocument/2006/relationships/slide" Target="slides/slide10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14" Type="http://schemas.openxmlformats.org/officeDocument/2006/relationships/slide" Target="slides/slide105.xml"/><Relationship Id="rId119" Type="http://schemas.openxmlformats.org/officeDocument/2006/relationships/viewProps" Target="view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19F701-A1D8-4B56-B133-A74E001B23F5}" type="datetimeFigureOut">
              <a:rPr lang="en-US" smtClean="0"/>
              <a:t>9/7/2011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43AE03-2E6E-42E5-B2F9-5354D4BD819B}" type="slidenum">
              <a:rPr lang="en-US" smtClean="0"/>
              <a:t>‹#›</a:t>
            </a:fld>
            <a:endParaRPr lang="en-US"/>
          </a:p>
        </p:txBody>
      </p:sp>
    </p:spTree>
    <p:extLst>
      <p:ext uri="{BB962C8B-B14F-4D97-AF65-F5344CB8AC3E}">
        <p14:creationId xmlns:p14="http://schemas.microsoft.com/office/powerpoint/2010/main" val="301416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1097C35-4C2F-4316-8043-4B14081389CC}" type="slidenum">
              <a:rPr lang="en-US">
                <a:solidFill>
                  <a:prstClr val="black"/>
                </a:solidFill>
              </a:rPr>
              <a:pPr eaLnBrk="1" hangingPunct="1"/>
              <a:t>1</a:t>
            </a:fld>
            <a:endParaRPr lang="en-US">
              <a:solidFill>
                <a:prstClr val="black"/>
              </a:solidFill>
            </a:endParaRPr>
          </a:p>
        </p:txBody>
      </p:sp>
      <p:sp>
        <p:nvSpPr>
          <p:cNvPr id="99331" name="Rectangle 2"/>
          <p:cNvSpPr>
            <a:spLocks noGrp="1" noRot="1" noChangeAspect="1" noChangeArrowheads="1" noTextEdit="1"/>
          </p:cNvSpPr>
          <p:nvPr>
            <p:ph type="sldImg"/>
          </p:nvPr>
        </p:nvSpPr>
        <p:spPr>
          <a:xfrm>
            <a:off x="1143000" y="687388"/>
            <a:ext cx="4572000" cy="3429000"/>
          </a:xfrm>
          <a:ln/>
        </p:spPr>
      </p:sp>
      <p:sp>
        <p:nvSpPr>
          <p:cNvPr id="99332"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0A3224-CC39-42AF-A9D5-B33D423BD19B}" type="slidenum">
              <a:rPr lang="en-US">
                <a:solidFill>
                  <a:prstClr val="black"/>
                </a:solidFill>
              </a:rPr>
              <a:pPr eaLnBrk="1" hangingPunct="1"/>
              <a:t>25</a:t>
            </a:fld>
            <a:endParaRPr lang="en-US">
              <a:solidFill>
                <a:prstClr val="black"/>
              </a:solidFill>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Note the comma head is forming in the dry slot as a vort max swings around. This is not obvious from the 15 min.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Note the number of different levels of motion you can see (the cyclonic low level circulation over the ocean through the breaks in the higher clouds)... and you can't distinguish those on the GOES-12 loop.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0A6C94D-746D-46AB-A884-44B07F16A4F3}" type="slidenum">
              <a:rPr lang="en-US" smtClean="0"/>
              <a:pPr eaLnBrk="1" hangingPunct="1"/>
              <a:t>27</a:t>
            </a:fld>
            <a:endParaRPr 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Igor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0EF550F-A28A-4BBA-B87F-FB6A4CBB59B9}" type="slidenum">
              <a:rPr lang="en-US">
                <a:solidFill>
                  <a:prstClr val="black"/>
                </a:solidFill>
              </a:rPr>
              <a:pPr eaLnBrk="1" hangingPunct="1"/>
              <a:t>28</a:t>
            </a:fld>
            <a:endParaRPr lang="en-US">
              <a:solidFill>
                <a:prstClr val="black"/>
              </a:solidFill>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http://cimss.ssec.wisc.edu/goes/blog/archives/date/2006/08</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1241F02-44AD-48D1-A053-C88AFCDFF7C5}" type="slidenum">
              <a:rPr lang="en-US">
                <a:solidFill>
                  <a:prstClr val="black"/>
                </a:solidFill>
              </a:rPr>
              <a:pPr eaLnBrk="1" hangingPunct="1"/>
              <a:t>32</a:t>
            </a:fld>
            <a:endParaRPr lang="en-US">
              <a:solidFill>
                <a:prstClr val="black"/>
              </a:solidFill>
            </a:endParaRPr>
          </a:p>
        </p:txBody>
      </p:sp>
      <p:sp>
        <p:nvSpPr>
          <p:cNvPr id="109571" name="Rectangle 2"/>
          <p:cNvSpPr>
            <a:spLocks noGrp="1" noRot="1" noChangeAspect="1" noChangeArrowheads="1" noTextEdit="1"/>
          </p:cNvSpPr>
          <p:nvPr>
            <p:ph type="sldImg"/>
          </p:nvPr>
        </p:nvSpPr>
        <p:spPr>
          <a:xfrm>
            <a:off x="1143000" y="687388"/>
            <a:ext cx="4572000" cy="3429000"/>
          </a:xfrm>
          <a:ln/>
        </p:spPr>
      </p:sp>
      <p:sp>
        <p:nvSpPr>
          <p:cNvPr id="109572"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Schmit, T. J., M. M. Gunshor, W. P. Menzel, J. J. Gurka, J. Li, and A. S. Bachmeier, 2005: Introducing the next-generation Advanced Baseline Imager on GOES-R. </a:t>
            </a:r>
            <a:r>
              <a:rPr lang="en-US" i="1" smtClean="0">
                <a:latin typeface="Arial" pitchFamily="34" charset="0"/>
              </a:rPr>
              <a:t>Bull. Amer. Meteor. Soc</a:t>
            </a:r>
            <a:r>
              <a:rPr lang="en-US" smtClean="0">
                <a:latin typeface="Arial" pitchFamily="34" charset="0"/>
              </a:rPr>
              <a:t>., </a:t>
            </a:r>
            <a:r>
              <a:rPr lang="en-US" b="1" smtClean="0">
                <a:latin typeface="Arial" pitchFamily="34" charset="0"/>
              </a:rPr>
              <a:t>86</a:t>
            </a:r>
            <a:r>
              <a:rPr lang="en-US" smtClean="0">
                <a:latin typeface="Arial" pitchFamily="34" charset="0"/>
              </a:rPr>
              <a:t>, 1079-1096.</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F0C0F2F-B1AD-4A5C-991C-563D284BC289}" type="slidenum">
              <a:rPr lang="en-US">
                <a:solidFill>
                  <a:prstClr val="black"/>
                </a:solidFill>
              </a:rPr>
              <a:pPr eaLnBrk="1" hangingPunct="1"/>
              <a:t>33</a:t>
            </a:fld>
            <a:endParaRPr lang="en-US">
              <a:solidFill>
                <a:prstClr val="black"/>
              </a:solidFill>
            </a:endParaRPr>
          </a:p>
        </p:txBody>
      </p:sp>
      <p:sp>
        <p:nvSpPr>
          <p:cNvPr id="110595" name="Rectangle 2"/>
          <p:cNvSpPr>
            <a:spLocks noGrp="1" noRot="1" noChangeAspect="1" noChangeArrowheads="1" noTextEdit="1"/>
          </p:cNvSpPr>
          <p:nvPr>
            <p:ph type="sldImg"/>
          </p:nvPr>
        </p:nvSpPr>
        <p:spPr>
          <a:xfrm>
            <a:off x="1143000" y="687388"/>
            <a:ext cx="4572000" cy="3429000"/>
          </a:xfrm>
          <a:ln/>
        </p:spPr>
      </p:sp>
      <p:sp>
        <p:nvSpPr>
          <p:cNvPr id="110596"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Schmit, T. J., M. M. Gunshor, W. P. Menzel, J. J. Gurka, J. Li, and A. S. Bachmeier, 2005: Introducing the next-generation Advanced Baseline Imager on GOES-R. </a:t>
            </a:r>
            <a:r>
              <a:rPr lang="en-US" i="1" smtClean="0">
                <a:latin typeface="Arial" pitchFamily="34" charset="0"/>
              </a:rPr>
              <a:t>Bull. Amer. Meteor. Soc</a:t>
            </a:r>
            <a:r>
              <a:rPr lang="en-US" smtClean="0">
                <a:latin typeface="Arial" pitchFamily="34" charset="0"/>
              </a:rPr>
              <a:t>., </a:t>
            </a:r>
            <a:r>
              <a:rPr lang="en-US" b="1" smtClean="0">
                <a:latin typeface="Arial" pitchFamily="34" charset="0"/>
              </a:rPr>
              <a:t>86</a:t>
            </a:r>
            <a:r>
              <a:rPr lang="en-US" smtClean="0">
                <a:latin typeface="Arial" pitchFamily="34" charset="0"/>
              </a:rPr>
              <a:t>, 1079-1096.</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AC696C1-070B-4C5B-8606-647897691083}" type="slidenum">
              <a:rPr lang="en-US">
                <a:solidFill>
                  <a:prstClr val="black"/>
                </a:solidFill>
              </a:rPr>
              <a:pPr eaLnBrk="1" hangingPunct="1"/>
              <a:t>34</a:t>
            </a:fld>
            <a:endParaRPr lang="en-US">
              <a:solidFill>
                <a:prstClr val="black"/>
              </a:solidFill>
            </a:endParaRPr>
          </a:p>
        </p:txBody>
      </p:sp>
      <p:sp>
        <p:nvSpPr>
          <p:cNvPr id="111619" name="Rectangle 2"/>
          <p:cNvSpPr>
            <a:spLocks noGrp="1" noRot="1" noChangeAspect="1" noChangeArrowheads="1" noTextEdit="1"/>
          </p:cNvSpPr>
          <p:nvPr>
            <p:ph type="sldImg"/>
          </p:nvPr>
        </p:nvSpPr>
        <p:spPr>
          <a:xfrm>
            <a:off x="1143000" y="687388"/>
            <a:ext cx="4572000" cy="3429000"/>
          </a:xfrm>
          <a:ln/>
        </p:spPr>
      </p:sp>
      <p:sp>
        <p:nvSpPr>
          <p:cNvPr id="111620"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Schmit, T. J., M. M. Gunshor, W. P. Menzel, J. J. Gurka, J. Li, and A. S. Bachmeier, 2005: Introducing the next-generation Advanced Baseline Imager on GOES-R. </a:t>
            </a:r>
            <a:r>
              <a:rPr lang="en-US" i="1" smtClean="0">
                <a:latin typeface="Arial" pitchFamily="34" charset="0"/>
              </a:rPr>
              <a:t>Bull. Amer. Meteor. Soc</a:t>
            </a:r>
            <a:r>
              <a:rPr lang="en-US" smtClean="0">
                <a:latin typeface="Arial" pitchFamily="34" charset="0"/>
              </a:rPr>
              <a:t>., </a:t>
            </a:r>
            <a:r>
              <a:rPr lang="en-US" b="1" smtClean="0">
                <a:latin typeface="Arial" pitchFamily="34" charset="0"/>
              </a:rPr>
              <a:t>86</a:t>
            </a:r>
            <a:r>
              <a:rPr lang="en-US" smtClean="0">
                <a:latin typeface="Arial" pitchFamily="34" charset="0"/>
              </a:rPr>
              <a:t>, 1079-1096.</a:t>
            </a:r>
          </a:p>
          <a:p>
            <a:pPr eaLnBrk="1" hangingPunct="1"/>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0EA742-8853-428F-AA29-921B9974E6EB}" type="slidenum">
              <a:rPr lang="en-US">
                <a:solidFill>
                  <a:prstClr val="black"/>
                </a:solidFill>
              </a:rPr>
              <a:pPr eaLnBrk="1" hangingPunct="1"/>
              <a:t>35</a:t>
            </a:fld>
            <a:endParaRPr lang="en-US">
              <a:solidFill>
                <a:prstClr val="black"/>
              </a:solidFill>
            </a:endParaRPr>
          </a:p>
        </p:txBody>
      </p:sp>
      <p:sp>
        <p:nvSpPr>
          <p:cNvPr id="112643" name="Rectangle 2"/>
          <p:cNvSpPr>
            <a:spLocks noGrp="1" noRot="1" noChangeAspect="1" noChangeArrowheads="1" noTextEdit="1"/>
          </p:cNvSpPr>
          <p:nvPr>
            <p:ph type="sldImg"/>
          </p:nvPr>
        </p:nvSpPr>
        <p:spPr>
          <a:xfrm>
            <a:off x="1143000" y="687388"/>
            <a:ext cx="4572000" cy="3429000"/>
          </a:xfrm>
          <a:ln/>
        </p:spPr>
      </p:sp>
      <p:sp>
        <p:nvSpPr>
          <p:cNvPr id="112644"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Schmit, T. J., M. M. Gunshor, W. P. Menzel, J. J. Gurka, J. Li, and A. S. Bachmeier, 2005: Introducing the next-generation Advanced Baseline Imager on GOES-R. </a:t>
            </a:r>
            <a:r>
              <a:rPr lang="en-US" i="1" smtClean="0">
                <a:latin typeface="Arial" pitchFamily="34" charset="0"/>
              </a:rPr>
              <a:t>Bull. Amer. Meteor. Soc</a:t>
            </a:r>
            <a:r>
              <a:rPr lang="en-US" smtClean="0">
                <a:latin typeface="Arial" pitchFamily="34" charset="0"/>
              </a:rPr>
              <a:t>., </a:t>
            </a:r>
            <a:r>
              <a:rPr lang="en-US" b="1" smtClean="0">
                <a:latin typeface="Arial" pitchFamily="34" charset="0"/>
              </a:rPr>
              <a:t>86</a:t>
            </a:r>
            <a:r>
              <a:rPr lang="en-US" smtClean="0">
                <a:latin typeface="Arial" pitchFamily="34" charset="0"/>
              </a:rPr>
              <a:t>, 1079-1096.</a:t>
            </a:r>
          </a:p>
          <a:p>
            <a:pPr eaLnBrk="1" hangingPunct="1"/>
            <a:endParaRPr 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D12667-BF69-4A37-8A4D-73CDFAE28838}" type="slidenum">
              <a:rPr lang="en-US"/>
              <a:pPr/>
              <a:t>52</a:t>
            </a:fld>
            <a:endParaRPr lang="en-US"/>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r>
              <a:rPr lang="en-US"/>
              <a:t>http://cimss.ssec.wisc.edu/goes/abi/</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C120F62A-E03D-408E-8CDA-C40433E4154E}" type="slidenum">
              <a:rPr lang="en-US" sz="1200"/>
              <a:pPr/>
              <a:t>56</a:t>
            </a:fld>
            <a:endParaRPr lang="en-US" sz="120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Data from this high-resolution simulation has been extensively used by two validation studies, with results shown in the next slide.  To the best of our knowledge, this was the largest model simulation (in terms of memory) ever performed at the time and was only surpassed by an even larger simulation late last year.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defTabSz="911154" eaLnBrk="0" hangingPunct="0">
              <a:defRPr sz="2400">
                <a:solidFill>
                  <a:schemeClr val="tx1"/>
                </a:solidFill>
                <a:latin typeface="Times New Roman" pitchFamily="18" charset="0"/>
              </a:defRPr>
            </a:lvl1pPr>
            <a:lvl2pPr marL="730171" indent="-280835" defTabSz="911154" eaLnBrk="0" hangingPunct="0">
              <a:defRPr sz="2400">
                <a:solidFill>
                  <a:schemeClr val="tx1"/>
                </a:solidFill>
                <a:latin typeface="Times New Roman" pitchFamily="18" charset="0"/>
              </a:defRPr>
            </a:lvl2pPr>
            <a:lvl3pPr marL="1123340" indent="-224668" defTabSz="911154" eaLnBrk="0" hangingPunct="0">
              <a:defRPr sz="2400">
                <a:solidFill>
                  <a:schemeClr val="tx1"/>
                </a:solidFill>
                <a:latin typeface="Times New Roman" pitchFamily="18" charset="0"/>
              </a:defRPr>
            </a:lvl3pPr>
            <a:lvl4pPr marL="1572677" indent="-224668" defTabSz="911154" eaLnBrk="0" hangingPunct="0">
              <a:defRPr sz="2400">
                <a:solidFill>
                  <a:schemeClr val="tx1"/>
                </a:solidFill>
                <a:latin typeface="Times New Roman" pitchFamily="18" charset="0"/>
              </a:defRPr>
            </a:lvl4pPr>
            <a:lvl5pPr marL="2022013" indent="-224668" defTabSz="911154" eaLnBrk="0" hangingPunct="0">
              <a:defRPr sz="2400">
                <a:solidFill>
                  <a:schemeClr val="tx1"/>
                </a:solidFill>
                <a:latin typeface="Times New Roman" pitchFamily="18" charset="0"/>
              </a:defRPr>
            </a:lvl5pPr>
            <a:lvl6pPr marL="2471349" indent="-224668" defTabSz="911154" eaLnBrk="0" fontAlgn="base" hangingPunct="0">
              <a:spcBef>
                <a:spcPct val="0"/>
              </a:spcBef>
              <a:spcAft>
                <a:spcPct val="0"/>
              </a:spcAft>
              <a:defRPr sz="2400">
                <a:solidFill>
                  <a:schemeClr val="tx1"/>
                </a:solidFill>
                <a:latin typeface="Times New Roman" pitchFamily="18" charset="0"/>
              </a:defRPr>
            </a:lvl6pPr>
            <a:lvl7pPr marL="2920685" indent="-224668" defTabSz="911154" eaLnBrk="0" fontAlgn="base" hangingPunct="0">
              <a:spcBef>
                <a:spcPct val="0"/>
              </a:spcBef>
              <a:spcAft>
                <a:spcPct val="0"/>
              </a:spcAft>
              <a:defRPr sz="2400">
                <a:solidFill>
                  <a:schemeClr val="tx1"/>
                </a:solidFill>
                <a:latin typeface="Times New Roman" pitchFamily="18" charset="0"/>
              </a:defRPr>
            </a:lvl7pPr>
            <a:lvl8pPr marL="3370021" indent="-224668" defTabSz="911154" eaLnBrk="0" fontAlgn="base" hangingPunct="0">
              <a:spcBef>
                <a:spcPct val="0"/>
              </a:spcBef>
              <a:spcAft>
                <a:spcPct val="0"/>
              </a:spcAft>
              <a:defRPr sz="2400">
                <a:solidFill>
                  <a:schemeClr val="tx1"/>
                </a:solidFill>
                <a:latin typeface="Times New Roman" pitchFamily="18" charset="0"/>
              </a:defRPr>
            </a:lvl8pPr>
            <a:lvl9pPr marL="3819357" indent="-224668" defTabSz="911154" eaLnBrk="0" fontAlgn="base" hangingPunct="0">
              <a:spcBef>
                <a:spcPct val="0"/>
              </a:spcBef>
              <a:spcAft>
                <a:spcPct val="0"/>
              </a:spcAft>
              <a:defRPr sz="2400">
                <a:solidFill>
                  <a:schemeClr val="tx1"/>
                </a:solidFill>
                <a:latin typeface="Times New Roman" pitchFamily="18" charset="0"/>
              </a:defRPr>
            </a:lvl9pPr>
          </a:lstStyle>
          <a:p>
            <a:pPr eaLnBrk="1" hangingPunct="1"/>
            <a:fld id="{5545ABBD-6C6C-4D3A-A887-89CCA4A36B84}" type="slidenum">
              <a:rPr lang="en-US" sz="1200">
                <a:solidFill>
                  <a:prstClr val="black"/>
                </a:solidFill>
              </a:rPr>
              <a:pPr eaLnBrk="1" hangingPunct="1"/>
              <a:t>9</a:t>
            </a:fld>
            <a:endParaRPr lang="en-US" sz="120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r>
              <a:rPr lang="en-US" smtClean="0">
                <a:cs typeface="Times New Roman" pitchFamily="18" charset="0"/>
              </a:rPr>
              <a:t>Time averaged forecast impact (%) results for four standard meteorological fields after 24-hrs of Eta model integration for the No RAOB (A), No GOES (B) and No POES (C) experiments.  Results for the 104 grid are shown.  The time period examined utilizes a 32 km EDAS for both the assimilation and forecast and extends from 0000 UTC 25 October 2001 through 1200 UTC 08 November 2001.  </a:t>
            </a:r>
          </a:p>
          <a:p>
            <a:pPr eaLnBrk="1" hangingPunct="1"/>
            <a:endParaRPr lang="en-US" smtClean="0">
              <a:cs typeface="Times New Roman" pitchFamily="18" charset="0"/>
            </a:endParaRPr>
          </a:p>
          <a:p>
            <a:pPr eaLnBrk="1" hangingPunct="1"/>
            <a:r>
              <a:rPr lang="en-US" smtClean="0">
                <a:cs typeface="Times New Roman" pitchFamily="18" charset="0"/>
              </a:rPr>
              <a:t>Raob impact decreases %5 in summer versus winter </a:t>
            </a:r>
            <a:endParaRPr lang="en-US" b="1" smtClean="0">
              <a:latin typeface="Arial" pitchFamily="34" charset="0"/>
              <a:cs typeface="Arial" pitchFamily="34" charset="0"/>
            </a:endParaRPr>
          </a:p>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ED1FF2-1456-4BD1-893D-65667DD9CCFF}" type="slidenum">
              <a:rPr lang="en-US"/>
              <a:pPr/>
              <a:t>57</a:t>
            </a:fld>
            <a:endParaRPr lang="en-US"/>
          </a:p>
        </p:txBody>
      </p:sp>
      <p:sp>
        <p:nvSpPr>
          <p:cNvPr id="203778" name="Rectangle 2"/>
          <p:cNvSpPr>
            <a:spLocks noRot="1" noChangeArrowheads="1" noTextEdit="1"/>
          </p:cNvSpPr>
          <p:nvPr>
            <p:ph type="sldImg"/>
          </p:nvPr>
        </p:nvSpPr>
        <p:spPr>
          <a:ln/>
        </p:spPr>
      </p:sp>
      <p:sp>
        <p:nvSpPr>
          <p:cNvPr id="203779" name="Rectangle 3"/>
          <p:cNvSpPr>
            <a:spLocks noGrp="1" noChangeArrowheads="1"/>
          </p:cNvSpPr>
          <p:nvPr>
            <p:ph type="body" idx="1"/>
          </p:nvPr>
        </p:nvSpPr>
        <p:spPr/>
        <p:txBody>
          <a:bodyPr/>
          <a:lstStyle/>
          <a:p>
            <a:r>
              <a:rPr lang="en-US"/>
              <a:t>Both remapped to 10km</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CC08B7-2A7C-433A-A147-8C425B317C34}" type="slidenum">
              <a:rPr lang="en-US"/>
              <a:pPr/>
              <a:t>58</a:t>
            </a:fld>
            <a:endParaRPr lang="en-US"/>
          </a:p>
        </p:txBody>
      </p:sp>
      <p:sp>
        <p:nvSpPr>
          <p:cNvPr id="205826" name="Rectangle 2"/>
          <p:cNvSpPr>
            <a:spLocks noRot="1" noChangeArrowheads="1" noTextEdit="1"/>
          </p:cNvSpPr>
          <p:nvPr>
            <p:ph type="sldImg"/>
          </p:nvPr>
        </p:nvSpPr>
        <p:spPr>
          <a:ln/>
        </p:spPr>
      </p:sp>
      <p:sp>
        <p:nvSpPr>
          <p:cNvPr id="205827" name="Rectangle 3"/>
          <p:cNvSpPr>
            <a:spLocks noGrp="1" noChangeArrowheads="1"/>
          </p:cNvSpPr>
          <p:nvPr>
            <p:ph type="body" idx="1"/>
          </p:nvPr>
        </p:nvSpPr>
        <p:spPr/>
        <p:txBody>
          <a:bodyPr/>
          <a:lstStyle/>
          <a:p>
            <a:r>
              <a:rPr lang="en-US"/>
              <a:t>Both remapped to 10km</a:t>
            </a:r>
          </a:p>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txBox="1">
            <a:spLocks noGrp="1" noChangeArrowheads="1"/>
          </p:cNvSpPr>
          <p:nvPr/>
        </p:nvSpPr>
        <p:spPr bwMode="auto">
          <a:xfrm>
            <a:off x="3884316" y="8684914"/>
            <a:ext cx="2972115" cy="457515"/>
          </a:xfrm>
          <a:prstGeom prst="rect">
            <a:avLst/>
          </a:prstGeom>
          <a:noFill/>
          <a:ln w="9525">
            <a:noFill/>
            <a:miter lim="800000"/>
            <a:headEnd/>
            <a:tailEnd/>
          </a:ln>
        </p:spPr>
        <p:txBody>
          <a:bodyPr lIns="91430" tIns="45715" rIns="91430" bIns="45715" anchor="b"/>
          <a:lstStyle/>
          <a:p>
            <a:pPr algn="r" defTabSz="914409" fontAlgn="base">
              <a:spcBef>
                <a:spcPct val="0"/>
              </a:spcBef>
              <a:spcAft>
                <a:spcPct val="0"/>
              </a:spcAft>
            </a:pPr>
            <a:fld id="{FCC16EB3-F714-4A56-A383-F2E81926CB76}" type="slidenum">
              <a:rPr lang="en-US" sz="1200">
                <a:solidFill>
                  <a:prstClr val="black"/>
                </a:solidFill>
                <a:latin typeface="Arial" charset="0"/>
                <a:ea typeface="MS PGothic" pitchFamily="34" charset="-128"/>
              </a:rPr>
              <a:pPr algn="r" defTabSz="914409" fontAlgn="base">
                <a:spcBef>
                  <a:spcPct val="0"/>
                </a:spcBef>
                <a:spcAft>
                  <a:spcPct val="0"/>
                </a:spcAft>
              </a:pPr>
              <a:t>63</a:t>
            </a:fld>
            <a:endParaRPr lang="en-US" sz="1200">
              <a:solidFill>
                <a:prstClr val="black"/>
              </a:solidFill>
              <a:latin typeface="Arial" charset="0"/>
              <a:ea typeface="MS PGothic" pitchFamily="34" charset="-128"/>
            </a:endParaRPr>
          </a:p>
        </p:txBody>
      </p:sp>
      <p:sp>
        <p:nvSpPr>
          <p:cNvPr id="77827"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679DD58A-D596-4D9C-B53E-2DD30D0C32C8}"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63</a:t>
            </a:fld>
            <a:endParaRPr lang="en-US" sz="1000" i="1">
              <a:solidFill>
                <a:prstClr val="black"/>
              </a:solidFill>
              <a:latin typeface="Times New Roman" pitchFamily="18" charset="0"/>
              <a:ea typeface="MS PGothic" pitchFamily="34" charset="-128"/>
            </a:endParaRPr>
          </a:p>
        </p:txBody>
      </p:sp>
      <p:sp>
        <p:nvSpPr>
          <p:cNvPr id="77828"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EC582E58-1C63-4A27-A06E-79B355F783DA}"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63</a:t>
            </a:fld>
            <a:endParaRPr lang="en-US" sz="1000" i="1">
              <a:solidFill>
                <a:prstClr val="black"/>
              </a:solidFill>
              <a:latin typeface="Times New Roman" pitchFamily="18" charset="0"/>
              <a:ea typeface="MS PGothic" pitchFamily="34" charset="-128"/>
            </a:endParaRPr>
          </a:p>
        </p:txBody>
      </p:sp>
      <p:sp>
        <p:nvSpPr>
          <p:cNvPr id="77829"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36AB6D9D-BA2E-4564-BA66-FA1893398936}"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63</a:t>
            </a:fld>
            <a:endParaRPr lang="en-US" sz="1000" i="1">
              <a:solidFill>
                <a:prstClr val="black"/>
              </a:solidFill>
              <a:latin typeface="Times New Roman" pitchFamily="18" charset="0"/>
              <a:ea typeface="MS PGothic" pitchFamily="34" charset="-128"/>
            </a:endParaRPr>
          </a:p>
        </p:txBody>
      </p:sp>
      <p:sp>
        <p:nvSpPr>
          <p:cNvPr id="77830"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E9CCA33E-DB23-4292-80FC-36D605C329A1}"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63</a:t>
            </a:fld>
            <a:endParaRPr lang="en-US" sz="1000" i="1">
              <a:solidFill>
                <a:prstClr val="black"/>
              </a:solidFill>
              <a:latin typeface="Times New Roman" pitchFamily="18" charset="0"/>
              <a:ea typeface="MS PGothic" pitchFamily="34" charset="-128"/>
            </a:endParaRPr>
          </a:p>
        </p:txBody>
      </p:sp>
      <p:sp>
        <p:nvSpPr>
          <p:cNvPr id="77831" name="Rectangle 2"/>
          <p:cNvSpPr>
            <a:spLocks noGrp="1" noRot="1" noChangeAspect="1" noChangeArrowheads="1" noTextEdit="1"/>
          </p:cNvSpPr>
          <p:nvPr>
            <p:ph type="sldImg"/>
          </p:nvPr>
        </p:nvSpPr>
        <p:spPr>
          <a:xfrm>
            <a:off x="1155700" y="692150"/>
            <a:ext cx="4554538" cy="3416300"/>
          </a:xfrm>
          <a:ln/>
        </p:spPr>
      </p:sp>
      <p:sp>
        <p:nvSpPr>
          <p:cNvPr id="77832" name="Rectangle 3"/>
          <p:cNvSpPr>
            <a:spLocks noGrp="1" noChangeArrowheads="1"/>
          </p:cNvSpPr>
          <p:nvPr>
            <p:ph type="body" idx="1"/>
          </p:nvPr>
        </p:nvSpPr>
        <p:spPr>
          <a:xfrm>
            <a:off x="915343" y="4344030"/>
            <a:ext cx="5027316" cy="4114485"/>
          </a:xfrm>
          <a:noFill/>
          <a:ln/>
        </p:spPr>
        <p:txBody>
          <a:bodyPr lIns="90670" tIns="45335" rIns="90670" bIns="45335"/>
          <a:lstStyle/>
          <a:p>
            <a:pPr eaLnBrk="1" hangingPunct="1">
              <a:lnSpc>
                <a:spcPct val="90000"/>
              </a:lnSpc>
            </a:pPr>
            <a:r>
              <a:rPr lang="en-US" dirty="0"/>
              <a:t>This ABI Cloud Phase Algorithm determines the cloud top (layer that the radiometer senses) thermodynamic phase of the highest cloud layer.</a:t>
            </a:r>
          </a:p>
          <a:p>
            <a:pPr eaLnBrk="1" hangingPunct="1">
              <a:lnSpc>
                <a:spcPct val="90000"/>
              </a:lnSpc>
            </a:pPr>
            <a:endParaRPr lang="en-US" dirty="0"/>
          </a:p>
          <a:p>
            <a:pPr eaLnBrk="1" hangingPunct="1">
              <a:lnSpc>
                <a:spcPct val="90000"/>
              </a:lnSpc>
            </a:pPr>
            <a:r>
              <a:rPr lang="en-US" dirty="0"/>
              <a:t>The cloud phase output is a subset of a more detailed cloud classification produced by the GOES-R Cloud Type Algorithm</a:t>
            </a:r>
          </a:p>
          <a:p>
            <a:pPr eaLnBrk="1" hangingPunct="1">
              <a:lnSpc>
                <a:spcPct val="90000"/>
              </a:lnSpc>
              <a:buFont typeface="Symbol" pitchFamily="18" charset="2"/>
              <a:buNone/>
            </a:pPr>
            <a:endParaRPr lang="en-US" dirty="0"/>
          </a:p>
          <a:p>
            <a:pPr eaLnBrk="1" hangingPunct="1">
              <a:lnSpc>
                <a:spcPct val="90000"/>
              </a:lnSpc>
            </a:pPr>
            <a:r>
              <a:rPr lang="en-US" dirty="0"/>
              <a:t>A unique infrared cloud classification scheme is used to determine the cloud type</a:t>
            </a:r>
          </a:p>
          <a:p>
            <a:pPr eaLnBrk="1" hangingPunct="1">
              <a:lnSpc>
                <a:spcPct val="90000"/>
              </a:lnSpc>
            </a:pPr>
            <a:endParaRPr lang="en-US" dirty="0"/>
          </a:p>
          <a:p>
            <a:pPr eaLnBrk="1" hangingPunct="1"/>
            <a:r>
              <a:rPr lang="en-US" dirty="0"/>
              <a:t>ABI channels used: 10, 11, 14, and 15</a:t>
            </a:r>
          </a:p>
          <a:p>
            <a:pPr eaLnBrk="1" hangingPunct="1"/>
            <a:endParaRPr lang="en-US" dirty="0"/>
          </a:p>
          <a:p>
            <a:pPr eaLnBrk="1" hangingPunct="1"/>
            <a:r>
              <a:rPr lang="en-US" dirty="0"/>
              <a:t>Effective absorption optical depth ratios (</a:t>
            </a:r>
            <a:r>
              <a:rPr lang="en-US" dirty="0">
                <a:sym typeface="Symbol" pitchFamily="18" charset="2"/>
              </a:rPr>
              <a:t>-ratios</a:t>
            </a:r>
            <a:r>
              <a:rPr lang="en-US" dirty="0"/>
              <a:t>) are used to determine cloud type (liquid water, </a:t>
            </a:r>
            <a:r>
              <a:rPr lang="en-US" dirty="0" err="1"/>
              <a:t>supercooled</a:t>
            </a:r>
            <a:r>
              <a:rPr lang="en-US" dirty="0"/>
              <a:t> liquid water, mixed phase, opaque ice, semi-transparent ice, and multilayered clouds).</a:t>
            </a:r>
          </a:p>
          <a:p>
            <a:pPr eaLnBrk="1" hangingPunct="1"/>
            <a:endParaRPr lang="en-US" dirty="0"/>
          </a:p>
          <a:p>
            <a:pPr eaLnBrk="1" hangingPunct="1"/>
            <a:r>
              <a:rPr lang="en-US" dirty="0"/>
              <a:t>The cloud phase (liquid water, </a:t>
            </a:r>
            <a:r>
              <a:rPr lang="en-US" dirty="0" err="1"/>
              <a:t>supercooled</a:t>
            </a:r>
            <a:r>
              <a:rPr lang="en-US" dirty="0"/>
              <a:t> liquid water, mixed phase, and ice) is determined from the cloud type output (ice = opaque ice, semi-transparent ice, and multilayered clouds).</a:t>
            </a:r>
          </a:p>
          <a:p>
            <a:pPr eaLnBrk="1" hangingPunct="1">
              <a:lnSpc>
                <a:spcPct val="90000"/>
              </a:lnSpc>
            </a:pPr>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ln>
            <a:miter lim="800000"/>
            <a:headEnd/>
            <a:tailEnd/>
          </a:ln>
        </p:spPr>
        <p:txBody>
          <a:bodyPr/>
          <a:lstStyle/>
          <a:p>
            <a:fld id="{1197792D-3D65-475C-AD49-F723F793A052}" type="slidenum">
              <a:rPr lang="en-US" smtClean="0">
                <a:solidFill>
                  <a:prstClr val="black"/>
                </a:solidFill>
                <a:ea typeface="ＭＳ Ｐゴシック" pitchFamily="34" charset="-128"/>
              </a:rPr>
              <a:pPr/>
              <a:t>64</a:t>
            </a:fld>
            <a:endParaRPr lang="en-US" smtClean="0">
              <a:solidFill>
                <a:prstClr val="black"/>
              </a:solidFill>
              <a:ea typeface="ＭＳ Ｐゴシック" pitchFamily="34" charset="-128"/>
            </a:endParaRPr>
          </a:p>
        </p:txBody>
      </p:sp>
      <p:sp>
        <p:nvSpPr>
          <p:cNvPr id="4710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100" name="Rectangle 3"/>
          <p:cNvSpPr>
            <a:spLocks noGrp="1" noChangeArrowheads="1"/>
          </p:cNvSpPr>
          <p:nvPr>
            <p:ph type="body" idx="1"/>
          </p:nvPr>
        </p:nvSpPr>
        <p:spPr>
          <a:solidFill>
            <a:srgbClr val="FFFFFF"/>
          </a:solidFill>
          <a:ln>
            <a:solidFill>
              <a:srgbClr val="000000"/>
            </a:solidFill>
          </a:ln>
        </p:spPr>
        <p:txBody>
          <a:bodyPr/>
          <a:lstStyle/>
          <a:p>
            <a:pPr>
              <a:defRPr/>
            </a:pPr>
            <a:r>
              <a:rPr lang="en-US" b="1" dirty="0" smtClean="0">
                <a:ea typeface="+mn-ea"/>
                <a:cs typeface="+mn-cs"/>
              </a:rPr>
              <a:t>What Is Fog and Low Stratus?</a:t>
            </a:r>
          </a:p>
          <a:p>
            <a:pPr>
              <a:defRPr/>
            </a:pPr>
            <a:r>
              <a:rPr lang="en-US" dirty="0" smtClean="0">
                <a:ea typeface="+mn-ea"/>
                <a:cs typeface="+mn-cs"/>
              </a:rPr>
              <a:t>Fog is defined as a stratus cloud that has a cloud base at or close to the surface that reduces the surface visibility to less than 1 km. Even if the base of a stratus cloud is not in contact with the surface, however, it can be a hazard to aviation. The GOES-R </a:t>
            </a:r>
            <a:r>
              <a:rPr lang="en-US" b="1" dirty="0" smtClean="0">
                <a:ea typeface="+mn-ea"/>
                <a:cs typeface="+mn-cs"/>
              </a:rPr>
              <a:t>Fog/Low Cloud Detection product is designed to quantitatively identify clouds that produce IFR or Low Instrument Flight Rules (LIFR) conditions. </a:t>
            </a:r>
          </a:p>
          <a:p>
            <a:pPr>
              <a:buFont typeface="Arial" pitchFamily="34" charset="0"/>
              <a:buChar char="•"/>
              <a:defRPr/>
            </a:pPr>
            <a:r>
              <a:rPr lang="en-US" b="1" dirty="0" smtClean="0">
                <a:ea typeface="+mn-ea"/>
                <a:cs typeface="+mn-cs"/>
              </a:rPr>
              <a:t>  </a:t>
            </a:r>
            <a:r>
              <a:rPr lang="en-US" dirty="0" smtClean="0">
                <a:ea typeface="+mn-ea"/>
                <a:cs typeface="+mn-cs"/>
              </a:rPr>
              <a:t>The fog probability is based on textual and spectral information, as well as the difference between the cloud </a:t>
            </a:r>
            <a:r>
              <a:rPr lang="en-US" dirty="0" err="1" smtClean="0">
                <a:ea typeface="+mn-ea"/>
                <a:cs typeface="+mn-cs"/>
              </a:rPr>
              <a:t>radiative</a:t>
            </a:r>
            <a:r>
              <a:rPr lang="en-US" dirty="0" smtClean="0">
                <a:ea typeface="+mn-ea"/>
                <a:cs typeface="+mn-cs"/>
              </a:rPr>
              <a:t> temperature and surface temperature. </a:t>
            </a:r>
          </a:p>
          <a:p>
            <a:pPr>
              <a:buFont typeface="Arial" pitchFamily="34" charset="0"/>
              <a:buChar char="•"/>
              <a:defRPr/>
            </a:pPr>
            <a:r>
              <a:rPr lang="en-US" b="1" dirty="0" smtClean="0">
                <a:ea typeface="+mn-ea"/>
                <a:cs typeface="+mn-cs"/>
              </a:rPr>
              <a:t> </a:t>
            </a:r>
            <a:r>
              <a:rPr lang="en-US" dirty="0" smtClean="0">
                <a:ea typeface="+mn-ea"/>
                <a:cs typeface="+mn-cs"/>
              </a:rPr>
              <a:t>The current GOES fog products are limited to a qualitative brightness temperature difference approach (3.9μm - 11μm), available at 15 or 30-minute intervals, that can only be used at night. The GOES-R algorithm will produce a quantitative analysis of the probability that fog or low stratus is present, both day and night.</a:t>
            </a:r>
          </a:p>
          <a:p>
            <a:pPr>
              <a:buFont typeface="Arial" pitchFamily="34" charset="0"/>
              <a:buChar char="•"/>
              <a:defRPr/>
            </a:pPr>
            <a:endParaRPr lang="en-US" b="1" dirty="0" smtClean="0">
              <a:ea typeface="+mn-ea"/>
              <a:cs typeface="+mn-cs"/>
            </a:endParaRPr>
          </a:p>
          <a:p>
            <a:pPr>
              <a:buFont typeface="Arial" pitchFamily="34" charset="0"/>
              <a:buChar char="•"/>
              <a:defRPr/>
            </a:pPr>
            <a:r>
              <a:rPr lang="en-US" b="1" i="1" dirty="0" smtClean="0"/>
              <a:t>The GOES-R fog product can much more accurately capture hazardous valley fog events like this one on the east coast of the U.S., compared to current GOES</a:t>
            </a:r>
          </a:p>
          <a:p>
            <a:pPr>
              <a:buFont typeface="Arial" pitchFamily="34" charset="0"/>
              <a:buChar char="•"/>
              <a:defRPr/>
            </a:pPr>
            <a:endParaRPr lang="en-US" b="1" dirty="0" smtClean="0">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txBox="1">
            <a:spLocks noGrp="1" noChangeArrowheads="1"/>
          </p:cNvSpPr>
          <p:nvPr/>
        </p:nvSpPr>
        <p:spPr bwMode="auto">
          <a:xfrm>
            <a:off x="3884316" y="8684914"/>
            <a:ext cx="2972115" cy="457515"/>
          </a:xfrm>
          <a:prstGeom prst="rect">
            <a:avLst/>
          </a:prstGeom>
          <a:noFill/>
          <a:ln w="9525">
            <a:noFill/>
            <a:miter lim="800000"/>
            <a:headEnd/>
            <a:tailEnd/>
          </a:ln>
        </p:spPr>
        <p:txBody>
          <a:bodyPr lIns="91430" tIns="45715" rIns="91430" bIns="45715" anchor="b"/>
          <a:lstStyle/>
          <a:p>
            <a:pPr algn="r" defTabSz="914409" fontAlgn="base">
              <a:spcBef>
                <a:spcPct val="0"/>
              </a:spcBef>
              <a:spcAft>
                <a:spcPct val="0"/>
              </a:spcAft>
            </a:pPr>
            <a:fld id="{35F46FDF-F1A5-424D-98A5-BAD176A17469}" type="slidenum">
              <a:rPr lang="en-US" sz="1200">
                <a:solidFill>
                  <a:prstClr val="black"/>
                </a:solidFill>
                <a:latin typeface="Arial" charset="0"/>
                <a:ea typeface="MS PGothic" pitchFamily="34" charset="-128"/>
              </a:rPr>
              <a:pPr algn="r" defTabSz="914409" fontAlgn="base">
                <a:spcBef>
                  <a:spcPct val="0"/>
                </a:spcBef>
                <a:spcAft>
                  <a:spcPct val="0"/>
                </a:spcAft>
              </a:pPr>
              <a:t>65</a:t>
            </a:fld>
            <a:endParaRPr lang="en-US" sz="1200">
              <a:solidFill>
                <a:prstClr val="black"/>
              </a:solidFill>
              <a:latin typeface="Arial" charset="0"/>
              <a:ea typeface="MS PGothic" pitchFamily="34" charset="-128"/>
            </a:endParaRPr>
          </a:p>
        </p:txBody>
      </p:sp>
      <p:sp>
        <p:nvSpPr>
          <p:cNvPr id="82947"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FD4C3437-9B40-4E2D-BB8A-C89D303FC7DC}"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65</a:t>
            </a:fld>
            <a:endParaRPr lang="en-US" sz="1000" i="1">
              <a:solidFill>
                <a:prstClr val="black"/>
              </a:solidFill>
              <a:latin typeface="Times New Roman" pitchFamily="18" charset="0"/>
              <a:ea typeface="MS PGothic" pitchFamily="34" charset="-128"/>
            </a:endParaRPr>
          </a:p>
        </p:txBody>
      </p:sp>
      <p:sp>
        <p:nvSpPr>
          <p:cNvPr id="82948"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ABEB53B6-014E-4E04-8A1C-4F5C47D7E3A2}"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65</a:t>
            </a:fld>
            <a:endParaRPr lang="en-US" sz="1000" i="1">
              <a:solidFill>
                <a:prstClr val="black"/>
              </a:solidFill>
              <a:latin typeface="Times New Roman" pitchFamily="18" charset="0"/>
              <a:ea typeface="MS PGothic" pitchFamily="34" charset="-128"/>
            </a:endParaRPr>
          </a:p>
        </p:txBody>
      </p:sp>
      <p:sp>
        <p:nvSpPr>
          <p:cNvPr id="82949"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67082E00-884F-4EE5-AB61-3B3FBB6712C3}"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65</a:t>
            </a:fld>
            <a:endParaRPr lang="en-US" sz="1000" i="1">
              <a:solidFill>
                <a:prstClr val="black"/>
              </a:solidFill>
              <a:latin typeface="Times New Roman" pitchFamily="18" charset="0"/>
              <a:ea typeface="MS PGothic" pitchFamily="34" charset="-128"/>
            </a:endParaRPr>
          </a:p>
        </p:txBody>
      </p:sp>
      <p:sp>
        <p:nvSpPr>
          <p:cNvPr id="82950"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C74E3ECA-0772-4515-BF39-5E069E149CF6}"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65</a:t>
            </a:fld>
            <a:endParaRPr lang="en-US" sz="1000" i="1">
              <a:solidFill>
                <a:prstClr val="black"/>
              </a:solidFill>
              <a:latin typeface="Times New Roman" pitchFamily="18" charset="0"/>
              <a:ea typeface="MS PGothic" pitchFamily="34" charset="-128"/>
            </a:endParaRPr>
          </a:p>
        </p:txBody>
      </p:sp>
      <p:sp>
        <p:nvSpPr>
          <p:cNvPr id="82951" name="Rectangle 2"/>
          <p:cNvSpPr>
            <a:spLocks noGrp="1" noRot="1" noChangeAspect="1" noChangeArrowheads="1" noTextEdit="1"/>
          </p:cNvSpPr>
          <p:nvPr>
            <p:ph type="sldImg"/>
          </p:nvPr>
        </p:nvSpPr>
        <p:spPr>
          <a:xfrm>
            <a:off x="1155700" y="692150"/>
            <a:ext cx="4554538" cy="3416300"/>
          </a:xfrm>
          <a:ln/>
        </p:spPr>
      </p:sp>
      <p:sp>
        <p:nvSpPr>
          <p:cNvPr id="82952" name="Rectangle 3"/>
          <p:cNvSpPr>
            <a:spLocks noGrp="1" noChangeArrowheads="1"/>
          </p:cNvSpPr>
          <p:nvPr>
            <p:ph type="body" idx="1"/>
          </p:nvPr>
        </p:nvSpPr>
        <p:spPr>
          <a:xfrm>
            <a:off x="915343" y="4344030"/>
            <a:ext cx="5027316" cy="4114485"/>
          </a:xfrm>
          <a:noFill/>
          <a:ln/>
        </p:spPr>
        <p:txBody>
          <a:bodyPr lIns="90670" tIns="45335" rIns="90670" bIns="45335"/>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txBox="1">
            <a:spLocks noGrp="1" noChangeArrowheads="1"/>
          </p:cNvSpPr>
          <p:nvPr/>
        </p:nvSpPr>
        <p:spPr bwMode="auto">
          <a:xfrm>
            <a:off x="3884316" y="8684914"/>
            <a:ext cx="2972115" cy="457515"/>
          </a:xfrm>
          <a:prstGeom prst="rect">
            <a:avLst/>
          </a:prstGeom>
          <a:noFill/>
          <a:ln w="9525">
            <a:noFill/>
            <a:miter lim="800000"/>
            <a:headEnd/>
            <a:tailEnd/>
          </a:ln>
        </p:spPr>
        <p:txBody>
          <a:bodyPr lIns="91430" tIns="45715" rIns="91430" bIns="45715" anchor="b"/>
          <a:lstStyle/>
          <a:p>
            <a:pPr algn="r" defTabSz="914409" fontAlgn="base">
              <a:spcBef>
                <a:spcPct val="0"/>
              </a:spcBef>
              <a:spcAft>
                <a:spcPct val="0"/>
              </a:spcAft>
            </a:pPr>
            <a:fld id="{71BBBC36-A484-46DD-B8CF-2AD4CB13A0B8}" type="slidenum">
              <a:rPr lang="en-US" sz="1200">
                <a:solidFill>
                  <a:prstClr val="black"/>
                </a:solidFill>
                <a:latin typeface="Arial" charset="0"/>
                <a:ea typeface="MS PGothic" pitchFamily="34" charset="-128"/>
              </a:rPr>
              <a:pPr algn="r" defTabSz="914409" fontAlgn="base">
                <a:spcBef>
                  <a:spcPct val="0"/>
                </a:spcBef>
                <a:spcAft>
                  <a:spcPct val="0"/>
                </a:spcAft>
              </a:pPr>
              <a:t>66</a:t>
            </a:fld>
            <a:endParaRPr lang="en-US" sz="1200">
              <a:solidFill>
                <a:prstClr val="black"/>
              </a:solidFill>
              <a:latin typeface="Arial" charset="0"/>
              <a:ea typeface="MS PGothic" pitchFamily="34" charset="-128"/>
            </a:endParaRPr>
          </a:p>
        </p:txBody>
      </p:sp>
      <p:sp>
        <p:nvSpPr>
          <p:cNvPr id="80899"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2A31917A-5031-4AD9-A04E-CB2842E873A2}"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66</a:t>
            </a:fld>
            <a:endParaRPr lang="en-US" sz="1000" i="1">
              <a:solidFill>
                <a:prstClr val="black"/>
              </a:solidFill>
              <a:latin typeface="Times New Roman" pitchFamily="18" charset="0"/>
              <a:ea typeface="MS PGothic" pitchFamily="34" charset="-128"/>
            </a:endParaRPr>
          </a:p>
        </p:txBody>
      </p:sp>
      <p:sp>
        <p:nvSpPr>
          <p:cNvPr id="80900"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97356C85-B3EE-49CD-9D79-5DC41E90639F}"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66</a:t>
            </a:fld>
            <a:endParaRPr lang="en-US" sz="1000" i="1">
              <a:solidFill>
                <a:prstClr val="black"/>
              </a:solidFill>
              <a:latin typeface="Times New Roman" pitchFamily="18" charset="0"/>
              <a:ea typeface="MS PGothic" pitchFamily="34" charset="-128"/>
            </a:endParaRPr>
          </a:p>
        </p:txBody>
      </p:sp>
      <p:sp>
        <p:nvSpPr>
          <p:cNvPr id="80901"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83585A05-0FE2-4D1F-ACCF-FAE325982DFA}"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66</a:t>
            </a:fld>
            <a:endParaRPr lang="en-US" sz="1000" i="1">
              <a:solidFill>
                <a:prstClr val="black"/>
              </a:solidFill>
              <a:latin typeface="Times New Roman" pitchFamily="18" charset="0"/>
              <a:ea typeface="MS PGothic" pitchFamily="34" charset="-128"/>
            </a:endParaRPr>
          </a:p>
        </p:txBody>
      </p:sp>
      <p:sp>
        <p:nvSpPr>
          <p:cNvPr id="80902"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03FBED32-DD85-4E56-BC64-FAE1E6F56917}"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66</a:t>
            </a:fld>
            <a:endParaRPr lang="en-US" sz="1000" i="1">
              <a:solidFill>
                <a:prstClr val="black"/>
              </a:solidFill>
              <a:latin typeface="Times New Roman" pitchFamily="18" charset="0"/>
              <a:ea typeface="MS PGothic" pitchFamily="34" charset="-128"/>
            </a:endParaRPr>
          </a:p>
        </p:txBody>
      </p:sp>
      <p:sp>
        <p:nvSpPr>
          <p:cNvPr id="80903" name="Rectangle 2"/>
          <p:cNvSpPr>
            <a:spLocks noGrp="1" noRot="1" noChangeAspect="1" noChangeArrowheads="1" noTextEdit="1"/>
          </p:cNvSpPr>
          <p:nvPr>
            <p:ph type="sldImg"/>
          </p:nvPr>
        </p:nvSpPr>
        <p:spPr>
          <a:xfrm>
            <a:off x="1155700" y="692150"/>
            <a:ext cx="4554538" cy="3416300"/>
          </a:xfrm>
          <a:ln/>
        </p:spPr>
      </p:sp>
      <p:sp>
        <p:nvSpPr>
          <p:cNvPr id="80904" name="Rectangle 3"/>
          <p:cNvSpPr>
            <a:spLocks noGrp="1" noChangeArrowheads="1"/>
          </p:cNvSpPr>
          <p:nvPr>
            <p:ph type="body" idx="1"/>
          </p:nvPr>
        </p:nvSpPr>
        <p:spPr>
          <a:xfrm>
            <a:off x="915343" y="4344030"/>
            <a:ext cx="5027316" cy="4114485"/>
          </a:xfrm>
          <a:noFill/>
          <a:ln/>
        </p:spPr>
        <p:txBody>
          <a:bodyPr lIns="90670" tIns="45335" rIns="90670" bIns="45335"/>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EA3396-3327-4E5D-BAE7-F8E89CF11CEB}" type="slidenum">
              <a:rPr lang="en-US">
                <a:solidFill>
                  <a:prstClr val="black"/>
                </a:solidFill>
              </a:rPr>
              <a:pPr/>
              <a:t>67</a:t>
            </a:fld>
            <a:endParaRPr lang="en-US">
              <a:solidFill>
                <a:prstClr val="black"/>
              </a:solidFill>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xfrm>
            <a:off x="914400" y="4343400"/>
            <a:ext cx="5029200" cy="4114800"/>
          </a:xfrm>
        </p:spPr>
        <p:txBody>
          <a:bodyPr/>
          <a:lstStyle/>
          <a:p>
            <a:r>
              <a:rPr lang="en-US"/>
              <a:t>Here are two different fires.  What we can see is a more defined peak in the higher resolution data and it is easier to pick out individual hotspots.  In addition, the higher saturation tempearture of the ABI allows us to see that the fire is around 370K.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txBox="1">
            <a:spLocks noGrp="1" noChangeArrowheads="1"/>
          </p:cNvSpPr>
          <p:nvPr/>
        </p:nvSpPr>
        <p:spPr bwMode="auto">
          <a:xfrm>
            <a:off x="3884316" y="8684914"/>
            <a:ext cx="2972115" cy="457515"/>
          </a:xfrm>
          <a:prstGeom prst="rect">
            <a:avLst/>
          </a:prstGeom>
          <a:noFill/>
          <a:ln w="9525">
            <a:noFill/>
            <a:miter lim="800000"/>
            <a:headEnd/>
            <a:tailEnd/>
          </a:ln>
        </p:spPr>
        <p:txBody>
          <a:bodyPr lIns="91430" tIns="45715" rIns="91430" bIns="45715" anchor="b"/>
          <a:lstStyle/>
          <a:p>
            <a:pPr algn="r" defTabSz="914409" fontAlgn="base">
              <a:spcBef>
                <a:spcPct val="0"/>
              </a:spcBef>
              <a:spcAft>
                <a:spcPct val="0"/>
              </a:spcAft>
            </a:pPr>
            <a:fld id="{4BB1B833-1D48-417B-8F7C-BBAA68C7E529}" type="slidenum">
              <a:rPr lang="en-US" sz="1200">
                <a:solidFill>
                  <a:prstClr val="black"/>
                </a:solidFill>
                <a:latin typeface="Arial" charset="0"/>
                <a:ea typeface="MS PGothic" pitchFamily="34" charset="-128"/>
              </a:rPr>
              <a:pPr algn="r" defTabSz="914409" fontAlgn="base">
                <a:spcBef>
                  <a:spcPct val="0"/>
                </a:spcBef>
                <a:spcAft>
                  <a:spcPct val="0"/>
                </a:spcAft>
              </a:pPr>
              <a:t>68</a:t>
            </a:fld>
            <a:endParaRPr lang="en-US" sz="1200">
              <a:solidFill>
                <a:prstClr val="black"/>
              </a:solidFill>
              <a:latin typeface="Arial" charset="0"/>
              <a:ea typeface="MS PGothic" pitchFamily="34" charset="-128"/>
            </a:endParaRPr>
          </a:p>
        </p:txBody>
      </p:sp>
      <p:sp>
        <p:nvSpPr>
          <p:cNvPr id="97283"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3303973E-D8EF-407E-B533-C4EC710A9EA8}"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68</a:t>
            </a:fld>
            <a:endParaRPr lang="en-US" sz="1000" i="1">
              <a:solidFill>
                <a:prstClr val="black"/>
              </a:solidFill>
              <a:latin typeface="Times New Roman" pitchFamily="18" charset="0"/>
              <a:ea typeface="MS PGothic" pitchFamily="34" charset="-128"/>
            </a:endParaRPr>
          </a:p>
        </p:txBody>
      </p:sp>
      <p:sp>
        <p:nvSpPr>
          <p:cNvPr id="97284"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A44CC394-46AB-4F81-8C3F-DE16991DF397}"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68</a:t>
            </a:fld>
            <a:endParaRPr lang="en-US" sz="1000" i="1">
              <a:solidFill>
                <a:prstClr val="black"/>
              </a:solidFill>
              <a:latin typeface="Times New Roman" pitchFamily="18" charset="0"/>
              <a:ea typeface="MS PGothic" pitchFamily="34" charset="-128"/>
            </a:endParaRPr>
          </a:p>
        </p:txBody>
      </p:sp>
      <p:sp>
        <p:nvSpPr>
          <p:cNvPr id="97285"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2D1D8FAC-4D2C-4B6B-AC07-59B43F7AC04E}"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68</a:t>
            </a:fld>
            <a:endParaRPr lang="en-US" sz="1000" i="1">
              <a:solidFill>
                <a:prstClr val="black"/>
              </a:solidFill>
              <a:latin typeface="Times New Roman" pitchFamily="18" charset="0"/>
              <a:ea typeface="MS PGothic" pitchFamily="34" charset="-128"/>
            </a:endParaRPr>
          </a:p>
        </p:txBody>
      </p:sp>
      <p:sp>
        <p:nvSpPr>
          <p:cNvPr id="97286"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C83A9622-C2F8-43D2-992D-C36C3A582701}"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68</a:t>
            </a:fld>
            <a:endParaRPr lang="en-US" sz="1000" i="1">
              <a:solidFill>
                <a:prstClr val="black"/>
              </a:solidFill>
              <a:latin typeface="Times New Roman" pitchFamily="18" charset="0"/>
              <a:ea typeface="MS PGothic" pitchFamily="34" charset="-128"/>
            </a:endParaRPr>
          </a:p>
        </p:txBody>
      </p:sp>
      <p:sp>
        <p:nvSpPr>
          <p:cNvPr id="97287" name="Rectangle 2"/>
          <p:cNvSpPr>
            <a:spLocks noGrp="1" noRot="1" noChangeAspect="1" noChangeArrowheads="1" noTextEdit="1"/>
          </p:cNvSpPr>
          <p:nvPr>
            <p:ph type="sldImg"/>
          </p:nvPr>
        </p:nvSpPr>
        <p:spPr>
          <a:xfrm>
            <a:off x="1155700" y="692150"/>
            <a:ext cx="4554538" cy="3416300"/>
          </a:xfrm>
          <a:ln/>
        </p:spPr>
      </p:sp>
      <p:sp>
        <p:nvSpPr>
          <p:cNvPr id="97288" name="Rectangle 3"/>
          <p:cNvSpPr>
            <a:spLocks noGrp="1" noChangeArrowheads="1"/>
          </p:cNvSpPr>
          <p:nvPr>
            <p:ph type="body" idx="1"/>
          </p:nvPr>
        </p:nvSpPr>
        <p:spPr>
          <a:xfrm>
            <a:off x="915343" y="4344030"/>
            <a:ext cx="5027316" cy="4114485"/>
          </a:xfrm>
          <a:noFill/>
          <a:ln/>
        </p:spPr>
        <p:txBody>
          <a:bodyPr lIns="90670" tIns="45335" rIns="90670" bIns="45335"/>
          <a:lstStyle/>
          <a:p>
            <a:pPr marL="226245" indent="-226245"/>
            <a:r>
              <a:rPr lang="en-US" smtClean="0"/>
              <a:t>Grand Comore Island, Comoros  (11.75 S, 43.38 E)</a:t>
            </a:r>
          </a:p>
          <a:p>
            <a:pPr marL="226245" indent="-226245"/>
            <a:r>
              <a:rPr lang="en-US" smtClean="0"/>
              <a:t>summit elevation 2361 m</a:t>
            </a:r>
          </a:p>
          <a:p>
            <a:pPr marL="226245" indent="-226245"/>
            <a:r>
              <a:rPr lang="en-US" smtClean="0"/>
              <a:t>shield volcano</a:t>
            </a:r>
          </a:p>
          <a:p>
            <a:pPr marL="226245" indent="-226245"/>
            <a:r>
              <a:rPr lang="en-US" smtClean="0"/>
              <a:t>Karthala volcano is located on Grande Comore, the most westerly of four volcanic islands comprising the Comores Archipelago, between northern Madagascar and Mozambique. Karthala occupies the southern half of Grand Comore Island.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txBox="1">
            <a:spLocks noGrp="1" noChangeArrowheads="1"/>
          </p:cNvSpPr>
          <p:nvPr/>
        </p:nvSpPr>
        <p:spPr bwMode="auto">
          <a:xfrm>
            <a:off x="3884316" y="8684914"/>
            <a:ext cx="2972115" cy="457515"/>
          </a:xfrm>
          <a:prstGeom prst="rect">
            <a:avLst/>
          </a:prstGeom>
          <a:noFill/>
          <a:ln w="9525">
            <a:noFill/>
            <a:miter lim="800000"/>
            <a:headEnd/>
            <a:tailEnd/>
          </a:ln>
        </p:spPr>
        <p:txBody>
          <a:bodyPr lIns="91430" tIns="45715" rIns="91430" bIns="45715" anchor="b"/>
          <a:lstStyle/>
          <a:p>
            <a:pPr algn="r" defTabSz="914409" fontAlgn="base">
              <a:spcBef>
                <a:spcPct val="0"/>
              </a:spcBef>
              <a:spcAft>
                <a:spcPct val="0"/>
              </a:spcAft>
            </a:pPr>
            <a:fld id="{47FAB79F-DAF4-4DA7-B05B-0D5051B96B65}" type="slidenum">
              <a:rPr lang="en-US" sz="1200">
                <a:solidFill>
                  <a:prstClr val="black"/>
                </a:solidFill>
                <a:latin typeface="Arial" charset="0"/>
                <a:ea typeface="MS PGothic" pitchFamily="34" charset="-128"/>
              </a:rPr>
              <a:pPr algn="r" defTabSz="914409" fontAlgn="base">
                <a:spcBef>
                  <a:spcPct val="0"/>
                </a:spcBef>
                <a:spcAft>
                  <a:spcPct val="0"/>
                </a:spcAft>
              </a:pPr>
              <a:t>69</a:t>
            </a:fld>
            <a:endParaRPr lang="en-US" sz="1200">
              <a:solidFill>
                <a:prstClr val="black"/>
              </a:solidFill>
              <a:latin typeface="Arial" charset="0"/>
              <a:ea typeface="MS PGothic" pitchFamily="34" charset="-128"/>
            </a:endParaRPr>
          </a:p>
        </p:txBody>
      </p:sp>
      <p:sp>
        <p:nvSpPr>
          <p:cNvPr id="84995"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67ECAA00-9AFD-470F-9F17-039D3525C9B0}"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69</a:t>
            </a:fld>
            <a:endParaRPr lang="en-US" sz="1000" i="1">
              <a:solidFill>
                <a:prstClr val="black"/>
              </a:solidFill>
              <a:latin typeface="Times New Roman" pitchFamily="18" charset="0"/>
              <a:ea typeface="MS PGothic" pitchFamily="34" charset="-128"/>
            </a:endParaRPr>
          </a:p>
        </p:txBody>
      </p:sp>
      <p:sp>
        <p:nvSpPr>
          <p:cNvPr id="84996"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A2CB8566-F60E-4909-8ABA-286695876079}"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69</a:t>
            </a:fld>
            <a:endParaRPr lang="en-US" sz="1000" i="1">
              <a:solidFill>
                <a:prstClr val="black"/>
              </a:solidFill>
              <a:latin typeface="Times New Roman" pitchFamily="18" charset="0"/>
              <a:ea typeface="MS PGothic" pitchFamily="34" charset="-128"/>
            </a:endParaRPr>
          </a:p>
        </p:txBody>
      </p:sp>
      <p:sp>
        <p:nvSpPr>
          <p:cNvPr id="84997"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A900A89E-F97E-4D91-A842-D00A0DCFD68F}"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69</a:t>
            </a:fld>
            <a:endParaRPr lang="en-US" sz="1000" i="1">
              <a:solidFill>
                <a:prstClr val="black"/>
              </a:solidFill>
              <a:latin typeface="Times New Roman" pitchFamily="18" charset="0"/>
              <a:ea typeface="MS PGothic" pitchFamily="34" charset="-128"/>
            </a:endParaRPr>
          </a:p>
        </p:txBody>
      </p:sp>
      <p:sp>
        <p:nvSpPr>
          <p:cNvPr id="84998"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2C561B10-3157-4323-B9EF-DC8B2AC1FB39}"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69</a:t>
            </a:fld>
            <a:endParaRPr lang="en-US" sz="1000" i="1">
              <a:solidFill>
                <a:prstClr val="black"/>
              </a:solidFill>
              <a:latin typeface="Times New Roman" pitchFamily="18" charset="0"/>
              <a:ea typeface="MS PGothic" pitchFamily="34" charset="-128"/>
            </a:endParaRPr>
          </a:p>
        </p:txBody>
      </p:sp>
      <p:sp>
        <p:nvSpPr>
          <p:cNvPr id="84999" name="Rectangle 2"/>
          <p:cNvSpPr>
            <a:spLocks noGrp="1" noRot="1" noChangeAspect="1" noChangeArrowheads="1" noTextEdit="1"/>
          </p:cNvSpPr>
          <p:nvPr>
            <p:ph type="sldImg"/>
          </p:nvPr>
        </p:nvSpPr>
        <p:spPr>
          <a:xfrm>
            <a:off x="1155700" y="692150"/>
            <a:ext cx="4554538" cy="3416300"/>
          </a:xfrm>
          <a:ln/>
        </p:spPr>
      </p:sp>
      <p:sp>
        <p:nvSpPr>
          <p:cNvPr id="85000" name="Rectangle 3"/>
          <p:cNvSpPr>
            <a:spLocks noGrp="1" noChangeArrowheads="1"/>
          </p:cNvSpPr>
          <p:nvPr>
            <p:ph type="body" idx="1"/>
          </p:nvPr>
        </p:nvSpPr>
        <p:spPr>
          <a:xfrm>
            <a:off x="915343" y="4344030"/>
            <a:ext cx="5027316" cy="4114485"/>
          </a:xfrm>
          <a:noFill/>
          <a:ln/>
        </p:spPr>
        <p:txBody>
          <a:bodyPr lIns="90670" tIns="45335" rIns="90670" bIns="45335"/>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9730" name="Rectangle 2"/>
          <p:cNvSpPr>
            <a:spLocks noGrp="1" noRot="1" noChangeAspect="1" noChangeArrowheads="1" noTextEdit="1"/>
          </p:cNvSpPr>
          <p:nvPr>
            <p:ph type="sldImg"/>
          </p:nvPr>
        </p:nvSpPr>
        <p:spPr>
          <a:ln/>
        </p:spPr>
      </p:sp>
      <p:sp>
        <p:nvSpPr>
          <p:cNvPr id="2249731" name="Rectangle 3"/>
          <p:cNvSpPr>
            <a:spLocks noGrp="1" noChangeArrowheads="1"/>
          </p:cNvSpPr>
          <p:nvPr>
            <p:ph type="body" idx="1"/>
          </p:nvPr>
        </p:nvSpPr>
        <p:spPr/>
        <p:txBody>
          <a:bodyPr/>
          <a:lstStyle/>
          <a:p>
            <a:r>
              <a:rPr lang="en-US"/>
              <a:t>The movie loops show WRF-CMAQ simulations for one day beginning at 00z.  This was a regional-scale industrial haze/pollution episode.  Top left panel shows 24-hr forecast without assimilation and the bottom left panel shows 24-hr forecast with GOES AOD (aerosol optical depth) assimilation.  AOD can be viewed as a proxy to particulate matter (PM2.5) pollution.  PM2.5 stands for particulate matter in ug/m3 for particles smaller than 2.5 microns.  These particles are the most harmful because they can make it through your respiratory system and cause health problems.  As evident by the scatterplot of predicted PM2.5 concentrations and observed concentrations, simulations with assimilation correlate better with observations than the forecast runs without assimilation.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235454-1363-4C8D-ADF2-21D0C5203EC5}" type="slidenum">
              <a:rPr lang="en-US">
                <a:solidFill>
                  <a:prstClr val="black"/>
                </a:solidFill>
              </a:rPr>
              <a:pPr eaLnBrk="1" hangingPunct="1"/>
              <a:t>17</a:t>
            </a:fld>
            <a:endParaRPr lang="en-US">
              <a:solidFill>
                <a:prstClr val="black"/>
              </a:solidFill>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en-US" b="1" smtClean="0">
                <a:latin typeface="Arial" pitchFamily="34" charset="0"/>
              </a:rPr>
              <a:t>Advanced Baseline Imager (ABI)			Earth-viewing</a:t>
            </a:r>
          </a:p>
          <a:p>
            <a:pPr lvl="1"/>
            <a:r>
              <a:rPr lang="en-US" b="1" smtClean="0">
                <a:latin typeface="Arial" pitchFamily="34" charset="0"/>
              </a:rPr>
              <a:t>Geostationary Lightning Mapper (GLM)	Earth-viewing</a:t>
            </a:r>
          </a:p>
          <a:p>
            <a:pPr lvl="1"/>
            <a:r>
              <a:rPr lang="en-US" b="1" smtClean="0">
                <a:latin typeface="Arial" pitchFamily="34" charset="0"/>
              </a:rPr>
              <a:t>Solar Ultra-Violet Imager (SUVI)			Sun-viewing</a:t>
            </a:r>
          </a:p>
          <a:p>
            <a:pPr lvl="1"/>
            <a:r>
              <a:rPr lang="en-US" b="1" smtClean="0">
                <a:latin typeface="Arial" pitchFamily="34" charset="0"/>
              </a:rPr>
              <a:t>EUVS and XRS Irradiance Sensors (EXIS)	Sun-viewing</a:t>
            </a:r>
          </a:p>
          <a:p>
            <a:pPr lvl="1"/>
            <a:r>
              <a:rPr lang="en-US" b="1" smtClean="0">
                <a:latin typeface="Arial" pitchFamily="34" charset="0"/>
              </a:rPr>
              <a:t>Space Environment In-Situ Suite (SEISS)	Space-viewing</a:t>
            </a:r>
          </a:p>
          <a:p>
            <a:pPr lvl="1"/>
            <a:r>
              <a:rPr lang="en-US" b="1" smtClean="0">
                <a:latin typeface="Arial" pitchFamily="34" charset="0"/>
              </a:rPr>
              <a:t>Magnetometer (MAG)				Space-viewing</a:t>
            </a:r>
          </a:p>
          <a:p>
            <a:endParaRPr lang="en-US"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0210" name="Rectangle 2"/>
          <p:cNvSpPr>
            <a:spLocks noGrp="1" noRot="1" noChangeAspect="1" noChangeArrowheads="1" noTextEdit="1"/>
          </p:cNvSpPr>
          <p:nvPr>
            <p:ph type="sldImg"/>
          </p:nvPr>
        </p:nvSpPr>
        <p:spPr>
          <a:ln/>
        </p:spPr>
      </p:sp>
      <p:sp>
        <p:nvSpPr>
          <p:cNvPr id="2270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4069F9C-CF58-44DC-A848-DEDFE9756E92}" type="slidenum">
              <a:rPr lang="en-US">
                <a:solidFill>
                  <a:prstClr val="black"/>
                </a:solidFill>
              </a:rPr>
              <a:pPr eaLnBrk="1" hangingPunct="1"/>
              <a:t>74</a:t>
            </a:fld>
            <a:endParaRPr lang="en-US">
              <a:solidFill>
                <a:prstClr val="black"/>
              </a:solidFill>
            </a:endParaRPr>
          </a:p>
        </p:txBody>
      </p:sp>
      <p:sp>
        <p:nvSpPr>
          <p:cNvPr id="113667" name="Rectangle 2"/>
          <p:cNvSpPr>
            <a:spLocks noGrp="1" noRot="1" noChangeAspect="1" noChangeArrowheads="1" noTextEdit="1"/>
          </p:cNvSpPr>
          <p:nvPr>
            <p:ph type="sldImg"/>
          </p:nvPr>
        </p:nvSpPr>
        <p:spPr>
          <a:xfrm>
            <a:off x="1143000" y="687388"/>
            <a:ext cx="4572000" cy="3429000"/>
          </a:xfrm>
          <a:ln/>
        </p:spPr>
      </p:sp>
      <p:sp>
        <p:nvSpPr>
          <p:cNvPr id="113668"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0.40 inches = 4km; 0.80 inches = 8km</a:t>
            </a:r>
          </a:p>
          <a:p>
            <a:pPr eaLnBrk="1" hangingPunct="1"/>
            <a:r>
              <a:rPr lang="en-US" smtClean="0">
                <a:latin typeface="Arial" pitchFamily="34" charset="0"/>
              </a:rPr>
              <a:t>MSI is Multi-Spectral Imaging Mode (dashed boxes)</a:t>
            </a:r>
          </a:p>
          <a:p>
            <a:pPr eaLnBrk="1" hangingPunct="1"/>
            <a:r>
              <a:rPr lang="en-US" smtClean="0">
                <a:latin typeface="Arial" pitchFamily="34" charset="0"/>
              </a:rPr>
              <a:t>This does not show other improvements: SNR, MTF, bit-depth, navigation, coverage rates, etc.</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Warning information in pre-convection environment from geostationary advanced infrared sounding system – a simulation study using the IHOP case</a:t>
            </a:r>
          </a:p>
          <a:p>
            <a:r>
              <a:rPr lang="en-US" dirty="0" smtClean="0"/>
              <a:t>Jun Li, </a:t>
            </a:r>
            <a:r>
              <a:rPr lang="en-US" dirty="0" err="1" smtClean="0"/>
              <a:t>Jinlong</a:t>
            </a:r>
            <a:r>
              <a:rPr lang="en-US" dirty="0" smtClean="0"/>
              <a:t> Li, Jason </a:t>
            </a:r>
            <a:r>
              <a:rPr lang="en-US" dirty="0" err="1" smtClean="0"/>
              <a:t>Otkin</a:t>
            </a:r>
            <a:r>
              <a:rPr lang="en-US" dirty="0" smtClean="0"/>
              <a:t>, Timothy J. Schmit, </a:t>
            </a:r>
            <a:r>
              <a:rPr lang="en-US" dirty="0" err="1" smtClean="0"/>
              <a:t>Chian</a:t>
            </a:r>
            <a:r>
              <a:rPr lang="en-US" dirty="0" smtClean="0"/>
              <a:t>-Yi, </a:t>
            </a:r>
            <a:r>
              <a:rPr lang="en-US" dirty="0" err="1" smtClean="0"/>
              <a:t>LiuJournal</a:t>
            </a:r>
            <a:r>
              <a:rPr lang="en-US" dirty="0" smtClean="0"/>
              <a:t> of Applied Meteorology and Climatology</a:t>
            </a:r>
          </a:p>
          <a:p>
            <a:endParaRPr lang="en-US" dirty="0"/>
          </a:p>
        </p:txBody>
      </p:sp>
      <p:sp>
        <p:nvSpPr>
          <p:cNvPr id="4" name="Slide Number Placeholder 3"/>
          <p:cNvSpPr>
            <a:spLocks noGrp="1"/>
          </p:cNvSpPr>
          <p:nvPr>
            <p:ph type="sldNum" sz="quarter" idx="10"/>
          </p:nvPr>
        </p:nvSpPr>
        <p:spPr/>
        <p:txBody>
          <a:bodyPr/>
          <a:lstStyle/>
          <a:p>
            <a:fld id="{487A672C-688A-4382-A263-48F777EC6C81}" type="slidenum">
              <a:rPr lang="en-US" smtClean="0"/>
              <a:t>77</a:t>
            </a:fld>
            <a:endParaRPr lang="en-US"/>
          </a:p>
        </p:txBody>
      </p:sp>
    </p:spTree>
    <p:extLst>
      <p:ext uri="{BB962C8B-B14F-4D97-AF65-F5344CB8AC3E}">
        <p14:creationId xmlns:p14="http://schemas.microsoft.com/office/powerpoint/2010/main" val="27680765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ＭＳ Ｐゴシック" pitchFamily="34" charset="-128"/>
              </a:rPr>
              <a:t>On the web at: http://cimss.ssec.wisc.edu/goes/hes/res/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362B4D-2F48-4692-8197-09C89FC0BB1F}" type="slidenum">
              <a:rPr lang="en-US">
                <a:solidFill>
                  <a:prstClr val="black"/>
                </a:solidFill>
              </a:rPr>
              <a:pPr/>
              <a:t>100</a:t>
            </a:fld>
            <a:endParaRPr lang="en-US">
              <a:solidFill>
                <a:prstClr val="black"/>
              </a:solidFill>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r>
              <a:rPr lang="en-US"/>
              <a:t>These are calculated spectra, showing important features dealing with temperature and moisture are in the high-spectral data, but are smoothed over in the broad-band data. </a:t>
            </a:r>
            <a:r>
              <a:rPr lang="en-US" altLang="ko-KR">
                <a:ea typeface="굴림" charset="-127"/>
              </a:rPr>
              <a:t>Figure courtesy of J. Sieglaff, CIMSS.</a:t>
            </a:r>
          </a:p>
          <a:p>
            <a:endParaRPr lang="en-US" altLang="ko-KR">
              <a:ea typeface="굴림" charset="-127"/>
            </a:endParaRPr>
          </a:p>
          <a:p>
            <a:r>
              <a:rPr lang="en-US" altLang="ko-KR">
                <a:ea typeface="굴림" charset="-127"/>
              </a:rPr>
              <a:t>I’m not sure it is useful to show an entire spectrum. Rather I prefer to show the above and indicate that it is these little wiggles that make the HES so valuable and that the current GOES smears out.</a:t>
            </a:r>
          </a:p>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8915962-C3BF-47CC-A06E-2D83FCD5F225}" type="slidenum">
              <a:rPr lang="en-US">
                <a:solidFill>
                  <a:prstClr val="black"/>
                </a:solidFill>
              </a:rPr>
              <a:pPr eaLnBrk="1" hangingPunct="1"/>
              <a:t>107</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235454-1363-4C8D-ADF2-21D0C5203EC5}" type="slidenum">
              <a:rPr lang="en-US">
                <a:solidFill>
                  <a:prstClr val="black"/>
                </a:solidFill>
              </a:rPr>
              <a:pPr eaLnBrk="1" hangingPunct="1"/>
              <a:t>18</a:t>
            </a:fld>
            <a:endParaRPr lang="en-US">
              <a:solidFill>
                <a:prstClr val="black"/>
              </a:solidFill>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en-US" b="1" smtClean="0">
                <a:latin typeface="Arial" pitchFamily="34" charset="0"/>
              </a:rPr>
              <a:t>Advanced Baseline Imager (ABI)			Earth-viewing</a:t>
            </a:r>
          </a:p>
          <a:p>
            <a:pPr lvl="1"/>
            <a:r>
              <a:rPr lang="en-US" b="1" smtClean="0">
                <a:latin typeface="Arial" pitchFamily="34" charset="0"/>
              </a:rPr>
              <a:t>Geostationary Lightning Mapper (GLM)	Earth-viewing</a:t>
            </a:r>
          </a:p>
          <a:p>
            <a:pPr lvl="1"/>
            <a:r>
              <a:rPr lang="en-US" b="1" smtClean="0">
                <a:latin typeface="Arial" pitchFamily="34" charset="0"/>
              </a:rPr>
              <a:t>Solar Ultra-Violet Imager (SUVI)			Sun-viewing</a:t>
            </a:r>
          </a:p>
          <a:p>
            <a:pPr lvl="1"/>
            <a:r>
              <a:rPr lang="en-US" b="1" smtClean="0">
                <a:latin typeface="Arial" pitchFamily="34" charset="0"/>
              </a:rPr>
              <a:t>EUVS and XRS Irradiance Sensors (EXIS)	Sun-viewing</a:t>
            </a:r>
          </a:p>
          <a:p>
            <a:pPr lvl="1"/>
            <a:r>
              <a:rPr lang="en-US" b="1" smtClean="0">
                <a:latin typeface="Arial" pitchFamily="34" charset="0"/>
              </a:rPr>
              <a:t>Space Environment In-Situ Suite (SEISS)	Space-viewing</a:t>
            </a:r>
          </a:p>
          <a:p>
            <a:pPr lvl="1"/>
            <a:r>
              <a:rPr lang="en-US" b="1" smtClean="0">
                <a:latin typeface="Arial" pitchFamily="34" charset="0"/>
              </a:rPr>
              <a:t>Magnetometer (MAG)				Space-viewing</a:t>
            </a:r>
          </a:p>
          <a:p>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834FF79-E925-4904-866E-9F1016C317F1}" type="slidenum">
              <a:rPr lang="en-US">
                <a:solidFill>
                  <a:prstClr val="black"/>
                </a:solidFill>
              </a:rPr>
              <a:pPr eaLnBrk="1" hangingPunct="1"/>
              <a:t>19</a:t>
            </a:fld>
            <a:endParaRPr lang="en-US">
              <a:solidFill>
                <a:prstClr val="black"/>
              </a:solidFill>
            </a:endParaRPr>
          </a:p>
        </p:txBody>
      </p:sp>
      <p:sp>
        <p:nvSpPr>
          <p:cNvPr id="107523" name="Rectangle 2"/>
          <p:cNvSpPr>
            <a:spLocks noGrp="1" noRot="1" noChangeAspect="1" noChangeArrowheads="1" noTextEdit="1"/>
          </p:cNvSpPr>
          <p:nvPr>
            <p:ph type="sldImg"/>
          </p:nvPr>
        </p:nvSpPr>
        <p:spPr>
          <a:xfrm>
            <a:off x="1152525" y="671513"/>
            <a:ext cx="4578350" cy="3433762"/>
          </a:xfrm>
          <a:ln/>
        </p:spPr>
      </p:sp>
      <p:sp>
        <p:nvSpPr>
          <p:cNvPr id="107524" name="Rectangle 3"/>
          <p:cNvSpPr>
            <a:spLocks noGrp="1" noChangeArrowheads="1"/>
          </p:cNvSpPr>
          <p:nvPr>
            <p:ph type="body" idx="1"/>
          </p:nvPr>
        </p:nvSpPr>
        <p:spPr>
          <a:xfrm>
            <a:off x="908050" y="4329113"/>
            <a:ext cx="5067300" cy="410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57" tIns="45028" rIns="90057" bIns="45028"/>
          <a:lstStyle/>
          <a:p>
            <a:pPr eaLnBrk="1" hangingPunct="1"/>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C4717A-8810-45BF-BAC0-876F5836F1D0}" type="slidenum">
              <a:rPr lang="en-US"/>
              <a:pPr/>
              <a:t>21</a:t>
            </a:fld>
            <a:endParaRPr lang="en-US"/>
          </a:p>
        </p:txBody>
      </p:sp>
      <p:sp>
        <p:nvSpPr>
          <p:cNvPr id="68610" name="Rectangle 2"/>
          <p:cNvSpPr>
            <a:spLocks noGrp="1" noRot="1" noChangeAspect="1" noChangeArrowheads="1" noTextEdit="1"/>
          </p:cNvSpPr>
          <p:nvPr>
            <p:ph type="sldImg"/>
          </p:nvPr>
        </p:nvSpPr>
        <p:spPr>
          <a:xfrm>
            <a:off x="1143000" y="687388"/>
            <a:ext cx="4572000" cy="3429000"/>
          </a:xfrm>
          <a:ln/>
        </p:spPr>
      </p:sp>
      <p:sp>
        <p:nvSpPr>
          <p:cNvPr id="68611" name="Rectangle 3"/>
          <p:cNvSpPr>
            <a:spLocks noGrp="1" noChangeArrowheads="1"/>
          </p:cNvSpPr>
          <p:nvPr>
            <p:ph type="body" idx="1"/>
          </p:nvPr>
        </p:nvSpPr>
        <p:spPr>
          <a:xfrm>
            <a:off x="912813" y="4343400"/>
            <a:ext cx="5032375" cy="4113213"/>
          </a:xfrm>
        </p:spPr>
        <p:txBody>
          <a:bodyPr/>
          <a:lstStyle/>
          <a:p>
            <a:r>
              <a:rPr lang="en-US"/>
              <a:t>Approx. size of CONUS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038A95-408F-47ED-AADE-D088C40A47A2}" type="slidenum">
              <a:rPr lang="en-US"/>
              <a:pPr/>
              <a:t>22</a:t>
            </a:fld>
            <a:endParaRPr lang="en-US"/>
          </a:p>
        </p:txBody>
      </p:sp>
      <p:sp>
        <p:nvSpPr>
          <p:cNvPr id="70658" name="Rectangle 2"/>
          <p:cNvSpPr>
            <a:spLocks noGrp="1" noRot="1" noChangeAspect="1" noChangeArrowheads="1" noTextEdit="1"/>
          </p:cNvSpPr>
          <p:nvPr>
            <p:ph type="sldImg"/>
          </p:nvPr>
        </p:nvSpPr>
        <p:spPr>
          <a:xfrm>
            <a:off x="1143000" y="687388"/>
            <a:ext cx="4572000" cy="3429000"/>
          </a:xfrm>
          <a:ln/>
        </p:spPr>
      </p:sp>
      <p:sp>
        <p:nvSpPr>
          <p:cNvPr id="70659" name="Rectangle 3"/>
          <p:cNvSpPr>
            <a:spLocks noGrp="1" noChangeArrowheads="1"/>
          </p:cNvSpPr>
          <p:nvPr>
            <p:ph type="body" idx="1"/>
          </p:nvPr>
        </p:nvSpPr>
        <p:spPr>
          <a:xfrm>
            <a:off x="912813" y="4343400"/>
            <a:ext cx="5032375" cy="4113213"/>
          </a:xfrm>
        </p:spPr>
        <p:txBody>
          <a:bodyPr/>
          <a:lstStyle/>
          <a:p>
            <a:r>
              <a:rPr lang="en-US"/>
              <a:t>Approx. size of CONUS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9DAB93-50B9-4B61-8FCF-26F0BA163705}" type="slidenum">
              <a:rPr lang="en-US"/>
              <a:pPr/>
              <a:t>23</a:t>
            </a:fld>
            <a:endParaRPr lang="en-US"/>
          </a:p>
        </p:txBody>
      </p:sp>
      <p:sp>
        <p:nvSpPr>
          <p:cNvPr id="72706" name="Rectangle 2"/>
          <p:cNvSpPr>
            <a:spLocks noGrp="1" noRot="1" noChangeAspect="1" noChangeArrowheads="1" noTextEdit="1"/>
          </p:cNvSpPr>
          <p:nvPr>
            <p:ph type="sldImg"/>
          </p:nvPr>
        </p:nvSpPr>
        <p:spPr>
          <a:xfrm>
            <a:off x="1143000" y="687388"/>
            <a:ext cx="4572000" cy="3429000"/>
          </a:xfrm>
          <a:ln/>
        </p:spPr>
      </p:sp>
      <p:sp>
        <p:nvSpPr>
          <p:cNvPr id="72707" name="Rectangle 3"/>
          <p:cNvSpPr>
            <a:spLocks noGrp="1" noChangeArrowheads="1"/>
          </p:cNvSpPr>
          <p:nvPr>
            <p:ph type="body" idx="1"/>
          </p:nvPr>
        </p:nvSpPr>
        <p:spPr>
          <a:xfrm>
            <a:off x="912813" y="4343400"/>
            <a:ext cx="5032375" cy="4113213"/>
          </a:xfrm>
        </p:spPr>
        <p:txBody>
          <a:bodyPr/>
          <a:lstStyle/>
          <a:p>
            <a:r>
              <a:rPr lang="en-US"/>
              <a:t>Approx. size of meso-scale showing “Franklin”.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4EBEEAB-B90C-43D5-8A0F-0E1F55724FC0}" type="slidenum">
              <a:rPr lang="en-US">
                <a:solidFill>
                  <a:prstClr val="black"/>
                </a:solidFill>
              </a:rPr>
              <a:pPr eaLnBrk="1" hangingPunct="1"/>
              <a:t>24</a:t>
            </a:fld>
            <a:endParaRPr lang="en-US">
              <a:solidFill>
                <a:prstClr val="black"/>
              </a:solidFill>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From Jun Li and Chian-Yi Liu (CIMSS). Water vapor Image. Data from AWG Proxy Teams.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5530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7571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6"/>
          <p:cNvSpPr>
            <a:spLocks noGrp="1" noChangeArrowheads="1"/>
          </p:cNvSpPr>
          <p:nvPr>
            <p:ph type="sldNum" sz="quarter" idx="10"/>
          </p:nvPr>
        </p:nvSpPr>
        <p:spPr>
          <a:ln/>
        </p:spPr>
        <p:txBody>
          <a:bodyPr/>
          <a:lstStyle>
            <a:lvl1pPr>
              <a:defRPr/>
            </a:lvl1pPr>
          </a:lstStyle>
          <a:p>
            <a:pPr>
              <a:defRPr/>
            </a:pPr>
            <a:fld id="{42BD43AA-4C97-4C3F-9E30-9318D331BC49}" type="slidenum">
              <a:rPr lang="en-US"/>
              <a:pPr>
                <a:defRPr/>
              </a:pPr>
              <a:t>‹#›</a:t>
            </a:fld>
            <a:endParaRPr lang="en-US"/>
          </a:p>
        </p:txBody>
      </p:sp>
      <p:sp>
        <p:nvSpPr>
          <p:cNvPr id="4" name="Rectangle 37"/>
          <p:cNvSpPr>
            <a:spLocks noGrp="1" noChangeArrowheads="1"/>
          </p:cNvSpPr>
          <p:nvPr>
            <p:ph type="dt" sz="half" idx="11"/>
          </p:nvPr>
        </p:nvSpPr>
        <p:spPr>
          <a:ln/>
        </p:spPr>
        <p:txBody>
          <a:bodyPr/>
          <a:lstStyle>
            <a:lvl1pPr>
              <a:defRPr/>
            </a:lvl1pPr>
          </a:lstStyle>
          <a:p>
            <a:pPr>
              <a:defRPr/>
            </a:pPr>
            <a:endParaRPr lang="en-US"/>
          </a:p>
        </p:txBody>
      </p:sp>
      <p:sp>
        <p:nvSpPr>
          <p:cNvPr id="5"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339345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6"/>
          <p:cNvSpPr>
            <a:spLocks noGrp="1" noChangeArrowheads="1"/>
          </p:cNvSpPr>
          <p:nvPr>
            <p:ph type="sldNum" sz="quarter" idx="10"/>
          </p:nvPr>
        </p:nvSpPr>
        <p:spPr>
          <a:ln/>
        </p:spPr>
        <p:txBody>
          <a:bodyPr/>
          <a:lstStyle>
            <a:lvl1pPr>
              <a:defRPr/>
            </a:lvl1pPr>
          </a:lstStyle>
          <a:p>
            <a:pPr>
              <a:defRPr/>
            </a:pPr>
            <a:fld id="{E081CF80-5FB9-4C79-A094-D399619FE46B}" type="slidenum">
              <a:rPr lang="en-US"/>
              <a:pPr>
                <a:defRPr/>
              </a:pPr>
              <a:t>‹#›</a:t>
            </a:fld>
            <a:endParaRPr lang="en-US"/>
          </a:p>
        </p:txBody>
      </p:sp>
      <p:sp>
        <p:nvSpPr>
          <p:cNvPr id="3" name="Rectangle 37"/>
          <p:cNvSpPr>
            <a:spLocks noGrp="1" noChangeArrowheads="1"/>
          </p:cNvSpPr>
          <p:nvPr>
            <p:ph type="dt" sz="half" idx="11"/>
          </p:nvPr>
        </p:nvSpPr>
        <p:spPr>
          <a:ln/>
        </p:spPr>
        <p:txBody>
          <a:bodyPr/>
          <a:lstStyle>
            <a:lvl1pPr>
              <a:defRPr/>
            </a:lvl1pPr>
          </a:lstStyle>
          <a:p>
            <a:pPr>
              <a:defRPr/>
            </a:pPr>
            <a:endParaRPr lang="en-US"/>
          </a:p>
        </p:txBody>
      </p:sp>
      <p:sp>
        <p:nvSpPr>
          <p:cNvPr id="4"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075502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6"/>
          <p:cNvSpPr>
            <a:spLocks noGrp="1" noChangeArrowheads="1"/>
          </p:cNvSpPr>
          <p:nvPr>
            <p:ph type="sldNum" sz="quarter" idx="10"/>
          </p:nvPr>
        </p:nvSpPr>
        <p:spPr>
          <a:ln/>
        </p:spPr>
        <p:txBody>
          <a:bodyPr/>
          <a:lstStyle>
            <a:lvl1pPr>
              <a:defRPr/>
            </a:lvl1pPr>
          </a:lstStyle>
          <a:p>
            <a:pPr>
              <a:defRPr/>
            </a:pPr>
            <a:fld id="{EAC71DC3-D907-41AB-9295-5884FC7855BA}" type="slidenum">
              <a:rPr lang="en-US"/>
              <a:pPr>
                <a:defRPr/>
              </a:pPr>
              <a:t>‹#›</a:t>
            </a:fld>
            <a:endParaRPr lang="en-US"/>
          </a:p>
        </p:txBody>
      </p:sp>
      <p:sp>
        <p:nvSpPr>
          <p:cNvPr id="6" name="Rectangle 37"/>
          <p:cNvSpPr>
            <a:spLocks noGrp="1" noChangeArrowheads="1"/>
          </p:cNvSpPr>
          <p:nvPr>
            <p:ph type="dt" sz="half" idx="11"/>
          </p:nvPr>
        </p:nvSpPr>
        <p:spPr>
          <a:ln/>
        </p:spPr>
        <p:txBody>
          <a:bodyPr/>
          <a:lstStyle>
            <a:lvl1pPr>
              <a:defRPr/>
            </a:lvl1pPr>
          </a:lstStyle>
          <a:p>
            <a:pPr>
              <a:defRPr/>
            </a:pPr>
            <a:endParaRPr lang="en-US"/>
          </a:p>
        </p:txBody>
      </p:sp>
      <p:sp>
        <p:nvSpPr>
          <p:cNvPr id="7"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841666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6"/>
          <p:cNvSpPr>
            <a:spLocks noGrp="1" noChangeArrowheads="1"/>
          </p:cNvSpPr>
          <p:nvPr>
            <p:ph type="sldNum" sz="quarter" idx="10"/>
          </p:nvPr>
        </p:nvSpPr>
        <p:spPr>
          <a:ln/>
        </p:spPr>
        <p:txBody>
          <a:bodyPr/>
          <a:lstStyle>
            <a:lvl1pPr>
              <a:defRPr/>
            </a:lvl1pPr>
          </a:lstStyle>
          <a:p>
            <a:pPr>
              <a:defRPr/>
            </a:pPr>
            <a:fld id="{5B299C03-2A91-4EE9-A6F5-157950C7DB7A}" type="slidenum">
              <a:rPr lang="en-US"/>
              <a:pPr>
                <a:defRPr/>
              </a:pPr>
              <a:t>‹#›</a:t>
            </a:fld>
            <a:endParaRPr lang="en-US"/>
          </a:p>
        </p:txBody>
      </p:sp>
      <p:sp>
        <p:nvSpPr>
          <p:cNvPr id="6" name="Rectangle 37"/>
          <p:cNvSpPr>
            <a:spLocks noGrp="1" noChangeArrowheads="1"/>
          </p:cNvSpPr>
          <p:nvPr>
            <p:ph type="dt" sz="half" idx="11"/>
          </p:nvPr>
        </p:nvSpPr>
        <p:spPr>
          <a:ln/>
        </p:spPr>
        <p:txBody>
          <a:bodyPr/>
          <a:lstStyle>
            <a:lvl1pPr>
              <a:defRPr/>
            </a:lvl1pPr>
          </a:lstStyle>
          <a:p>
            <a:pPr>
              <a:defRPr/>
            </a:pPr>
            <a:endParaRPr lang="en-US"/>
          </a:p>
        </p:txBody>
      </p:sp>
      <p:sp>
        <p:nvSpPr>
          <p:cNvPr id="7"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165453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sldNum" sz="quarter" idx="10"/>
          </p:nvPr>
        </p:nvSpPr>
        <p:spPr>
          <a:ln/>
        </p:spPr>
        <p:txBody>
          <a:bodyPr/>
          <a:lstStyle>
            <a:lvl1pPr>
              <a:defRPr/>
            </a:lvl1pPr>
          </a:lstStyle>
          <a:p>
            <a:pPr>
              <a:defRPr/>
            </a:pPr>
            <a:fld id="{569431BE-6C7B-4664-BB22-FCFE4237CFCB}"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00767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152400"/>
            <a:ext cx="20955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1341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sldNum" sz="quarter" idx="10"/>
          </p:nvPr>
        </p:nvSpPr>
        <p:spPr>
          <a:ln/>
        </p:spPr>
        <p:txBody>
          <a:bodyPr/>
          <a:lstStyle>
            <a:lvl1pPr>
              <a:defRPr/>
            </a:lvl1pPr>
          </a:lstStyle>
          <a:p>
            <a:pPr>
              <a:defRPr/>
            </a:pPr>
            <a:fld id="{692F3AA0-CBA4-418D-A216-67AE8D146399}"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686368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48600" cy="685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990600"/>
            <a:ext cx="8382000" cy="5257800"/>
          </a:xfrm>
        </p:spPr>
        <p:txBody>
          <a:bodyPr/>
          <a:lstStyle/>
          <a:p>
            <a:pPr lvl="0"/>
            <a:endParaRPr lang="en-US" noProof="0" smtClean="0"/>
          </a:p>
        </p:txBody>
      </p:sp>
      <p:sp>
        <p:nvSpPr>
          <p:cNvPr id="4" name="Rectangle 36"/>
          <p:cNvSpPr>
            <a:spLocks noGrp="1" noChangeArrowheads="1"/>
          </p:cNvSpPr>
          <p:nvPr>
            <p:ph type="sldNum" sz="quarter" idx="10"/>
          </p:nvPr>
        </p:nvSpPr>
        <p:spPr>
          <a:ln/>
        </p:spPr>
        <p:txBody>
          <a:bodyPr/>
          <a:lstStyle>
            <a:lvl1pPr>
              <a:defRPr/>
            </a:lvl1pPr>
          </a:lstStyle>
          <a:p>
            <a:pPr>
              <a:defRPr/>
            </a:pPr>
            <a:fld id="{666CF686-B3F2-4A85-88CD-B372315FD482}"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036307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48600" cy="685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9906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6957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724400" y="990600"/>
            <a:ext cx="41148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6"/>
          <p:cNvSpPr>
            <a:spLocks noGrp="1" noChangeArrowheads="1"/>
          </p:cNvSpPr>
          <p:nvPr>
            <p:ph type="sldNum" sz="quarter" idx="10"/>
          </p:nvPr>
        </p:nvSpPr>
        <p:spPr>
          <a:ln/>
        </p:spPr>
        <p:txBody>
          <a:bodyPr/>
          <a:lstStyle>
            <a:lvl1pPr>
              <a:defRPr/>
            </a:lvl1pPr>
          </a:lstStyle>
          <a:p>
            <a:pPr>
              <a:defRPr/>
            </a:pPr>
            <a:fld id="{49EBE36C-C0E3-43B5-9497-DF7E59781B9A}" type="slidenum">
              <a:rPr lang="en-US"/>
              <a:pPr>
                <a:defRPr/>
              </a:pPr>
              <a:t>‹#›</a:t>
            </a:fld>
            <a:endParaRPr lang="en-US"/>
          </a:p>
        </p:txBody>
      </p:sp>
      <p:sp>
        <p:nvSpPr>
          <p:cNvPr id="7" name="Rectangle 37"/>
          <p:cNvSpPr>
            <a:spLocks noGrp="1" noChangeArrowheads="1"/>
          </p:cNvSpPr>
          <p:nvPr>
            <p:ph type="dt" sz="half" idx="11"/>
          </p:nvPr>
        </p:nvSpPr>
        <p:spPr>
          <a:ln/>
        </p:spPr>
        <p:txBody>
          <a:bodyPr/>
          <a:lstStyle>
            <a:lvl1pPr>
              <a:defRPr/>
            </a:lvl1pPr>
          </a:lstStyle>
          <a:p>
            <a:pPr>
              <a:defRPr/>
            </a:pPr>
            <a:endParaRPr lang="en-US"/>
          </a:p>
        </p:txBody>
      </p:sp>
      <p:sp>
        <p:nvSpPr>
          <p:cNvPr id="8"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08993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4071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5230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71FCB4-B20D-44A1-A55E-58DD90C49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7941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1087D7-34CF-48EC-8EAB-F560F2F3A0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0820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D55947-E2B5-47B5-A411-13586C347C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14260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AE1C7F-A01D-4A6B-91CB-E27B26370A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22809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A14B90-12F8-43B2-993E-6FB2A6856F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37990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BCE5250-5245-4A1B-9A2B-481801EA8D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9176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B739737-D6AE-482E-844E-5ACEDB7DFA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74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8609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6B6DDAA-EA45-4A06-BAD0-54BF7DD82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5289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0D137D-E571-41C1-81DE-ECD1423284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188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FE8AA9-0CA8-4021-BB46-A678C9F151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94200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FC9EE4-B6FE-4C7C-A9AE-D026A6F04E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00475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066475-106C-4E3B-8E1B-8B09FD5B92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61379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43FCB1F6-5D07-4C5C-9451-18096E544901}" type="slidenum">
              <a:rPr lang="en-US"/>
              <a:pPr>
                <a:defRPr/>
              </a:pPr>
              <a:t>‹#›</a:t>
            </a:fld>
            <a:endParaRPr lang="en-US"/>
          </a:p>
        </p:txBody>
      </p:sp>
    </p:spTree>
    <p:extLst>
      <p:ext uri="{BB962C8B-B14F-4D97-AF65-F5344CB8AC3E}">
        <p14:creationId xmlns:p14="http://schemas.microsoft.com/office/powerpoint/2010/main" val="2834003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93C88CCA-F82D-4916-9DE2-B751B54863EF}" type="slidenum">
              <a:rPr lang="en-US"/>
              <a:pPr>
                <a:defRPr/>
              </a:pPr>
              <a:t>‹#›</a:t>
            </a:fld>
            <a:endParaRPr lang="en-US"/>
          </a:p>
        </p:txBody>
      </p:sp>
    </p:spTree>
    <p:extLst>
      <p:ext uri="{BB962C8B-B14F-4D97-AF65-F5344CB8AC3E}">
        <p14:creationId xmlns:p14="http://schemas.microsoft.com/office/powerpoint/2010/main" val="126440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7E9DF8F2-05B2-4F8D-A3A3-364B09D438AF}" type="slidenum">
              <a:rPr lang="en-US"/>
              <a:pPr>
                <a:defRPr/>
              </a:pPr>
              <a:t>‹#›</a:t>
            </a:fld>
            <a:endParaRPr lang="en-US"/>
          </a:p>
        </p:txBody>
      </p:sp>
    </p:spTree>
    <p:extLst>
      <p:ext uri="{BB962C8B-B14F-4D97-AF65-F5344CB8AC3E}">
        <p14:creationId xmlns:p14="http://schemas.microsoft.com/office/powerpoint/2010/main" val="10590308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52CDAFB6-6EA7-44C4-992A-5A059AA9F8D3}" type="slidenum">
              <a:rPr lang="en-US"/>
              <a:pPr>
                <a:defRPr/>
              </a:pPr>
              <a:t>‹#›</a:t>
            </a:fld>
            <a:endParaRPr lang="en-US"/>
          </a:p>
        </p:txBody>
      </p:sp>
    </p:spTree>
    <p:extLst>
      <p:ext uri="{BB962C8B-B14F-4D97-AF65-F5344CB8AC3E}">
        <p14:creationId xmlns:p14="http://schemas.microsoft.com/office/powerpoint/2010/main" val="19724596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a:ln/>
        </p:spPr>
        <p:txBody>
          <a:bodyPr/>
          <a:lstStyle>
            <a:lvl1pPr>
              <a:defRPr/>
            </a:lvl1pPr>
          </a:lstStyle>
          <a:p>
            <a:pPr>
              <a:defRPr/>
            </a:pPr>
            <a:endParaRPr lang="en-US"/>
          </a:p>
        </p:txBody>
      </p:sp>
      <p:sp>
        <p:nvSpPr>
          <p:cNvPr id="8" name="Rectangle 4"/>
          <p:cNvSpPr>
            <a:spLocks noGrp="1" noChangeArrowheads="1"/>
          </p:cNvSpPr>
          <p:nvPr>
            <p:ph type="sldNum" sz="quarter" idx="11"/>
          </p:nvPr>
        </p:nvSpPr>
        <p:spPr>
          <a:ln/>
        </p:spPr>
        <p:txBody>
          <a:bodyPr/>
          <a:lstStyle>
            <a:lvl1pPr>
              <a:defRPr/>
            </a:lvl1pPr>
          </a:lstStyle>
          <a:p>
            <a:pPr>
              <a:defRPr/>
            </a:pPr>
            <a:fld id="{9A577A55-02E7-4B49-B32E-7DE8B29BA6F9}" type="slidenum">
              <a:rPr lang="en-US"/>
              <a:pPr>
                <a:defRPr/>
              </a:pPr>
              <a:t>‹#›</a:t>
            </a:fld>
            <a:endParaRPr lang="en-US"/>
          </a:p>
        </p:txBody>
      </p:sp>
    </p:spTree>
    <p:extLst>
      <p:ext uri="{BB962C8B-B14F-4D97-AF65-F5344CB8AC3E}">
        <p14:creationId xmlns:p14="http://schemas.microsoft.com/office/powerpoint/2010/main" val="3603946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1477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a:ln/>
        </p:spPr>
        <p:txBody>
          <a:bodyPr/>
          <a:lstStyle>
            <a:lvl1pPr>
              <a:defRPr/>
            </a:lvl1pPr>
          </a:lstStyle>
          <a:p>
            <a:pPr>
              <a:defRPr/>
            </a:pPr>
            <a:endParaRPr lang="en-US"/>
          </a:p>
        </p:txBody>
      </p:sp>
      <p:sp>
        <p:nvSpPr>
          <p:cNvPr id="4" name="Rectangle 4"/>
          <p:cNvSpPr>
            <a:spLocks noGrp="1" noChangeArrowheads="1"/>
          </p:cNvSpPr>
          <p:nvPr>
            <p:ph type="sldNum" sz="quarter" idx="11"/>
          </p:nvPr>
        </p:nvSpPr>
        <p:spPr>
          <a:ln/>
        </p:spPr>
        <p:txBody>
          <a:bodyPr/>
          <a:lstStyle>
            <a:lvl1pPr>
              <a:defRPr/>
            </a:lvl1pPr>
          </a:lstStyle>
          <a:p>
            <a:pPr>
              <a:defRPr/>
            </a:pPr>
            <a:fld id="{74C41C86-8649-4320-AF8A-B4A8B1F5CE61}" type="slidenum">
              <a:rPr lang="en-US"/>
              <a:pPr>
                <a:defRPr/>
              </a:pPr>
              <a:t>‹#›</a:t>
            </a:fld>
            <a:endParaRPr lang="en-US"/>
          </a:p>
        </p:txBody>
      </p:sp>
    </p:spTree>
    <p:extLst>
      <p:ext uri="{BB962C8B-B14F-4D97-AF65-F5344CB8AC3E}">
        <p14:creationId xmlns:p14="http://schemas.microsoft.com/office/powerpoint/2010/main" val="26939730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a:ln/>
        </p:spPr>
        <p:txBody>
          <a:bodyPr/>
          <a:lstStyle>
            <a:lvl1pPr>
              <a:defRPr/>
            </a:lvl1pPr>
          </a:lstStyle>
          <a:p>
            <a:pPr>
              <a:defRPr/>
            </a:pPr>
            <a:endParaRPr lang="en-US"/>
          </a:p>
        </p:txBody>
      </p:sp>
      <p:sp>
        <p:nvSpPr>
          <p:cNvPr id="3" name="Rectangle 4"/>
          <p:cNvSpPr>
            <a:spLocks noGrp="1" noChangeArrowheads="1"/>
          </p:cNvSpPr>
          <p:nvPr>
            <p:ph type="sldNum" sz="quarter" idx="11"/>
          </p:nvPr>
        </p:nvSpPr>
        <p:spPr>
          <a:ln/>
        </p:spPr>
        <p:txBody>
          <a:bodyPr/>
          <a:lstStyle>
            <a:lvl1pPr>
              <a:defRPr/>
            </a:lvl1pPr>
          </a:lstStyle>
          <a:p>
            <a:pPr>
              <a:defRPr/>
            </a:pPr>
            <a:fld id="{68091FE5-1750-4B04-AAC2-E47AEC01C3ED}" type="slidenum">
              <a:rPr lang="en-US"/>
              <a:pPr>
                <a:defRPr/>
              </a:pPr>
              <a:t>‹#›</a:t>
            </a:fld>
            <a:endParaRPr lang="en-US"/>
          </a:p>
        </p:txBody>
      </p:sp>
    </p:spTree>
    <p:extLst>
      <p:ext uri="{BB962C8B-B14F-4D97-AF65-F5344CB8AC3E}">
        <p14:creationId xmlns:p14="http://schemas.microsoft.com/office/powerpoint/2010/main" val="33571134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FE9EC278-B010-4377-AC07-FB75A3333495}" type="slidenum">
              <a:rPr lang="en-US"/>
              <a:pPr>
                <a:defRPr/>
              </a:pPr>
              <a:t>‹#›</a:t>
            </a:fld>
            <a:endParaRPr lang="en-US"/>
          </a:p>
        </p:txBody>
      </p:sp>
    </p:spTree>
    <p:extLst>
      <p:ext uri="{BB962C8B-B14F-4D97-AF65-F5344CB8AC3E}">
        <p14:creationId xmlns:p14="http://schemas.microsoft.com/office/powerpoint/2010/main" val="30466933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5B7FA808-2B35-4910-9852-55DB6AFD0F5C}" type="slidenum">
              <a:rPr lang="en-US"/>
              <a:pPr>
                <a:defRPr/>
              </a:pPr>
              <a:t>‹#›</a:t>
            </a:fld>
            <a:endParaRPr lang="en-US"/>
          </a:p>
        </p:txBody>
      </p:sp>
    </p:spTree>
    <p:extLst>
      <p:ext uri="{BB962C8B-B14F-4D97-AF65-F5344CB8AC3E}">
        <p14:creationId xmlns:p14="http://schemas.microsoft.com/office/powerpoint/2010/main" val="16326024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E759883B-F303-4B62-8F8E-7E75382259D8}" type="slidenum">
              <a:rPr lang="en-US"/>
              <a:pPr>
                <a:defRPr/>
              </a:pPr>
              <a:t>‹#›</a:t>
            </a:fld>
            <a:endParaRPr lang="en-US"/>
          </a:p>
        </p:txBody>
      </p:sp>
    </p:spTree>
    <p:extLst>
      <p:ext uri="{BB962C8B-B14F-4D97-AF65-F5344CB8AC3E}">
        <p14:creationId xmlns:p14="http://schemas.microsoft.com/office/powerpoint/2010/main" val="30555266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16570BFD-8A05-47FB-8468-672934ADF2FF}" type="slidenum">
              <a:rPr lang="en-US"/>
              <a:pPr>
                <a:defRPr/>
              </a:pPr>
              <a:t>‹#›</a:t>
            </a:fld>
            <a:endParaRPr lang="en-US"/>
          </a:p>
        </p:txBody>
      </p:sp>
    </p:spTree>
    <p:extLst>
      <p:ext uri="{BB962C8B-B14F-4D97-AF65-F5344CB8AC3E}">
        <p14:creationId xmlns:p14="http://schemas.microsoft.com/office/powerpoint/2010/main" val="9513531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6BC1411A-3072-4E27-A77A-D60C10F3E404}" type="datetime1">
              <a:rPr lang="en-US">
                <a:solidFill>
                  <a:srgbClr val="000000"/>
                </a:solidFill>
              </a:rPr>
              <a:pPr>
                <a:defRPr/>
              </a:pPr>
              <a:t>9/7/2011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B842D925-9447-4EB2-A7CD-D1BDB1EB75EF}" type="slidenum">
              <a:rPr lang="en-US"/>
              <a:pPr>
                <a:defRPr/>
              </a:pPr>
              <a:t>‹#›</a:t>
            </a:fld>
            <a:endParaRPr lang="en-US"/>
          </a:p>
        </p:txBody>
      </p:sp>
    </p:spTree>
    <p:extLst>
      <p:ext uri="{BB962C8B-B14F-4D97-AF65-F5344CB8AC3E}">
        <p14:creationId xmlns:p14="http://schemas.microsoft.com/office/powerpoint/2010/main" val="21166682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103E0B45-7A61-4D79-81C8-56830F0B0A47}" type="datetime1">
              <a:rPr lang="en-US">
                <a:solidFill>
                  <a:srgbClr val="000000"/>
                </a:solidFill>
              </a:rPr>
              <a:pPr>
                <a:defRPr/>
              </a:pPr>
              <a:t>9/7/2011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E246A3C-DA24-4271-89DF-8297BD153A6F}" type="slidenum">
              <a:rPr lang="en-US"/>
              <a:pPr>
                <a:defRPr/>
              </a:pPr>
              <a:t>‹#›</a:t>
            </a:fld>
            <a:endParaRPr lang="en-US"/>
          </a:p>
        </p:txBody>
      </p:sp>
    </p:spTree>
    <p:extLst>
      <p:ext uri="{BB962C8B-B14F-4D97-AF65-F5344CB8AC3E}">
        <p14:creationId xmlns:p14="http://schemas.microsoft.com/office/powerpoint/2010/main" val="3257621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A4A82AC8-6F5F-41AC-B034-B997D0947C31}" type="datetime1">
              <a:rPr lang="en-US">
                <a:solidFill>
                  <a:srgbClr val="000000"/>
                </a:solidFill>
              </a:rPr>
              <a:pPr>
                <a:defRPr/>
              </a:pPr>
              <a:t>9/7/2011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E753CCEE-75B6-4B5D-ACE7-77240F8625D4}" type="slidenum">
              <a:rPr lang="en-US"/>
              <a:pPr>
                <a:defRPr/>
              </a:pPr>
              <a:t>‹#›</a:t>
            </a:fld>
            <a:endParaRPr lang="en-US"/>
          </a:p>
        </p:txBody>
      </p:sp>
    </p:spTree>
    <p:extLst>
      <p:ext uri="{BB962C8B-B14F-4D97-AF65-F5344CB8AC3E}">
        <p14:creationId xmlns:p14="http://schemas.microsoft.com/office/powerpoint/2010/main" val="17844885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28B7104C-F0D9-4536-8E82-F444812E2660}" type="datetime1">
              <a:rPr lang="en-US">
                <a:solidFill>
                  <a:srgbClr val="000000"/>
                </a:solidFill>
              </a:rPr>
              <a:pPr>
                <a:defRPr/>
              </a:pPr>
              <a:t>9/7/2011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654C0906-68E7-48D2-89A2-62ED98B354BD}" type="slidenum">
              <a:rPr lang="en-US"/>
              <a:pPr>
                <a:defRPr/>
              </a:pPr>
              <a:t>‹#›</a:t>
            </a:fld>
            <a:endParaRPr lang="en-US"/>
          </a:p>
        </p:txBody>
      </p:sp>
    </p:spTree>
    <p:extLst>
      <p:ext uri="{BB962C8B-B14F-4D97-AF65-F5344CB8AC3E}">
        <p14:creationId xmlns:p14="http://schemas.microsoft.com/office/powerpoint/2010/main" val="240318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98357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8" name="Rectangle 10"/>
          <p:cNvSpPr>
            <a:spLocks noGrp="1" noChangeArrowheads="1"/>
          </p:cNvSpPr>
          <p:nvPr>
            <p:ph type="dt" sz="half" idx="11"/>
          </p:nvPr>
        </p:nvSpPr>
        <p:spPr>
          <a:ln/>
        </p:spPr>
        <p:txBody>
          <a:bodyPr/>
          <a:lstStyle>
            <a:lvl1pPr>
              <a:defRPr/>
            </a:lvl1pPr>
          </a:lstStyle>
          <a:p>
            <a:pPr>
              <a:defRPr/>
            </a:pPr>
            <a:fld id="{4C57C792-0D35-48AF-AC4C-616C54AFEB97}" type="datetime1">
              <a:rPr lang="en-US">
                <a:solidFill>
                  <a:srgbClr val="000000"/>
                </a:solidFill>
              </a:rPr>
              <a:pPr>
                <a:defRPr/>
              </a:pPr>
              <a:t>9/7/2011</a:t>
            </a:fld>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8D54D574-B280-4DE8-907C-655BE621B8B2}" type="slidenum">
              <a:rPr lang="en-US"/>
              <a:pPr>
                <a:defRPr/>
              </a:pPr>
              <a:t>‹#›</a:t>
            </a:fld>
            <a:endParaRPr lang="en-US"/>
          </a:p>
        </p:txBody>
      </p:sp>
    </p:spTree>
    <p:extLst>
      <p:ext uri="{BB962C8B-B14F-4D97-AF65-F5344CB8AC3E}">
        <p14:creationId xmlns:p14="http://schemas.microsoft.com/office/powerpoint/2010/main" val="41535697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4" name="Rectangle 10"/>
          <p:cNvSpPr>
            <a:spLocks noGrp="1" noChangeArrowheads="1"/>
          </p:cNvSpPr>
          <p:nvPr>
            <p:ph type="dt" sz="half" idx="11"/>
          </p:nvPr>
        </p:nvSpPr>
        <p:spPr>
          <a:ln/>
        </p:spPr>
        <p:txBody>
          <a:bodyPr/>
          <a:lstStyle>
            <a:lvl1pPr>
              <a:defRPr/>
            </a:lvl1pPr>
          </a:lstStyle>
          <a:p>
            <a:pPr>
              <a:defRPr/>
            </a:pPr>
            <a:fld id="{760CA52B-10C4-4F9D-97DE-9D16FC4DF8E2}" type="datetime1">
              <a:rPr lang="en-US">
                <a:solidFill>
                  <a:srgbClr val="000000"/>
                </a:solidFill>
              </a:rPr>
              <a:pPr>
                <a:defRPr/>
              </a:pPr>
              <a:t>9/7/2011</a:t>
            </a:fld>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7B354499-DC56-471F-BEA6-CCD27DCFE2FE}" type="slidenum">
              <a:rPr lang="en-US"/>
              <a:pPr>
                <a:defRPr/>
              </a:pPr>
              <a:t>‹#›</a:t>
            </a:fld>
            <a:endParaRPr lang="en-US"/>
          </a:p>
        </p:txBody>
      </p:sp>
    </p:spTree>
    <p:extLst>
      <p:ext uri="{BB962C8B-B14F-4D97-AF65-F5344CB8AC3E}">
        <p14:creationId xmlns:p14="http://schemas.microsoft.com/office/powerpoint/2010/main" val="28959059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C932194E-5F8F-429B-93DB-2A0A317AC404}" type="slidenum">
              <a:rPr lang="en-US"/>
              <a:pPr>
                <a:defRPr/>
              </a:pPr>
              <a:t>‹#›</a:t>
            </a:fld>
            <a:endParaRPr lang="en-US"/>
          </a:p>
        </p:txBody>
      </p:sp>
    </p:spTree>
    <p:extLst>
      <p:ext uri="{BB962C8B-B14F-4D97-AF65-F5344CB8AC3E}">
        <p14:creationId xmlns:p14="http://schemas.microsoft.com/office/powerpoint/2010/main" val="38086818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B58A3367-D70A-4196-AE0B-778A5CC81E58}" type="datetime1">
              <a:rPr lang="en-US">
                <a:solidFill>
                  <a:srgbClr val="000000"/>
                </a:solidFill>
              </a:rPr>
              <a:pPr>
                <a:defRPr/>
              </a:pPr>
              <a:t>9/7/2011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2F40DF2F-0ACB-45AA-8039-782616610106}" type="slidenum">
              <a:rPr lang="en-US"/>
              <a:pPr>
                <a:defRPr/>
              </a:pPr>
              <a:t>‹#›</a:t>
            </a:fld>
            <a:endParaRPr lang="en-US"/>
          </a:p>
        </p:txBody>
      </p:sp>
    </p:spTree>
    <p:extLst>
      <p:ext uri="{BB962C8B-B14F-4D97-AF65-F5344CB8AC3E}">
        <p14:creationId xmlns:p14="http://schemas.microsoft.com/office/powerpoint/2010/main" val="39504301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0CC77D25-62CE-4947-9745-F71DBD66C0AE}" type="datetime1">
              <a:rPr lang="en-US">
                <a:solidFill>
                  <a:srgbClr val="000000"/>
                </a:solidFill>
              </a:rPr>
              <a:pPr>
                <a:defRPr/>
              </a:pPr>
              <a:t>9/7/2011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C6C9EE6-9C22-4A4E-BC3E-424240E227E2}" type="slidenum">
              <a:rPr lang="en-US"/>
              <a:pPr>
                <a:defRPr/>
              </a:pPr>
              <a:t>‹#›</a:t>
            </a:fld>
            <a:endParaRPr lang="en-US"/>
          </a:p>
        </p:txBody>
      </p:sp>
    </p:spTree>
    <p:extLst>
      <p:ext uri="{BB962C8B-B14F-4D97-AF65-F5344CB8AC3E}">
        <p14:creationId xmlns:p14="http://schemas.microsoft.com/office/powerpoint/2010/main" val="23543977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A81F94EC-0C4D-4D82-AEDA-75BF849A6686}" type="datetime1">
              <a:rPr lang="en-US">
                <a:solidFill>
                  <a:srgbClr val="000000"/>
                </a:solidFill>
              </a:rPr>
              <a:pPr>
                <a:defRPr/>
              </a:pPr>
              <a:t>9/7/2011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06D2E71C-72D6-4883-A1B1-939E2B30CB01}" type="slidenum">
              <a:rPr lang="en-US"/>
              <a:pPr>
                <a:defRPr/>
              </a:pPr>
              <a:t>‹#›</a:t>
            </a:fld>
            <a:endParaRPr lang="en-US"/>
          </a:p>
        </p:txBody>
      </p:sp>
    </p:spTree>
    <p:extLst>
      <p:ext uri="{BB962C8B-B14F-4D97-AF65-F5344CB8AC3E}">
        <p14:creationId xmlns:p14="http://schemas.microsoft.com/office/powerpoint/2010/main" val="7462506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8A26897D-A44C-473C-B3F3-F82F842E520B}" type="datetime1">
              <a:rPr lang="en-US">
                <a:solidFill>
                  <a:srgbClr val="000000"/>
                </a:solidFill>
              </a:rPr>
              <a:pPr>
                <a:defRPr/>
              </a:pPr>
              <a:t>9/7/2011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C54D7D6-FC36-4B1D-B846-572297DB3D48}" type="slidenum">
              <a:rPr lang="en-US"/>
              <a:pPr>
                <a:defRPr/>
              </a:pPr>
              <a:t>‹#›</a:t>
            </a:fld>
            <a:endParaRPr lang="en-US"/>
          </a:p>
        </p:txBody>
      </p:sp>
    </p:spTree>
    <p:extLst>
      <p:ext uri="{BB962C8B-B14F-4D97-AF65-F5344CB8AC3E}">
        <p14:creationId xmlns:p14="http://schemas.microsoft.com/office/powerpoint/2010/main" val="5984267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5791200" cy="56356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33D25C8E-BF62-452C-A932-EA22CA292593}" type="datetime1">
              <a:rPr lang="en-US">
                <a:solidFill>
                  <a:srgbClr val="000000"/>
                </a:solidFill>
              </a:rPr>
              <a:pPr>
                <a:defRPr/>
              </a:pPr>
              <a:t>9/7/2011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AC9C4F7-946A-4DFC-ADA1-E05AB75AF183}" type="slidenum">
              <a:rPr lang="en-US"/>
              <a:pPr>
                <a:defRPr/>
              </a:pPr>
              <a:t>‹#›</a:t>
            </a:fld>
            <a:endParaRPr lang="en-US"/>
          </a:p>
        </p:txBody>
      </p:sp>
    </p:spTree>
    <p:extLst>
      <p:ext uri="{BB962C8B-B14F-4D97-AF65-F5344CB8AC3E}">
        <p14:creationId xmlns:p14="http://schemas.microsoft.com/office/powerpoint/2010/main" val="20344005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169863"/>
            <a:ext cx="5791200" cy="5635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308555CA-4583-4688-A34C-EDEB5ED24AD5}" type="datetime1">
              <a:rPr lang="en-US">
                <a:solidFill>
                  <a:srgbClr val="000000"/>
                </a:solidFill>
              </a:rPr>
              <a:pPr>
                <a:defRPr/>
              </a:pPr>
              <a:t>9/7/2011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A10FF2D-CC9D-4AA4-A37E-FAF297AD2553}" type="slidenum">
              <a:rPr lang="en-US"/>
              <a:pPr>
                <a:defRPr/>
              </a:pPr>
              <a:t>‹#›</a:t>
            </a:fld>
            <a:endParaRPr lang="en-US"/>
          </a:p>
        </p:txBody>
      </p:sp>
    </p:spTree>
    <p:extLst>
      <p:ext uri="{BB962C8B-B14F-4D97-AF65-F5344CB8AC3E}">
        <p14:creationId xmlns:p14="http://schemas.microsoft.com/office/powerpoint/2010/main" val="34587115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3F34BE7-0A1E-4E81-B750-3141ADEA8F0E}" type="datetime1">
              <a:rPr lang="en-US">
                <a:solidFill>
                  <a:prstClr val="black">
                    <a:tint val="75000"/>
                  </a:prstClr>
                </a:solidFill>
              </a:rPr>
              <a:pPr>
                <a:defRPr/>
              </a:pPr>
              <a:t>9/7/2011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4C5A18AC-482F-427F-A6B5-F9C1039DF8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64416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42858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08F509F-C875-483E-A8E6-D8BD83E354BA}" type="datetime1">
              <a:rPr lang="en-US">
                <a:solidFill>
                  <a:prstClr val="black">
                    <a:tint val="75000"/>
                  </a:prstClr>
                </a:solidFill>
              </a:rPr>
              <a:pPr>
                <a:defRPr/>
              </a:pPr>
              <a:t>9/7/2011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5D1CBF7D-FD54-4256-9BF9-BD472EDD0E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759948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C2FCC29-79F5-4B97-83C4-FF448E4E37F8}" type="datetime1">
              <a:rPr lang="en-US">
                <a:solidFill>
                  <a:prstClr val="black">
                    <a:tint val="75000"/>
                  </a:prstClr>
                </a:solidFill>
              </a:rPr>
              <a:pPr>
                <a:defRPr/>
              </a:pPr>
              <a:t>9/7/2011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BEDDFB2B-AB69-48B3-A976-6400593DE0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12050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1E93BAE-6811-4119-82E4-3CDA928772CE}" type="datetime1">
              <a:rPr lang="en-US">
                <a:solidFill>
                  <a:prstClr val="black">
                    <a:tint val="75000"/>
                  </a:prstClr>
                </a:solidFill>
              </a:rPr>
              <a:pPr>
                <a:defRPr/>
              </a:pPr>
              <a:t>9/7/2011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pt-BR"/>
          </a:p>
        </p:txBody>
      </p:sp>
      <p:sp>
        <p:nvSpPr>
          <p:cNvPr id="7" name="Slide Number Placeholder 5"/>
          <p:cNvSpPr>
            <a:spLocks noGrp="1"/>
          </p:cNvSpPr>
          <p:nvPr>
            <p:ph type="sldNum" sz="quarter" idx="12"/>
          </p:nvPr>
        </p:nvSpPr>
        <p:spPr/>
        <p:txBody>
          <a:bodyPr/>
          <a:lstStyle>
            <a:lvl1pPr>
              <a:defRPr/>
            </a:lvl1pPr>
          </a:lstStyle>
          <a:p>
            <a:pPr>
              <a:defRPr/>
            </a:pPr>
            <a:fld id="{13CA7A7E-EFAD-446F-9EB1-2677FF3D459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178126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ADECD03-FFDF-447C-B926-F724B9E84EAD}" type="datetime1">
              <a:rPr lang="en-US">
                <a:solidFill>
                  <a:prstClr val="black">
                    <a:tint val="75000"/>
                  </a:prstClr>
                </a:solidFill>
              </a:rPr>
              <a:pPr>
                <a:defRPr/>
              </a:pPr>
              <a:t>9/7/2011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endParaRPr lang="pt-BR"/>
          </a:p>
        </p:txBody>
      </p:sp>
      <p:sp>
        <p:nvSpPr>
          <p:cNvPr id="9" name="Slide Number Placeholder 5"/>
          <p:cNvSpPr>
            <a:spLocks noGrp="1"/>
          </p:cNvSpPr>
          <p:nvPr>
            <p:ph type="sldNum" sz="quarter" idx="12"/>
          </p:nvPr>
        </p:nvSpPr>
        <p:spPr/>
        <p:txBody>
          <a:bodyPr/>
          <a:lstStyle>
            <a:lvl1pPr>
              <a:defRPr/>
            </a:lvl1pPr>
          </a:lstStyle>
          <a:p>
            <a:pPr>
              <a:defRPr/>
            </a:pPr>
            <a:fld id="{74F1AB88-027B-4A3F-ACD4-170C6E3F3E2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614023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0D6C515-DCF8-44F3-A5DE-920F1D2E2F99}" type="datetime1">
              <a:rPr lang="en-US">
                <a:solidFill>
                  <a:prstClr val="black">
                    <a:tint val="75000"/>
                  </a:prstClr>
                </a:solidFill>
              </a:rPr>
              <a:pPr>
                <a:defRPr/>
              </a:pPr>
              <a:t>9/7/2011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endParaRPr lang="pt-BR"/>
          </a:p>
        </p:txBody>
      </p:sp>
      <p:sp>
        <p:nvSpPr>
          <p:cNvPr id="5" name="Slide Number Placeholder 5"/>
          <p:cNvSpPr>
            <a:spLocks noGrp="1"/>
          </p:cNvSpPr>
          <p:nvPr>
            <p:ph type="sldNum" sz="quarter" idx="12"/>
          </p:nvPr>
        </p:nvSpPr>
        <p:spPr/>
        <p:txBody>
          <a:bodyPr/>
          <a:lstStyle>
            <a:lvl1pPr>
              <a:defRPr/>
            </a:lvl1pPr>
          </a:lstStyle>
          <a:p>
            <a:pPr>
              <a:defRPr/>
            </a:pPr>
            <a:fld id="{D92A2597-6CDB-4DC3-BB1D-B945BF90A28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716593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7EB792C-7043-4B86-8380-F7EE41B3CF9A}" type="datetime1">
              <a:rPr lang="en-US">
                <a:solidFill>
                  <a:prstClr val="black">
                    <a:tint val="75000"/>
                  </a:prstClr>
                </a:solidFill>
              </a:rPr>
              <a:pPr>
                <a:defRPr/>
              </a:pPr>
              <a:t>9/7/2011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endParaRPr lang="pt-BR"/>
          </a:p>
        </p:txBody>
      </p:sp>
      <p:sp>
        <p:nvSpPr>
          <p:cNvPr id="4" name="Slide Number Placeholder 5"/>
          <p:cNvSpPr>
            <a:spLocks noGrp="1"/>
          </p:cNvSpPr>
          <p:nvPr>
            <p:ph type="sldNum" sz="quarter" idx="12"/>
          </p:nvPr>
        </p:nvSpPr>
        <p:spPr/>
        <p:txBody>
          <a:bodyPr/>
          <a:lstStyle>
            <a:lvl1pPr>
              <a:defRPr/>
            </a:lvl1pPr>
          </a:lstStyle>
          <a:p>
            <a:pPr>
              <a:defRPr/>
            </a:pPr>
            <a:fld id="{2679EC68-8FFB-4005-B428-3ECB6032B0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090156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80B6F9B-3200-4A30-A571-53EC16D030B1}" type="datetime1">
              <a:rPr lang="en-US">
                <a:solidFill>
                  <a:prstClr val="black">
                    <a:tint val="75000"/>
                  </a:prstClr>
                </a:solidFill>
              </a:rPr>
              <a:pPr>
                <a:defRPr/>
              </a:pPr>
              <a:t>9/7/2011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pt-BR"/>
          </a:p>
        </p:txBody>
      </p:sp>
      <p:sp>
        <p:nvSpPr>
          <p:cNvPr id="7" name="Slide Number Placeholder 5"/>
          <p:cNvSpPr>
            <a:spLocks noGrp="1"/>
          </p:cNvSpPr>
          <p:nvPr>
            <p:ph type="sldNum" sz="quarter" idx="12"/>
          </p:nvPr>
        </p:nvSpPr>
        <p:spPr/>
        <p:txBody>
          <a:bodyPr/>
          <a:lstStyle>
            <a:lvl1pPr>
              <a:defRPr/>
            </a:lvl1pPr>
          </a:lstStyle>
          <a:p>
            <a:pPr>
              <a:defRPr/>
            </a:pPr>
            <a:fld id="{674E1D83-1C06-45DA-AFAB-CA7B169C5F9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122001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BB358F0-9D66-45D7-8732-3409BBD4AA56}" type="datetime1">
              <a:rPr lang="en-US">
                <a:solidFill>
                  <a:prstClr val="black">
                    <a:tint val="75000"/>
                  </a:prstClr>
                </a:solidFill>
              </a:rPr>
              <a:pPr>
                <a:defRPr/>
              </a:pPr>
              <a:t>9/7/2011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pt-BR"/>
          </a:p>
        </p:txBody>
      </p:sp>
      <p:sp>
        <p:nvSpPr>
          <p:cNvPr id="7" name="Slide Number Placeholder 5"/>
          <p:cNvSpPr>
            <a:spLocks noGrp="1"/>
          </p:cNvSpPr>
          <p:nvPr>
            <p:ph type="sldNum" sz="quarter" idx="12"/>
          </p:nvPr>
        </p:nvSpPr>
        <p:spPr/>
        <p:txBody>
          <a:bodyPr/>
          <a:lstStyle>
            <a:lvl1pPr>
              <a:defRPr/>
            </a:lvl1pPr>
          </a:lstStyle>
          <a:p>
            <a:pPr>
              <a:defRPr/>
            </a:pPr>
            <a:fld id="{FCC4AC22-6193-4A4D-9ADD-2674F5BF2C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250845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CFAA669-6A61-4912-908F-DE16C2E4E7F0}" type="datetime1">
              <a:rPr lang="en-US">
                <a:solidFill>
                  <a:prstClr val="black">
                    <a:tint val="75000"/>
                  </a:prstClr>
                </a:solidFill>
              </a:rPr>
              <a:pPr>
                <a:defRPr/>
              </a:pPr>
              <a:t>9/7/2011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A3244C52-3092-4C2E-A703-2F098DED02A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560959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4070C98-67CC-46BD-B464-0414D25F4E98}" type="datetime1">
              <a:rPr lang="en-US">
                <a:solidFill>
                  <a:prstClr val="black">
                    <a:tint val="75000"/>
                  </a:prstClr>
                </a:solidFill>
              </a:rPr>
              <a:pPr>
                <a:defRPr/>
              </a:pPr>
              <a:t>9/7/2011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14C7AD34-1ACF-43E1-A625-A339DD0A8A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9599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48702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67A6ACD-16E4-4570-AA82-6FEBF1CFB8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00302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F7DDDC6-8322-4BC8-8931-DC820F14D8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77424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5231C8-8C82-442C-9069-1FC8373F01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24718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4F60B3A-77CD-4911-8F79-EFAC8A588D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50145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3E978A6-0B8E-44C3-9088-0BC1DE219F9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29467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7D09FC8-1966-4608-BACB-F41732C3F6F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21564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76096E7-54A6-4F9C-A7E6-A9ACA7F14D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76846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93EB772-C501-4DDF-860E-8F678C8E8D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34230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E5038DE-8277-4F80-A9D5-85144E83BE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23014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4A21BE0-5822-4B41-A859-EAE7D39A75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9688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24777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52EE6E9-DE6C-4FFF-BA1E-87D1919438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51401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3D0EA2A4-8E7E-40E9-9304-28623B35A9FC}" type="slidenum">
              <a:rPr lang="en-US">
                <a:solidFill>
                  <a:srgbClr val="000000"/>
                </a:solidFill>
              </a:rPr>
              <a:pPr/>
              <a:t>‹#›</a:t>
            </a:fld>
            <a:endParaRPr lang="en-US">
              <a:solidFill>
                <a:srgbClr val="000000"/>
              </a:solidFill>
            </a:endParaRPr>
          </a:p>
        </p:txBody>
      </p:sp>
      <p:sp>
        <p:nvSpPr>
          <p:cNvPr id="5" name="Date Placeholder 4"/>
          <p:cNvSpPr>
            <a:spLocks noGrp="1"/>
          </p:cNvSpPr>
          <p:nvPr>
            <p:ph type="dt" sz="half" idx="11"/>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9361330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9454FFB-CAF8-495A-981F-D99E753AEEE2}" type="slidenum">
              <a:rPr lang="en-US">
                <a:solidFill>
                  <a:srgbClr val="000000"/>
                </a:solidFill>
              </a:rPr>
              <a:pPr/>
              <a:t>‹#›</a:t>
            </a:fld>
            <a:endParaRPr lang="en-US">
              <a:solidFill>
                <a:srgbClr val="000000"/>
              </a:solidFill>
            </a:endParaRPr>
          </a:p>
        </p:txBody>
      </p:sp>
      <p:sp>
        <p:nvSpPr>
          <p:cNvPr id="5" name="Date Placeholder 4"/>
          <p:cNvSpPr>
            <a:spLocks noGrp="1"/>
          </p:cNvSpPr>
          <p:nvPr>
            <p:ph type="dt" sz="half" idx="11"/>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26910734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26ED2E6E-3118-45A5-9FCD-95DE9E12A9A5}" type="slidenum">
              <a:rPr lang="en-US">
                <a:solidFill>
                  <a:srgbClr val="000000"/>
                </a:solidFill>
              </a:rPr>
              <a:pPr/>
              <a:t>‹#›</a:t>
            </a:fld>
            <a:endParaRPr lang="en-US">
              <a:solidFill>
                <a:srgbClr val="000000"/>
              </a:solidFill>
            </a:endParaRPr>
          </a:p>
        </p:txBody>
      </p:sp>
      <p:sp>
        <p:nvSpPr>
          <p:cNvPr id="5" name="Date Placeholder 4"/>
          <p:cNvSpPr>
            <a:spLocks noGrp="1"/>
          </p:cNvSpPr>
          <p:nvPr>
            <p:ph type="dt" sz="half" idx="11"/>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39018070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41148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990600"/>
            <a:ext cx="41148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64E5D9D3-04D3-4D09-99A6-D5E3975C3407}" type="slidenum">
              <a:rPr lang="en-US">
                <a:solidFill>
                  <a:srgbClr val="000000"/>
                </a:solidFill>
              </a:rPr>
              <a:pPr/>
              <a:t>‹#›</a:t>
            </a:fld>
            <a:endParaRPr lang="en-US">
              <a:solidFill>
                <a:srgbClr val="000000"/>
              </a:solidFill>
            </a:endParaRPr>
          </a:p>
        </p:txBody>
      </p:sp>
      <p:sp>
        <p:nvSpPr>
          <p:cNvPr id="6" name="Date Placeholder 5"/>
          <p:cNvSpPr>
            <a:spLocks noGrp="1"/>
          </p:cNvSpPr>
          <p:nvPr>
            <p:ph type="dt" sz="half" idx="11"/>
          </p:nvPr>
        </p:nvSpPr>
        <p:spPr/>
        <p:txBody>
          <a:bodyPr/>
          <a:lstStyle>
            <a:lvl1pPr>
              <a:defRPr/>
            </a:lvl1pPr>
          </a:lstStyle>
          <a:p>
            <a:endParaRPr lang="en-US">
              <a:solidFill>
                <a:srgbClr val="000000"/>
              </a:solidFill>
            </a:endParaRPr>
          </a:p>
        </p:txBody>
      </p:sp>
      <p:sp>
        <p:nvSpPr>
          <p:cNvPr id="7" name="Footer Placeholder 6"/>
          <p:cNvSpPr>
            <a:spLocks noGrp="1"/>
          </p:cNvSpPr>
          <p:nvPr>
            <p:ph type="ftr"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31566478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11CBFF66-243A-49AF-8D40-9CAF464F27F7}" type="slidenum">
              <a:rPr lang="en-US">
                <a:solidFill>
                  <a:srgbClr val="000000"/>
                </a:solidFill>
              </a:rPr>
              <a:pPr/>
              <a:t>‹#›</a:t>
            </a:fld>
            <a:endParaRPr lang="en-US">
              <a:solidFill>
                <a:srgbClr val="000000"/>
              </a:solidFill>
            </a:endParaRPr>
          </a:p>
        </p:txBody>
      </p:sp>
      <p:sp>
        <p:nvSpPr>
          <p:cNvPr id="8" name="Date Placeholder 7"/>
          <p:cNvSpPr>
            <a:spLocks noGrp="1"/>
          </p:cNvSpPr>
          <p:nvPr>
            <p:ph type="dt" sz="half" idx="11"/>
          </p:nvPr>
        </p:nvSpPr>
        <p:spPr/>
        <p:txBody>
          <a:bodyPr/>
          <a:lstStyle>
            <a:lvl1pPr>
              <a:defRPr/>
            </a:lvl1pPr>
          </a:lstStyle>
          <a:p>
            <a:endParaRPr lang="en-US">
              <a:solidFill>
                <a:srgbClr val="000000"/>
              </a:solidFill>
            </a:endParaRPr>
          </a:p>
        </p:txBody>
      </p:sp>
      <p:sp>
        <p:nvSpPr>
          <p:cNvPr id="9" name="Footer Placeholder 8"/>
          <p:cNvSpPr>
            <a:spLocks noGrp="1"/>
          </p:cNvSpPr>
          <p:nvPr>
            <p:ph type="ftr"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361757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4B00241E-8CA8-44A2-BFA2-D5911A68209A}" type="slidenum">
              <a:rPr lang="en-US">
                <a:solidFill>
                  <a:srgbClr val="000000"/>
                </a:solidFill>
              </a:rPr>
              <a:pPr/>
              <a:t>‹#›</a:t>
            </a:fld>
            <a:endParaRPr lang="en-US">
              <a:solidFill>
                <a:srgbClr val="000000"/>
              </a:solidFill>
            </a:endParaRPr>
          </a:p>
        </p:txBody>
      </p:sp>
      <p:sp>
        <p:nvSpPr>
          <p:cNvPr id="4" name="Date Placeholder 3"/>
          <p:cNvSpPr>
            <a:spLocks noGrp="1"/>
          </p:cNvSpPr>
          <p:nvPr>
            <p:ph type="dt" sz="half" idx="11"/>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20097782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23E2A16F-1DA5-43CC-A02B-3784E6A76778}" type="slidenum">
              <a:rPr lang="en-US">
                <a:solidFill>
                  <a:srgbClr val="000000"/>
                </a:solidFill>
              </a:rPr>
              <a:pPr/>
              <a:t>‹#›</a:t>
            </a:fld>
            <a:endParaRPr lang="en-US">
              <a:solidFill>
                <a:srgbClr val="000000"/>
              </a:solidFill>
            </a:endParaRPr>
          </a:p>
        </p:txBody>
      </p:sp>
      <p:sp>
        <p:nvSpPr>
          <p:cNvPr id="3" name="Date Placeholder 2"/>
          <p:cNvSpPr>
            <a:spLocks noGrp="1"/>
          </p:cNvSpPr>
          <p:nvPr>
            <p:ph type="dt" sz="half" idx="11"/>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10984695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43266FA7-BB58-4A6A-9258-EB83DFC5A4B6}" type="slidenum">
              <a:rPr lang="en-US">
                <a:solidFill>
                  <a:srgbClr val="000000"/>
                </a:solidFill>
              </a:rPr>
              <a:pPr/>
              <a:t>‹#›</a:t>
            </a:fld>
            <a:endParaRPr lang="en-US">
              <a:solidFill>
                <a:srgbClr val="000000"/>
              </a:solidFill>
            </a:endParaRPr>
          </a:p>
        </p:txBody>
      </p:sp>
      <p:sp>
        <p:nvSpPr>
          <p:cNvPr id="6" name="Date Placeholder 5"/>
          <p:cNvSpPr>
            <a:spLocks noGrp="1"/>
          </p:cNvSpPr>
          <p:nvPr>
            <p:ph type="dt" sz="half" idx="11"/>
          </p:nvPr>
        </p:nvSpPr>
        <p:spPr/>
        <p:txBody>
          <a:bodyPr/>
          <a:lstStyle>
            <a:lvl1pPr>
              <a:defRPr/>
            </a:lvl1pPr>
          </a:lstStyle>
          <a:p>
            <a:endParaRPr lang="en-US">
              <a:solidFill>
                <a:srgbClr val="000000"/>
              </a:solidFill>
            </a:endParaRPr>
          </a:p>
        </p:txBody>
      </p:sp>
      <p:sp>
        <p:nvSpPr>
          <p:cNvPr id="7" name="Footer Placeholder 6"/>
          <p:cNvSpPr>
            <a:spLocks noGrp="1"/>
          </p:cNvSpPr>
          <p:nvPr>
            <p:ph type="ftr"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4103036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57B68785-B7B0-4901-950D-17F97A1A8389}" type="slidenum">
              <a:rPr lang="en-US">
                <a:solidFill>
                  <a:srgbClr val="000000"/>
                </a:solidFill>
              </a:rPr>
              <a:pPr/>
              <a:t>‹#›</a:t>
            </a:fld>
            <a:endParaRPr lang="en-US">
              <a:solidFill>
                <a:srgbClr val="000000"/>
              </a:solidFill>
            </a:endParaRPr>
          </a:p>
        </p:txBody>
      </p:sp>
      <p:sp>
        <p:nvSpPr>
          <p:cNvPr id="6" name="Date Placeholder 5"/>
          <p:cNvSpPr>
            <a:spLocks noGrp="1"/>
          </p:cNvSpPr>
          <p:nvPr>
            <p:ph type="dt" sz="half" idx="11"/>
          </p:nvPr>
        </p:nvSpPr>
        <p:spPr/>
        <p:txBody>
          <a:bodyPr/>
          <a:lstStyle>
            <a:lvl1pPr>
              <a:defRPr/>
            </a:lvl1pPr>
          </a:lstStyle>
          <a:p>
            <a:endParaRPr lang="en-US">
              <a:solidFill>
                <a:srgbClr val="000000"/>
              </a:solidFill>
            </a:endParaRPr>
          </a:p>
        </p:txBody>
      </p:sp>
      <p:sp>
        <p:nvSpPr>
          <p:cNvPr id="7" name="Footer Placeholder 6"/>
          <p:cNvSpPr>
            <a:spLocks noGrp="1"/>
          </p:cNvSpPr>
          <p:nvPr>
            <p:ph type="ftr"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1843999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07470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6A8B98CA-81FD-4DB0-96FC-02CEF0835D6F}" type="slidenum">
              <a:rPr lang="en-US">
                <a:solidFill>
                  <a:srgbClr val="000000"/>
                </a:solidFill>
              </a:rPr>
              <a:pPr/>
              <a:t>‹#›</a:t>
            </a:fld>
            <a:endParaRPr lang="en-US">
              <a:solidFill>
                <a:srgbClr val="000000"/>
              </a:solidFill>
            </a:endParaRPr>
          </a:p>
        </p:txBody>
      </p:sp>
      <p:sp>
        <p:nvSpPr>
          <p:cNvPr id="5" name="Date Placeholder 4"/>
          <p:cNvSpPr>
            <a:spLocks noGrp="1"/>
          </p:cNvSpPr>
          <p:nvPr>
            <p:ph type="dt" sz="half" idx="11"/>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36063437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152400"/>
            <a:ext cx="20955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1341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27B9C176-0DAD-414B-882B-CB997BF6CC50}" type="slidenum">
              <a:rPr lang="en-US">
                <a:solidFill>
                  <a:srgbClr val="000000"/>
                </a:solidFill>
              </a:rPr>
              <a:pPr/>
              <a:t>‹#›</a:t>
            </a:fld>
            <a:endParaRPr lang="en-US">
              <a:solidFill>
                <a:srgbClr val="000000"/>
              </a:solidFill>
            </a:endParaRPr>
          </a:p>
        </p:txBody>
      </p:sp>
      <p:sp>
        <p:nvSpPr>
          <p:cNvPr id="5" name="Date Placeholder 4"/>
          <p:cNvSpPr>
            <a:spLocks noGrp="1"/>
          </p:cNvSpPr>
          <p:nvPr>
            <p:ph type="dt" sz="half" idx="11"/>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27995237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48600" cy="685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9906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6957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724400" y="990600"/>
            <a:ext cx="41148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6781800" y="6248400"/>
            <a:ext cx="2133600" cy="476250"/>
          </a:xfrm>
        </p:spPr>
        <p:txBody>
          <a:bodyPr/>
          <a:lstStyle>
            <a:lvl1pPr>
              <a:defRPr/>
            </a:lvl1pPr>
          </a:lstStyle>
          <a:p>
            <a:fld id="{D118A2ED-550B-4CCD-8C84-F04FEAC86836}" type="slidenum">
              <a:rPr lang="en-US">
                <a:solidFill>
                  <a:srgbClr val="000000"/>
                </a:solidFill>
              </a:rPr>
              <a:pPr/>
              <a:t>‹#›</a:t>
            </a:fld>
            <a:endParaRPr lang="en-US">
              <a:solidFill>
                <a:srgbClr val="000000"/>
              </a:solidFill>
            </a:endParaRPr>
          </a:p>
        </p:txBody>
      </p:sp>
      <p:sp>
        <p:nvSpPr>
          <p:cNvPr id="7" name="Date Placeholder 6"/>
          <p:cNvSpPr>
            <a:spLocks noGrp="1"/>
          </p:cNvSpPr>
          <p:nvPr>
            <p:ph type="dt" sz="half" idx="11"/>
          </p:nvPr>
        </p:nvSpPr>
        <p:spPr>
          <a:xfrm>
            <a:off x="3581400" y="6248400"/>
            <a:ext cx="2133600" cy="47625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2"/>
          </p:nvPr>
        </p:nvSpPr>
        <p:spPr>
          <a:xfrm>
            <a:off x="304800" y="6400800"/>
            <a:ext cx="1600200" cy="320675"/>
          </a:xfrm>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24983402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E833093-D228-4C04-9C2D-7249B03DC9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38238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BA2C502-6CFB-4FA6-8FF9-E8FFEA9CEA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96555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7B8544-B3B9-4B5A-9C78-9FE323E2AF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14294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1D7ADC3-AA4C-4A23-9A86-89B86D0398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24659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9AE7CF8-2652-44C7-9171-C2953B003D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82773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44DF8AD-4EA4-4416-8817-E8A633D1D5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49837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816D98-8D0A-4985-98CA-BE536FCB75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5208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04630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6357937-0FE6-4323-9625-761A09F21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22148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679876E-FA6B-4C37-A29A-CB6CAAE1487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35660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F02452-8034-4FA8-B21F-FE8E49EABB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09527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109DD68-3B95-4416-B4CE-F19509885C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73386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313613"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371600" y="1447800"/>
            <a:ext cx="7543800" cy="4648200"/>
          </a:xfrm>
        </p:spPr>
        <p:txBody>
          <a:bodyPr/>
          <a:lstStyle/>
          <a:p>
            <a:endParaRPr lang="en-US"/>
          </a:p>
        </p:txBody>
      </p:sp>
      <p:sp>
        <p:nvSpPr>
          <p:cNvPr id="4" name="Date Placeholder 3"/>
          <p:cNvSpPr>
            <a:spLocks noGrp="1"/>
          </p:cNvSpPr>
          <p:nvPr>
            <p:ph type="dt" sz="half" idx="10"/>
          </p:nvPr>
        </p:nvSpPr>
        <p:spPr>
          <a:xfrm>
            <a:off x="457200" y="6248400"/>
            <a:ext cx="2133600" cy="457200"/>
          </a:xfrm>
        </p:spPr>
        <p:txBody>
          <a:bodyPr/>
          <a:lstStyle>
            <a:lvl1pPr>
              <a:defRPr/>
            </a:lvl1pPr>
          </a:lstStyle>
          <a:p>
            <a:fld id="{24C366C7-D655-4762-B7DB-F5BEB4ACA525}" type="datetime1">
              <a:rPr lang="en-US">
                <a:solidFill>
                  <a:srgbClr val="000000"/>
                </a:solidFill>
              </a:rPr>
              <a:pPr/>
              <a:t>9/7/2011</a:t>
            </a:fld>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8400"/>
            <a:ext cx="2133600" cy="457200"/>
          </a:xfrm>
        </p:spPr>
        <p:txBody>
          <a:bodyPr/>
          <a:lstStyle>
            <a:lvl1pPr>
              <a:defRPr/>
            </a:lvl1pPr>
          </a:lstStyle>
          <a:p>
            <a:fld id="{6A3AD7CB-E09B-4DC9-90DF-DF370DA49E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485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6"/>
          <p:cNvSpPr>
            <a:spLocks noGrp="1" noChangeArrowheads="1"/>
          </p:cNvSpPr>
          <p:nvPr>
            <p:ph type="sldNum" sz="quarter" idx="10"/>
          </p:nvPr>
        </p:nvSpPr>
        <p:spPr>
          <a:ln/>
        </p:spPr>
        <p:txBody>
          <a:bodyPr/>
          <a:lstStyle>
            <a:lvl1pPr>
              <a:defRPr/>
            </a:lvl1pPr>
          </a:lstStyle>
          <a:p>
            <a:pPr>
              <a:defRPr/>
            </a:pPr>
            <a:fld id="{BB97813A-A870-448A-A069-0A7AF0BFC03B}"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896877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sldNum" sz="quarter" idx="10"/>
          </p:nvPr>
        </p:nvSpPr>
        <p:spPr>
          <a:ln/>
        </p:spPr>
        <p:txBody>
          <a:bodyPr/>
          <a:lstStyle>
            <a:lvl1pPr>
              <a:defRPr/>
            </a:lvl1pPr>
          </a:lstStyle>
          <a:p>
            <a:pPr>
              <a:defRPr/>
            </a:pPr>
            <a:fld id="{05F96C80-63A3-4543-B150-042729910C8E}"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240608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6"/>
          <p:cNvSpPr>
            <a:spLocks noGrp="1" noChangeArrowheads="1"/>
          </p:cNvSpPr>
          <p:nvPr>
            <p:ph type="sldNum" sz="quarter" idx="10"/>
          </p:nvPr>
        </p:nvSpPr>
        <p:spPr>
          <a:ln/>
        </p:spPr>
        <p:txBody>
          <a:bodyPr/>
          <a:lstStyle>
            <a:lvl1pPr>
              <a:defRPr/>
            </a:lvl1pPr>
          </a:lstStyle>
          <a:p>
            <a:pPr>
              <a:defRPr/>
            </a:pPr>
            <a:fld id="{5FAE59EA-1188-4D4A-AE42-4F98E7B27007}"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424713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41148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990600"/>
            <a:ext cx="41148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6"/>
          <p:cNvSpPr>
            <a:spLocks noGrp="1" noChangeArrowheads="1"/>
          </p:cNvSpPr>
          <p:nvPr>
            <p:ph type="sldNum" sz="quarter" idx="10"/>
          </p:nvPr>
        </p:nvSpPr>
        <p:spPr>
          <a:ln/>
        </p:spPr>
        <p:txBody>
          <a:bodyPr/>
          <a:lstStyle>
            <a:lvl1pPr>
              <a:defRPr/>
            </a:lvl1pPr>
          </a:lstStyle>
          <a:p>
            <a:pPr>
              <a:defRPr/>
            </a:pPr>
            <a:fld id="{5C0D8297-9310-4CD4-9EFB-C77B57BDE9F2}" type="slidenum">
              <a:rPr lang="en-US"/>
              <a:pPr>
                <a:defRPr/>
              </a:pPr>
              <a:t>‹#›</a:t>
            </a:fld>
            <a:endParaRPr lang="en-US"/>
          </a:p>
        </p:txBody>
      </p:sp>
      <p:sp>
        <p:nvSpPr>
          <p:cNvPr id="6" name="Rectangle 37"/>
          <p:cNvSpPr>
            <a:spLocks noGrp="1" noChangeArrowheads="1"/>
          </p:cNvSpPr>
          <p:nvPr>
            <p:ph type="dt" sz="half" idx="11"/>
          </p:nvPr>
        </p:nvSpPr>
        <p:spPr>
          <a:ln/>
        </p:spPr>
        <p:txBody>
          <a:bodyPr/>
          <a:lstStyle>
            <a:lvl1pPr>
              <a:defRPr/>
            </a:lvl1pPr>
          </a:lstStyle>
          <a:p>
            <a:pPr>
              <a:defRPr/>
            </a:pPr>
            <a:endParaRPr lang="en-US"/>
          </a:p>
        </p:txBody>
      </p:sp>
      <p:sp>
        <p:nvSpPr>
          <p:cNvPr id="7"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020358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6"/>
          <p:cNvSpPr>
            <a:spLocks noGrp="1" noChangeArrowheads="1"/>
          </p:cNvSpPr>
          <p:nvPr>
            <p:ph type="sldNum" sz="quarter" idx="10"/>
          </p:nvPr>
        </p:nvSpPr>
        <p:spPr>
          <a:ln/>
        </p:spPr>
        <p:txBody>
          <a:bodyPr/>
          <a:lstStyle>
            <a:lvl1pPr>
              <a:defRPr/>
            </a:lvl1pPr>
          </a:lstStyle>
          <a:p>
            <a:pPr>
              <a:defRPr/>
            </a:pPr>
            <a:fld id="{809DEDB3-69F5-4D4B-8070-2E46B6455281}" type="slidenum">
              <a:rPr lang="en-US"/>
              <a:pPr>
                <a:defRPr/>
              </a:pPr>
              <a:t>‹#›</a:t>
            </a:fld>
            <a:endParaRPr lang="en-US"/>
          </a:p>
        </p:txBody>
      </p:sp>
      <p:sp>
        <p:nvSpPr>
          <p:cNvPr id="8" name="Rectangle 37"/>
          <p:cNvSpPr>
            <a:spLocks noGrp="1" noChangeArrowheads="1"/>
          </p:cNvSpPr>
          <p:nvPr>
            <p:ph type="dt" sz="half" idx="11"/>
          </p:nvPr>
        </p:nvSpPr>
        <p:spPr>
          <a:ln/>
        </p:spPr>
        <p:txBody>
          <a:bodyPr/>
          <a:lstStyle>
            <a:lvl1pPr>
              <a:defRPr/>
            </a:lvl1pPr>
          </a:lstStyle>
          <a:p>
            <a:pPr>
              <a:defRPr/>
            </a:pPr>
            <a:endParaRPr lang="en-US"/>
          </a:p>
        </p:txBody>
      </p:sp>
      <p:sp>
        <p:nvSpPr>
          <p:cNvPr id="9"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32684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image" Target="../media/image5.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4.png"/><Relationship Id="rId2" Type="http://schemas.openxmlformats.org/officeDocument/2006/relationships/slideLayout" Target="../slideLayouts/slideLayout37.xml"/><Relationship Id="rId16" Type="http://schemas.openxmlformats.org/officeDocument/2006/relationships/image" Target="../media/image3.jpe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499960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47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47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CB374450-2342-4B9E-A48B-E5565E581CD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4134156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3074" name="Picture 43" descr="goesr_iosspdt_template1"/>
          <p:cNvPicPr>
            <a:picLocks noChangeAspect="1" noChangeArrowheads="1"/>
          </p:cNvPicPr>
          <p:nvPr/>
        </p:nvPicPr>
        <p:blipFill>
          <a:blip r:embed="rId13">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rgbClr val="FFFF00"/>
                </a:solidFill>
                <a:latin typeface="Times New Roman" charset="0"/>
              </a:defRPr>
            </a:lvl1pPr>
          </a:lstStyle>
          <a:p>
            <a:pPr fontAlgn="base">
              <a:spcBef>
                <a:spcPct val="0"/>
              </a:spcBef>
              <a:spcAft>
                <a:spcPct val="0"/>
              </a:spcAft>
              <a:defRPr/>
            </a:pPr>
            <a:endParaRPr lang="en-US"/>
          </a:p>
        </p:txBody>
      </p:sp>
      <p:sp>
        <p:nvSpPr>
          <p:cNvPr id="102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b="1">
                <a:solidFill>
                  <a:srgbClr val="FFFF00"/>
                </a:solidFill>
                <a:latin typeface="Times New Roman" pitchFamily="18" charset="0"/>
                <a:ea typeface="+mn-ea"/>
              </a:defRPr>
            </a:lvl1pPr>
          </a:lstStyle>
          <a:p>
            <a:pPr fontAlgn="base">
              <a:spcBef>
                <a:spcPct val="0"/>
              </a:spcBef>
              <a:spcAft>
                <a:spcPct val="0"/>
              </a:spcAft>
              <a:defRPr/>
            </a:pPr>
            <a:fld id="{FDA9AB9F-B69C-4AD7-9641-3CCE30EF2D9A}" type="slidenum">
              <a:rPr lang="en-US"/>
              <a:pPr fontAlgn="base">
                <a:spcBef>
                  <a:spcPct val="0"/>
                </a:spcBef>
                <a:spcAft>
                  <a:spcPct val="0"/>
                </a:spcAft>
                <a:defRPr/>
              </a:pPr>
              <a:t>‹#›</a:t>
            </a:fld>
            <a:endParaRPr lang="en-US"/>
          </a:p>
        </p:txBody>
      </p:sp>
      <p:sp>
        <p:nvSpPr>
          <p:cNvPr id="3077" name="Rectangle 5"/>
          <p:cNvSpPr>
            <a:spLocks noChangeArrowheads="1"/>
          </p:cNvSpPr>
          <p:nvPr/>
        </p:nvSpPr>
        <p:spPr bwMode="auto">
          <a:xfrm>
            <a:off x="0" y="14287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ndParaRPr>
          </a:p>
        </p:txBody>
      </p:sp>
      <p:sp>
        <p:nvSpPr>
          <p:cNvPr id="3078" name="Rectangle 6"/>
          <p:cNvSpPr>
            <a:spLocks noChangeArrowheads="1"/>
          </p:cNvSpPr>
          <p:nvPr/>
        </p:nvSpPr>
        <p:spPr bwMode="auto">
          <a:xfrm>
            <a:off x="0" y="15430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ndParaRPr>
          </a:p>
        </p:txBody>
      </p:sp>
      <p:sp>
        <p:nvSpPr>
          <p:cNvPr id="3079"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3080"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3081" name="Picture 39" descr="NOAA-NESDI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578416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MS PGothic" pitchFamily="34" charset="-128"/>
          <a:cs typeface="+mj-cs"/>
        </a:defRPr>
      </a:lvl1pPr>
      <a:lvl2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2pPr>
      <a:lvl3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3pPr>
      <a:lvl4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4pPr>
      <a:lvl5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5pPr>
      <a:lvl6pPr marL="4572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6pPr>
      <a:lvl7pPr marL="9144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7pPr>
      <a:lvl8pPr marL="13716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8pPr>
      <a:lvl9pPr marL="18288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MS PGothic" pitchFamily="34" charset="-128"/>
          <a:cs typeface="+mn-cs"/>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MS PGothic"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MS PGothic" pitchFamily="34" charset="-128"/>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rgbClr val="F8F8F8"/>
          </a:solidFill>
          <a:latin typeface="+mn-lt"/>
          <a:ea typeface="MS PGothic"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MS PGothic"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mn-ea"/>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mn-ea"/>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mn-ea"/>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1" descr="goesr_iosspdt_template1"/>
          <p:cNvPicPr>
            <a:picLocks noChangeAspect="1" noChangeArrowheads="1"/>
          </p:cNvPicPr>
          <p:nvPr userDrawn="1"/>
        </p:nvPicPr>
        <p:blipFill>
          <a:blip r:embed="rId15" cstate="print">
            <a:lum bright="-30000" contrast="-36000"/>
          </a:blip>
          <a:srcRect/>
          <a:stretch>
            <a:fillRect/>
          </a:stretch>
        </p:blipFill>
        <p:spPr bwMode="auto">
          <a:xfrm>
            <a:off x="0" y="0"/>
            <a:ext cx="9142413" cy="6856413"/>
          </a:xfrm>
          <a:prstGeom prst="rect">
            <a:avLst/>
          </a:prstGeom>
          <a:noFill/>
          <a:ln w="9525">
            <a:noFill/>
            <a:miter lim="800000"/>
            <a:headEnd/>
            <a:tailEnd/>
          </a:ln>
        </p:spPr>
      </p:pic>
      <p:sp>
        <p:nvSpPr>
          <p:cNvPr id="2051" name="Rectangle 2"/>
          <p:cNvSpPr>
            <a:spLocks noGrp="1" noChangeArrowheads="1"/>
          </p:cNvSpPr>
          <p:nvPr>
            <p:ph type="title"/>
          </p:nvPr>
        </p:nvSpPr>
        <p:spPr bwMode="auto">
          <a:xfrm>
            <a:off x="1524000" y="169863"/>
            <a:ext cx="57912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7" name="Rectangle 5"/>
          <p:cNvSpPr>
            <a:spLocks noGrp="1" noChangeArrowheads="1"/>
          </p:cNvSpPr>
          <p:nvPr>
            <p:ph type="ftr" sz="quarter" idx="3"/>
          </p:nvPr>
        </p:nvSpPr>
        <p:spPr bwMode="auto">
          <a:xfrm>
            <a:off x="2560638" y="6221413"/>
            <a:ext cx="40243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i="0"/>
            </a:lvl1pPr>
          </a:lstStyle>
          <a:p>
            <a:pPr algn="ctr" fontAlgn="base">
              <a:spcBef>
                <a:spcPct val="0"/>
              </a:spcBef>
              <a:spcAft>
                <a:spcPct val="0"/>
              </a:spcAft>
              <a:defRPr/>
            </a:pPr>
            <a:endParaRPr lang="en-US" b="1">
              <a:solidFill>
                <a:srgbClr val="000000"/>
              </a:solidFill>
            </a:endParaRPr>
          </a:p>
          <a:p>
            <a:pPr algn="ctr" fontAlgn="base">
              <a:spcBef>
                <a:spcPct val="0"/>
              </a:spcBef>
              <a:spcAft>
                <a:spcPct val="0"/>
              </a:spcAft>
              <a:defRPr/>
            </a:pPr>
            <a:endParaRPr lang="en-US" b="1">
              <a:solidFill>
                <a:srgbClr val="000000"/>
              </a:solidFill>
            </a:endParaRPr>
          </a:p>
        </p:txBody>
      </p:sp>
      <p:pic>
        <p:nvPicPr>
          <p:cNvPr id="2054" name="Picture 7" descr="NOAA logo"/>
          <p:cNvPicPr>
            <a:picLocks noChangeAspect="1" noChangeArrowheads="1"/>
          </p:cNvPicPr>
          <p:nvPr userDrawn="1"/>
        </p:nvPicPr>
        <p:blipFill>
          <a:blip r:embed="rId16" cstate="print"/>
          <a:srcRect/>
          <a:stretch>
            <a:fillRect/>
          </a:stretch>
        </p:blipFill>
        <p:spPr bwMode="auto">
          <a:xfrm>
            <a:off x="7315200" y="41275"/>
            <a:ext cx="914400" cy="914400"/>
          </a:xfrm>
          <a:prstGeom prst="rect">
            <a:avLst/>
          </a:prstGeom>
          <a:noFill/>
          <a:ln w="9525">
            <a:noFill/>
            <a:miter lim="800000"/>
            <a:headEnd/>
            <a:tailEnd/>
          </a:ln>
        </p:spPr>
      </p:pic>
      <p:pic>
        <p:nvPicPr>
          <p:cNvPr id="2055" name="Picture 8" descr="GOES-R NOAA-NASA Approved Logo"/>
          <p:cNvPicPr>
            <a:picLocks noChangeAspect="1" noChangeArrowheads="1"/>
          </p:cNvPicPr>
          <p:nvPr/>
        </p:nvPicPr>
        <p:blipFill>
          <a:blip r:embed="rId17" cstate="print"/>
          <a:srcRect/>
          <a:stretch>
            <a:fillRect/>
          </a:stretch>
        </p:blipFill>
        <p:spPr bwMode="auto">
          <a:xfrm>
            <a:off x="47625" y="41275"/>
            <a:ext cx="1371600" cy="914400"/>
          </a:xfrm>
          <a:prstGeom prst="rect">
            <a:avLst/>
          </a:prstGeom>
          <a:noFill/>
          <a:ln w="9525">
            <a:noFill/>
            <a:miter lim="800000"/>
            <a:headEnd/>
            <a:tailEnd/>
          </a:ln>
        </p:spPr>
      </p:pic>
      <p:sp>
        <p:nvSpPr>
          <p:cNvPr id="1034" name="Rectangle 10"/>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i="0"/>
            </a:lvl1pPr>
          </a:lstStyle>
          <a:p>
            <a:pPr fontAlgn="base">
              <a:spcBef>
                <a:spcPct val="0"/>
              </a:spcBef>
              <a:spcAft>
                <a:spcPct val="0"/>
              </a:spcAft>
              <a:defRPr/>
            </a:pPr>
            <a:fld id="{F9069CEF-3388-440B-A05F-0E996A6829E0}" type="datetime1">
              <a:rPr lang="en-US">
                <a:solidFill>
                  <a:srgbClr val="000000"/>
                </a:solidFill>
              </a:rPr>
              <a:pPr fontAlgn="base">
                <a:spcBef>
                  <a:spcPct val="0"/>
                </a:spcBef>
                <a:spcAft>
                  <a:spcPct val="0"/>
                </a:spcAft>
                <a:defRPr/>
              </a:pPr>
              <a:t>9/7/2011</a:t>
            </a:fld>
            <a:endParaRPr lang="en-US">
              <a:solidFill>
                <a:srgbClr val="000000"/>
              </a:solidFill>
            </a:endParaRPr>
          </a:p>
        </p:txBody>
      </p:sp>
      <p:sp>
        <p:nvSpPr>
          <p:cNvPr id="1036" name="Rectangle 12"/>
          <p:cNvSpPr>
            <a:spLocks noChangeArrowheads="1"/>
          </p:cNvSpPr>
          <p:nvPr userDrawn="1"/>
        </p:nvSpPr>
        <p:spPr bwMode="auto">
          <a:xfrm>
            <a:off x="8250238" y="47625"/>
            <a:ext cx="914400" cy="914400"/>
          </a:xfrm>
          <a:prstGeom prst="rect">
            <a:avLst/>
          </a:prstGeom>
          <a:solidFill>
            <a:schemeClr val="bg1"/>
          </a:solidFill>
          <a:ln w="9525" algn="ctr">
            <a:noFill/>
            <a:miter lim="800000"/>
            <a:headEnd/>
            <a:tailEnd/>
          </a:ln>
          <a:effectLst/>
        </p:spPr>
        <p:txBody>
          <a:bodyPr wrap="none" anchor="ctr"/>
          <a:lstStyle/>
          <a:p>
            <a:pPr algn="ctr" fontAlgn="base">
              <a:spcBef>
                <a:spcPct val="0"/>
              </a:spcBef>
              <a:spcAft>
                <a:spcPct val="0"/>
              </a:spcAft>
              <a:defRPr/>
            </a:pPr>
            <a:endParaRPr lang="en-US" sz="2000" b="1" i="1">
              <a:solidFill>
                <a:srgbClr val="000000"/>
              </a:solidFill>
            </a:endParaRPr>
          </a:p>
        </p:txBody>
      </p:sp>
      <p:pic>
        <p:nvPicPr>
          <p:cNvPr id="2058" name="Picture 9"/>
          <p:cNvPicPr>
            <a:picLocks noChangeAspect="1" noChangeArrowheads="1"/>
          </p:cNvPicPr>
          <p:nvPr/>
        </p:nvPicPr>
        <p:blipFill>
          <a:blip r:embed="rId18" cstate="print">
            <a:clrChange>
              <a:clrFrom>
                <a:srgbClr val="FFFFFF"/>
              </a:clrFrom>
              <a:clrTo>
                <a:srgbClr val="FFFFFF">
                  <a:alpha val="0"/>
                </a:srgbClr>
              </a:clrTo>
            </a:clrChange>
          </a:blip>
          <a:srcRect l="18645" r="15254"/>
          <a:stretch>
            <a:fillRect/>
          </a:stretch>
        </p:blipFill>
        <p:spPr bwMode="auto">
          <a:xfrm>
            <a:off x="8240713" y="-6350"/>
            <a:ext cx="990600" cy="995363"/>
          </a:xfrm>
          <a:prstGeom prst="rect">
            <a:avLst/>
          </a:prstGeom>
          <a:noFill/>
          <a:ln w="9525">
            <a:noFill/>
            <a:miter lim="800000"/>
            <a:headEnd/>
            <a:tailEnd/>
          </a:ln>
        </p:spPr>
      </p:pic>
      <p:sp>
        <p:nvSpPr>
          <p:cNvPr id="1037" name="Rectangle 1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i="0">
                <a:solidFill>
                  <a:srgbClr val="FFFF00"/>
                </a:solidFill>
                <a:latin typeface="Times New Roman" pitchFamily="18" charset="0"/>
              </a:defRPr>
            </a:lvl1pPr>
          </a:lstStyle>
          <a:p>
            <a:pPr fontAlgn="base">
              <a:spcBef>
                <a:spcPct val="0"/>
              </a:spcBef>
              <a:spcAft>
                <a:spcPct val="0"/>
              </a:spcAft>
              <a:defRPr/>
            </a:pPr>
            <a:fld id="{CD085EC6-7DAC-4287-BEE3-E54A3DA741A8}" type="slidenum">
              <a:rPr lang="en-US" b="1"/>
              <a:pPr fontAlgn="base">
                <a:spcBef>
                  <a:spcPct val="0"/>
                </a:spcBef>
                <a:spcAft>
                  <a:spcPct val="0"/>
                </a:spcAft>
                <a:defRPr/>
              </a:pPr>
              <a:t>‹#›</a:t>
            </a:fld>
            <a:endParaRPr lang="en-US" b="1"/>
          </a:p>
        </p:txBody>
      </p:sp>
    </p:spTree>
    <p:extLst>
      <p:ext uri="{BB962C8B-B14F-4D97-AF65-F5344CB8AC3E}">
        <p14:creationId xmlns:p14="http://schemas.microsoft.com/office/powerpoint/2010/main" val="147965605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hf hdr="0"/>
  <p:txStyles>
    <p:titleStyle>
      <a:lvl1pPr algn="ctr" rtl="0" eaLnBrk="0" fontAlgn="base" hangingPunct="0">
        <a:spcBef>
          <a:spcPct val="0"/>
        </a:spcBef>
        <a:spcAft>
          <a:spcPct val="0"/>
        </a:spcAft>
        <a:defRPr sz="2400" b="1">
          <a:solidFill>
            <a:srgbClr val="FFFF00"/>
          </a:solidFill>
          <a:latin typeface="Arial Black" pitchFamily="34" charset="0"/>
          <a:ea typeface="+mj-ea"/>
          <a:cs typeface="+mj-cs"/>
        </a:defRPr>
      </a:lvl1pPr>
      <a:lvl2pPr algn="ctr" rtl="0" eaLnBrk="0" fontAlgn="base" hangingPunct="0">
        <a:spcBef>
          <a:spcPct val="0"/>
        </a:spcBef>
        <a:spcAft>
          <a:spcPct val="0"/>
        </a:spcAft>
        <a:defRPr sz="2400" b="1">
          <a:solidFill>
            <a:srgbClr val="FFFF00"/>
          </a:solidFill>
          <a:latin typeface="Arial Black" pitchFamily="34" charset="0"/>
        </a:defRPr>
      </a:lvl2pPr>
      <a:lvl3pPr algn="ctr" rtl="0" eaLnBrk="0" fontAlgn="base" hangingPunct="0">
        <a:spcBef>
          <a:spcPct val="0"/>
        </a:spcBef>
        <a:spcAft>
          <a:spcPct val="0"/>
        </a:spcAft>
        <a:defRPr sz="2400" b="1">
          <a:solidFill>
            <a:srgbClr val="FFFF00"/>
          </a:solidFill>
          <a:latin typeface="Arial Black" pitchFamily="34" charset="0"/>
        </a:defRPr>
      </a:lvl3pPr>
      <a:lvl4pPr algn="ctr" rtl="0" eaLnBrk="0" fontAlgn="base" hangingPunct="0">
        <a:spcBef>
          <a:spcPct val="0"/>
        </a:spcBef>
        <a:spcAft>
          <a:spcPct val="0"/>
        </a:spcAft>
        <a:defRPr sz="2400" b="1">
          <a:solidFill>
            <a:srgbClr val="FFFF00"/>
          </a:solidFill>
          <a:latin typeface="Arial Black" pitchFamily="34" charset="0"/>
        </a:defRPr>
      </a:lvl4pPr>
      <a:lvl5pPr algn="ctr" rtl="0" eaLnBrk="0" fontAlgn="base" hangingPunct="0">
        <a:spcBef>
          <a:spcPct val="0"/>
        </a:spcBef>
        <a:spcAft>
          <a:spcPct val="0"/>
        </a:spcAft>
        <a:defRPr sz="2400" b="1">
          <a:solidFill>
            <a:srgbClr val="FFFF00"/>
          </a:solidFill>
          <a:latin typeface="Arial Black" pitchFamily="34" charset="0"/>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sz="1600">
          <a:solidFill>
            <a:schemeClr val="bg1"/>
          </a:solidFill>
          <a:latin typeface="+mn-lt"/>
        </a:defRPr>
      </a:lvl4pPr>
      <a:lvl5pPr marL="2057400" indent="-228600" algn="l" rtl="0" eaLnBrk="0" fontAlgn="base" hangingPunct="0">
        <a:spcBef>
          <a:spcPct val="20000"/>
        </a:spcBef>
        <a:spcAft>
          <a:spcPct val="0"/>
        </a:spcAft>
        <a:buChar char="»"/>
        <a:defRPr sz="14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BD06423-17D6-48A1-8BBB-0706BCB95D86}" type="datetime1">
              <a:rPr lang="en-US">
                <a:solidFill>
                  <a:prstClr val="black">
                    <a:tint val="75000"/>
                  </a:prstClr>
                </a:solidFill>
              </a:rPr>
              <a:pPr>
                <a:defRPr/>
              </a:pPr>
              <a:t>9/7/2011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fontAlgn="base">
              <a:spcBef>
                <a:spcPct val="0"/>
              </a:spcBef>
              <a:spcAft>
                <a:spcPct val="0"/>
              </a:spcAft>
            </a:pPr>
            <a:endParaRPr lang="pt-BR">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4105754-0E26-43BE-B672-171A273C532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8015747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57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57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157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157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A2ACC8F-0F61-44AF-BFCA-5C64190A43F9}"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882908169"/>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FF"/>
            </a:gs>
          </a:gsLst>
          <a:lin ang="5400000" scaled="1"/>
        </a:gra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title"/>
          </p:nvPr>
        </p:nvSpPr>
        <p:spPr bwMode="auto">
          <a:xfrm>
            <a:off x="533400" y="152400"/>
            <a:ext cx="7848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b" anchorCtr="0" compatLnSpc="1">
            <a:prstTxWarp prst="textNoShape">
              <a:avLst/>
            </a:prstTxWarp>
          </a:bodyPr>
          <a:lstStyle/>
          <a:p>
            <a:pPr lvl="0"/>
            <a:r>
              <a:rPr lang="en-US" smtClean="0"/>
              <a:t>Click to edit Master title style</a:t>
            </a:r>
          </a:p>
        </p:txBody>
      </p:sp>
      <p:sp>
        <p:nvSpPr>
          <p:cNvPr id="1029" name="Rectangle 5"/>
          <p:cNvSpPr>
            <a:spLocks noGrp="1" noChangeArrowheads="1"/>
          </p:cNvSpPr>
          <p:nvPr>
            <p:ph type="body" idx="1"/>
          </p:nvPr>
        </p:nvSpPr>
        <p:spPr bwMode="auto">
          <a:xfrm>
            <a:off x="457200" y="990600"/>
            <a:ext cx="8382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2"/>
            <a:r>
              <a:rPr lang="en-US" smtClean="0"/>
              <a:t>Fifth Level</a:t>
            </a:r>
          </a:p>
        </p:txBody>
      </p:sp>
      <p:sp>
        <p:nvSpPr>
          <p:cNvPr id="1060" name="Rectangle 36"/>
          <p:cNvSpPr>
            <a:spLocks noGrp="1" noChangeArrowheads="1"/>
          </p:cNvSpPr>
          <p:nvPr>
            <p:ph type="sldNum" sz="quarter" idx="4"/>
          </p:nvPr>
        </p:nvSpPr>
        <p:spPr bwMode="auto">
          <a:xfrm>
            <a:off x="67818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pPr fontAlgn="base">
              <a:spcBef>
                <a:spcPct val="0"/>
              </a:spcBef>
              <a:spcAft>
                <a:spcPct val="0"/>
              </a:spcAft>
            </a:pPr>
            <a:fld id="{861C4C23-EAC5-45F0-BE16-E2C91B06ABC7}" type="slidenum">
              <a:rPr lang="en-US" smtClean="0">
                <a:solidFill>
                  <a:srgbClr val="000000"/>
                </a:solidFill>
              </a:rPr>
              <a:pPr fontAlgn="base">
                <a:spcBef>
                  <a:spcPct val="0"/>
                </a:spcBef>
                <a:spcAft>
                  <a:spcPct val="0"/>
                </a:spcAft>
              </a:pPr>
              <a:t>‹#›</a:t>
            </a:fld>
            <a:endParaRPr lang="en-US" smtClean="0">
              <a:solidFill>
                <a:srgbClr val="000000"/>
              </a:solidFill>
            </a:endParaRPr>
          </a:p>
        </p:txBody>
      </p:sp>
      <p:sp>
        <p:nvSpPr>
          <p:cNvPr id="1061" name="Rectangle 37"/>
          <p:cNvSpPr>
            <a:spLocks noGrp="1" noChangeArrowheads="1"/>
          </p:cNvSpPr>
          <p:nvPr>
            <p:ph type="dt" sz="half" idx="2"/>
          </p:nvPr>
        </p:nvSpPr>
        <p:spPr bwMode="auto">
          <a:xfrm>
            <a:off x="35814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pPr fontAlgn="base">
              <a:spcBef>
                <a:spcPct val="0"/>
              </a:spcBef>
              <a:spcAft>
                <a:spcPct val="0"/>
              </a:spcAft>
            </a:pPr>
            <a:endParaRPr lang="en-US" smtClean="0">
              <a:solidFill>
                <a:srgbClr val="000000"/>
              </a:solidFill>
            </a:endParaRPr>
          </a:p>
        </p:txBody>
      </p:sp>
      <p:sp>
        <p:nvSpPr>
          <p:cNvPr id="1062" name="Rectangle 38"/>
          <p:cNvSpPr>
            <a:spLocks noGrp="1" noChangeArrowheads="1"/>
          </p:cNvSpPr>
          <p:nvPr>
            <p:ph type="ftr" sz="quarter" idx="3"/>
          </p:nvPr>
        </p:nvSpPr>
        <p:spPr bwMode="auto">
          <a:xfrm>
            <a:off x="304800" y="6400800"/>
            <a:ext cx="16002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800">
                <a:latin typeface="Times New Roman" pitchFamily="18" charset="0"/>
              </a:defRPr>
            </a:lvl1pPr>
          </a:lstStyle>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3818429157"/>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hf hdr="0" ftr="0" dt="0"/>
  <p:txStyles>
    <p:titleStyle>
      <a:lvl1pPr algn="ctr" rtl="0" eaLnBrk="0" fontAlgn="base" hangingPunct="0">
        <a:lnSpc>
          <a:spcPct val="85000"/>
        </a:lnSpc>
        <a:spcBef>
          <a:spcPct val="0"/>
        </a:spcBef>
        <a:spcAft>
          <a:spcPct val="0"/>
        </a:spcAft>
        <a:defRPr sz="3600" b="1">
          <a:solidFill>
            <a:schemeClr val="bg1"/>
          </a:solidFill>
          <a:latin typeface="+mj-lt"/>
          <a:ea typeface="+mj-ea"/>
          <a:cs typeface="+mj-cs"/>
        </a:defRPr>
      </a:lvl1pPr>
      <a:lvl2pPr algn="ctr" rtl="0" eaLnBrk="0" fontAlgn="base" hangingPunct="0">
        <a:lnSpc>
          <a:spcPct val="85000"/>
        </a:lnSpc>
        <a:spcBef>
          <a:spcPct val="0"/>
        </a:spcBef>
        <a:spcAft>
          <a:spcPct val="0"/>
        </a:spcAft>
        <a:defRPr sz="3600" b="1">
          <a:solidFill>
            <a:schemeClr val="bg1"/>
          </a:solidFill>
          <a:latin typeface="Book Antiqua" pitchFamily="18" charset="0"/>
        </a:defRPr>
      </a:lvl2pPr>
      <a:lvl3pPr algn="ctr" rtl="0" eaLnBrk="0" fontAlgn="base" hangingPunct="0">
        <a:lnSpc>
          <a:spcPct val="85000"/>
        </a:lnSpc>
        <a:spcBef>
          <a:spcPct val="0"/>
        </a:spcBef>
        <a:spcAft>
          <a:spcPct val="0"/>
        </a:spcAft>
        <a:defRPr sz="3600" b="1">
          <a:solidFill>
            <a:schemeClr val="bg1"/>
          </a:solidFill>
          <a:latin typeface="Book Antiqua" pitchFamily="18" charset="0"/>
        </a:defRPr>
      </a:lvl3pPr>
      <a:lvl4pPr algn="ctr" rtl="0" eaLnBrk="0" fontAlgn="base" hangingPunct="0">
        <a:lnSpc>
          <a:spcPct val="85000"/>
        </a:lnSpc>
        <a:spcBef>
          <a:spcPct val="0"/>
        </a:spcBef>
        <a:spcAft>
          <a:spcPct val="0"/>
        </a:spcAft>
        <a:defRPr sz="3600" b="1">
          <a:solidFill>
            <a:schemeClr val="bg1"/>
          </a:solidFill>
          <a:latin typeface="Book Antiqua" pitchFamily="18" charset="0"/>
        </a:defRPr>
      </a:lvl4pPr>
      <a:lvl5pPr algn="ctr" rtl="0" eaLnBrk="0" fontAlgn="base" hangingPunct="0">
        <a:lnSpc>
          <a:spcPct val="85000"/>
        </a:lnSpc>
        <a:spcBef>
          <a:spcPct val="0"/>
        </a:spcBef>
        <a:spcAft>
          <a:spcPct val="0"/>
        </a:spcAft>
        <a:defRPr sz="3600" b="1">
          <a:solidFill>
            <a:schemeClr val="bg1"/>
          </a:solidFill>
          <a:latin typeface="Book Antiqua" pitchFamily="18" charset="0"/>
        </a:defRPr>
      </a:lvl5pPr>
      <a:lvl6pPr marL="457200" algn="ctr" rtl="0" eaLnBrk="0" fontAlgn="base" hangingPunct="0">
        <a:lnSpc>
          <a:spcPct val="85000"/>
        </a:lnSpc>
        <a:spcBef>
          <a:spcPct val="0"/>
        </a:spcBef>
        <a:spcAft>
          <a:spcPct val="0"/>
        </a:spcAft>
        <a:defRPr sz="3600" b="1">
          <a:solidFill>
            <a:schemeClr val="bg1"/>
          </a:solidFill>
          <a:latin typeface="Book Antiqua" pitchFamily="18" charset="0"/>
        </a:defRPr>
      </a:lvl6pPr>
      <a:lvl7pPr marL="914400" algn="ctr" rtl="0" eaLnBrk="0" fontAlgn="base" hangingPunct="0">
        <a:lnSpc>
          <a:spcPct val="85000"/>
        </a:lnSpc>
        <a:spcBef>
          <a:spcPct val="0"/>
        </a:spcBef>
        <a:spcAft>
          <a:spcPct val="0"/>
        </a:spcAft>
        <a:defRPr sz="3600" b="1">
          <a:solidFill>
            <a:schemeClr val="bg1"/>
          </a:solidFill>
          <a:latin typeface="Book Antiqua" pitchFamily="18" charset="0"/>
        </a:defRPr>
      </a:lvl7pPr>
      <a:lvl8pPr marL="1371600" algn="ctr" rtl="0" eaLnBrk="0" fontAlgn="base" hangingPunct="0">
        <a:lnSpc>
          <a:spcPct val="85000"/>
        </a:lnSpc>
        <a:spcBef>
          <a:spcPct val="0"/>
        </a:spcBef>
        <a:spcAft>
          <a:spcPct val="0"/>
        </a:spcAft>
        <a:defRPr sz="3600" b="1">
          <a:solidFill>
            <a:schemeClr val="bg1"/>
          </a:solidFill>
          <a:latin typeface="Book Antiqua" pitchFamily="18" charset="0"/>
        </a:defRPr>
      </a:lvl8pPr>
      <a:lvl9pPr marL="1828800" algn="ctr" rtl="0" eaLnBrk="0" fontAlgn="base" hangingPunct="0">
        <a:lnSpc>
          <a:spcPct val="85000"/>
        </a:lnSpc>
        <a:spcBef>
          <a:spcPct val="0"/>
        </a:spcBef>
        <a:spcAft>
          <a:spcPct val="0"/>
        </a:spcAft>
        <a:defRPr sz="3600" b="1">
          <a:solidFill>
            <a:schemeClr val="bg1"/>
          </a:solidFill>
          <a:latin typeface="Book Antiqua" pitchFamily="18" charset="0"/>
        </a:defRPr>
      </a:lvl9pPr>
    </p:titleStyle>
    <p:bodyStyle>
      <a:lvl1pPr marL="342900" indent="-342900" algn="l" rtl="0" eaLnBrk="0" fontAlgn="base" hangingPunct="0">
        <a:spcBef>
          <a:spcPct val="20000"/>
        </a:spcBef>
        <a:spcAft>
          <a:spcPct val="0"/>
        </a:spcAft>
        <a:buClr>
          <a:schemeClr val="bg1"/>
        </a:buClr>
        <a:buSzPct val="100000"/>
        <a:buFont typeface="Symbol" pitchFamily="18" charset="2"/>
        <a:buChar char="·"/>
        <a:defRPr sz="24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100000"/>
        <a:buChar char="»"/>
        <a:defRPr sz="2000">
          <a:solidFill>
            <a:schemeClr val="tx1"/>
          </a:solidFill>
          <a:latin typeface="+mn-lt"/>
        </a:defRPr>
      </a:lvl2pPr>
      <a:lvl3pPr marL="1143000" indent="-228600" algn="l" rtl="0" eaLnBrk="0" fontAlgn="base" hangingPunct="0">
        <a:spcBef>
          <a:spcPct val="20000"/>
        </a:spcBef>
        <a:spcAft>
          <a:spcPct val="0"/>
        </a:spcAft>
        <a:buClr>
          <a:schemeClr val="tx1"/>
        </a:buClr>
        <a:buSzPct val="100000"/>
        <a:buChar char="–"/>
        <a:defRPr sz="16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FFFFFF"/>
            </a:outerShdw>
          </a:effectLst>
          <a:latin typeface="+mn-lt"/>
        </a:defRPr>
      </a:lvl5pPr>
      <a:lvl6pPr marL="25146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FFFFFF"/>
            </a:outerShdw>
          </a:effectLst>
          <a:latin typeface="+mn-lt"/>
        </a:defRPr>
      </a:lvl6pPr>
      <a:lvl7pPr marL="29718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FFFFFF"/>
            </a:outerShdw>
          </a:effectLst>
          <a:latin typeface="+mn-lt"/>
        </a:defRPr>
      </a:lvl7pPr>
      <a:lvl8pPr marL="34290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FFFFFF"/>
            </a:outerShdw>
          </a:effectLst>
          <a:latin typeface="+mn-lt"/>
        </a:defRPr>
      </a:lvl8pPr>
      <a:lvl9pPr marL="38862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BD61A526-8B33-425A-9D67-50AFCBC131B4}" type="slidenum">
              <a:rPr lang="en-US">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377525562"/>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4"/>
          <p:cNvSpPr>
            <a:spLocks noGrp="1" noChangeArrowheads="1"/>
          </p:cNvSpPr>
          <p:nvPr>
            <p:ph type="title"/>
          </p:nvPr>
        </p:nvSpPr>
        <p:spPr bwMode="auto">
          <a:xfrm>
            <a:off x="533400" y="152400"/>
            <a:ext cx="7848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b" anchorCtr="0" compatLnSpc="1">
            <a:prstTxWarp prst="textNoShape">
              <a:avLst/>
            </a:prstTxWarp>
          </a:bodyPr>
          <a:lstStyle/>
          <a:p>
            <a:pPr lvl="0"/>
            <a:r>
              <a:rPr lang="en-US" smtClean="0"/>
              <a:t>Click to edit Master title style</a:t>
            </a:r>
          </a:p>
        </p:txBody>
      </p:sp>
      <p:sp>
        <p:nvSpPr>
          <p:cNvPr id="5123" name="Rectangle 5"/>
          <p:cNvSpPr>
            <a:spLocks noGrp="1" noChangeArrowheads="1"/>
          </p:cNvSpPr>
          <p:nvPr>
            <p:ph type="body" idx="1"/>
          </p:nvPr>
        </p:nvSpPr>
        <p:spPr bwMode="auto">
          <a:xfrm>
            <a:off x="457200" y="990600"/>
            <a:ext cx="8382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2"/>
            <a:r>
              <a:rPr lang="en-US" smtClean="0"/>
              <a:t>Fifth Level</a:t>
            </a:r>
          </a:p>
        </p:txBody>
      </p:sp>
      <p:sp>
        <p:nvSpPr>
          <p:cNvPr id="1060" name="Rectangle 36"/>
          <p:cNvSpPr>
            <a:spLocks noGrp="1" noChangeArrowheads="1"/>
          </p:cNvSpPr>
          <p:nvPr>
            <p:ph type="sldNum" sz="quarter" idx="4"/>
          </p:nvPr>
        </p:nvSpPr>
        <p:spPr bwMode="auto">
          <a:xfrm>
            <a:off x="67818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defRPr>
            </a:lvl1pPr>
          </a:lstStyle>
          <a:p>
            <a:pPr fontAlgn="base">
              <a:spcBef>
                <a:spcPct val="0"/>
              </a:spcBef>
              <a:spcAft>
                <a:spcPct val="0"/>
              </a:spcAft>
              <a:defRPr/>
            </a:pPr>
            <a:fld id="{D08E90B9-AB1F-41F9-B6F0-6283AD7F032B}" type="slidenum">
              <a:rPr lang="en-US"/>
              <a:pPr fontAlgn="base">
                <a:spcBef>
                  <a:spcPct val="0"/>
                </a:spcBef>
                <a:spcAft>
                  <a:spcPct val="0"/>
                </a:spcAft>
                <a:defRPr/>
              </a:pPr>
              <a:t>‹#›</a:t>
            </a:fld>
            <a:endParaRPr lang="en-US"/>
          </a:p>
        </p:txBody>
      </p:sp>
      <p:sp>
        <p:nvSpPr>
          <p:cNvPr id="1061" name="Rectangle 37"/>
          <p:cNvSpPr>
            <a:spLocks noGrp="1" noChangeArrowheads="1"/>
          </p:cNvSpPr>
          <p:nvPr>
            <p:ph type="dt" sz="half" idx="2"/>
          </p:nvPr>
        </p:nvSpPr>
        <p:spPr bwMode="auto">
          <a:xfrm>
            <a:off x="35814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defRPr>
            </a:lvl1pPr>
          </a:lstStyle>
          <a:p>
            <a:pPr fontAlgn="base">
              <a:spcBef>
                <a:spcPct val="0"/>
              </a:spcBef>
              <a:spcAft>
                <a:spcPct val="0"/>
              </a:spcAft>
              <a:defRPr/>
            </a:pPr>
            <a:endParaRPr lang="en-US"/>
          </a:p>
        </p:txBody>
      </p:sp>
      <p:sp>
        <p:nvSpPr>
          <p:cNvPr id="1062" name="Rectangle 38"/>
          <p:cNvSpPr>
            <a:spLocks noGrp="1" noChangeArrowheads="1"/>
          </p:cNvSpPr>
          <p:nvPr>
            <p:ph type="ftr" sz="quarter" idx="3"/>
          </p:nvPr>
        </p:nvSpPr>
        <p:spPr bwMode="auto">
          <a:xfrm>
            <a:off x="304800" y="6400800"/>
            <a:ext cx="16002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800">
                <a:solidFill>
                  <a:srgbClr val="000000"/>
                </a:solidFill>
                <a:latin typeface="Times New Roman" pitchFamily="18" charset="0"/>
              </a:defRPr>
            </a:lvl1pPr>
          </a:lstStyle>
          <a:p>
            <a:pPr fontAlgn="base">
              <a:spcBef>
                <a:spcPct val="0"/>
              </a:spcBef>
              <a:spcAft>
                <a:spcPct val="0"/>
              </a:spcAft>
              <a:defRPr/>
            </a:pPr>
            <a:endParaRPr lang="en-US"/>
          </a:p>
        </p:txBody>
      </p:sp>
    </p:spTree>
    <p:extLst>
      <p:ext uri="{BB962C8B-B14F-4D97-AF65-F5344CB8AC3E}">
        <p14:creationId xmlns:p14="http://schemas.microsoft.com/office/powerpoint/2010/main" val="3593572265"/>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Lst>
  <p:hf hdr="0" ftr="0" dt="0"/>
  <p:txStyles>
    <p:titleStyle>
      <a:lvl1pPr algn="ctr" rtl="0" eaLnBrk="0" fontAlgn="base" hangingPunct="0">
        <a:lnSpc>
          <a:spcPct val="85000"/>
        </a:lnSpc>
        <a:spcBef>
          <a:spcPct val="0"/>
        </a:spcBef>
        <a:spcAft>
          <a:spcPct val="0"/>
        </a:spcAft>
        <a:defRPr sz="3600" b="1">
          <a:solidFill>
            <a:schemeClr val="bg1"/>
          </a:solidFill>
          <a:latin typeface="+mj-lt"/>
          <a:ea typeface="+mj-ea"/>
          <a:cs typeface="+mj-cs"/>
        </a:defRPr>
      </a:lvl1pPr>
      <a:lvl2pPr algn="ctr" rtl="0" eaLnBrk="0" fontAlgn="base" hangingPunct="0">
        <a:lnSpc>
          <a:spcPct val="85000"/>
        </a:lnSpc>
        <a:spcBef>
          <a:spcPct val="0"/>
        </a:spcBef>
        <a:spcAft>
          <a:spcPct val="0"/>
        </a:spcAft>
        <a:defRPr sz="3600" b="1">
          <a:solidFill>
            <a:schemeClr val="bg1"/>
          </a:solidFill>
          <a:latin typeface="Book Antiqua" pitchFamily="18" charset="0"/>
        </a:defRPr>
      </a:lvl2pPr>
      <a:lvl3pPr algn="ctr" rtl="0" eaLnBrk="0" fontAlgn="base" hangingPunct="0">
        <a:lnSpc>
          <a:spcPct val="85000"/>
        </a:lnSpc>
        <a:spcBef>
          <a:spcPct val="0"/>
        </a:spcBef>
        <a:spcAft>
          <a:spcPct val="0"/>
        </a:spcAft>
        <a:defRPr sz="3600" b="1">
          <a:solidFill>
            <a:schemeClr val="bg1"/>
          </a:solidFill>
          <a:latin typeface="Book Antiqua" pitchFamily="18" charset="0"/>
        </a:defRPr>
      </a:lvl3pPr>
      <a:lvl4pPr algn="ctr" rtl="0" eaLnBrk="0" fontAlgn="base" hangingPunct="0">
        <a:lnSpc>
          <a:spcPct val="85000"/>
        </a:lnSpc>
        <a:spcBef>
          <a:spcPct val="0"/>
        </a:spcBef>
        <a:spcAft>
          <a:spcPct val="0"/>
        </a:spcAft>
        <a:defRPr sz="3600" b="1">
          <a:solidFill>
            <a:schemeClr val="bg1"/>
          </a:solidFill>
          <a:latin typeface="Book Antiqua" pitchFamily="18" charset="0"/>
        </a:defRPr>
      </a:lvl4pPr>
      <a:lvl5pPr algn="ctr" rtl="0" eaLnBrk="0" fontAlgn="base" hangingPunct="0">
        <a:lnSpc>
          <a:spcPct val="85000"/>
        </a:lnSpc>
        <a:spcBef>
          <a:spcPct val="0"/>
        </a:spcBef>
        <a:spcAft>
          <a:spcPct val="0"/>
        </a:spcAft>
        <a:defRPr sz="3600" b="1">
          <a:solidFill>
            <a:schemeClr val="bg1"/>
          </a:solidFill>
          <a:latin typeface="Book Antiqua" pitchFamily="18" charset="0"/>
        </a:defRPr>
      </a:lvl5pPr>
      <a:lvl6pPr marL="457200" algn="ctr" rtl="0" eaLnBrk="0" fontAlgn="base" hangingPunct="0">
        <a:lnSpc>
          <a:spcPct val="85000"/>
        </a:lnSpc>
        <a:spcBef>
          <a:spcPct val="0"/>
        </a:spcBef>
        <a:spcAft>
          <a:spcPct val="0"/>
        </a:spcAft>
        <a:defRPr sz="3600" b="1">
          <a:solidFill>
            <a:schemeClr val="bg1"/>
          </a:solidFill>
          <a:latin typeface="Book Antiqua" pitchFamily="18" charset="0"/>
        </a:defRPr>
      </a:lvl6pPr>
      <a:lvl7pPr marL="914400" algn="ctr" rtl="0" eaLnBrk="0" fontAlgn="base" hangingPunct="0">
        <a:lnSpc>
          <a:spcPct val="85000"/>
        </a:lnSpc>
        <a:spcBef>
          <a:spcPct val="0"/>
        </a:spcBef>
        <a:spcAft>
          <a:spcPct val="0"/>
        </a:spcAft>
        <a:defRPr sz="3600" b="1">
          <a:solidFill>
            <a:schemeClr val="bg1"/>
          </a:solidFill>
          <a:latin typeface="Book Antiqua" pitchFamily="18" charset="0"/>
        </a:defRPr>
      </a:lvl7pPr>
      <a:lvl8pPr marL="1371600" algn="ctr" rtl="0" eaLnBrk="0" fontAlgn="base" hangingPunct="0">
        <a:lnSpc>
          <a:spcPct val="85000"/>
        </a:lnSpc>
        <a:spcBef>
          <a:spcPct val="0"/>
        </a:spcBef>
        <a:spcAft>
          <a:spcPct val="0"/>
        </a:spcAft>
        <a:defRPr sz="3600" b="1">
          <a:solidFill>
            <a:schemeClr val="bg1"/>
          </a:solidFill>
          <a:latin typeface="Book Antiqua" pitchFamily="18" charset="0"/>
        </a:defRPr>
      </a:lvl8pPr>
      <a:lvl9pPr marL="1828800" algn="ctr" rtl="0" eaLnBrk="0" fontAlgn="base" hangingPunct="0">
        <a:lnSpc>
          <a:spcPct val="85000"/>
        </a:lnSpc>
        <a:spcBef>
          <a:spcPct val="0"/>
        </a:spcBef>
        <a:spcAft>
          <a:spcPct val="0"/>
        </a:spcAft>
        <a:defRPr sz="3600" b="1">
          <a:solidFill>
            <a:schemeClr val="bg1"/>
          </a:solidFill>
          <a:latin typeface="Book Antiqua" pitchFamily="18" charset="0"/>
        </a:defRPr>
      </a:lvl9pPr>
    </p:titleStyle>
    <p:bodyStyle>
      <a:lvl1pPr marL="342900" indent="-342900" algn="l" rtl="0" eaLnBrk="0" fontAlgn="base" hangingPunct="0">
        <a:spcBef>
          <a:spcPct val="20000"/>
        </a:spcBef>
        <a:spcAft>
          <a:spcPct val="0"/>
        </a:spcAft>
        <a:buClr>
          <a:schemeClr val="bg1"/>
        </a:buClr>
        <a:buSzPct val="100000"/>
        <a:buFont typeface="Symbol" pitchFamily="18" charset="2"/>
        <a:buChar char="·"/>
        <a:defRPr sz="24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100000"/>
        <a:buChar char="»"/>
        <a:defRPr sz="2000">
          <a:solidFill>
            <a:schemeClr val="tx1"/>
          </a:solidFill>
          <a:latin typeface="+mn-lt"/>
        </a:defRPr>
      </a:lvl2pPr>
      <a:lvl3pPr marL="1143000" indent="-228600" algn="l" rtl="0" eaLnBrk="0" fontAlgn="base" hangingPunct="0">
        <a:spcBef>
          <a:spcPct val="20000"/>
        </a:spcBef>
        <a:spcAft>
          <a:spcPct val="0"/>
        </a:spcAft>
        <a:buClr>
          <a:schemeClr val="tx1"/>
        </a:buClr>
        <a:buSzPct val="100000"/>
        <a:buChar char="–"/>
        <a:defRPr sz="16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88.xml"/><Relationship Id="rId1" Type="http://schemas.openxmlformats.org/officeDocument/2006/relationships/tags" Target="../tags/tag1.xml"/><Relationship Id="rId4" Type="http://schemas.openxmlformats.org/officeDocument/2006/relationships/image" Target="../media/image123.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01.xml"/><Relationship Id="rId1" Type="http://schemas.openxmlformats.org/officeDocument/2006/relationships/vmlDrawing" Target="../drawings/vmlDrawing1.vml"/><Relationship Id="rId5" Type="http://schemas.openxmlformats.org/officeDocument/2006/relationships/image" Target="../media/image124.emf"/><Relationship Id="rId4" Type="http://schemas.openxmlformats.org/officeDocument/2006/relationships/oleObject" Target="../embeddings/oleObject1.bin"/></Relationships>
</file>

<file path=ppt/slides/_rels/slide10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84.xml"/><Relationship Id="rId4" Type="http://schemas.openxmlformats.org/officeDocument/2006/relationships/image" Target="../media/image129.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1.jpe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37.gif"/></Relationships>
</file>

<file path=ppt/slides/_rels/slide25.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0.GIF"/></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2.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jpeg"/><Relationship Id="rId1" Type="http://schemas.openxmlformats.org/officeDocument/2006/relationships/slideLayout" Target="../slideLayouts/slideLayout50.xml"/><Relationship Id="rId4" Type="http://schemas.openxmlformats.org/officeDocument/2006/relationships/image" Target="../media/image77.emf"/></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42.xml"/><Relationship Id="rId4" Type="http://schemas.openxmlformats.org/officeDocument/2006/relationships/image" Target="../media/image79.png"/></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55.xml"/><Relationship Id="rId4" Type="http://schemas.openxmlformats.org/officeDocument/2006/relationships/image" Target="../media/image81.png"/></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42.xml"/></Relationships>
</file>

<file path=ppt/slides/_rels/slide6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6.xml"/><Relationship Id="rId1" Type="http://schemas.openxmlformats.org/officeDocument/2006/relationships/slideLayout" Target="../slideLayouts/slideLayout66.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6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42.xml"/></Relationships>
</file>

<file path=ppt/slides/_rels/slide69.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notesSlide" Target="../notesSlides/notesSlide28.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7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71.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notesSlide" Target="../notesSlides/notesSlide29.xml"/><Relationship Id="rId1" Type="http://schemas.openxmlformats.org/officeDocument/2006/relationships/slideLayout" Target="../slideLayouts/slideLayout82.xml"/><Relationship Id="rId4" Type="http://schemas.openxmlformats.org/officeDocument/2006/relationships/image" Target="../media/image95.png"/></Relationships>
</file>

<file path=ppt/slides/_rels/slide7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0.xml"/><Relationship Id="rId1" Type="http://schemas.openxmlformats.org/officeDocument/2006/relationships/slideLayout" Target="../slideLayouts/slideLayout74.xml"/><Relationship Id="rId4" Type="http://schemas.openxmlformats.org/officeDocument/2006/relationships/image" Target="../media/image97.png"/></Relationships>
</file>

<file path=ppt/slides/_rels/slide7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gi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228600" y="762000"/>
            <a:ext cx="87630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z="4400" b="1" dirty="0">
                <a:solidFill>
                  <a:srgbClr val="FFFF00"/>
                </a:solidFill>
                <a:latin typeface="Arial Unicode MS" pitchFamily="34" charset="-128"/>
                <a:cs typeface="Times New Roman" pitchFamily="18" charset="0"/>
              </a:rPr>
              <a:t>NWP opportunities with the Advanced Baseline Imager </a:t>
            </a:r>
            <a:r>
              <a:rPr lang="en-US" sz="4400" b="1" dirty="0" smtClean="0">
                <a:solidFill>
                  <a:srgbClr val="FFFF00"/>
                </a:solidFill>
                <a:latin typeface="Arial Unicode MS" pitchFamily="34" charset="-128"/>
                <a:cs typeface="Times New Roman" pitchFamily="18" charset="0"/>
              </a:rPr>
              <a:t>(ABI) </a:t>
            </a:r>
            <a:r>
              <a:rPr lang="en-US" sz="4400" b="1" dirty="0">
                <a:solidFill>
                  <a:srgbClr val="FFFF00"/>
                </a:solidFill>
                <a:latin typeface="Arial Unicode MS" pitchFamily="34" charset="-128"/>
                <a:cs typeface="Times New Roman" pitchFamily="18" charset="0"/>
              </a:rPr>
              <a:t>on the GOES-R </a:t>
            </a:r>
            <a:r>
              <a:rPr lang="en-US" sz="4400" b="1" dirty="0" smtClean="0">
                <a:solidFill>
                  <a:srgbClr val="FFFF00"/>
                </a:solidFill>
                <a:latin typeface="Arial Unicode MS" pitchFamily="34" charset="-128"/>
                <a:cs typeface="Times New Roman" pitchFamily="18" charset="0"/>
              </a:rPr>
              <a:t>series</a:t>
            </a:r>
            <a:endParaRPr lang="en-US" sz="4400" b="1" dirty="0">
              <a:solidFill>
                <a:srgbClr val="FFFF00"/>
              </a:solidFill>
              <a:latin typeface="Arial Unicode MS" pitchFamily="34" charset="-128"/>
              <a:cs typeface="Times New Roman" pitchFamily="18" charset="0"/>
            </a:endParaRPr>
          </a:p>
        </p:txBody>
      </p:sp>
      <p:sp>
        <p:nvSpPr>
          <p:cNvPr id="7171" name="Text Box 3"/>
          <p:cNvSpPr txBox="1">
            <a:spLocks noChangeArrowheads="1"/>
          </p:cNvSpPr>
          <p:nvPr/>
        </p:nvSpPr>
        <p:spPr bwMode="auto">
          <a:xfrm>
            <a:off x="609600" y="3172361"/>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indent="0" algn="ctr" fontAlgn="base">
              <a:spcBef>
                <a:spcPct val="50000"/>
              </a:spcBef>
              <a:spcAft>
                <a:spcPct val="0"/>
              </a:spcAft>
            </a:pPr>
            <a:r>
              <a:rPr lang="en-US" sz="2000" b="1" dirty="0">
                <a:solidFill>
                  <a:srgbClr val="FFFFFF"/>
                </a:solidFill>
                <a:latin typeface="Arial Unicode MS" pitchFamily="34" charset="-128"/>
              </a:rPr>
              <a:t>Timothy J. </a:t>
            </a:r>
            <a:r>
              <a:rPr lang="en-US" sz="2000" b="1" dirty="0" smtClean="0">
                <a:solidFill>
                  <a:srgbClr val="FFFFFF"/>
                </a:solidFill>
                <a:latin typeface="Arial Unicode MS" pitchFamily="34" charset="-128"/>
              </a:rPr>
              <a:t>Schmit </a:t>
            </a:r>
            <a:r>
              <a:rPr lang="en-US" sz="2000" b="1" dirty="0" smtClean="0">
                <a:solidFill>
                  <a:srgbClr val="FFFFFF"/>
                </a:solidFill>
                <a:latin typeface="Arial Unicode MS" pitchFamily="34" charset="-128"/>
              </a:rPr>
              <a:t> (</a:t>
            </a:r>
            <a:r>
              <a:rPr lang="en-US" dirty="0" smtClean="0">
                <a:solidFill>
                  <a:schemeClr val="bg1"/>
                </a:solidFill>
              </a:rPr>
              <a:t>tim.j.schmit@noaa.gov</a:t>
            </a:r>
            <a:r>
              <a:rPr lang="en-US" sz="2000" b="1" dirty="0" smtClean="0">
                <a:solidFill>
                  <a:srgbClr val="FFFFFF"/>
                </a:solidFill>
                <a:latin typeface="Arial Unicode MS" pitchFamily="34" charset="-128"/>
              </a:rPr>
              <a:t>)</a:t>
            </a:r>
            <a:endParaRPr lang="en-US" sz="2000" b="1" dirty="0">
              <a:solidFill>
                <a:srgbClr val="FFFFFF"/>
              </a:solidFill>
              <a:latin typeface="Arial Unicode MS" pitchFamily="34" charset="-128"/>
            </a:endParaRPr>
          </a:p>
          <a:p>
            <a:pPr algn="ctr" fontAlgn="base">
              <a:spcBef>
                <a:spcPct val="50000"/>
              </a:spcBef>
              <a:spcAft>
                <a:spcPct val="0"/>
              </a:spcAft>
            </a:pPr>
            <a:r>
              <a:rPr lang="en-US" sz="2000" b="1" dirty="0">
                <a:solidFill>
                  <a:srgbClr val="FFFF00"/>
                </a:solidFill>
                <a:latin typeface="Arial Unicode MS" pitchFamily="34" charset="-128"/>
              </a:rPr>
              <a:t>NOAA/NESDIS/Satellite Applications and Research</a:t>
            </a:r>
          </a:p>
          <a:p>
            <a:pPr algn="ctr" fontAlgn="base">
              <a:spcBef>
                <a:spcPct val="50000"/>
              </a:spcBef>
              <a:spcAft>
                <a:spcPct val="0"/>
              </a:spcAft>
            </a:pPr>
            <a:r>
              <a:rPr lang="en-US" sz="2000" b="1" dirty="0">
                <a:solidFill>
                  <a:srgbClr val="FFFF00"/>
                </a:solidFill>
                <a:latin typeface="Arial Unicode MS" pitchFamily="34" charset="-128"/>
              </a:rPr>
              <a:t>  Advanced Satellite Products Branch (ASPB</a:t>
            </a:r>
            <a:r>
              <a:rPr lang="en-US" sz="2000" b="1" dirty="0" smtClean="0">
                <a:solidFill>
                  <a:srgbClr val="FFFF00"/>
                </a:solidFill>
                <a:latin typeface="Arial Unicode MS" pitchFamily="34" charset="-128"/>
              </a:rPr>
              <a:t>)</a:t>
            </a:r>
            <a:endParaRPr lang="en-US" sz="2000" b="1" dirty="0">
              <a:solidFill>
                <a:srgbClr val="FFFF00"/>
              </a:solidFill>
              <a:latin typeface="Arial Unicode MS" pitchFamily="34" charset="-128"/>
            </a:endParaRPr>
          </a:p>
        </p:txBody>
      </p:sp>
      <p:pic>
        <p:nvPicPr>
          <p:cNvPr id="7172" name="Picture 4" descr="NOAA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5218113"/>
            <a:ext cx="1524000"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5"/>
          <p:cNvSpPr txBox="1">
            <a:spLocks noChangeArrowheads="1"/>
          </p:cNvSpPr>
          <p:nvPr/>
        </p:nvSpPr>
        <p:spPr bwMode="auto">
          <a:xfrm>
            <a:off x="7954963" y="6611938"/>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000">
                <a:solidFill>
                  <a:srgbClr val="000000"/>
                </a:solidFill>
                <a:latin typeface="Times New Roman" pitchFamily="18" charset="0"/>
              </a:rPr>
              <a:t>UW-Madison</a:t>
            </a:r>
            <a:endParaRPr lang="en-US" sz="800">
              <a:solidFill>
                <a:srgbClr val="000000"/>
              </a:solidFill>
              <a:latin typeface="Times New Roman" pitchFamily="18" charset="0"/>
            </a:endParaRPr>
          </a:p>
        </p:txBody>
      </p:sp>
      <p:sp>
        <p:nvSpPr>
          <p:cNvPr id="7174" name="Text Box 6"/>
          <p:cNvSpPr txBox="1">
            <a:spLocks noChangeArrowheads="1"/>
          </p:cNvSpPr>
          <p:nvPr/>
        </p:nvSpPr>
        <p:spPr bwMode="auto">
          <a:xfrm>
            <a:off x="2971800" y="6044625"/>
            <a:ext cx="365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1600" b="1" dirty="0" smtClean="0">
                <a:solidFill>
                  <a:srgbClr val="FFFFFF"/>
                </a:solidFill>
              </a:rPr>
              <a:t>JCSDA Seminar</a:t>
            </a:r>
            <a:endParaRPr lang="en-US" sz="1600" b="1" i="1" dirty="0">
              <a:solidFill>
                <a:srgbClr val="FFFFFF"/>
              </a:solidFill>
            </a:endParaRPr>
          </a:p>
          <a:p>
            <a:pPr algn="ctr" eaLnBrk="1" fontAlgn="base" hangingPunct="1">
              <a:spcBef>
                <a:spcPct val="0"/>
              </a:spcBef>
              <a:spcAft>
                <a:spcPct val="0"/>
              </a:spcAft>
            </a:pPr>
            <a:r>
              <a:rPr lang="en-US" sz="1600" b="1" i="1" dirty="0" smtClean="0">
                <a:solidFill>
                  <a:srgbClr val="FFFFFF"/>
                </a:solidFill>
              </a:rPr>
              <a:t>16 November 2011</a:t>
            </a:r>
            <a:endParaRPr lang="en-US" sz="1600" b="1" i="1" dirty="0">
              <a:solidFill>
                <a:srgbClr val="FFFFFF"/>
              </a:solidFill>
            </a:endParaRPr>
          </a:p>
        </p:txBody>
      </p:sp>
      <p:pic>
        <p:nvPicPr>
          <p:cNvPr id="7175" name="Picture 7" descr="cimss_for_engraving_cr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7650" y="5772150"/>
            <a:ext cx="120015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6" name="Group 8"/>
          <p:cNvGrpSpPr>
            <a:grpSpLocks/>
          </p:cNvGrpSpPr>
          <p:nvPr/>
        </p:nvGrpSpPr>
        <p:grpSpPr bwMode="auto">
          <a:xfrm>
            <a:off x="6705600" y="4876800"/>
            <a:ext cx="1066800" cy="1905000"/>
            <a:chOff x="4800" y="3016"/>
            <a:chExt cx="768" cy="1256"/>
          </a:xfrm>
        </p:grpSpPr>
        <p:pic>
          <p:nvPicPr>
            <p:cNvPr id="7181" name="Picture 9" descr="ssec_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 y="3016"/>
              <a:ext cx="768" cy="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2" name="Line 10"/>
            <p:cNvSpPr>
              <a:spLocks noChangeShapeType="1"/>
            </p:cNvSpPr>
            <p:nvPr/>
          </p:nvSpPr>
          <p:spPr bwMode="auto">
            <a:xfrm>
              <a:off x="4992" y="4080"/>
              <a:ext cx="128" cy="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pic>
        <p:nvPicPr>
          <p:cNvPr id="7177" name="Picture 11" descr="WideBannerLef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34925"/>
            <a:ext cx="49530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2" descr="new_GOESR_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4800" y="-76200"/>
            <a:ext cx="121920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3" descr="goesRNextGenerationWHurricane"/>
          <p:cNvPicPr>
            <a:picLocks noChangeAspect="1" noChangeArrowheads="1"/>
          </p:cNvPicPr>
          <p:nvPr/>
        </p:nvPicPr>
        <p:blipFill>
          <a:blip r:embed="rId8">
            <a:extLst>
              <a:ext uri="{28A0092B-C50C-407E-A947-70E740481C1C}">
                <a14:useLocalDpi xmlns:a14="http://schemas.microsoft.com/office/drawing/2010/main" val="0"/>
              </a:ext>
            </a:extLst>
          </a:blip>
          <a:srcRect l="6799" t="21513" r="6799"/>
          <a:stretch>
            <a:fillRect/>
          </a:stretch>
        </p:blipFill>
        <p:spPr bwMode="auto">
          <a:xfrm>
            <a:off x="1676400" y="5029200"/>
            <a:ext cx="13684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E46D947-33D2-4ECF-8A10-DB4EB13F318E}" type="slidenum">
              <a:rPr lang="en-US" smtClean="0">
                <a:solidFill>
                  <a:srgbClr val="000000"/>
                </a:solidFill>
              </a:rPr>
              <a:pPr eaLnBrk="1" hangingPunct="1"/>
              <a:t>1</a:t>
            </a:fld>
            <a:endParaRPr lang="en-US" smtClean="0">
              <a:solidFill>
                <a:srgbClr val="000000"/>
              </a:solidFill>
            </a:endParaRPr>
          </a:p>
        </p:txBody>
      </p:sp>
    </p:spTree>
    <p:extLst>
      <p:ext uri="{BB962C8B-B14F-4D97-AF65-F5344CB8AC3E}">
        <p14:creationId xmlns:p14="http://schemas.microsoft.com/office/powerpoint/2010/main" val="23445625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6" name="Rectangle 4"/>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solidFill>
                  <a:srgbClr val="FFFF00"/>
                </a:solidFill>
                <a:latin typeface="Arial" pitchFamily="34" charset="0"/>
                <a:ea typeface="ＭＳ Ｐゴシック" pitchFamily="34" charset="-128"/>
              </a:rPr>
              <a:t>Satellite Data Assimilation</a:t>
            </a:r>
          </a:p>
        </p:txBody>
      </p:sp>
      <p:pic>
        <p:nvPicPr>
          <p:cNvPr id="156677" name="Picture 5" descr="csbt_res_cmps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61364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4"/>
          <p:cNvSpPr>
            <a:spLocks noGrp="1"/>
          </p:cNvSpPr>
          <p:nvPr>
            <p:ph type="sldNum" sz="quarter" idx="12"/>
          </p:nvPr>
        </p:nvSpPr>
        <p:spPr/>
        <p:txBody>
          <a:bodyPr/>
          <a:lstStyle/>
          <a:p>
            <a:fld id="{464F16C2-B93B-472C-B7B5-8F2861CC28D9}" type="slidenum">
              <a:rPr lang="en-US">
                <a:solidFill>
                  <a:srgbClr val="000000"/>
                </a:solidFill>
              </a:rPr>
              <a:pPr/>
              <a:t>100</a:t>
            </a:fld>
            <a:endParaRPr lang="en-US">
              <a:solidFill>
                <a:srgbClr val="000000"/>
              </a:solidFill>
            </a:endParaRPr>
          </a:p>
        </p:txBody>
      </p:sp>
      <p:sp>
        <p:nvSpPr>
          <p:cNvPr id="58370" name="Rectangle 2"/>
          <p:cNvSpPr>
            <a:spLocks noGrp="1" noChangeArrowheads="1"/>
          </p:cNvSpPr>
          <p:nvPr>
            <p:ph type="title"/>
          </p:nvPr>
        </p:nvSpPr>
        <p:spPr>
          <a:xfrm>
            <a:off x="1371600" y="0"/>
            <a:ext cx="7772400" cy="1143000"/>
          </a:xfrm>
        </p:spPr>
        <p:txBody>
          <a:bodyPr/>
          <a:lstStyle/>
          <a:p>
            <a:r>
              <a:rPr lang="en-US" sz="3200"/>
              <a:t>Why do we need a high spectral resolution sounder?</a:t>
            </a:r>
          </a:p>
        </p:txBody>
      </p:sp>
      <p:sp>
        <p:nvSpPr>
          <p:cNvPr id="58371" name="Rectangle 3"/>
          <p:cNvSpPr>
            <a:spLocks noChangeArrowheads="1"/>
          </p:cNvSpPr>
          <p:nvPr/>
        </p:nvSpPr>
        <p:spPr bwMode="auto">
          <a:xfrm>
            <a:off x="3733800" y="1905000"/>
            <a:ext cx="20574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nvGrpSpPr>
          <p:cNvPr id="58372" name="Group 4"/>
          <p:cNvGrpSpPr>
            <a:grpSpLocks/>
          </p:cNvGrpSpPr>
          <p:nvPr/>
        </p:nvGrpSpPr>
        <p:grpSpPr bwMode="auto">
          <a:xfrm>
            <a:off x="381000" y="1295400"/>
            <a:ext cx="9144000" cy="6858000"/>
            <a:chOff x="0" y="1200"/>
            <a:chExt cx="5760" cy="4320"/>
          </a:xfrm>
        </p:grpSpPr>
        <p:grpSp>
          <p:nvGrpSpPr>
            <p:cNvPr id="58373" name="Group 5"/>
            <p:cNvGrpSpPr>
              <a:grpSpLocks/>
            </p:cNvGrpSpPr>
            <p:nvPr/>
          </p:nvGrpSpPr>
          <p:grpSpPr bwMode="auto">
            <a:xfrm>
              <a:off x="0" y="1200"/>
              <a:ext cx="5760" cy="4320"/>
              <a:chOff x="0" y="1104"/>
              <a:chExt cx="5760" cy="4320"/>
            </a:xfrm>
          </p:grpSpPr>
          <p:pic>
            <p:nvPicPr>
              <p:cNvPr id="58374" name="Picture 6" descr="multi_700_900_zoom"/>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104"/>
                <a:ext cx="5760" cy="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5" name="Rectangle 7"/>
              <p:cNvSpPr>
                <a:spLocks noChangeArrowheads="1"/>
              </p:cNvSpPr>
              <p:nvPr/>
            </p:nvSpPr>
            <p:spPr bwMode="auto">
              <a:xfrm>
                <a:off x="2352" y="2112"/>
                <a:ext cx="672"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8376" name="Rectangle 8"/>
              <p:cNvSpPr>
                <a:spLocks noChangeArrowheads="1"/>
              </p:cNvSpPr>
              <p:nvPr/>
            </p:nvSpPr>
            <p:spPr bwMode="auto">
              <a:xfrm>
                <a:off x="3072" y="2112"/>
                <a:ext cx="1200"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8377" name="Rectangle 9"/>
              <p:cNvSpPr>
                <a:spLocks noChangeArrowheads="1"/>
              </p:cNvSpPr>
              <p:nvPr/>
            </p:nvSpPr>
            <p:spPr bwMode="auto">
              <a:xfrm>
                <a:off x="4980" y="2112"/>
                <a:ext cx="240"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8378" name="Rectangle 10"/>
              <p:cNvSpPr>
                <a:spLocks noChangeArrowheads="1"/>
              </p:cNvSpPr>
              <p:nvPr/>
            </p:nvSpPr>
            <p:spPr bwMode="auto">
              <a:xfrm>
                <a:off x="1680" y="2112"/>
                <a:ext cx="240"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8379" name="Rectangle 11"/>
              <p:cNvSpPr>
                <a:spLocks noChangeArrowheads="1"/>
              </p:cNvSpPr>
              <p:nvPr/>
            </p:nvSpPr>
            <p:spPr bwMode="auto">
              <a:xfrm>
                <a:off x="1296" y="2112"/>
                <a:ext cx="336"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8380" name="Rectangle 12"/>
              <p:cNvSpPr>
                <a:spLocks noChangeArrowheads="1"/>
              </p:cNvSpPr>
              <p:nvPr/>
            </p:nvSpPr>
            <p:spPr bwMode="auto">
              <a:xfrm>
                <a:off x="816" y="2112"/>
                <a:ext cx="336"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8381" name="Line 13"/>
              <p:cNvSpPr>
                <a:spLocks noChangeShapeType="1"/>
              </p:cNvSpPr>
              <p:nvPr/>
            </p:nvSpPr>
            <p:spPr bwMode="auto">
              <a:xfrm flipH="1" flipV="1">
                <a:off x="1824" y="2256"/>
                <a:ext cx="288"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8382" name="Oval 14"/>
              <p:cNvSpPr>
                <a:spLocks noChangeArrowheads="1"/>
              </p:cNvSpPr>
              <p:nvPr/>
            </p:nvSpPr>
            <p:spPr bwMode="auto">
              <a:xfrm>
                <a:off x="2496" y="1536"/>
                <a:ext cx="672" cy="528"/>
              </a:xfrm>
              <a:prstGeom prst="ellipse">
                <a:avLst/>
              </a:pr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8383" name="Text Box 15"/>
              <p:cNvSpPr txBox="1">
                <a:spLocks noChangeArrowheads="1"/>
              </p:cNvSpPr>
              <p:nvPr/>
            </p:nvSpPr>
            <p:spPr bwMode="auto">
              <a:xfrm>
                <a:off x="1968" y="2352"/>
                <a:ext cx="2604"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solidFill>
                      <a:srgbClr val="000000"/>
                    </a:solidFill>
                  </a:rPr>
                  <a:t>GOES-12 Sounder Bands</a:t>
                </a:r>
              </a:p>
              <a:p>
                <a:r>
                  <a:rPr lang="en-US" sz="2000">
                    <a:solidFill>
                      <a:srgbClr val="000000"/>
                    </a:solidFill>
                  </a:rPr>
                  <a:t>Smooth over required absorption lines </a:t>
                </a:r>
              </a:p>
            </p:txBody>
          </p:sp>
          <p:sp>
            <p:nvSpPr>
              <p:cNvPr id="58384" name="Rectangle 16"/>
              <p:cNvSpPr>
                <a:spLocks noChangeArrowheads="1"/>
              </p:cNvSpPr>
              <p:nvPr/>
            </p:nvSpPr>
            <p:spPr bwMode="auto">
              <a:xfrm>
                <a:off x="384" y="3264"/>
                <a:ext cx="4992" cy="20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sp>
          <p:nvSpPr>
            <p:cNvPr id="58385" name="Rectangle 17"/>
            <p:cNvSpPr>
              <a:spLocks noChangeArrowheads="1"/>
            </p:cNvSpPr>
            <p:nvPr/>
          </p:nvSpPr>
          <p:spPr bwMode="auto">
            <a:xfrm>
              <a:off x="2544" y="1344"/>
              <a:ext cx="960" cy="1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sp>
        <p:nvSpPr>
          <p:cNvPr id="58386" name="Rectangle 18"/>
          <p:cNvSpPr>
            <a:spLocks noChangeArrowheads="1"/>
          </p:cNvSpPr>
          <p:nvPr/>
        </p:nvSpPr>
        <p:spPr bwMode="auto">
          <a:xfrm>
            <a:off x="0" y="4572000"/>
            <a:ext cx="9144000" cy="10064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altLang="ko-KR" sz="2000">
                <a:solidFill>
                  <a:srgbClr val="FF0000"/>
                </a:solidFill>
                <a:latin typeface="Arial" charset="0"/>
                <a:ea typeface="Batang" pitchFamily="18" charset="-127"/>
                <a:cs typeface="Times New Roman" pitchFamily="18" charset="0"/>
              </a:rPr>
              <a:t>Compared to broadband sounders, observing absorption lines is mandatory to meeting requirements for temperature and moisture structure needed to improve weather forecasting</a:t>
            </a:r>
          </a:p>
        </p:txBody>
      </p:sp>
      <p:sp>
        <p:nvSpPr>
          <p:cNvPr id="58387" name="Text Box 19"/>
          <p:cNvSpPr txBox="1">
            <a:spLocks noChangeArrowheads="1"/>
          </p:cNvSpPr>
          <p:nvPr/>
        </p:nvSpPr>
        <p:spPr bwMode="auto">
          <a:xfrm>
            <a:off x="228600" y="5791200"/>
            <a:ext cx="891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000000"/>
                </a:solidFill>
              </a:rPr>
              <a:t>Many papers document science value of high spectral resolution sounder that support weather forecast needs.</a:t>
            </a:r>
          </a:p>
        </p:txBody>
      </p:sp>
      <p:sp>
        <p:nvSpPr>
          <p:cNvPr id="58388" name="Text Box 20"/>
          <p:cNvSpPr txBox="1">
            <a:spLocks noChangeArrowheads="1"/>
          </p:cNvSpPr>
          <p:nvPr/>
        </p:nvSpPr>
        <p:spPr bwMode="auto">
          <a:xfrm rot="16200000">
            <a:off x="7380288" y="2425700"/>
            <a:ext cx="3255962" cy="27463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30000"/>
              </a:spcBef>
            </a:pPr>
            <a:r>
              <a:rPr lang="en-US" altLang="ko-KR" sz="1200">
                <a:solidFill>
                  <a:srgbClr val="000000"/>
                </a:solidFill>
                <a:latin typeface="Arial" charset="0"/>
                <a:ea typeface="굴림" charset="-127"/>
              </a:rPr>
              <a:t>Analysis courtesy of Justin Sieglaff, CIMSS.</a:t>
            </a:r>
            <a:endParaRPr lang="en-US">
              <a:solidFill>
                <a:srgbClr val="000000"/>
              </a:solidFill>
              <a:latin typeface="Arial" charset="0"/>
            </a:endParaRPr>
          </a:p>
        </p:txBody>
      </p:sp>
    </p:spTree>
    <p:extLst>
      <p:ext uri="{BB962C8B-B14F-4D97-AF65-F5344CB8AC3E}">
        <p14:creationId xmlns:p14="http://schemas.microsoft.com/office/powerpoint/2010/main" val="414767205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1"/>
          <p:cNvSpPr>
            <a:spLocks noGrp="1"/>
          </p:cNvSpPr>
          <p:nvPr>
            <p:ph type="sldNum" sz="quarter" idx="10"/>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86888B0-AD46-4BDA-92B9-3B6E81414860}" type="slidenum">
              <a:rPr lang="en-US" smtClean="0">
                <a:solidFill>
                  <a:srgbClr val="000000"/>
                </a:solidFill>
                <a:latin typeface="Times New Roman" pitchFamily="18" charset="0"/>
              </a:rPr>
              <a:pPr eaLnBrk="1" hangingPunct="1"/>
              <a:t>101</a:t>
            </a:fld>
            <a:endParaRPr lang="en-US" smtClean="0">
              <a:solidFill>
                <a:srgbClr val="000000"/>
              </a:solidFill>
              <a:latin typeface="Times New Roman" pitchFamily="18" charset="0"/>
            </a:endParaRPr>
          </a:p>
        </p:txBody>
      </p:sp>
      <p:graphicFrame>
        <p:nvGraphicFramePr>
          <p:cNvPr id="87043" name="Object 2"/>
          <p:cNvGraphicFramePr>
            <a:graphicFrameLocks noChangeAspect="1"/>
          </p:cNvGraphicFramePr>
          <p:nvPr/>
        </p:nvGraphicFramePr>
        <p:xfrm>
          <a:off x="152400" y="304800"/>
          <a:ext cx="8877300" cy="4267200"/>
        </p:xfrm>
        <a:graphic>
          <a:graphicData uri="http://schemas.openxmlformats.org/presentationml/2006/ole">
            <mc:AlternateContent xmlns:mc="http://schemas.openxmlformats.org/markup-compatibility/2006">
              <mc:Choice xmlns:v="urn:schemas-microsoft-com:vml" Requires="v">
                <p:oleObj spid="_x0000_s2060" name="Chart" r:id="rId4" imgW="8877402" imgH="5819872" progId="Excel.Chart.8">
                  <p:embed/>
                </p:oleObj>
              </mc:Choice>
              <mc:Fallback>
                <p:oleObj name="Chart" r:id="rId4" imgW="8877402" imgH="5819872"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10474" b="16203"/>
                      <a:stretch>
                        <a:fillRect/>
                      </a:stretch>
                    </p:blipFill>
                    <p:spPr bwMode="auto">
                      <a:xfrm>
                        <a:off x="152400" y="304800"/>
                        <a:ext cx="88773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7044" name="Text Box 3"/>
          <p:cNvSpPr txBox="1">
            <a:spLocks noChangeArrowheads="1"/>
          </p:cNvSpPr>
          <p:nvPr/>
        </p:nvSpPr>
        <p:spPr bwMode="auto">
          <a:xfrm>
            <a:off x="228600" y="4632325"/>
            <a:ext cx="87630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smtClean="0">
                <a:solidFill>
                  <a:srgbClr val="000000"/>
                </a:solidFill>
              </a:rPr>
              <a:t>The relative vertical number of independent pieces of information is shown. Note that the moisture content is similar between the ABI and the current GOES Sounder. The Sounder does show more temperature information than the ABI. Caveat: Even if two systems have the same number of pieces of information, they may represent different vertical levels. This information content analysis does not account for any spatial or temporal differences.</a:t>
            </a:r>
          </a:p>
        </p:txBody>
      </p:sp>
    </p:spTree>
    <p:extLst>
      <p:ext uri="{BB962C8B-B14F-4D97-AF65-F5344CB8AC3E}">
        <p14:creationId xmlns:p14="http://schemas.microsoft.com/office/powerpoint/2010/main" val="415150155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9219" name="Rectangle 3"/>
          <p:cNvSpPr>
            <a:spLocks noGrp="1" noChangeArrowheads="1"/>
          </p:cNvSpPr>
          <p:nvPr>
            <p:ph type="body" idx="1"/>
          </p:nvPr>
        </p:nvSpPr>
        <p:spPr>
          <a:xfrm>
            <a:off x="381000" y="685800"/>
            <a:ext cx="8839200" cy="5105400"/>
          </a:xfrm>
        </p:spPr>
        <p:txBody>
          <a:bodyPr/>
          <a:lstStyle/>
          <a:p>
            <a:pPr eaLnBrk="1" hangingPunct="1">
              <a:lnSpc>
                <a:spcPct val="90000"/>
              </a:lnSpc>
            </a:pPr>
            <a:r>
              <a:rPr lang="en-US" dirty="0" smtClean="0">
                <a:solidFill>
                  <a:schemeClr val="bg1"/>
                </a:solidFill>
              </a:rPr>
              <a:t>History</a:t>
            </a:r>
          </a:p>
          <a:p>
            <a:pPr eaLnBrk="1" hangingPunct="1">
              <a:lnSpc>
                <a:spcPct val="90000"/>
              </a:lnSpc>
            </a:pPr>
            <a:r>
              <a:rPr lang="en-US" dirty="0" smtClean="0">
                <a:solidFill>
                  <a:schemeClr val="bg1"/>
                </a:solidFill>
              </a:rPr>
              <a:t>Current GOES Imager and Sounder</a:t>
            </a:r>
          </a:p>
          <a:p>
            <a:pPr lvl="1" eaLnBrk="1" hangingPunct="1">
              <a:lnSpc>
                <a:spcPct val="90000"/>
              </a:lnSpc>
            </a:pPr>
            <a:r>
              <a:rPr lang="en-US" dirty="0" smtClean="0">
                <a:solidFill>
                  <a:schemeClr val="bg1"/>
                </a:solidFill>
              </a:rPr>
              <a:t>GOES-14/15</a:t>
            </a:r>
          </a:p>
          <a:p>
            <a:pPr eaLnBrk="1" hangingPunct="1">
              <a:lnSpc>
                <a:spcPct val="90000"/>
              </a:lnSpc>
            </a:pPr>
            <a:r>
              <a:rPr lang="en-US" dirty="0" smtClean="0">
                <a:solidFill>
                  <a:schemeClr val="bg1"/>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chemeClr val="bg1"/>
                </a:solidFill>
              </a:rPr>
              <a:t>High Spectral res.</a:t>
            </a:r>
          </a:p>
          <a:p>
            <a:pPr eaLnBrk="1" hangingPunct="1">
              <a:lnSpc>
                <a:spcPct val="90000"/>
              </a:lnSpc>
            </a:pPr>
            <a:r>
              <a:rPr lang="en-US" dirty="0" smtClean="0">
                <a:solidFill>
                  <a:srgbClr val="FFFF00"/>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Questions</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102</a:t>
            </a:fld>
            <a:endParaRPr lang="en-US" smtClean="0">
              <a:solidFill>
                <a:srgbClr val="000000"/>
              </a:solidFill>
            </a:endParaRPr>
          </a:p>
        </p:txBody>
      </p:sp>
      <p:sp>
        <p:nvSpPr>
          <p:cNvPr id="8" name="Rectangle 3" descr="cube_imager"/>
          <p:cNvSpPr>
            <a:spLocks noGrp="1" noChangeAspect="1" noChangeArrowheads="1"/>
          </p:cNvSpPr>
          <p:nvPr isPhoto="1"/>
        </p:nvSpPr>
        <p:spPr bwMode="auto">
          <a:xfrm>
            <a:off x="4419600" y="3048000"/>
            <a:ext cx="4572000" cy="3429000"/>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51051274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Summary  </a:t>
            </a:r>
          </a:p>
        </p:txBody>
      </p:sp>
      <p:sp>
        <p:nvSpPr>
          <p:cNvPr id="54275" name="Rectangle 3"/>
          <p:cNvSpPr>
            <a:spLocks noGrp="1" noChangeArrowheads="1"/>
          </p:cNvSpPr>
          <p:nvPr>
            <p:ph type="body" idx="1"/>
          </p:nvPr>
        </p:nvSpPr>
        <p:spPr>
          <a:xfrm>
            <a:off x="457200" y="808038"/>
            <a:ext cx="8534400" cy="4462462"/>
          </a:xfrm>
        </p:spPr>
        <p:txBody>
          <a:bodyPr/>
          <a:lstStyle/>
          <a:p>
            <a:pPr eaLnBrk="1" hangingPunct="1">
              <a:defRPr/>
            </a:pPr>
            <a:r>
              <a:rPr lang="en-US" sz="2800" dirty="0" smtClean="0">
                <a:solidFill>
                  <a:schemeClr val="bg1"/>
                </a:solidFill>
              </a:rPr>
              <a:t>The ABI on GOES-R will improve over the current instrument in many </a:t>
            </a:r>
            <a:r>
              <a:rPr lang="en-US" sz="2800" dirty="0" smtClean="0">
                <a:solidFill>
                  <a:schemeClr val="bg1"/>
                </a:solidFill>
              </a:rPr>
              <a:t>aspects, </a:t>
            </a:r>
            <a:r>
              <a:rPr lang="en-US" sz="2800" dirty="0" smtClean="0">
                <a:solidFill>
                  <a:schemeClr val="bg1"/>
                </a:solidFill>
              </a:rPr>
              <a:t>plus improved image navigation and registration and radiometer performance.</a:t>
            </a:r>
          </a:p>
          <a:p>
            <a:pPr eaLnBrk="1" hangingPunct="1">
              <a:defRPr/>
            </a:pPr>
            <a:r>
              <a:rPr lang="en-US" sz="2800" dirty="0" smtClean="0">
                <a:solidFill>
                  <a:schemeClr val="bg1"/>
                </a:solidFill>
              </a:rPr>
              <a:t>These improvements will greatly assist a host of data assimilation and NWP applications, especially on the regional and </a:t>
            </a:r>
            <a:br>
              <a:rPr lang="en-US" sz="2800" dirty="0" smtClean="0">
                <a:solidFill>
                  <a:schemeClr val="bg1"/>
                </a:solidFill>
              </a:rPr>
            </a:br>
            <a:r>
              <a:rPr lang="en-US" sz="2800" dirty="0" err="1" smtClean="0">
                <a:solidFill>
                  <a:schemeClr val="bg1"/>
                </a:solidFill>
              </a:rPr>
              <a:t>meso</a:t>
            </a:r>
            <a:r>
              <a:rPr lang="en-US" sz="2800" dirty="0" smtClean="0">
                <a:solidFill>
                  <a:schemeClr val="bg1"/>
                </a:solidFill>
              </a:rPr>
              <a:t>-scales via both direct assimilation and in-direct validations</a:t>
            </a:r>
            <a:r>
              <a:rPr lang="en-US" sz="2800" dirty="0" smtClean="0">
                <a:solidFill>
                  <a:schemeClr val="bg1"/>
                </a:solidFill>
              </a:rPr>
              <a:t>.</a:t>
            </a:r>
          </a:p>
          <a:p>
            <a:pPr eaLnBrk="1" hangingPunct="1">
              <a:defRPr/>
            </a:pPr>
            <a:r>
              <a:rPr lang="en-US" sz="2800" dirty="0" smtClean="0">
                <a:solidFill>
                  <a:schemeClr val="bg1"/>
                </a:solidFill>
              </a:rPr>
              <a:t>Need to start with current geostationary data and products to best prepare for the ABI</a:t>
            </a:r>
          </a:p>
          <a:p>
            <a:pPr eaLnBrk="1" hangingPunct="1">
              <a:defRPr/>
            </a:pPr>
            <a:r>
              <a:rPr lang="en-US" sz="2800" dirty="0" smtClean="0">
                <a:solidFill>
                  <a:schemeClr val="bg1"/>
                </a:solidFill>
              </a:rPr>
              <a:t>Still need the vertical resolution of highs-spectral, high-temporal observations!</a:t>
            </a:r>
            <a:endParaRPr lang="en-US" sz="2800" dirty="0" smtClean="0">
              <a:solidFill>
                <a:schemeClr val="bg1"/>
              </a:solidFill>
            </a:endParaRPr>
          </a:p>
        </p:txBody>
      </p:sp>
      <p:sp>
        <p:nvSpPr>
          <p:cNvPr id="819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DB4AF0-9137-4E66-BBEB-EA2B82F149F3}" type="slidenum">
              <a:rPr lang="en-US" smtClean="0">
                <a:solidFill>
                  <a:srgbClr val="000000"/>
                </a:solidFill>
              </a:rPr>
              <a:pPr eaLnBrk="1" hangingPunct="1"/>
              <a:t>103</a:t>
            </a:fld>
            <a:endParaRPr lang="en-US" smtClean="0">
              <a:solidFill>
                <a:srgbClr val="000000"/>
              </a:solidFill>
            </a:endParaRPr>
          </a:p>
        </p:txBody>
      </p:sp>
      <p:pic>
        <p:nvPicPr>
          <p:cNvPr id="5" name="Picture 12" descr="new_GOESR_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4800" y="0"/>
            <a:ext cx="121920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14926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228600" y="228600"/>
            <a:ext cx="8534400" cy="701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800100" indent="-34290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endParaRPr lang="en-US" sz="2400" dirty="0">
              <a:solidFill>
                <a:srgbClr val="FFFF00"/>
              </a:solidFill>
              <a:latin typeface="Arial Unicode MS" pitchFamily="34" charset="-128"/>
            </a:endParaRPr>
          </a:p>
          <a:p>
            <a:pPr fontAlgn="base">
              <a:spcBef>
                <a:spcPct val="0"/>
              </a:spcBef>
              <a:spcAft>
                <a:spcPct val="0"/>
              </a:spcAft>
            </a:pPr>
            <a:r>
              <a:rPr lang="en-US" sz="2400" dirty="0">
                <a:solidFill>
                  <a:srgbClr val="FFFF00"/>
                </a:solidFill>
                <a:latin typeface="Arial Unicode MS" pitchFamily="34" charset="-128"/>
              </a:rPr>
              <a:t>GOES-R: </a:t>
            </a:r>
          </a:p>
          <a:p>
            <a:pPr lvl="1" fontAlgn="base">
              <a:spcBef>
                <a:spcPct val="0"/>
              </a:spcBef>
              <a:spcAft>
                <a:spcPct val="0"/>
              </a:spcAft>
              <a:buFontTx/>
              <a:buChar char="•"/>
            </a:pPr>
            <a:r>
              <a:rPr lang="en-US" sz="2400" dirty="0">
                <a:solidFill>
                  <a:srgbClr val="FFFFFF"/>
                </a:solidFill>
                <a:latin typeface="Arial Unicode MS" pitchFamily="34" charset="-128"/>
              </a:rPr>
              <a:t>http://www.goes-r.gov</a:t>
            </a:r>
          </a:p>
          <a:p>
            <a:pPr lvl="1" fontAlgn="base">
              <a:spcBef>
                <a:spcPct val="0"/>
              </a:spcBef>
              <a:spcAft>
                <a:spcPct val="0"/>
              </a:spcAft>
              <a:buFontTx/>
              <a:buChar char="•"/>
            </a:pPr>
            <a:r>
              <a:rPr lang="en-US" sz="2400" dirty="0">
                <a:solidFill>
                  <a:srgbClr val="FFFFFF"/>
                </a:solidFill>
                <a:latin typeface="Arial Unicode MS" pitchFamily="34" charset="-128"/>
              </a:rPr>
              <a:t>http://www.meted.ucar.edu/index.htm</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http://cimss.ssec.wisc.edu/goes_r/proving-ground.html</a:t>
            </a:r>
          </a:p>
          <a:p>
            <a:pPr lvl="1" fontAlgn="base">
              <a:spcBef>
                <a:spcPct val="0"/>
              </a:spcBef>
              <a:spcAft>
                <a:spcPct val="0"/>
              </a:spcAft>
            </a:pPr>
            <a:r>
              <a:rPr lang="en-US" sz="800" dirty="0">
                <a:solidFill>
                  <a:srgbClr val="FFFF00"/>
                </a:solidFill>
                <a:latin typeface="Arial Unicode MS" pitchFamily="34" charset="-128"/>
              </a:rPr>
              <a:t>  </a:t>
            </a:r>
          </a:p>
          <a:p>
            <a:pPr fontAlgn="base">
              <a:spcBef>
                <a:spcPct val="0"/>
              </a:spcBef>
              <a:spcAft>
                <a:spcPct val="0"/>
              </a:spcAft>
            </a:pPr>
            <a:r>
              <a:rPr lang="en-US" sz="2400" dirty="0">
                <a:solidFill>
                  <a:srgbClr val="FFFF00"/>
                </a:solidFill>
                <a:latin typeface="Arial Unicode MS" pitchFamily="34" charset="-128"/>
              </a:rPr>
              <a:t>GOES and NASA: </a:t>
            </a:r>
          </a:p>
          <a:p>
            <a:pPr lvl="1" fontAlgn="base">
              <a:spcBef>
                <a:spcPct val="0"/>
              </a:spcBef>
              <a:spcAft>
                <a:spcPct val="0"/>
              </a:spcAft>
              <a:buFontTx/>
              <a:buChar char="•"/>
            </a:pPr>
            <a:r>
              <a:rPr lang="en-US" sz="2400" dirty="0">
                <a:solidFill>
                  <a:srgbClr val="FFFFFF"/>
                </a:solidFill>
                <a:latin typeface="Arial Unicode MS" pitchFamily="34" charset="-128"/>
              </a:rPr>
              <a:t> http://goespoes.gsfc.nasa.gov/goes/index.html</a:t>
            </a:r>
          </a:p>
          <a:p>
            <a:pPr lvl="1" fontAlgn="base">
              <a:spcBef>
                <a:spcPct val="0"/>
              </a:spcBef>
              <a:spcAft>
                <a:spcPct val="0"/>
              </a:spcAft>
              <a:buFontTx/>
              <a:buChar char="•"/>
            </a:pPr>
            <a:r>
              <a:rPr lang="en-US" sz="2400" dirty="0">
                <a:solidFill>
                  <a:srgbClr val="FFFFFF"/>
                </a:solidFill>
                <a:latin typeface="Arial Unicode MS" pitchFamily="34" charset="-128"/>
              </a:rPr>
              <a:t> http://goes.gsfc.nasa.gov/text/goes.databookn.html </a:t>
            </a:r>
          </a:p>
          <a:p>
            <a:pPr lvl="1" fontAlgn="base">
              <a:spcBef>
                <a:spcPct val="0"/>
              </a:spcBef>
              <a:spcAft>
                <a:spcPct val="0"/>
              </a:spcAft>
              <a:buFontTx/>
              <a:buChar char="•"/>
            </a:pPr>
            <a:endParaRPr lang="en-US" sz="1000" dirty="0">
              <a:solidFill>
                <a:srgbClr val="FFFFFF"/>
              </a:solidFill>
              <a:latin typeface="Arial Unicode MS" pitchFamily="34" charset="-128"/>
            </a:endParaRPr>
          </a:p>
          <a:p>
            <a:pPr fontAlgn="base">
              <a:spcBef>
                <a:spcPct val="0"/>
              </a:spcBef>
              <a:spcAft>
                <a:spcPct val="0"/>
              </a:spcAft>
            </a:pPr>
            <a:r>
              <a:rPr lang="en-US" sz="2400" dirty="0">
                <a:solidFill>
                  <a:srgbClr val="FFFF00"/>
                </a:solidFill>
                <a:latin typeface="Arial Unicode MS" pitchFamily="34" charset="-128"/>
              </a:rPr>
              <a:t>UW/SSEC/CIMSS/ASPB:</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http://cimss.ssec.wisc.edu/goes_r/proving-ground/nssl_abi/nssl_abi_rt.html</a:t>
            </a:r>
          </a:p>
          <a:p>
            <a:pPr lvl="1" fontAlgn="base">
              <a:spcBef>
                <a:spcPct val="0"/>
              </a:spcBef>
              <a:spcAft>
                <a:spcPct val="0"/>
              </a:spcAft>
              <a:buFontTx/>
              <a:buChar char="•"/>
            </a:pPr>
            <a:r>
              <a:rPr lang="en-US" sz="2400" dirty="0" smtClean="0">
                <a:solidFill>
                  <a:srgbClr val="FFFFFF"/>
                </a:solidFill>
                <a:latin typeface="Arial Unicode MS" pitchFamily="34" charset="-128"/>
              </a:rPr>
              <a:t>http</a:t>
            </a:r>
            <a:r>
              <a:rPr lang="en-US" sz="2400" dirty="0">
                <a:solidFill>
                  <a:srgbClr val="FFFFFF"/>
                </a:solidFill>
                <a:latin typeface="Arial Unicode MS" pitchFamily="34" charset="-128"/>
              </a:rPr>
              <a:t>://cimss.ssec.wisc.edu/goes_r/awg/proxy/nwp/</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http://cimss.ssec.wisc.edu/goes/abi/</a:t>
            </a:r>
            <a:r>
              <a:rPr lang="en-US" sz="2400" dirty="0">
                <a:solidFill>
                  <a:srgbClr val="FFFF00"/>
                </a:solidFill>
                <a:latin typeface="Arial Unicode MS" pitchFamily="34" charset="-128"/>
              </a:rPr>
              <a:t> </a:t>
            </a:r>
            <a:endParaRPr lang="en-US" sz="2400" dirty="0">
              <a:solidFill>
                <a:srgbClr val="FFFFFF"/>
              </a:solidFill>
              <a:latin typeface="Arial Unicode MS" pitchFamily="34" charset="-128"/>
            </a:endParaRPr>
          </a:p>
          <a:p>
            <a:pPr lvl="1" fontAlgn="base">
              <a:spcBef>
                <a:spcPct val="0"/>
              </a:spcBef>
              <a:spcAft>
                <a:spcPct val="0"/>
              </a:spcAft>
              <a:buFontTx/>
              <a:buChar char="•"/>
            </a:pPr>
            <a:r>
              <a:rPr lang="en-US" sz="2400" dirty="0">
                <a:solidFill>
                  <a:srgbClr val="FFFFFF"/>
                </a:solidFill>
                <a:latin typeface="Arial Unicode MS" pitchFamily="34" charset="-128"/>
              </a:rPr>
              <a:t>http://cimss.ssec.wisc.edu/goes/abi/wf</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http://cimss.ssec.wisc.edu/goes/blog/</a:t>
            </a:r>
          </a:p>
          <a:p>
            <a:pPr lvl="1" fontAlgn="base">
              <a:spcBef>
                <a:spcPct val="0"/>
              </a:spcBef>
              <a:spcAft>
                <a:spcPct val="0"/>
              </a:spcAft>
              <a:buFontTx/>
              <a:buChar char="•"/>
            </a:pPr>
            <a:r>
              <a:rPr lang="en-US" sz="2400" dirty="0">
                <a:solidFill>
                  <a:srgbClr val="FFFFFF"/>
                </a:solidFill>
                <a:latin typeface="Arial Unicode MS" pitchFamily="34" charset="-128"/>
              </a:rPr>
              <a:t>http://www.ssec.wisc.edu/data/geo/</a:t>
            </a:r>
          </a:p>
          <a:p>
            <a:pPr lvl="1" fontAlgn="base">
              <a:spcBef>
                <a:spcPct val="0"/>
              </a:spcBef>
              <a:spcAft>
                <a:spcPct val="0"/>
              </a:spcAft>
              <a:buFontTx/>
              <a:buChar char="•"/>
            </a:pPr>
            <a:endParaRPr lang="en-US" sz="2400" dirty="0">
              <a:solidFill>
                <a:srgbClr val="FFFFFF"/>
              </a:solidFill>
              <a:latin typeface="Arial Unicode MS" pitchFamily="34" charset="-128"/>
            </a:endParaRPr>
          </a:p>
          <a:p>
            <a:pPr lvl="1" fontAlgn="base">
              <a:spcBef>
                <a:spcPct val="0"/>
              </a:spcBef>
              <a:spcAft>
                <a:spcPct val="0"/>
              </a:spcAft>
              <a:buFontTx/>
              <a:buChar char="•"/>
            </a:pPr>
            <a:endParaRPr lang="en-US" sz="2400" dirty="0">
              <a:solidFill>
                <a:srgbClr val="FFFFFF"/>
              </a:solidFill>
              <a:latin typeface="Arial Unicode MS" pitchFamily="34" charset="-128"/>
            </a:endParaRPr>
          </a:p>
        </p:txBody>
      </p:sp>
      <p:sp>
        <p:nvSpPr>
          <p:cNvPr id="79875" name="Text Box 3"/>
          <p:cNvSpPr txBox="1">
            <a:spLocks noChangeArrowheads="1"/>
          </p:cNvSpPr>
          <p:nvPr/>
        </p:nvSpPr>
        <p:spPr bwMode="auto">
          <a:xfrm>
            <a:off x="1339850" y="76200"/>
            <a:ext cx="3613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600" b="1">
                <a:solidFill>
                  <a:srgbClr val="FFFF00"/>
                </a:solidFill>
                <a:latin typeface="Arial Unicode MS" pitchFamily="34" charset="-128"/>
              </a:rPr>
              <a:t>More information</a:t>
            </a:r>
            <a:endParaRPr lang="en-US" sz="2400">
              <a:solidFill>
                <a:srgbClr val="FFFF00"/>
              </a:solidFill>
              <a:latin typeface="Arial Unicode MS" pitchFamily="34" charset="-128"/>
            </a:endParaRPr>
          </a:p>
        </p:txBody>
      </p:sp>
      <p:pic>
        <p:nvPicPr>
          <p:cNvPr id="79876" name="Picture 4" descr="front_page_abi_pap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5222" y="5029200"/>
            <a:ext cx="136877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 Box 5"/>
          <p:cNvSpPr txBox="1">
            <a:spLocks noChangeArrowheads="1"/>
          </p:cNvSpPr>
          <p:nvPr/>
        </p:nvSpPr>
        <p:spPr bwMode="auto">
          <a:xfrm>
            <a:off x="5638800" y="6340475"/>
            <a:ext cx="2057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i="1">
                <a:solidFill>
                  <a:srgbClr val="FFFFFF"/>
                </a:solidFill>
              </a:rPr>
              <a:t>AMS BAMS Article on the ABI (Aug. 2005)</a:t>
            </a:r>
          </a:p>
        </p:txBody>
      </p:sp>
      <p:pic>
        <p:nvPicPr>
          <p:cNvPr id="79878" name="Picture 6" descr="goesRNextGenerationWHurrica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0132" y="0"/>
            <a:ext cx="124386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71E7919-4EC0-4E9D-ADD7-F69F3EA91A2D}" type="slidenum">
              <a:rPr lang="en-US" smtClean="0">
                <a:solidFill>
                  <a:srgbClr val="000000"/>
                </a:solidFill>
              </a:rPr>
              <a:pPr eaLnBrk="1" hangingPunct="1"/>
              <a:t>104</a:t>
            </a:fld>
            <a:endParaRPr lang="en-US" smtClean="0">
              <a:solidFill>
                <a:srgbClr val="000000"/>
              </a:solidFill>
            </a:endParaRPr>
          </a:p>
        </p:txBody>
      </p:sp>
    </p:spTree>
    <p:extLst>
      <p:ext uri="{BB962C8B-B14F-4D97-AF65-F5344CB8AC3E}">
        <p14:creationId xmlns:p14="http://schemas.microsoft.com/office/powerpoint/2010/main" val="3079554349"/>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C555A5C8-CBE4-4224-9EF4-DEEAF9B569C5}" type="slidenum">
              <a:rPr lang="en-US">
                <a:solidFill>
                  <a:srgbClr val="000000"/>
                </a:solidFill>
              </a:rPr>
              <a:pPr/>
              <a:t>105</a:t>
            </a:fld>
            <a:endParaRPr lang="en-US">
              <a:solidFill>
                <a:srgbClr val="000000"/>
              </a:solidFill>
            </a:endParaRPr>
          </a:p>
        </p:txBody>
      </p:sp>
      <p:sp>
        <p:nvSpPr>
          <p:cNvPr id="162818" name="Rectangle 2"/>
          <p:cNvSpPr>
            <a:spLocks noGrp="1" noChangeArrowheads="1"/>
          </p:cNvSpPr>
          <p:nvPr>
            <p:ph type="title"/>
          </p:nvPr>
        </p:nvSpPr>
        <p:spPr>
          <a:xfrm>
            <a:off x="76200" y="-152400"/>
            <a:ext cx="9067800" cy="1143000"/>
          </a:xfrm>
        </p:spPr>
        <p:txBody>
          <a:bodyPr/>
          <a:lstStyle/>
          <a:p>
            <a:r>
              <a:rPr lang="en-US" sz="4000" dirty="0" smtClean="0">
                <a:latin typeface="Verdana" pitchFamily="34" charset="0"/>
              </a:rPr>
              <a:t>Select High-Spectral References</a:t>
            </a:r>
            <a:endParaRPr lang="en-US" sz="4000" dirty="0">
              <a:latin typeface="Verdana" pitchFamily="34" charset="0"/>
            </a:endParaRPr>
          </a:p>
        </p:txBody>
      </p:sp>
      <p:sp>
        <p:nvSpPr>
          <p:cNvPr id="162819" name="Rectangle 3"/>
          <p:cNvSpPr>
            <a:spLocks noGrp="1" noChangeArrowheads="1"/>
          </p:cNvSpPr>
          <p:nvPr>
            <p:ph type="body" idx="1"/>
          </p:nvPr>
        </p:nvSpPr>
        <p:spPr>
          <a:xfrm>
            <a:off x="270163" y="914400"/>
            <a:ext cx="6629400" cy="1600200"/>
          </a:xfrm>
        </p:spPr>
        <p:txBody>
          <a:bodyPr/>
          <a:lstStyle/>
          <a:p>
            <a:pPr marL="0" indent="0">
              <a:buNone/>
            </a:pPr>
            <a:r>
              <a:rPr lang="en-US" sz="2000" dirty="0">
                <a:latin typeface="Arial" charset="0"/>
              </a:rPr>
              <a:t>Schmit, T. J., J. Li, S. A. Ackerman, and J. J. </a:t>
            </a:r>
            <a:r>
              <a:rPr lang="en-US" sz="2000" dirty="0" err="1">
                <a:latin typeface="Arial" charset="0"/>
              </a:rPr>
              <a:t>Gurka</a:t>
            </a:r>
            <a:r>
              <a:rPr lang="en-US" sz="2000" dirty="0">
                <a:latin typeface="Arial" charset="0"/>
              </a:rPr>
              <a:t>, 2009: </a:t>
            </a:r>
            <a:r>
              <a:rPr lang="en-US" sz="2000" b="1" dirty="0">
                <a:latin typeface="Arial" charset="0"/>
              </a:rPr>
              <a:t>High spectral and temporal resolution infrared measurements from geostationary orbit</a:t>
            </a:r>
            <a:r>
              <a:rPr lang="en-US" sz="2000" dirty="0">
                <a:latin typeface="Arial" charset="0"/>
              </a:rPr>
              <a:t>, Journal of Atmospheric and Oceanic Technology, 26, 2273 - 2292. </a:t>
            </a:r>
            <a:br>
              <a:rPr lang="en-US" sz="2000" dirty="0">
                <a:latin typeface="Arial" charset="0"/>
              </a:rPr>
            </a:br>
            <a:r>
              <a:rPr lang="en-US" sz="2000" dirty="0">
                <a:latin typeface="Arial" charset="0"/>
              </a:rPr>
              <a:t>	(a.k.a., </a:t>
            </a:r>
            <a:r>
              <a:rPr lang="en-US" sz="2000" i="1" dirty="0">
                <a:latin typeface="Arial" charset="0"/>
              </a:rPr>
              <a:t>why we need an advanced sounder</a:t>
            </a:r>
            <a:r>
              <a:rPr lang="en-US" sz="2000" dirty="0" smtClean="0">
                <a:latin typeface="Arial" charset="0"/>
              </a:rPr>
              <a:t>)</a:t>
            </a:r>
            <a:br>
              <a:rPr lang="en-US" sz="2000" dirty="0" smtClean="0">
                <a:latin typeface="Arial" charset="0"/>
              </a:rPr>
            </a:br>
            <a:endParaRPr lang="en-US" sz="900" dirty="0" smtClean="0">
              <a:latin typeface="Arial" charset="0"/>
            </a:endParaRPr>
          </a:p>
          <a:p>
            <a:endParaRPr lang="en-US" sz="2400" dirty="0">
              <a:latin typeface="Arial" charset="0"/>
            </a:endParaRPr>
          </a:p>
          <a:p>
            <a:endParaRPr lang="en-US" sz="2400" dirty="0">
              <a:latin typeface="Arial"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0140" b="6111"/>
          <a:stretch/>
        </p:blipFill>
        <p:spPr>
          <a:xfrm>
            <a:off x="7253681" y="849306"/>
            <a:ext cx="1661719" cy="1843094"/>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8852" b="5984"/>
          <a:stretch/>
        </p:blipFill>
        <p:spPr>
          <a:xfrm>
            <a:off x="152400" y="2743200"/>
            <a:ext cx="1748268" cy="204724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12345" b="6751"/>
          <a:stretch/>
        </p:blipFill>
        <p:spPr>
          <a:xfrm>
            <a:off x="7199585" y="4902201"/>
            <a:ext cx="1715815" cy="1879599"/>
          </a:xfrm>
          <a:prstGeom prst="rect">
            <a:avLst/>
          </a:prstGeom>
        </p:spPr>
      </p:pic>
      <p:sp>
        <p:nvSpPr>
          <p:cNvPr id="12" name="Rectangle 3"/>
          <p:cNvSpPr txBox="1">
            <a:spLocks noChangeArrowheads="1"/>
          </p:cNvSpPr>
          <p:nvPr/>
        </p:nvSpPr>
        <p:spPr bwMode="auto">
          <a:xfrm>
            <a:off x="1905000" y="2895600"/>
            <a:ext cx="70104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buFontTx/>
              <a:buNone/>
            </a:pPr>
            <a:r>
              <a:rPr lang="en-US" sz="2000" dirty="0" err="1" smtClean="0">
                <a:solidFill>
                  <a:srgbClr val="000000"/>
                </a:solidFill>
                <a:latin typeface="Arial" charset="0"/>
              </a:rPr>
              <a:t>Sieglaff</a:t>
            </a:r>
            <a:r>
              <a:rPr lang="en-US" sz="2000" dirty="0" smtClean="0">
                <a:solidFill>
                  <a:srgbClr val="000000"/>
                </a:solidFill>
                <a:latin typeface="Arial" charset="0"/>
              </a:rPr>
              <a:t>, J., M., T. J. Schmit, W. P. </a:t>
            </a:r>
            <a:r>
              <a:rPr lang="en-US" sz="2000" dirty="0" err="1" smtClean="0">
                <a:solidFill>
                  <a:srgbClr val="000000"/>
                </a:solidFill>
                <a:latin typeface="Arial" charset="0"/>
              </a:rPr>
              <a:t>Menzel</a:t>
            </a:r>
            <a:r>
              <a:rPr lang="en-US" sz="2000" dirty="0" smtClean="0">
                <a:solidFill>
                  <a:srgbClr val="000000"/>
                </a:solidFill>
                <a:latin typeface="Arial" charset="0"/>
              </a:rPr>
              <a:t>, S. A. Ackerman, 2009: </a:t>
            </a:r>
            <a:r>
              <a:rPr lang="en-US" sz="2000" b="1" dirty="0" smtClean="0">
                <a:solidFill>
                  <a:srgbClr val="000000"/>
                </a:solidFill>
                <a:latin typeface="Arial" charset="0"/>
              </a:rPr>
              <a:t>Inferring Convective Weather Characteristics with Geostationary High Spectral Resolution IR Window Measurements: A Look into the Future. </a:t>
            </a:r>
            <a:r>
              <a:rPr lang="en-US" sz="2000" dirty="0" smtClean="0">
                <a:solidFill>
                  <a:srgbClr val="000000"/>
                </a:solidFill>
                <a:latin typeface="Arial" charset="0"/>
              </a:rPr>
              <a:t>J. Atmos. Oceanic Technol., 26, 1527–1541. </a:t>
            </a:r>
            <a:br>
              <a:rPr lang="en-US" sz="2000" dirty="0" smtClean="0">
                <a:solidFill>
                  <a:srgbClr val="000000"/>
                </a:solidFill>
                <a:latin typeface="Arial" charset="0"/>
              </a:rPr>
            </a:br>
            <a:r>
              <a:rPr lang="en-US" sz="2000" dirty="0" smtClean="0">
                <a:solidFill>
                  <a:srgbClr val="000000"/>
                </a:solidFill>
                <a:latin typeface="Arial" charset="0"/>
              </a:rPr>
              <a:t>		(a.k.a., </a:t>
            </a:r>
            <a:r>
              <a:rPr lang="en-US" sz="2000" i="1" dirty="0" smtClean="0">
                <a:solidFill>
                  <a:srgbClr val="000000"/>
                </a:solidFill>
                <a:latin typeface="Arial" charset="0"/>
              </a:rPr>
              <a:t>potential now-casting applications</a:t>
            </a:r>
            <a:r>
              <a:rPr lang="en-US" sz="2000" dirty="0" smtClean="0">
                <a:solidFill>
                  <a:srgbClr val="000000"/>
                </a:solidFill>
                <a:latin typeface="Arial" charset="0"/>
              </a:rPr>
              <a:t>)</a:t>
            </a:r>
          </a:p>
          <a:p>
            <a:pPr marL="0" indent="0">
              <a:buFontTx/>
              <a:buNone/>
            </a:pPr>
            <a:r>
              <a:rPr lang="en-US" sz="2000" dirty="0" smtClean="0">
                <a:solidFill>
                  <a:srgbClr val="000000"/>
                </a:solidFill>
                <a:latin typeface="Arial" charset="0"/>
              </a:rPr>
              <a:t/>
            </a:r>
            <a:br>
              <a:rPr lang="en-US" sz="2000" dirty="0" smtClean="0">
                <a:solidFill>
                  <a:srgbClr val="000000"/>
                </a:solidFill>
                <a:latin typeface="Arial" charset="0"/>
              </a:rPr>
            </a:br>
            <a:endParaRPr lang="en-US" sz="900" dirty="0" smtClean="0">
              <a:solidFill>
                <a:srgbClr val="000000"/>
              </a:solidFill>
              <a:latin typeface="Arial" charset="0"/>
            </a:endParaRPr>
          </a:p>
          <a:p>
            <a:endParaRPr lang="en-US" sz="2400" dirty="0" smtClean="0">
              <a:solidFill>
                <a:srgbClr val="000000"/>
              </a:solidFill>
              <a:latin typeface="Arial" charset="0"/>
            </a:endParaRPr>
          </a:p>
          <a:p>
            <a:endParaRPr lang="en-US" sz="2400" dirty="0">
              <a:solidFill>
                <a:srgbClr val="000000"/>
              </a:solidFill>
              <a:latin typeface="Arial" charset="0"/>
            </a:endParaRPr>
          </a:p>
        </p:txBody>
      </p:sp>
      <p:sp>
        <p:nvSpPr>
          <p:cNvPr id="13" name="Rectangle 3"/>
          <p:cNvSpPr txBox="1">
            <a:spLocks noChangeArrowheads="1"/>
          </p:cNvSpPr>
          <p:nvPr/>
        </p:nvSpPr>
        <p:spPr bwMode="auto">
          <a:xfrm>
            <a:off x="270163" y="4918832"/>
            <a:ext cx="6929421" cy="2091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endParaRPr lang="en-US" sz="900" dirty="0" smtClean="0">
              <a:solidFill>
                <a:srgbClr val="000000"/>
              </a:solidFill>
              <a:latin typeface="Arial" charset="0"/>
            </a:endParaRPr>
          </a:p>
          <a:p>
            <a:pPr marL="0" indent="0">
              <a:buFontTx/>
              <a:buNone/>
            </a:pPr>
            <a:r>
              <a:rPr lang="en-US" sz="2000" dirty="0" smtClean="0">
                <a:solidFill>
                  <a:srgbClr val="000000"/>
                </a:solidFill>
                <a:latin typeface="Arial" charset="0"/>
              </a:rPr>
              <a:t>Schmit, T. J., J. Li, J. J. </a:t>
            </a:r>
            <a:r>
              <a:rPr lang="en-US" sz="2000" dirty="0" err="1" smtClean="0">
                <a:solidFill>
                  <a:srgbClr val="000000"/>
                </a:solidFill>
                <a:latin typeface="Arial" charset="0"/>
              </a:rPr>
              <a:t>Gurka</a:t>
            </a:r>
            <a:r>
              <a:rPr lang="en-US" sz="2000" dirty="0" smtClean="0">
                <a:solidFill>
                  <a:srgbClr val="000000"/>
                </a:solidFill>
                <a:latin typeface="Arial" charset="0"/>
              </a:rPr>
              <a:t>, M. D. Goldberg, K. </a:t>
            </a:r>
            <a:r>
              <a:rPr lang="en-US" sz="2000" dirty="0" err="1" smtClean="0">
                <a:solidFill>
                  <a:srgbClr val="000000"/>
                </a:solidFill>
                <a:latin typeface="Arial" charset="0"/>
              </a:rPr>
              <a:t>Schrab</a:t>
            </a:r>
            <a:r>
              <a:rPr lang="en-US" sz="2000" dirty="0" smtClean="0">
                <a:solidFill>
                  <a:srgbClr val="000000"/>
                </a:solidFill>
                <a:latin typeface="Arial" charset="0"/>
              </a:rPr>
              <a:t>, J. Li, W. </a:t>
            </a:r>
            <a:r>
              <a:rPr lang="en-US" sz="2000" dirty="0" err="1" smtClean="0">
                <a:solidFill>
                  <a:srgbClr val="000000"/>
                </a:solidFill>
                <a:latin typeface="Arial" charset="0"/>
              </a:rPr>
              <a:t>Feltz</a:t>
            </a:r>
            <a:r>
              <a:rPr lang="en-US" sz="2000" dirty="0" smtClean="0">
                <a:solidFill>
                  <a:srgbClr val="000000"/>
                </a:solidFill>
                <a:latin typeface="Arial" charset="0"/>
              </a:rPr>
              <a:t>, 2008: </a:t>
            </a:r>
            <a:r>
              <a:rPr lang="en-US" sz="2000" b="1" dirty="0" smtClean="0">
                <a:solidFill>
                  <a:srgbClr val="000000"/>
                </a:solidFill>
                <a:latin typeface="Arial" charset="0"/>
              </a:rPr>
              <a:t>The GOES-R ABI (Advanced Baseline Imager) and the continuation of current sounder products.  </a:t>
            </a:r>
            <a:r>
              <a:rPr lang="en-US" sz="2000" dirty="0" smtClean="0">
                <a:solidFill>
                  <a:srgbClr val="000000"/>
                </a:solidFill>
                <a:latin typeface="Arial" charset="0"/>
              </a:rPr>
              <a:t>J. of Appl. Meteor., 47, 2696–2711.</a:t>
            </a:r>
            <a:br>
              <a:rPr lang="en-US" sz="2000" dirty="0" smtClean="0">
                <a:solidFill>
                  <a:srgbClr val="000000"/>
                </a:solidFill>
                <a:latin typeface="Arial" charset="0"/>
              </a:rPr>
            </a:br>
            <a:r>
              <a:rPr lang="en-US" sz="2000" dirty="0" smtClean="0">
                <a:solidFill>
                  <a:srgbClr val="000000"/>
                </a:solidFill>
                <a:latin typeface="Arial" charset="0"/>
              </a:rPr>
              <a:t>	(a.k.a., </a:t>
            </a:r>
            <a:r>
              <a:rPr lang="en-US" sz="2000" i="1" dirty="0" smtClean="0">
                <a:solidFill>
                  <a:srgbClr val="000000"/>
                </a:solidFill>
                <a:latin typeface="Arial" charset="0"/>
              </a:rPr>
              <a:t>the ABI isn’t an advanced sounder</a:t>
            </a:r>
            <a:r>
              <a:rPr lang="en-US" sz="2000" dirty="0" smtClean="0">
                <a:solidFill>
                  <a:srgbClr val="000000"/>
                </a:solidFill>
                <a:latin typeface="Arial" charset="0"/>
              </a:rPr>
              <a:t>)</a:t>
            </a:r>
            <a:br>
              <a:rPr lang="en-US" sz="2000" dirty="0" smtClean="0">
                <a:solidFill>
                  <a:srgbClr val="000000"/>
                </a:solidFill>
                <a:latin typeface="Arial" charset="0"/>
              </a:rPr>
            </a:br>
            <a:endParaRPr lang="en-US" sz="900" dirty="0" smtClean="0">
              <a:solidFill>
                <a:srgbClr val="000000"/>
              </a:solidFill>
              <a:latin typeface="Arial" charset="0"/>
            </a:endParaRPr>
          </a:p>
          <a:p>
            <a:endParaRPr lang="en-US" sz="900" dirty="0" smtClean="0">
              <a:solidFill>
                <a:srgbClr val="000000"/>
              </a:solidFill>
              <a:latin typeface="Arial" charset="0"/>
            </a:endParaRPr>
          </a:p>
          <a:p>
            <a:endParaRPr lang="en-US" sz="2400" dirty="0" smtClean="0">
              <a:solidFill>
                <a:srgbClr val="000000"/>
              </a:solidFill>
              <a:latin typeface="Arial" charset="0"/>
            </a:endParaRPr>
          </a:p>
          <a:p>
            <a:endParaRPr lang="en-US" sz="2400" dirty="0">
              <a:solidFill>
                <a:srgbClr val="000000"/>
              </a:solidFill>
              <a:latin typeface="Arial" charset="0"/>
            </a:endParaRPr>
          </a:p>
        </p:txBody>
      </p:sp>
    </p:spTree>
    <p:extLst>
      <p:ext uri="{BB962C8B-B14F-4D97-AF65-F5344CB8AC3E}">
        <p14:creationId xmlns:p14="http://schemas.microsoft.com/office/powerpoint/2010/main" val="413366779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Questions</a:t>
            </a:r>
          </a:p>
        </p:txBody>
      </p:sp>
      <p:sp>
        <p:nvSpPr>
          <p:cNvPr id="54275" name="Rectangle 3"/>
          <p:cNvSpPr>
            <a:spLocks noGrp="1" noChangeArrowheads="1"/>
          </p:cNvSpPr>
          <p:nvPr>
            <p:ph type="body" idx="1"/>
          </p:nvPr>
        </p:nvSpPr>
        <p:spPr>
          <a:xfrm>
            <a:off x="457200" y="808038"/>
            <a:ext cx="8534400" cy="4462462"/>
          </a:xfrm>
        </p:spPr>
        <p:txBody>
          <a:bodyPr/>
          <a:lstStyle/>
          <a:p>
            <a:pPr eaLnBrk="1" hangingPunct="1">
              <a:defRPr/>
            </a:pPr>
            <a:r>
              <a:rPr lang="en-US" dirty="0" smtClean="0">
                <a:solidFill>
                  <a:schemeClr val="bg1"/>
                </a:solidFill>
              </a:rPr>
              <a:t>Ready for </a:t>
            </a:r>
            <a:r>
              <a:rPr lang="en-US" dirty="0" smtClean="0">
                <a:solidFill>
                  <a:schemeClr val="bg1"/>
                </a:solidFill>
              </a:rPr>
              <a:t>GOES-15 (e.g., December)?</a:t>
            </a:r>
            <a:endParaRPr lang="en-US" dirty="0" smtClean="0">
              <a:solidFill>
                <a:schemeClr val="bg1"/>
              </a:solidFill>
            </a:endParaRPr>
          </a:p>
          <a:p>
            <a:pPr eaLnBrk="1" hangingPunct="1">
              <a:defRPr/>
            </a:pPr>
            <a:r>
              <a:rPr lang="en-US" dirty="0" smtClean="0">
                <a:solidFill>
                  <a:schemeClr val="bg1"/>
                </a:solidFill>
              </a:rPr>
              <a:t>Ready for GOES-14?</a:t>
            </a:r>
          </a:p>
          <a:p>
            <a:pPr eaLnBrk="1" hangingPunct="1">
              <a:defRPr/>
            </a:pPr>
            <a:r>
              <a:rPr lang="en-US" dirty="0" smtClean="0">
                <a:solidFill>
                  <a:schemeClr val="bg1"/>
                </a:solidFill>
              </a:rPr>
              <a:t>Read </a:t>
            </a:r>
            <a:r>
              <a:rPr lang="en-US" dirty="0" err="1" smtClean="0">
                <a:solidFill>
                  <a:schemeClr val="bg1"/>
                </a:solidFill>
              </a:rPr>
              <a:t>netCDF</a:t>
            </a:r>
            <a:r>
              <a:rPr lang="en-US" dirty="0" smtClean="0">
                <a:solidFill>
                  <a:schemeClr val="bg1"/>
                </a:solidFill>
              </a:rPr>
              <a:t> for radiances and cloud mask (GOES-R ABI) </a:t>
            </a:r>
          </a:p>
          <a:p>
            <a:pPr eaLnBrk="1" hangingPunct="1">
              <a:defRPr/>
            </a:pPr>
            <a:r>
              <a:rPr lang="en-US" dirty="0" smtClean="0">
                <a:solidFill>
                  <a:schemeClr val="bg1"/>
                </a:solidFill>
              </a:rPr>
              <a:t>Ready to exploit the high temporal data from the ABI</a:t>
            </a:r>
            <a:r>
              <a:rPr lang="en-US" dirty="0" smtClean="0">
                <a:solidFill>
                  <a:schemeClr val="bg1"/>
                </a:solidFill>
              </a:rPr>
              <a:t>? Current GOES radiances and products?</a:t>
            </a:r>
            <a:endParaRPr lang="en-US" dirty="0" smtClean="0">
              <a:solidFill>
                <a:schemeClr val="bg1"/>
              </a:solidFill>
            </a:endParaRPr>
          </a:p>
          <a:p>
            <a:pPr eaLnBrk="1" hangingPunct="1">
              <a:defRPr/>
            </a:pPr>
            <a:r>
              <a:rPr lang="en-US" dirty="0" smtClean="0">
                <a:solidFill>
                  <a:schemeClr val="bg1"/>
                </a:solidFill>
              </a:rPr>
              <a:t>Are the systems set-up for the in-direct validations?</a:t>
            </a:r>
          </a:p>
        </p:txBody>
      </p:sp>
      <p:sp>
        <p:nvSpPr>
          <p:cNvPr id="819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DB4AF0-9137-4E66-BBEB-EA2B82F149F3}" type="slidenum">
              <a:rPr lang="en-US" smtClean="0">
                <a:solidFill>
                  <a:srgbClr val="000000"/>
                </a:solidFill>
              </a:rPr>
              <a:pPr eaLnBrk="1" hangingPunct="1"/>
              <a:t>106</a:t>
            </a:fld>
            <a:endParaRPr lang="en-US" smtClean="0">
              <a:solidFill>
                <a:srgbClr val="000000"/>
              </a:solidFill>
            </a:endParaRPr>
          </a:p>
        </p:txBody>
      </p:sp>
    </p:spTree>
    <p:extLst>
      <p:ext uri="{BB962C8B-B14F-4D97-AF65-F5344CB8AC3E}">
        <p14:creationId xmlns:p14="http://schemas.microsoft.com/office/powerpoint/2010/main" val="290056763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57200" y="76200"/>
            <a:ext cx="8229600" cy="1143000"/>
          </a:xfrm>
        </p:spPr>
        <p:txBody>
          <a:bodyPr/>
          <a:lstStyle/>
          <a:p>
            <a:pPr eaLnBrk="1" hangingPunct="1"/>
            <a:r>
              <a:rPr lang="en-US" b="1" smtClean="0">
                <a:solidFill>
                  <a:srgbClr val="FFFF00"/>
                </a:solidFill>
              </a:rPr>
              <a:t>Acknowledgements</a:t>
            </a:r>
          </a:p>
        </p:txBody>
      </p:sp>
      <p:sp>
        <p:nvSpPr>
          <p:cNvPr id="82947" name="Rectangle 3"/>
          <p:cNvSpPr>
            <a:spLocks noGrp="1" noChangeArrowheads="1"/>
          </p:cNvSpPr>
          <p:nvPr>
            <p:ph type="body" idx="1"/>
          </p:nvPr>
        </p:nvSpPr>
        <p:spPr>
          <a:xfrm>
            <a:off x="457200" y="1143000"/>
            <a:ext cx="8229600" cy="4525963"/>
          </a:xfrm>
        </p:spPr>
        <p:txBody>
          <a:bodyPr/>
          <a:lstStyle/>
          <a:p>
            <a:pPr eaLnBrk="1" hangingPunct="1">
              <a:lnSpc>
                <a:spcPct val="80000"/>
              </a:lnSpc>
            </a:pPr>
            <a:r>
              <a:rPr lang="en-US" sz="2400" dirty="0" smtClean="0">
                <a:solidFill>
                  <a:schemeClr val="bg1"/>
                </a:solidFill>
              </a:rPr>
              <a:t>The authors would like to thank the entire GOES-R </a:t>
            </a:r>
            <a:r>
              <a:rPr lang="en-US" sz="2400" dirty="0" smtClean="0">
                <a:solidFill>
                  <a:schemeClr val="bg1"/>
                </a:solidFill>
              </a:rPr>
              <a:t>team (especially the GOES-R Program Office); </a:t>
            </a:r>
            <a:r>
              <a:rPr lang="en-US" sz="2400" dirty="0" smtClean="0">
                <a:solidFill>
                  <a:schemeClr val="bg1"/>
                </a:solidFill>
              </a:rPr>
              <a:t>within the government, industry and academia.</a:t>
            </a:r>
          </a:p>
          <a:p>
            <a:pPr eaLnBrk="1" hangingPunct="1">
              <a:lnSpc>
                <a:spcPct val="80000"/>
              </a:lnSpc>
            </a:pPr>
            <a:endParaRPr lang="en-US" sz="2400" dirty="0" smtClean="0">
              <a:solidFill>
                <a:schemeClr val="bg1"/>
              </a:solidFill>
            </a:endParaRPr>
          </a:p>
          <a:p>
            <a:pPr eaLnBrk="1" hangingPunct="1">
              <a:lnSpc>
                <a:spcPct val="80000"/>
              </a:lnSpc>
            </a:pPr>
            <a:r>
              <a:rPr lang="en-US" sz="2400" dirty="0" smtClean="0">
                <a:solidFill>
                  <a:schemeClr val="bg1"/>
                </a:solidFill>
              </a:rPr>
              <a:t>The views, opinions, and findings contained in this presentation are those of the author and should not be construed as an official National Oceanic and Atmospheric Administration or U.S. Government position, policy, or decision. </a:t>
            </a:r>
          </a:p>
        </p:txBody>
      </p:sp>
      <p:pic>
        <p:nvPicPr>
          <p:cNvPr id="82948" name="Picture 4" descr="FD_KAT_28AUG05_NOMAP"/>
          <p:cNvPicPr>
            <a:picLocks noChangeAspect="1" noChangeArrowheads="1"/>
          </p:cNvPicPr>
          <p:nvPr/>
        </p:nvPicPr>
        <p:blipFill>
          <a:blip r:embed="rId3">
            <a:extLst>
              <a:ext uri="{28A0092B-C50C-407E-A947-70E740481C1C}">
                <a14:useLocalDpi xmlns:a14="http://schemas.microsoft.com/office/drawing/2010/main" val="0"/>
              </a:ext>
            </a:extLst>
          </a:blip>
          <a:srcRect r="38046" b="30000"/>
          <a:stretch>
            <a:fillRect/>
          </a:stretch>
        </p:blipFill>
        <p:spPr bwMode="auto">
          <a:xfrm>
            <a:off x="533400" y="4419600"/>
            <a:ext cx="25146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6" descr="new_GOESR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600" y="0"/>
            <a:ext cx="12954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7" descr="goesRNextGenerationWHurricane"/>
          <p:cNvPicPr>
            <a:picLocks noChangeAspect="1" noChangeArrowheads="1"/>
          </p:cNvPicPr>
          <p:nvPr/>
        </p:nvPicPr>
        <p:blipFill>
          <a:blip r:embed="rId5">
            <a:extLst>
              <a:ext uri="{28A0092B-C50C-407E-A947-70E740481C1C}">
                <a14:useLocalDpi xmlns:a14="http://schemas.microsoft.com/office/drawing/2010/main" val="0"/>
              </a:ext>
            </a:extLst>
          </a:blip>
          <a:srcRect l="6799" t="21513" r="6799"/>
          <a:stretch>
            <a:fillRect/>
          </a:stretch>
        </p:blipFill>
        <p:spPr bwMode="auto">
          <a:xfrm>
            <a:off x="3352800" y="4343400"/>
            <a:ext cx="2058988"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B5014DB-F440-423F-8C13-45CC06A8E3D4}" type="slidenum">
              <a:rPr lang="en-US" smtClean="0">
                <a:solidFill>
                  <a:srgbClr val="000000"/>
                </a:solidFill>
              </a:rPr>
              <a:pPr eaLnBrk="1" hangingPunct="1"/>
              <a:t>107</a:t>
            </a:fld>
            <a:endParaRPr lang="en-US" smtClean="0">
              <a:solidFill>
                <a:srgbClr val="000000"/>
              </a:solidFill>
            </a:endParaRPr>
          </a:p>
        </p:txBody>
      </p:sp>
      <p:pic>
        <p:nvPicPr>
          <p:cNvPr id="82949" name="Picture 5" descr="cube_imag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5000" y="4324350"/>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38343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9219" name="Rectangle 3"/>
          <p:cNvSpPr>
            <a:spLocks noGrp="1" noChangeArrowheads="1"/>
          </p:cNvSpPr>
          <p:nvPr>
            <p:ph type="body" idx="1"/>
          </p:nvPr>
        </p:nvSpPr>
        <p:spPr>
          <a:xfrm>
            <a:off x="381000" y="685800"/>
            <a:ext cx="8839200" cy="5105400"/>
          </a:xfrm>
        </p:spPr>
        <p:txBody>
          <a:bodyPr/>
          <a:lstStyle/>
          <a:p>
            <a:pPr eaLnBrk="1" hangingPunct="1">
              <a:lnSpc>
                <a:spcPct val="90000"/>
              </a:lnSpc>
            </a:pPr>
            <a:r>
              <a:rPr lang="en-US" dirty="0" smtClean="0">
                <a:solidFill>
                  <a:schemeClr val="bg1"/>
                </a:solidFill>
              </a:rPr>
              <a:t>History</a:t>
            </a:r>
          </a:p>
          <a:p>
            <a:pPr eaLnBrk="1" hangingPunct="1">
              <a:lnSpc>
                <a:spcPct val="90000"/>
              </a:lnSpc>
            </a:pPr>
            <a:r>
              <a:rPr lang="en-US" dirty="0" smtClean="0">
                <a:solidFill>
                  <a:srgbClr val="FFFF00"/>
                </a:solidFill>
              </a:rPr>
              <a:t>Current GOES Imager and Sounder</a:t>
            </a:r>
          </a:p>
          <a:p>
            <a:pPr lvl="1" eaLnBrk="1" hangingPunct="1">
              <a:lnSpc>
                <a:spcPct val="90000"/>
              </a:lnSpc>
            </a:pPr>
            <a:r>
              <a:rPr lang="en-US" dirty="0" smtClean="0">
                <a:solidFill>
                  <a:schemeClr val="bg1"/>
                </a:solidFill>
              </a:rPr>
              <a:t>GOES-14/15</a:t>
            </a:r>
          </a:p>
          <a:p>
            <a:pPr eaLnBrk="1" hangingPunct="1">
              <a:lnSpc>
                <a:spcPct val="90000"/>
              </a:lnSpc>
            </a:pPr>
            <a:r>
              <a:rPr lang="en-US" dirty="0" smtClean="0">
                <a:solidFill>
                  <a:schemeClr val="bg1"/>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chemeClr val="bg1"/>
                </a:solidFill>
              </a:rPr>
              <a:t>High Spectral resolution</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Questions</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11</a:t>
            </a:fld>
            <a:endParaRPr lang="en-US" smtClean="0">
              <a:solidFill>
                <a:srgbClr val="000000"/>
              </a:solidFill>
            </a:endParaRPr>
          </a:p>
        </p:txBody>
      </p:sp>
      <p:grpSp>
        <p:nvGrpSpPr>
          <p:cNvPr id="9221" name="Group 3"/>
          <p:cNvGrpSpPr>
            <a:grpSpLocks/>
          </p:cNvGrpSpPr>
          <p:nvPr/>
        </p:nvGrpSpPr>
        <p:grpSpPr bwMode="auto">
          <a:xfrm>
            <a:off x="5181600" y="3581400"/>
            <a:ext cx="3733800" cy="3200400"/>
            <a:chOff x="4338637" y="2211385"/>
            <a:chExt cx="4576763" cy="4570415"/>
          </a:xfrm>
        </p:grpSpPr>
        <p:pic>
          <p:nvPicPr>
            <p:cNvPr id="92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38637" y="2211385"/>
              <a:ext cx="4576763" cy="457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extBox 2"/>
            <p:cNvSpPr txBox="1">
              <a:spLocks noChangeArrowheads="1"/>
            </p:cNvSpPr>
            <p:nvPr/>
          </p:nvSpPr>
          <p:spPr bwMode="auto">
            <a:xfrm>
              <a:off x="6767123" y="6295277"/>
              <a:ext cx="18902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000000"/>
                  </a:solidFill>
                </a:rPr>
                <a:t>Lockheed Martin</a:t>
              </a:r>
            </a:p>
          </p:txBody>
        </p:sp>
      </p:grpSp>
    </p:spTree>
    <p:extLst>
      <p:ext uri="{BB962C8B-B14F-4D97-AF65-F5344CB8AC3E}">
        <p14:creationId xmlns:p14="http://schemas.microsoft.com/office/powerpoint/2010/main" val="2708785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AA6F948-6015-4A5D-B9BA-E7EDEFFD978D}" type="slidenum">
              <a:rPr lang="en-US" smtClean="0"/>
              <a:pPr eaLnBrk="1" hangingPunct="1"/>
              <a:t>12</a:t>
            </a:fld>
            <a:endParaRPr lang="en-US" smtClean="0"/>
          </a:p>
        </p:txBody>
      </p:sp>
      <p:sp>
        <p:nvSpPr>
          <p:cNvPr id="6147" name="Rectangle 2"/>
          <p:cNvSpPr>
            <a:spLocks noGrp="1" noChangeArrowheads="1"/>
          </p:cNvSpPr>
          <p:nvPr>
            <p:ph type="title"/>
          </p:nvPr>
        </p:nvSpPr>
        <p:spPr>
          <a:xfrm>
            <a:off x="0" y="685800"/>
            <a:ext cx="9448800" cy="685800"/>
          </a:xfrm>
        </p:spPr>
        <p:txBody>
          <a:bodyPr/>
          <a:lstStyle/>
          <a:p>
            <a:pPr eaLnBrk="1" hangingPunct="1"/>
            <a:r>
              <a:rPr lang="en-US" sz="4000" b="1" smtClean="0">
                <a:solidFill>
                  <a:srgbClr val="FFFF00"/>
                </a:solidFill>
              </a:rPr>
              <a:t>GOES-15 </a:t>
            </a:r>
            <a:r>
              <a:rPr lang="en-US" sz="4000" smtClean="0">
                <a:solidFill>
                  <a:srgbClr val="FFFF00"/>
                </a:solidFill>
              </a:rPr>
              <a:t/>
            </a:r>
            <a:br>
              <a:rPr lang="en-US" sz="4000" smtClean="0">
                <a:solidFill>
                  <a:srgbClr val="FFFF00"/>
                </a:solidFill>
              </a:rPr>
            </a:br>
            <a:r>
              <a:rPr lang="en-US" sz="2000" smtClean="0">
                <a:solidFill>
                  <a:srgbClr val="0000FF"/>
                </a:solidFill>
              </a:rPr>
              <a:t/>
            </a:r>
            <a:br>
              <a:rPr lang="en-US" sz="2000" smtClean="0">
                <a:solidFill>
                  <a:srgbClr val="0000FF"/>
                </a:solidFill>
              </a:rPr>
            </a:br>
            <a:endParaRPr lang="en-US" sz="2000" smtClean="0">
              <a:solidFill>
                <a:srgbClr val="0000FF"/>
              </a:solidFill>
            </a:endParaRPr>
          </a:p>
        </p:txBody>
      </p:sp>
      <p:sp>
        <p:nvSpPr>
          <p:cNvPr id="6148" name="Rectangle 3"/>
          <p:cNvSpPr>
            <a:spLocks noGrp="1" noChangeArrowheads="1"/>
          </p:cNvSpPr>
          <p:nvPr>
            <p:ph type="body" sz="half" idx="1"/>
          </p:nvPr>
        </p:nvSpPr>
        <p:spPr>
          <a:xfrm>
            <a:off x="228600" y="1676400"/>
            <a:ext cx="4648200" cy="1905000"/>
          </a:xfrm>
        </p:spPr>
        <p:txBody>
          <a:bodyPr/>
          <a:lstStyle/>
          <a:p>
            <a:pPr eaLnBrk="1" hangingPunct="1">
              <a:lnSpc>
                <a:spcPct val="80000"/>
              </a:lnSpc>
              <a:spcBef>
                <a:spcPct val="0"/>
              </a:spcBef>
              <a:buFontTx/>
              <a:buNone/>
            </a:pPr>
            <a:r>
              <a:rPr lang="en-US" sz="2400" b="1" smtClean="0">
                <a:solidFill>
                  <a:schemeClr val="bg1"/>
                </a:solidFill>
              </a:rPr>
              <a:t>GOES-13/14/15 have similar instruments to GOES-8-12, but on a different spacecraft bus. </a:t>
            </a:r>
          </a:p>
          <a:p>
            <a:pPr eaLnBrk="1" hangingPunct="1">
              <a:lnSpc>
                <a:spcPct val="80000"/>
              </a:lnSpc>
              <a:spcBef>
                <a:spcPct val="0"/>
              </a:spcBef>
              <a:buFontTx/>
              <a:buNone/>
            </a:pPr>
            <a:endParaRPr lang="en-US" sz="2400" b="1" smtClean="0">
              <a:solidFill>
                <a:schemeClr val="bg1"/>
              </a:solidFill>
            </a:endParaRPr>
          </a:p>
          <a:p>
            <a:pPr eaLnBrk="1" hangingPunct="1">
              <a:lnSpc>
                <a:spcPct val="80000"/>
              </a:lnSpc>
              <a:spcBef>
                <a:spcPct val="0"/>
              </a:spcBef>
              <a:buFontTx/>
              <a:buNone/>
            </a:pPr>
            <a:r>
              <a:rPr lang="en-US" sz="2400" b="1" smtClean="0">
                <a:solidFill>
                  <a:schemeClr val="bg1"/>
                </a:solidFill>
              </a:rPr>
              <a:t>Spring and fall eclipse outages will be avoided by larger onboard batteries. </a:t>
            </a:r>
          </a:p>
          <a:p>
            <a:pPr eaLnBrk="1" hangingPunct="1">
              <a:lnSpc>
                <a:spcPct val="80000"/>
              </a:lnSpc>
              <a:spcBef>
                <a:spcPct val="0"/>
              </a:spcBef>
              <a:buFontTx/>
              <a:buNone/>
            </a:pPr>
            <a:endParaRPr lang="en-US" sz="2400" b="1" smtClean="0">
              <a:solidFill>
                <a:schemeClr val="bg1"/>
              </a:solidFill>
            </a:endParaRPr>
          </a:p>
          <a:p>
            <a:pPr eaLnBrk="1" hangingPunct="1">
              <a:lnSpc>
                <a:spcPct val="80000"/>
              </a:lnSpc>
              <a:spcBef>
                <a:spcPct val="0"/>
              </a:spcBef>
              <a:buFontTx/>
              <a:buNone/>
            </a:pPr>
            <a:r>
              <a:rPr lang="en-US" sz="2400" b="1" smtClean="0">
                <a:solidFill>
                  <a:schemeClr val="bg1"/>
                </a:solidFill>
              </a:rPr>
              <a:t>Improved navigation</a:t>
            </a:r>
          </a:p>
          <a:p>
            <a:pPr eaLnBrk="1" hangingPunct="1">
              <a:lnSpc>
                <a:spcPct val="80000"/>
              </a:lnSpc>
              <a:spcBef>
                <a:spcPct val="0"/>
              </a:spcBef>
              <a:buFontTx/>
              <a:buNone/>
            </a:pPr>
            <a:endParaRPr lang="en-US" sz="2400" b="1" smtClean="0">
              <a:solidFill>
                <a:schemeClr val="bg1"/>
              </a:solidFill>
            </a:endParaRPr>
          </a:p>
          <a:p>
            <a:pPr eaLnBrk="1" hangingPunct="1">
              <a:lnSpc>
                <a:spcPct val="80000"/>
              </a:lnSpc>
              <a:spcBef>
                <a:spcPct val="0"/>
              </a:spcBef>
              <a:buFontTx/>
              <a:buNone/>
            </a:pPr>
            <a:r>
              <a:rPr lang="en-US" sz="2400" b="1" smtClean="0">
                <a:solidFill>
                  <a:schemeClr val="bg1"/>
                </a:solidFill>
              </a:rPr>
              <a:t>Improved radiometrics</a:t>
            </a:r>
          </a:p>
          <a:p>
            <a:pPr eaLnBrk="1" hangingPunct="1">
              <a:lnSpc>
                <a:spcPct val="80000"/>
              </a:lnSpc>
              <a:spcBef>
                <a:spcPct val="0"/>
              </a:spcBef>
              <a:buFontTx/>
              <a:buNone/>
            </a:pPr>
            <a:endParaRPr lang="en-US" sz="2400" b="1" smtClean="0">
              <a:solidFill>
                <a:schemeClr val="bg1"/>
              </a:solidFill>
            </a:endParaRPr>
          </a:p>
          <a:p>
            <a:pPr eaLnBrk="1" hangingPunct="1">
              <a:lnSpc>
                <a:spcPct val="80000"/>
              </a:lnSpc>
              <a:spcBef>
                <a:spcPct val="0"/>
              </a:spcBef>
              <a:buFontTx/>
              <a:buNone/>
            </a:pPr>
            <a:r>
              <a:rPr lang="en-US" sz="2400" b="1" smtClean="0">
                <a:solidFill>
                  <a:schemeClr val="bg1"/>
                </a:solidFill>
              </a:rPr>
              <a:t>Similar stray light to GOES-13/14</a:t>
            </a:r>
          </a:p>
          <a:p>
            <a:pPr eaLnBrk="1" hangingPunct="1">
              <a:lnSpc>
                <a:spcPct val="80000"/>
              </a:lnSpc>
              <a:spcBef>
                <a:spcPct val="0"/>
              </a:spcBef>
              <a:buFontTx/>
              <a:buNone/>
            </a:pPr>
            <a:r>
              <a:rPr lang="en-US" sz="2400" smtClean="0">
                <a:solidFill>
                  <a:schemeClr val="bg1"/>
                </a:solidFill>
              </a:rPr>
              <a:t> </a:t>
            </a:r>
          </a:p>
        </p:txBody>
      </p:sp>
      <p:sp>
        <p:nvSpPr>
          <p:cNvPr id="6149" name="Text Box 4"/>
          <p:cNvSpPr txBox="1">
            <a:spLocks noChangeArrowheads="1"/>
          </p:cNvSpPr>
          <p:nvPr/>
        </p:nvSpPr>
        <p:spPr bwMode="auto">
          <a:xfrm>
            <a:off x="6629400" y="2667000"/>
            <a:ext cx="21701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200" b="1">
                <a:solidFill>
                  <a:srgbClr val="FF9900"/>
                </a:solidFill>
                <a:latin typeface="Times New Roman" pitchFamily="18" charset="0"/>
              </a:rPr>
              <a:t>GOES-8/12</a:t>
            </a:r>
          </a:p>
        </p:txBody>
      </p:sp>
      <p:sp>
        <p:nvSpPr>
          <p:cNvPr id="6150" name="Rectangle 5"/>
          <p:cNvSpPr>
            <a:spLocks noChangeArrowheads="1"/>
          </p:cNvSpPr>
          <p:nvPr/>
        </p:nvSpPr>
        <p:spPr bwMode="auto">
          <a:xfrm>
            <a:off x="2976563" y="25193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pic>
        <p:nvPicPr>
          <p:cNvPr id="6151" name="Picture 6" descr="goesSpacecraf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990600"/>
            <a:ext cx="38100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7" descr="n-q_spacecra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114800"/>
            <a:ext cx="344805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Text Box 8"/>
          <p:cNvSpPr txBox="1">
            <a:spLocks noChangeArrowheads="1"/>
          </p:cNvSpPr>
          <p:nvPr/>
        </p:nvSpPr>
        <p:spPr bwMode="auto">
          <a:xfrm>
            <a:off x="3810000" y="6126163"/>
            <a:ext cx="28924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200" b="1">
                <a:solidFill>
                  <a:srgbClr val="FF9900"/>
                </a:solidFill>
                <a:latin typeface="Times New Roman" pitchFamily="18" charset="0"/>
              </a:rPr>
              <a:t>GOES-13/14/15</a:t>
            </a:r>
          </a:p>
        </p:txBody>
      </p:sp>
    </p:spTree>
    <p:extLst>
      <p:ext uri="{BB962C8B-B14F-4D97-AF65-F5344CB8AC3E}">
        <p14:creationId xmlns:p14="http://schemas.microsoft.com/office/powerpoint/2010/main" val="25688270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IA15_27_JULY_2011_WEST"/>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Rectangle 2"/>
          <p:cNvSpPr txBox="1">
            <a:spLocks noChangeArrowheads="1"/>
          </p:cNvSpPr>
          <p:nvPr/>
        </p:nvSpPr>
        <p:spPr>
          <a:xfrm>
            <a:off x="457200" y="76200"/>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4000" dirty="0" smtClean="0">
                <a:solidFill>
                  <a:srgbClr val="FFFF00"/>
                </a:solidFill>
              </a:rPr>
              <a:t>GOES-15</a:t>
            </a:r>
            <a:endParaRPr lang="en-US" sz="2800" dirty="0" smtClean="0">
              <a:solidFill>
                <a:srgbClr val="FFFF00"/>
              </a:solidFill>
            </a:endParaRPr>
          </a:p>
        </p:txBody>
      </p:sp>
      <p:sp>
        <p:nvSpPr>
          <p:cNvPr id="4" name="Text Box 4"/>
          <p:cNvSpPr txBox="1">
            <a:spLocks noChangeArrowheads="1"/>
          </p:cNvSpPr>
          <p:nvPr/>
        </p:nvSpPr>
        <p:spPr bwMode="auto">
          <a:xfrm>
            <a:off x="7042150" y="6477000"/>
            <a:ext cx="2101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From NOAA ASPB</a:t>
            </a:r>
          </a:p>
        </p:txBody>
      </p:sp>
      <p:sp>
        <p:nvSpPr>
          <p:cNvPr id="5" name="Text Box 5"/>
          <p:cNvSpPr txBox="1">
            <a:spLocks noChangeArrowheads="1"/>
          </p:cNvSpPr>
          <p:nvPr/>
        </p:nvSpPr>
        <p:spPr bwMode="auto">
          <a:xfrm>
            <a:off x="2193925" y="6186488"/>
            <a:ext cx="1885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a:t>Native projection</a:t>
            </a:r>
          </a:p>
        </p:txBody>
      </p:sp>
    </p:spTree>
    <p:extLst>
      <p:ext uri="{BB962C8B-B14F-4D97-AF65-F5344CB8AC3E}">
        <p14:creationId xmlns:p14="http://schemas.microsoft.com/office/powerpoint/2010/main" val="34196369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IA11_27_JULY_2011_35_11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Rectangle 2"/>
          <p:cNvSpPr txBox="1">
            <a:spLocks noChangeArrowheads="1"/>
          </p:cNvSpPr>
          <p:nvPr/>
        </p:nvSpPr>
        <p:spPr>
          <a:xfrm>
            <a:off x="457200" y="76200"/>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4000" dirty="0" smtClean="0">
                <a:solidFill>
                  <a:srgbClr val="FFFF00"/>
                </a:solidFill>
              </a:rPr>
              <a:t>GOES-11</a:t>
            </a:r>
            <a:endParaRPr lang="en-US" sz="2800" dirty="0" smtClean="0">
              <a:solidFill>
                <a:srgbClr val="FFFF00"/>
              </a:solidFill>
            </a:endParaRPr>
          </a:p>
        </p:txBody>
      </p:sp>
      <p:sp>
        <p:nvSpPr>
          <p:cNvPr id="4" name="Text Box 4"/>
          <p:cNvSpPr txBox="1">
            <a:spLocks noChangeArrowheads="1"/>
          </p:cNvSpPr>
          <p:nvPr/>
        </p:nvSpPr>
        <p:spPr bwMode="auto">
          <a:xfrm>
            <a:off x="7042150" y="6477000"/>
            <a:ext cx="2101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From NOAA ASPB</a:t>
            </a:r>
          </a:p>
        </p:txBody>
      </p:sp>
      <p:sp>
        <p:nvSpPr>
          <p:cNvPr id="5" name="Text Box 5"/>
          <p:cNvSpPr txBox="1">
            <a:spLocks noChangeArrowheads="1"/>
          </p:cNvSpPr>
          <p:nvPr/>
        </p:nvSpPr>
        <p:spPr bwMode="auto">
          <a:xfrm>
            <a:off x="2193925" y="6186488"/>
            <a:ext cx="1885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a:t>Native projection</a:t>
            </a:r>
          </a:p>
        </p:txBody>
      </p:sp>
    </p:spTree>
    <p:extLst>
      <p:ext uri="{BB962C8B-B14F-4D97-AF65-F5344CB8AC3E}">
        <p14:creationId xmlns:p14="http://schemas.microsoft.com/office/powerpoint/2010/main" val="3764577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GOES-11 </a:t>
            </a:r>
            <a:r>
              <a:rPr lang="en-US" dirty="0" err="1" smtClean="0">
                <a:solidFill>
                  <a:srgbClr val="FFFF00"/>
                </a:solidFill>
              </a:rPr>
              <a:t>vs</a:t>
            </a:r>
            <a:r>
              <a:rPr lang="en-US" dirty="0" smtClean="0">
                <a:solidFill>
                  <a:srgbClr val="FFFF00"/>
                </a:solidFill>
              </a:rPr>
              <a:t> GOES-14 (WV)</a:t>
            </a:r>
            <a:endParaRPr lang="en-US" dirty="0">
              <a:solidFill>
                <a:srgbClr val="FFFF00"/>
              </a:solidFill>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18745"/>
            <a:ext cx="8229600" cy="4488872"/>
          </a:xfrm>
        </p:spPr>
      </p:pic>
      <p:sp>
        <p:nvSpPr>
          <p:cNvPr id="4" name="Slide Number Placeholder 3"/>
          <p:cNvSpPr>
            <a:spLocks noGrp="1"/>
          </p:cNvSpPr>
          <p:nvPr>
            <p:ph type="sldNum" sz="quarter" idx="12"/>
          </p:nvPr>
        </p:nvSpPr>
        <p:spPr/>
        <p:txBody>
          <a:bodyPr/>
          <a:lstStyle/>
          <a:p>
            <a:pPr>
              <a:defRPr/>
            </a:pPr>
            <a:fld id="{EDC36768-855A-4975-9277-4629E3777BD5}" type="slidenum">
              <a:rPr lang="en-US" smtClean="0">
                <a:solidFill>
                  <a:srgbClr val="000000"/>
                </a:solidFill>
              </a:rPr>
              <a:pPr>
                <a:defRPr/>
              </a:pPr>
              <a:t>15</a:t>
            </a:fld>
            <a:endParaRPr lang="en-US">
              <a:solidFill>
                <a:srgbClr val="000000"/>
              </a:solidFill>
            </a:endParaRPr>
          </a:p>
        </p:txBody>
      </p:sp>
      <p:sp>
        <p:nvSpPr>
          <p:cNvPr id="6" name="Text Box 4"/>
          <p:cNvSpPr txBox="1">
            <a:spLocks noChangeArrowheads="1"/>
          </p:cNvSpPr>
          <p:nvPr/>
        </p:nvSpPr>
        <p:spPr bwMode="auto">
          <a:xfrm>
            <a:off x="2193925" y="6186488"/>
            <a:ext cx="30700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smtClean="0"/>
              <a:t>Remapped into a projection</a:t>
            </a:r>
            <a:endParaRPr lang="en-US" dirty="0"/>
          </a:p>
        </p:txBody>
      </p:sp>
    </p:spTree>
    <p:extLst>
      <p:ext uri="{BB962C8B-B14F-4D97-AF65-F5344CB8AC3E}">
        <p14:creationId xmlns:p14="http://schemas.microsoft.com/office/powerpoint/2010/main" val="1808776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9219" name="Rectangle 3"/>
          <p:cNvSpPr>
            <a:spLocks noGrp="1" noChangeArrowheads="1"/>
          </p:cNvSpPr>
          <p:nvPr>
            <p:ph type="body" idx="1"/>
          </p:nvPr>
        </p:nvSpPr>
        <p:spPr>
          <a:xfrm>
            <a:off x="381000" y="685800"/>
            <a:ext cx="8839200" cy="5105400"/>
          </a:xfrm>
        </p:spPr>
        <p:txBody>
          <a:bodyPr/>
          <a:lstStyle/>
          <a:p>
            <a:pPr eaLnBrk="1" hangingPunct="1">
              <a:lnSpc>
                <a:spcPct val="90000"/>
              </a:lnSpc>
            </a:pPr>
            <a:r>
              <a:rPr lang="en-US" dirty="0" smtClean="0">
                <a:solidFill>
                  <a:schemeClr val="bg1"/>
                </a:solidFill>
              </a:rPr>
              <a:t>History</a:t>
            </a:r>
          </a:p>
          <a:p>
            <a:pPr eaLnBrk="1" hangingPunct="1">
              <a:lnSpc>
                <a:spcPct val="90000"/>
              </a:lnSpc>
            </a:pPr>
            <a:r>
              <a:rPr lang="en-US" dirty="0" smtClean="0">
                <a:solidFill>
                  <a:schemeClr val="bg1"/>
                </a:solidFill>
              </a:rPr>
              <a:t>Current GOES Imager and Sounder</a:t>
            </a:r>
          </a:p>
          <a:p>
            <a:pPr lvl="1" eaLnBrk="1" hangingPunct="1">
              <a:lnSpc>
                <a:spcPct val="90000"/>
              </a:lnSpc>
            </a:pPr>
            <a:r>
              <a:rPr lang="en-US" dirty="0" smtClean="0">
                <a:solidFill>
                  <a:schemeClr val="bg1"/>
                </a:solidFill>
              </a:rPr>
              <a:t>GOES-14/15</a:t>
            </a:r>
          </a:p>
          <a:p>
            <a:pPr eaLnBrk="1" hangingPunct="1">
              <a:lnSpc>
                <a:spcPct val="90000"/>
              </a:lnSpc>
            </a:pPr>
            <a:r>
              <a:rPr lang="en-US" dirty="0" smtClean="0">
                <a:solidFill>
                  <a:srgbClr val="FFFF00"/>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chemeClr val="bg1"/>
                </a:solidFill>
              </a:rPr>
              <a:t>High Spectral resolution</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Questions</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16</a:t>
            </a:fld>
            <a:endParaRPr lang="en-US" smtClean="0">
              <a:solidFill>
                <a:srgbClr val="000000"/>
              </a:solidFill>
            </a:endParaRPr>
          </a:p>
        </p:txBody>
      </p:sp>
      <p:grpSp>
        <p:nvGrpSpPr>
          <p:cNvPr id="9221" name="Group 3"/>
          <p:cNvGrpSpPr>
            <a:grpSpLocks/>
          </p:cNvGrpSpPr>
          <p:nvPr/>
        </p:nvGrpSpPr>
        <p:grpSpPr bwMode="auto">
          <a:xfrm>
            <a:off x="5181600" y="3581400"/>
            <a:ext cx="3733800" cy="3200400"/>
            <a:chOff x="4338637" y="2211385"/>
            <a:chExt cx="4576763" cy="4570415"/>
          </a:xfrm>
        </p:grpSpPr>
        <p:pic>
          <p:nvPicPr>
            <p:cNvPr id="92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38637" y="2211385"/>
              <a:ext cx="4576763" cy="457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extBox 2"/>
            <p:cNvSpPr txBox="1">
              <a:spLocks noChangeArrowheads="1"/>
            </p:cNvSpPr>
            <p:nvPr/>
          </p:nvSpPr>
          <p:spPr bwMode="auto">
            <a:xfrm>
              <a:off x="6767123" y="6295277"/>
              <a:ext cx="18902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000000"/>
                  </a:solidFill>
                </a:rPr>
                <a:t>Lockheed Martin</a:t>
              </a:r>
            </a:p>
          </p:txBody>
        </p:sp>
      </p:grpSp>
    </p:spTree>
    <p:extLst>
      <p:ext uri="{BB962C8B-B14F-4D97-AF65-F5344CB8AC3E}">
        <p14:creationId xmlns:p14="http://schemas.microsoft.com/office/powerpoint/2010/main" val="15687012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565150" y="762000"/>
            <a:ext cx="8807450" cy="5260975"/>
          </a:xfrm>
        </p:spPr>
        <p:txBody>
          <a:bodyPr/>
          <a:lstStyle/>
          <a:p>
            <a:pPr>
              <a:lnSpc>
                <a:spcPct val="80000"/>
              </a:lnSpc>
              <a:defRPr/>
            </a:pPr>
            <a:r>
              <a:rPr lang="en-US" sz="2800" dirty="0">
                <a:solidFill>
                  <a:schemeClr val="bg1"/>
                </a:solidFill>
              </a:rPr>
              <a:t>Advanced Baseline Imager (ABI) </a:t>
            </a:r>
            <a:endParaRPr lang="en-US" sz="2800" dirty="0" smtClean="0">
              <a:solidFill>
                <a:schemeClr val="bg1"/>
              </a:solidFill>
            </a:endParaRPr>
          </a:p>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No dedicated Sounder</a:t>
            </a:r>
            <a:endParaRPr lang="en-US" sz="2800" dirty="0">
              <a:solidFill>
                <a:schemeClr val="bg1"/>
              </a:solidFill>
            </a:endParaRPr>
          </a:p>
          <a:p>
            <a:pPr lvl="1">
              <a:lnSpc>
                <a:spcPct val="80000"/>
              </a:lnSpc>
              <a:buFont typeface="Arial" charset="0"/>
              <a:buNone/>
              <a:defRPr/>
            </a:pPr>
            <a:endParaRPr lang="en-US" sz="1000" dirty="0" smtClean="0">
              <a:solidFill>
                <a:schemeClr val="bg1"/>
              </a:solidFill>
            </a:endParaRPr>
          </a:p>
          <a:p>
            <a:pPr>
              <a:lnSpc>
                <a:spcPct val="80000"/>
              </a:lnSpc>
              <a:defRPr/>
            </a:pPr>
            <a:r>
              <a:rPr lang="en-US" sz="2800" dirty="0">
                <a:solidFill>
                  <a:schemeClr val="bg1"/>
                </a:solidFill>
              </a:rPr>
              <a:t>Geostationary Lightning Mapper (GLM)</a:t>
            </a:r>
          </a:p>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Space </a:t>
            </a:r>
            <a:r>
              <a:rPr lang="en-US" sz="2800" dirty="0">
                <a:solidFill>
                  <a:schemeClr val="bg1"/>
                </a:solidFill>
              </a:rPr>
              <a:t>Weather</a:t>
            </a:r>
          </a:p>
          <a:p>
            <a:pPr lvl="1">
              <a:lnSpc>
                <a:spcPct val="80000"/>
              </a:lnSpc>
              <a:defRPr/>
            </a:pPr>
            <a:r>
              <a:rPr lang="en-US" sz="1800" dirty="0">
                <a:solidFill>
                  <a:schemeClr val="bg1"/>
                </a:solidFill>
              </a:rPr>
              <a:t>Space Environmental In-Situ Suite (SEISS)</a:t>
            </a:r>
          </a:p>
          <a:p>
            <a:pPr lvl="1">
              <a:lnSpc>
                <a:spcPct val="80000"/>
              </a:lnSpc>
              <a:defRPr/>
            </a:pPr>
            <a:r>
              <a:rPr lang="en-US" sz="1800" dirty="0" smtClean="0">
                <a:solidFill>
                  <a:schemeClr val="bg1"/>
                </a:solidFill>
              </a:rPr>
              <a:t>Solar </a:t>
            </a:r>
            <a:r>
              <a:rPr lang="en-US" sz="1800" dirty="0">
                <a:solidFill>
                  <a:schemeClr val="bg1"/>
                </a:solidFill>
              </a:rPr>
              <a:t>Ultra Violet Imager (SUVI)</a:t>
            </a:r>
          </a:p>
          <a:p>
            <a:pPr lvl="1">
              <a:lnSpc>
                <a:spcPct val="80000"/>
              </a:lnSpc>
              <a:defRPr/>
            </a:pPr>
            <a:r>
              <a:rPr lang="en-US" sz="1800" dirty="0" smtClean="0">
                <a:solidFill>
                  <a:schemeClr val="bg1"/>
                </a:solidFill>
              </a:rPr>
              <a:t>Extreme </a:t>
            </a:r>
            <a:r>
              <a:rPr lang="en-US" sz="1800" dirty="0">
                <a:solidFill>
                  <a:schemeClr val="bg1"/>
                </a:solidFill>
              </a:rPr>
              <a:t>Ultra Violet/X-Ray Irradiance Sensor (EXIS)</a:t>
            </a:r>
          </a:p>
          <a:p>
            <a:pPr lvl="1">
              <a:lnSpc>
                <a:spcPct val="80000"/>
              </a:lnSpc>
              <a:defRPr/>
            </a:pPr>
            <a:r>
              <a:rPr lang="en-US" sz="1800" dirty="0" smtClean="0">
                <a:solidFill>
                  <a:schemeClr val="bg1"/>
                </a:solidFill>
              </a:rPr>
              <a:t>Magnetometer</a:t>
            </a:r>
            <a:endParaRPr lang="en-US" sz="1800" dirty="0">
              <a:solidFill>
                <a:schemeClr val="bg1"/>
              </a:solidFill>
            </a:endParaRPr>
          </a:p>
          <a:p>
            <a:pPr marL="457200" lvl="1" indent="0">
              <a:lnSpc>
                <a:spcPct val="80000"/>
              </a:lnSpc>
              <a:buNone/>
              <a:defRPr/>
            </a:pPr>
            <a:endParaRPr lang="en-US" sz="1000" dirty="0">
              <a:solidFill>
                <a:schemeClr val="bg1"/>
              </a:solidFill>
            </a:endParaRPr>
          </a:p>
          <a:p>
            <a:pPr marL="304800" indent="-304800">
              <a:defRPr/>
            </a:pPr>
            <a:r>
              <a:rPr lang="en-US" sz="2800" dirty="0" smtClean="0">
                <a:solidFill>
                  <a:schemeClr val="bg1"/>
                </a:solidFill>
              </a:rPr>
              <a:t>Communications</a:t>
            </a:r>
          </a:p>
          <a:p>
            <a:pPr marL="569913" lvl="1" indent="-230188">
              <a:defRPr/>
            </a:pPr>
            <a:r>
              <a:rPr lang="en-US" sz="1800" dirty="0" smtClean="0">
                <a:solidFill>
                  <a:schemeClr val="bg1"/>
                </a:solidFill>
              </a:rPr>
              <a:t>GOES Rebroadcast (GRB)</a:t>
            </a:r>
          </a:p>
          <a:p>
            <a:pPr marL="569913" lvl="1" indent="-230188">
              <a:defRPr/>
            </a:pPr>
            <a:r>
              <a:rPr lang="en-US" sz="1800" dirty="0" smtClean="0">
                <a:solidFill>
                  <a:schemeClr val="bg1"/>
                </a:solidFill>
              </a:rPr>
              <a:t>Low Rate Information Transmissions (LRIT)</a:t>
            </a:r>
          </a:p>
          <a:p>
            <a:pPr marL="569913" lvl="1" indent="-230188">
              <a:defRPr/>
            </a:pPr>
            <a:r>
              <a:rPr lang="en-US" sz="1800" dirty="0" smtClean="0">
                <a:solidFill>
                  <a:schemeClr val="bg1"/>
                </a:solidFill>
              </a:rPr>
              <a:t>Emergency Managers Weather Information Network (EMWIN)</a:t>
            </a:r>
          </a:p>
          <a:p>
            <a:pPr marL="569913" lvl="1" indent="-230188">
              <a:defRPr/>
            </a:pPr>
            <a:r>
              <a:rPr lang="en-US" sz="1800" dirty="0" smtClean="0">
                <a:solidFill>
                  <a:schemeClr val="bg1"/>
                </a:solidFill>
              </a:rPr>
              <a:t>Search and Rescue (SAR)</a:t>
            </a:r>
          </a:p>
          <a:p>
            <a:pPr marL="569913" lvl="1" indent="-230188">
              <a:defRPr/>
            </a:pPr>
            <a:r>
              <a:rPr lang="en-US" sz="1800" dirty="0" smtClean="0">
                <a:solidFill>
                  <a:schemeClr val="bg1"/>
                </a:solidFill>
              </a:rPr>
              <a:t>Data Collection System (DCS)</a:t>
            </a:r>
          </a:p>
          <a:p>
            <a:pPr lvl="1">
              <a:lnSpc>
                <a:spcPct val="80000"/>
              </a:lnSpc>
              <a:defRPr/>
            </a:pPr>
            <a:endParaRPr lang="en-US" sz="1600" dirty="0">
              <a:solidFill>
                <a:schemeClr val="bg1"/>
              </a:solidFill>
            </a:endParaRPr>
          </a:p>
          <a:p>
            <a:pPr>
              <a:lnSpc>
                <a:spcPct val="80000"/>
              </a:lnSpc>
              <a:defRPr/>
            </a:pPr>
            <a:endParaRPr lang="en-US" sz="1600" dirty="0">
              <a:solidFill>
                <a:schemeClr val="bg1"/>
              </a:solidFill>
            </a:endParaRPr>
          </a:p>
          <a:p>
            <a:pPr>
              <a:lnSpc>
                <a:spcPct val="80000"/>
              </a:lnSpc>
              <a:defRPr/>
            </a:pPr>
            <a:endParaRPr lang="en-US" sz="1600" dirty="0">
              <a:solidFill>
                <a:schemeClr val="bg1"/>
              </a:solidFill>
            </a:endParaRPr>
          </a:p>
        </p:txBody>
      </p:sp>
      <p:sp>
        <p:nvSpPr>
          <p:cNvPr id="27651" name="Rectangle 6"/>
          <p:cNvSpPr>
            <a:spLocks noGrp="1" noChangeArrowheads="1"/>
          </p:cNvSpPr>
          <p:nvPr>
            <p:ph type="title" sz="quarter"/>
          </p:nvPr>
        </p:nvSpPr>
        <p:spPr>
          <a:xfrm>
            <a:off x="457200" y="-3175"/>
            <a:ext cx="8229600" cy="841375"/>
          </a:xfrm>
          <a:extLs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a:lstStyle/>
          <a:p>
            <a:pPr>
              <a:lnSpc>
                <a:spcPct val="90000"/>
              </a:lnSpc>
            </a:pPr>
            <a:r>
              <a:rPr lang="en-US" altLang="en-US" smtClean="0">
                <a:solidFill>
                  <a:srgbClr val="FFFF00"/>
                </a:solidFill>
              </a:rPr>
              <a:t>GOES-R Overview</a:t>
            </a:r>
          </a:p>
        </p:txBody>
      </p:sp>
      <p:sp>
        <p:nvSpPr>
          <p:cNvPr id="276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EBBAA40-DAA5-46E7-8128-0E4F5A2E725F}" type="slidenum">
              <a:rPr lang="en-US" smtClean="0">
                <a:solidFill>
                  <a:srgbClr val="000000"/>
                </a:solidFill>
              </a:rPr>
              <a:pPr eaLnBrk="1" hangingPunct="1"/>
              <a:t>17</a:t>
            </a:fld>
            <a:endParaRPr lang="en-US" smtClean="0">
              <a:solidFill>
                <a:srgbClr val="000000"/>
              </a:solidFill>
            </a:endParaRPr>
          </a:p>
        </p:txBody>
      </p:sp>
    </p:spTree>
    <p:extLst>
      <p:ext uri="{BB962C8B-B14F-4D97-AF65-F5344CB8AC3E}">
        <p14:creationId xmlns:p14="http://schemas.microsoft.com/office/powerpoint/2010/main" val="14060752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6"/>
          <p:cNvSpPr>
            <a:spLocks noGrp="1" noChangeArrowheads="1"/>
          </p:cNvSpPr>
          <p:nvPr>
            <p:ph type="title" sz="quarter"/>
          </p:nvPr>
        </p:nvSpPr>
        <p:spPr>
          <a:xfrm>
            <a:off x="457200" y="-3175"/>
            <a:ext cx="8229600" cy="841375"/>
          </a:xfrm>
          <a:extLs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a:lstStyle/>
          <a:p>
            <a:pPr>
              <a:lnSpc>
                <a:spcPct val="90000"/>
              </a:lnSpc>
            </a:pPr>
            <a:r>
              <a:rPr lang="en-US" altLang="en-US" dirty="0" smtClean="0">
                <a:solidFill>
                  <a:srgbClr val="FFFF00"/>
                </a:solidFill>
              </a:rPr>
              <a:t>GOES Fly-out</a:t>
            </a:r>
          </a:p>
        </p:txBody>
      </p:sp>
      <p:sp>
        <p:nvSpPr>
          <p:cNvPr id="276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EBBAA40-DAA5-46E7-8128-0E4F5A2E725F}" type="slidenum">
              <a:rPr lang="en-US" smtClean="0">
                <a:solidFill>
                  <a:srgbClr val="000000"/>
                </a:solidFill>
              </a:rPr>
              <a:pPr eaLnBrk="1" hangingPunct="1"/>
              <a:t>18</a:t>
            </a:fld>
            <a:endParaRPr lang="en-US" smtClean="0">
              <a:solidFill>
                <a:srgbClr val="00000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783831"/>
            <a:ext cx="7696200" cy="5921769"/>
          </a:xfrm>
          <a:prstGeom prst="rect">
            <a:avLst/>
          </a:prstGeom>
        </p:spPr>
      </p:pic>
    </p:spTree>
    <p:extLst>
      <p:ext uri="{BB962C8B-B14F-4D97-AF65-F5344CB8AC3E}">
        <p14:creationId xmlns:p14="http://schemas.microsoft.com/office/powerpoint/2010/main" val="2838661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228600" y="-228600"/>
            <a:ext cx="8915400" cy="1371600"/>
          </a:xfrm>
        </p:spPr>
        <p:txBody>
          <a:bodyPr/>
          <a:lstStyle/>
          <a:p>
            <a:pPr eaLnBrk="1" hangingPunct="1"/>
            <a:r>
              <a:rPr lang="en-US" sz="4000" b="1" smtClean="0">
                <a:solidFill>
                  <a:srgbClr val="FFFF00"/>
                </a:solidFill>
              </a:rPr>
              <a:t>The Advanced Baseline Imager:</a:t>
            </a:r>
          </a:p>
        </p:txBody>
      </p:sp>
      <p:sp>
        <p:nvSpPr>
          <p:cNvPr id="30723" name="Text Box 3"/>
          <p:cNvSpPr txBox="1">
            <a:spLocks noChangeArrowheads="1"/>
          </p:cNvSpPr>
          <p:nvPr/>
        </p:nvSpPr>
        <p:spPr bwMode="auto">
          <a:xfrm>
            <a:off x="76200" y="838200"/>
            <a:ext cx="9144000"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68325" eaLnBrk="0" hangingPunct="0">
              <a:defRPr>
                <a:solidFill>
                  <a:schemeClr val="tx1"/>
                </a:solidFill>
                <a:latin typeface="Arial" pitchFamily="34" charset="0"/>
              </a:defRPr>
            </a:lvl1pPr>
            <a:lvl2pPr marL="742950" indent="-285750" defTabSz="568325" eaLnBrk="0" hangingPunct="0">
              <a:defRPr>
                <a:solidFill>
                  <a:schemeClr val="tx1"/>
                </a:solidFill>
                <a:latin typeface="Arial" pitchFamily="34" charset="0"/>
              </a:defRPr>
            </a:lvl2pPr>
            <a:lvl3pPr marL="1143000" indent="-228600" defTabSz="568325" eaLnBrk="0" hangingPunct="0">
              <a:defRPr>
                <a:solidFill>
                  <a:schemeClr val="tx1"/>
                </a:solidFill>
                <a:latin typeface="Arial" pitchFamily="34" charset="0"/>
              </a:defRPr>
            </a:lvl3pPr>
            <a:lvl4pPr marL="1600200" indent="-228600" defTabSz="568325" eaLnBrk="0" hangingPunct="0">
              <a:defRPr>
                <a:solidFill>
                  <a:schemeClr val="tx1"/>
                </a:solidFill>
                <a:latin typeface="Arial" pitchFamily="34" charset="0"/>
              </a:defRPr>
            </a:lvl4pPr>
            <a:lvl5pPr marL="2057400" indent="-228600" defTabSz="568325" eaLnBrk="0" hangingPunct="0">
              <a:defRPr>
                <a:solidFill>
                  <a:schemeClr val="tx1"/>
                </a:solidFill>
                <a:latin typeface="Arial" pitchFamily="34" charset="0"/>
              </a:defRPr>
            </a:lvl5pPr>
            <a:lvl6pPr marL="2514600" indent="-228600" defTabSz="568325" eaLnBrk="0" fontAlgn="base" hangingPunct="0">
              <a:spcBef>
                <a:spcPct val="0"/>
              </a:spcBef>
              <a:spcAft>
                <a:spcPct val="0"/>
              </a:spcAft>
              <a:defRPr>
                <a:solidFill>
                  <a:schemeClr val="tx1"/>
                </a:solidFill>
                <a:latin typeface="Arial" pitchFamily="34" charset="0"/>
              </a:defRPr>
            </a:lvl6pPr>
            <a:lvl7pPr marL="2971800" indent="-228600" defTabSz="568325" eaLnBrk="0" fontAlgn="base" hangingPunct="0">
              <a:spcBef>
                <a:spcPct val="0"/>
              </a:spcBef>
              <a:spcAft>
                <a:spcPct val="0"/>
              </a:spcAft>
              <a:defRPr>
                <a:solidFill>
                  <a:schemeClr val="tx1"/>
                </a:solidFill>
                <a:latin typeface="Arial" pitchFamily="34" charset="0"/>
              </a:defRPr>
            </a:lvl7pPr>
            <a:lvl8pPr marL="3429000" indent="-228600" defTabSz="568325" eaLnBrk="0" fontAlgn="base" hangingPunct="0">
              <a:spcBef>
                <a:spcPct val="0"/>
              </a:spcBef>
              <a:spcAft>
                <a:spcPct val="0"/>
              </a:spcAft>
              <a:defRPr>
                <a:solidFill>
                  <a:schemeClr val="tx1"/>
                </a:solidFill>
                <a:latin typeface="Arial" pitchFamily="34" charset="0"/>
              </a:defRPr>
            </a:lvl8pPr>
            <a:lvl9pPr marL="3886200" indent="-228600" defTabSz="568325"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b="1">
                <a:solidFill>
                  <a:srgbClr val="FFFF00"/>
                </a:solidFill>
              </a:rPr>
              <a:t>				  			ABI				</a:t>
            </a:r>
            <a:r>
              <a:rPr lang="en-US" sz="2400" b="1">
                <a:solidFill>
                  <a:srgbClr val="FFFFFF"/>
                </a:solidFill>
              </a:rPr>
              <a:t>Current</a:t>
            </a:r>
          </a:p>
          <a:p>
            <a:pPr fontAlgn="base">
              <a:spcBef>
                <a:spcPct val="0"/>
              </a:spcBef>
              <a:spcAft>
                <a:spcPct val="0"/>
              </a:spcAft>
            </a:pPr>
            <a:endParaRPr lang="en-US" sz="1200" b="1">
              <a:solidFill>
                <a:srgbClr val="FFFFFF"/>
              </a:solidFill>
            </a:endParaRPr>
          </a:p>
          <a:p>
            <a:pPr fontAlgn="base">
              <a:spcBef>
                <a:spcPct val="0"/>
              </a:spcBef>
              <a:spcAft>
                <a:spcPct val="0"/>
              </a:spcAft>
            </a:pPr>
            <a:r>
              <a:rPr lang="en-US" sz="2400" b="1">
                <a:solidFill>
                  <a:srgbClr val="FFFF00"/>
                </a:solidFill>
              </a:rPr>
              <a:t>Spectral Coverage</a:t>
            </a:r>
            <a:r>
              <a:rPr lang="en-US" sz="2400">
                <a:solidFill>
                  <a:srgbClr val="FFFF00"/>
                </a:solidFill>
              </a:rPr>
              <a:t>				</a:t>
            </a:r>
          </a:p>
          <a:p>
            <a:pPr fontAlgn="base">
              <a:spcBef>
                <a:spcPct val="0"/>
              </a:spcBef>
              <a:spcAft>
                <a:spcPct val="0"/>
              </a:spcAft>
            </a:pPr>
            <a:r>
              <a:rPr lang="en-US" sz="2400">
                <a:solidFill>
                  <a:srgbClr val="FFFF00"/>
                </a:solidFill>
              </a:rPr>
              <a:t>							16 bands		</a:t>
            </a:r>
            <a:r>
              <a:rPr lang="en-US" sz="2400">
                <a:solidFill>
                  <a:srgbClr val="FFFFFF"/>
                </a:solidFill>
              </a:rPr>
              <a:t>5 bands</a:t>
            </a:r>
          </a:p>
          <a:p>
            <a:pPr fontAlgn="base">
              <a:spcBef>
                <a:spcPct val="0"/>
              </a:spcBef>
              <a:spcAft>
                <a:spcPct val="0"/>
              </a:spcAft>
            </a:pPr>
            <a:endParaRPr lang="en-US" sz="1200" b="1">
              <a:solidFill>
                <a:srgbClr val="FFFF00"/>
              </a:solidFill>
            </a:endParaRPr>
          </a:p>
          <a:p>
            <a:pPr fontAlgn="base">
              <a:spcBef>
                <a:spcPct val="0"/>
              </a:spcBef>
              <a:spcAft>
                <a:spcPct val="0"/>
              </a:spcAft>
            </a:pPr>
            <a:r>
              <a:rPr lang="en-US" sz="2400" b="1">
                <a:solidFill>
                  <a:srgbClr val="FFFF00"/>
                </a:solidFill>
              </a:rPr>
              <a:t>Spatial resolution </a:t>
            </a:r>
            <a:r>
              <a:rPr lang="en-US" sz="2400">
                <a:solidFill>
                  <a:srgbClr val="FFFF00"/>
                </a:solidFill>
              </a:rPr>
              <a:t>	</a:t>
            </a:r>
          </a:p>
          <a:p>
            <a:pPr fontAlgn="base">
              <a:spcBef>
                <a:spcPct val="0"/>
              </a:spcBef>
              <a:spcAft>
                <a:spcPct val="0"/>
              </a:spcAft>
            </a:pPr>
            <a:r>
              <a:rPr lang="en-US" sz="2400">
                <a:solidFill>
                  <a:srgbClr val="FFFF00"/>
                </a:solidFill>
              </a:rPr>
              <a:t>	0.64 </a:t>
            </a:r>
            <a:r>
              <a:rPr lang="en-US" sz="2400">
                <a:solidFill>
                  <a:srgbClr val="FFFF00"/>
                </a:solidFill>
                <a:latin typeface="Symbol" pitchFamily="18" charset="2"/>
              </a:rPr>
              <a:t>m</a:t>
            </a:r>
            <a:r>
              <a:rPr lang="en-US" sz="2400">
                <a:solidFill>
                  <a:srgbClr val="FFFF00"/>
                </a:solidFill>
              </a:rPr>
              <a:t>m Visible 			0.5 km 			</a:t>
            </a:r>
            <a:r>
              <a:rPr lang="en-US" sz="2400">
                <a:solidFill>
                  <a:srgbClr val="FFFFFF"/>
                </a:solidFill>
              </a:rPr>
              <a:t>Approx. 1 km</a:t>
            </a:r>
          </a:p>
          <a:p>
            <a:pPr fontAlgn="base">
              <a:spcBef>
                <a:spcPct val="0"/>
              </a:spcBef>
              <a:spcAft>
                <a:spcPct val="0"/>
              </a:spcAft>
            </a:pPr>
            <a:r>
              <a:rPr lang="en-US" sz="2400">
                <a:solidFill>
                  <a:srgbClr val="FFFF00"/>
                </a:solidFill>
              </a:rPr>
              <a:t>	Other Visible/near-IR	1.0 km			</a:t>
            </a:r>
            <a:r>
              <a:rPr lang="en-US" sz="2400">
                <a:solidFill>
                  <a:srgbClr val="FFFFFF"/>
                </a:solidFill>
              </a:rPr>
              <a:t>n/a</a:t>
            </a:r>
          </a:p>
          <a:p>
            <a:pPr fontAlgn="base">
              <a:spcBef>
                <a:spcPct val="0"/>
              </a:spcBef>
              <a:spcAft>
                <a:spcPct val="0"/>
              </a:spcAft>
            </a:pPr>
            <a:r>
              <a:rPr lang="en-US" sz="2400">
                <a:solidFill>
                  <a:srgbClr val="FFFF00"/>
                </a:solidFill>
              </a:rPr>
              <a:t>	Bands (&gt;2 </a:t>
            </a:r>
            <a:r>
              <a:rPr lang="en-US" sz="2400">
                <a:solidFill>
                  <a:srgbClr val="FFFF00"/>
                </a:solidFill>
                <a:latin typeface="Symbol" pitchFamily="18" charset="2"/>
              </a:rPr>
              <a:t>m</a:t>
            </a:r>
            <a:r>
              <a:rPr lang="en-US" sz="2400">
                <a:solidFill>
                  <a:srgbClr val="FFFF00"/>
                </a:solidFill>
              </a:rPr>
              <a:t>m)			2 km			</a:t>
            </a:r>
            <a:r>
              <a:rPr lang="en-US" sz="2400">
                <a:solidFill>
                  <a:srgbClr val="FFFFFF"/>
                </a:solidFill>
              </a:rPr>
              <a:t>Approx. 4 km</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Spatial coverage	</a:t>
            </a:r>
          </a:p>
          <a:p>
            <a:pPr fontAlgn="base">
              <a:spcBef>
                <a:spcPct val="0"/>
              </a:spcBef>
              <a:spcAft>
                <a:spcPct val="0"/>
              </a:spcAft>
            </a:pPr>
            <a:r>
              <a:rPr lang="en-US" sz="2400" b="1">
                <a:solidFill>
                  <a:srgbClr val="FFFF00"/>
                </a:solidFill>
              </a:rPr>
              <a:t>	</a:t>
            </a:r>
            <a:r>
              <a:rPr lang="en-US" sz="2400">
                <a:solidFill>
                  <a:srgbClr val="FFFF00"/>
                </a:solidFill>
              </a:rPr>
              <a:t>Full disk					4 per hour		</a:t>
            </a:r>
            <a:r>
              <a:rPr lang="en-US" sz="2400">
                <a:solidFill>
                  <a:srgbClr val="FFFFFF"/>
                </a:solidFill>
              </a:rPr>
              <a:t>Scheduled (3 hrly)</a:t>
            </a:r>
            <a:endParaRPr lang="en-US">
              <a:solidFill>
                <a:srgbClr val="FFFFFF"/>
              </a:solidFill>
            </a:endParaRPr>
          </a:p>
          <a:p>
            <a:pPr fontAlgn="base">
              <a:spcBef>
                <a:spcPct val="0"/>
              </a:spcBef>
              <a:spcAft>
                <a:spcPct val="0"/>
              </a:spcAft>
            </a:pPr>
            <a:r>
              <a:rPr lang="en-US" sz="2400">
                <a:solidFill>
                  <a:srgbClr val="FFFF00"/>
                </a:solidFill>
              </a:rPr>
              <a:t>	CONUS        			12 per hour		</a:t>
            </a:r>
            <a:r>
              <a:rPr lang="en-US" sz="2400">
                <a:solidFill>
                  <a:srgbClr val="FFFFFF"/>
                </a:solidFill>
              </a:rPr>
              <a:t>~4 per hour</a:t>
            </a:r>
          </a:p>
          <a:p>
            <a:pPr fontAlgn="base">
              <a:spcBef>
                <a:spcPct val="0"/>
              </a:spcBef>
              <a:spcAft>
                <a:spcPct val="0"/>
              </a:spcAft>
            </a:pPr>
            <a:r>
              <a:rPr lang="en-US" sz="2400">
                <a:solidFill>
                  <a:srgbClr val="FFFF00"/>
                </a:solidFill>
              </a:rPr>
              <a:t>	Mesoscale				Every 30 sec	</a:t>
            </a:r>
            <a:r>
              <a:rPr lang="en-US" sz="2400">
                <a:solidFill>
                  <a:srgbClr val="FFFFFF"/>
                </a:solidFill>
              </a:rPr>
              <a:t>n/a</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Visible (reflective bands) 	</a:t>
            </a:r>
          </a:p>
          <a:p>
            <a:pPr fontAlgn="base">
              <a:spcBef>
                <a:spcPct val="0"/>
              </a:spcBef>
              <a:spcAft>
                <a:spcPct val="0"/>
              </a:spcAft>
            </a:pPr>
            <a:r>
              <a:rPr lang="en-US" sz="2400" b="1">
                <a:solidFill>
                  <a:srgbClr val="FFFF00"/>
                </a:solidFill>
              </a:rPr>
              <a:t>	</a:t>
            </a:r>
            <a:r>
              <a:rPr lang="en-US" sz="2400">
                <a:solidFill>
                  <a:srgbClr val="FFFF00"/>
                </a:solidFill>
              </a:rPr>
              <a:t>On-orbit calibration</a:t>
            </a:r>
            <a:r>
              <a:rPr lang="en-US" sz="2400" b="1">
                <a:solidFill>
                  <a:srgbClr val="FFFF00"/>
                </a:solidFill>
              </a:rPr>
              <a:t>		</a:t>
            </a:r>
            <a:r>
              <a:rPr lang="en-US" sz="2400">
                <a:solidFill>
                  <a:srgbClr val="FFFF00"/>
                </a:solidFill>
              </a:rPr>
              <a:t>Yes				</a:t>
            </a:r>
            <a:r>
              <a:rPr lang="en-US" sz="2400">
                <a:solidFill>
                  <a:srgbClr val="FFFFFF"/>
                </a:solidFill>
              </a:rPr>
              <a:t>No</a:t>
            </a:r>
            <a:r>
              <a:rPr lang="en-US" sz="2400">
                <a:solidFill>
                  <a:srgbClr val="FFFF00"/>
                </a:solidFill>
              </a:rPr>
              <a:t>	</a:t>
            </a:r>
            <a:endParaRPr lang="en-US" sz="1200">
              <a:solidFill>
                <a:srgbClr val="FFFF00"/>
              </a:solidFill>
            </a:endParaRPr>
          </a:p>
        </p:txBody>
      </p:sp>
      <p:sp>
        <p:nvSpPr>
          <p:cNvPr id="307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D15367C-360D-4C69-ADBC-DAFDBD6B9E36}" type="slidenum">
              <a:rPr lang="en-US" smtClean="0">
                <a:solidFill>
                  <a:srgbClr val="000000"/>
                </a:solidFill>
              </a:rPr>
              <a:pPr eaLnBrk="1" hangingPunct="1"/>
              <a:t>19</a:t>
            </a:fld>
            <a:endParaRPr lang="en-US" smtClean="0">
              <a:solidFill>
                <a:srgbClr val="000000"/>
              </a:solidFill>
            </a:endParaRPr>
          </a:p>
        </p:txBody>
      </p:sp>
    </p:spTree>
    <p:extLst>
      <p:ext uri="{BB962C8B-B14F-4D97-AF65-F5344CB8AC3E}">
        <p14:creationId xmlns:p14="http://schemas.microsoft.com/office/powerpoint/2010/main" val="25756258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dirty="0" smtClean="0">
                <a:solidFill>
                  <a:schemeClr val="bg1"/>
                </a:solidFill>
              </a:rPr>
              <a:t>Thanks to…</a:t>
            </a:r>
          </a:p>
        </p:txBody>
      </p:sp>
      <p:sp>
        <p:nvSpPr>
          <p:cNvPr id="8195" name="Rectangle 3"/>
          <p:cNvSpPr>
            <a:spLocks noGrp="1" noChangeArrowheads="1"/>
          </p:cNvSpPr>
          <p:nvPr>
            <p:ph type="body" idx="1"/>
          </p:nvPr>
        </p:nvSpPr>
        <p:spPr>
          <a:xfrm>
            <a:off x="457200" y="1371600"/>
            <a:ext cx="8229600" cy="4525963"/>
          </a:xfrm>
        </p:spPr>
        <p:txBody>
          <a:bodyPr/>
          <a:lstStyle/>
          <a:p>
            <a:pPr eaLnBrk="1" hangingPunct="1"/>
            <a:r>
              <a:rPr lang="en-US" sz="2000" dirty="0" err="1">
                <a:solidFill>
                  <a:srgbClr val="FFFFFF"/>
                </a:solidFill>
                <a:latin typeface="Arial Unicode MS" pitchFamily="34" charset="-128"/>
              </a:rPr>
              <a:t>Shobha</a:t>
            </a:r>
            <a:r>
              <a:rPr lang="en-US" sz="2000" dirty="0">
                <a:solidFill>
                  <a:srgbClr val="FFFFFF"/>
                </a:solidFill>
                <a:latin typeface="Arial Unicode MS" pitchFamily="34" charset="-128"/>
              </a:rPr>
              <a:t> </a:t>
            </a:r>
            <a:r>
              <a:rPr lang="en-US" sz="2000" dirty="0" err="1" smtClean="0">
                <a:solidFill>
                  <a:srgbClr val="FFFFFF"/>
                </a:solidFill>
                <a:latin typeface="Arial Unicode MS" pitchFamily="34" charset="-128"/>
              </a:rPr>
              <a:t>Kondragunta</a:t>
            </a:r>
            <a:r>
              <a:rPr lang="en-US" sz="2000" dirty="0">
                <a:solidFill>
                  <a:srgbClr val="FFFFFF"/>
                </a:solidFill>
                <a:latin typeface="Arial Unicode MS" pitchFamily="34" charset="-128"/>
              </a:rPr>
              <a:t>, Brad </a:t>
            </a:r>
            <a:r>
              <a:rPr lang="en-US" sz="2000" dirty="0" smtClean="0">
                <a:solidFill>
                  <a:srgbClr val="FFFFFF"/>
                </a:solidFill>
                <a:latin typeface="Arial Unicode MS" pitchFamily="34" charset="-128"/>
              </a:rPr>
              <a:t>Pierce, </a:t>
            </a:r>
            <a:r>
              <a:rPr lang="en-US" sz="2000" dirty="0" err="1" smtClean="0">
                <a:solidFill>
                  <a:srgbClr val="FFFFFF"/>
                </a:solidFill>
                <a:latin typeface="Arial Unicode MS" pitchFamily="34" charset="-128"/>
              </a:rPr>
              <a:t>Kaba</a:t>
            </a:r>
            <a:r>
              <a:rPr lang="en-US" sz="2000" dirty="0" smtClean="0">
                <a:solidFill>
                  <a:srgbClr val="FFFFFF"/>
                </a:solidFill>
                <a:latin typeface="Arial Unicode MS" pitchFamily="34" charset="-128"/>
              </a:rPr>
              <a:t> </a:t>
            </a:r>
            <a:r>
              <a:rPr lang="en-US" sz="2000" dirty="0">
                <a:solidFill>
                  <a:srgbClr val="FFFFFF"/>
                </a:solidFill>
                <a:latin typeface="Arial Unicode MS" pitchFamily="34" charset="-128"/>
              </a:rPr>
              <a:t>Bah, Mathew M. </a:t>
            </a:r>
            <a:r>
              <a:rPr lang="en-US" sz="2000" dirty="0" err="1">
                <a:solidFill>
                  <a:srgbClr val="FFFFFF"/>
                </a:solidFill>
                <a:latin typeface="Arial Unicode MS" pitchFamily="34" charset="-128"/>
              </a:rPr>
              <a:t>Gunshor</a:t>
            </a:r>
            <a:r>
              <a:rPr lang="en-US" sz="2000" dirty="0">
                <a:solidFill>
                  <a:srgbClr val="FFFFFF"/>
                </a:solidFill>
                <a:latin typeface="Arial Unicode MS" pitchFamily="34" charset="-128"/>
              </a:rPr>
              <a:t>, Jun Li, Scott </a:t>
            </a:r>
            <a:r>
              <a:rPr lang="en-US" sz="2000" dirty="0" err="1" smtClean="0">
                <a:solidFill>
                  <a:srgbClr val="FFFFFF"/>
                </a:solidFill>
                <a:latin typeface="Arial Unicode MS" pitchFamily="34" charset="-128"/>
              </a:rPr>
              <a:t>Bachmeier</a:t>
            </a:r>
            <a:r>
              <a:rPr lang="en-US" sz="2000" dirty="0" smtClean="0">
                <a:solidFill>
                  <a:srgbClr val="FFFFFF"/>
                </a:solidFill>
                <a:latin typeface="Arial Unicode MS" pitchFamily="34" charset="-128"/>
              </a:rPr>
              <a:t>, </a:t>
            </a:r>
            <a:r>
              <a:rPr lang="en-US" sz="2000" dirty="0">
                <a:solidFill>
                  <a:srgbClr val="FFFFFF"/>
                </a:solidFill>
                <a:latin typeface="Arial Unicode MS" pitchFamily="34" charset="-128"/>
              </a:rPr>
              <a:t>Steve </a:t>
            </a:r>
            <a:r>
              <a:rPr lang="en-US" sz="2000" dirty="0" smtClean="0">
                <a:solidFill>
                  <a:srgbClr val="FFFFFF"/>
                </a:solidFill>
                <a:latin typeface="Arial Unicode MS" pitchFamily="34" charset="-128"/>
              </a:rPr>
              <a:t>Ackerman, Bob </a:t>
            </a:r>
            <a:r>
              <a:rPr lang="en-US" sz="2000" dirty="0" err="1" smtClean="0">
                <a:solidFill>
                  <a:srgbClr val="FFFFFF"/>
                </a:solidFill>
                <a:latin typeface="Arial Unicode MS" pitchFamily="34" charset="-128"/>
              </a:rPr>
              <a:t>Aune</a:t>
            </a:r>
            <a:r>
              <a:rPr lang="en-US" sz="2000" dirty="0" smtClean="0">
                <a:solidFill>
                  <a:srgbClr val="FFFFFF"/>
                </a:solidFill>
                <a:latin typeface="Arial Unicode MS" pitchFamily="34" charset="-128"/>
              </a:rPr>
              <a:t>, Don </a:t>
            </a:r>
            <a:r>
              <a:rPr lang="en-US" sz="2000" dirty="0" err="1" smtClean="0">
                <a:solidFill>
                  <a:srgbClr val="FFFFFF"/>
                </a:solidFill>
                <a:latin typeface="Arial Unicode MS" pitchFamily="34" charset="-128"/>
              </a:rPr>
              <a:t>Hillger</a:t>
            </a:r>
            <a:r>
              <a:rPr lang="en-US" sz="2000" dirty="0" smtClean="0">
                <a:solidFill>
                  <a:srgbClr val="FFFFFF"/>
                </a:solidFill>
                <a:latin typeface="Arial Unicode MS" pitchFamily="34" charset="-128"/>
              </a:rPr>
              <a:t>, Paul </a:t>
            </a:r>
            <a:r>
              <a:rPr lang="en-US" sz="2000" dirty="0" err="1" smtClean="0">
                <a:solidFill>
                  <a:srgbClr val="FFFFFF"/>
                </a:solidFill>
                <a:latin typeface="Arial Unicode MS" pitchFamily="34" charset="-128"/>
              </a:rPr>
              <a:t>Menzel</a:t>
            </a:r>
            <a:r>
              <a:rPr lang="en-US" sz="2000" dirty="0" smtClean="0">
                <a:solidFill>
                  <a:srgbClr val="FFFFFF"/>
                </a:solidFill>
                <a:latin typeface="Arial Unicode MS" pitchFamily="34" charset="-128"/>
              </a:rPr>
              <a:t>, Tony Schreiner</a:t>
            </a:r>
            <a:r>
              <a:rPr lang="en-US" sz="2000" dirty="0">
                <a:solidFill>
                  <a:srgbClr val="FFFFFF"/>
                </a:solidFill>
                <a:latin typeface="Arial Unicode MS" pitchFamily="34" charset="-128"/>
              </a:rPr>
              <a:t>, Jason </a:t>
            </a:r>
            <a:r>
              <a:rPr lang="en-US" sz="2000" dirty="0" err="1" smtClean="0">
                <a:solidFill>
                  <a:srgbClr val="FFFFFF"/>
                </a:solidFill>
                <a:latin typeface="Arial Unicode MS" pitchFamily="34" charset="-128"/>
              </a:rPr>
              <a:t>Otkin</a:t>
            </a:r>
            <a:r>
              <a:rPr lang="en-US" sz="2000" dirty="0" smtClean="0">
                <a:solidFill>
                  <a:srgbClr val="FFFFFF"/>
                </a:solidFill>
                <a:latin typeface="Arial Unicode MS" pitchFamily="34" charset="-128"/>
              </a:rPr>
              <a:t>, Jim Jung and many others</a:t>
            </a:r>
            <a:endParaRPr lang="en-US" sz="2000" dirty="0">
              <a:solidFill>
                <a:srgbClr val="FFFFFF"/>
              </a:solidFill>
              <a:latin typeface="Arial Unicode MS" pitchFamily="34" charset="-128"/>
            </a:endParaRPr>
          </a:p>
          <a:p>
            <a:pPr eaLnBrk="1" hangingPunct="1"/>
            <a:endParaRPr lang="en-US" sz="2000" dirty="0" smtClean="0">
              <a:solidFill>
                <a:srgbClr val="FFFF00"/>
              </a:solidFill>
            </a:endParaRPr>
          </a:p>
          <a:p>
            <a:pPr eaLnBrk="1" hangingPunct="1"/>
            <a:r>
              <a:rPr lang="en-US" sz="2000" dirty="0" smtClean="0">
                <a:solidFill>
                  <a:schemeClr val="bg1"/>
                </a:solidFill>
              </a:rPr>
              <a:t>GOES-R Program Office, NASA, ITT Industries, other industry partners, etc.</a:t>
            </a:r>
          </a:p>
          <a:p>
            <a:pPr eaLnBrk="1" hangingPunct="1"/>
            <a:endParaRPr lang="en-US" sz="2000" dirty="0" smtClean="0">
              <a:solidFill>
                <a:srgbClr val="FFFF00"/>
              </a:solidFill>
            </a:endParaRPr>
          </a:p>
        </p:txBody>
      </p:sp>
      <p:sp>
        <p:nvSpPr>
          <p:cNvPr id="81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1FDAAA-BCDB-4B69-B549-BA5722D2A043}" type="slidenum">
              <a:rPr lang="en-US" smtClean="0">
                <a:solidFill>
                  <a:srgbClr val="000000"/>
                </a:solidFill>
              </a:rPr>
              <a:pPr eaLnBrk="1" hangingPunct="1"/>
              <a:t>2</a:t>
            </a:fld>
            <a:endParaRPr lang="en-US" smtClean="0">
              <a:solidFill>
                <a:srgbClr val="000000"/>
              </a:solidFill>
            </a:endParaRPr>
          </a:p>
        </p:txBody>
      </p:sp>
    </p:spTree>
    <p:extLst>
      <p:ext uri="{BB962C8B-B14F-4D97-AF65-F5344CB8AC3E}">
        <p14:creationId xmlns:p14="http://schemas.microsoft.com/office/powerpoint/2010/main" val="25688479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CD1E3DAE-4A9A-4B8A-9272-4EF5FD248072}" type="slidenum">
              <a:rPr lang="en-US"/>
              <a:pPr/>
              <a:t>20</a:t>
            </a:fld>
            <a:endParaRPr lang="en-US"/>
          </a:p>
        </p:txBody>
      </p:sp>
      <p:pic>
        <p:nvPicPr>
          <p:cNvPr id="66562" name="Picture 2" descr="SAMPLE_ABI_F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66563" name="Text Box 3"/>
          <p:cNvSpPr txBox="1">
            <a:spLocks noChangeArrowheads="1"/>
          </p:cNvSpPr>
          <p:nvPr/>
        </p:nvSpPr>
        <p:spPr bwMode="auto">
          <a:xfrm>
            <a:off x="31750" y="5730875"/>
            <a:ext cx="9906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eaLnBrk="0" hangingPunct="0"/>
            <a:r>
              <a:rPr lang="en-US" sz="2000" b="1">
                <a:solidFill>
                  <a:schemeClr val="bg1"/>
                </a:solidFill>
                <a:latin typeface="Arial Unicode MS" pitchFamily="34" charset="-128"/>
              </a:rPr>
              <a:t>There are two anticipated scan modes for the ABI:</a:t>
            </a:r>
          </a:p>
          <a:p>
            <a:pPr eaLnBrk="0" hangingPunct="0"/>
            <a:r>
              <a:rPr lang="en-US" sz="2000" b="1">
                <a:solidFill>
                  <a:schemeClr val="bg1"/>
                </a:solidFill>
                <a:latin typeface="Arial Unicode MS" pitchFamily="34" charset="-128"/>
              </a:rPr>
              <a:t>- Full disk images every 15 minutes + 5 min CONUS images + mesoscale. </a:t>
            </a:r>
          </a:p>
          <a:p>
            <a:pPr eaLnBrk="0" hangingPunct="0"/>
            <a:r>
              <a:rPr lang="en-US" sz="2000" b="1">
                <a:solidFill>
                  <a:schemeClr val="bg1"/>
                </a:solidFill>
                <a:latin typeface="Arial Unicode MS" pitchFamily="34" charset="-128"/>
              </a:rPr>
              <a:t> or - Full disk every 5 minutes.</a:t>
            </a:r>
          </a:p>
        </p:txBody>
      </p:sp>
      <p:sp>
        <p:nvSpPr>
          <p:cNvPr id="66564" name="Text Box 4"/>
          <p:cNvSpPr txBox="1">
            <a:spLocks noChangeArrowheads="1"/>
          </p:cNvSpPr>
          <p:nvPr/>
        </p:nvSpPr>
        <p:spPr bwMode="auto">
          <a:xfrm>
            <a:off x="7543800" y="215900"/>
            <a:ext cx="14478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solidFill>
                  <a:srgbClr val="FFFF00"/>
                </a:solidFill>
                <a:latin typeface="Arial Unicode MS" pitchFamily="34" charset="-128"/>
              </a:rPr>
              <a:t>ABI scans about 5 times faster</a:t>
            </a:r>
          </a:p>
          <a:p>
            <a:r>
              <a:rPr lang="en-US" sz="2400">
                <a:solidFill>
                  <a:srgbClr val="FFFF00"/>
                </a:solidFill>
                <a:latin typeface="Arial Unicode MS" pitchFamily="34" charset="-128"/>
              </a:rPr>
              <a:t>than the current GOES imager</a:t>
            </a:r>
          </a:p>
        </p:txBody>
      </p:sp>
    </p:spTree>
    <p:extLst>
      <p:ext uri="{BB962C8B-B14F-4D97-AF65-F5344CB8AC3E}">
        <p14:creationId xmlns:p14="http://schemas.microsoft.com/office/powerpoint/2010/main" val="175142030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95B524-A867-4578-919E-E2D8606E1324}" type="slidenum">
              <a:rPr lang="en-US"/>
              <a:pPr/>
              <a:t>21</a:t>
            </a:fld>
            <a:endParaRPr lang="en-US"/>
          </a:p>
        </p:txBody>
      </p:sp>
      <p:pic>
        <p:nvPicPr>
          <p:cNvPr id="67586" name="Picture 2" descr="SAMPLE_ABI_CON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67587" name="Text Box 3"/>
          <p:cNvSpPr txBox="1">
            <a:spLocks noChangeArrowheads="1"/>
          </p:cNvSpPr>
          <p:nvPr/>
        </p:nvSpPr>
        <p:spPr bwMode="auto">
          <a:xfrm>
            <a:off x="0" y="5699125"/>
            <a:ext cx="9144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algn="ctr" eaLnBrk="0" hangingPunct="0"/>
            <a:r>
              <a:rPr lang="en-US" b="1">
                <a:solidFill>
                  <a:schemeClr val="bg1"/>
                </a:solidFill>
                <a:latin typeface="Arial Unicode MS" pitchFamily="34" charset="-128"/>
              </a:rPr>
              <a:t>ABI can offer Continental US images every 5 minutes for routine monitoring of a wide range of events (storms, dust, clouds, fires, winds, etc).</a:t>
            </a:r>
          </a:p>
          <a:p>
            <a:pPr algn="ctr" eaLnBrk="0" hangingPunct="0"/>
            <a:r>
              <a:rPr lang="en-US" b="1">
                <a:solidFill>
                  <a:schemeClr val="bg1"/>
                </a:solidFill>
                <a:latin typeface="Arial Unicode MS" pitchFamily="34" charset="-128"/>
              </a:rPr>
              <a:t>This is every 15 or 30 minutes with the current GOES in routine mode.</a:t>
            </a:r>
          </a:p>
        </p:txBody>
      </p:sp>
    </p:spTree>
    <p:extLst>
      <p:ext uri="{BB962C8B-B14F-4D97-AF65-F5344CB8AC3E}">
        <p14:creationId xmlns:p14="http://schemas.microsoft.com/office/powerpoint/2010/main" val="74286682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0160D25D-4AA5-4793-82D4-F0225D4758FD}" type="slidenum">
              <a:rPr lang="en-US"/>
              <a:pPr/>
              <a:t>22</a:t>
            </a:fld>
            <a:endParaRPr lang="en-US"/>
          </a:p>
        </p:txBody>
      </p:sp>
      <p:pic>
        <p:nvPicPr>
          <p:cNvPr id="69634" name="Picture 2" descr="SAMPLE_ABI_CON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69635" name="AutoShape 3"/>
          <p:cNvSpPr>
            <a:spLocks noChangeArrowheads="1"/>
          </p:cNvSpPr>
          <p:nvPr/>
        </p:nvSpPr>
        <p:spPr bwMode="auto">
          <a:xfrm rot="5400000">
            <a:off x="4648200" y="304800"/>
            <a:ext cx="1562100" cy="25527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0C0C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9636" name="Picture 4" descr="SAMPLE_ABI_CONUS_6X"/>
          <p:cNvPicPr>
            <a:picLocks noChangeAspect="1" noChangeArrowheads="1"/>
          </p:cNvPicPr>
          <p:nvPr/>
        </p:nvPicPr>
        <p:blipFill>
          <a:blip r:embed="rId4">
            <a:extLst>
              <a:ext uri="{28A0092B-C50C-407E-A947-70E740481C1C}">
                <a14:useLocalDpi xmlns:a14="http://schemas.microsoft.com/office/drawing/2010/main" val="0"/>
              </a:ext>
            </a:extLst>
          </a:blip>
          <a:srcRect l="1042" t="9723" r="4167" b="15277"/>
          <a:stretch>
            <a:fillRect/>
          </a:stretch>
        </p:blipFill>
        <p:spPr bwMode="auto">
          <a:xfrm>
            <a:off x="533400" y="1717675"/>
            <a:ext cx="8534400" cy="506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0883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35"/>
                                        </p:tgtEl>
                                        <p:attrNameLst>
                                          <p:attrName>style.visibility</p:attrName>
                                        </p:attrNameLst>
                                      </p:cBhvr>
                                      <p:to>
                                        <p:strVal val="visible"/>
                                      </p:to>
                                    </p:set>
                                  </p:childTnLst>
                                </p:cTn>
                              </p:par>
                            </p:childTnLst>
                          </p:cTn>
                        </p:par>
                        <p:par>
                          <p:cTn id="7" fill="hold" nodeType="afterGroup">
                            <p:stCondLst>
                              <p:cond delay="500"/>
                            </p:stCondLst>
                            <p:childTnLst>
                              <p:par>
                                <p:cTn id="8" presetID="23" presetClass="entr" presetSubtype="528" fill="hold" nodeType="afterEffect">
                                  <p:stCondLst>
                                    <p:cond delay="0"/>
                                  </p:stCondLst>
                                  <p:childTnLst>
                                    <p:set>
                                      <p:cBhvr>
                                        <p:cTn id="9" dur="1" fill="hold">
                                          <p:stCondLst>
                                            <p:cond delay="0"/>
                                          </p:stCondLst>
                                        </p:cTn>
                                        <p:tgtEl>
                                          <p:spTgt spid="69636"/>
                                        </p:tgtEl>
                                        <p:attrNameLst>
                                          <p:attrName>style.visibility</p:attrName>
                                        </p:attrNameLst>
                                      </p:cBhvr>
                                      <p:to>
                                        <p:strVal val="visible"/>
                                      </p:to>
                                    </p:set>
                                    <p:anim calcmode="lin" valueType="num">
                                      <p:cBhvr>
                                        <p:cTn id="10" dur="500" fill="hold"/>
                                        <p:tgtEl>
                                          <p:spTgt spid="69636"/>
                                        </p:tgtEl>
                                        <p:attrNameLst>
                                          <p:attrName>ppt_w</p:attrName>
                                        </p:attrNameLst>
                                      </p:cBhvr>
                                      <p:tavLst>
                                        <p:tav tm="0">
                                          <p:val>
                                            <p:fltVal val="0"/>
                                          </p:val>
                                        </p:tav>
                                        <p:tav tm="100000">
                                          <p:val>
                                            <p:strVal val="#ppt_w"/>
                                          </p:val>
                                        </p:tav>
                                      </p:tavLst>
                                    </p:anim>
                                    <p:anim calcmode="lin" valueType="num">
                                      <p:cBhvr>
                                        <p:cTn id="11" dur="500" fill="hold"/>
                                        <p:tgtEl>
                                          <p:spTgt spid="69636"/>
                                        </p:tgtEl>
                                        <p:attrNameLst>
                                          <p:attrName>ppt_h</p:attrName>
                                        </p:attrNameLst>
                                      </p:cBhvr>
                                      <p:tavLst>
                                        <p:tav tm="0">
                                          <p:val>
                                            <p:fltVal val="0"/>
                                          </p:val>
                                        </p:tav>
                                        <p:tav tm="100000">
                                          <p:val>
                                            <p:strVal val="#ppt_h"/>
                                          </p:val>
                                        </p:tav>
                                      </p:tavLst>
                                    </p:anim>
                                    <p:anim calcmode="lin" valueType="num">
                                      <p:cBhvr>
                                        <p:cTn id="12" dur="500" fill="hold"/>
                                        <p:tgtEl>
                                          <p:spTgt spid="69636"/>
                                        </p:tgtEl>
                                        <p:attrNameLst>
                                          <p:attrName>ppt_x</p:attrName>
                                        </p:attrNameLst>
                                      </p:cBhvr>
                                      <p:tavLst>
                                        <p:tav tm="0">
                                          <p:val>
                                            <p:fltVal val="0.5"/>
                                          </p:val>
                                        </p:tav>
                                        <p:tav tm="100000">
                                          <p:val>
                                            <p:strVal val="#ppt_x"/>
                                          </p:val>
                                        </p:tav>
                                      </p:tavLst>
                                    </p:anim>
                                    <p:anim calcmode="lin" valueType="num">
                                      <p:cBhvr>
                                        <p:cTn id="13" dur="500" fill="hold"/>
                                        <p:tgtEl>
                                          <p:spTgt spid="6963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D3234ABC-2602-4383-88AA-23EE467F0D9D}" type="slidenum">
              <a:rPr lang="en-US"/>
              <a:pPr/>
              <a:t>23</a:t>
            </a:fld>
            <a:endParaRPr lang="en-US"/>
          </a:p>
        </p:txBody>
      </p:sp>
      <p:pic>
        <p:nvPicPr>
          <p:cNvPr id="71682" name="Picture 2" descr="SAMPLE_ABI_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71683" name="AutoShape 3"/>
          <p:cNvSpPr>
            <a:spLocks noChangeArrowheads="1"/>
          </p:cNvSpPr>
          <p:nvPr/>
        </p:nvSpPr>
        <p:spPr bwMode="auto">
          <a:xfrm rot="5400000">
            <a:off x="4533900" y="723900"/>
            <a:ext cx="1562100" cy="25527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0C0C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FFFF00"/>
              </a:solidFill>
              <a:latin typeface="Times New Roman" pitchFamily="18" charset="0"/>
            </a:endParaRPr>
          </a:p>
        </p:txBody>
      </p:sp>
      <p:pic>
        <p:nvPicPr>
          <p:cNvPr id="71684" name="Picture 4" descr="SAMPLE_ABI_MESO_2X"/>
          <p:cNvPicPr>
            <a:picLocks noChangeAspect="1" noChangeArrowheads="1"/>
          </p:cNvPicPr>
          <p:nvPr/>
        </p:nvPicPr>
        <p:blipFill>
          <a:blip r:embed="rId4">
            <a:extLst>
              <a:ext uri="{28A0092B-C50C-407E-A947-70E740481C1C}">
                <a14:useLocalDpi xmlns:a14="http://schemas.microsoft.com/office/drawing/2010/main" val="0"/>
              </a:ext>
            </a:extLst>
          </a:blip>
          <a:srcRect b="4167"/>
          <a:stretch>
            <a:fillRect/>
          </a:stretch>
        </p:blipFill>
        <p:spPr bwMode="auto">
          <a:xfrm>
            <a:off x="1752600" y="1524000"/>
            <a:ext cx="7315200" cy="5257800"/>
          </a:xfrm>
          <a:prstGeom prst="rect">
            <a:avLst/>
          </a:prstGeom>
          <a:noFill/>
          <a:extLst>
            <a:ext uri="{909E8E84-426E-40DD-AFC4-6F175D3DCCD1}">
              <a14:hiddenFill xmlns:a14="http://schemas.microsoft.com/office/drawing/2010/main">
                <a:solidFill>
                  <a:srgbClr val="FFFFFF"/>
                </a:solidFill>
              </a14:hiddenFill>
            </a:ext>
          </a:extLst>
        </p:spPr>
      </p:pic>
      <p:sp>
        <p:nvSpPr>
          <p:cNvPr id="71685" name="Text Box 5"/>
          <p:cNvSpPr txBox="1">
            <a:spLocks noChangeArrowheads="1"/>
          </p:cNvSpPr>
          <p:nvPr/>
        </p:nvSpPr>
        <p:spPr bwMode="auto">
          <a:xfrm>
            <a:off x="1817688" y="5551488"/>
            <a:ext cx="7326312"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algn="ctr" eaLnBrk="0" hangingPunct="0"/>
            <a:r>
              <a:rPr lang="en-US" sz="2000" b="1">
                <a:solidFill>
                  <a:srgbClr val="FFFF00"/>
                </a:solidFill>
                <a:latin typeface="Arial Unicode MS" pitchFamily="34" charset="-128"/>
              </a:rPr>
              <a:t>Mesoscale images every 30 seconds for rapidly changing phenomena (thunderstorms, hurricanes, fires, etc). Current GOES can not offer these rapid scans while still scanning other important regions</a:t>
            </a:r>
          </a:p>
        </p:txBody>
      </p:sp>
      <p:sp>
        <p:nvSpPr>
          <p:cNvPr id="71686" name="Text Box 6"/>
          <p:cNvSpPr txBox="1">
            <a:spLocks noChangeArrowheads="1"/>
          </p:cNvSpPr>
          <p:nvPr/>
        </p:nvSpPr>
        <p:spPr bwMode="auto">
          <a:xfrm>
            <a:off x="4043363" y="990600"/>
            <a:ext cx="10556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solidFill>
                  <a:srgbClr val="FFFF00"/>
                </a:solidFill>
                <a:latin typeface="Times New Roman" pitchFamily="18" charset="0"/>
              </a:rPr>
              <a:t>“Franklin”</a:t>
            </a:r>
          </a:p>
        </p:txBody>
      </p:sp>
    </p:spTree>
    <p:extLst>
      <p:ext uri="{BB962C8B-B14F-4D97-AF65-F5344CB8AC3E}">
        <p14:creationId xmlns:p14="http://schemas.microsoft.com/office/powerpoint/2010/main" val="344960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683"/>
                                        </p:tgtEl>
                                        <p:attrNameLst>
                                          <p:attrName>style.visibility</p:attrName>
                                        </p:attrNameLst>
                                      </p:cBhvr>
                                      <p:to>
                                        <p:strVal val="visible"/>
                                      </p:to>
                                    </p:set>
                                  </p:childTnLst>
                                </p:cTn>
                              </p:par>
                            </p:childTnLst>
                          </p:cTn>
                        </p:par>
                        <p:par>
                          <p:cTn id="7" fill="hold" nodeType="afterGroup">
                            <p:stCondLst>
                              <p:cond delay="500"/>
                            </p:stCondLst>
                            <p:childTnLst>
                              <p:par>
                                <p:cTn id="8" presetID="23" presetClass="entr" presetSubtype="528" fill="hold" nodeType="afterEffect">
                                  <p:stCondLst>
                                    <p:cond delay="0"/>
                                  </p:stCondLst>
                                  <p:childTnLst>
                                    <p:set>
                                      <p:cBhvr>
                                        <p:cTn id="9" dur="1" fill="hold">
                                          <p:stCondLst>
                                            <p:cond delay="0"/>
                                          </p:stCondLst>
                                        </p:cTn>
                                        <p:tgtEl>
                                          <p:spTgt spid="71684"/>
                                        </p:tgtEl>
                                        <p:attrNameLst>
                                          <p:attrName>style.visibility</p:attrName>
                                        </p:attrNameLst>
                                      </p:cBhvr>
                                      <p:to>
                                        <p:strVal val="visible"/>
                                      </p:to>
                                    </p:set>
                                    <p:anim calcmode="lin" valueType="num">
                                      <p:cBhvr>
                                        <p:cTn id="10" dur="500" fill="hold"/>
                                        <p:tgtEl>
                                          <p:spTgt spid="71684"/>
                                        </p:tgtEl>
                                        <p:attrNameLst>
                                          <p:attrName>ppt_w</p:attrName>
                                        </p:attrNameLst>
                                      </p:cBhvr>
                                      <p:tavLst>
                                        <p:tav tm="0">
                                          <p:val>
                                            <p:fltVal val="0"/>
                                          </p:val>
                                        </p:tav>
                                        <p:tav tm="100000">
                                          <p:val>
                                            <p:strVal val="#ppt_w"/>
                                          </p:val>
                                        </p:tav>
                                      </p:tavLst>
                                    </p:anim>
                                    <p:anim calcmode="lin" valueType="num">
                                      <p:cBhvr>
                                        <p:cTn id="11" dur="500" fill="hold"/>
                                        <p:tgtEl>
                                          <p:spTgt spid="71684"/>
                                        </p:tgtEl>
                                        <p:attrNameLst>
                                          <p:attrName>ppt_h</p:attrName>
                                        </p:attrNameLst>
                                      </p:cBhvr>
                                      <p:tavLst>
                                        <p:tav tm="0">
                                          <p:val>
                                            <p:fltVal val="0"/>
                                          </p:val>
                                        </p:tav>
                                        <p:tav tm="100000">
                                          <p:val>
                                            <p:strVal val="#ppt_h"/>
                                          </p:val>
                                        </p:tav>
                                      </p:tavLst>
                                    </p:anim>
                                    <p:anim calcmode="lin" valueType="num">
                                      <p:cBhvr>
                                        <p:cTn id="12" dur="500" fill="hold"/>
                                        <p:tgtEl>
                                          <p:spTgt spid="71684"/>
                                        </p:tgtEl>
                                        <p:attrNameLst>
                                          <p:attrName>ppt_x</p:attrName>
                                        </p:attrNameLst>
                                      </p:cBhvr>
                                      <p:tavLst>
                                        <p:tav tm="0">
                                          <p:val>
                                            <p:fltVal val="0.5"/>
                                          </p:val>
                                        </p:tav>
                                        <p:tav tm="100000">
                                          <p:val>
                                            <p:strVal val="#ppt_x"/>
                                          </p:val>
                                        </p:tav>
                                      </p:tavLst>
                                    </p:anim>
                                    <p:anim calcmode="lin" valueType="num">
                                      <p:cBhvr>
                                        <p:cTn id="13" dur="500" fill="hold"/>
                                        <p:tgtEl>
                                          <p:spTgt spid="7168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2"/>
          <p:cNvGrpSpPr>
            <a:grpSpLocks/>
          </p:cNvGrpSpPr>
          <p:nvPr/>
        </p:nvGrpSpPr>
        <p:grpSpPr bwMode="auto">
          <a:xfrm>
            <a:off x="2625725" y="-457200"/>
            <a:ext cx="5730875" cy="7837488"/>
            <a:chOff x="1296" y="-288"/>
            <a:chExt cx="3610" cy="4937"/>
          </a:xfrm>
        </p:grpSpPr>
        <p:pic>
          <p:nvPicPr>
            <p:cNvPr id="31753" name="Picture 3" descr="GOES_Sca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96" y="-288"/>
              <a:ext cx="3599" cy="2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4" descr="GOES_R_Sca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96" y="1935"/>
              <a:ext cx="3610" cy="2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747" name="Text Box 5"/>
          <p:cNvSpPr txBox="1">
            <a:spLocks noChangeArrowheads="1"/>
          </p:cNvSpPr>
          <p:nvPr/>
        </p:nvSpPr>
        <p:spPr bwMode="auto">
          <a:xfrm>
            <a:off x="3844925" y="2246313"/>
            <a:ext cx="3048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000000"/>
                </a:solidFill>
              </a:rPr>
              <a:t>Current GOES Imager scan coverage within 15 minutes</a:t>
            </a:r>
          </a:p>
        </p:txBody>
      </p:sp>
      <p:sp>
        <p:nvSpPr>
          <p:cNvPr id="31748" name="Text Box 6"/>
          <p:cNvSpPr txBox="1">
            <a:spLocks noChangeArrowheads="1"/>
          </p:cNvSpPr>
          <p:nvPr/>
        </p:nvSpPr>
        <p:spPr bwMode="auto">
          <a:xfrm>
            <a:off x="3844925" y="5791200"/>
            <a:ext cx="3124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000000"/>
                </a:solidFill>
              </a:rPr>
              <a:t>GOES-R ABI scan coverage within 15 minutes</a:t>
            </a:r>
          </a:p>
        </p:txBody>
      </p:sp>
      <p:sp>
        <p:nvSpPr>
          <p:cNvPr id="31749" name="Text Box 7"/>
          <p:cNvSpPr txBox="1">
            <a:spLocks noChangeArrowheads="1"/>
          </p:cNvSpPr>
          <p:nvPr/>
        </p:nvSpPr>
        <p:spPr bwMode="auto">
          <a:xfrm>
            <a:off x="8401050" y="6434138"/>
            <a:ext cx="666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a:solidFill>
                  <a:srgbClr val="000000"/>
                </a:solidFill>
              </a:rPr>
              <a:t>CIMSS</a:t>
            </a:r>
          </a:p>
        </p:txBody>
      </p:sp>
      <p:sp>
        <p:nvSpPr>
          <p:cNvPr id="31750" name="TextBox 9"/>
          <p:cNvSpPr txBox="1">
            <a:spLocks noChangeArrowheads="1"/>
          </p:cNvSpPr>
          <p:nvPr/>
        </p:nvSpPr>
        <p:spPr bwMode="auto">
          <a:xfrm>
            <a:off x="152400" y="4114800"/>
            <a:ext cx="2438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FF"/>
                </a:solidFill>
              </a:rPr>
              <a:t>In 15 Minutes</a:t>
            </a:r>
            <a:br>
              <a:rPr lang="en-US">
                <a:solidFill>
                  <a:srgbClr val="FFFFFF"/>
                </a:solidFill>
              </a:rPr>
            </a:br>
            <a:r>
              <a:rPr lang="en-US">
                <a:solidFill>
                  <a:srgbClr val="FFFFFF"/>
                </a:solidFill>
              </a:rPr>
              <a:t>ABI (“Flex Mode”) will scan:</a:t>
            </a:r>
          </a:p>
          <a:p>
            <a:pPr eaLnBrk="1" fontAlgn="base" hangingPunct="1">
              <a:spcBef>
                <a:spcPct val="0"/>
              </a:spcBef>
              <a:spcAft>
                <a:spcPct val="0"/>
              </a:spcAft>
              <a:buFont typeface="Arial" pitchFamily="34" charset="0"/>
              <a:buChar char="•"/>
            </a:pPr>
            <a:r>
              <a:rPr lang="en-US" sz="1400">
                <a:solidFill>
                  <a:srgbClr val="FFFFFF"/>
                </a:solidFill>
              </a:rPr>
              <a:t> 30 Mesoscale Images</a:t>
            </a:r>
          </a:p>
          <a:p>
            <a:pPr eaLnBrk="1" fontAlgn="base" hangingPunct="1">
              <a:spcBef>
                <a:spcPct val="0"/>
              </a:spcBef>
              <a:spcAft>
                <a:spcPct val="0"/>
              </a:spcAft>
              <a:buFont typeface="Arial" pitchFamily="34" charset="0"/>
              <a:buChar char="•"/>
            </a:pPr>
            <a:r>
              <a:rPr lang="en-US" sz="1400">
                <a:solidFill>
                  <a:srgbClr val="FFFFFF"/>
                </a:solidFill>
              </a:rPr>
              <a:t> 3 CONUS Images</a:t>
            </a:r>
          </a:p>
          <a:p>
            <a:pPr eaLnBrk="1" fontAlgn="base" hangingPunct="1">
              <a:spcBef>
                <a:spcPct val="0"/>
              </a:spcBef>
              <a:spcAft>
                <a:spcPct val="0"/>
              </a:spcAft>
              <a:buFont typeface="Arial" pitchFamily="34" charset="0"/>
              <a:buChar char="•"/>
            </a:pPr>
            <a:r>
              <a:rPr lang="en-US" sz="1400">
                <a:solidFill>
                  <a:srgbClr val="FFFFFF"/>
                </a:solidFill>
              </a:rPr>
              <a:t> 1 Full Disk Image</a:t>
            </a:r>
          </a:p>
        </p:txBody>
      </p:sp>
      <p:sp>
        <p:nvSpPr>
          <p:cNvPr id="31751" name="TextBox 10"/>
          <p:cNvSpPr txBox="1">
            <a:spLocks noChangeArrowheads="1"/>
          </p:cNvSpPr>
          <p:nvPr/>
        </p:nvSpPr>
        <p:spPr bwMode="auto">
          <a:xfrm>
            <a:off x="152400" y="765175"/>
            <a:ext cx="24384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FF"/>
                </a:solidFill>
              </a:rPr>
              <a:t>In 15 Minutes</a:t>
            </a:r>
            <a:br>
              <a:rPr lang="en-US">
                <a:solidFill>
                  <a:srgbClr val="FFFFFF"/>
                </a:solidFill>
              </a:rPr>
            </a:br>
            <a:r>
              <a:rPr lang="en-US">
                <a:solidFill>
                  <a:srgbClr val="FFFFFF"/>
                </a:solidFill>
              </a:rPr>
              <a:t>Current GOES Imager can scan:</a:t>
            </a:r>
          </a:p>
          <a:p>
            <a:pPr eaLnBrk="1" fontAlgn="base" hangingPunct="1">
              <a:spcBef>
                <a:spcPct val="0"/>
              </a:spcBef>
              <a:spcAft>
                <a:spcPct val="0"/>
              </a:spcAft>
              <a:buFont typeface="Arial" pitchFamily="34" charset="0"/>
              <a:buChar char="•"/>
            </a:pPr>
            <a:r>
              <a:rPr lang="en-US" sz="1400">
                <a:solidFill>
                  <a:srgbClr val="FFFFFF"/>
                </a:solidFill>
              </a:rPr>
              <a:t> Most (3/5) of a Full Disk Image</a:t>
            </a:r>
          </a:p>
        </p:txBody>
      </p:sp>
      <p:sp>
        <p:nvSpPr>
          <p:cNvPr id="317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4511C65-AC1C-46B6-AEBC-D88CB1B24765}" type="slidenum">
              <a:rPr lang="en-US" smtClean="0">
                <a:solidFill>
                  <a:srgbClr val="000000"/>
                </a:solidFill>
              </a:rPr>
              <a:pPr eaLnBrk="1" hangingPunct="1"/>
              <a:t>24</a:t>
            </a:fld>
            <a:endParaRPr lang="en-US" smtClean="0">
              <a:solidFill>
                <a:srgbClr val="000000"/>
              </a:solidFill>
            </a:endParaRPr>
          </a:p>
        </p:txBody>
      </p:sp>
    </p:spTree>
    <p:extLst>
      <p:ext uri="{BB962C8B-B14F-4D97-AF65-F5344CB8AC3E}">
        <p14:creationId xmlns:p14="http://schemas.microsoft.com/office/powerpoint/2010/main" val="2848971379"/>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52400" y="6248400"/>
            <a:ext cx="88923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FFFFFF"/>
                </a:solidFill>
              </a:rPr>
              <a:t>“Water vapor” data from </a:t>
            </a:r>
            <a:r>
              <a:rPr lang="en-US" dirty="0" smtClean="0">
                <a:solidFill>
                  <a:srgbClr val="FFFFFF"/>
                </a:solidFill>
              </a:rPr>
              <a:t>the GOES-14 NOAA </a:t>
            </a:r>
            <a:r>
              <a:rPr lang="en-US" dirty="0">
                <a:solidFill>
                  <a:srgbClr val="FFFFFF"/>
                </a:solidFill>
              </a:rPr>
              <a:t>Science Test, lead by </a:t>
            </a:r>
            <a:r>
              <a:rPr lang="en-US" dirty="0" err="1">
                <a:solidFill>
                  <a:srgbClr val="FFFFFF"/>
                </a:solidFill>
              </a:rPr>
              <a:t>Hillger</a:t>
            </a:r>
            <a:r>
              <a:rPr lang="en-US" dirty="0">
                <a:solidFill>
                  <a:srgbClr val="FFFFFF"/>
                </a:solidFill>
              </a:rPr>
              <a:t> and Schmit</a:t>
            </a:r>
          </a:p>
        </p:txBody>
      </p:sp>
      <p:sp>
        <p:nvSpPr>
          <p:cNvPr id="20483" name="Rectangle 3"/>
          <p:cNvSpPr>
            <a:spLocks noGrp="1" noChangeArrowheads="1"/>
          </p:cNvSpPr>
          <p:nvPr>
            <p:ph type="title"/>
          </p:nvPr>
        </p:nvSpPr>
        <p:spPr>
          <a:noFill/>
        </p:spPr>
        <p:txBody>
          <a:bodyPr/>
          <a:lstStyle/>
          <a:p>
            <a:r>
              <a:rPr lang="en-US" sz="4000" smtClean="0">
                <a:solidFill>
                  <a:srgbClr val="FFFF00"/>
                </a:solidFill>
              </a:rPr>
              <a:t>GOES-14: Sample “5-min” imagery</a:t>
            </a:r>
          </a:p>
        </p:txBody>
      </p:sp>
      <p:pic>
        <p:nvPicPr>
          <p:cNvPr id="20484" name="Picture 4" descr="boxingday_g12g14_wv_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716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5"/>
          <p:cNvSpPr txBox="1">
            <a:spLocks noChangeArrowheads="1"/>
          </p:cNvSpPr>
          <p:nvPr/>
        </p:nvSpPr>
        <p:spPr bwMode="auto">
          <a:xfrm>
            <a:off x="7086600" y="4648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rPr>
              <a:t>GOES-12</a:t>
            </a:r>
          </a:p>
        </p:txBody>
      </p:sp>
      <p:sp>
        <p:nvSpPr>
          <p:cNvPr id="20486" name="Text Box 6"/>
          <p:cNvSpPr txBox="1">
            <a:spLocks noChangeArrowheads="1"/>
          </p:cNvSpPr>
          <p:nvPr/>
        </p:nvSpPr>
        <p:spPr bwMode="auto">
          <a:xfrm>
            <a:off x="7086600" y="22860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rPr>
              <a:t>GOES-14</a:t>
            </a:r>
          </a:p>
        </p:txBody>
      </p:sp>
    </p:spTree>
    <p:extLst>
      <p:ext uri="{BB962C8B-B14F-4D97-AF65-F5344CB8AC3E}">
        <p14:creationId xmlns:p14="http://schemas.microsoft.com/office/powerpoint/2010/main" val="2521002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533400" y="-228600"/>
            <a:ext cx="8229600" cy="1143000"/>
          </a:xfrm>
        </p:spPr>
        <p:txBody>
          <a:bodyPr/>
          <a:lstStyle/>
          <a:p>
            <a:r>
              <a:rPr lang="en-US" sz="3600" dirty="0" smtClean="0">
                <a:solidFill>
                  <a:srgbClr val="FFFF00"/>
                </a:solidFill>
              </a:rPr>
              <a:t>GOES-14: Sample “1-min” imagery</a:t>
            </a:r>
          </a:p>
        </p:txBody>
      </p:sp>
      <p:sp>
        <p:nvSpPr>
          <p:cNvPr id="99331" name="Text Box 3"/>
          <p:cNvSpPr txBox="1">
            <a:spLocks noChangeArrowheads="1"/>
          </p:cNvSpPr>
          <p:nvPr/>
        </p:nvSpPr>
        <p:spPr bwMode="auto">
          <a:xfrm>
            <a:off x="1066800" y="6248400"/>
            <a:ext cx="74437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600" dirty="0" smtClean="0">
                <a:solidFill>
                  <a:srgbClr val="FFFFFF"/>
                </a:solidFill>
                <a:ea typeface="MS PGothic" pitchFamily="34" charset="-128"/>
              </a:rPr>
              <a:t>Visible </a:t>
            </a:r>
            <a:r>
              <a:rPr lang="en-US" sz="1600" dirty="0">
                <a:solidFill>
                  <a:srgbClr val="FFFFFF"/>
                </a:solidFill>
                <a:ea typeface="MS PGothic" pitchFamily="34" charset="-128"/>
              </a:rPr>
              <a:t>data from the </a:t>
            </a:r>
            <a:r>
              <a:rPr lang="en-US" sz="1600" dirty="0" smtClean="0">
                <a:solidFill>
                  <a:srgbClr val="FFFFFF"/>
                </a:solidFill>
                <a:ea typeface="MS PGothic" pitchFamily="34" charset="-128"/>
              </a:rPr>
              <a:t>GOES-14 </a:t>
            </a:r>
            <a:r>
              <a:rPr lang="en-US" sz="1600" dirty="0">
                <a:solidFill>
                  <a:srgbClr val="FFFFFF"/>
                </a:solidFill>
                <a:ea typeface="MS PGothic" pitchFamily="34" charset="-128"/>
              </a:rPr>
              <a:t>NOAA Science Test, lead by </a:t>
            </a:r>
            <a:r>
              <a:rPr lang="en-US" sz="1600" dirty="0" err="1">
                <a:solidFill>
                  <a:srgbClr val="FFFFFF"/>
                </a:solidFill>
                <a:ea typeface="MS PGothic" pitchFamily="34" charset="-128"/>
              </a:rPr>
              <a:t>Hillger</a:t>
            </a:r>
            <a:r>
              <a:rPr lang="en-US" sz="1600" dirty="0">
                <a:solidFill>
                  <a:srgbClr val="FFFFFF"/>
                </a:solidFill>
                <a:ea typeface="MS PGothic" pitchFamily="34" charset="-128"/>
              </a:rPr>
              <a:t> and Schmit</a:t>
            </a:r>
          </a:p>
        </p:txBody>
      </p:sp>
      <p:pic>
        <p:nvPicPr>
          <p:cNvPr id="99332" name="Picture 4" descr="ecb_g12g14_vis_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04850"/>
            <a:ext cx="6781800" cy="5086350"/>
          </a:xfrm>
          <a:prstGeom prst="rect">
            <a:avLst/>
          </a:prstGeom>
          <a:noFill/>
          <a:extLst>
            <a:ext uri="{909E8E84-426E-40DD-AFC4-6F175D3DCCD1}">
              <a14:hiddenFill xmlns:a14="http://schemas.microsoft.com/office/drawing/2010/main">
                <a:solidFill>
                  <a:srgbClr val="FFFFFF"/>
                </a:solidFill>
              </a14:hiddenFill>
            </a:ext>
          </a:extLst>
        </p:spPr>
      </p:pic>
      <p:sp>
        <p:nvSpPr>
          <p:cNvPr id="99333" name="Text Box 5"/>
          <p:cNvSpPr txBox="1">
            <a:spLocks noChangeArrowheads="1"/>
          </p:cNvSpPr>
          <p:nvPr/>
        </p:nvSpPr>
        <p:spPr bwMode="auto">
          <a:xfrm>
            <a:off x="2286000" y="5791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FFFF00"/>
                </a:solidFill>
                <a:ea typeface="MS PGothic" pitchFamily="34" charset="-128"/>
              </a:rPr>
              <a:t>GOES-12</a:t>
            </a:r>
          </a:p>
        </p:txBody>
      </p:sp>
      <p:sp>
        <p:nvSpPr>
          <p:cNvPr id="99334" name="Text Box 6"/>
          <p:cNvSpPr txBox="1">
            <a:spLocks noChangeArrowheads="1"/>
          </p:cNvSpPr>
          <p:nvPr/>
        </p:nvSpPr>
        <p:spPr bwMode="auto">
          <a:xfrm>
            <a:off x="5410200" y="5791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FFFF00"/>
                </a:solidFill>
                <a:ea typeface="MS PGothic" pitchFamily="34" charset="-128"/>
              </a:rPr>
              <a:t>GOES-14</a:t>
            </a:r>
          </a:p>
        </p:txBody>
      </p:sp>
    </p:spTree>
    <p:extLst>
      <p:ext uri="{BB962C8B-B14F-4D97-AF65-F5344CB8AC3E}">
        <p14:creationId xmlns:p14="http://schemas.microsoft.com/office/powerpoint/2010/main" val="21971148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8" descr="Igor_zoom_goes_15_13_80pc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62000"/>
            <a:ext cx="65532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Grp="1" noChangeArrowheads="1"/>
          </p:cNvSpPr>
          <p:nvPr>
            <p:ph type="title"/>
          </p:nvPr>
        </p:nvSpPr>
        <p:spPr>
          <a:xfrm>
            <a:off x="457200" y="-228600"/>
            <a:ext cx="8229600" cy="1143000"/>
          </a:xfrm>
        </p:spPr>
        <p:txBody>
          <a:bodyPr/>
          <a:lstStyle/>
          <a:p>
            <a:pPr eaLnBrk="1" hangingPunct="1"/>
            <a:r>
              <a:rPr lang="en-US" sz="4000" dirty="0" smtClean="0">
                <a:solidFill>
                  <a:srgbClr val="FFFF00"/>
                </a:solidFill>
              </a:rPr>
              <a:t>GOES-15: Sample “1-min” imagery</a:t>
            </a:r>
          </a:p>
        </p:txBody>
      </p:sp>
      <p:sp>
        <p:nvSpPr>
          <p:cNvPr id="11268" name="Text Box 3"/>
          <p:cNvSpPr txBox="1">
            <a:spLocks noChangeArrowheads="1"/>
          </p:cNvSpPr>
          <p:nvPr/>
        </p:nvSpPr>
        <p:spPr bwMode="auto">
          <a:xfrm>
            <a:off x="838200" y="6477000"/>
            <a:ext cx="73373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dirty="0">
                <a:solidFill>
                  <a:schemeClr val="bg1"/>
                </a:solidFill>
              </a:rPr>
              <a:t>Visible data from the </a:t>
            </a:r>
            <a:r>
              <a:rPr lang="en-US" sz="1600" dirty="0" smtClean="0">
                <a:solidFill>
                  <a:schemeClr val="bg1"/>
                </a:solidFill>
              </a:rPr>
              <a:t>GOES-15 </a:t>
            </a:r>
            <a:r>
              <a:rPr lang="en-US" sz="1600" dirty="0">
                <a:solidFill>
                  <a:schemeClr val="bg1"/>
                </a:solidFill>
              </a:rPr>
              <a:t>NOAA Science Test, lead by </a:t>
            </a:r>
            <a:r>
              <a:rPr lang="en-US" sz="1600" dirty="0" err="1">
                <a:solidFill>
                  <a:schemeClr val="bg1"/>
                </a:solidFill>
              </a:rPr>
              <a:t>Hillger</a:t>
            </a:r>
            <a:r>
              <a:rPr lang="en-US" sz="1600" dirty="0">
                <a:solidFill>
                  <a:schemeClr val="bg1"/>
                </a:solidFill>
              </a:rPr>
              <a:t> and Schmit</a:t>
            </a:r>
          </a:p>
        </p:txBody>
      </p:sp>
      <p:sp>
        <p:nvSpPr>
          <p:cNvPr id="11269" name="Text Box 5"/>
          <p:cNvSpPr txBox="1">
            <a:spLocks noChangeArrowheads="1"/>
          </p:cNvSpPr>
          <p:nvPr/>
        </p:nvSpPr>
        <p:spPr bwMode="auto">
          <a:xfrm>
            <a:off x="5029200" y="5867400"/>
            <a:ext cx="88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rgbClr val="FFFF00"/>
                </a:solidFill>
              </a:rPr>
              <a:t>30-min</a:t>
            </a:r>
          </a:p>
        </p:txBody>
      </p:sp>
      <p:sp>
        <p:nvSpPr>
          <p:cNvPr id="11270" name="Text Box 6"/>
          <p:cNvSpPr txBox="1">
            <a:spLocks noChangeArrowheads="1"/>
          </p:cNvSpPr>
          <p:nvPr/>
        </p:nvSpPr>
        <p:spPr bwMode="auto">
          <a:xfrm>
            <a:off x="1295400" y="5867400"/>
            <a:ext cx="75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rgbClr val="FFFF00"/>
                </a:solidFill>
              </a:rPr>
              <a:t>1-min</a:t>
            </a:r>
          </a:p>
        </p:txBody>
      </p:sp>
      <p:sp>
        <p:nvSpPr>
          <p:cNvPr id="1127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D4D2FFD-E30D-473A-9AD1-0A571B986586}" type="slidenum">
              <a:rPr lang="en-US" smtClean="0"/>
              <a:pPr eaLnBrk="1" hangingPunct="1"/>
              <a:t>27</a:t>
            </a:fld>
            <a:endParaRPr lang="en-US" smtClean="0"/>
          </a:p>
        </p:txBody>
      </p:sp>
    </p:spTree>
    <p:extLst>
      <p:ext uri="{BB962C8B-B14F-4D97-AF65-F5344CB8AC3E}">
        <p14:creationId xmlns:p14="http://schemas.microsoft.com/office/powerpoint/2010/main" val="30513450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DAD5D1D-A21D-4ABF-B705-CAB664C2A17F}" type="slidenum">
              <a:rPr lang="en-US" smtClean="0">
                <a:solidFill>
                  <a:srgbClr val="000000"/>
                </a:solidFill>
              </a:rPr>
              <a:pPr eaLnBrk="1" hangingPunct="1"/>
              <a:t>28</a:t>
            </a:fld>
            <a:endParaRPr lang="en-US" smtClean="0">
              <a:solidFill>
                <a:srgbClr val="000000"/>
              </a:solidFill>
            </a:endParaRPr>
          </a:p>
        </p:txBody>
      </p:sp>
      <p:sp>
        <p:nvSpPr>
          <p:cNvPr id="24579" name="Rectangle 2"/>
          <p:cNvSpPr>
            <a:spLocks noGrp="1" noChangeArrowheads="1"/>
          </p:cNvSpPr>
          <p:nvPr>
            <p:ph type="title"/>
          </p:nvPr>
        </p:nvSpPr>
        <p:spPr>
          <a:xfrm>
            <a:off x="0" y="152400"/>
            <a:ext cx="9448800" cy="685800"/>
          </a:xfrm>
        </p:spPr>
        <p:txBody>
          <a:bodyPr/>
          <a:lstStyle/>
          <a:p>
            <a:r>
              <a:rPr lang="en-US" sz="4000" dirty="0" smtClean="0">
                <a:solidFill>
                  <a:srgbClr val="FFFF00"/>
                </a:solidFill>
              </a:rPr>
              <a:t>GOES-12/15</a:t>
            </a:r>
            <a:r>
              <a:rPr lang="en-US" sz="4000" b="1" dirty="0" smtClean="0">
                <a:solidFill>
                  <a:srgbClr val="FFFF00"/>
                </a:solidFill>
              </a:rPr>
              <a:t> </a:t>
            </a:r>
            <a:r>
              <a:rPr lang="en-US" sz="4000" dirty="0" smtClean="0">
                <a:solidFill>
                  <a:srgbClr val="FFFF00"/>
                </a:solidFill>
              </a:rPr>
              <a:t> (Around eclipse period)</a:t>
            </a:r>
            <a:r>
              <a:rPr lang="en-US" sz="2000" dirty="0" smtClean="0">
                <a:solidFill>
                  <a:srgbClr val="0000FF"/>
                </a:solidFill>
              </a:rPr>
              <a:t/>
            </a:r>
            <a:br>
              <a:rPr lang="en-US" sz="2000" dirty="0" smtClean="0">
                <a:solidFill>
                  <a:srgbClr val="0000FF"/>
                </a:solidFill>
              </a:rPr>
            </a:br>
            <a:endParaRPr lang="en-US" sz="2000" dirty="0" smtClean="0">
              <a:solidFill>
                <a:srgbClr val="0000FF"/>
              </a:solidFill>
            </a:endParaRPr>
          </a:p>
        </p:txBody>
      </p:sp>
      <p:sp>
        <p:nvSpPr>
          <p:cNvPr id="24580" name="Rectangle 3"/>
          <p:cNvSpPr>
            <a:spLocks noChangeArrowheads="1"/>
          </p:cNvSpPr>
          <p:nvPr/>
        </p:nvSpPr>
        <p:spPr bwMode="auto">
          <a:xfrm>
            <a:off x="2976563" y="25193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US">
              <a:solidFill>
                <a:srgbClr val="000000"/>
              </a:solidFill>
            </a:endParaRPr>
          </a:p>
        </p:txBody>
      </p:sp>
      <p:sp>
        <p:nvSpPr>
          <p:cNvPr id="24581" name="Text Box 4"/>
          <p:cNvSpPr txBox="1">
            <a:spLocks noChangeArrowheads="1"/>
          </p:cNvSpPr>
          <p:nvPr/>
        </p:nvSpPr>
        <p:spPr bwMode="auto">
          <a:xfrm>
            <a:off x="1981200" y="6415088"/>
            <a:ext cx="5187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b="1">
                <a:solidFill>
                  <a:srgbClr val="FFFF00"/>
                </a:solidFill>
              </a:rPr>
              <a:t>GOES-11        		                    GOES-15</a:t>
            </a:r>
          </a:p>
        </p:txBody>
      </p:sp>
      <p:pic>
        <p:nvPicPr>
          <p:cNvPr id="2458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731838"/>
            <a:ext cx="7086600" cy="566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404221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65C646E-7B94-4E66-9079-B314B24D9857}" type="slidenum">
              <a:rPr lang="en-US" smtClean="0">
                <a:solidFill>
                  <a:srgbClr val="000000"/>
                </a:solidFill>
              </a:rPr>
              <a:pPr eaLnBrk="1" hangingPunct="1"/>
              <a:t>29</a:t>
            </a:fld>
            <a:endParaRPr lang="en-US" smtClean="0">
              <a:solidFill>
                <a:srgbClr val="000000"/>
              </a:solidFill>
            </a:endParaRPr>
          </a:p>
        </p:txBody>
      </p:sp>
      <p:sp>
        <p:nvSpPr>
          <p:cNvPr id="23555" name="Rectangle 4"/>
          <p:cNvSpPr>
            <a:spLocks noGrp="1" noChangeArrowheads="1"/>
          </p:cNvSpPr>
          <p:nvPr>
            <p:ph type="title"/>
          </p:nvPr>
        </p:nvSpPr>
        <p:spPr>
          <a:xfrm>
            <a:off x="457200" y="-152400"/>
            <a:ext cx="8229600" cy="1143000"/>
          </a:xfrm>
        </p:spPr>
        <p:txBody>
          <a:bodyPr/>
          <a:lstStyle/>
          <a:p>
            <a:r>
              <a:rPr lang="en-US" smtClean="0">
                <a:solidFill>
                  <a:srgbClr val="FFFF00"/>
                </a:solidFill>
              </a:rPr>
              <a:t>Improved INR</a:t>
            </a:r>
          </a:p>
        </p:txBody>
      </p:sp>
      <p:pic>
        <p:nvPicPr>
          <p:cNvPr id="23556" name="Picture 5" descr="g14_g12_nav_movi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38200"/>
            <a:ext cx="7781925" cy="577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3567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9219" name="Rectangle 3"/>
          <p:cNvSpPr>
            <a:spLocks noGrp="1" noChangeArrowheads="1"/>
          </p:cNvSpPr>
          <p:nvPr>
            <p:ph type="body" idx="1"/>
          </p:nvPr>
        </p:nvSpPr>
        <p:spPr>
          <a:xfrm>
            <a:off x="381000" y="685800"/>
            <a:ext cx="8839200" cy="5105400"/>
          </a:xfrm>
        </p:spPr>
        <p:txBody>
          <a:bodyPr/>
          <a:lstStyle/>
          <a:p>
            <a:pPr eaLnBrk="1" hangingPunct="1">
              <a:lnSpc>
                <a:spcPct val="90000"/>
              </a:lnSpc>
            </a:pPr>
            <a:r>
              <a:rPr lang="en-US" dirty="0" smtClean="0">
                <a:solidFill>
                  <a:schemeClr val="bg1"/>
                </a:solidFill>
              </a:rPr>
              <a:t>History</a:t>
            </a:r>
          </a:p>
          <a:p>
            <a:pPr eaLnBrk="1" hangingPunct="1">
              <a:lnSpc>
                <a:spcPct val="90000"/>
              </a:lnSpc>
            </a:pPr>
            <a:r>
              <a:rPr lang="en-US" dirty="0" smtClean="0">
                <a:solidFill>
                  <a:schemeClr val="bg1"/>
                </a:solidFill>
              </a:rPr>
              <a:t>Current GOES Imager and Sounder</a:t>
            </a:r>
          </a:p>
          <a:p>
            <a:pPr lvl="1" eaLnBrk="1" hangingPunct="1">
              <a:lnSpc>
                <a:spcPct val="90000"/>
              </a:lnSpc>
            </a:pPr>
            <a:r>
              <a:rPr lang="en-US" dirty="0" smtClean="0">
                <a:solidFill>
                  <a:schemeClr val="bg1"/>
                </a:solidFill>
              </a:rPr>
              <a:t>GOES-14/15</a:t>
            </a:r>
          </a:p>
          <a:p>
            <a:pPr eaLnBrk="1" hangingPunct="1">
              <a:lnSpc>
                <a:spcPct val="90000"/>
              </a:lnSpc>
            </a:pPr>
            <a:r>
              <a:rPr lang="en-US" dirty="0" smtClean="0">
                <a:solidFill>
                  <a:schemeClr val="bg1"/>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chemeClr val="bg1"/>
                </a:solidFill>
              </a:rPr>
              <a:t>High Spectral resolution</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Questions</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3</a:t>
            </a:fld>
            <a:endParaRPr lang="en-US" smtClean="0">
              <a:solidFill>
                <a:srgbClr val="000000"/>
              </a:solidFill>
            </a:endParaRPr>
          </a:p>
        </p:txBody>
      </p:sp>
    </p:spTree>
    <p:extLst>
      <p:ext uri="{BB962C8B-B14F-4D97-AF65-F5344CB8AC3E}">
        <p14:creationId xmlns:p14="http://schemas.microsoft.com/office/powerpoint/2010/main" val="16781588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GOES4KM_112404_1645_IR_TURBR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333500"/>
            <a:ext cx="11472863" cy="956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212725" y="193675"/>
            <a:ext cx="9810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a:solidFill>
                  <a:srgbClr val="000000"/>
                </a:solidFill>
                <a:latin typeface="Times New Roman" pitchFamily="18" charset="0"/>
              </a:rPr>
              <a:t>GOES</a:t>
            </a:r>
          </a:p>
        </p:txBody>
      </p:sp>
      <p:sp>
        <p:nvSpPr>
          <p:cNvPr id="32772" name="Text Box 4"/>
          <p:cNvSpPr txBox="1">
            <a:spLocks noChangeArrowheads="1"/>
          </p:cNvSpPr>
          <p:nvPr/>
        </p:nvSpPr>
        <p:spPr bwMode="auto">
          <a:xfrm>
            <a:off x="76200" y="6477000"/>
            <a:ext cx="43497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000000"/>
                </a:solidFill>
              </a:rPr>
              <a:t>Figure courtesy of K. Bedka and W. Feltz</a:t>
            </a:r>
          </a:p>
        </p:txBody>
      </p:sp>
      <p:sp>
        <p:nvSpPr>
          <p:cNvPr id="32773"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13E5ACF-E74B-4268-9AE9-579A573B8A26}" type="slidenum">
              <a:rPr lang="en-US" smtClean="0">
                <a:solidFill>
                  <a:srgbClr val="000000"/>
                </a:solidFill>
              </a:rPr>
              <a:pPr eaLnBrk="1" hangingPunct="1"/>
              <a:t>30</a:t>
            </a:fld>
            <a:endParaRPr lang="en-US" smtClean="0">
              <a:solidFill>
                <a:srgbClr val="000000"/>
              </a:solidFill>
            </a:endParaRPr>
          </a:p>
        </p:txBody>
      </p:sp>
    </p:spTree>
    <p:extLst>
      <p:ext uri="{BB962C8B-B14F-4D97-AF65-F5344CB8AC3E}">
        <p14:creationId xmlns:p14="http://schemas.microsoft.com/office/powerpoint/2010/main" val="30439970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ABI2KM_112404_1640_IR_TURBR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333500"/>
            <a:ext cx="11472863" cy="956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212725" y="193675"/>
            <a:ext cx="97948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a:solidFill>
                  <a:srgbClr val="000000"/>
                </a:solidFill>
                <a:latin typeface="Times New Roman" pitchFamily="18" charset="0"/>
              </a:rPr>
              <a:t>“ABI”</a:t>
            </a:r>
          </a:p>
        </p:txBody>
      </p:sp>
      <p:sp>
        <p:nvSpPr>
          <p:cNvPr id="33796" name="Text Box 4"/>
          <p:cNvSpPr txBox="1">
            <a:spLocks noChangeArrowheads="1"/>
          </p:cNvSpPr>
          <p:nvPr/>
        </p:nvSpPr>
        <p:spPr bwMode="auto">
          <a:xfrm>
            <a:off x="76200" y="6477000"/>
            <a:ext cx="43497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000000"/>
                </a:solidFill>
              </a:rPr>
              <a:t>Figure courtesy of K. Bedka and W. Feltz</a:t>
            </a:r>
          </a:p>
        </p:txBody>
      </p:sp>
      <p:sp>
        <p:nvSpPr>
          <p:cNvPr id="33797"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54A9D29-52DF-4120-9BBD-9108A85B8501}" type="slidenum">
              <a:rPr lang="en-US" smtClean="0">
                <a:solidFill>
                  <a:srgbClr val="000000"/>
                </a:solidFill>
              </a:rPr>
              <a:pPr eaLnBrk="1" hangingPunct="1"/>
              <a:t>31</a:t>
            </a:fld>
            <a:endParaRPr lang="en-US" smtClean="0">
              <a:solidFill>
                <a:srgbClr val="000000"/>
              </a:solidFill>
            </a:endParaRPr>
          </a:p>
        </p:txBody>
      </p:sp>
    </p:spTree>
    <p:extLst>
      <p:ext uri="{BB962C8B-B14F-4D97-AF65-F5344CB8AC3E}">
        <p14:creationId xmlns:p14="http://schemas.microsoft.com/office/powerpoint/2010/main" val="8547398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0"/>
            <a:ext cx="8229600" cy="1143000"/>
          </a:xfrm>
        </p:spPr>
        <p:txBody>
          <a:bodyPr/>
          <a:lstStyle/>
          <a:p>
            <a:pPr eaLnBrk="1" hangingPunct="1"/>
            <a:r>
              <a:rPr lang="en-US" b="1" smtClean="0">
                <a:solidFill>
                  <a:srgbClr val="FFFF00"/>
                </a:solidFill>
              </a:rPr>
              <a:t>ABI Visible/Near-IR Bands</a:t>
            </a:r>
          </a:p>
        </p:txBody>
      </p:sp>
      <p:pic>
        <p:nvPicPr>
          <p:cNvPr id="34819" name="Picture 3" descr="abi_1_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7848600" cy="4738688"/>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820" name="Text Box 4"/>
          <p:cNvSpPr txBox="1">
            <a:spLocks noChangeArrowheads="1"/>
          </p:cNvSpPr>
          <p:nvPr/>
        </p:nvSpPr>
        <p:spPr bwMode="auto">
          <a:xfrm>
            <a:off x="76200" y="647700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FF"/>
                </a:solidFill>
              </a:rPr>
              <a:t>Schmit et al, 2005</a:t>
            </a:r>
            <a:r>
              <a:rPr lang="en-US">
                <a:solidFill>
                  <a:srgbClr val="000000"/>
                </a:solidFill>
              </a:rPr>
              <a:t> </a:t>
            </a:r>
          </a:p>
        </p:txBody>
      </p:sp>
      <p:sp>
        <p:nvSpPr>
          <p:cNvPr id="3482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C3AE849-122C-4F76-AE8F-5F8023B05FAC}" type="slidenum">
              <a:rPr lang="en-US" smtClean="0">
                <a:solidFill>
                  <a:srgbClr val="000000"/>
                </a:solidFill>
              </a:rPr>
              <a:pPr eaLnBrk="1" hangingPunct="1"/>
              <a:t>32</a:t>
            </a:fld>
            <a:endParaRPr lang="en-US" smtClean="0">
              <a:solidFill>
                <a:srgbClr val="000000"/>
              </a:solidFill>
            </a:endParaRPr>
          </a:p>
        </p:txBody>
      </p:sp>
    </p:spTree>
    <p:extLst>
      <p:ext uri="{BB962C8B-B14F-4D97-AF65-F5344CB8AC3E}">
        <p14:creationId xmlns:p14="http://schemas.microsoft.com/office/powerpoint/2010/main" val="3498813943"/>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0"/>
            <a:ext cx="8229600" cy="1143000"/>
          </a:xfrm>
        </p:spPr>
        <p:txBody>
          <a:bodyPr/>
          <a:lstStyle/>
          <a:p>
            <a:pPr eaLnBrk="1" hangingPunct="1"/>
            <a:r>
              <a:rPr lang="en-US" b="1" smtClean="0">
                <a:solidFill>
                  <a:srgbClr val="FFFF00"/>
                </a:solidFill>
              </a:rPr>
              <a:t>ABI IR Bands</a:t>
            </a:r>
          </a:p>
        </p:txBody>
      </p:sp>
      <p:pic>
        <p:nvPicPr>
          <p:cNvPr id="35843" name="Picture 3" descr="abi_7_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13" y="914400"/>
            <a:ext cx="7088187" cy="5326063"/>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44" name="Text Box 4"/>
          <p:cNvSpPr txBox="1">
            <a:spLocks noChangeArrowheads="1"/>
          </p:cNvSpPr>
          <p:nvPr/>
        </p:nvSpPr>
        <p:spPr bwMode="auto">
          <a:xfrm>
            <a:off x="76200" y="647700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FF"/>
                </a:solidFill>
              </a:rPr>
              <a:t>Schmit et al, 2005</a:t>
            </a:r>
            <a:r>
              <a:rPr lang="en-US">
                <a:solidFill>
                  <a:srgbClr val="000000"/>
                </a:solidFill>
              </a:rPr>
              <a:t> </a:t>
            </a:r>
          </a:p>
        </p:txBody>
      </p:sp>
      <p:sp>
        <p:nvSpPr>
          <p:cNvPr id="3584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CB9FE4C-998E-4EAA-9602-EF8D25A1075C}" type="slidenum">
              <a:rPr lang="en-US" smtClean="0">
                <a:solidFill>
                  <a:srgbClr val="000000"/>
                </a:solidFill>
              </a:rPr>
              <a:pPr eaLnBrk="1" hangingPunct="1"/>
              <a:t>33</a:t>
            </a:fld>
            <a:endParaRPr lang="en-US" smtClean="0">
              <a:solidFill>
                <a:srgbClr val="000000"/>
              </a:solidFill>
            </a:endParaRPr>
          </a:p>
        </p:txBody>
      </p:sp>
    </p:spTree>
    <p:extLst>
      <p:ext uri="{BB962C8B-B14F-4D97-AF65-F5344CB8AC3E}">
        <p14:creationId xmlns:p14="http://schemas.microsoft.com/office/powerpoint/2010/main" val="27665033"/>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snowgr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95300"/>
            <a:ext cx="8305800" cy="581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3"/>
          <p:cNvSpPr txBox="1">
            <a:spLocks noChangeArrowheads="1"/>
          </p:cNvSpPr>
          <p:nvPr/>
        </p:nvSpPr>
        <p:spPr bwMode="auto">
          <a:xfrm>
            <a:off x="1066800" y="6292850"/>
            <a:ext cx="7218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a:solidFill>
                  <a:srgbClr val="FFFF00"/>
                </a:solidFill>
                <a:latin typeface="Arial Unicode MS" pitchFamily="34" charset="-128"/>
                <a:cs typeface="Times New Roman" pitchFamily="18" charset="0"/>
              </a:rPr>
              <a:t>The ABI visible and near-IR bands have many uses</a:t>
            </a:r>
            <a:r>
              <a:rPr lang="en-US" sz="2400" i="1">
                <a:solidFill>
                  <a:srgbClr val="FFFF00"/>
                </a:solidFill>
                <a:latin typeface="Arial Unicode MS" pitchFamily="34" charset="-128"/>
              </a:rPr>
              <a:t>.</a:t>
            </a:r>
          </a:p>
        </p:txBody>
      </p:sp>
      <p:sp>
        <p:nvSpPr>
          <p:cNvPr id="36868" name="Text Box 4"/>
          <p:cNvSpPr txBox="1">
            <a:spLocks noChangeArrowheads="1"/>
          </p:cNvSpPr>
          <p:nvPr/>
        </p:nvSpPr>
        <p:spPr bwMode="auto">
          <a:xfrm>
            <a:off x="1844675" y="90488"/>
            <a:ext cx="5470525" cy="457200"/>
          </a:xfrm>
          <a:prstGeom prst="rect">
            <a:avLst/>
          </a:prstGeom>
          <a:solidFill>
            <a:schemeClr val="bg1"/>
          </a:solidFill>
          <a:ln>
            <a:noFill/>
          </a:ln>
          <a:extLst>
            <a:ext uri="{91240B29-F687-4F45-9708-019B960494DF}">
              <a14:hiddenLine xmlns:a14="http://schemas.microsoft.com/office/drawing/2010/main" w="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b="1">
                <a:solidFill>
                  <a:srgbClr val="333399"/>
                </a:solidFill>
                <a:latin typeface="Times New Roman" pitchFamily="18" charset="0"/>
              </a:rPr>
              <a:t>Visible and near-IR channels on the ABI</a:t>
            </a:r>
            <a:endParaRPr lang="en-US" sz="2400">
              <a:solidFill>
                <a:srgbClr val="000000"/>
              </a:solidFill>
              <a:latin typeface="Times New Roman" pitchFamily="18" charset="0"/>
            </a:endParaRPr>
          </a:p>
        </p:txBody>
      </p:sp>
      <p:sp>
        <p:nvSpPr>
          <p:cNvPr id="36869" name="Text Box 5"/>
          <p:cNvSpPr txBox="1">
            <a:spLocks noChangeArrowheads="1"/>
          </p:cNvSpPr>
          <p:nvPr/>
        </p:nvSpPr>
        <p:spPr bwMode="auto">
          <a:xfrm rot="-2700000">
            <a:off x="992188" y="4376738"/>
            <a:ext cx="819150" cy="466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a:solidFill>
                  <a:srgbClr val="333399"/>
                </a:solidFill>
                <a:latin typeface="Times New Roman" pitchFamily="18" charset="0"/>
              </a:rPr>
              <a:t>Haze</a:t>
            </a:r>
            <a:endParaRPr lang="en-US" sz="2400">
              <a:solidFill>
                <a:srgbClr val="000000"/>
              </a:solidFill>
              <a:latin typeface="Times New Roman" pitchFamily="18" charset="0"/>
            </a:endParaRPr>
          </a:p>
        </p:txBody>
      </p:sp>
      <p:sp>
        <p:nvSpPr>
          <p:cNvPr id="36870" name="Text Box 6"/>
          <p:cNvSpPr txBox="1">
            <a:spLocks noChangeArrowheads="1"/>
          </p:cNvSpPr>
          <p:nvPr/>
        </p:nvSpPr>
        <p:spPr bwMode="auto">
          <a:xfrm rot="-2700000">
            <a:off x="1423988" y="4381500"/>
            <a:ext cx="1047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a:solidFill>
                  <a:srgbClr val="FF3300"/>
                </a:solidFill>
                <a:latin typeface="Times New Roman" pitchFamily="18" charset="0"/>
              </a:rPr>
              <a:t>Clouds</a:t>
            </a:r>
            <a:endParaRPr lang="en-US" sz="2400">
              <a:solidFill>
                <a:srgbClr val="000000"/>
              </a:solidFill>
              <a:latin typeface="Times New Roman" pitchFamily="18" charset="0"/>
            </a:endParaRPr>
          </a:p>
        </p:txBody>
      </p:sp>
      <p:sp>
        <p:nvSpPr>
          <p:cNvPr id="36871" name="Text Box 7"/>
          <p:cNvSpPr txBox="1">
            <a:spLocks noChangeArrowheads="1"/>
          </p:cNvSpPr>
          <p:nvPr/>
        </p:nvSpPr>
        <p:spPr bwMode="auto">
          <a:xfrm rot="-2706086">
            <a:off x="2349500" y="4346575"/>
            <a:ext cx="768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a:solidFill>
                  <a:srgbClr val="006600"/>
                </a:solidFill>
                <a:latin typeface="Times New Roman" pitchFamily="18" charset="0"/>
              </a:rPr>
              <a:t>Veg.</a:t>
            </a:r>
          </a:p>
        </p:txBody>
      </p:sp>
      <p:sp>
        <p:nvSpPr>
          <p:cNvPr id="36872" name="Text Box 8"/>
          <p:cNvSpPr txBox="1">
            <a:spLocks noChangeArrowheads="1"/>
          </p:cNvSpPr>
          <p:nvPr/>
        </p:nvSpPr>
        <p:spPr bwMode="auto">
          <a:xfrm rot="-2700000">
            <a:off x="4232275" y="2717800"/>
            <a:ext cx="946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a:solidFill>
                  <a:srgbClr val="000000"/>
                </a:solidFill>
                <a:latin typeface="Times New Roman" pitchFamily="18" charset="0"/>
              </a:rPr>
              <a:t>Cirrus</a:t>
            </a:r>
          </a:p>
        </p:txBody>
      </p:sp>
      <p:sp>
        <p:nvSpPr>
          <p:cNvPr id="36873" name="Text Box 9"/>
          <p:cNvSpPr txBox="1">
            <a:spLocks noChangeArrowheads="1"/>
          </p:cNvSpPr>
          <p:nvPr/>
        </p:nvSpPr>
        <p:spPr bwMode="auto">
          <a:xfrm rot="-2700000">
            <a:off x="6969125" y="2541588"/>
            <a:ext cx="1300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a:solidFill>
                  <a:srgbClr val="000000"/>
                </a:solidFill>
                <a:latin typeface="Times New Roman" pitchFamily="18" charset="0"/>
              </a:rPr>
              <a:t>Part. size</a:t>
            </a:r>
          </a:p>
        </p:txBody>
      </p:sp>
      <p:sp>
        <p:nvSpPr>
          <p:cNvPr id="36874" name="Text Box 10"/>
          <p:cNvSpPr txBox="1">
            <a:spLocks noChangeArrowheads="1"/>
          </p:cNvSpPr>
          <p:nvPr/>
        </p:nvSpPr>
        <p:spPr bwMode="auto">
          <a:xfrm rot="-2700000">
            <a:off x="4872038" y="2411413"/>
            <a:ext cx="1743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a:solidFill>
                  <a:srgbClr val="000000"/>
                </a:solidFill>
                <a:latin typeface="Times New Roman" pitchFamily="18" charset="0"/>
              </a:rPr>
              <a:t>Snow, Phase</a:t>
            </a:r>
          </a:p>
        </p:txBody>
      </p:sp>
      <p:sp>
        <p:nvSpPr>
          <p:cNvPr id="3687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A04A01C-4648-436D-B583-32D7763E8C46}" type="slidenum">
              <a:rPr lang="en-US" smtClean="0">
                <a:solidFill>
                  <a:srgbClr val="000000"/>
                </a:solidFill>
              </a:rPr>
              <a:pPr eaLnBrk="1" hangingPunct="1"/>
              <a:t>34</a:t>
            </a:fld>
            <a:endParaRPr lang="en-US" smtClean="0">
              <a:solidFill>
                <a:srgbClr val="000000"/>
              </a:solidFill>
            </a:endParaRPr>
          </a:p>
        </p:txBody>
      </p:sp>
    </p:spTree>
    <p:extLst>
      <p:ext uri="{BB962C8B-B14F-4D97-AF65-F5344CB8AC3E}">
        <p14:creationId xmlns:p14="http://schemas.microsoft.com/office/powerpoint/2010/main" val="788421879"/>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GOES8I_GOES12I_MSG_ABI_ba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28600"/>
            <a:ext cx="67818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3"/>
          <p:cNvSpPr txBox="1">
            <a:spLocks noChangeArrowheads="1"/>
          </p:cNvSpPr>
          <p:nvPr/>
        </p:nvSpPr>
        <p:spPr bwMode="auto">
          <a:xfrm>
            <a:off x="228600" y="5300663"/>
            <a:ext cx="89154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a:solidFill>
                  <a:srgbClr val="FFFF00"/>
                </a:solidFill>
                <a:latin typeface="Arial Unicode MS" pitchFamily="34" charset="-128"/>
              </a:rPr>
              <a:t>Similarities and differences for the spectral bands on Meteosat Second Generation (MSG), current GOES, and the Advanced Baseline Imager (ABI).</a:t>
            </a:r>
          </a:p>
          <a:p>
            <a:pPr eaLnBrk="1" fontAlgn="base" hangingPunct="1">
              <a:spcBef>
                <a:spcPct val="0"/>
              </a:spcBef>
              <a:spcAft>
                <a:spcPct val="0"/>
              </a:spcAft>
            </a:pPr>
            <a:endParaRPr lang="en-US" sz="2000">
              <a:solidFill>
                <a:srgbClr val="FFFF00"/>
              </a:solidFill>
              <a:latin typeface="Arial Unicode MS" pitchFamily="34" charset="-128"/>
            </a:endParaRPr>
          </a:p>
          <a:p>
            <a:pPr eaLnBrk="1" fontAlgn="base" hangingPunct="1">
              <a:spcBef>
                <a:spcPct val="0"/>
              </a:spcBef>
              <a:spcAft>
                <a:spcPct val="0"/>
              </a:spcAft>
            </a:pPr>
            <a:r>
              <a:rPr lang="en-US" sz="2000">
                <a:solidFill>
                  <a:srgbClr val="FFFF00"/>
                </a:solidFill>
                <a:latin typeface="Arial Unicode MS" pitchFamily="34" charset="-128"/>
              </a:rPr>
              <a:t>ABI has many more bands than the current operational GOES imagers.</a:t>
            </a:r>
            <a:r>
              <a:rPr lang="en-US">
                <a:solidFill>
                  <a:srgbClr val="000000"/>
                </a:solidFill>
                <a:latin typeface="Arial Unicode MS" pitchFamily="34" charset="-128"/>
              </a:rPr>
              <a:t> </a:t>
            </a:r>
          </a:p>
        </p:txBody>
      </p:sp>
      <p:sp>
        <p:nvSpPr>
          <p:cNvPr id="3789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5DEF128-5938-45CE-BBBC-D36A84DC0B85}" type="slidenum">
              <a:rPr lang="en-US" smtClean="0">
                <a:solidFill>
                  <a:srgbClr val="000000"/>
                </a:solidFill>
              </a:rPr>
              <a:pPr eaLnBrk="1" hangingPunct="1"/>
              <a:t>35</a:t>
            </a:fld>
            <a:endParaRPr lang="en-US" smtClean="0">
              <a:solidFill>
                <a:srgbClr val="000000"/>
              </a:solidFill>
            </a:endParaRPr>
          </a:p>
        </p:txBody>
      </p:sp>
    </p:spTree>
    <p:extLst>
      <p:ext uri="{BB962C8B-B14F-4D97-AF65-F5344CB8AC3E}">
        <p14:creationId xmlns:p14="http://schemas.microsoft.com/office/powerpoint/2010/main" val="3710947634"/>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hidden="1"/>
          <p:cNvSpPr>
            <a:spLocks noGrp="1" noChangeArrowheads="1"/>
          </p:cNvSpPr>
          <p:nvPr>
            <p:ph type="title"/>
          </p:nvPr>
        </p:nvSpPr>
        <p:spPr/>
        <p:txBody>
          <a:bodyPr/>
          <a:lstStyle/>
          <a:p>
            <a:pPr eaLnBrk="1" hangingPunct="1"/>
            <a:endParaRPr lang="en-US" smtClean="0"/>
          </a:p>
        </p:txBody>
      </p:sp>
      <p:sp>
        <p:nvSpPr>
          <p:cNvPr id="56323" name="Rectangle 3" descr="ABI_WEST_PSC_CIMSS_16_test 01"/>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6324" name="Text Box 5"/>
          <p:cNvSpPr txBox="1">
            <a:spLocks noChangeArrowheads="1"/>
          </p:cNvSpPr>
          <p:nvPr/>
        </p:nvSpPr>
        <p:spPr bwMode="auto">
          <a:xfrm>
            <a:off x="304800" y="5302250"/>
            <a:ext cx="8321675" cy="641350"/>
          </a:xfrm>
          <a:prstGeom prst="rect">
            <a:avLst/>
          </a:prstGeom>
          <a:solidFill>
            <a:schemeClr val="bg1"/>
          </a:solidFill>
          <a:ln w="9525">
            <a:noFill/>
            <a:miter lim="800000"/>
            <a:headEnd/>
            <a:tailEnd/>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000000"/>
                </a:solidFill>
              </a:rPr>
              <a:t>These NWP model simulations were performed on the 'cobalt' supercomputer at the National Center for Supercomputing Applications at the University of Illinois. </a:t>
            </a:r>
          </a:p>
        </p:txBody>
      </p:sp>
      <p:sp>
        <p:nvSpPr>
          <p:cNvPr id="5632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13E3E5E-8012-4522-8A4E-0BD52C3F9729}" type="slidenum">
              <a:rPr lang="en-US" smtClean="0">
                <a:solidFill>
                  <a:srgbClr val="000000"/>
                </a:solidFill>
              </a:rPr>
              <a:pPr eaLnBrk="1" hangingPunct="1"/>
              <a:t>36</a:t>
            </a:fld>
            <a:endParaRPr lang="en-US" smtClean="0">
              <a:solidFill>
                <a:srgbClr val="000000"/>
              </a:solidFill>
            </a:endParaRPr>
          </a:p>
        </p:txBody>
      </p:sp>
      <p:sp>
        <p:nvSpPr>
          <p:cNvPr id="6"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 Daytime </a:t>
            </a:r>
            <a:r>
              <a:rPr lang="en-US" dirty="0"/>
              <a:t>“Blue” </a:t>
            </a:r>
            <a:r>
              <a:rPr lang="en-US" dirty="0" smtClean="0"/>
              <a:t>band</a:t>
            </a:r>
            <a:r>
              <a:rPr lang="en-US" dirty="0"/>
              <a:t> </a:t>
            </a:r>
            <a:r>
              <a:rPr lang="en-US" dirty="0" smtClean="0"/>
              <a:t>-- aerosols</a:t>
            </a:r>
            <a:endParaRPr lang="en-US" dirty="0">
              <a:solidFill>
                <a:srgbClr val="000000"/>
              </a:solidFill>
            </a:endParaRPr>
          </a:p>
        </p:txBody>
      </p:sp>
    </p:spTree>
    <p:extLst>
      <p:ext uri="{BB962C8B-B14F-4D97-AF65-F5344CB8AC3E}">
        <p14:creationId xmlns:p14="http://schemas.microsoft.com/office/powerpoint/2010/main" val="291834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hidden="1"/>
          <p:cNvSpPr>
            <a:spLocks noGrp="1" noChangeArrowheads="1"/>
          </p:cNvSpPr>
          <p:nvPr>
            <p:ph type="title"/>
          </p:nvPr>
        </p:nvSpPr>
        <p:spPr/>
        <p:txBody>
          <a:bodyPr/>
          <a:lstStyle/>
          <a:p>
            <a:pPr eaLnBrk="1" hangingPunct="1"/>
            <a:endParaRPr lang="en-US" smtClean="0"/>
          </a:p>
        </p:txBody>
      </p:sp>
      <p:sp>
        <p:nvSpPr>
          <p:cNvPr id="57347" name="Rectangle 3" descr="ABI_WEST_PSC_CIMSS_16_test 02"/>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734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5338555-1B5E-4788-8B9E-1D2375325D51}" type="slidenum">
              <a:rPr lang="en-US" smtClean="0">
                <a:solidFill>
                  <a:srgbClr val="000000"/>
                </a:solidFill>
              </a:rPr>
              <a:pPr eaLnBrk="1" hangingPunct="1"/>
              <a:t>37</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2: Daytime “Red” band</a:t>
            </a:r>
            <a:r>
              <a:rPr lang="en-US" dirty="0"/>
              <a:t> </a:t>
            </a:r>
            <a:r>
              <a:rPr lang="en-US" dirty="0" smtClean="0"/>
              <a:t>– clouds, etc.</a:t>
            </a:r>
            <a:endParaRPr lang="en-US" dirty="0">
              <a:solidFill>
                <a:srgbClr val="000000"/>
              </a:solidFill>
            </a:endParaRPr>
          </a:p>
        </p:txBody>
      </p:sp>
    </p:spTree>
    <p:extLst>
      <p:ext uri="{BB962C8B-B14F-4D97-AF65-F5344CB8AC3E}">
        <p14:creationId xmlns:p14="http://schemas.microsoft.com/office/powerpoint/2010/main" val="30257827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hidden="1"/>
          <p:cNvSpPr>
            <a:spLocks noGrp="1" noChangeArrowheads="1"/>
          </p:cNvSpPr>
          <p:nvPr>
            <p:ph type="title"/>
          </p:nvPr>
        </p:nvSpPr>
        <p:spPr/>
        <p:txBody>
          <a:bodyPr/>
          <a:lstStyle/>
          <a:p>
            <a:pPr eaLnBrk="1" hangingPunct="1"/>
            <a:endParaRPr lang="en-US" smtClean="0"/>
          </a:p>
        </p:txBody>
      </p:sp>
      <p:sp>
        <p:nvSpPr>
          <p:cNvPr id="58371" name="Rectangle 3" descr="ABI_WEST_PSC_CIMSS_16_test 03"/>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837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8BB9882-CF93-4AFC-B3B7-8654699B684C}" type="slidenum">
              <a:rPr lang="en-US" smtClean="0">
                <a:solidFill>
                  <a:srgbClr val="000000"/>
                </a:solidFill>
              </a:rPr>
              <a:pPr eaLnBrk="1" hangingPunct="1"/>
              <a:t>38</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3: Daytime “Veggie” band</a:t>
            </a:r>
            <a:endParaRPr lang="en-US" dirty="0">
              <a:solidFill>
                <a:srgbClr val="000000"/>
              </a:solidFill>
            </a:endParaRPr>
          </a:p>
        </p:txBody>
      </p:sp>
    </p:spTree>
    <p:extLst>
      <p:ext uri="{BB962C8B-B14F-4D97-AF65-F5344CB8AC3E}">
        <p14:creationId xmlns:p14="http://schemas.microsoft.com/office/powerpoint/2010/main" val="41215528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hidden="1"/>
          <p:cNvSpPr>
            <a:spLocks noGrp="1" noChangeArrowheads="1"/>
          </p:cNvSpPr>
          <p:nvPr>
            <p:ph type="title"/>
          </p:nvPr>
        </p:nvSpPr>
        <p:spPr/>
        <p:txBody>
          <a:bodyPr/>
          <a:lstStyle/>
          <a:p>
            <a:pPr eaLnBrk="1" hangingPunct="1"/>
            <a:endParaRPr lang="en-US" smtClean="0"/>
          </a:p>
        </p:txBody>
      </p:sp>
      <p:sp>
        <p:nvSpPr>
          <p:cNvPr id="59395" name="Rectangle 3" descr="ABI_WEST_PSC_CIMSS_16_test 04"/>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93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F6B2FF7-3E91-4EB6-B13B-6D32ED2E5E45}" type="slidenum">
              <a:rPr lang="en-US" smtClean="0">
                <a:solidFill>
                  <a:srgbClr val="000000"/>
                </a:solidFill>
              </a:rPr>
              <a:pPr eaLnBrk="1" hangingPunct="1"/>
              <a:t>39</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4: Daytime “Cirrus” band</a:t>
            </a:r>
            <a:endParaRPr lang="en-US" dirty="0">
              <a:solidFill>
                <a:srgbClr val="000000"/>
              </a:solidFill>
            </a:endParaRPr>
          </a:p>
        </p:txBody>
      </p:sp>
    </p:spTree>
    <p:extLst>
      <p:ext uri="{BB962C8B-B14F-4D97-AF65-F5344CB8AC3E}">
        <p14:creationId xmlns:p14="http://schemas.microsoft.com/office/powerpoint/2010/main" val="42402434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D5EAECEC-188C-4A1D-A4CB-C782D744C3FF}" type="slidenum">
              <a:rPr lang="en-US"/>
              <a:pPr/>
              <a:t>4</a:t>
            </a:fld>
            <a:endParaRPr lang="en-US"/>
          </a:p>
        </p:txBody>
      </p:sp>
      <p:pic>
        <p:nvPicPr>
          <p:cNvPr id="66562" name="Picture 2" descr="GOES3 launc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676400"/>
            <a:ext cx="4572000" cy="4876800"/>
          </a:xfrm>
          <a:prstGeom prst="rect">
            <a:avLst/>
          </a:prstGeom>
          <a:noFill/>
          <a:extLst>
            <a:ext uri="{909E8E84-426E-40DD-AFC4-6F175D3DCCD1}">
              <a14:hiddenFill xmlns:a14="http://schemas.microsoft.com/office/drawing/2010/main">
                <a:solidFill>
                  <a:srgbClr val="FFFFFF"/>
                </a:solidFill>
              </a14:hiddenFill>
            </a:ext>
          </a:extLst>
        </p:spPr>
      </p:pic>
      <p:sp>
        <p:nvSpPr>
          <p:cNvPr id="66563" name="Rectangle 3"/>
          <p:cNvSpPr>
            <a:spLocks noChangeArrowheads="1"/>
          </p:cNvSpPr>
          <p:nvPr/>
        </p:nvSpPr>
        <p:spPr bwMode="auto">
          <a:xfrm>
            <a:off x="0" y="76200"/>
            <a:ext cx="9144000"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342900" indent="-342900" algn="ctr"/>
            <a:r>
              <a:rPr lang="en-GB" sz="2800" dirty="0">
                <a:solidFill>
                  <a:srgbClr val="FFFF00"/>
                </a:solidFill>
              </a:rPr>
              <a:t>On 6 December 1966 the Applications Technology Satellite (ATS-1) was launched.  We have had the benefit of the geostationary perspective for 40 years!</a:t>
            </a:r>
          </a:p>
        </p:txBody>
      </p:sp>
      <p:sp>
        <p:nvSpPr>
          <p:cNvPr id="66564" name="Text Box 4"/>
          <p:cNvSpPr txBox="1">
            <a:spLocks noChangeArrowheads="1"/>
          </p:cNvSpPr>
          <p:nvPr/>
        </p:nvSpPr>
        <p:spPr bwMode="auto">
          <a:xfrm>
            <a:off x="5791200" y="1981200"/>
            <a:ext cx="305276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828675">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itchFamily="34" charset="0"/>
              </a:defRPr>
            </a:lvl1pPr>
            <a:lvl2pPr marL="414338" defTabSz="828675">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itchFamily="34" charset="0"/>
              </a:defRPr>
            </a:lvl2pPr>
            <a:lvl3pPr marL="828675" defTabSz="828675">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itchFamily="34" charset="0"/>
              </a:defRPr>
            </a:lvl3pPr>
            <a:lvl4pPr marL="1244600" defTabSz="828675">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itchFamily="34" charset="0"/>
              </a:defRPr>
            </a:lvl4pPr>
            <a:lvl5pPr marL="1658938" defTabSz="828675">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itchFamily="34"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itchFamily="34"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itchFamily="34"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itchFamily="34"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itchFamily="34" charset="0"/>
              </a:defRPr>
            </a:lvl9pPr>
          </a:lstStyle>
          <a:p>
            <a:pPr algn="just" eaLnBrk="0" hangingPunct="0"/>
            <a:r>
              <a:rPr lang="en-GB" sz="2200" dirty="0">
                <a:solidFill>
                  <a:schemeClr val="bg1"/>
                </a:solidFill>
                <a:latin typeface="Times" pitchFamily="18" charset="0"/>
              </a:rPr>
              <a:t>ATS-1's spin scan cloud camera (UW’s </a:t>
            </a:r>
            <a:r>
              <a:rPr lang="en-GB" sz="2200" dirty="0" err="1">
                <a:solidFill>
                  <a:schemeClr val="bg1"/>
                </a:solidFill>
                <a:latin typeface="Times" pitchFamily="18" charset="0"/>
              </a:rPr>
              <a:t>Suomi</a:t>
            </a:r>
            <a:r>
              <a:rPr lang="en-GB" sz="2200" dirty="0">
                <a:solidFill>
                  <a:schemeClr val="bg1"/>
                </a:solidFill>
                <a:latin typeface="Times" pitchFamily="18" charset="0"/>
              </a:rPr>
              <a:t> and Parent 1968) provided full disk visible images of the earth and its cloud cover every 20 minutes. The spin scan camera on ATS-1 occurred because of an extraordinary effort by </a:t>
            </a:r>
            <a:r>
              <a:rPr lang="en-GB" sz="2200" dirty="0" err="1">
                <a:solidFill>
                  <a:schemeClr val="bg1"/>
                </a:solidFill>
                <a:latin typeface="Times" pitchFamily="18" charset="0"/>
              </a:rPr>
              <a:t>Verner</a:t>
            </a:r>
            <a:r>
              <a:rPr lang="en-GB" sz="2200" dirty="0">
                <a:solidFill>
                  <a:schemeClr val="bg1"/>
                </a:solidFill>
                <a:latin typeface="Times" pitchFamily="18" charset="0"/>
              </a:rPr>
              <a:t> </a:t>
            </a:r>
            <a:r>
              <a:rPr lang="en-GB" sz="2200" dirty="0" err="1">
                <a:solidFill>
                  <a:schemeClr val="bg1"/>
                </a:solidFill>
                <a:latin typeface="Times" pitchFamily="18" charset="0"/>
              </a:rPr>
              <a:t>Suomi</a:t>
            </a:r>
            <a:r>
              <a:rPr lang="en-GB" sz="2200" dirty="0">
                <a:solidFill>
                  <a:schemeClr val="bg1"/>
                </a:solidFill>
                <a:latin typeface="Times" pitchFamily="18" charset="0"/>
              </a:rPr>
              <a:t> and Homer Newell, when the satellite was already well into its fabrication.</a:t>
            </a:r>
          </a:p>
        </p:txBody>
      </p:sp>
    </p:spTree>
    <p:extLst>
      <p:ext uri="{BB962C8B-B14F-4D97-AF65-F5344CB8AC3E}">
        <p14:creationId xmlns:p14="http://schemas.microsoft.com/office/powerpoint/2010/main" val="33712133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hidden="1"/>
          <p:cNvSpPr>
            <a:spLocks noGrp="1" noChangeArrowheads="1"/>
          </p:cNvSpPr>
          <p:nvPr>
            <p:ph type="title"/>
          </p:nvPr>
        </p:nvSpPr>
        <p:spPr/>
        <p:txBody>
          <a:bodyPr/>
          <a:lstStyle/>
          <a:p>
            <a:pPr eaLnBrk="1" hangingPunct="1"/>
            <a:endParaRPr lang="en-US" smtClean="0"/>
          </a:p>
        </p:txBody>
      </p:sp>
      <p:sp>
        <p:nvSpPr>
          <p:cNvPr id="60419" name="Rectangle 3" descr="ABI_WEST_PSC_CIMSS_16_test 05"/>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04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3692931-3D66-4B34-96A3-45679E1A8CA5}" type="slidenum">
              <a:rPr lang="en-US" smtClean="0">
                <a:solidFill>
                  <a:srgbClr val="000000"/>
                </a:solidFill>
              </a:rPr>
              <a:pPr eaLnBrk="1" hangingPunct="1"/>
              <a:t>40</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5: Daytime “Snow” band</a:t>
            </a:r>
            <a:r>
              <a:rPr lang="en-US" dirty="0"/>
              <a:t> </a:t>
            </a:r>
            <a:endParaRPr lang="en-US" dirty="0">
              <a:solidFill>
                <a:srgbClr val="000000"/>
              </a:solidFill>
            </a:endParaRPr>
          </a:p>
        </p:txBody>
      </p:sp>
    </p:spTree>
    <p:extLst>
      <p:ext uri="{BB962C8B-B14F-4D97-AF65-F5344CB8AC3E}">
        <p14:creationId xmlns:p14="http://schemas.microsoft.com/office/powerpoint/2010/main" val="21335336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hidden="1"/>
          <p:cNvSpPr>
            <a:spLocks noGrp="1" noChangeArrowheads="1"/>
          </p:cNvSpPr>
          <p:nvPr>
            <p:ph type="title"/>
          </p:nvPr>
        </p:nvSpPr>
        <p:spPr/>
        <p:txBody>
          <a:bodyPr/>
          <a:lstStyle/>
          <a:p>
            <a:pPr eaLnBrk="1" hangingPunct="1"/>
            <a:endParaRPr lang="en-US" smtClean="0"/>
          </a:p>
        </p:txBody>
      </p:sp>
      <p:sp>
        <p:nvSpPr>
          <p:cNvPr id="61443" name="Rectangle 3" descr="ABI_WEST_PSC_CIMSS_16_test 06"/>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144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2E435EE-9F14-4DB7-9821-C67D7760EF5E}" type="slidenum">
              <a:rPr lang="en-US" smtClean="0">
                <a:solidFill>
                  <a:srgbClr val="000000"/>
                </a:solidFill>
              </a:rPr>
              <a:pPr eaLnBrk="1" hangingPunct="1"/>
              <a:t>41</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6: Daytime “Cloud-top phase” band</a:t>
            </a:r>
            <a:endParaRPr lang="en-US" dirty="0">
              <a:solidFill>
                <a:srgbClr val="000000"/>
              </a:solidFill>
            </a:endParaRPr>
          </a:p>
        </p:txBody>
      </p:sp>
    </p:spTree>
    <p:extLst>
      <p:ext uri="{BB962C8B-B14F-4D97-AF65-F5344CB8AC3E}">
        <p14:creationId xmlns:p14="http://schemas.microsoft.com/office/powerpoint/2010/main" val="40555046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hidden="1"/>
          <p:cNvSpPr>
            <a:spLocks noGrp="1" noChangeArrowheads="1"/>
          </p:cNvSpPr>
          <p:nvPr>
            <p:ph type="title"/>
          </p:nvPr>
        </p:nvSpPr>
        <p:spPr/>
        <p:txBody>
          <a:bodyPr/>
          <a:lstStyle/>
          <a:p>
            <a:pPr eaLnBrk="1" hangingPunct="1"/>
            <a:endParaRPr lang="en-US" smtClean="0"/>
          </a:p>
        </p:txBody>
      </p:sp>
      <p:sp>
        <p:nvSpPr>
          <p:cNvPr id="62467" name="Rectangle 3" descr="ABI_WEST_PSC_CIMSS_16_test 07"/>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246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930930B-9BE4-4EB7-906F-3EE3EA2A0EDC}" type="slidenum">
              <a:rPr lang="en-US" smtClean="0">
                <a:solidFill>
                  <a:srgbClr val="000000"/>
                </a:solidFill>
              </a:rPr>
              <a:pPr eaLnBrk="1" hangingPunct="1"/>
              <a:t>42</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7: Shortwave IR window band - fog, fires, etc.</a:t>
            </a:r>
            <a:endParaRPr lang="en-US" dirty="0">
              <a:solidFill>
                <a:srgbClr val="000000"/>
              </a:solidFill>
            </a:endParaRPr>
          </a:p>
        </p:txBody>
      </p:sp>
    </p:spTree>
    <p:extLst>
      <p:ext uri="{BB962C8B-B14F-4D97-AF65-F5344CB8AC3E}">
        <p14:creationId xmlns:p14="http://schemas.microsoft.com/office/powerpoint/2010/main" val="11822367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hidden="1"/>
          <p:cNvSpPr>
            <a:spLocks noGrp="1" noChangeArrowheads="1"/>
          </p:cNvSpPr>
          <p:nvPr>
            <p:ph type="title"/>
          </p:nvPr>
        </p:nvSpPr>
        <p:spPr/>
        <p:txBody>
          <a:bodyPr/>
          <a:lstStyle/>
          <a:p>
            <a:pPr eaLnBrk="1" hangingPunct="1"/>
            <a:endParaRPr lang="en-US" smtClean="0"/>
          </a:p>
        </p:txBody>
      </p:sp>
      <p:sp>
        <p:nvSpPr>
          <p:cNvPr id="63491" name="Rectangle 3" descr="ABI_WEST_PSC_CIMSS_16_test 08"/>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349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D9E0FA9-17D8-42CE-B5A4-17639213A93A}" type="slidenum">
              <a:rPr lang="en-US" smtClean="0">
                <a:solidFill>
                  <a:srgbClr val="000000"/>
                </a:solidFill>
              </a:rPr>
              <a:pPr eaLnBrk="1" hangingPunct="1"/>
              <a:t>43</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8: Upper-level tropospheric water vapor band</a:t>
            </a:r>
            <a:endParaRPr lang="en-US" dirty="0">
              <a:solidFill>
                <a:srgbClr val="000000"/>
              </a:solidFill>
            </a:endParaRPr>
          </a:p>
        </p:txBody>
      </p:sp>
    </p:spTree>
    <p:extLst>
      <p:ext uri="{BB962C8B-B14F-4D97-AF65-F5344CB8AC3E}">
        <p14:creationId xmlns:p14="http://schemas.microsoft.com/office/powerpoint/2010/main" val="24696479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hidden="1"/>
          <p:cNvSpPr>
            <a:spLocks noGrp="1" noChangeArrowheads="1"/>
          </p:cNvSpPr>
          <p:nvPr>
            <p:ph type="title"/>
          </p:nvPr>
        </p:nvSpPr>
        <p:spPr/>
        <p:txBody>
          <a:bodyPr/>
          <a:lstStyle/>
          <a:p>
            <a:pPr eaLnBrk="1" hangingPunct="1"/>
            <a:endParaRPr lang="en-US" smtClean="0"/>
          </a:p>
        </p:txBody>
      </p:sp>
      <p:sp>
        <p:nvSpPr>
          <p:cNvPr id="64515" name="Rectangle 3" descr="ABI_WEST_PSC_CIMSS_16_test 09"/>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451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51B4AF-05ED-4064-9CA0-62B09D57BEE3}" type="slidenum">
              <a:rPr lang="en-US" smtClean="0">
                <a:solidFill>
                  <a:srgbClr val="000000"/>
                </a:solidFill>
              </a:rPr>
              <a:pPr eaLnBrk="1" hangingPunct="1"/>
              <a:t>44</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9: Upper/mid-level </a:t>
            </a:r>
            <a:r>
              <a:rPr lang="en-US" dirty="0"/>
              <a:t>tropospheric water vapor band</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4335249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hidden="1"/>
          <p:cNvSpPr>
            <a:spLocks noGrp="1" noChangeArrowheads="1"/>
          </p:cNvSpPr>
          <p:nvPr>
            <p:ph type="title"/>
          </p:nvPr>
        </p:nvSpPr>
        <p:spPr/>
        <p:txBody>
          <a:bodyPr/>
          <a:lstStyle/>
          <a:p>
            <a:pPr eaLnBrk="1" hangingPunct="1"/>
            <a:endParaRPr lang="en-US" smtClean="0"/>
          </a:p>
        </p:txBody>
      </p:sp>
      <p:sp>
        <p:nvSpPr>
          <p:cNvPr id="65539" name="Rectangle 3" descr="ABI_WEST_PSC_CIMSS_16_test 10"/>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554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DB2D5DE-B8C5-4EF2-8D5B-B9B0F4031A3D}" type="slidenum">
              <a:rPr lang="en-US" smtClean="0">
                <a:solidFill>
                  <a:srgbClr val="000000"/>
                </a:solidFill>
              </a:rPr>
              <a:pPr eaLnBrk="1" hangingPunct="1"/>
              <a:t>45</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10: Lower mid-level </a:t>
            </a:r>
            <a:r>
              <a:rPr lang="en-US" dirty="0"/>
              <a:t>tropospheric water vapor band</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19690770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hidden="1"/>
          <p:cNvSpPr>
            <a:spLocks noGrp="1" noChangeArrowheads="1"/>
          </p:cNvSpPr>
          <p:nvPr>
            <p:ph type="title"/>
          </p:nvPr>
        </p:nvSpPr>
        <p:spPr/>
        <p:txBody>
          <a:bodyPr/>
          <a:lstStyle/>
          <a:p>
            <a:pPr eaLnBrk="1" hangingPunct="1"/>
            <a:endParaRPr lang="en-US" smtClean="0"/>
          </a:p>
        </p:txBody>
      </p:sp>
      <p:sp>
        <p:nvSpPr>
          <p:cNvPr id="66563" name="Rectangle 3" descr="ABI_WEST_PSC_CIMSS_16_test 11"/>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656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AFCBC62-FC55-4C54-B96F-7957A7319C29}" type="slidenum">
              <a:rPr lang="en-US" smtClean="0">
                <a:solidFill>
                  <a:srgbClr val="000000"/>
                </a:solidFill>
              </a:rPr>
              <a:pPr eaLnBrk="1" hangingPunct="1"/>
              <a:t>46</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11: “Cloud-top phase” band</a:t>
            </a:r>
            <a:endParaRPr lang="en-US" dirty="0">
              <a:solidFill>
                <a:srgbClr val="000000"/>
              </a:solidFill>
            </a:endParaRPr>
          </a:p>
        </p:txBody>
      </p:sp>
    </p:spTree>
    <p:extLst>
      <p:ext uri="{BB962C8B-B14F-4D97-AF65-F5344CB8AC3E}">
        <p14:creationId xmlns:p14="http://schemas.microsoft.com/office/powerpoint/2010/main" val="1418145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hidden="1"/>
          <p:cNvSpPr>
            <a:spLocks noGrp="1" noChangeArrowheads="1"/>
          </p:cNvSpPr>
          <p:nvPr>
            <p:ph type="title"/>
          </p:nvPr>
        </p:nvSpPr>
        <p:spPr/>
        <p:txBody>
          <a:bodyPr/>
          <a:lstStyle/>
          <a:p>
            <a:pPr eaLnBrk="1" hangingPunct="1"/>
            <a:endParaRPr lang="en-US" smtClean="0"/>
          </a:p>
        </p:txBody>
      </p:sp>
      <p:sp>
        <p:nvSpPr>
          <p:cNvPr id="67587" name="Rectangle 3" descr="ABI_WEST_PSC_CIMSS_16_test 12"/>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758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02F97CE-A038-4AC8-8C5B-2F202FBDBA3B}" type="slidenum">
              <a:rPr lang="en-US" smtClean="0">
                <a:solidFill>
                  <a:srgbClr val="000000"/>
                </a:solidFill>
              </a:rPr>
              <a:pPr eaLnBrk="1" hangingPunct="1"/>
              <a:t>47</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12: “Ozone” band</a:t>
            </a:r>
            <a:endParaRPr lang="en-US" dirty="0">
              <a:solidFill>
                <a:srgbClr val="000000"/>
              </a:solidFill>
            </a:endParaRPr>
          </a:p>
        </p:txBody>
      </p:sp>
    </p:spTree>
    <p:extLst>
      <p:ext uri="{BB962C8B-B14F-4D97-AF65-F5344CB8AC3E}">
        <p14:creationId xmlns:p14="http://schemas.microsoft.com/office/powerpoint/2010/main" val="41421887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hidden="1"/>
          <p:cNvSpPr>
            <a:spLocks noGrp="1" noChangeArrowheads="1"/>
          </p:cNvSpPr>
          <p:nvPr>
            <p:ph type="title"/>
          </p:nvPr>
        </p:nvSpPr>
        <p:spPr/>
        <p:txBody>
          <a:bodyPr/>
          <a:lstStyle/>
          <a:p>
            <a:pPr eaLnBrk="1" hangingPunct="1"/>
            <a:endParaRPr lang="en-US" smtClean="0"/>
          </a:p>
        </p:txBody>
      </p:sp>
      <p:sp>
        <p:nvSpPr>
          <p:cNvPr id="68611" name="Rectangle 3" descr="ABI_WEST_PSC_CIMSS_16_test 13"/>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861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EA219E5-613E-4CFD-BDC9-BAB13659C56B}" type="slidenum">
              <a:rPr lang="en-US" smtClean="0">
                <a:solidFill>
                  <a:srgbClr val="000000"/>
                </a:solidFill>
              </a:rPr>
              <a:pPr eaLnBrk="1" hangingPunct="1"/>
              <a:t>48</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13: “Clean” IR </a:t>
            </a:r>
            <a:r>
              <a:rPr lang="en-US" dirty="0" err="1" smtClean="0"/>
              <a:t>longwave</a:t>
            </a:r>
            <a:r>
              <a:rPr lang="en-US" dirty="0" smtClean="0"/>
              <a:t> window band</a:t>
            </a:r>
            <a:endParaRPr lang="en-US" dirty="0">
              <a:solidFill>
                <a:srgbClr val="000000"/>
              </a:solidFill>
            </a:endParaRPr>
          </a:p>
        </p:txBody>
      </p:sp>
    </p:spTree>
    <p:extLst>
      <p:ext uri="{BB962C8B-B14F-4D97-AF65-F5344CB8AC3E}">
        <p14:creationId xmlns:p14="http://schemas.microsoft.com/office/powerpoint/2010/main" val="18504347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hidden="1"/>
          <p:cNvSpPr>
            <a:spLocks noGrp="1" noChangeArrowheads="1"/>
          </p:cNvSpPr>
          <p:nvPr>
            <p:ph type="title"/>
          </p:nvPr>
        </p:nvSpPr>
        <p:spPr/>
        <p:txBody>
          <a:bodyPr/>
          <a:lstStyle/>
          <a:p>
            <a:pPr eaLnBrk="1" hangingPunct="1"/>
            <a:endParaRPr lang="en-US" smtClean="0"/>
          </a:p>
        </p:txBody>
      </p:sp>
      <p:sp>
        <p:nvSpPr>
          <p:cNvPr id="69635" name="Rectangle 3" descr="ABI_WEST_PSC_CIMSS_16_test 14"/>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963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403E269-2649-4568-B12E-6550D40FE5EB}" type="slidenum">
              <a:rPr lang="en-US" smtClean="0">
                <a:solidFill>
                  <a:srgbClr val="000000"/>
                </a:solidFill>
              </a:rPr>
              <a:pPr eaLnBrk="1" hangingPunct="1"/>
              <a:t>49</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14: IR </a:t>
            </a:r>
            <a:r>
              <a:rPr lang="en-US" dirty="0" err="1"/>
              <a:t>longwave</a:t>
            </a:r>
            <a:r>
              <a:rPr lang="en-US" dirty="0"/>
              <a:t> window band</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6828961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48D01D9E-F69F-4FD8-B534-B8F32E84AFC5}" type="slidenum">
              <a:rPr lang="en-US"/>
              <a:pPr/>
              <a:t>5</a:t>
            </a:fld>
            <a:endParaRPr lang="en-US"/>
          </a:p>
        </p:txBody>
      </p:sp>
      <p:sp>
        <p:nvSpPr>
          <p:cNvPr id="67586" name="Rectangle 2"/>
          <p:cNvSpPr>
            <a:spLocks noGrp="1" noChangeArrowheads="1"/>
          </p:cNvSpPr>
          <p:nvPr>
            <p:ph type="title"/>
          </p:nvPr>
        </p:nvSpPr>
        <p:spPr>
          <a:xfrm>
            <a:off x="457200" y="-76200"/>
            <a:ext cx="8229600" cy="1143000"/>
          </a:xfrm>
        </p:spPr>
        <p:txBody>
          <a:bodyPr/>
          <a:lstStyle/>
          <a:p>
            <a:r>
              <a:rPr lang="en-US" dirty="0">
                <a:solidFill>
                  <a:srgbClr val="FFFF00"/>
                </a:solidFill>
              </a:rPr>
              <a:t>ATS-III 18Nov1967 15:03Z</a:t>
            </a:r>
          </a:p>
        </p:txBody>
      </p:sp>
      <p:pic>
        <p:nvPicPr>
          <p:cNvPr id="67587" name="Picture 3" descr="ATSIII_18Nov67_150303Z_2_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7013" y="838200"/>
            <a:ext cx="6046787" cy="6059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9530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hidden="1"/>
          <p:cNvSpPr>
            <a:spLocks noGrp="1" noChangeArrowheads="1"/>
          </p:cNvSpPr>
          <p:nvPr>
            <p:ph type="title"/>
          </p:nvPr>
        </p:nvSpPr>
        <p:spPr/>
        <p:txBody>
          <a:bodyPr/>
          <a:lstStyle/>
          <a:p>
            <a:pPr eaLnBrk="1" hangingPunct="1"/>
            <a:endParaRPr lang="en-US" smtClean="0"/>
          </a:p>
        </p:txBody>
      </p:sp>
      <p:sp>
        <p:nvSpPr>
          <p:cNvPr id="70659" name="Rectangle 3" descr="ABI_WEST_PSC_CIMSS_16_test 15"/>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7066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42E11E7-C7BF-4370-A67B-C90D7012AC05}" type="slidenum">
              <a:rPr lang="en-US" smtClean="0">
                <a:solidFill>
                  <a:srgbClr val="000000"/>
                </a:solidFill>
              </a:rPr>
              <a:pPr eaLnBrk="1" hangingPunct="1"/>
              <a:t>50</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15: “Dirty” </a:t>
            </a:r>
            <a:r>
              <a:rPr lang="en-US" dirty="0"/>
              <a:t>IR </a:t>
            </a:r>
            <a:r>
              <a:rPr lang="en-US" dirty="0" err="1"/>
              <a:t>longwave</a:t>
            </a:r>
            <a:r>
              <a:rPr lang="en-US" dirty="0"/>
              <a:t> window band</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32111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hidden="1"/>
          <p:cNvSpPr>
            <a:spLocks noGrp="1" noChangeArrowheads="1"/>
          </p:cNvSpPr>
          <p:nvPr>
            <p:ph type="title"/>
          </p:nvPr>
        </p:nvSpPr>
        <p:spPr/>
        <p:txBody>
          <a:bodyPr/>
          <a:lstStyle/>
          <a:p>
            <a:pPr eaLnBrk="1" hangingPunct="1"/>
            <a:endParaRPr lang="en-US" smtClean="0"/>
          </a:p>
        </p:txBody>
      </p:sp>
      <p:sp>
        <p:nvSpPr>
          <p:cNvPr id="71683" name="Rectangle 3" descr="ABI_WEST_PSC_CIMSS_16_test 16"/>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7168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DC5E71C-1BF5-4E62-98C0-F63BC169EE80}" type="slidenum">
              <a:rPr lang="en-US" smtClean="0">
                <a:solidFill>
                  <a:srgbClr val="000000"/>
                </a:solidFill>
              </a:rPr>
              <a:pPr eaLnBrk="1" hangingPunct="1"/>
              <a:t>51</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16:  “CO2” </a:t>
            </a:r>
            <a:r>
              <a:rPr lang="en-US" dirty="0" err="1" smtClean="0"/>
              <a:t>longwave</a:t>
            </a:r>
            <a:r>
              <a:rPr lang="en-US" dirty="0" smtClean="0"/>
              <a:t> IR band</a:t>
            </a:r>
            <a:endParaRPr lang="en-US" dirty="0">
              <a:solidFill>
                <a:srgbClr val="000000"/>
              </a:solidFill>
            </a:endParaRPr>
          </a:p>
        </p:txBody>
      </p:sp>
    </p:spTree>
    <p:extLst>
      <p:ext uri="{BB962C8B-B14F-4D97-AF65-F5344CB8AC3E}">
        <p14:creationId xmlns:p14="http://schemas.microsoft.com/office/powerpoint/2010/main" val="2669388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C8EAA9EF-017E-4596-80D4-3B843F785E16}" type="slidenum">
              <a:rPr lang="en-US"/>
              <a:pPr/>
              <a:t>52</a:t>
            </a:fld>
            <a:endParaRPr lang="en-US"/>
          </a:p>
        </p:txBody>
      </p:sp>
      <p:sp>
        <p:nvSpPr>
          <p:cNvPr id="103426" name="Text Box 2"/>
          <p:cNvSpPr txBox="1">
            <a:spLocks noChangeArrowheads="1"/>
          </p:cNvSpPr>
          <p:nvPr/>
        </p:nvSpPr>
        <p:spPr bwMode="auto">
          <a:xfrm>
            <a:off x="898525" y="6553200"/>
            <a:ext cx="8626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ko-KR">
                <a:solidFill>
                  <a:schemeClr val="folHlink"/>
                </a:solidFill>
                <a:latin typeface="Times New Roman" pitchFamily="18" charset="0"/>
                <a:ea typeface="Batang" pitchFamily="18" charset="-127"/>
                <a:cs typeface="Times New Roman" pitchFamily="18" charset="0"/>
              </a:rPr>
              <a:t>Simulated Advanced Baseline Imager (ABI) bands shown; in the legacy AWIPS. </a:t>
            </a:r>
            <a:endParaRPr lang="en-US">
              <a:solidFill>
                <a:schemeClr val="folHlink"/>
              </a:solidFill>
              <a:ea typeface="Batang" pitchFamily="18" charset="-127"/>
              <a:cs typeface="Times New Roman" pitchFamily="18" charset="0"/>
            </a:endParaRPr>
          </a:p>
        </p:txBody>
      </p:sp>
      <p:sp>
        <p:nvSpPr>
          <p:cNvPr id="103427" name="Rectangle 3"/>
          <p:cNvSpPr>
            <a:spLocks noChangeArrowheads="1"/>
          </p:cNvSpPr>
          <p:nvPr/>
        </p:nvSpPr>
        <p:spPr bwMode="auto">
          <a:xfrm>
            <a:off x="838200" y="-457200"/>
            <a:ext cx="7848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b"/>
          <a:lstStyle/>
          <a:p>
            <a:pPr algn="ctr">
              <a:lnSpc>
                <a:spcPct val="85000"/>
              </a:lnSpc>
            </a:pPr>
            <a:r>
              <a:rPr lang="en-US" sz="4000" b="1">
                <a:solidFill>
                  <a:srgbClr val="FAFD00"/>
                </a:solidFill>
                <a:effectLst>
                  <a:outerShdw blurRad="38100" dist="38100" dir="2700000" algn="tl">
                    <a:srgbClr val="000000"/>
                  </a:outerShdw>
                </a:effectLst>
                <a:latin typeface="Book Antiqua" pitchFamily="18" charset="0"/>
              </a:rPr>
              <a:t>ABI in AWIPS (via netCDF)</a:t>
            </a:r>
            <a:endParaRPr lang="en-US" sz="4000" b="1" i="1">
              <a:solidFill>
                <a:srgbClr val="FAFD00"/>
              </a:solidFill>
              <a:effectLst>
                <a:outerShdw blurRad="38100" dist="38100" dir="2700000" algn="tl">
                  <a:srgbClr val="000000"/>
                </a:outerShdw>
              </a:effectLst>
              <a:latin typeface="Book Antiqua" pitchFamily="18" charset="0"/>
            </a:endParaRPr>
          </a:p>
        </p:txBody>
      </p:sp>
      <p:pic>
        <p:nvPicPr>
          <p:cNvPr id="103428" name="Picture 4" descr="AWIPS_16bands_ABI_cropped_85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609600"/>
            <a:ext cx="6919913" cy="5983288"/>
          </a:xfrm>
          <a:prstGeom prst="rect">
            <a:avLst/>
          </a:prstGeom>
          <a:noFill/>
          <a:extLst>
            <a:ext uri="{909E8E84-426E-40DD-AFC4-6F175D3DCCD1}">
              <a14:hiddenFill xmlns:a14="http://schemas.microsoft.com/office/drawing/2010/main">
                <a:solidFill>
                  <a:srgbClr val="FFFFFF"/>
                </a:solidFill>
              </a14:hiddenFill>
            </a:ext>
          </a:extLst>
        </p:spPr>
      </p:pic>
      <p:sp>
        <p:nvSpPr>
          <p:cNvPr id="103429" name="Text Box 5"/>
          <p:cNvSpPr txBox="1">
            <a:spLocks noChangeArrowheads="1"/>
          </p:cNvSpPr>
          <p:nvPr/>
        </p:nvSpPr>
        <p:spPr bwMode="auto">
          <a:xfrm rot="16200000">
            <a:off x="7777957" y="5488781"/>
            <a:ext cx="236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rPr>
              <a:t>J. </a:t>
            </a:r>
            <a:r>
              <a:rPr lang="en-US" dirty="0" err="1">
                <a:solidFill>
                  <a:schemeClr val="bg1"/>
                </a:solidFill>
              </a:rPr>
              <a:t>Oktin</a:t>
            </a:r>
            <a:r>
              <a:rPr lang="en-US" dirty="0">
                <a:solidFill>
                  <a:schemeClr val="bg1"/>
                </a:solidFill>
              </a:rPr>
              <a:t> et al., CIMSS</a:t>
            </a:r>
          </a:p>
        </p:txBody>
      </p:sp>
    </p:spTree>
    <p:extLst>
      <p:ext uri="{BB962C8B-B14F-4D97-AF65-F5344CB8AC3E}">
        <p14:creationId xmlns:p14="http://schemas.microsoft.com/office/powerpoint/2010/main" val="28295607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smtClean="0"/>
              <a:t>Visualization </a:t>
            </a:r>
            <a:br>
              <a:rPr lang="en-US" smtClean="0"/>
            </a:br>
            <a:r>
              <a:rPr lang="en-US" smtClean="0"/>
              <a:t>(“decision aid”)</a:t>
            </a:r>
          </a:p>
        </p:txBody>
      </p:sp>
      <p:sp>
        <p:nvSpPr>
          <p:cNvPr id="72707" name="Rectangle 3"/>
          <p:cNvSpPr>
            <a:spLocks noGrp="1" noChangeArrowheads="1"/>
          </p:cNvSpPr>
          <p:nvPr>
            <p:ph type="body" idx="1"/>
          </p:nvPr>
        </p:nvSpPr>
        <p:spPr>
          <a:xfrm>
            <a:off x="304800" y="1600200"/>
            <a:ext cx="8534400" cy="4114800"/>
          </a:xfrm>
        </p:spPr>
        <p:txBody>
          <a:bodyPr/>
          <a:lstStyle/>
          <a:p>
            <a:pPr eaLnBrk="1" hangingPunct="1"/>
            <a:r>
              <a:rPr lang="en-US" sz="2400" smtClean="0"/>
              <a:t>“True Color” with “synthetic” green from ABI simulated data (from CIMSS); image from Don Hillger, RAMMB.</a:t>
            </a:r>
          </a:p>
        </p:txBody>
      </p:sp>
      <p:pic>
        <p:nvPicPr>
          <p:cNvPr id="72708" name="Picture 4" descr="G-16_IMG_2005155_220000_RGB_Rayleigh-correc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667000"/>
            <a:ext cx="762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0DC2C190-050C-4CC8-9B74-87117F6C5DEB}" type="slidenum">
              <a:rPr lang="en-US" smtClean="0">
                <a:solidFill>
                  <a:srgbClr val="FFFF00"/>
                </a:solidFill>
                <a:latin typeface="Times New Roman" pitchFamily="18" charset="0"/>
              </a:rPr>
              <a:pPr/>
              <a:t>53</a:t>
            </a:fld>
            <a:endParaRPr lang="en-US" smtClean="0">
              <a:solidFill>
                <a:srgbClr val="FFFF00"/>
              </a:solidFill>
              <a:latin typeface="Times New Roman" pitchFamily="18" charset="0"/>
            </a:endParaRPr>
          </a:p>
        </p:txBody>
      </p:sp>
    </p:spTree>
    <p:extLst>
      <p:ext uri="{BB962C8B-B14F-4D97-AF65-F5344CB8AC3E}">
        <p14:creationId xmlns:p14="http://schemas.microsoft.com/office/powerpoint/2010/main" val="9985554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smtClean="0"/>
              <a:t>Visualization </a:t>
            </a:r>
            <a:br>
              <a:rPr lang="en-US" smtClean="0"/>
            </a:br>
            <a:r>
              <a:rPr lang="en-US" smtClean="0"/>
              <a:t>(“decision aid”)</a:t>
            </a:r>
          </a:p>
        </p:txBody>
      </p:sp>
      <p:sp>
        <p:nvSpPr>
          <p:cNvPr id="73731" name="Rectangle 3"/>
          <p:cNvSpPr>
            <a:spLocks noGrp="1" noChangeArrowheads="1"/>
          </p:cNvSpPr>
          <p:nvPr>
            <p:ph type="body" idx="1"/>
          </p:nvPr>
        </p:nvSpPr>
        <p:spPr>
          <a:xfrm>
            <a:off x="304800" y="1600200"/>
            <a:ext cx="8534400" cy="4114800"/>
          </a:xfrm>
        </p:spPr>
        <p:txBody>
          <a:bodyPr/>
          <a:lstStyle/>
          <a:p>
            <a:pPr eaLnBrk="1" hangingPunct="1"/>
            <a:r>
              <a:rPr lang="en-US" sz="2400" dirty="0" smtClean="0"/>
              <a:t>“RGB Color” (VIS 0.6, VIS 0.8, and </a:t>
            </a:r>
            <a:r>
              <a:rPr lang="en-US" sz="2400" dirty="0" err="1" smtClean="0"/>
              <a:t>NearIR</a:t>
            </a:r>
            <a:r>
              <a:rPr lang="en-US" sz="2400" dirty="0" smtClean="0"/>
              <a:t> 1.6 um) with ABI simulated data (from CIMSS); image from William </a:t>
            </a:r>
            <a:r>
              <a:rPr lang="en-US" sz="2400" dirty="0" err="1" smtClean="0"/>
              <a:t>Straka</a:t>
            </a:r>
            <a:r>
              <a:rPr lang="en-US" sz="2400" dirty="0" smtClean="0"/>
              <a:t>, CIMSS and using the EUMETSAT enhancement.</a:t>
            </a:r>
          </a:p>
        </p:txBody>
      </p:sp>
      <p:pic>
        <p:nvPicPr>
          <p:cNvPr id="73732" name="Picture 1"/>
          <p:cNvPicPr>
            <a:picLocks noChangeAspect="1"/>
          </p:cNvPicPr>
          <p:nvPr/>
        </p:nvPicPr>
        <p:blipFill>
          <a:blip r:embed="rId2">
            <a:extLst>
              <a:ext uri="{28A0092B-C50C-407E-A947-70E740481C1C}">
                <a14:useLocalDpi xmlns:a14="http://schemas.microsoft.com/office/drawing/2010/main" val="0"/>
              </a:ext>
            </a:extLst>
          </a:blip>
          <a:srcRect t="12653" b="2251"/>
          <a:stretch>
            <a:fillRect/>
          </a:stretch>
        </p:blipFill>
        <p:spPr bwMode="auto">
          <a:xfrm>
            <a:off x="1371600" y="2819400"/>
            <a:ext cx="6483350"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CE42BF5E-5DC5-45CB-B5A9-991F90DE422A}" type="slidenum">
              <a:rPr lang="en-US" smtClean="0">
                <a:solidFill>
                  <a:srgbClr val="FFFF00"/>
                </a:solidFill>
                <a:latin typeface="Times New Roman" pitchFamily="18" charset="0"/>
              </a:rPr>
              <a:pPr/>
              <a:t>54</a:t>
            </a:fld>
            <a:endParaRPr lang="en-US" smtClean="0">
              <a:solidFill>
                <a:srgbClr val="FFFF00"/>
              </a:solidFill>
              <a:latin typeface="Times New Roman" pitchFamily="18" charset="0"/>
            </a:endParaRPr>
          </a:p>
        </p:txBody>
      </p:sp>
    </p:spTree>
    <p:extLst>
      <p:ext uri="{BB962C8B-B14F-4D97-AF65-F5344CB8AC3E}">
        <p14:creationId xmlns:p14="http://schemas.microsoft.com/office/powerpoint/2010/main" val="28619921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55F9F20-8FEF-421E-9975-186D18F27DC6}" type="slidenum">
              <a:rPr lang="en-US" smtClean="0">
                <a:solidFill>
                  <a:srgbClr val="000000"/>
                </a:solidFill>
              </a:rPr>
              <a:pPr eaLnBrk="1" hangingPunct="1"/>
              <a:t>55</a:t>
            </a:fld>
            <a:endParaRPr lang="en-US" smtClean="0">
              <a:solidFill>
                <a:srgbClr val="000000"/>
              </a:solidFill>
            </a:endParaRPr>
          </a:p>
        </p:txBody>
      </p:sp>
      <p:sp>
        <p:nvSpPr>
          <p:cNvPr id="74755" name="TextBox 2"/>
          <p:cNvSpPr txBox="1">
            <a:spLocks noChangeArrowheads="1"/>
          </p:cNvSpPr>
          <p:nvPr/>
        </p:nvSpPr>
        <p:spPr bwMode="auto">
          <a:xfrm>
            <a:off x="1066800" y="6553200"/>
            <a:ext cx="73009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600" dirty="0">
                <a:solidFill>
                  <a:srgbClr val="FFFF00"/>
                </a:solidFill>
              </a:rPr>
              <a:t>http://cimss.ssec.wisc.edu/goes_r/proving-ground/nssl_abi/nssl_wrf_goes.html</a:t>
            </a:r>
          </a:p>
        </p:txBody>
      </p:sp>
      <p:sp>
        <p:nvSpPr>
          <p:cNvPr id="74756" name="Rectangle 2"/>
          <p:cNvSpPr txBox="1">
            <a:spLocks noChangeArrowheads="1"/>
          </p:cNvSpPr>
          <p:nvPr/>
        </p:nvSpPr>
        <p:spPr bwMode="auto">
          <a:xfrm>
            <a:off x="152400" y="152400"/>
            <a:ext cx="899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4400" dirty="0">
                <a:solidFill>
                  <a:srgbClr val="FFFF00"/>
                </a:solidFill>
              </a:rPr>
              <a:t>Simulated ABI </a:t>
            </a:r>
            <a:r>
              <a:rPr lang="en-US" sz="4400" dirty="0" smtClean="0">
                <a:solidFill>
                  <a:srgbClr val="FFFF00"/>
                </a:solidFill>
              </a:rPr>
              <a:t>band – NSSL WRF</a:t>
            </a:r>
            <a:r>
              <a:rPr lang="en-US" sz="4400" dirty="0">
                <a:solidFill>
                  <a:srgbClr val="FFFF00"/>
                </a:solidFill>
              </a:rPr>
              <a:t/>
            </a:r>
            <a:br>
              <a:rPr lang="en-US" sz="4400" dirty="0">
                <a:solidFill>
                  <a:srgbClr val="FFFF00"/>
                </a:solidFill>
              </a:rPr>
            </a:br>
            <a:endParaRPr lang="en-US" sz="4400" dirty="0">
              <a:solidFill>
                <a:srgbClr val="FFFF00"/>
              </a:solidFill>
            </a:endParaRPr>
          </a:p>
        </p:txBody>
      </p:sp>
      <p:pic>
        <p:nvPicPr>
          <p:cNvPr id="7475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85800"/>
            <a:ext cx="8763000" cy="585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01866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6"/>
          <p:cNvSpPr txBox="1">
            <a:spLocks noChangeArrowheads="1"/>
          </p:cNvSpPr>
          <p:nvPr/>
        </p:nvSpPr>
        <p:spPr bwMode="auto">
          <a:xfrm>
            <a:off x="762000" y="6096000"/>
            <a:ext cx="3124200" cy="369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buFont typeface="Times" charset="0"/>
              <a:buChar char="•"/>
            </a:pPr>
            <a:r>
              <a:rPr lang="en-US" sz="1800" dirty="0">
                <a:solidFill>
                  <a:srgbClr val="FF0805"/>
                </a:solidFill>
              </a:rPr>
              <a:t>  </a:t>
            </a:r>
            <a:r>
              <a:rPr lang="en-US" sz="1800" dirty="0" smtClean="0">
                <a:solidFill>
                  <a:srgbClr val="FF0805"/>
                </a:solidFill>
              </a:rPr>
              <a:t>Proxy </a:t>
            </a:r>
            <a:r>
              <a:rPr lang="en-US" sz="1800" dirty="0">
                <a:solidFill>
                  <a:srgbClr val="FF0805"/>
                </a:solidFill>
              </a:rPr>
              <a:t>SEVIRI 10.8 </a:t>
            </a:r>
            <a:r>
              <a:rPr lang="en-US" sz="1800" dirty="0">
                <a:solidFill>
                  <a:srgbClr val="FF0805"/>
                </a:solidFill>
                <a:latin typeface="Symbol" charset="2"/>
                <a:sym typeface="Symbol" charset="2"/>
              </a:rPr>
              <a:t></a:t>
            </a:r>
            <a:r>
              <a:rPr lang="en-US" sz="1800" dirty="0">
                <a:solidFill>
                  <a:srgbClr val="FF0805"/>
                </a:solidFill>
              </a:rPr>
              <a:t>m </a:t>
            </a:r>
            <a:r>
              <a:rPr lang="en-US" sz="1800" dirty="0" smtClean="0">
                <a:solidFill>
                  <a:srgbClr val="FF0805"/>
                </a:solidFill>
              </a:rPr>
              <a:t>Tb</a:t>
            </a:r>
            <a:endParaRPr lang="en-US" sz="1800" b="1" dirty="0"/>
          </a:p>
        </p:txBody>
      </p:sp>
      <p:pic>
        <p:nvPicPr>
          <p:cNvPr id="19460" name="Picture 7" descr="SEV09_fulldisk_3km_goescolor_msg_2006_0816_1200_300_cropp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647" y="1143000"/>
            <a:ext cx="4657647"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4"/>
          <p:cNvSpPr txBox="1">
            <a:spLocks noChangeArrowheads="1"/>
          </p:cNvSpPr>
          <p:nvPr/>
        </p:nvSpPr>
        <p:spPr bwMode="auto">
          <a:xfrm>
            <a:off x="0" y="-228600"/>
            <a:ext cx="9143999"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dirty="0">
                <a:solidFill>
                  <a:srgbClr val="FFFF00"/>
                </a:solidFill>
              </a:rPr>
              <a:t>WRF Model-Derived Proxy </a:t>
            </a:r>
            <a:r>
              <a:rPr lang="en-US" dirty="0" smtClean="0">
                <a:solidFill>
                  <a:srgbClr val="FFFF00"/>
                </a:solidFill>
              </a:rPr>
              <a:t>Radiance Datasets</a:t>
            </a:r>
          </a:p>
          <a:p>
            <a:pPr algn="ctr" eaLnBrk="1" hangingPunct="1"/>
            <a:r>
              <a:rPr lang="en-US" sz="1800" dirty="0" smtClean="0">
                <a:solidFill>
                  <a:srgbClr val="FFFF00"/>
                </a:solidFill>
              </a:rPr>
              <a:t>(UW CIMSS)</a:t>
            </a:r>
            <a:endParaRPr lang="en-US" sz="1800" dirty="0">
              <a:solidFill>
                <a:srgbClr val="FFFF00"/>
              </a:solidFill>
            </a:endParaRPr>
          </a:p>
        </p:txBody>
      </p:sp>
      <p:sp>
        <p:nvSpPr>
          <p:cNvPr id="6" name="Text Box 6"/>
          <p:cNvSpPr txBox="1">
            <a:spLocks noChangeArrowheads="1"/>
          </p:cNvSpPr>
          <p:nvPr/>
        </p:nvSpPr>
        <p:spPr bwMode="auto">
          <a:xfrm>
            <a:off x="5410200" y="6096000"/>
            <a:ext cx="3505200" cy="369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buFont typeface="Times" charset="0"/>
              <a:buChar char="•"/>
            </a:pPr>
            <a:r>
              <a:rPr lang="en-US" sz="1800" dirty="0" smtClean="0">
                <a:solidFill>
                  <a:srgbClr val="FF0805"/>
                </a:solidFill>
              </a:rPr>
              <a:t> Observed SEVIRI </a:t>
            </a:r>
            <a:r>
              <a:rPr lang="en-US" sz="1800" dirty="0">
                <a:solidFill>
                  <a:srgbClr val="FF0805"/>
                </a:solidFill>
              </a:rPr>
              <a:t>10.8 </a:t>
            </a:r>
            <a:r>
              <a:rPr lang="en-US" sz="1800" dirty="0">
                <a:solidFill>
                  <a:srgbClr val="FF0805"/>
                </a:solidFill>
                <a:latin typeface="Symbol" charset="2"/>
                <a:sym typeface="Symbol" charset="2"/>
              </a:rPr>
              <a:t></a:t>
            </a:r>
            <a:r>
              <a:rPr lang="en-US" sz="1800" dirty="0">
                <a:solidFill>
                  <a:srgbClr val="FF0805"/>
                </a:solidFill>
              </a:rPr>
              <a:t>m </a:t>
            </a:r>
            <a:r>
              <a:rPr lang="en-US" sz="1800" dirty="0" smtClean="0">
                <a:solidFill>
                  <a:srgbClr val="FF0805"/>
                </a:solidFill>
              </a:rPr>
              <a:t>Tb</a:t>
            </a:r>
            <a:endParaRPr lang="en-US" sz="1800" b="1" dirty="0"/>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855" t="3711" r="4551" b="4444"/>
          <a:stretch/>
        </p:blipFill>
        <p:spPr>
          <a:xfrm>
            <a:off x="4571998" y="1114720"/>
            <a:ext cx="4648201" cy="4660949"/>
          </a:xfrm>
          <a:prstGeom prst="rect">
            <a:avLst/>
          </a:prstGeom>
        </p:spPr>
      </p:pic>
    </p:spTree>
    <p:extLst>
      <p:ext uri="{BB962C8B-B14F-4D97-AF65-F5344CB8AC3E}">
        <p14:creationId xmlns:p14="http://schemas.microsoft.com/office/powerpoint/2010/main" val="179824670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p:txBody>
          <a:bodyPr/>
          <a:lstStyle/>
          <a:p>
            <a:fld id="{BAD19DD5-DCFE-487D-8A7C-B9F9E31CB5DC}" type="slidenum">
              <a:rPr lang="en-US"/>
              <a:pPr/>
              <a:t>57</a:t>
            </a:fld>
            <a:endParaRPr lang="en-US"/>
          </a:p>
        </p:txBody>
      </p:sp>
      <p:sp>
        <p:nvSpPr>
          <p:cNvPr id="202754" name="Rectangle 2"/>
          <p:cNvSpPr>
            <a:spLocks noGrp="1" noChangeArrowheads="1"/>
          </p:cNvSpPr>
          <p:nvPr>
            <p:ph type="title"/>
          </p:nvPr>
        </p:nvSpPr>
        <p:spPr>
          <a:xfrm>
            <a:off x="533400" y="0"/>
            <a:ext cx="8229600" cy="1143000"/>
          </a:xfrm>
        </p:spPr>
        <p:txBody>
          <a:bodyPr/>
          <a:lstStyle/>
          <a:p>
            <a:r>
              <a:rPr lang="en-US">
                <a:solidFill>
                  <a:schemeClr val="bg1"/>
                </a:solidFill>
              </a:rPr>
              <a:t>Real, Simulated</a:t>
            </a:r>
          </a:p>
        </p:txBody>
      </p:sp>
      <p:pic>
        <p:nvPicPr>
          <p:cNvPr id="202755" name="Picture 3" descr="REALORSIMULATED_22Z_IRW_NOLABEL"/>
          <p:cNvPicPr>
            <a:picLocks noChangeAspect="1" noChangeArrowheads="1"/>
          </p:cNvPicPr>
          <p:nvPr/>
        </p:nvPicPr>
        <p:blipFill>
          <a:blip r:embed="rId3">
            <a:extLst>
              <a:ext uri="{28A0092B-C50C-407E-A947-70E740481C1C}">
                <a14:useLocalDpi xmlns:a14="http://schemas.microsoft.com/office/drawing/2010/main" val="0"/>
              </a:ext>
            </a:extLst>
          </a:blip>
          <a:srcRect r="11458"/>
          <a:stretch>
            <a:fillRect/>
          </a:stretch>
        </p:blipFill>
        <p:spPr bwMode="auto">
          <a:xfrm>
            <a:off x="1371600" y="1143000"/>
            <a:ext cx="6477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85124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p:txBody>
          <a:bodyPr/>
          <a:lstStyle/>
          <a:p>
            <a:fld id="{17FE53CC-29F5-4CDE-8773-4C4F1A3C86AB}" type="slidenum">
              <a:rPr lang="en-US"/>
              <a:pPr/>
              <a:t>58</a:t>
            </a:fld>
            <a:endParaRPr lang="en-US"/>
          </a:p>
        </p:txBody>
      </p:sp>
      <p:sp>
        <p:nvSpPr>
          <p:cNvPr id="204802" name="Rectangle 2"/>
          <p:cNvSpPr>
            <a:spLocks noGrp="1" noChangeArrowheads="1"/>
          </p:cNvSpPr>
          <p:nvPr>
            <p:ph type="title"/>
          </p:nvPr>
        </p:nvSpPr>
        <p:spPr>
          <a:xfrm>
            <a:off x="533400" y="0"/>
            <a:ext cx="8229600" cy="1143000"/>
          </a:xfrm>
        </p:spPr>
        <p:txBody>
          <a:bodyPr/>
          <a:lstStyle/>
          <a:p>
            <a:r>
              <a:rPr lang="en-US">
                <a:solidFill>
                  <a:schemeClr val="bg1"/>
                </a:solidFill>
              </a:rPr>
              <a:t>Real, Simulated</a:t>
            </a:r>
          </a:p>
        </p:txBody>
      </p:sp>
      <p:pic>
        <p:nvPicPr>
          <p:cNvPr id="204803" name="Picture 3" descr="REALORSIMULATED_22Z_VIS_NOLABEL"/>
          <p:cNvPicPr>
            <a:picLocks noChangeAspect="1" noChangeArrowheads="1"/>
          </p:cNvPicPr>
          <p:nvPr/>
        </p:nvPicPr>
        <p:blipFill>
          <a:blip r:embed="rId3">
            <a:extLst>
              <a:ext uri="{28A0092B-C50C-407E-A947-70E740481C1C}">
                <a14:useLocalDpi xmlns:a14="http://schemas.microsoft.com/office/drawing/2010/main" val="0"/>
              </a:ext>
            </a:extLst>
          </a:blip>
          <a:srcRect r="11458"/>
          <a:stretch>
            <a:fillRect/>
          </a:stretch>
        </p:blipFill>
        <p:spPr bwMode="auto">
          <a:xfrm>
            <a:off x="1371600" y="1143000"/>
            <a:ext cx="6477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406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2"/>
          <p:cNvGrpSpPr>
            <a:grpSpLocks/>
          </p:cNvGrpSpPr>
          <p:nvPr/>
        </p:nvGrpSpPr>
        <p:grpSpPr bwMode="auto">
          <a:xfrm>
            <a:off x="76200" y="228600"/>
            <a:ext cx="8915400" cy="6015038"/>
            <a:chOff x="288" y="144"/>
            <a:chExt cx="5616" cy="3789"/>
          </a:xfrm>
        </p:grpSpPr>
        <p:pic>
          <p:nvPicPr>
            <p:cNvPr id="68613" name="Picture 3" descr="kat_wv_2panel_f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 y="144"/>
              <a:ext cx="5616" cy="3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Text Box 4"/>
            <p:cNvSpPr txBox="1">
              <a:spLocks noChangeArrowheads="1"/>
            </p:cNvSpPr>
            <p:nvPr/>
          </p:nvSpPr>
          <p:spPr bwMode="auto">
            <a:xfrm>
              <a:off x="1104" y="3552"/>
              <a:ext cx="1296" cy="2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GOES Imager</a:t>
              </a:r>
            </a:p>
          </p:txBody>
        </p:sp>
        <p:sp>
          <p:nvSpPr>
            <p:cNvPr id="68615" name="Text Box 5"/>
            <p:cNvSpPr txBox="1">
              <a:spLocks noChangeArrowheads="1"/>
            </p:cNvSpPr>
            <p:nvPr/>
          </p:nvSpPr>
          <p:spPr bwMode="auto">
            <a:xfrm>
              <a:off x="3744" y="3600"/>
              <a:ext cx="1536" cy="2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GOES-R ABI</a:t>
              </a:r>
            </a:p>
          </p:txBody>
        </p:sp>
      </p:grpSp>
      <p:sp>
        <p:nvSpPr>
          <p:cNvPr id="68611" name="Text Box 6"/>
          <p:cNvSpPr txBox="1">
            <a:spLocks noChangeArrowheads="1"/>
          </p:cNvSpPr>
          <p:nvPr/>
        </p:nvSpPr>
        <p:spPr bwMode="auto">
          <a:xfrm>
            <a:off x="838200" y="6369050"/>
            <a:ext cx="762000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a:solidFill>
                  <a:srgbClr val="FFFFFF"/>
                </a:solidFill>
              </a:rPr>
              <a:t>One is from a McIDAS AREA, while the other (simulated image) is from a netCDF. </a:t>
            </a:r>
            <a:endParaRPr lang="en-US">
              <a:solidFill>
                <a:srgbClr val="FFFFFF"/>
              </a:solidFill>
            </a:endParaRPr>
          </a:p>
        </p:txBody>
      </p:sp>
      <p:sp>
        <p:nvSpPr>
          <p:cNvPr id="68612"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647AF67-C095-402D-90BD-16E3A9669131}" type="slidenum">
              <a:rPr lang="en-US" smtClean="0">
                <a:solidFill>
                  <a:srgbClr val="FFFF00"/>
                </a:solidFill>
                <a:latin typeface="Times New Roman" pitchFamily="18" charset="0"/>
              </a:rPr>
              <a:pPr/>
              <a:t>59</a:t>
            </a:fld>
            <a:endParaRPr lang="en-US" smtClean="0">
              <a:solidFill>
                <a:srgbClr val="FFFF00"/>
              </a:solidFill>
              <a:latin typeface="Times New Roman" pitchFamily="18" charset="0"/>
            </a:endParaRPr>
          </a:p>
        </p:txBody>
      </p:sp>
    </p:spTree>
    <p:extLst>
      <p:ext uri="{BB962C8B-B14F-4D97-AF65-F5344CB8AC3E}">
        <p14:creationId xmlns:p14="http://schemas.microsoft.com/office/powerpoint/2010/main" val="3532313320"/>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1AC1F95A-18B4-4CFA-AC60-5F4E98055919}" type="slidenum">
              <a:rPr lang="en-US"/>
              <a:pPr/>
              <a:t>6</a:t>
            </a:fld>
            <a:endParaRPr lang="en-US"/>
          </a:p>
        </p:txBody>
      </p:sp>
      <p:sp>
        <p:nvSpPr>
          <p:cNvPr id="70658" name="Rectangle 2"/>
          <p:cNvSpPr>
            <a:spLocks noChangeArrowheads="1"/>
          </p:cNvSpPr>
          <p:nvPr/>
        </p:nvSpPr>
        <p:spPr bwMode="auto">
          <a:xfrm>
            <a:off x="390525" y="-69850"/>
            <a:ext cx="8455025" cy="68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79" tIns="44445" rIns="90479" bIns="44445" anchor="b"/>
          <a:lstStyle/>
          <a:p>
            <a:pPr algn="ctr" defTabSz="828675"/>
            <a:r>
              <a:rPr lang="en-US" sz="3300" b="1" dirty="0" err="1">
                <a:solidFill>
                  <a:srgbClr val="FFFF00"/>
                </a:solidFill>
              </a:rPr>
              <a:t>Verner</a:t>
            </a:r>
            <a:r>
              <a:rPr lang="en-US" sz="3300" b="1" dirty="0">
                <a:solidFill>
                  <a:srgbClr val="FFFF00"/>
                </a:solidFill>
              </a:rPr>
              <a:t> E. </a:t>
            </a:r>
            <a:r>
              <a:rPr lang="en-US" sz="3300" b="1" dirty="0" err="1">
                <a:solidFill>
                  <a:srgbClr val="FFFF00"/>
                </a:solidFill>
              </a:rPr>
              <a:t>Suomi</a:t>
            </a:r>
            <a:r>
              <a:rPr lang="en-US" sz="3300" b="1" dirty="0">
                <a:solidFill>
                  <a:srgbClr val="FFFF00"/>
                </a:solidFill>
              </a:rPr>
              <a:t> and Robert J. Parent</a:t>
            </a:r>
            <a:endParaRPr lang="en-US" sz="2900" dirty="0">
              <a:solidFill>
                <a:srgbClr val="FFFF00"/>
              </a:solidFill>
            </a:endParaRPr>
          </a:p>
        </p:txBody>
      </p:sp>
      <p:sp>
        <p:nvSpPr>
          <p:cNvPr id="70659" name="Rectangle 3"/>
          <p:cNvSpPr>
            <a:spLocks noChangeArrowheads="1"/>
          </p:cNvSpPr>
          <p:nvPr/>
        </p:nvSpPr>
        <p:spPr bwMode="auto">
          <a:xfrm>
            <a:off x="1447800" y="6096000"/>
            <a:ext cx="6019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79" tIns="44445" rIns="90479" bIns="44445"/>
          <a:lstStyle/>
          <a:p>
            <a:pPr marL="311150" indent="-311150" defTabSz="828675">
              <a:spcBef>
                <a:spcPct val="40000"/>
              </a:spcBef>
            </a:pPr>
            <a:endParaRPr lang="en-US" sz="2700"/>
          </a:p>
        </p:txBody>
      </p:sp>
      <p:pic>
        <p:nvPicPr>
          <p:cNvPr id="70660"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488" y="690563"/>
            <a:ext cx="6980237" cy="5891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61" name="Text Box 5"/>
          <p:cNvSpPr txBox="1">
            <a:spLocks noChangeArrowheads="1"/>
          </p:cNvSpPr>
          <p:nvPr/>
        </p:nvSpPr>
        <p:spPr bwMode="auto">
          <a:xfrm>
            <a:off x="4800600" y="1752600"/>
            <a:ext cx="434340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itchFamily="34" charset="0"/>
              </a:defRPr>
            </a:lvl1pPr>
            <a:lvl2pPr marL="114300">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eaLnBrk="0" hangingPunct="0"/>
            <a:r>
              <a:rPr lang="en-US" sz="2500" b="1">
                <a:latin typeface="Times New Roman" pitchFamily="18" charset="0"/>
              </a:rPr>
              <a:t> </a:t>
            </a:r>
            <a:endParaRPr lang="en-US" sz="2400" b="1">
              <a:latin typeface="Times New Roman" pitchFamily="18" charset="0"/>
            </a:endParaRPr>
          </a:p>
        </p:txBody>
      </p:sp>
    </p:spTree>
    <p:extLst>
      <p:ext uri="{BB962C8B-B14F-4D97-AF65-F5344CB8AC3E}">
        <p14:creationId xmlns:p14="http://schemas.microsoft.com/office/powerpoint/2010/main" val="23768098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9219" name="Rectangle 3"/>
          <p:cNvSpPr>
            <a:spLocks noGrp="1" noChangeArrowheads="1"/>
          </p:cNvSpPr>
          <p:nvPr>
            <p:ph type="body" idx="1"/>
          </p:nvPr>
        </p:nvSpPr>
        <p:spPr>
          <a:xfrm>
            <a:off x="381000" y="685800"/>
            <a:ext cx="8839200" cy="5105400"/>
          </a:xfrm>
        </p:spPr>
        <p:txBody>
          <a:bodyPr/>
          <a:lstStyle/>
          <a:p>
            <a:pPr eaLnBrk="1" hangingPunct="1">
              <a:lnSpc>
                <a:spcPct val="90000"/>
              </a:lnSpc>
            </a:pPr>
            <a:r>
              <a:rPr lang="en-US" dirty="0" smtClean="0">
                <a:solidFill>
                  <a:schemeClr val="bg1"/>
                </a:solidFill>
              </a:rPr>
              <a:t>History</a:t>
            </a:r>
          </a:p>
          <a:p>
            <a:pPr eaLnBrk="1" hangingPunct="1">
              <a:lnSpc>
                <a:spcPct val="90000"/>
              </a:lnSpc>
            </a:pPr>
            <a:r>
              <a:rPr lang="en-US" dirty="0" smtClean="0">
                <a:solidFill>
                  <a:schemeClr val="bg1"/>
                </a:solidFill>
              </a:rPr>
              <a:t>Current GOES Imager and Sounder</a:t>
            </a:r>
          </a:p>
          <a:p>
            <a:pPr lvl="1" eaLnBrk="1" hangingPunct="1">
              <a:lnSpc>
                <a:spcPct val="90000"/>
              </a:lnSpc>
            </a:pPr>
            <a:r>
              <a:rPr lang="en-US" dirty="0" smtClean="0">
                <a:solidFill>
                  <a:schemeClr val="bg1"/>
                </a:solidFill>
              </a:rPr>
              <a:t>GOES-14/15</a:t>
            </a:r>
          </a:p>
          <a:p>
            <a:pPr eaLnBrk="1" hangingPunct="1">
              <a:lnSpc>
                <a:spcPct val="90000"/>
              </a:lnSpc>
            </a:pPr>
            <a:r>
              <a:rPr lang="en-US" dirty="0" smtClean="0">
                <a:solidFill>
                  <a:schemeClr val="bg1"/>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eaLnBrk="1" hangingPunct="1">
              <a:lnSpc>
                <a:spcPct val="90000"/>
              </a:lnSpc>
            </a:pPr>
            <a:r>
              <a:rPr lang="en-US" dirty="0" smtClean="0">
                <a:solidFill>
                  <a:srgbClr val="FFFF00"/>
                </a:solidFill>
              </a:rPr>
              <a:t>Select Products</a:t>
            </a:r>
          </a:p>
          <a:p>
            <a:pPr eaLnBrk="1" hangingPunct="1">
              <a:lnSpc>
                <a:spcPct val="90000"/>
              </a:lnSpc>
            </a:pPr>
            <a:r>
              <a:rPr lang="en-US" dirty="0" smtClean="0">
                <a:solidFill>
                  <a:schemeClr val="bg1"/>
                </a:solidFill>
              </a:rPr>
              <a:t>High Spectral res.</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Questions</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60</a:t>
            </a:fld>
            <a:endParaRPr lang="en-US" smtClean="0">
              <a:solidFill>
                <a:srgbClr val="000000"/>
              </a:solidFill>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124200"/>
            <a:ext cx="4953000" cy="337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
          <p:cNvSpPr txBox="1">
            <a:spLocks noChangeArrowheads="1"/>
          </p:cNvSpPr>
          <p:nvPr/>
        </p:nvSpPr>
        <p:spPr bwMode="auto">
          <a:xfrm>
            <a:off x="4391707" y="6488668"/>
            <a:ext cx="44903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a:solidFill>
                  <a:srgbClr val="FFFF00"/>
                </a:solidFill>
              </a:rPr>
              <a:t>Photo courtesy of ITT Geospatial Systems</a:t>
            </a:r>
          </a:p>
        </p:txBody>
      </p:sp>
    </p:spTree>
    <p:extLst>
      <p:ext uri="{BB962C8B-B14F-4D97-AF65-F5344CB8AC3E}">
        <p14:creationId xmlns:p14="http://schemas.microsoft.com/office/powerpoint/2010/main" val="27087855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
          <p:cNvSpPr>
            <a:spLocks noChangeArrowheads="1"/>
          </p:cNvSpPr>
          <p:nvPr/>
        </p:nvSpPr>
        <p:spPr bwMode="auto">
          <a:xfrm>
            <a:off x="4748213" y="1396723"/>
            <a:ext cx="3883025" cy="5335673"/>
          </a:xfrm>
          <a:prstGeom prst="rect">
            <a:avLst/>
          </a:prstGeom>
          <a:solidFill>
            <a:schemeClr val="bg1">
              <a:alpha val="98822"/>
            </a:schemeClr>
          </a:solidFill>
          <a:ln w="9525">
            <a:solidFill>
              <a:srgbClr val="0000FF"/>
            </a:solidFill>
            <a:miter lim="800000"/>
            <a:headEnd/>
            <a:tailEnd/>
          </a:ln>
        </p:spPr>
        <p:txBody>
          <a:bodyPr wrap="none" anchor="ctr"/>
          <a:lstStyle/>
          <a:p>
            <a:pPr algn="ctr" fontAlgn="base">
              <a:spcBef>
                <a:spcPct val="0"/>
              </a:spcBef>
              <a:spcAft>
                <a:spcPct val="0"/>
              </a:spcAft>
            </a:pPr>
            <a:endParaRPr lang="en-US" sz="2000" b="1" i="1">
              <a:solidFill>
                <a:srgbClr val="000000"/>
              </a:solidFill>
            </a:endParaRPr>
          </a:p>
        </p:txBody>
      </p:sp>
      <p:sp>
        <p:nvSpPr>
          <p:cNvPr id="19459" name="Rectangle 10"/>
          <p:cNvSpPr>
            <a:spLocks noChangeArrowheads="1"/>
          </p:cNvSpPr>
          <p:nvPr/>
        </p:nvSpPr>
        <p:spPr bwMode="auto">
          <a:xfrm>
            <a:off x="596900" y="1406770"/>
            <a:ext cx="3883025" cy="5325625"/>
          </a:xfrm>
          <a:prstGeom prst="rect">
            <a:avLst/>
          </a:prstGeom>
          <a:solidFill>
            <a:schemeClr val="bg1">
              <a:alpha val="98822"/>
            </a:schemeClr>
          </a:solidFill>
          <a:ln w="9525">
            <a:solidFill>
              <a:srgbClr val="0000FF"/>
            </a:solidFill>
            <a:miter lim="800000"/>
            <a:headEnd/>
            <a:tailEnd/>
          </a:ln>
        </p:spPr>
        <p:txBody>
          <a:bodyPr wrap="none" anchor="ctr"/>
          <a:lstStyle/>
          <a:p>
            <a:pPr algn="ctr" fontAlgn="base">
              <a:spcBef>
                <a:spcPct val="0"/>
              </a:spcBef>
              <a:spcAft>
                <a:spcPct val="0"/>
              </a:spcAft>
            </a:pPr>
            <a:endParaRPr lang="en-US" sz="2000" b="1" i="1">
              <a:solidFill>
                <a:srgbClr val="000000"/>
              </a:solidFill>
            </a:endParaRPr>
          </a:p>
        </p:txBody>
      </p:sp>
      <p:sp>
        <p:nvSpPr>
          <p:cNvPr id="19460" name="Footer Placeholder 4"/>
          <p:cNvSpPr>
            <a:spLocks noGrp="1"/>
          </p:cNvSpPr>
          <p:nvPr>
            <p:ph type="ftr" sz="quarter" idx="10"/>
          </p:nvPr>
        </p:nvSpPr>
        <p:spPr>
          <a:noFill/>
        </p:spPr>
        <p:txBody>
          <a:bodyPr/>
          <a:lstStyle/>
          <a:p>
            <a:endParaRPr lang="en-US" dirty="0" smtClean="0">
              <a:solidFill>
                <a:srgbClr val="000000"/>
              </a:solidFill>
            </a:endParaRPr>
          </a:p>
          <a:p>
            <a:endParaRPr lang="en-US" dirty="0" smtClean="0">
              <a:solidFill>
                <a:srgbClr val="000000"/>
              </a:solidFill>
            </a:endParaRPr>
          </a:p>
        </p:txBody>
      </p:sp>
      <p:sp>
        <p:nvSpPr>
          <p:cNvPr id="19461" name="Slide Number Placeholder 6"/>
          <p:cNvSpPr>
            <a:spLocks noGrp="1"/>
          </p:cNvSpPr>
          <p:nvPr>
            <p:ph type="sldNum" sz="quarter" idx="12"/>
          </p:nvPr>
        </p:nvSpPr>
        <p:spPr>
          <a:noFill/>
        </p:spPr>
        <p:txBody>
          <a:bodyPr/>
          <a:lstStyle/>
          <a:p>
            <a:fld id="{C2C60B68-1EDE-4ED7-A279-F6BAC21A6E3D}" type="slidenum">
              <a:rPr lang="en-US" smtClean="0"/>
              <a:pPr/>
              <a:t>61</a:t>
            </a:fld>
            <a:endParaRPr lang="en-US" smtClean="0"/>
          </a:p>
        </p:txBody>
      </p:sp>
      <p:sp>
        <p:nvSpPr>
          <p:cNvPr id="17" name="Rectangle 2"/>
          <p:cNvSpPr txBox="1">
            <a:spLocks noChangeArrowheads="1"/>
          </p:cNvSpPr>
          <p:nvPr/>
        </p:nvSpPr>
        <p:spPr>
          <a:xfrm>
            <a:off x="971550" y="274638"/>
            <a:ext cx="6756400" cy="563562"/>
          </a:xfrm>
          <a:prstGeom prst="rect">
            <a:avLst/>
          </a:prstGeom>
        </p:spPr>
        <p:txBody>
          <a:bodyPr/>
          <a:lstStyle/>
          <a:p>
            <a:pPr algn="ctr" eaLnBrk="0" fontAlgn="base" hangingPunct="0">
              <a:spcBef>
                <a:spcPct val="0"/>
              </a:spcBef>
              <a:spcAft>
                <a:spcPct val="0"/>
              </a:spcAft>
              <a:defRPr/>
            </a:pPr>
            <a:r>
              <a:rPr lang="en-US" sz="2000" b="1" kern="0" dirty="0">
                <a:solidFill>
                  <a:srgbClr val="FFFF00"/>
                </a:solidFill>
                <a:latin typeface="Arial Black" pitchFamily="34" charset="0"/>
              </a:rPr>
              <a:t>AWG Algorithm Development Scope</a:t>
            </a:r>
          </a:p>
          <a:p>
            <a:pPr algn="ctr" eaLnBrk="0" fontAlgn="base" hangingPunct="0">
              <a:spcBef>
                <a:spcPct val="0"/>
              </a:spcBef>
              <a:spcAft>
                <a:spcPct val="0"/>
              </a:spcAft>
              <a:defRPr/>
            </a:pPr>
            <a:r>
              <a:rPr lang="en-US" b="1" i="1" kern="0" dirty="0">
                <a:solidFill>
                  <a:srgbClr val="FFFFFF"/>
                </a:solidFill>
                <a:latin typeface="Book Antiqua" pitchFamily="18" charset="0"/>
              </a:rPr>
              <a:t>Develop algorithms for the following L2 products…</a:t>
            </a:r>
          </a:p>
        </p:txBody>
      </p:sp>
      <p:sp>
        <p:nvSpPr>
          <p:cNvPr id="18" name="Rectangle 3"/>
          <p:cNvSpPr txBox="1">
            <a:spLocks noChangeArrowheads="1"/>
          </p:cNvSpPr>
          <p:nvPr/>
        </p:nvSpPr>
        <p:spPr>
          <a:xfrm>
            <a:off x="751300" y="1487156"/>
            <a:ext cx="4038600" cy="5903388"/>
          </a:xfrm>
          <a:prstGeom prst="rect">
            <a:avLst/>
          </a:prstGeom>
        </p:spPr>
        <p:txBody>
          <a:bodyPr/>
          <a:lstStyle/>
          <a:p>
            <a:pPr marL="342900" indent="-342900" eaLnBrk="0" fontAlgn="base" hangingPunct="0">
              <a:lnSpc>
                <a:spcPct val="80000"/>
              </a:lnSpc>
              <a:spcBef>
                <a:spcPct val="20000"/>
              </a:spcBef>
              <a:spcAft>
                <a:spcPct val="0"/>
              </a:spcAft>
              <a:buFontTx/>
              <a:buChar char="•"/>
              <a:defRPr/>
            </a:pPr>
            <a:r>
              <a:rPr lang="en-US" sz="1400" b="1" kern="0" dirty="0">
                <a:solidFill>
                  <a:srgbClr val="000000"/>
                </a:solidFill>
              </a:rPr>
              <a:t>Clouds and Moisture Imagery (KPP)</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Clear Sky Mask</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Cloud Top Pressure and Height</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Cloud Top Phase</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Cloud Top Temperature</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Cloud Particle Size Distribution</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Cloud Optical Path</a:t>
            </a:r>
          </a:p>
          <a:p>
            <a:pPr marL="342900" indent="-342900" eaLnBrk="0" fontAlgn="base" hangingPunct="0">
              <a:lnSpc>
                <a:spcPct val="80000"/>
              </a:lnSpc>
              <a:spcBef>
                <a:spcPct val="20000"/>
              </a:spcBef>
              <a:spcAft>
                <a:spcPct val="0"/>
              </a:spcAft>
              <a:buFontTx/>
              <a:buChar char="•"/>
              <a:defRPr/>
            </a:pPr>
            <a:r>
              <a:rPr lang="en-US" sz="1400" kern="0" dirty="0">
                <a:solidFill>
                  <a:srgbClr val="FF9900"/>
                </a:solidFill>
              </a:rPr>
              <a:t>Temperature and Moisture Profiles</a:t>
            </a:r>
          </a:p>
          <a:p>
            <a:pPr marL="342900" indent="-342900" eaLnBrk="0" fontAlgn="base" hangingPunct="0">
              <a:lnSpc>
                <a:spcPct val="80000"/>
              </a:lnSpc>
              <a:spcBef>
                <a:spcPct val="20000"/>
              </a:spcBef>
              <a:spcAft>
                <a:spcPct val="0"/>
              </a:spcAft>
              <a:buFontTx/>
              <a:buChar char="•"/>
              <a:defRPr/>
            </a:pPr>
            <a:r>
              <a:rPr lang="en-US" sz="1400" kern="0" dirty="0">
                <a:solidFill>
                  <a:srgbClr val="FF9900"/>
                </a:solidFill>
              </a:rPr>
              <a:t>Total </a:t>
            </a:r>
            <a:r>
              <a:rPr lang="en-US" sz="1400" kern="0" dirty="0" err="1">
                <a:solidFill>
                  <a:srgbClr val="FF9900"/>
                </a:solidFill>
              </a:rPr>
              <a:t>Precipitable</a:t>
            </a:r>
            <a:r>
              <a:rPr lang="en-US" sz="1400" kern="0" dirty="0">
                <a:solidFill>
                  <a:srgbClr val="FF9900"/>
                </a:solidFill>
              </a:rPr>
              <a:t> Water</a:t>
            </a:r>
          </a:p>
          <a:p>
            <a:pPr marL="342900" indent="-342900" eaLnBrk="0" fontAlgn="base" hangingPunct="0">
              <a:lnSpc>
                <a:spcPct val="80000"/>
              </a:lnSpc>
              <a:spcBef>
                <a:spcPct val="20000"/>
              </a:spcBef>
              <a:spcAft>
                <a:spcPct val="0"/>
              </a:spcAft>
              <a:buFontTx/>
              <a:buChar char="•"/>
              <a:defRPr/>
            </a:pPr>
            <a:r>
              <a:rPr lang="en-US" sz="1400" kern="0" dirty="0">
                <a:solidFill>
                  <a:srgbClr val="FF9900"/>
                </a:solidFill>
              </a:rPr>
              <a:t>Stability Parameters (Lifted </a:t>
            </a:r>
            <a:r>
              <a:rPr lang="en-US" sz="1400" kern="0" dirty="0" smtClean="0">
                <a:solidFill>
                  <a:srgbClr val="FF9900"/>
                </a:solidFill>
              </a:rPr>
              <a:t>Index, etc.)</a:t>
            </a:r>
            <a:endParaRPr lang="en-US" sz="1400" kern="0" dirty="0">
              <a:solidFill>
                <a:srgbClr val="FFFFFF"/>
              </a:solidFill>
            </a:endParaRPr>
          </a:p>
          <a:p>
            <a:pPr marL="342900" indent="-342900" eaLnBrk="0" fontAlgn="base" hangingPunct="0">
              <a:lnSpc>
                <a:spcPct val="80000"/>
              </a:lnSpc>
              <a:spcBef>
                <a:spcPct val="20000"/>
              </a:spcBef>
              <a:spcAft>
                <a:spcPct val="0"/>
              </a:spcAft>
              <a:buFontTx/>
              <a:buChar char="•"/>
              <a:defRPr/>
            </a:pPr>
            <a:r>
              <a:rPr lang="en-US" sz="1400" kern="0" dirty="0">
                <a:solidFill>
                  <a:srgbClr val="FF0000"/>
                </a:solidFill>
              </a:rPr>
              <a:t>Aerosol Detection</a:t>
            </a:r>
          </a:p>
          <a:p>
            <a:pPr marL="342900" indent="-342900" eaLnBrk="0" fontAlgn="base" hangingPunct="0">
              <a:lnSpc>
                <a:spcPct val="80000"/>
              </a:lnSpc>
              <a:spcBef>
                <a:spcPct val="20000"/>
              </a:spcBef>
              <a:spcAft>
                <a:spcPct val="0"/>
              </a:spcAft>
              <a:buFontTx/>
              <a:buChar char="•"/>
              <a:defRPr/>
            </a:pPr>
            <a:r>
              <a:rPr lang="en-US" sz="1400" kern="0" dirty="0">
                <a:solidFill>
                  <a:srgbClr val="FF0000"/>
                </a:solidFill>
              </a:rPr>
              <a:t>Aerosols Optical Depth</a:t>
            </a:r>
          </a:p>
          <a:p>
            <a:pPr marL="342900" indent="-342900" eaLnBrk="0" fontAlgn="base" hangingPunct="0">
              <a:lnSpc>
                <a:spcPct val="80000"/>
              </a:lnSpc>
              <a:spcBef>
                <a:spcPct val="20000"/>
              </a:spcBef>
              <a:spcAft>
                <a:spcPct val="0"/>
              </a:spcAft>
              <a:buFontTx/>
              <a:buChar char="•"/>
              <a:defRPr/>
            </a:pPr>
            <a:r>
              <a:rPr lang="en-US" sz="1400" kern="0" dirty="0">
                <a:solidFill>
                  <a:srgbClr val="9900CC"/>
                </a:solidFill>
              </a:rPr>
              <a:t>Derived Motion Winds</a:t>
            </a:r>
          </a:p>
          <a:p>
            <a:pPr marL="342900" indent="-342900" eaLnBrk="0" fontAlgn="base" hangingPunct="0">
              <a:lnSpc>
                <a:spcPct val="80000"/>
              </a:lnSpc>
              <a:spcBef>
                <a:spcPct val="20000"/>
              </a:spcBef>
              <a:spcAft>
                <a:spcPct val="0"/>
              </a:spcAft>
              <a:buFontTx/>
              <a:buChar char="•"/>
              <a:defRPr/>
            </a:pPr>
            <a:r>
              <a:rPr lang="en-US" sz="1400" kern="0" dirty="0">
                <a:solidFill>
                  <a:srgbClr val="9900CC"/>
                </a:solidFill>
              </a:rPr>
              <a:t>Hurricane Intensity</a:t>
            </a:r>
            <a:endParaRPr lang="en-US" sz="1400" kern="0" dirty="0">
              <a:solidFill>
                <a:srgbClr val="FFFFFF"/>
              </a:solidFill>
            </a:endParaRPr>
          </a:p>
          <a:p>
            <a:pPr marL="342900" indent="-342900" eaLnBrk="0" fontAlgn="base" hangingPunct="0">
              <a:lnSpc>
                <a:spcPct val="80000"/>
              </a:lnSpc>
              <a:spcBef>
                <a:spcPct val="20000"/>
              </a:spcBef>
              <a:spcAft>
                <a:spcPct val="0"/>
              </a:spcAft>
              <a:buFontTx/>
              <a:buChar char="•"/>
              <a:defRPr/>
            </a:pPr>
            <a:r>
              <a:rPr lang="en-US" sz="1400" kern="0" dirty="0">
                <a:solidFill>
                  <a:srgbClr val="006666"/>
                </a:solidFill>
              </a:rPr>
              <a:t>Fire/Hot Spot Characterization</a:t>
            </a:r>
          </a:p>
          <a:p>
            <a:pPr marL="342900" indent="-342900" eaLnBrk="0" fontAlgn="base" hangingPunct="0">
              <a:lnSpc>
                <a:spcPct val="80000"/>
              </a:lnSpc>
              <a:spcBef>
                <a:spcPct val="20000"/>
              </a:spcBef>
              <a:spcAft>
                <a:spcPct val="0"/>
              </a:spcAft>
              <a:buFontTx/>
              <a:buChar char="•"/>
              <a:defRPr/>
            </a:pPr>
            <a:r>
              <a:rPr lang="en-US" sz="1400" kern="0" dirty="0">
                <a:solidFill>
                  <a:srgbClr val="006666"/>
                </a:solidFill>
              </a:rPr>
              <a:t>Land and Sea Surface Temperature</a:t>
            </a:r>
          </a:p>
          <a:p>
            <a:pPr marL="342900" indent="-342900" eaLnBrk="0" fontAlgn="base" hangingPunct="0">
              <a:lnSpc>
                <a:spcPct val="80000"/>
              </a:lnSpc>
              <a:spcBef>
                <a:spcPct val="20000"/>
              </a:spcBef>
              <a:spcAft>
                <a:spcPct val="0"/>
              </a:spcAft>
              <a:buFontTx/>
              <a:buChar char="•"/>
              <a:defRPr/>
            </a:pPr>
            <a:r>
              <a:rPr lang="en-US" sz="1400" kern="0" dirty="0">
                <a:solidFill>
                  <a:srgbClr val="990000"/>
                </a:solidFill>
              </a:rPr>
              <a:t>Volcanic Ash</a:t>
            </a:r>
          </a:p>
          <a:p>
            <a:pPr marL="342900" indent="-342900" eaLnBrk="0" fontAlgn="base" hangingPunct="0">
              <a:lnSpc>
                <a:spcPct val="80000"/>
              </a:lnSpc>
              <a:spcBef>
                <a:spcPct val="20000"/>
              </a:spcBef>
              <a:spcAft>
                <a:spcPct val="0"/>
              </a:spcAft>
              <a:buFontTx/>
              <a:buChar char="•"/>
              <a:defRPr/>
            </a:pPr>
            <a:r>
              <a:rPr lang="en-US" sz="1400" kern="0" dirty="0">
                <a:solidFill>
                  <a:srgbClr val="000099"/>
                </a:solidFill>
              </a:rPr>
              <a:t>Rainfall Rate</a:t>
            </a:r>
          </a:p>
          <a:p>
            <a:pPr marL="342900" indent="-342900" eaLnBrk="0" fontAlgn="base" hangingPunct="0">
              <a:lnSpc>
                <a:spcPct val="80000"/>
              </a:lnSpc>
              <a:spcBef>
                <a:spcPct val="20000"/>
              </a:spcBef>
              <a:spcAft>
                <a:spcPct val="0"/>
              </a:spcAft>
              <a:buFontTx/>
              <a:buChar char="•"/>
              <a:defRPr/>
            </a:pPr>
            <a:r>
              <a:rPr lang="en-US" sz="1400" kern="0" dirty="0">
                <a:solidFill>
                  <a:srgbClr val="660066"/>
                </a:solidFill>
              </a:rPr>
              <a:t>Snow Cover</a:t>
            </a:r>
          </a:p>
          <a:p>
            <a:pPr marL="342900" indent="-342900" eaLnBrk="0" fontAlgn="base" hangingPunct="0">
              <a:lnSpc>
                <a:spcPct val="80000"/>
              </a:lnSpc>
              <a:spcBef>
                <a:spcPct val="20000"/>
              </a:spcBef>
              <a:spcAft>
                <a:spcPct val="0"/>
              </a:spcAft>
              <a:buFontTx/>
              <a:buChar char="•"/>
              <a:defRPr/>
            </a:pPr>
            <a:r>
              <a:rPr lang="en-US" sz="1400" kern="0" dirty="0">
                <a:solidFill>
                  <a:srgbClr val="CC3300"/>
                </a:solidFill>
              </a:rPr>
              <a:t>Downward Solar </a:t>
            </a:r>
            <a:r>
              <a:rPr lang="en-US" sz="1400" kern="0" dirty="0" err="1">
                <a:solidFill>
                  <a:srgbClr val="CC3300"/>
                </a:solidFill>
              </a:rPr>
              <a:t>Insolation</a:t>
            </a:r>
            <a:r>
              <a:rPr lang="en-US" sz="1400" kern="0" dirty="0">
                <a:solidFill>
                  <a:srgbClr val="CC3300"/>
                </a:solidFill>
              </a:rPr>
              <a:t>: Surface</a:t>
            </a:r>
          </a:p>
          <a:p>
            <a:pPr marL="342900" indent="-342900" eaLnBrk="0" fontAlgn="base" hangingPunct="0">
              <a:lnSpc>
                <a:spcPct val="80000"/>
              </a:lnSpc>
              <a:spcBef>
                <a:spcPct val="20000"/>
              </a:spcBef>
              <a:spcAft>
                <a:spcPct val="0"/>
              </a:spcAft>
              <a:buFontTx/>
              <a:buChar char="•"/>
              <a:defRPr/>
            </a:pPr>
            <a:r>
              <a:rPr lang="en-US" sz="1400" kern="0" dirty="0">
                <a:solidFill>
                  <a:srgbClr val="CC3300"/>
                </a:solidFill>
              </a:rPr>
              <a:t>Reflected Solar </a:t>
            </a:r>
            <a:r>
              <a:rPr lang="en-US" sz="1400" kern="0" dirty="0" err="1">
                <a:solidFill>
                  <a:srgbClr val="CC3300"/>
                </a:solidFill>
              </a:rPr>
              <a:t>Insolation</a:t>
            </a:r>
            <a:r>
              <a:rPr lang="en-US" sz="1400" kern="0" dirty="0">
                <a:solidFill>
                  <a:srgbClr val="CC3300"/>
                </a:solidFill>
              </a:rPr>
              <a:t>: TOA</a:t>
            </a:r>
          </a:p>
          <a:p>
            <a:pPr marL="342900" indent="-342900" eaLnBrk="0" fontAlgn="base" hangingPunct="0">
              <a:lnSpc>
                <a:spcPct val="80000"/>
              </a:lnSpc>
              <a:spcBef>
                <a:spcPct val="20000"/>
              </a:spcBef>
              <a:spcAft>
                <a:spcPct val="0"/>
              </a:spcAft>
              <a:defRPr/>
            </a:pPr>
            <a:endParaRPr lang="en-US" sz="1400" kern="0" dirty="0">
              <a:solidFill>
                <a:srgbClr val="CC3300"/>
              </a:solidFill>
            </a:endParaRPr>
          </a:p>
          <a:p>
            <a:pPr marL="342900" indent="-342900" eaLnBrk="0" fontAlgn="base" hangingPunct="0">
              <a:lnSpc>
                <a:spcPct val="80000"/>
              </a:lnSpc>
              <a:spcBef>
                <a:spcPct val="20000"/>
              </a:spcBef>
              <a:spcAft>
                <a:spcPct val="0"/>
              </a:spcAft>
              <a:buFontTx/>
              <a:buChar char="•"/>
              <a:defRPr/>
            </a:pPr>
            <a:endParaRPr lang="en-US" sz="1400" kern="0" dirty="0">
              <a:solidFill>
                <a:srgbClr val="CC3300"/>
              </a:solidFill>
            </a:endParaRPr>
          </a:p>
          <a:p>
            <a:pPr marL="342900" indent="-342900" eaLnBrk="0" fontAlgn="base" hangingPunct="0">
              <a:lnSpc>
                <a:spcPct val="80000"/>
              </a:lnSpc>
              <a:spcBef>
                <a:spcPct val="20000"/>
              </a:spcBef>
              <a:spcAft>
                <a:spcPct val="0"/>
              </a:spcAft>
              <a:buFontTx/>
              <a:buChar char="•"/>
              <a:defRPr/>
            </a:pPr>
            <a:r>
              <a:rPr lang="en-US" sz="1400" kern="0" dirty="0">
                <a:solidFill>
                  <a:srgbClr val="CC0099"/>
                </a:solidFill>
              </a:rPr>
              <a:t>Lightning Detection</a:t>
            </a:r>
          </a:p>
          <a:p>
            <a:pPr marL="342900" indent="-342900" eaLnBrk="0" fontAlgn="base" hangingPunct="0">
              <a:lnSpc>
                <a:spcPct val="80000"/>
              </a:lnSpc>
              <a:spcBef>
                <a:spcPct val="20000"/>
              </a:spcBef>
              <a:spcAft>
                <a:spcPct val="0"/>
              </a:spcAft>
              <a:buFontTx/>
              <a:buChar char="•"/>
              <a:defRPr/>
            </a:pPr>
            <a:endParaRPr lang="en-US" sz="1600" kern="0" dirty="0">
              <a:solidFill>
                <a:srgbClr val="CC0099"/>
              </a:solidFill>
              <a:effectLst>
                <a:outerShdw blurRad="38100" dist="38100" dir="2700000" algn="tl">
                  <a:srgbClr val="C0C0C0"/>
                </a:outerShdw>
              </a:effectLst>
            </a:endParaRPr>
          </a:p>
        </p:txBody>
      </p:sp>
      <p:sp>
        <p:nvSpPr>
          <p:cNvPr id="19" name="Rectangle 4"/>
          <p:cNvSpPr txBox="1">
            <a:spLocks noChangeArrowheads="1"/>
          </p:cNvSpPr>
          <p:nvPr/>
        </p:nvSpPr>
        <p:spPr>
          <a:xfrm>
            <a:off x="4764574" y="1205805"/>
            <a:ext cx="4038600" cy="5398214"/>
          </a:xfrm>
          <a:prstGeom prst="rect">
            <a:avLst/>
          </a:prstGeom>
        </p:spPr>
        <p:txBody>
          <a:bodyPr/>
          <a:lstStyle/>
          <a:p>
            <a:pPr marL="342900" indent="-342900" eaLnBrk="0" fontAlgn="base" hangingPunct="0">
              <a:lnSpc>
                <a:spcPct val="80000"/>
              </a:lnSpc>
              <a:spcBef>
                <a:spcPct val="20000"/>
              </a:spcBef>
              <a:spcAft>
                <a:spcPct val="0"/>
              </a:spcAft>
              <a:buFontTx/>
              <a:buChar char="•"/>
              <a:defRPr/>
            </a:pPr>
            <a:endParaRPr lang="en-US" sz="1300" kern="0" dirty="0">
              <a:solidFill>
                <a:srgbClr val="00CC66"/>
              </a:solidFill>
              <a:effectLst>
                <a:outerShdw blurRad="38100" dist="38100" dir="2700000" algn="tl">
                  <a:srgbClr val="C0C0C0"/>
                </a:outerShdw>
              </a:effectLst>
            </a:endParaRPr>
          </a:p>
          <a:p>
            <a:pPr marL="342900" indent="-342900" eaLnBrk="0" fontAlgn="base" hangingPunct="0">
              <a:lnSpc>
                <a:spcPct val="80000"/>
              </a:lnSpc>
              <a:spcBef>
                <a:spcPct val="20000"/>
              </a:spcBef>
              <a:spcAft>
                <a:spcPct val="0"/>
              </a:spcAft>
              <a:buFontTx/>
              <a:buChar char="•"/>
              <a:defRPr/>
            </a:pPr>
            <a:r>
              <a:rPr lang="en-US" sz="1300" kern="0" dirty="0">
                <a:solidFill>
                  <a:srgbClr val="00CC66"/>
                </a:solidFill>
              </a:rPr>
              <a:t>Cloud Layer/Heights</a:t>
            </a:r>
          </a:p>
          <a:p>
            <a:pPr marL="342900" indent="-342900" eaLnBrk="0" fontAlgn="base" hangingPunct="0">
              <a:lnSpc>
                <a:spcPct val="80000"/>
              </a:lnSpc>
              <a:spcBef>
                <a:spcPct val="20000"/>
              </a:spcBef>
              <a:spcAft>
                <a:spcPct val="0"/>
              </a:spcAft>
              <a:buFontTx/>
              <a:buChar char="•"/>
              <a:defRPr/>
            </a:pPr>
            <a:r>
              <a:rPr lang="en-US" sz="1300" kern="0" dirty="0">
                <a:solidFill>
                  <a:srgbClr val="00CC66"/>
                </a:solidFill>
              </a:rPr>
              <a:t>Cloud Ice Water Path</a:t>
            </a:r>
          </a:p>
          <a:p>
            <a:pPr marL="342900" indent="-342900" eaLnBrk="0" fontAlgn="base" hangingPunct="0">
              <a:lnSpc>
                <a:spcPct val="80000"/>
              </a:lnSpc>
              <a:spcBef>
                <a:spcPct val="20000"/>
              </a:spcBef>
              <a:spcAft>
                <a:spcPct val="0"/>
              </a:spcAft>
              <a:buFontTx/>
              <a:buChar char="•"/>
              <a:defRPr/>
            </a:pPr>
            <a:r>
              <a:rPr lang="en-US" sz="1300" kern="0" dirty="0">
                <a:solidFill>
                  <a:srgbClr val="00CC66"/>
                </a:solidFill>
              </a:rPr>
              <a:t>Cloud Liquid Water</a:t>
            </a:r>
          </a:p>
          <a:p>
            <a:pPr marL="342900" indent="-342900" eaLnBrk="0" fontAlgn="base" hangingPunct="0">
              <a:lnSpc>
                <a:spcPct val="80000"/>
              </a:lnSpc>
              <a:spcBef>
                <a:spcPct val="20000"/>
              </a:spcBef>
              <a:spcAft>
                <a:spcPct val="0"/>
              </a:spcAft>
              <a:buFontTx/>
              <a:buChar char="•"/>
              <a:defRPr/>
            </a:pPr>
            <a:r>
              <a:rPr lang="en-US" sz="1300" kern="0" dirty="0">
                <a:solidFill>
                  <a:srgbClr val="00CC66"/>
                </a:solidFill>
              </a:rPr>
              <a:t>Cloud Type</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Convective Initiation</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Turbulence</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Low Cloud and Fog</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Enhanced “V”/Overshooting Top</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Aircraft Icing Threat</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SO</a:t>
            </a:r>
            <a:r>
              <a:rPr lang="en-US" sz="1300" kern="0" baseline="-25000" dirty="0">
                <a:solidFill>
                  <a:srgbClr val="990000"/>
                </a:solidFill>
              </a:rPr>
              <a:t>2</a:t>
            </a:r>
            <a:r>
              <a:rPr lang="en-US" sz="1300" kern="0" dirty="0">
                <a:solidFill>
                  <a:srgbClr val="990000"/>
                </a:solidFill>
              </a:rPr>
              <a:t> Detections (Volcanoes)</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Visibility</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Upward </a:t>
            </a:r>
            <a:r>
              <a:rPr lang="en-US" sz="1300" kern="0" dirty="0" err="1">
                <a:solidFill>
                  <a:srgbClr val="CC3300"/>
                </a:solidFill>
              </a:rPr>
              <a:t>Longwave</a:t>
            </a:r>
            <a:r>
              <a:rPr lang="en-US" sz="1300" kern="0" dirty="0">
                <a:solidFill>
                  <a:srgbClr val="CC3300"/>
                </a:solidFill>
              </a:rPr>
              <a:t> Radiation (TOA)</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Downward </a:t>
            </a:r>
            <a:r>
              <a:rPr lang="en-US" sz="1300" kern="0" dirty="0" err="1">
                <a:solidFill>
                  <a:srgbClr val="CC3300"/>
                </a:solidFill>
              </a:rPr>
              <a:t>Longwave</a:t>
            </a:r>
            <a:r>
              <a:rPr lang="en-US" sz="1300" kern="0" dirty="0">
                <a:solidFill>
                  <a:srgbClr val="CC3300"/>
                </a:solidFill>
              </a:rPr>
              <a:t> Radiation (SFC)</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Upward </a:t>
            </a:r>
            <a:r>
              <a:rPr lang="en-US" sz="1300" kern="0" dirty="0" err="1">
                <a:solidFill>
                  <a:srgbClr val="CC3300"/>
                </a:solidFill>
              </a:rPr>
              <a:t>Longwave</a:t>
            </a:r>
            <a:r>
              <a:rPr lang="en-US" sz="1300" kern="0" dirty="0">
                <a:solidFill>
                  <a:srgbClr val="CC3300"/>
                </a:solidFill>
              </a:rPr>
              <a:t> Radiation (SFC)</a:t>
            </a:r>
          </a:p>
          <a:p>
            <a:pPr marL="342900" indent="-342900" eaLnBrk="0" fontAlgn="base" hangingPunct="0">
              <a:lnSpc>
                <a:spcPct val="80000"/>
              </a:lnSpc>
              <a:spcBef>
                <a:spcPct val="20000"/>
              </a:spcBef>
              <a:spcAft>
                <a:spcPct val="0"/>
              </a:spcAft>
              <a:buFontTx/>
              <a:buChar char="•"/>
              <a:defRPr/>
            </a:pPr>
            <a:r>
              <a:rPr lang="en-US" sz="1300" kern="0" dirty="0">
                <a:solidFill>
                  <a:srgbClr val="FF0000"/>
                </a:solidFill>
              </a:rPr>
              <a:t>Total Ozone</a:t>
            </a:r>
          </a:p>
          <a:p>
            <a:pPr marL="342900" indent="-342900" eaLnBrk="0" fontAlgn="base" hangingPunct="0">
              <a:lnSpc>
                <a:spcPct val="80000"/>
              </a:lnSpc>
              <a:spcBef>
                <a:spcPct val="20000"/>
              </a:spcBef>
              <a:spcAft>
                <a:spcPct val="0"/>
              </a:spcAft>
              <a:buFontTx/>
              <a:buChar char="•"/>
              <a:defRPr/>
            </a:pPr>
            <a:r>
              <a:rPr lang="en-US" sz="1300" kern="0" dirty="0">
                <a:solidFill>
                  <a:srgbClr val="FF0000"/>
                </a:solidFill>
              </a:rPr>
              <a:t>Aerosol Particle Size</a:t>
            </a:r>
          </a:p>
          <a:p>
            <a:pPr marL="342900" indent="-342900" eaLnBrk="0" fontAlgn="base" hangingPunct="0">
              <a:lnSpc>
                <a:spcPct val="80000"/>
              </a:lnSpc>
              <a:spcBef>
                <a:spcPct val="20000"/>
              </a:spcBef>
              <a:spcAft>
                <a:spcPct val="0"/>
              </a:spcAft>
              <a:buFontTx/>
              <a:buChar char="•"/>
              <a:defRPr/>
            </a:pPr>
            <a:r>
              <a:rPr lang="en-US" sz="1300" kern="0" dirty="0">
                <a:solidFill>
                  <a:srgbClr val="FF9900"/>
                </a:solidFill>
              </a:rPr>
              <a:t>Surface Emissivity</a:t>
            </a:r>
            <a:endParaRPr lang="en-US" sz="1300" kern="0" dirty="0">
              <a:solidFill>
                <a:srgbClr val="006666"/>
              </a:solidFill>
            </a:endParaRPr>
          </a:p>
          <a:p>
            <a:pPr marL="342900" indent="-342900" eaLnBrk="0" fontAlgn="base" hangingPunct="0">
              <a:lnSpc>
                <a:spcPct val="80000"/>
              </a:lnSpc>
              <a:spcBef>
                <a:spcPct val="20000"/>
              </a:spcBef>
              <a:spcAft>
                <a:spcPct val="0"/>
              </a:spcAft>
              <a:buFontTx/>
              <a:buChar char="•"/>
              <a:defRPr/>
            </a:pPr>
            <a:r>
              <a:rPr lang="en-US" sz="1300" kern="0" dirty="0">
                <a:solidFill>
                  <a:srgbClr val="006666"/>
                </a:solidFill>
              </a:rPr>
              <a:t>Surface </a:t>
            </a:r>
            <a:r>
              <a:rPr lang="en-US" sz="1300" kern="0" dirty="0" err="1">
                <a:solidFill>
                  <a:srgbClr val="006666"/>
                </a:solidFill>
              </a:rPr>
              <a:t>Albedo</a:t>
            </a:r>
            <a:endParaRPr lang="en-US" sz="1300" kern="0" dirty="0">
              <a:solidFill>
                <a:srgbClr val="006666"/>
              </a:solidFill>
            </a:endParaRPr>
          </a:p>
          <a:p>
            <a:pPr marL="342900" indent="-342900" eaLnBrk="0" fontAlgn="base" hangingPunct="0">
              <a:lnSpc>
                <a:spcPct val="80000"/>
              </a:lnSpc>
              <a:spcBef>
                <a:spcPct val="20000"/>
              </a:spcBef>
              <a:spcAft>
                <a:spcPct val="0"/>
              </a:spcAft>
              <a:buFontTx/>
              <a:buChar char="•"/>
              <a:defRPr/>
            </a:pPr>
            <a:r>
              <a:rPr lang="en-US" sz="1300" kern="0" dirty="0">
                <a:solidFill>
                  <a:srgbClr val="006666"/>
                </a:solidFill>
              </a:rPr>
              <a:t>Vegetation Index</a:t>
            </a:r>
          </a:p>
          <a:p>
            <a:pPr marL="342900" indent="-342900" eaLnBrk="0" fontAlgn="base" hangingPunct="0">
              <a:lnSpc>
                <a:spcPct val="80000"/>
              </a:lnSpc>
              <a:spcBef>
                <a:spcPct val="20000"/>
              </a:spcBef>
              <a:spcAft>
                <a:spcPct val="0"/>
              </a:spcAft>
              <a:buFontTx/>
              <a:buChar char="•"/>
              <a:defRPr/>
            </a:pPr>
            <a:r>
              <a:rPr lang="en-US" sz="1300" kern="0" dirty="0">
                <a:solidFill>
                  <a:srgbClr val="006666"/>
                </a:solidFill>
              </a:rPr>
              <a:t>Vegetation Fraction</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Flood Standing Water</a:t>
            </a:r>
          </a:p>
          <a:p>
            <a:pPr marL="342900" indent="-342900" eaLnBrk="0" fontAlgn="base" hangingPunct="0">
              <a:lnSpc>
                <a:spcPct val="80000"/>
              </a:lnSpc>
              <a:spcBef>
                <a:spcPct val="20000"/>
              </a:spcBef>
              <a:spcAft>
                <a:spcPct val="0"/>
              </a:spcAft>
              <a:buFontTx/>
              <a:buChar char="•"/>
              <a:defRPr/>
            </a:pPr>
            <a:r>
              <a:rPr lang="en-US" sz="1300" kern="0" dirty="0">
                <a:solidFill>
                  <a:srgbClr val="000099"/>
                </a:solidFill>
              </a:rPr>
              <a:t>Rainfall probability and potential</a:t>
            </a:r>
          </a:p>
          <a:p>
            <a:pPr marL="342900" indent="-342900" eaLnBrk="0" fontAlgn="base" hangingPunct="0">
              <a:lnSpc>
                <a:spcPct val="80000"/>
              </a:lnSpc>
              <a:spcBef>
                <a:spcPct val="20000"/>
              </a:spcBef>
              <a:spcAft>
                <a:spcPct val="0"/>
              </a:spcAft>
              <a:buFontTx/>
              <a:buChar char="•"/>
              <a:defRPr/>
            </a:pPr>
            <a:r>
              <a:rPr lang="en-US" sz="1300" kern="0" dirty="0">
                <a:solidFill>
                  <a:srgbClr val="660066"/>
                </a:solidFill>
              </a:rPr>
              <a:t>Snow Depth</a:t>
            </a:r>
          </a:p>
          <a:p>
            <a:pPr marL="342900" indent="-342900" eaLnBrk="0" fontAlgn="base" hangingPunct="0">
              <a:lnSpc>
                <a:spcPct val="80000"/>
              </a:lnSpc>
              <a:spcBef>
                <a:spcPct val="20000"/>
              </a:spcBef>
              <a:spcAft>
                <a:spcPct val="0"/>
              </a:spcAft>
              <a:buFontTx/>
              <a:buChar char="•"/>
              <a:defRPr/>
            </a:pPr>
            <a:r>
              <a:rPr lang="en-US" sz="1300" kern="0" dirty="0">
                <a:solidFill>
                  <a:srgbClr val="660066"/>
                </a:solidFill>
              </a:rPr>
              <a:t>Ice Cover</a:t>
            </a:r>
          </a:p>
          <a:p>
            <a:pPr marL="342900" indent="-342900" eaLnBrk="0" fontAlgn="base" hangingPunct="0">
              <a:lnSpc>
                <a:spcPct val="80000"/>
              </a:lnSpc>
              <a:spcBef>
                <a:spcPct val="20000"/>
              </a:spcBef>
              <a:spcAft>
                <a:spcPct val="0"/>
              </a:spcAft>
              <a:buFontTx/>
              <a:buChar char="•"/>
              <a:defRPr/>
            </a:pPr>
            <a:r>
              <a:rPr lang="en-US" sz="1300" kern="0" dirty="0">
                <a:solidFill>
                  <a:srgbClr val="660066"/>
                </a:solidFill>
              </a:rPr>
              <a:t>Sea &amp; Lake Ice Concentration, Age, Extent, Motion</a:t>
            </a:r>
          </a:p>
          <a:p>
            <a:pPr marL="342900" indent="-342900" eaLnBrk="0" fontAlgn="base" hangingPunct="0">
              <a:lnSpc>
                <a:spcPct val="80000"/>
              </a:lnSpc>
              <a:spcBef>
                <a:spcPct val="20000"/>
              </a:spcBef>
              <a:spcAft>
                <a:spcPct val="0"/>
              </a:spcAft>
              <a:buFontTx/>
              <a:buChar char="•"/>
              <a:defRPr/>
            </a:pPr>
            <a:r>
              <a:rPr lang="en-US" sz="1300" kern="0" dirty="0">
                <a:solidFill>
                  <a:srgbClr val="0099FF"/>
                </a:solidFill>
              </a:rPr>
              <a:t>Ocean Currents, Currents: Offshore</a:t>
            </a:r>
          </a:p>
          <a:p>
            <a:pPr marL="342900" indent="-342900" eaLnBrk="0" fontAlgn="base" hangingPunct="0">
              <a:lnSpc>
                <a:spcPct val="80000"/>
              </a:lnSpc>
              <a:spcBef>
                <a:spcPct val="20000"/>
              </a:spcBef>
              <a:spcAft>
                <a:spcPct val="0"/>
              </a:spcAft>
              <a:buFontTx/>
              <a:buChar char="•"/>
              <a:defRPr/>
            </a:pPr>
            <a:endParaRPr lang="en-US" sz="1400" kern="0" dirty="0">
              <a:solidFill>
                <a:srgbClr val="FFFFFF"/>
              </a:solidFill>
            </a:endParaRPr>
          </a:p>
        </p:txBody>
      </p:sp>
      <p:sp>
        <p:nvSpPr>
          <p:cNvPr id="22" name="Text Box 7"/>
          <p:cNvSpPr txBox="1">
            <a:spLocks noChangeArrowheads="1"/>
          </p:cNvSpPr>
          <p:nvPr/>
        </p:nvSpPr>
        <p:spPr bwMode="auto">
          <a:xfrm rot="16200000">
            <a:off x="-1574006" y="3388519"/>
            <a:ext cx="3679825" cy="366713"/>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dirty="0">
                <a:solidFill>
                  <a:srgbClr val="FFFFFF"/>
                </a:solidFill>
              </a:rPr>
              <a:t>Advanced Baseline Imager (ABI)</a:t>
            </a:r>
          </a:p>
        </p:txBody>
      </p:sp>
      <p:sp>
        <p:nvSpPr>
          <p:cNvPr id="23" name="Text Box 9"/>
          <p:cNvSpPr txBox="1">
            <a:spLocks noChangeArrowheads="1"/>
          </p:cNvSpPr>
          <p:nvPr/>
        </p:nvSpPr>
        <p:spPr bwMode="auto">
          <a:xfrm rot="16200000">
            <a:off x="-95249" y="6229928"/>
            <a:ext cx="741362" cy="366713"/>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dirty="0">
                <a:solidFill>
                  <a:srgbClr val="FF3399"/>
                </a:solidFill>
                <a:effectLst>
                  <a:outerShdw blurRad="38100" dist="38100" dir="2700000" algn="tl">
                    <a:srgbClr val="C0C0C0"/>
                  </a:outerShdw>
                </a:effectLst>
              </a:rPr>
              <a:t>GLM</a:t>
            </a:r>
          </a:p>
        </p:txBody>
      </p:sp>
    </p:spTree>
    <p:extLst>
      <p:ext uri="{BB962C8B-B14F-4D97-AF65-F5344CB8AC3E}">
        <p14:creationId xmlns:p14="http://schemas.microsoft.com/office/powerpoint/2010/main" val="17486838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ChangeArrowheads="1"/>
          </p:cNvSpPr>
          <p:nvPr>
            <p:ph type="title"/>
          </p:nvPr>
        </p:nvSpPr>
        <p:spPr>
          <a:xfrm>
            <a:off x="-1676400" y="184150"/>
            <a:ext cx="8229600" cy="1143000"/>
          </a:xfrm>
        </p:spPr>
        <p:txBody>
          <a:bodyPr/>
          <a:lstStyle/>
          <a:p>
            <a:r>
              <a:rPr lang="en-US" sz="4800" b="1" dirty="0" smtClean="0"/>
              <a:t>Imagery</a:t>
            </a:r>
            <a:endParaRPr lang="en-US" sz="4800" b="1" dirty="0"/>
          </a:p>
        </p:txBody>
      </p:sp>
      <p:pic>
        <p:nvPicPr>
          <p:cNvPr id="690180" name="Picture 13" descr="GOES-R_Color_L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99123" y="6145212"/>
            <a:ext cx="954355" cy="636588"/>
          </a:xfrm>
          <a:prstGeom prst="rect">
            <a:avLst/>
          </a:prstGeom>
          <a:noFill/>
          <a:ln w="9525">
            <a:noFill/>
            <a:miter lim="800000"/>
            <a:headEnd/>
            <a:tailEnd/>
          </a:ln>
        </p:spPr>
      </p:pic>
      <p:sp>
        <p:nvSpPr>
          <p:cNvPr id="690182" name="Rectangle 6"/>
          <p:cNvSpPr>
            <a:spLocks noGrp="1" noChangeArrowheads="1"/>
          </p:cNvSpPr>
          <p:nvPr>
            <p:ph type="body" idx="1"/>
          </p:nvPr>
        </p:nvSpPr>
        <p:spPr>
          <a:xfrm>
            <a:off x="304800" y="1379538"/>
            <a:ext cx="5145088" cy="4594225"/>
          </a:xfrm>
        </p:spPr>
        <p:txBody>
          <a:bodyPr/>
          <a:lstStyle/>
          <a:p>
            <a:pPr>
              <a:lnSpc>
                <a:spcPct val="90000"/>
              </a:lnSpc>
            </a:pPr>
            <a:r>
              <a:rPr lang="en-US" sz="2400" dirty="0" smtClean="0"/>
              <a:t>Imagery for </a:t>
            </a:r>
            <a:r>
              <a:rPr lang="en-US" sz="2400" dirty="0" err="1" smtClean="0"/>
              <a:t>nowcasting</a:t>
            </a:r>
            <a:endParaRPr lang="en-US" sz="2400" dirty="0" smtClean="0"/>
          </a:p>
          <a:p>
            <a:pPr lvl="1">
              <a:lnSpc>
                <a:spcPct val="90000"/>
              </a:lnSpc>
            </a:pPr>
            <a:r>
              <a:rPr lang="en-US" sz="2000" dirty="0" smtClean="0"/>
              <a:t>Clouds</a:t>
            </a:r>
          </a:p>
          <a:p>
            <a:pPr lvl="1">
              <a:lnSpc>
                <a:spcPct val="90000"/>
              </a:lnSpc>
            </a:pPr>
            <a:r>
              <a:rPr lang="en-US" sz="2000" dirty="0" smtClean="0"/>
              <a:t>Input for products</a:t>
            </a:r>
          </a:p>
          <a:p>
            <a:pPr lvl="1">
              <a:lnSpc>
                <a:spcPct val="90000"/>
              </a:lnSpc>
            </a:pPr>
            <a:r>
              <a:rPr lang="en-US" sz="2000" dirty="0" smtClean="0"/>
              <a:t>Channel differences</a:t>
            </a:r>
          </a:p>
          <a:p>
            <a:pPr lvl="1">
              <a:lnSpc>
                <a:spcPct val="90000"/>
              </a:lnSpc>
            </a:pPr>
            <a:r>
              <a:rPr lang="en-US" sz="2000" dirty="0" smtClean="0"/>
              <a:t>RGB</a:t>
            </a:r>
          </a:p>
          <a:p>
            <a:pPr lvl="1">
              <a:lnSpc>
                <a:spcPct val="90000"/>
              </a:lnSpc>
            </a:pPr>
            <a:r>
              <a:rPr lang="en-US" sz="2000" dirty="0" smtClean="0"/>
              <a:t>General Users</a:t>
            </a:r>
          </a:p>
          <a:p>
            <a:pPr lvl="1">
              <a:lnSpc>
                <a:spcPct val="90000"/>
              </a:lnSpc>
            </a:pPr>
            <a:r>
              <a:rPr lang="en-US" sz="2000" dirty="0" smtClean="0"/>
              <a:t>Etc.</a:t>
            </a:r>
          </a:p>
          <a:p>
            <a:pPr>
              <a:lnSpc>
                <a:spcPct val="90000"/>
              </a:lnSpc>
            </a:pPr>
            <a:r>
              <a:rPr lang="en-US" sz="2400" dirty="0" smtClean="0"/>
              <a:t>Radiances for NWP</a:t>
            </a:r>
          </a:p>
          <a:p>
            <a:pPr lvl="1">
              <a:lnSpc>
                <a:spcPct val="90000"/>
              </a:lnSpc>
            </a:pPr>
            <a:r>
              <a:rPr lang="en-US" sz="2000" dirty="0" smtClean="0"/>
              <a:t>Clear-sky</a:t>
            </a:r>
          </a:p>
          <a:p>
            <a:pPr lvl="1">
              <a:lnSpc>
                <a:spcPct val="90000"/>
              </a:lnSpc>
            </a:pPr>
            <a:r>
              <a:rPr lang="en-US" sz="2000" dirty="0" smtClean="0"/>
              <a:t>Cloudy-sky</a:t>
            </a:r>
          </a:p>
          <a:p>
            <a:pPr lvl="1">
              <a:lnSpc>
                <a:spcPct val="90000"/>
              </a:lnSpc>
            </a:pPr>
            <a:r>
              <a:rPr lang="en-US" sz="2000" dirty="0" smtClean="0"/>
              <a:t>Validations</a:t>
            </a:r>
          </a:p>
          <a:p>
            <a:pPr lvl="1">
              <a:lnSpc>
                <a:spcPct val="90000"/>
              </a:lnSpc>
            </a:pPr>
            <a:r>
              <a:rPr lang="en-US" sz="2000" dirty="0" smtClean="0"/>
              <a:t>Monitoring</a:t>
            </a:r>
          </a:p>
          <a:p>
            <a:pPr lvl="1">
              <a:lnSpc>
                <a:spcPct val="90000"/>
              </a:lnSpc>
            </a:pPr>
            <a:r>
              <a:rPr lang="en-US" sz="2000" dirty="0" smtClean="0"/>
              <a:t>Etc. </a:t>
            </a:r>
            <a:endParaRPr lang="en-US" sz="2000" dirty="0"/>
          </a:p>
        </p:txBody>
      </p:sp>
      <p:sp>
        <p:nvSpPr>
          <p:cNvPr id="8" name="Line 4"/>
          <p:cNvSpPr>
            <a:spLocks noChangeShapeType="1"/>
          </p:cNvSpPr>
          <p:nvPr/>
        </p:nvSpPr>
        <p:spPr bwMode="auto">
          <a:xfrm>
            <a:off x="457200" y="1143000"/>
            <a:ext cx="8229600" cy="0"/>
          </a:xfrm>
          <a:prstGeom prst="line">
            <a:avLst/>
          </a:prstGeom>
          <a:noFill/>
          <a:ln w="50800" cmpd="dbl">
            <a:solidFill>
              <a:srgbClr val="003399"/>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pic>
        <p:nvPicPr>
          <p:cNvPr id="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3151" y="3570057"/>
            <a:ext cx="4692249" cy="321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23151" y="124866"/>
            <a:ext cx="4686300" cy="338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4668565"/>
      </p:ext>
    </p:extLst>
  </p:cSld>
  <p:clrMapOvr>
    <a:masterClrMapping/>
  </p:clrMapOvr>
  <p:transition advClick="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Grp="1" noChangeArrowheads="1"/>
          </p:cNvSpPr>
          <p:nvPr>
            <p:ph type="ftr" sz="quarter" idx="10"/>
          </p:nvPr>
        </p:nvSpPr>
        <p:spPr>
          <a:noFill/>
        </p:spPr>
        <p:txBody>
          <a:bodyPr/>
          <a:lstStyle/>
          <a:p>
            <a:endParaRPr lang="en-US" smtClean="0">
              <a:solidFill>
                <a:srgbClr val="000000"/>
              </a:solidFill>
            </a:endParaRPr>
          </a:p>
          <a:p>
            <a:endParaRPr lang="en-US" smtClean="0">
              <a:solidFill>
                <a:srgbClr val="000000"/>
              </a:solidFill>
            </a:endParaRPr>
          </a:p>
        </p:txBody>
      </p:sp>
      <p:sp>
        <p:nvSpPr>
          <p:cNvPr id="37891" name="Rectangle 13"/>
          <p:cNvSpPr>
            <a:spLocks noGrp="1" noChangeArrowheads="1"/>
          </p:cNvSpPr>
          <p:nvPr>
            <p:ph type="sldNum" sz="quarter" idx="12"/>
          </p:nvPr>
        </p:nvSpPr>
        <p:spPr>
          <a:noFill/>
        </p:spPr>
        <p:txBody>
          <a:bodyPr/>
          <a:lstStyle/>
          <a:p>
            <a:fld id="{DD0389FB-5645-4523-92A9-B6235343A5DB}" type="slidenum">
              <a:rPr lang="en-US" smtClean="0"/>
              <a:pPr/>
              <a:t>63</a:t>
            </a:fld>
            <a:endParaRPr lang="en-US" smtClean="0"/>
          </a:p>
        </p:txBody>
      </p:sp>
      <p:sp>
        <p:nvSpPr>
          <p:cNvPr id="37892" name="Slide Number Placeholder 2"/>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BBE8532D-BB31-4BCA-A6CB-0888C389ECB0}"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63</a:t>
            </a:fld>
            <a:endParaRPr lang="en-US" sz="1400" b="1">
              <a:solidFill>
                <a:srgbClr val="FFFF00"/>
              </a:solidFill>
              <a:latin typeface="Times New Roman" pitchFamily="18" charset="0"/>
              <a:ea typeface="MS PGothic" pitchFamily="34" charset="-128"/>
            </a:endParaRPr>
          </a:p>
        </p:txBody>
      </p:sp>
      <p:sp>
        <p:nvSpPr>
          <p:cNvPr id="37893"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8DF4AAEB-717B-4E07-BBD3-E77ED2DB379F}"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63</a:t>
            </a:fld>
            <a:endParaRPr lang="en-US" sz="1400" b="1">
              <a:solidFill>
                <a:srgbClr val="FFFF00"/>
              </a:solidFill>
              <a:latin typeface="Times New Roman" pitchFamily="18" charset="0"/>
              <a:ea typeface="MS PGothic" pitchFamily="34" charset="-128"/>
            </a:endParaRPr>
          </a:p>
        </p:txBody>
      </p:sp>
      <p:sp>
        <p:nvSpPr>
          <p:cNvPr id="37894"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ECC36428-D06C-4B99-A126-1222123C3BAD}"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63</a:t>
            </a:fld>
            <a:endParaRPr lang="en-US" sz="1400" b="1">
              <a:solidFill>
                <a:srgbClr val="FFFF00"/>
              </a:solidFill>
              <a:latin typeface="Times New Roman" pitchFamily="18" charset="0"/>
              <a:ea typeface="MS PGothic" pitchFamily="34" charset="-128"/>
            </a:endParaRPr>
          </a:p>
        </p:txBody>
      </p:sp>
      <p:sp>
        <p:nvSpPr>
          <p:cNvPr id="37895"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7D4FB808-90E1-480D-AADE-34078B9C10E5}"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63</a:t>
            </a:fld>
            <a:endParaRPr lang="en-US" sz="1400" b="1">
              <a:solidFill>
                <a:srgbClr val="FFFF00"/>
              </a:solidFill>
              <a:latin typeface="Times New Roman" pitchFamily="18" charset="0"/>
              <a:ea typeface="MS PGothic" pitchFamily="34" charset="-128"/>
            </a:endParaRPr>
          </a:p>
        </p:txBody>
      </p:sp>
      <p:sp>
        <p:nvSpPr>
          <p:cNvPr id="37896"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3701D79F-E819-4984-9EB3-5064A163329B}"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63</a:t>
            </a:fld>
            <a:endParaRPr lang="en-US" sz="1400" b="1">
              <a:solidFill>
                <a:srgbClr val="FFFF00"/>
              </a:solidFill>
              <a:latin typeface="Times New Roman" pitchFamily="18" charset="0"/>
              <a:ea typeface="MS PGothic" pitchFamily="34" charset="-128"/>
            </a:endParaRPr>
          </a:p>
        </p:txBody>
      </p:sp>
      <p:sp>
        <p:nvSpPr>
          <p:cNvPr id="37897" name="Rectangle 6"/>
          <p:cNvSpPr>
            <a:spLocks noGrp="1" noChangeArrowheads="1"/>
          </p:cNvSpPr>
          <p:nvPr>
            <p:ph type="title" idx="4294967295"/>
          </p:nvPr>
        </p:nvSpPr>
        <p:spPr>
          <a:xfrm>
            <a:off x="1258960" y="114300"/>
            <a:ext cx="5791200" cy="563563"/>
          </a:xfrm>
        </p:spPr>
        <p:txBody>
          <a:bodyPr lIns="92075" tIns="46038" rIns="92075" bIns="46038" anchor="b"/>
          <a:lstStyle/>
          <a:p>
            <a:pPr eaLnBrk="1" hangingPunct="1"/>
            <a:r>
              <a:rPr lang="en-US" sz="2800" dirty="0" smtClean="0"/>
              <a:t>Cloud Phase</a:t>
            </a:r>
          </a:p>
        </p:txBody>
      </p:sp>
      <p:sp>
        <p:nvSpPr>
          <p:cNvPr id="37898" name="Rectangle 3"/>
          <p:cNvSpPr>
            <a:spLocks noGrp="1" noChangeArrowheads="1"/>
          </p:cNvSpPr>
          <p:nvPr>
            <p:ph type="body" idx="4294967295"/>
          </p:nvPr>
        </p:nvSpPr>
        <p:spPr>
          <a:xfrm>
            <a:off x="285750" y="1177651"/>
            <a:ext cx="4343400" cy="5312866"/>
          </a:xfrm>
        </p:spPr>
        <p:txBody>
          <a:bodyPr lIns="92075" tIns="46038" rIns="92075" bIns="46038">
            <a:spAutoFit/>
          </a:bodyPr>
          <a:lstStyle/>
          <a:p>
            <a:pPr eaLnBrk="1" hangingPunct="1">
              <a:lnSpc>
                <a:spcPct val="90000"/>
              </a:lnSpc>
            </a:pPr>
            <a:r>
              <a:rPr lang="en-US" sz="2000" b="1" dirty="0" smtClean="0">
                <a:solidFill>
                  <a:srgbClr val="FFFF00"/>
                </a:solidFill>
              </a:rPr>
              <a:t>Algorithm Highlights</a:t>
            </a:r>
          </a:p>
          <a:p>
            <a:pPr lvl="1" eaLnBrk="1" hangingPunct="1">
              <a:lnSpc>
                <a:spcPct val="90000"/>
              </a:lnSpc>
            </a:pPr>
            <a:r>
              <a:rPr lang="en-US" sz="1600" dirty="0" smtClean="0"/>
              <a:t>An Infrared only algorithm that exploits the rich IR information (7.4, 8.5, 11.2, and 12.3 </a:t>
            </a:r>
            <a:r>
              <a:rPr lang="en-US" sz="1500" dirty="0" smtClean="0">
                <a:latin typeface="Symbol" pitchFamily="18" charset="2"/>
              </a:rPr>
              <a:t>m</a:t>
            </a:r>
            <a:r>
              <a:rPr lang="en-US" sz="1500" dirty="0" smtClean="0"/>
              <a:t>m) </a:t>
            </a:r>
            <a:r>
              <a:rPr lang="en-US" sz="1600" dirty="0" smtClean="0"/>
              <a:t>provided by the ABI</a:t>
            </a:r>
          </a:p>
          <a:p>
            <a:pPr lvl="1" eaLnBrk="1" hangingPunct="1">
              <a:lnSpc>
                <a:spcPct val="90000"/>
              </a:lnSpc>
            </a:pPr>
            <a:r>
              <a:rPr lang="en-US" sz="1600" dirty="0" smtClean="0"/>
              <a:t>Algorithm determines the cloud top (layer that the radiometer senses) thermodynamic phase of the highest cloud layer</a:t>
            </a:r>
          </a:p>
          <a:p>
            <a:pPr lvl="1" eaLnBrk="1" hangingPunct="1">
              <a:lnSpc>
                <a:spcPct val="90000"/>
              </a:lnSpc>
            </a:pPr>
            <a:r>
              <a:rPr lang="en-US" sz="1600" dirty="0" smtClean="0"/>
              <a:t>Exploits recent improvements in fast clear-sky </a:t>
            </a:r>
            <a:r>
              <a:rPr lang="en-US" sz="1600" dirty="0" err="1" smtClean="0"/>
              <a:t>radiative</a:t>
            </a:r>
            <a:r>
              <a:rPr lang="en-US" sz="1600" dirty="0" smtClean="0"/>
              <a:t> transfer models and ancillary data (land cover, surface emissivity</a:t>
            </a:r>
          </a:p>
          <a:p>
            <a:pPr lvl="1" eaLnBrk="1" hangingPunct="1">
              <a:lnSpc>
                <a:spcPct val="90000"/>
              </a:lnSpc>
            </a:pPr>
            <a:r>
              <a:rPr lang="en-US" sz="1600" dirty="0" smtClean="0"/>
              <a:t>Makes advanced use of spatial information</a:t>
            </a:r>
          </a:p>
          <a:p>
            <a:pPr lvl="1" eaLnBrk="1" hangingPunct="1">
              <a:lnSpc>
                <a:spcPct val="90000"/>
              </a:lnSpc>
              <a:buFontTx/>
              <a:buNone/>
            </a:pPr>
            <a:endParaRPr lang="en-US" sz="1600" dirty="0" smtClean="0"/>
          </a:p>
          <a:p>
            <a:pPr eaLnBrk="1" hangingPunct="1">
              <a:lnSpc>
                <a:spcPct val="90000"/>
              </a:lnSpc>
            </a:pPr>
            <a:r>
              <a:rPr lang="en-US" sz="2000" b="1" dirty="0" smtClean="0">
                <a:solidFill>
                  <a:srgbClr val="FFFF00"/>
                </a:solidFill>
              </a:rPr>
              <a:t>Operational Applications</a:t>
            </a:r>
            <a:endParaRPr lang="en-US" sz="1600" dirty="0" smtClean="0"/>
          </a:p>
          <a:p>
            <a:pPr lvl="1" eaLnBrk="1" hangingPunct="1">
              <a:lnSpc>
                <a:spcPct val="90000"/>
              </a:lnSpc>
            </a:pPr>
            <a:r>
              <a:rPr lang="en-US" sz="1600" dirty="0" smtClean="0"/>
              <a:t>Prerequisite for other cloud property retrievals (height, temp)</a:t>
            </a:r>
          </a:p>
          <a:p>
            <a:pPr lvl="1" eaLnBrk="1" hangingPunct="1">
              <a:lnSpc>
                <a:spcPct val="90000"/>
              </a:lnSpc>
            </a:pPr>
            <a:r>
              <a:rPr lang="en-US" sz="1600" dirty="0" smtClean="0"/>
              <a:t>Climate prediction</a:t>
            </a:r>
          </a:p>
          <a:p>
            <a:pPr lvl="1" eaLnBrk="1" hangingPunct="1">
              <a:lnSpc>
                <a:spcPct val="90000"/>
              </a:lnSpc>
            </a:pPr>
            <a:r>
              <a:rPr lang="en-US" sz="1600" dirty="0" smtClean="0"/>
              <a:t>Aviation forecasting (Aircraft icing) </a:t>
            </a:r>
          </a:p>
        </p:txBody>
      </p:sp>
      <p:pic>
        <p:nvPicPr>
          <p:cNvPr id="23" name="Picture 3" descr="geocatL1"/>
          <p:cNvPicPr>
            <a:picLocks noChangeAspect="1" noChangeArrowheads="1"/>
          </p:cNvPicPr>
          <p:nvPr/>
        </p:nvPicPr>
        <p:blipFill>
          <a:blip r:embed="rId3" cstate="print"/>
          <a:srcRect/>
          <a:stretch>
            <a:fillRect/>
          </a:stretch>
        </p:blipFill>
        <p:spPr bwMode="auto">
          <a:xfrm>
            <a:off x="5446643" y="571671"/>
            <a:ext cx="3242810" cy="3196126"/>
          </a:xfrm>
          <a:prstGeom prst="rect">
            <a:avLst/>
          </a:prstGeom>
          <a:noFill/>
          <a:ln w="9525">
            <a:noFill/>
            <a:miter lim="800000"/>
            <a:headEnd/>
            <a:tailEnd/>
          </a:ln>
        </p:spPr>
      </p:pic>
      <p:pic>
        <p:nvPicPr>
          <p:cNvPr id="24" name="Picture 5" descr="geocatL2"/>
          <p:cNvPicPr>
            <a:picLocks noChangeAspect="1" noChangeArrowheads="1"/>
          </p:cNvPicPr>
          <p:nvPr/>
        </p:nvPicPr>
        <p:blipFill>
          <a:blip r:embed="rId4" cstate="print"/>
          <a:srcRect/>
          <a:stretch>
            <a:fillRect/>
          </a:stretch>
        </p:blipFill>
        <p:spPr bwMode="auto">
          <a:xfrm>
            <a:off x="5446643" y="3661875"/>
            <a:ext cx="3239426" cy="3196125"/>
          </a:xfrm>
          <a:prstGeom prst="rect">
            <a:avLst/>
          </a:prstGeom>
          <a:noFill/>
          <a:ln w="9525">
            <a:noFill/>
            <a:miter lim="800000"/>
            <a:headEnd/>
            <a:tailEnd/>
          </a:ln>
        </p:spPr>
      </p:pic>
      <p:sp>
        <p:nvSpPr>
          <p:cNvPr id="25" name="Text Box 6"/>
          <p:cNvSpPr txBox="1">
            <a:spLocks noChangeArrowheads="1"/>
          </p:cNvSpPr>
          <p:nvPr/>
        </p:nvSpPr>
        <p:spPr bwMode="auto">
          <a:xfrm>
            <a:off x="5168336" y="6559824"/>
            <a:ext cx="3809999" cy="276999"/>
          </a:xfrm>
          <a:prstGeom prst="rect">
            <a:avLst/>
          </a:prstGeom>
          <a:solidFill>
            <a:schemeClr val="tx1"/>
          </a:solidFill>
          <a:ln w="12700">
            <a:noFill/>
            <a:miter lim="800000"/>
            <a:headEnd type="none" w="sm" len="sm"/>
            <a:tailEnd type="none" w="sm" len="sm"/>
          </a:ln>
        </p:spPr>
        <p:txBody>
          <a:bodyPr wrap="square">
            <a:spAutoFit/>
          </a:bodyPr>
          <a:lstStyle/>
          <a:p>
            <a:pPr algn="ctr" eaLnBrk="0" fontAlgn="base" hangingPunct="0">
              <a:spcBef>
                <a:spcPct val="50000"/>
              </a:spcBef>
              <a:spcAft>
                <a:spcPct val="0"/>
              </a:spcAft>
            </a:pPr>
            <a:r>
              <a:rPr lang="en-US" sz="1200" b="1" i="1" dirty="0">
                <a:solidFill>
                  <a:srgbClr val="6AB7FF"/>
                </a:solidFill>
                <a:latin typeface="Helvetica" pitchFamily="34" charset="0"/>
              </a:rPr>
              <a:t>Water</a:t>
            </a:r>
            <a:r>
              <a:rPr lang="en-US" sz="1200" b="1" i="1" dirty="0">
                <a:solidFill>
                  <a:srgbClr val="FFFFFF"/>
                </a:solidFill>
                <a:latin typeface="Helvetica" pitchFamily="34" charset="0"/>
              </a:rPr>
              <a:t>, </a:t>
            </a:r>
            <a:r>
              <a:rPr lang="en-US" sz="1200" b="1" i="1" dirty="0" err="1">
                <a:solidFill>
                  <a:srgbClr val="29FF29"/>
                </a:solidFill>
                <a:latin typeface="Helvetica" pitchFamily="34" charset="0"/>
              </a:rPr>
              <a:t>Supercooled</a:t>
            </a:r>
            <a:r>
              <a:rPr lang="en-US" sz="1200" b="1" i="1" dirty="0">
                <a:solidFill>
                  <a:srgbClr val="29FF29"/>
                </a:solidFill>
                <a:latin typeface="Helvetica" pitchFamily="34" charset="0"/>
              </a:rPr>
              <a:t> Water</a:t>
            </a:r>
            <a:r>
              <a:rPr lang="en-US" sz="1200" b="1" i="1" dirty="0">
                <a:solidFill>
                  <a:srgbClr val="FFFFFF"/>
                </a:solidFill>
                <a:latin typeface="Helvetica" pitchFamily="34" charset="0"/>
              </a:rPr>
              <a:t>, </a:t>
            </a:r>
            <a:r>
              <a:rPr lang="en-US" sz="1200" b="1" i="1" dirty="0">
                <a:solidFill>
                  <a:srgbClr val="008000"/>
                </a:solidFill>
                <a:latin typeface="Helvetica" pitchFamily="34" charset="0"/>
              </a:rPr>
              <a:t>Mixed Phase</a:t>
            </a:r>
            <a:r>
              <a:rPr lang="en-US" sz="1200" b="1" i="1" dirty="0">
                <a:solidFill>
                  <a:srgbClr val="FFFFFF"/>
                </a:solidFill>
                <a:latin typeface="Helvetica" pitchFamily="34" charset="0"/>
              </a:rPr>
              <a:t>, </a:t>
            </a:r>
            <a:r>
              <a:rPr lang="en-US" sz="1200" b="1" i="1" dirty="0">
                <a:solidFill>
                  <a:srgbClr val="009999"/>
                </a:solidFill>
                <a:latin typeface="Helvetica" pitchFamily="34" charset="0"/>
              </a:rPr>
              <a:t>Ice</a:t>
            </a:r>
            <a:endParaRPr lang="en-US" sz="1200" b="1" i="1" dirty="0">
              <a:solidFill>
                <a:srgbClr val="FFFFFF"/>
              </a:solidFill>
              <a:latin typeface="Helvetica" pitchFamily="34" charset="0"/>
            </a:endParaRPr>
          </a:p>
        </p:txBody>
      </p:sp>
      <p:sp>
        <p:nvSpPr>
          <p:cNvPr id="14" name="Text Box 8"/>
          <p:cNvSpPr txBox="1">
            <a:spLocks noChangeArrowheads="1"/>
          </p:cNvSpPr>
          <p:nvPr/>
        </p:nvSpPr>
        <p:spPr bwMode="auto">
          <a:xfrm rot="5400000">
            <a:off x="8175625" y="5508625"/>
            <a:ext cx="1447800" cy="336550"/>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a:solidFill>
                  <a:schemeClr val="bg1"/>
                </a:solidFill>
                <a:latin typeface="Arial" pitchFamily="34" charset="0"/>
                <a:cs typeface="Arial" pitchFamily="34" charset="0"/>
              </a:rPr>
              <a:t>M. Pavolonis</a:t>
            </a:r>
            <a:endParaRPr lang="en-US"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22764819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578" name="Picture 2" descr="Aqua-MODIS_valley_fog_modis_fog_prob_09-17-2007_0740"/>
          <p:cNvPicPr>
            <a:picLocks noChangeAspect="1" noChangeArrowheads="1"/>
          </p:cNvPicPr>
          <p:nvPr/>
        </p:nvPicPr>
        <p:blipFill>
          <a:blip r:embed="rId3" cstate="print"/>
          <a:srcRect/>
          <a:stretch>
            <a:fillRect/>
          </a:stretch>
        </p:blipFill>
        <p:spPr bwMode="auto">
          <a:xfrm>
            <a:off x="4495800" y="2286000"/>
            <a:ext cx="4122738" cy="4076700"/>
          </a:xfrm>
          <a:prstGeom prst="rect">
            <a:avLst/>
          </a:prstGeom>
          <a:noFill/>
          <a:ln w="9525">
            <a:noFill/>
            <a:miter lim="800000"/>
            <a:headEnd/>
            <a:tailEnd/>
          </a:ln>
        </p:spPr>
      </p:pic>
      <p:pic>
        <p:nvPicPr>
          <p:cNvPr id="24579" name="Picture 3" descr="GOES-12_valley_fog_goes_fog_prob_09-17-2007_0745"/>
          <p:cNvPicPr>
            <a:picLocks noChangeAspect="1" noChangeArrowheads="1"/>
          </p:cNvPicPr>
          <p:nvPr/>
        </p:nvPicPr>
        <p:blipFill>
          <a:blip r:embed="rId4" cstate="print"/>
          <a:srcRect/>
          <a:stretch>
            <a:fillRect/>
          </a:stretch>
        </p:blipFill>
        <p:spPr bwMode="auto">
          <a:xfrm>
            <a:off x="152400" y="2286000"/>
            <a:ext cx="4122738" cy="4076700"/>
          </a:xfrm>
          <a:prstGeom prst="rect">
            <a:avLst/>
          </a:prstGeom>
          <a:noFill/>
          <a:ln w="9525">
            <a:noFill/>
            <a:miter lim="800000"/>
            <a:headEnd/>
            <a:tailEnd/>
          </a:ln>
        </p:spPr>
      </p:pic>
      <p:sp>
        <p:nvSpPr>
          <p:cNvPr id="2052" name="Text Box 4"/>
          <p:cNvSpPr txBox="1">
            <a:spLocks noChangeArrowheads="1"/>
          </p:cNvSpPr>
          <p:nvPr/>
        </p:nvSpPr>
        <p:spPr bwMode="auto">
          <a:xfrm>
            <a:off x="1752600" y="304800"/>
            <a:ext cx="5611812" cy="708025"/>
          </a:xfrm>
          <a:prstGeom prst="rect">
            <a:avLst/>
          </a:prstGeom>
          <a:noFill/>
          <a:ln w="9525">
            <a:noFill/>
            <a:miter lim="800000"/>
            <a:headEnd/>
            <a:tailEnd/>
          </a:ln>
        </p:spPr>
        <p:txBody>
          <a:bodyPr>
            <a:spAutoFit/>
          </a:bodyPr>
          <a:lstStyle/>
          <a:p>
            <a:pPr fontAlgn="base">
              <a:spcBef>
                <a:spcPct val="50000"/>
              </a:spcBef>
              <a:spcAft>
                <a:spcPct val="0"/>
              </a:spcAft>
              <a:defRPr/>
            </a:pPr>
            <a:r>
              <a:rPr lang="en-US" sz="4000" b="1" dirty="0">
                <a:solidFill>
                  <a:prstClr val="black"/>
                </a:solidFill>
                <a:cs typeface="Arial" pitchFamily="34" charset="0"/>
              </a:rPr>
              <a:t>The GOES-R Fog Product</a:t>
            </a:r>
          </a:p>
        </p:txBody>
      </p:sp>
      <p:sp>
        <p:nvSpPr>
          <p:cNvPr id="24581" name="Text Box 5"/>
          <p:cNvSpPr txBox="1">
            <a:spLocks noChangeArrowheads="1"/>
          </p:cNvSpPr>
          <p:nvPr/>
        </p:nvSpPr>
        <p:spPr bwMode="auto">
          <a:xfrm>
            <a:off x="762000" y="1905000"/>
            <a:ext cx="2438400" cy="369332"/>
          </a:xfrm>
          <a:prstGeom prst="rect">
            <a:avLst/>
          </a:prstGeom>
          <a:noFill/>
          <a:ln w="9525">
            <a:noFill/>
            <a:miter lim="800000"/>
            <a:headEnd/>
            <a:tailEnd/>
          </a:ln>
        </p:spPr>
        <p:txBody>
          <a:bodyPr>
            <a:spAutoFit/>
          </a:bodyPr>
          <a:lstStyle/>
          <a:p>
            <a:pPr fontAlgn="base">
              <a:spcBef>
                <a:spcPct val="50000"/>
              </a:spcBef>
              <a:spcAft>
                <a:spcPct val="0"/>
              </a:spcAft>
            </a:pPr>
            <a:endParaRPr lang="en-US">
              <a:solidFill>
                <a:prstClr val="black"/>
              </a:solidFill>
              <a:latin typeface="Arial" pitchFamily="34" charset="0"/>
              <a:cs typeface="Arial" pitchFamily="34" charset="0"/>
            </a:endParaRPr>
          </a:p>
        </p:txBody>
      </p:sp>
      <p:sp>
        <p:nvSpPr>
          <p:cNvPr id="24582" name="Text Box 6"/>
          <p:cNvSpPr txBox="1">
            <a:spLocks noChangeArrowheads="1"/>
          </p:cNvSpPr>
          <p:nvPr/>
        </p:nvSpPr>
        <p:spPr bwMode="auto">
          <a:xfrm>
            <a:off x="1066800" y="1995488"/>
            <a:ext cx="2438400" cy="519112"/>
          </a:xfrm>
          <a:prstGeom prst="rect">
            <a:avLst/>
          </a:prstGeom>
          <a:solidFill>
            <a:srgbClr val="FFFF00"/>
          </a:solidFill>
          <a:ln w="9525">
            <a:noFill/>
            <a:miter lim="800000"/>
            <a:headEnd/>
            <a:tailEnd/>
          </a:ln>
        </p:spPr>
        <p:txBody>
          <a:bodyPr>
            <a:spAutoFit/>
          </a:bodyPr>
          <a:lstStyle/>
          <a:p>
            <a:pPr algn="ctr" fontAlgn="base">
              <a:spcBef>
                <a:spcPct val="50000"/>
              </a:spcBef>
              <a:spcAft>
                <a:spcPct val="0"/>
              </a:spcAft>
            </a:pPr>
            <a:r>
              <a:rPr lang="en-US" sz="2800" b="1">
                <a:solidFill>
                  <a:prstClr val="black"/>
                </a:solidFill>
                <a:latin typeface="Arial" pitchFamily="34" charset="0"/>
                <a:cs typeface="Arial" pitchFamily="34" charset="0"/>
              </a:rPr>
              <a:t>GOES</a:t>
            </a:r>
            <a:endParaRPr lang="en-US">
              <a:solidFill>
                <a:prstClr val="black"/>
              </a:solidFill>
              <a:latin typeface="Arial" pitchFamily="34" charset="0"/>
              <a:cs typeface="Arial" pitchFamily="34" charset="0"/>
            </a:endParaRPr>
          </a:p>
        </p:txBody>
      </p:sp>
      <p:sp>
        <p:nvSpPr>
          <p:cNvPr id="24583" name="Text Box 7"/>
          <p:cNvSpPr txBox="1">
            <a:spLocks noChangeArrowheads="1"/>
          </p:cNvSpPr>
          <p:nvPr/>
        </p:nvSpPr>
        <p:spPr bwMode="auto">
          <a:xfrm>
            <a:off x="4876800" y="1995488"/>
            <a:ext cx="3124200" cy="519112"/>
          </a:xfrm>
          <a:prstGeom prst="rect">
            <a:avLst/>
          </a:prstGeom>
          <a:solidFill>
            <a:srgbClr val="FFFF00"/>
          </a:solidFill>
          <a:ln w="9525">
            <a:noFill/>
            <a:miter lim="800000"/>
            <a:headEnd/>
            <a:tailEnd/>
          </a:ln>
        </p:spPr>
        <p:txBody>
          <a:bodyPr>
            <a:spAutoFit/>
          </a:bodyPr>
          <a:lstStyle/>
          <a:p>
            <a:pPr algn="ctr" fontAlgn="base">
              <a:spcBef>
                <a:spcPct val="50000"/>
              </a:spcBef>
              <a:spcAft>
                <a:spcPct val="0"/>
              </a:spcAft>
            </a:pPr>
            <a:r>
              <a:rPr lang="en-US" sz="2800" b="1">
                <a:solidFill>
                  <a:prstClr val="black"/>
                </a:solidFill>
                <a:latin typeface="Arial" pitchFamily="34" charset="0"/>
                <a:cs typeface="Arial" pitchFamily="34" charset="0"/>
              </a:rPr>
              <a:t>GOES-R</a:t>
            </a:r>
            <a:endParaRPr lang="en-US" sz="2800">
              <a:solidFill>
                <a:prstClr val="black"/>
              </a:solidFill>
              <a:latin typeface="Arial" pitchFamily="34" charset="0"/>
              <a:cs typeface="Arial" pitchFamily="34" charset="0"/>
            </a:endParaRPr>
          </a:p>
        </p:txBody>
      </p:sp>
      <p:sp>
        <p:nvSpPr>
          <p:cNvPr id="24584" name="Text Box 8"/>
          <p:cNvSpPr txBox="1">
            <a:spLocks noChangeArrowheads="1"/>
          </p:cNvSpPr>
          <p:nvPr/>
        </p:nvSpPr>
        <p:spPr bwMode="auto">
          <a:xfrm rot="5400000">
            <a:off x="8175625" y="5813425"/>
            <a:ext cx="1447800" cy="336550"/>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a:solidFill>
                  <a:prstClr val="black"/>
                </a:solidFill>
                <a:latin typeface="Arial" pitchFamily="34" charset="0"/>
                <a:cs typeface="Arial" pitchFamily="34" charset="0"/>
              </a:rPr>
              <a:t>M. Pavolonis</a:t>
            </a:r>
            <a:endParaRPr lang="en-US" dirty="0">
              <a:solidFill>
                <a:prstClr val="black"/>
              </a:solidFill>
              <a:latin typeface="Arial" pitchFamily="34" charset="0"/>
              <a:cs typeface="Arial" pitchFamily="34" charset="0"/>
            </a:endParaRPr>
          </a:p>
        </p:txBody>
      </p:sp>
      <p:sp>
        <p:nvSpPr>
          <p:cNvPr id="9" name="Line 4"/>
          <p:cNvSpPr>
            <a:spLocks noChangeShapeType="1"/>
          </p:cNvSpPr>
          <p:nvPr/>
        </p:nvSpPr>
        <p:spPr bwMode="auto">
          <a:xfrm>
            <a:off x="457200" y="1295400"/>
            <a:ext cx="8229600" cy="0"/>
          </a:xfrm>
          <a:prstGeom prst="line">
            <a:avLst/>
          </a:prstGeom>
          <a:noFill/>
          <a:ln w="50800" cmpd="dbl">
            <a:solidFill>
              <a:srgbClr val="003399"/>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310830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
          <p:cNvSpPr>
            <a:spLocks noGrp="1" noChangeArrowheads="1"/>
          </p:cNvSpPr>
          <p:nvPr>
            <p:ph type="ftr" sz="quarter" idx="10"/>
          </p:nvPr>
        </p:nvSpPr>
        <p:spPr>
          <a:noFill/>
        </p:spPr>
        <p:txBody>
          <a:bodyPr/>
          <a:lstStyle/>
          <a:p>
            <a:endParaRPr lang="en-US" smtClean="0">
              <a:solidFill>
                <a:srgbClr val="000000"/>
              </a:solidFill>
            </a:endParaRPr>
          </a:p>
          <a:p>
            <a:endParaRPr lang="en-US" smtClean="0">
              <a:solidFill>
                <a:srgbClr val="000000"/>
              </a:solidFill>
            </a:endParaRPr>
          </a:p>
        </p:txBody>
      </p:sp>
      <p:sp>
        <p:nvSpPr>
          <p:cNvPr id="43011" name="Rectangle 13"/>
          <p:cNvSpPr>
            <a:spLocks noGrp="1" noChangeArrowheads="1"/>
          </p:cNvSpPr>
          <p:nvPr>
            <p:ph type="sldNum" sz="quarter" idx="12"/>
          </p:nvPr>
        </p:nvSpPr>
        <p:spPr>
          <a:noFill/>
        </p:spPr>
        <p:txBody>
          <a:bodyPr/>
          <a:lstStyle/>
          <a:p>
            <a:fld id="{FC4F3240-6EFC-4016-AF78-829069E205C7}" type="slidenum">
              <a:rPr lang="en-US" smtClean="0"/>
              <a:pPr/>
              <a:t>65</a:t>
            </a:fld>
            <a:endParaRPr lang="en-US" smtClean="0"/>
          </a:p>
        </p:txBody>
      </p:sp>
      <p:sp>
        <p:nvSpPr>
          <p:cNvPr id="43012" name="Slide Number Placeholder 2"/>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59600789-43AD-4141-A7F8-4D0E0E3278D9}"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65</a:t>
            </a:fld>
            <a:endParaRPr lang="en-US" sz="1400" b="1">
              <a:solidFill>
                <a:srgbClr val="FFFF00"/>
              </a:solidFill>
              <a:latin typeface="Times New Roman" pitchFamily="18" charset="0"/>
              <a:ea typeface="MS PGothic" pitchFamily="34" charset="-128"/>
            </a:endParaRPr>
          </a:p>
        </p:txBody>
      </p:sp>
      <p:sp>
        <p:nvSpPr>
          <p:cNvPr id="43013"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A1F50BEA-70C0-4613-97F8-E2F3D18FD7D0}"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65</a:t>
            </a:fld>
            <a:endParaRPr lang="en-US" sz="1400" b="1">
              <a:solidFill>
                <a:srgbClr val="FFFF00"/>
              </a:solidFill>
              <a:latin typeface="Times New Roman" pitchFamily="18" charset="0"/>
              <a:ea typeface="MS PGothic" pitchFamily="34" charset="-128"/>
            </a:endParaRPr>
          </a:p>
        </p:txBody>
      </p:sp>
      <p:sp>
        <p:nvSpPr>
          <p:cNvPr id="43014"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7CE71B5D-8556-40F0-827B-2848C238F8DB}"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65</a:t>
            </a:fld>
            <a:endParaRPr lang="en-US" sz="1400" b="1">
              <a:solidFill>
                <a:srgbClr val="FFFF00"/>
              </a:solidFill>
              <a:latin typeface="Times New Roman" pitchFamily="18" charset="0"/>
              <a:ea typeface="MS PGothic" pitchFamily="34" charset="-128"/>
            </a:endParaRPr>
          </a:p>
        </p:txBody>
      </p:sp>
      <p:sp>
        <p:nvSpPr>
          <p:cNvPr id="43015"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D9E0B486-7373-4B12-8F29-FE7FBCC6BF6A}"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65</a:t>
            </a:fld>
            <a:endParaRPr lang="en-US" sz="1400" b="1">
              <a:solidFill>
                <a:srgbClr val="FFFF00"/>
              </a:solidFill>
              <a:latin typeface="Times New Roman" pitchFamily="18" charset="0"/>
              <a:ea typeface="MS PGothic" pitchFamily="34" charset="-128"/>
            </a:endParaRPr>
          </a:p>
        </p:txBody>
      </p:sp>
      <p:sp>
        <p:nvSpPr>
          <p:cNvPr id="43016"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57673F30-4E8C-4EA0-9ED5-5539C0A15DE5}"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65</a:t>
            </a:fld>
            <a:endParaRPr lang="en-US" sz="1400" b="1">
              <a:solidFill>
                <a:srgbClr val="FFFF00"/>
              </a:solidFill>
              <a:latin typeface="Times New Roman" pitchFamily="18" charset="0"/>
              <a:ea typeface="MS PGothic" pitchFamily="34" charset="-128"/>
            </a:endParaRPr>
          </a:p>
        </p:txBody>
      </p:sp>
      <p:sp>
        <p:nvSpPr>
          <p:cNvPr id="43017" name="Rectangle 6"/>
          <p:cNvSpPr>
            <a:spLocks noGrp="1" noChangeArrowheads="1"/>
          </p:cNvSpPr>
          <p:nvPr>
            <p:ph type="title" idx="4294967295"/>
          </p:nvPr>
        </p:nvSpPr>
        <p:spPr/>
        <p:txBody>
          <a:bodyPr lIns="92075" tIns="46038" rIns="92075" bIns="46038" anchor="b"/>
          <a:lstStyle/>
          <a:p>
            <a:pPr eaLnBrk="1" hangingPunct="1"/>
            <a:r>
              <a:rPr lang="en-US" sz="2800" smtClean="0"/>
              <a:t>Derived Motion Winds</a:t>
            </a:r>
          </a:p>
        </p:txBody>
      </p:sp>
      <p:sp>
        <p:nvSpPr>
          <p:cNvPr id="43018" name="Rectangle 3"/>
          <p:cNvSpPr>
            <a:spLocks noGrp="1" noChangeArrowheads="1"/>
          </p:cNvSpPr>
          <p:nvPr>
            <p:ph type="body" idx="4294967295"/>
          </p:nvPr>
        </p:nvSpPr>
        <p:spPr>
          <a:xfrm>
            <a:off x="11113" y="1047481"/>
            <a:ext cx="4643437" cy="5561012"/>
          </a:xfrm>
        </p:spPr>
        <p:txBody>
          <a:bodyPr lIns="92075" tIns="46038" rIns="92075" bIns="46038"/>
          <a:lstStyle/>
          <a:p>
            <a:pPr eaLnBrk="1" hangingPunct="1">
              <a:lnSpc>
                <a:spcPct val="90000"/>
              </a:lnSpc>
            </a:pPr>
            <a:r>
              <a:rPr lang="en-US" sz="2400" b="1" dirty="0" smtClean="0">
                <a:solidFill>
                  <a:srgbClr val="FFFF00"/>
                </a:solidFill>
              </a:rPr>
              <a:t>Algorithm Highlights</a:t>
            </a:r>
          </a:p>
          <a:p>
            <a:pPr lvl="1" eaLnBrk="1" hangingPunct="1">
              <a:lnSpc>
                <a:spcPct val="90000"/>
              </a:lnSpc>
            </a:pPr>
            <a:r>
              <a:rPr lang="en-US" sz="1600" dirty="0" smtClean="0"/>
              <a:t>Heritage in targeting, tracking, and QC  algorithms lie with current NESDIS operational winds algorithms</a:t>
            </a:r>
          </a:p>
          <a:p>
            <a:pPr lvl="1" eaLnBrk="1" hangingPunct="1">
              <a:lnSpc>
                <a:spcPct val="90000"/>
              </a:lnSpc>
            </a:pPr>
            <a:r>
              <a:rPr lang="en-US" sz="1600" dirty="0" smtClean="0"/>
              <a:t>New nested tracking algorithm introduced that makes use of a two-dimensional clustering algorithm to capture the dominant motion in each target scene</a:t>
            </a:r>
          </a:p>
          <a:p>
            <a:pPr lvl="1" eaLnBrk="1" hangingPunct="1">
              <a:lnSpc>
                <a:spcPct val="90000"/>
              </a:lnSpc>
            </a:pPr>
            <a:r>
              <a:rPr lang="en-US" sz="1600" dirty="0" smtClean="0"/>
              <a:t>Utilizes clear sky mask product</a:t>
            </a:r>
          </a:p>
          <a:p>
            <a:pPr lvl="1" eaLnBrk="1" hangingPunct="1">
              <a:lnSpc>
                <a:spcPct val="90000"/>
              </a:lnSpc>
            </a:pPr>
            <a:r>
              <a:rPr lang="en-US" sz="1600" dirty="0" smtClean="0"/>
              <a:t>Wind height assignment will rely on utilization of pixel level cloud heights generated upstream via algorithms delivered by AWG cloud application team</a:t>
            </a:r>
          </a:p>
          <a:p>
            <a:pPr lvl="1" eaLnBrk="1" hangingPunct="1">
              <a:lnSpc>
                <a:spcPct val="90000"/>
              </a:lnSpc>
            </a:pPr>
            <a:r>
              <a:rPr lang="en-US" sz="1600" dirty="0" smtClean="0"/>
              <a:t>Leverages ABI’s higher spatial and temporal resolution data</a:t>
            </a:r>
          </a:p>
          <a:p>
            <a:pPr lvl="1" eaLnBrk="1" hangingPunct="1">
              <a:lnSpc>
                <a:spcPct val="90000"/>
              </a:lnSpc>
            </a:pPr>
            <a:endParaRPr lang="en-US" sz="1800" dirty="0" smtClean="0"/>
          </a:p>
          <a:p>
            <a:pPr eaLnBrk="1" hangingPunct="1">
              <a:lnSpc>
                <a:spcPct val="90000"/>
              </a:lnSpc>
            </a:pPr>
            <a:r>
              <a:rPr lang="en-US" sz="2400" b="1" dirty="0" smtClean="0">
                <a:solidFill>
                  <a:srgbClr val="FFFF00"/>
                </a:solidFill>
              </a:rPr>
              <a:t>Operational Applications</a:t>
            </a:r>
          </a:p>
          <a:p>
            <a:pPr lvl="1">
              <a:lnSpc>
                <a:spcPct val="90000"/>
              </a:lnSpc>
            </a:pPr>
            <a:r>
              <a:rPr lang="en-US" sz="1600" dirty="0" smtClean="0"/>
              <a:t>Weather Forecasting</a:t>
            </a:r>
          </a:p>
          <a:p>
            <a:pPr lvl="1">
              <a:lnSpc>
                <a:spcPct val="90000"/>
              </a:lnSpc>
            </a:pPr>
            <a:r>
              <a:rPr lang="en-US" sz="1600" dirty="0" smtClean="0"/>
              <a:t>Assimilation into </a:t>
            </a:r>
            <a:r>
              <a:rPr lang="en-US" sz="1600" dirty="0" err="1" smtClean="0"/>
              <a:t>mesoscale</a:t>
            </a:r>
            <a:r>
              <a:rPr lang="en-US" sz="1600" dirty="0" smtClean="0"/>
              <a:t> and global NWP models</a:t>
            </a:r>
          </a:p>
          <a:p>
            <a:pPr lvl="1">
              <a:lnSpc>
                <a:spcPct val="90000"/>
              </a:lnSpc>
            </a:pPr>
            <a:r>
              <a:rPr lang="en-US" sz="1600" dirty="0" smtClean="0"/>
              <a:t>Aviation (flight routing)</a:t>
            </a:r>
          </a:p>
          <a:p>
            <a:pPr lvl="1" eaLnBrk="1" hangingPunct="1">
              <a:lnSpc>
                <a:spcPct val="90000"/>
              </a:lnSpc>
            </a:pPr>
            <a:endParaRPr lang="en-US" dirty="0" smtClean="0"/>
          </a:p>
        </p:txBody>
      </p:sp>
      <p:grpSp>
        <p:nvGrpSpPr>
          <p:cNvPr id="43037" name="Group 16"/>
          <p:cNvGrpSpPr>
            <a:grpSpLocks/>
          </p:cNvGrpSpPr>
          <p:nvPr/>
        </p:nvGrpSpPr>
        <p:grpSpPr bwMode="auto">
          <a:xfrm>
            <a:off x="4933950" y="6071674"/>
            <a:ext cx="4038600" cy="214313"/>
            <a:chOff x="3108" y="3456"/>
            <a:chExt cx="2544" cy="135"/>
          </a:xfrm>
        </p:grpSpPr>
        <p:sp>
          <p:nvSpPr>
            <p:cNvPr id="43038" name="Text Box 12"/>
            <p:cNvSpPr txBox="1">
              <a:spLocks noChangeArrowheads="1"/>
            </p:cNvSpPr>
            <p:nvPr/>
          </p:nvSpPr>
          <p:spPr bwMode="auto">
            <a:xfrm>
              <a:off x="3108" y="3456"/>
              <a:ext cx="912" cy="135"/>
            </a:xfrm>
            <a:prstGeom prst="rect">
              <a:avLst/>
            </a:prstGeom>
            <a:solidFill>
              <a:schemeClr val="tx1"/>
            </a:solidFill>
            <a:ln w="9525">
              <a:noFill/>
              <a:miter lim="800000"/>
              <a:headEnd/>
              <a:tailEnd/>
            </a:ln>
          </p:spPr>
          <p:txBody>
            <a:bodyPr>
              <a:spAutoFit/>
            </a:bodyPr>
            <a:lstStyle/>
            <a:p>
              <a:pPr fontAlgn="base">
                <a:spcBef>
                  <a:spcPct val="50000"/>
                </a:spcBef>
                <a:spcAft>
                  <a:spcPct val="0"/>
                </a:spcAft>
              </a:pPr>
              <a:r>
                <a:rPr lang="en-US" sz="800" b="1" dirty="0">
                  <a:solidFill>
                    <a:srgbClr val="D60093"/>
                  </a:solidFill>
                  <a:latin typeface="Comic Sans MS" pitchFamily="66" charset="0"/>
                </a:rPr>
                <a:t>High Level  100-399 </a:t>
              </a:r>
              <a:r>
                <a:rPr lang="en-US" sz="800" b="1" dirty="0" err="1">
                  <a:solidFill>
                    <a:srgbClr val="D60093"/>
                  </a:solidFill>
                  <a:latin typeface="Comic Sans MS" pitchFamily="66" charset="0"/>
                </a:rPr>
                <a:t>mb</a:t>
              </a:r>
              <a:endParaRPr lang="en-US" sz="800" b="1" dirty="0">
                <a:solidFill>
                  <a:srgbClr val="FFFF00"/>
                </a:solidFill>
                <a:latin typeface="Comic Sans MS" pitchFamily="66" charset="0"/>
              </a:endParaRPr>
            </a:p>
          </p:txBody>
        </p:sp>
        <p:sp>
          <p:nvSpPr>
            <p:cNvPr id="43039" name="Text Box 13"/>
            <p:cNvSpPr txBox="1">
              <a:spLocks noChangeArrowheads="1"/>
            </p:cNvSpPr>
            <p:nvPr/>
          </p:nvSpPr>
          <p:spPr bwMode="auto">
            <a:xfrm>
              <a:off x="4020" y="3456"/>
              <a:ext cx="864" cy="135"/>
            </a:xfrm>
            <a:prstGeom prst="rect">
              <a:avLst/>
            </a:prstGeom>
            <a:solidFill>
              <a:schemeClr val="tx1"/>
            </a:solidFill>
            <a:ln w="9525">
              <a:noFill/>
              <a:miter lim="800000"/>
              <a:headEnd/>
              <a:tailEnd/>
            </a:ln>
          </p:spPr>
          <p:txBody>
            <a:bodyPr>
              <a:spAutoFit/>
            </a:bodyPr>
            <a:lstStyle/>
            <a:p>
              <a:pPr fontAlgn="base">
                <a:spcBef>
                  <a:spcPct val="50000"/>
                </a:spcBef>
                <a:spcAft>
                  <a:spcPct val="0"/>
                </a:spcAft>
              </a:pPr>
              <a:r>
                <a:rPr lang="en-US" sz="800" b="1" dirty="0">
                  <a:solidFill>
                    <a:srgbClr val="0099FF"/>
                  </a:solidFill>
                  <a:latin typeface="Comic Sans MS" pitchFamily="66" charset="0"/>
                </a:rPr>
                <a:t>Mid-Level  400–699 </a:t>
              </a:r>
              <a:r>
                <a:rPr lang="en-US" sz="800" b="1" dirty="0" err="1">
                  <a:solidFill>
                    <a:srgbClr val="0099FF"/>
                  </a:solidFill>
                  <a:latin typeface="Comic Sans MS" pitchFamily="66" charset="0"/>
                </a:rPr>
                <a:t>mb</a:t>
              </a:r>
              <a:endParaRPr lang="en-US" sz="800" b="1" dirty="0">
                <a:solidFill>
                  <a:srgbClr val="0099FF"/>
                </a:solidFill>
                <a:latin typeface="Comic Sans MS" pitchFamily="66" charset="0"/>
              </a:endParaRPr>
            </a:p>
          </p:txBody>
        </p:sp>
        <p:sp>
          <p:nvSpPr>
            <p:cNvPr id="43040" name="Text Box 14"/>
            <p:cNvSpPr txBox="1">
              <a:spLocks noChangeArrowheads="1"/>
            </p:cNvSpPr>
            <p:nvPr/>
          </p:nvSpPr>
          <p:spPr bwMode="auto">
            <a:xfrm>
              <a:off x="4884" y="3456"/>
              <a:ext cx="768" cy="135"/>
            </a:xfrm>
            <a:prstGeom prst="rect">
              <a:avLst/>
            </a:prstGeom>
            <a:solidFill>
              <a:schemeClr val="tx1"/>
            </a:solidFill>
            <a:ln w="9525">
              <a:noFill/>
              <a:miter lim="800000"/>
              <a:headEnd/>
              <a:tailEnd/>
            </a:ln>
          </p:spPr>
          <p:txBody>
            <a:bodyPr>
              <a:spAutoFit/>
            </a:bodyPr>
            <a:lstStyle/>
            <a:p>
              <a:pPr fontAlgn="base">
                <a:spcBef>
                  <a:spcPct val="50000"/>
                </a:spcBef>
                <a:spcAft>
                  <a:spcPct val="0"/>
                </a:spcAft>
              </a:pPr>
              <a:r>
                <a:rPr lang="en-US" sz="800" b="1">
                  <a:solidFill>
                    <a:srgbClr val="FFFF00"/>
                  </a:solidFill>
                  <a:latin typeface="Comic Sans MS" pitchFamily="66" charset="0"/>
                </a:rPr>
                <a:t>Low-Level &gt;700 mb </a:t>
              </a:r>
            </a:p>
          </p:txBody>
        </p:sp>
      </p:grpSp>
      <p:pic>
        <p:nvPicPr>
          <p:cNvPr id="33" name="Picture 3" descr="LWIR1_2.gif"/>
          <p:cNvPicPr>
            <a:picLocks noChangeAspect="1"/>
          </p:cNvPicPr>
          <p:nvPr/>
        </p:nvPicPr>
        <p:blipFill>
          <a:blip r:embed="rId3" cstate="print"/>
          <a:srcRect/>
          <a:stretch>
            <a:fillRect/>
          </a:stretch>
        </p:blipFill>
        <p:spPr bwMode="auto">
          <a:xfrm>
            <a:off x="4891025" y="1936359"/>
            <a:ext cx="4047010" cy="4020821"/>
          </a:xfrm>
          <a:prstGeom prst="rect">
            <a:avLst/>
          </a:prstGeom>
          <a:noFill/>
          <a:ln w="9525">
            <a:noFill/>
            <a:miter lim="800000"/>
            <a:headEnd/>
            <a:tailEnd/>
          </a:ln>
        </p:spPr>
      </p:pic>
      <p:sp>
        <p:nvSpPr>
          <p:cNvPr id="34" name="Text Box 8"/>
          <p:cNvSpPr txBox="1">
            <a:spLocks noChangeArrowheads="1"/>
          </p:cNvSpPr>
          <p:nvPr/>
        </p:nvSpPr>
        <p:spPr bwMode="auto">
          <a:xfrm>
            <a:off x="5143123" y="1211326"/>
            <a:ext cx="3810000" cy="646112"/>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sz="1200" b="1" dirty="0">
                <a:solidFill>
                  <a:srgbClr val="FFFFFF"/>
                </a:solidFill>
                <a:effectLst>
                  <a:outerShdw blurRad="38100" dist="38100" dir="2700000" algn="tl">
                    <a:srgbClr val="000000"/>
                  </a:outerShdw>
                </a:effectLst>
                <a:latin typeface="Comic Sans MS" pitchFamily="66" charset="0"/>
                <a:ea typeface="ＭＳ Ｐゴシック" pitchFamily="34" charset="-128"/>
              </a:rPr>
              <a:t>Cloud-drift Winds derived from a Full Disk Meteosat-8 SEVERI 10.8 </a:t>
            </a:r>
            <a:r>
              <a:rPr lang="en-US" sz="1200" b="1" dirty="0">
                <a:solidFill>
                  <a:srgbClr val="FFFFFF"/>
                </a:solidFill>
                <a:effectLst>
                  <a:outerShdw blurRad="38100" dist="38100" dir="2700000" algn="tl">
                    <a:srgbClr val="000000"/>
                  </a:outerShdw>
                </a:effectLst>
                <a:latin typeface="Comic Sans MS" pitchFamily="66" charset="0"/>
                <a:ea typeface="ＭＳ Ｐゴシック" pitchFamily="34" charset="-128"/>
                <a:cs typeface="Arial" charset="0"/>
              </a:rPr>
              <a:t>µm </a:t>
            </a:r>
            <a:r>
              <a:rPr lang="en-US" sz="1200" b="1" dirty="0">
                <a:solidFill>
                  <a:srgbClr val="FFFFFF"/>
                </a:solidFill>
                <a:effectLst>
                  <a:outerShdw blurRad="38100" dist="38100" dir="2700000" algn="tl">
                    <a:srgbClr val="000000"/>
                  </a:outerShdw>
                </a:effectLst>
                <a:latin typeface="Comic Sans MS" pitchFamily="66" charset="0"/>
                <a:ea typeface="ＭＳ Ｐゴシック" pitchFamily="34" charset="-128"/>
              </a:rPr>
              <a:t>image triplet centered at 1200 UTC   01 February 2007</a:t>
            </a:r>
          </a:p>
        </p:txBody>
      </p:sp>
      <p:sp>
        <p:nvSpPr>
          <p:cNvPr id="18" name="Text Box 8"/>
          <p:cNvSpPr txBox="1">
            <a:spLocks noChangeArrowheads="1"/>
          </p:cNvSpPr>
          <p:nvPr/>
        </p:nvSpPr>
        <p:spPr bwMode="auto">
          <a:xfrm>
            <a:off x="5308275" y="6477000"/>
            <a:ext cx="2487989" cy="276999"/>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a:solidFill>
                  <a:schemeClr val="bg1"/>
                </a:solidFill>
                <a:latin typeface="Arial" pitchFamily="34" charset="0"/>
                <a:cs typeface="Arial" pitchFamily="34" charset="0"/>
              </a:rPr>
              <a:t>Courtesy </a:t>
            </a:r>
            <a:r>
              <a:rPr lang="en-US" sz="1200" dirty="0" smtClean="0">
                <a:solidFill>
                  <a:schemeClr val="bg1"/>
                </a:solidFill>
                <a:latin typeface="Arial" pitchFamily="34" charset="0"/>
                <a:cs typeface="Arial" pitchFamily="34" charset="0"/>
              </a:rPr>
              <a:t>J. Daniels: NOAA-STAR</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281580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Rectangle 5"/>
          <p:cNvSpPr>
            <a:spLocks noGrp="1" noChangeArrowheads="1"/>
          </p:cNvSpPr>
          <p:nvPr>
            <p:ph type="ftr" sz="quarter" idx="10"/>
          </p:nvPr>
        </p:nvSpPr>
        <p:spPr>
          <a:noFill/>
        </p:spPr>
        <p:txBody>
          <a:bodyPr/>
          <a:lstStyle/>
          <a:p>
            <a:endParaRPr lang="en-US" smtClean="0">
              <a:solidFill>
                <a:srgbClr val="000000"/>
              </a:solidFill>
            </a:endParaRPr>
          </a:p>
          <a:p>
            <a:endParaRPr lang="en-US" smtClean="0">
              <a:solidFill>
                <a:srgbClr val="000000"/>
              </a:solidFill>
            </a:endParaRPr>
          </a:p>
        </p:txBody>
      </p:sp>
      <p:sp>
        <p:nvSpPr>
          <p:cNvPr id="40963" name="Rectangle 13"/>
          <p:cNvSpPr>
            <a:spLocks noGrp="1" noChangeArrowheads="1"/>
          </p:cNvSpPr>
          <p:nvPr>
            <p:ph type="sldNum" sz="quarter" idx="12"/>
          </p:nvPr>
        </p:nvSpPr>
        <p:spPr>
          <a:noFill/>
        </p:spPr>
        <p:txBody>
          <a:bodyPr/>
          <a:lstStyle/>
          <a:p>
            <a:fld id="{98CD94C0-520B-4A13-93CD-510EC7D534D6}" type="slidenum">
              <a:rPr lang="en-US" smtClean="0"/>
              <a:pPr/>
              <a:t>66</a:t>
            </a:fld>
            <a:endParaRPr lang="en-US" smtClean="0"/>
          </a:p>
        </p:txBody>
      </p:sp>
      <p:sp>
        <p:nvSpPr>
          <p:cNvPr id="40964" name="Slide Number Placeholder 2"/>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C14C5C8D-9141-4BF2-B159-841D4C9FDD1C}"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66</a:t>
            </a:fld>
            <a:endParaRPr lang="en-US" sz="1400" b="1">
              <a:solidFill>
                <a:srgbClr val="FFFF00"/>
              </a:solidFill>
              <a:latin typeface="Times New Roman" pitchFamily="18" charset="0"/>
              <a:ea typeface="MS PGothic" pitchFamily="34" charset="-128"/>
            </a:endParaRPr>
          </a:p>
        </p:txBody>
      </p:sp>
      <p:sp>
        <p:nvSpPr>
          <p:cNvPr id="40965"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D1DC554D-72C1-4F52-AE2A-AFFC41271420}"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66</a:t>
            </a:fld>
            <a:endParaRPr lang="en-US" sz="1400" b="1">
              <a:solidFill>
                <a:srgbClr val="FFFF00"/>
              </a:solidFill>
              <a:latin typeface="Times New Roman" pitchFamily="18" charset="0"/>
              <a:ea typeface="MS PGothic" pitchFamily="34" charset="-128"/>
            </a:endParaRPr>
          </a:p>
        </p:txBody>
      </p:sp>
      <p:sp>
        <p:nvSpPr>
          <p:cNvPr id="40966"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193BE80C-2798-47FA-8519-2E7C29C291C1}"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66</a:t>
            </a:fld>
            <a:endParaRPr lang="en-US" sz="1400" b="1">
              <a:solidFill>
                <a:srgbClr val="FFFF00"/>
              </a:solidFill>
              <a:latin typeface="Times New Roman" pitchFamily="18" charset="0"/>
              <a:ea typeface="MS PGothic" pitchFamily="34" charset="-128"/>
            </a:endParaRPr>
          </a:p>
        </p:txBody>
      </p:sp>
      <p:sp>
        <p:nvSpPr>
          <p:cNvPr id="40967"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BCDF9B77-1CED-4941-B15B-EF1BD2C42C5C}"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66</a:t>
            </a:fld>
            <a:endParaRPr lang="en-US" sz="1400" b="1">
              <a:solidFill>
                <a:srgbClr val="FFFF00"/>
              </a:solidFill>
              <a:latin typeface="Times New Roman" pitchFamily="18" charset="0"/>
              <a:ea typeface="MS PGothic" pitchFamily="34" charset="-128"/>
            </a:endParaRPr>
          </a:p>
        </p:txBody>
      </p:sp>
      <p:sp>
        <p:nvSpPr>
          <p:cNvPr id="40968"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964E1BEB-59AB-4DDB-B086-26742A29EEBD}"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66</a:t>
            </a:fld>
            <a:endParaRPr lang="en-US" sz="1400" b="1">
              <a:solidFill>
                <a:srgbClr val="FFFF00"/>
              </a:solidFill>
              <a:latin typeface="Times New Roman" pitchFamily="18" charset="0"/>
              <a:ea typeface="MS PGothic" pitchFamily="34" charset="-128"/>
            </a:endParaRPr>
          </a:p>
        </p:txBody>
      </p:sp>
      <p:sp>
        <p:nvSpPr>
          <p:cNvPr id="40969" name="Rectangle 6"/>
          <p:cNvSpPr>
            <a:spLocks noGrp="1" noChangeArrowheads="1"/>
          </p:cNvSpPr>
          <p:nvPr>
            <p:ph type="title" idx="4294967295"/>
          </p:nvPr>
        </p:nvSpPr>
        <p:spPr>
          <a:xfrm>
            <a:off x="1117600" y="103188"/>
            <a:ext cx="6523038" cy="563562"/>
          </a:xfrm>
        </p:spPr>
        <p:txBody>
          <a:bodyPr lIns="92075" tIns="46038" rIns="92075" bIns="46038" anchor="b"/>
          <a:lstStyle/>
          <a:p>
            <a:pPr eaLnBrk="1" hangingPunct="1"/>
            <a:r>
              <a:rPr lang="en-US" sz="2600" smtClean="0"/>
              <a:t>Fire/Hot Spot Characterization</a:t>
            </a:r>
          </a:p>
        </p:txBody>
      </p:sp>
      <p:sp>
        <p:nvSpPr>
          <p:cNvPr id="539656" name="Rectangle 3"/>
          <p:cNvSpPr>
            <a:spLocks noGrp="1" noChangeArrowheads="1"/>
          </p:cNvSpPr>
          <p:nvPr>
            <p:ph type="body" idx="4294967295"/>
          </p:nvPr>
        </p:nvSpPr>
        <p:spPr>
          <a:xfrm>
            <a:off x="69465" y="1296988"/>
            <a:ext cx="4303360" cy="5410200"/>
          </a:xfrm>
        </p:spPr>
        <p:txBody>
          <a:bodyPr lIns="92075" tIns="46038" rIns="92075" bIns="46038"/>
          <a:lstStyle/>
          <a:p>
            <a:pPr eaLnBrk="1" hangingPunct="1">
              <a:defRPr/>
            </a:pPr>
            <a:r>
              <a:rPr lang="en-US" sz="2000" b="1" dirty="0" smtClean="0">
                <a:solidFill>
                  <a:srgbClr val="FFFF00"/>
                </a:solidFill>
              </a:rPr>
              <a:t>Algorithm Highlights</a:t>
            </a:r>
          </a:p>
          <a:p>
            <a:pPr lvl="1" eaLnBrk="1" hangingPunct="1">
              <a:defRPr/>
            </a:pPr>
            <a:r>
              <a:rPr lang="en-US" sz="1800" dirty="0" smtClean="0"/>
              <a:t>Heritage lies with the GOES operational Wildfire Automated Biomass Burning Algorithm (WF_ABBA) </a:t>
            </a:r>
          </a:p>
          <a:p>
            <a:pPr lvl="1" eaLnBrk="1" hangingPunct="1">
              <a:defRPr/>
            </a:pPr>
            <a:r>
              <a:rPr lang="en-US" sz="1800" dirty="0" smtClean="0">
                <a:solidFill>
                  <a:srgbClr val="F8F8F8"/>
                </a:solidFill>
                <a:effectLst>
                  <a:outerShdw blurRad="38100" dist="38100" dir="2700000" algn="tl">
                    <a:srgbClr val="C0C0C0"/>
                  </a:outerShdw>
                </a:effectLst>
              </a:rPr>
              <a:t>Dynamic, multi-spectral, </a:t>
            </a:r>
            <a:r>
              <a:rPr lang="en-US" sz="1800" dirty="0" err="1" smtClean="0">
                <a:solidFill>
                  <a:srgbClr val="F8F8F8"/>
                </a:solidFill>
                <a:effectLst>
                  <a:outerShdw blurRad="38100" dist="38100" dir="2700000" algn="tl">
                    <a:srgbClr val="C0C0C0"/>
                  </a:outerShdw>
                </a:effectLst>
              </a:rPr>
              <a:t>thresholding</a:t>
            </a:r>
            <a:r>
              <a:rPr lang="en-US" sz="1800" dirty="0" smtClean="0">
                <a:solidFill>
                  <a:srgbClr val="F8F8F8"/>
                </a:solidFill>
                <a:effectLst>
                  <a:outerShdw blurRad="38100" dist="38100" dir="2700000" algn="tl">
                    <a:srgbClr val="C0C0C0"/>
                  </a:outerShdw>
                </a:effectLst>
              </a:rPr>
              <a:t> contextual algorithm</a:t>
            </a:r>
            <a:endParaRPr lang="en-US" sz="1800" dirty="0" smtClean="0"/>
          </a:p>
          <a:p>
            <a:pPr lvl="1" eaLnBrk="1" hangingPunct="1">
              <a:defRPr/>
            </a:pPr>
            <a:r>
              <a:rPr lang="en-US" sz="1800" dirty="0" smtClean="0"/>
              <a:t>Utilizes the 0.64, 3.9, 11.2 and 12.3 </a:t>
            </a:r>
            <a:r>
              <a:rPr lang="en-US" sz="1800" dirty="0" smtClean="0">
                <a:latin typeface="Symbol" pitchFamily="18" charset="2"/>
              </a:rPr>
              <a:t>m</a:t>
            </a:r>
            <a:r>
              <a:rPr lang="en-US" sz="1800" dirty="0" smtClean="0"/>
              <a:t>m channels</a:t>
            </a:r>
          </a:p>
          <a:p>
            <a:pPr lvl="1" eaLnBrk="1" hangingPunct="1">
              <a:defRPr/>
            </a:pPr>
            <a:r>
              <a:rPr lang="en-US" sz="1800" dirty="0" smtClean="0"/>
              <a:t>Leverages ABI’s higher spatial and temporal resolution data</a:t>
            </a:r>
          </a:p>
          <a:p>
            <a:pPr lvl="1" eaLnBrk="1" hangingPunct="1">
              <a:buFontTx/>
              <a:buNone/>
              <a:defRPr/>
            </a:pPr>
            <a:endParaRPr lang="en-US" sz="1800" dirty="0" smtClean="0"/>
          </a:p>
          <a:p>
            <a:pPr eaLnBrk="1" hangingPunct="1">
              <a:defRPr/>
            </a:pPr>
            <a:r>
              <a:rPr lang="en-US" sz="2000" b="1" dirty="0" smtClean="0">
                <a:solidFill>
                  <a:srgbClr val="FFFF00"/>
                </a:solidFill>
              </a:rPr>
              <a:t>Operational Applications</a:t>
            </a:r>
          </a:p>
          <a:p>
            <a:pPr lvl="1">
              <a:defRPr/>
            </a:pPr>
            <a:r>
              <a:rPr lang="en-US" sz="1800" dirty="0" smtClean="0"/>
              <a:t>Fire weather forecasting</a:t>
            </a:r>
          </a:p>
          <a:p>
            <a:pPr lvl="1">
              <a:defRPr/>
            </a:pPr>
            <a:r>
              <a:rPr lang="en-US" sz="1800" dirty="0" smtClean="0"/>
              <a:t>Air quality forecasting</a:t>
            </a:r>
          </a:p>
          <a:p>
            <a:pPr lvl="1" eaLnBrk="1" hangingPunct="1">
              <a:defRPr/>
            </a:pPr>
            <a:endParaRPr lang="en-US" dirty="0" smtClean="0"/>
          </a:p>
        </p:txBody>
      </p:sp>
      <p:pic>
        <p:nvPicPr>
          <p:cNvPr id="14" name="Picture 21" descr="MODABI_4micron_and_WFABBA_07296_1825"/>
          <p:cNvPicPr>
            <a:picLocks noChangeAspect="1" noChangeArrowheads="1"/>
          </p:cNvPicPr>
          <p:nvPr/>
        </p:nvPicPr>
        <p:blipFill>
          <a:blip r:embed="rId3" cstate="print"/>
          <a:srcRect/>
          <a:stretch>
            <a:fillRect/>
          </a:stretch>
        </p:blipFill>
        <p:spPr bwMode="auto">
          <a:xfrm>
            <a:off x="4380306" y="1548143"/>
            <a:ext cx="4646753" cy="3762922"/>
          </a:xfrm>
          <a:prstGeom prst="rect">
            <a:avLst/>
          </a:prstGeom>
          <a:noFill/>
          <a:ln w="9525">
            <a:noFill/>
            <a:miter lim="800000"/>
            <a:headEnd/>
            <a:tailEnd/>
          </a:ln>
        </p:spPr>
      </p:pic>
      <p:sp>
        <p:nvSpPr>
          <p:cNvPr id="12" name="Text Box 8"/>
          <p:cNvSpPr txBox="1">
            <a:spLocks noChangeArrowheads="1"/>
          </p:cNvSpPr>
          <p:nvPr/>
        </p:nvSpPr>
        <p:spPr bwMode="auto">
          <a:xfrm>
            <a:off x="5308275" y="6477000"/>
            <a:ext cx="2167581" cy="276999"/>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a:solidFill>
                  <a:schemeClr val="bg1"/>
                </a:solidFill>
                <a:latin typeface="Arial" pitchFamily="34" charset="0"/>
                <a:cs typeface="Arial" pitchFamily="34" charset="0"/>
              </a:rPr>
              <a:t>Courtesy </a:t>
            </a:r>
            <a:r>
              <a:rPr lang="en-US" sz="1200" dirty="0" smtClean="0">
                <a:solidFill>
                  <a:schemeClr val="bg1"/>
                </a:solidFill>
                <a:latin typeface="Arial" pitchFamily="34" charset="0"/>
                <a:cs typeface="Arial" pitchFamily="34" charset="0"/>
              </a:rPr>
              <a:t>C. Schmidt: CIMSS</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447921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2"/>
          </p:nvPr>
        </p:nvSpPr>
        <p:spPr/>
        <p:txBody>
          <a:bodyPr/>
          <a:lstStyle/>
          <a:p>
            <a:fld id="{9C4F5FF3-3B71-4CA7-87E6-93428E6D91E9}" type="slidenum">
              <a:rPr lang="en-US">
                <a:solidFill>
                  <a:srgbClr val="000000"/>
                </a:solidFill>
              </a:rPr>
              <a:pPr/>
              <a:t>67</a:t>
            </a:fld>
            <a:endParaRPr lang="en-US">
              <a:solidFill>
                <a:srgbClr val="000000"/>
              </a:solidFill>
            </a:endParaRPr>
          </a:p>
        </p:txBody>
      </p:sp>
      <p:pic>
        <p:nvPicPr>
          <p:cNvPr id="116738" name="Picture 2" descr="ABIS_standard_satellite_latl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75" y="838200"/>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6739" name="Picture 3" descr="GOES12_standard_satellite_latl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838200"/>
            <a:ext cx="3336925" cy="29479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6740" name="Rectangle 4"/>
          <p:cNvSpPr>
            <a:spLocks noChangeArrowheads="1"/>
          </p:cNvSpPr>
          <p:nvPr/>
        </p:nvSpPr>
        <p:spPr bwMode="auto">
          <a:xfrm>
            <a:off x="654050" y="-53975"/>
            <a:ext cx="7940675" cy="1250950"/>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fontAlgn="base">
              <a:spcBef>
                <a:spcPct val="0"/>
              </a:spcBef>
              <a:spcAft>
                <a:spcPct val="0"/>
              </a:spcAft>
            </a:pPr>
            <a:r>
              <a:rPr lang="en-US" sz="2800" b="1" dirty="0">
                <a:solidFill>
                  <a:srgbClr val="FFFF00"/>
                </a:solidFill>
                <a:effectLst>
                  <a:outerShdw blurRad="38100" dist="38100" dir="2700000" algn="tl">
                    <a:srgbClr val="000000"/>
                  </a:outerShdw>
                </a:effectLst>
                <a:latin typeface="Times New Roman" pitchFamily="18" charset="0"/>
              </a:rPr>
              <a:t>GOES-12 and GOES-R ABI</a:t>
            </a:r>
          </a:p>
          <a:p>
            <a:pPr algn="ctr" fontAlgn="base">
              <a:spcBef>
                <a:spcPct val="0"/>
              </a:spcBef>
              <a:spcAft>
                <a:spcPct val="0"/>
              </a:spcAft>
            </a:pPr>
            <a:r>
              <a:rPr lang="en-US" sz="2800" b="1" dirty="0">
                <a:solidFill>
                  <a:srgbClr val="FFFF00"/>
                </a:solidFill>
                <a:effectLst>
                  <a:outerShdw blurRad="38100" dist="38100" dir="2700000" algn="tl">
                    <a:srgbClr val="000000"/>
                  </a:outerShdw>
                </a:effectLst>
                <a:latin typeface="Times New Roman" pitchFamily="18" charset="0"/>
              </a:rPr>
              <a:t>Simulation of Grand Prix Fire/Southern California</a:t>
            </a:r>
          </a:p>
          <a:p>
            <a:pPr algn="ctr" fontAlgn="base">
              <a:spcBef>
                <a:spcPct val="0"/>
              </a:spcBef>
              <a:spcAft>
                <a:spcPct val="0"/>
              </a:spcAft>
            </a:pPr>
            <a:endParaRPr lang="en-US" sz="2000" b="1" dirty="0">
              <a:solidFill>
                <a:srgbClr val="000000"/>
              </a:solidFill>
            </a:endParaRPr>
          </a:p>
        </p:txBody>
      </p:sp>
      <p:pic>
        <p:nvPicPr>
          <p:cNvPr id="116741" name="Picture 5" descr="GOES12_GrandPrix_colorfilledcontou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876675"/>
            <a:ext cx="3335338" cy="29432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6742" name="Picture 6" descr="ABI_GrandPrix_colorfilledcontou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8875" y="3876675"/>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6743" name="Text Box 7"/>
          <p:cNvSpPr txBox="1">
            <a:spLocks noChangeArrowheads="1"/>
          </p:cNvSpPr>
          <p:nvPr/>
        </p:nvSpPr>
        <p:spPr bwMode="auto">
          <a:xfrm>
            <a:off x="2863850" y="11430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GOES-12</a:t>
            </a:r>
          </a:p>
        </p:txBody>
      </p:sp>
      <p:sp>
        <p:nvSpPr>
          <p:cNvPr id="116744" name="Text Box 8"/>
          <p:cNvSpPr txBox="1">
            <a:spLocks noChangeArrowheads="1"/>
          </p:cNvSpPr>
          <p:nvPr/>
        </p:nvSpPr>
        <p:spPr bwMode="auto">
          <a:xfrm>
            <a:off x="2863850" y="41148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GOES-12</a:t>
            </a:r>
          </a:p>
        </p:txBody>
      </p:sp>
      <p:sp>
        <p:nvSpPr>
          <p:cNvPr id="116745" name="Text Box 9"/>
          <p:cNvSpPr txBox="1">
            <a:spLocks noChangeArrowheads="1"/>
          </p:cNvSpPr>
          <p:nvPr/>
        </p:nvSpPr>
        <p:spPr bwMode="auto">
          <a:xfrm>
            <a:off x="6750050" y="11430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GOES-R ABI</a:t>
            </a:r>
          </a:p>
        </p:txBody>
      </p:sp>
      <p:sp>
        <p:nvSpPr>
          <p:cNvPr id="116746" name="Text Box 10"/>
          <p:cNvSpPr txBox="1">
            <a:spLocks noChangeArrowheads="1"/>
          </p:cNvSpPr>
          <p:nvPr/>
        </p:nvSpPr>
        <p:spPr bwMode="auto">
          <a:xfrm>
            <a:off x="6750050" y="41148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GOES-R ABI</a:t>
            </a:r>
          </a:p>
        </p:txBody>
      </p:sp>
      <p:sp>
        <p:nvSpPr>
          <p:cNvPr id="12" name="Text Box 8"/>
          <p:cNvSpPr txBox="1">
            <a:spLocks noChangeArrowheads="1"/>
          </p:cNvSpPr>
          <p:nvPr/>
        </p:nvSpPr>
        <p:spPr bwMode="auto">
          <a:xfrm rot="5400000">
            <a:off x="8175625" y="5813425"/>
            <a:ext cx="1447800" cy="336550"/>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smtClean="0">
                <a:solidFill>
                  <a:prstClr val="black"/>
                </a:solidFill>
                <a:latin typeface="Arial" pitchFamily="34" charset="0"/>
                <a:cs typeface="Arial" pitchFamily="34" charset="0"/>
              </a:rPr>
              <a:t>J. </a:t>
            </a:r>
            <a:r>
              <a:rPr lang="en-US" sz="1600" b="1" dirty="0" err="1" smtClean="0">
                <a:solidFill>
                  <a:prstClr val="black"/>
                </a:solidFill>
                <a:latin typeface="Arial" pitchFamily="34" charset="0"/>
                <a:cs typeface="Arial" pitchFamily="34" charset="0"/>
              </a:rPr>
              <a:t>Feltz</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25812972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5"/>
          <p:cNvSpPr>
            <a:spLocks noGrp="1" noChangeArrowheads="1"/>
          </p:cNvSpPr>
          <p:nvPr>
            <p:ph type="ftr" sz="quarter" idx="10"/>
          </p:nvPr>
        </p:nvSpPr>
        <p:spPr>
          <a:noFill/>
        </p:spPr>
        <p:txBody>
          <a:bodyPr/>
          <a:lstStyle/>
          <a:p>
            <a:endParaRPr lang="en-US" dirty="0" smtClean="0">
              <a:solidFill>
                <a:srgbClr val="000000"/>
              </a:solidFill>
            </a:endParaRPr>
          </a:p>
          <a:p>
            <a:endParaRPr lang="en-US" dirty="0" smtClean="0">
              <a:solidFill>
                <a:srgbClr val="000000"/>
              </a:solidFill>
            </a:endParaRPr>
          </a:p>
        </p:txBody>
      </p:sp>
      <p:sp>
        <p:nvSpPr>
          <p:cNvPr id="57347" name="Rectangle 13"/>
          <p:cNvSpPr>
            <a:spLocks noGrp="1" noChangeArrowheads="1"/>
          </p:cNvSpPr>
          <p:nvPr>
            <p:ph type="sldNum" sz="quarter" idx="12"/>
          </p:nvPr>
        </p:nvSpPr>
        <p:spPr>
          <a:noFill/>
        </p:spPr>
        <p:txBody>
          <a:bodyPr/>
          <a:lstStyle/>
          <a:p>
            <a:fld id="{EDDE0ECD-F33F-456C-885B-1D9E5B4053BD}" type="slidenum">
              <a:rPr lang="en-US" smtClean="0"/>
              <a:pPr/>
              <a:t>68</a:t>
            </a:fld>
            <a:endParaRPr lang="en-US" dirty="0" smtClean="0"/>
          </a:p>
        </p:txBody>
      </p:sp>
      <p:sp>
        <p:nvSpPr>
          <p:cNvPr id="57348" name="Slide Number Placeholder 2"/>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F7BD3E7A-A827-421A-ABB1-16B51B15A88A}"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68</a:t>
            </a:fld>
            <a:endParaRPr lang="en-US" sz="1400" b="1">
              <a:solidFill>
                <a:srgbClr val="FFFF00"/>
              </a:solidFill>
              <a:latin typeface="Times New Roman" pitchFamily="18" charset="0"/>
              <a:ea typeface="MS PGothic" pitchFamily="34" charset="-128"/>
            </a:endParaRPr>
          </a:p>
        </p:txBody>
      </p:sp>
      <p:sp>
        <p:nvSpPr>
          <p:cNvPr id="57349"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4F706F5E-78BF-42EE-8EBE-9F321C92C2E6}"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68</a:t>
            </a:fld>
            <a:endParaRPr lang="en-US" sz="1400" b="1">
              <a:solidFill>
                <a:srgbClr val="FFFF00"/>
              </a:solidFill>
              <a:latin typeface="Times New Roman" pitchFamily="18" charset="0"/>
              <a:ea typeface="MS PGothic" pitchFamily="34" charset="-128"/>
            </a:endParaRPr>
          </a:p>
        </p:txBody>
      </p:sp>
      <p:sp>
        <p:nvSpPr>
          <p:cNvPr id="57350"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93084839-BBC7-4524-82C0-81B08C10A6C6}"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68</a:t>
            </a:fld>
            <a:endParaRPr lang="en-US" sz="1400" b="1">
              <a:solidFill>
                <a:srgbClr val="FFFF00"/>
              </a:solidFill>
              <a:latin typeface="Times New Roman" pitchFamily="18" charset="0"/>
              <a:ea typeface="MS PGothic" pitchFamily="34" charset="-128"/>
            </a:endParaRPr>
          </a:p>
        </p:txBody>
      </p:sp>
      <p:sp>
        <p:nvSpPr>
          <p:cNvPr id="57351"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8A97FEDC-BC6E-4718-8EAC-A3942FFD912C}"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68</a:t>
            </a:fld>
            <a:endParaRPr lang="en-US" sz="1400" b="1">
              <a:solidFill>
                <a:srgbClr val="FFFF00"/>
              </a:solidFill>
              <a:latin typeface="Times New Roman" pitchFamily="18" charset="0"/>
              <a:ea typeface="MS PGothic" pitchFamily="34" charset="-128"/>
            </a:endParaRPr>
          </a:p>
        </p:txBody>
      </p:sp>
      <p:sp>
        <p:nvSpPr>
          <p:cNvPr id="57352"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397B48DB-7D49-4301-AD22-4E1A720CB75F}"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68</a:t>
            </a:fld>
            <a:endParaRPr lang="en-US" sz="1400" b="1">
              <a:solidFill>
                <a:srgbClr val="FFFF00"/>
              </a:solidFill>
              <a:latin typeface="Times New Roman" pitchFamily="18" charset="0"/>
              <a:ea typeface="MS PGothic" pitchFamily="34" charset="-128"/>
            </a:endParaRPr>
          </a:p>
        </p:txBody>
      </p:sp>
      <p:sp>
        <p:nvSpPr>
          <p:cNvPr id="57353" name="Rectangle 6"/>
          <p:cNvSpPr>
            <a:spLocks noGrp="1" noChangeArrowheads="1"/>
          </p:cNvSpPr>
          <p:nvPr>
            <p:ph type="title" idx="4294967295"/>
          </p:nvPr>
        </p:nvSpPr>
        <p:spPr>
          <a:xfrm>
            <a:off x="1457325" y="163513"/>
            <a:ext cx="5791200" cy="563562"/>
          </a:xfrm>
        </p:spPr>
        <p:txBody>
          <a:bodyPr lIns="92075" tIns="46038" rIns="92075" bIns="46038" anchor="b"/>
          <a:lstStyle/>
          <a:p>
            <a:pPr eaLnBrk="1" hangingPunct="1"/>
            <a:r>
              <a:rPr lang="en-US" sz="2800" smtClean="0"/>
              <a:t>Volcanic Ash</a:t>
            </a:r>
          </a:p>
        </p:txBody>
      </p:sp>
      <p:sp>
        <p:nvSpPr>
          <p:cNvPr id="57354" name="Rectangle 3"/>
          <p:cNvSpPr>
            <a:spLocks noGrp="1" noChangeArrowheads="1"/>
          </p:cNvSpPr>
          <p:nvPr>
            <p:ph type="body" idx="4294967295"/>
          </p:nvPr>
        </p:nvSpPr>
        <p:spPr>
          <a:xfrm>
            <a:off x="77788" y="1173963"/>
            <a:ext cx="4178300" cy="5561012"/>
          </a:xfrm>
        </p:spPr>
        <p:txBody>
          <a:bodyPr lIns="92075" tIns="46038" rIns="92075" bIns="46038"/>
          <a:lstStyle/>
          <a:p>
            <a:pPr eaLnBrk="1" hangingPunct="1">
              <a:lnSpc>
                <a:spcPct val="80000"/>
              </a:lnSpc>
            </a:pPr>
            <a:r>
              <a:rPr lang="en-US" sz="2000" b="1" dirty="0" smtClean="0">
                <a:solidFill>
                  <a:srgbClr val="FFFF00"/>
                </a:solidFill>
              </a:rPr>
              <a:t>Algorithm Highlights</a:t>
            </a:r>
          </a:p>
          <a:p>
            <a:pPr lvl="1" eaLnBrk="1" hangingPunct="1">
              <a:lnSpc>
                <a:spcPct val="80000"/>
              </a:lnSpc>
            </a:pPr>
            <a:r>
              <a:rPr lang="en-US" sz="1400" dirty="0" smtClean="0"/>
              <a:t>Detects volcanic ash and estimates its height and mass loading  </a:t>
            </a:r>
          </a:p>
          <a:p>
            <a:pPr lvl="1" eaLnBrk="1" hangingPunct="1">
              <a:lnSpc>
                <a:spcPct val="80000"/>
              </a:lnSpc>
            </a:pPr>
            <a:r>
              <a:rPr lang="en-US" sz="1400" dirty="0" smtClean="0"/>
              <a:t>Leverages the new ABI 8.5 </a:t>
            </a:r>
            <a:r>
              <a:rPr lang="en-US" sz="1400" dirty="0" smtClean="0">
                <a:latin typeface="Symbol" pitchFamily="18" charset="2"/>
              </a:rPr>
              <a:t>m</a:t>
            </a:r>
            <a:r>
              <a:rPr lang="en-US" sz="1400" dirty="0" smtClean="0"/>
              <a:t>m band, The 8.5 </a:t>
            </a:r>
            <a:r>
              <a:rPr lang="en-US" sz="1400" dirty="0" smtClean="0">
                <a:latin typeface="Symbol" pitchFamily="18" charset="2"/>
              </a:rPr>
              <a:t>m</a:t>
            </a:r>
            <a:r>
              <a:rPr lang="en-US" sz="1400" dirty="0" smtClean="0"/>
              <a:t>m, 11.2 </a:t>
            </a:r>
            <a:r>
              <a:rPr lang="en-US" sz="1400" dirty="0" smtClean="0">
                <a:latin typeface="Symbol" pitchFamily="18" charset="2"/>
              </a:rPr>
              <a:t>m</a:t>
            </a:r>
            <a:r>
              <a:rPr lang="en-US" sz="1400" dirty="0" smtClean="0"/>
              <a:t>m, and 12.3,11.2 </a:t>
            </a:r>
            <a:r>
              <a:rPr lang="en-US" sz="1400" dirty="0" smtClean="0">
                <a:latin typeface="Symbol" pitchFamily="18" charset="2"/>
              </a:rPr>
              <a:t>m</a:t>
            </a:r>
            <a:r>
              <a:rPr lang="en-US" sz="1400" dirty="0" smtClean="0"/>
              <a:t>m channel pairs are used to detect volcanic ash</a:t>
            </a:r>
          </a:p>
          <a:p>
            <a:pPr lvl="1" eaLnBrk="1" hangingPunct="1">
              <a:lnSpc>
                <a:spcPct val="80000"/>
              </a:lnSpc>
            </a:pPr>
            <a:r>
              <a:rPr lang="en-US" sz="1400" dirty="0" smtClean="0"/>
              <a:t>An optimal estimation approach is used to estimate ash cloud temperature, emissivity and microphysical index.</a:t>
            </a:r>
          </a:p>
          <a:p>
            <a:pPr lvl="1" eaLnBrk="1" hangingPunct="1">
              <a:lnSpc>
                <a:spcPct val="80000"/>
              </a:lnSpc>
            </a:pPr>
            <a:r>
              <a:rPr lang="en-US" sz="1400" dirty="0" smtClean="0"/>
              <a:t>Ash cloud height determined from NWP profiles.</a:t>
            </a:r>
          </a:p>
          <a:p>
            <a:pPr lvl="1" eaLnBrk="1" hangingPunct="1">
              <a:lnSpc>
                <a:spcPct val="80000"/>
              </a:lnSpc>
            </a:pPr>
            <a:r>
              <a:rPr lang="en-US" sz="1400" dirty="0" smtClean="0"/>
              <a:t>Mass loading estimated from computed optical depth and effective particle size</a:t>
            </a:r>
          </a:p>
          <a:p>
            <a:pPr lvl="1" eaLnBrk="1" hangingPunct="1">
              <a:lnSpc>
                <a:spcPct val="80000"/>
              </a:lnSpc>
            </a:pPr>
            <a:r>
              <a:rPr lang="en-US" sz="1400" dirty="0" smtClean="0"/>
              <a:t>Leverages ABI’s new 8.5 </a:t>
            </a:r>
            <a:r>
              <a:rPr lang="en-US" sz="1400" dirty="0" smtClean="0">
                <a:latin typeface="Symbol" pitchFamily="18" charset="2"/>
              </a:rPr>
              <a:t>m</a:t>
            </a:r>
            <a:r>
              <a:rPr lang="en-US" sz="1400" dirty="0" smtClean="0"/>
              <a:t>m channel, along with 11.2 </a:t>
            </a:r>
            <a:r>
              <a:rPr lang="en-US" sz="1400" dirty="0" smtClean="0">
                <a:latin typeface="Symbol" pitchFamily="18" charset="2"/>
              </a:rPr>
              <a:t>m</a:t>
            </a:r>
            <a:r>
              <a:rPr lang="en-US" sz="1400" dirty="0" smtClean="0"/>
              <a:t>m and 12.3 </a:t>
            </a:r>
            <a:r>
              <a:rPr lang="en-US" sz="1400" dirty="0" smtClean="0">
                <a:latin typeface="Symbol" pitchFamily="18" charset="2"/>
              </a:rPr>
              <a:t>m</a:t>
            </a:r>
            <a:r>
              <a:rPr lang="en-US" sz="1400" dirty="0" smtClean="0"/>
              <a:t>m for sensitivity to cloud microphysics (including composition)</a:t>
            </a:r>
          </a:p>
          <a:p>
            <a:pPr lvl="1" eaLnBrk="1" hangingPunct="1">
              <a:lnSpc>
                <a:spcPct val="80000"/>
              </a:lnSpc>
            </a:pPr>
            <a:endParaRPr lang="en-US" sz="1400" dirty="0" smtClean="0"/>
          </a:p>
          <a:p>
            <a:pPr eaLnBrk="1" hangingPunct="1">
              <a:lnSpc>
                <a:spcPct val="80000"/>
              </a:lnSpc>
            </a:pPr>
            <a:r>
              <a:rPr lang="en-US" sz="2000" b="1" dirty="0" smtClean="0">
                <a:solidFill>
                  <a:srgbClr val="FFFF00"/>
                </a:solidFill>
              </a:rPr>
              <a:t>Operational Applications</a:t>
            </a:r>
          </a:p>
          <a:p>
            <a:pPr lvl="1">
              <a:lnSpc>
                <a:spcPct val="80000"/>
              </a:lnSpc>
            </a:pPr>
            <a:r>
              <a:rPr lang="en-US" sz="1400" dirty="0" smtClean="0"/>
              <a:t>Aviation safety</a:t>
            </a:r>
          </a:p>
          <a:p>
            <a:pPr lvl="1">
              <a:lnSpc>
                <a:spcPct val="80000"/>
              </a:lnSpc>
            </a:pPr>
            <a:r>
              <a:rPr lang="en-US" sz="1400" dirty="0" smtClean="0"/>
              <a:t>Health safety</a:t>
            </a:r>
          </a:p>
          <a:p>
            <a:pPr lvl="1">
              <a:lnSpc>
                <a:spcPct val="80000"/>
              </a:lnSpc>
            </a:pPr>
            <a:r>
              <a:rPr lang="en-US" sz="1400" dirty="0" smtClean="0"/>
              <a:t>Climate studies</a:t>
            </a:r>
          </a:p>
        </p:txBody>
      </p:sp>
      <p:sp>
        <p:nvSpPr>
          <p:cNvPr id="57356" name="Text Box 26"/>
          <p:cNvSpPr txBox="1">
            <a:spLocks noChangeArrowheads="1"/>
          </p:cNvSpPr>
          <p:nvPr/>
        </p:nvSpPr>
        <p:spPr bwMode="auto">
          <a:xfrm>
            <a:off x="4796375" y="1227988"/>
            <a:ext cx="3935413" cy="369332"/>
          </a:xfrm>
          <a:prstGeom prst="rect">
            <a:avLst/>
          </a:prstGeom>
          <a:noFill/>
          <a:ln w="9525" algn="ctr">
            <a:noFill/>
            <a:miter lim="800000"/>
            <a:headEnd/>
            <a:tailEnd/>
          </a:ln>
        </p:spPr>
        <p:txBody>
          <a:bodyPr>
            <a:spAutoFit/>
          </a:bodyPr>
          <a:lstStyle/>
          <a:p>
            <a:pPr algn="ctr" fontAlgn="base">
              <a:spcBef>
                <a:spcPct val="50000"/>
              </a:spcBef>
              <a:spcAft>
                <a:spcPct val="0"/>
              </a:spcAft>
            </a:pPr>
            <a:r>
              <a:rPr lang="en-US" b="1" dirty="0">
                <a:solidFill>
                  <a:srgbClr val="FFFFFF"/>
                </a:solidFill>
                <a:latin typeface="Comic Sans MS" pitchFamily="66" charset="0"/>
              </a:rPr>
              <a:t>Iceland's </a:t>
            </a:r>
            <a:r>
              <a:rPr lang="en-US" b="1" dirty="0" err="1">
                <a:solidFill>
                  <a:srgbClr val="FFFFFF"/>
                </a:solidFill>
                <a:latin typeface="Comic Sans MS" pitchFamily="66" charset="0"/>
              </a:rPr>
              <a:t>Eyjafjallajökull</a:t>
            </a:r>
            <a:r>
              <a:rPr lang="en-US" b="1" dirty="0">
                <a:solidFill>
                  <a:srgbClr val="FFFFFF"/>
                </a:solidFill>
                <a:latin typeface="Comic Sans MS" pitchFamily="66" charset="0"/>
              </a:rPr>
              <a:t> Volcano</a:t>
            </a:r>
          </a:p>
        </p:txBody>
      </p:sp>
      <p:sp>
        <p:nvSpPr>
          <p:cNvPr id="57362" name="AutoShape 43"/>
          <p:cNvSpPr>
            <a:spLocks noChangeArrowheads="1"/>
          </p:cNvSpPr>
          <p:nvPr/>
        </p:nvSpPr>
        <p:spPr bwMode="auto">
          <a:xfrm>
            <a:off x="6959600" y="2981325"/>
            <a:ext cx="57150" cy="53975"/>
          </a:xfrm>
          <a:prstGeom prst="triangle">
            <a:avLst>
              <a:gd name="adj" fmla="val 50000"/>
            </a:avLst>
          </a:prstGeom>
          <a:noFill/>
          <a:ln w="12700" algn="ctr">
            <a:solidFill>
              <a:schemeClr val="tx1"/>
            </a:solidFill>
            <a:miter lim="800000"/>
            <a:headEnd/>
            <a:tailEnd/>
          </a:ln>
        </p:spPr>
        <p:txBody>
          <a:bodyPr anchor="ctr">
            <a:spAutoFit/>
          </a:bodyPr>
          <a:lstStyle/>
          <a:p>
            <a:pPr algn="ctr" fontAlgn="base">
              <a:spcBef>
                <a:spcPct val="0"/>
              </a:spcBef>
              <a:spcAft>
                <a:spcPct val="0"/>
              </a:spcAft>
            </a:pPr>
            <a:endParaRPr lang="en-US" sz="2000" b="1" i="1">
              <a:solidFill>
                <a:srgbClr val="000000"/>
              </a:solidFill>
            </a:endParaRPr>
          </a:p>
        </p:txBody>
      </p:sp>
      <p:grpSp>
        <p:nvGrpSpPr>
          <p:cNvPr id="33" name="Group 22"/>
          <p:cNvGrpSpPr>
            <a:grpSpLocks/>
          </p:cNvGrpSpPr>
          <p:nvPr/>
        </p:nvGrpSpPr>
        <p:grpSpPr bwMode="auto">
          <a:xfrm>
            <a:off x="4366548" y="1724629"/>
            <a:ext cx="4904772" cy="4190035"/>
            <a:chOff x="864" y="885"/>
            <a:chExt cx="3888" cy="3435"/>
          </a:xfrm>
        </p:grpSpPr>
        <p:pic>
          <p:nvPicPr>
            <p:cNvPr id="34" name="Picture 16" descr="Met-9_iceland_05-06-2010_1200"/>
            <p:cNvPicPr>
              <a:picLocks noChangeAspect="1" noChangeArrowheads="1"/>
            </p:cNvPicPr>
            <p:nvPr/>
          </p:nvPicPr>
          <p:blipFill>
            <a:blip r:embed="rId3" cstate="print"/>
            <a:srcRect/>
            <a:stretch>
              <a:fillRect/>
            </a:stretch>
          </p:blipFill>
          <p:spPr bwMode="auto">
            <a:xfrm>
              <a:off x="864" y="885"/>
              <a:ext cx="3888" cy="3435"/>
            </a:xfrm>
            <a:prstGeom prst="rect">
              <a:avLst/>
            </a:prstGeom>
            <a:noFill/>
            <a:ln w="9525">
              <a:noFill/>
              <a:miter lim="800000"/>
              <a:headEnd/>
              <a:tailEnd/>
            </a:ln>
          </p:spPr>
        </p:pic>
        <p:sp>
          <p:nvSpPr>
            <p:cNvPr id="35" name="Text Box 21"/>
            <p:cNvSpPr txBox="1">
              <a:spLocks noChangeArrowheads="1"/>
            </p:cNvSpPr>
            <p:nvPr/>
          </p:nvSpPr>
          <p:spPr bwMode="auto">
            <a:xfrm>
              <a:off x="864" y="2448"/>
              <a:ext cx="1920" cy="231"/>
            </a:xfrm>
            <a:prstGeom prst="rect">
              <a:avLst/>
            </a:prstGeom>
            <a:solidFill>
              <a:srgbClr val="FFFFFF"/>
            </a:solidFill>
            <a:ln w="9525">
              <a:noFill/>
              <a:miter lim="800000"/>
              <a:headEnd/>
              <a:tailEnd/>
            </a:ln>
          </p:spPr>
          <p:txBody>
            <a:bodyPr>
              <a:spAutoFit/>
            </a:bodyPr>
            <a:lstStyle/>
            <a:p>
              <a:pPr algn="ctr" fontAlgn="base">
                <a:spcBef>
                  <a:spcPct val="50000"/>
                </a:spcBef>
                <a:spcAft>
                  <a:spcPct val="0"/>
                </a:spcAft>
              </a:pPr>
              <a:endParaRPr lang="en-US" sz="2000" b="1" i="1">
                <a:solidFill>
                  <a:srgbClr val="000000"/>
                </a:solidFill>
              </a:endParaRPr>
            </a:p>
          </p:txBody>
        </p:sp>
      </p:grpSp>
      <p:sp>
        <p:nvSpPr>
          <p:cNvPr id="36" name="TextBox 35"/>
          <p:cNvSpPr txBox="1"/>
          <p:nvPr/>
        </p:nvSpPr>
        <p:spPr>
          <a:xfrm>
            <a:off x="4340511" y="3055717"/>
            <a:ext cx="1157468" cy="461665"/>
          </a:xfrm>
          <a:prstGeom prst="rect">
            <a:avLst/>
          </a:prstGeom>
          <a:noFill/>
        </p:spPr>
        <p:txBody>
          <a:bodyPr wrap="square" rtlCol="0">
            <a:spAutoFit/>
          </a:bodyPr>
          <a:lstStyle/>
          <a:p>
            <a:pPr fontAlgn="base">
              <a:spcBef>
                <a:spcPct val="0"/>
              </a:spcBef>
              <a:spcAft>
                <a:spcPct val="0"/>
              </a:spcAft>
            </a:pPr>
            <a:r>
              <a:rPr lang="en-US" sz="1200" b="1" i="1" dirty="0">
                <a:solidFill>
                  <a:srgbClr val="000000"/>
                </a:solidFill>
              </a:rPr>
              <a:t>False Color</a:t>
            </a:r>
          </a:p>
          <a:p>
            <a:pPr fontAlgn="base">
              <a:spcBef>
                <a:spcPct val="0"/>
              </a:spcBef>
              <a:spcAft>
                <a:spcPct val="0"/>
              </a:spcAft>
            </a:pPr>
            <a:r>
              <a:rPr lang="en-US" sz="1200" b="1" i="1" dirty="0">
                <a:solidFill>
                  <a:srgbClr val="000000"/>
                </a:solidFill>
              </a:rPr>
              <a:t>Imagery</a:t>
            </a:r>
          </a:p>
        </p:txBody>
      </p:sp>
      <p:sp>
        <p:nvSpPr>
          <p:cNvPr id="37" name="TextBox 36"/>
          <p:cNvSpPr txBox="1"/>
          <p:nvPr/>
        </p:nvSpPr>
        <p:spPr>
          <a:xfrm>
            <a:off x="6819422" y="3092370"/>
            <a:ext cx="1157468" cy="461665"/>
          </a:xfrm>
          <a:prstGeom prst="rect">
            <a:avLst/>
          </a:prstGeom>
          <a:noFill/>
        </p:spPr>
        <p:txBody>
          <a:bodyPr wrap="square" rtlCol="0">
            <a:spAutoFit/>
          </a:bodyPr>
          <a:lstStyle/>
          <a:p>
            <a:pPr fontAlgn="base">
              <a:spcBef>
                <a:spcPct val="0"/>
              </a:spcBef>
              <a:spcAft>
                <a:spcPct val="0"/>
              </a:spcAft>
            </a:pPr>
            <a:r>
              <a:rPr lang="en-US" sz="1200" b="1" i="1" dirty="0">
                <a:solidFill>
                  <a:srgbClr val="000000"/>
                </a:solidFill>
              </a:rPr>
              <a:t>Mass</a:t>
            </a:r>
          </a:p>
          <a:p>
            <a:pPr fontAlgn="base">
              <a:spcBef>
                <a:spcPct val="0"/>
              </a:spcBef>
              <a:spcAft>
                <a:spcPct val="0"/>
              </a:spcAft>
            </a:pPr>
            <a:r>
              <a:rPr lang="en-US" sz="1200" b="1" i="1" dirty="0">
                <a:solidFill>
                  <a:srgbClr val="000000"/>
                </a:solidFill>
              </a:rPr>
              <a:t>Loading</a:t>
            </a:r>
          </a:p>
        </p:txBody>
      </p:sp>
      <p:sp>
        <p:nvSpPr>
          <p:cNvPr id="38" name="TextBox 37"/>
          <p:cNvSpPr txBox="1"/>
          <p:nvPr/>
        </p:nvSpPr>
        <p:spPr>
          <a:xfrm>
            <a:off x="4367519" y="5247194"/>
            <a:ext cx="1157468" cy="461665"/>
          </a:xfrm>
          <a:prstGeom prst="rect">
            <a:avLst/>
          </a:prstGeom>
          <a:noFill/>
        </p:spPr>
        <p:txBody>
          <a:bodyPr wrap="square" rtlCol="0">
            <a:spAutoFit/>
          </a:bodyPr>
          <a:lstStyle/>
          <a:p>
            <a:pPr fontAlgn="base">
              <a:spcBef>
                <a:spcPct val="0"/>
              </a:spcBef>
              <a:spcAft>
                <a:spcPct val="0"/>
              </a:spcAft>
            </a:pPr>
            <a:r>
              <a:rPr lang="en-US" sz="1200" b="1" i="1" dirty="0">
                <a:solidFill>
                  <a:srgbClr val="000000"/>
                </a:solidFill>
              </a:rPr>
              <a:t>Ash </a:t>
            </a:r>
          </a:p>
          <a:p>
            <a:pPr fontAlgn="base">
              <a:spcBef>
                <a:spcPct val="0"/>
              </a:spcBef>
              <a:spcAft>
                <a:spcPct val="0"/>
              </a:spcAft>
            </a:pPr>
            <a:r>
              <a:rPr lang="en-US" sz="1200" b="1" i="1" dirty="0">
                <a:solidFill>
                  <a:srgbClr val="000000"/>
                </a:solidFill>
              </a:rPr>
              <a:t>Height</a:t>
            </a:r>
          </a:p>
        </p:txBody>
      </p:sp>
      <p:sp>
        <p:nvSpPr>
          <p:cNvPr id="39" name="TextBox 38"/>
          <p:cNvSpPr txBox="1"/>
          <p:nvPr/>
        </p:nvSpPr>
        <p:spPr>
          <a:xfrm>
            <a:off x="6809776" y="5131443"/>
            <a:ext cx="1157468" cy="646331"/>
          </a:xfrm>
          <a:prstGeom prst="rect">
            <a:avLst/>
          </a:prstGeom>
          <a:noFill/>
        </p:spPr>
        <p:txBody>
          <a:bodyPr wrap="square" rtlCol="0">
            <a:spAutoFit/>
          </a:bodyPr>
          <a:lstStyle/>
          <a:p>
            <a:pPr fontAlgn="base">
              <a:spcBef>
                <a:spcPct val="0"/>
              </a:spcBef>
              <a:spcAft>
                <a:spcPct val="0"/>
              </a:spcAft>
            </a:pPr>
            <a:r>
              <a:rPr lang="en-US" sz="1200" b="1" i="1" dirty="0">
                <a:solidFill>
                  <a:srgbClr val="000000"/>
                </a:solidFill>
              </a:rPr>
              <a:t>Effective</a:t>
            </a:r>
          </a:p>
          <a:p>
            <a:pPr fontAlgn="base">
              <a:spcBef>
                <a:spcPct val="0"/>
              </a:spcBef>
              <a:spcAft>
                <a:spcPct val="0"/>
              </a:spcAft>
            </a:pPr>
            <a:r>
              <a:rPr lang="en-US" sz="1200" b="1" i="1" dirty="0">
                <a:solidFill>
                  <a:srgbClr val="000000"/>
                </a:solidFill>
              </a:rPr>
              <a:t>Particle</a:t>
            </a:r>
          </a:p>
          <a:p>
            <a:pPr fontAlgn="base">
              <a:spcBef>
                <a:spcPct val="0"/>
              </a:spcBef>
              <a:spcAft>
                <a:spcPct val="0"/>
              </a:spcAft>
            </a:pPr>
            <a:r>
              <a:rPr lang="en-US" sz="1200" b="1" i="1" dirty="0">
                <a:solidFill>
                  <a:srgbClr val="000000"/>
                </a:solidFill>
              </a:rPr>
              <a:t>Radius</a:t>
            </a:r>
          </a:p>
        </p:txBody>
      </p:sp>
      <p:sp>
        <p:nvSpPr>
          <p:cNvPr id="20" name="Text Box 8"/>
          <p:cNvSpPr txBox="1">
            <a:spLocks noChangeArrowheads="1"/>
          </p:cNvSpPr>
          <p:nvPr/>
        </p:nvSpPr>
        <p:spPr bwMode="auto">
          <a:xfrm>
            <a:off x="5577603" y="6369050"/>
            <a:ext cx="1447800" cy="336550"/>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a:solidFill>
                  <a:prstClr val="black"/>
                </a:solidFill>
                <a:latin typeface="Arial" pitchFamily="34" charset="0"/>
                <a:cs typeface="Arial" pitchFamily="34" charset="0"/>
              </a:rPr>
              <a:t>M. Pavolonis</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49197634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5"/>
          <p:cNvSpPr>
            <a:spLocks noGrp="1" noChangeArrowheads="1"/>
          </p:cNvSpPr>
          <p:nvPr>
            <p:ph type="ftr" sz="quarter" idx="10"/>
          </p:nvPr>
        </p:nvSpPr>
        <p:spPr>
          <a:noFill/>
        </p:spPr>
        <p:txBody>
          <a:bodyPr/>
          <a:lstStyle/>
          <a:p>
            <a:endParaRPr lang="en-US" smtClean="0">
              <a:solidFill>
                <a:srgbClr val="000000"/>
              </a:solidFill>
            </a:endParaRPr>
          </a:p>
          <a:p>
            <a:endParaRPr lang="en-US" smtClean="0">
              <a:solidFill>
                <a:srgbClr val="000000"/>
              </a:solidFill>
            </a:endParaRPr>
          </a:p>
        </p:txBody>
      </p:sp>
      <p:sp>
        <p:nvSpPr>
          <p:cNvPr id="45059" name="Rectangle 13"/>
          <p:cNvSpPr>
            <a:spLocks noGrp="1" noChangeArrowheads="1"/>
          </p:cNvSpPr>
          <p:nvPr>
            <p:ph type="sldNum" sz="quarter" idx="12"/>
          </p:nvPr>
        </p:nvSpPr>
        <p:spPr>
          <a:noFill/>
        </p:spPr>
        <p:txBody>
          <a:bodyPr/>
          <a:lstStyle/>
          <a:p>
            <a:fld id="{C9FEBF5E-C044-4A5D-82AC-A403C34C76D5}" type="slidenum">
              <a:rPr lang="en-US" smtClean="0"/>
              <a:pPr/>
              <a:t>69</a:t>
            </a:fld>
            <a:endParaRPr lang="en-US" smtClean="0"/>
          </a:p>
        </p:txBody>
      </p:sp>
      <p:sp>
        <p:nvSpPr>
          <p:cNvPr id="45060" name="Slide Number Placeholder 2"/>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2AD466DA-3CA4-45F8-B73C-9823032E74FC}"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69</a:t>
            </a:fld>
            <a:endParaRPr lang="en-US" sz="1400" b="1">
              <a:solidFill>
                <a:srgbClr val="FFFF00"/>
              </a:solidFill>
              <a:latin typeface="Times New Roman" pitchFamily="18" charset="0"/>
              <a:ea typeface="MS PGothic" pitchFamily="34" charset="-128"/>
            </a:endParaRPr>
          </a:p>
        </p:txBody>
      </p:sp>
      <p:sp>
        <p:nvSpPr>
          <p:cNvPr id="45061"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8B2D97C0-92F9-43DC-BFF5-AB48FF98B16F}"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69</a:t>
            </a:fld>
            <a:endParaRPr lang="en-US" sz="1400" b="1">
              <a:solidFill>
                <a:srgbClr val="FFFF00"/>
              </a:solidFill>
              <a:latin typeface="Times New Roman" pitchFamily="18" charset="0"/>
              <a:ea typeface="MS PGothic" pitchFamily="34" charset="-128"/>
            </a:endParaRPr>
          </a:p>
        </p:txBody>
      </p:sp>
      <p:sp>
        <p:nvSpPr>
          <p:cNvPr id="45062"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7581E877-1863-49E6-A4CF-AE40E262E0F4}"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69</a:t>
            </a:fld>
            <a:endParaRPr lang="en-US" sz="1400" b="1">
              <a:solidFill>
                <a:srgbClr val="FFFF00"/>
              </a:solidFill>
              <a:latin typeface="Times New Roman" pitchFamily="18" charset="0"/>
              <a:ea typeface="MS PGothic" pitchFamily="34" charset="-128"/>
            </a:endParaRPr>
          </a:p>
        </p:txBody>
      </p:sp>
      <p:sp>
        <p:nvSpPr>
          <p:cNvPr id="45063"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96277971-63EC-4815-9C7C-7798B0D44EFE}"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69</a:t>
            </a:fld>
            <a:endParaRPr lang="en-US" sz="1400" b="1">
              <a:solidFill>
                <a:srgbClr val="FFFF00"/>
              </a:solidFill>
              <a:latin typeface="Times New Roman" pitchFamily="18" charset="0"/>
              <a:ea typeface="MS PGothic" pitchFamily="34" charset="-128"/>
            </a:endParaRPr>
          </a:p>
        </p:txBody>
      </p:sp>
      <p:sp>
        <p:nvSpPr>
          <p:cNvPr id="45064"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C0B450FF-4389-4FFC-BA70-97C951848DE5}"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69</a:t>
            </a:fld>
            <a:endParaRPr lang="en-US" sz="1400" b="1">
              <a:solidFill>
                <a:srgbClr val="FFFF00"/>
              </a:solidFill>
              <a:latin typeface="Times New Roman" pitchFamily="18" charset="0"/>
              <a:ea typeface="MS PGothic" pitchFamily="34" charset="-128"/>
            </a:endParaRPr>
          </a:p>
        </p:txBody>
      </p:sp>
      <p:sp>
        <p:nvSpPr>
          <p:cNvPr id="45065" name="Rectangle 6"/>
          <p:cNvSpPr>
            <a:spLocks noGrp="1" noChangeArrowheads="1"/>
          </p:cNvSpPr>
          <p:nvPr>
            <p:ph type="title" idx="4294967295"/>
          </p:nvPr>
        </p:nvSpPr>
        <p:spPr>
          <a:xfrm>
            <a:off x="1524000" y="398463"/>
            <a:ext cx="5791200" cy="563562"/>
          </a:xfrm>
        </p:spPr>
        <p:txBody>
          <a:bodyPr lIns="92075" tIns="46038" rIns="92075" bIns="46038" anchor="b"/>
          <a:lstStyle/>
          <a:p>
            <a:pPr eaLnBrk="1" hangingPunct="1"/>
            <a:r>
              <a:rPr lang="en-US" sz="1800" i="1" dirty="0" smtClean="0"/>
              <a:t>Temperature &amp; Moisture Soundings,  </a:t>
            </a:r>
            <a:r>
              <a:rPr lang="en-US" sz="1800" i="1" dirty="0" err="1" smtClean="0"/>
              <a:t>Precipitable</a:t>
            </a:r>
            <a:r>
              <a:rPr lang="en-US" sz="1800" i="1" dirty="0" smtClean="0"/>
              <a:t> Water, Atmospheric Stability </a:t>
            </a:r>
            <a:r>
              <a:rPr lang="en-US" sz="1800" dirty="0" smtClean="0"/>
              <a:t>Products</a:t>
            </a:r>
          </a:p>
        </p:txBody>
      </p:sp>
      <p:sp>
        <p:nvSpPr>
          <p:cNvPr id="45066" name="Rectangle 3"/>
          <p:cNvSpPr>
            <a:spLocks noGrp="1" noChangeArrowheads="1"/>
          </p:cNvSpPr>
          <p:nvPr>
            <p:ph type="body" idx="4294967295"/>
          </p:nvPr>
        </p:nvSpPr>
        <p:spPr>
          <a:xfrm>
            <a:off x="80963" y="1203325"/>
            <a:ext cx="4751387" cy="5795963"/>
          </a:xfrm>
        </p:spPr>
        <p:txBody>
          <a:bodyPr lIns="92075" tIns="46038" rIns="92075" bIns="46038"/>
          <a:lstStyle/>
          <a:p>
            <a:pPr eaLnBrk="1" hangingPunct="1">
              <a:lnSpc>
                <a:spcPct val="80000"/>
              </a:lnSpc>
            </a:pPr>
            <a:r>
              <a:rPr lang="en-US" sz="1500" b="1" dirty="0" smtClean="0">
                <a:solidFill>
                  <a:srgbClr val="FFFF00"/>
                </a:solidFill>
              </a:rPr>
              <a:t>Algorithm Highlights</a:t>
            </a:r>
          </a:p>
          <a:p>
            <a:pPr lvl="1" eaLnBrk="1" hangingPunct="1">
              <a:lnSpc>
                <a:spcPct val="80000"/>
              </a:lnSpc>
            </a:pPr>
            <a:r>
              <a:rPr lang="en-US" sz="1400" dirty="0" smtClean="0"/>
              <a:t>1D-variational physical retrieval algorithm that has heritage with MODIS and current operational GOES sounder physical retrieval algorithms</a:t>
            </a:r>
          </a:p>
          <a:p>
            <a:pPr lvl="1" eaLnBrk="1" hangingPunct="1">
              <a:lnSpc>
                <a:spcPct val="80000"/>
              </a:lnSpc>
            </a:pPr>
            <a:r>
              <a:rPr lang="en-US" sz="1400" dirty="0" smtClean="0"/>
              <a:t>Regression-based initial guess T/Q profiles</a:t>
            </a:r>
          </a:p>
          <a:p>
            <a:pPr lvl="1" eaLnBrk="1" hangingPunct="1">
              <a:lnSpc>
                <a:spcPct val="80000"/>
              </a:lnSpc>
            </a:pPr>
            <a:r>
              <a:rPr lang="en-US" sz="1400" dirty="0" smtClean="0"/>
              <a:t>Utilizes NWP forecast T/Q profiles</a:t>
            </a:r>
          </a:p>
          <a:p>
            <a:pPr lvl="1" eaLnBrk="1" hangingPunct="1">
              <a:lnSpc>
                <a:spcPct val="80000"/>
              </a:lnSpc>
            </a:pPr>
            <a:r>
              <a:rPr lang="en-US" sz="1400" dirty="0" smtClean="0"/>
              <a:t>Utilizes the 6.15, 7.0, 7.4, 8.5, 9.7, 10.35, 11.2, 12.3, and 13.3 </a:t>
            </a:r>
            <a:r>
              <a:rPr lang="en-US" sz="1500" dirty="0" smtClean="0">
                <a:latin typeface="Symbol" pitchFamily="18" charset="2"/>
              </a:rPr>
              <a:t>m</a:t>
            </a:r>
            <a:r>
              <a:rPr lang="en-US" sz="1500" dirty="0" smtClean="0"/>
              <a:t>m  bands)</a:t>
            </a:r>
            <a:endParaRPr lang="en-US" sz="1400" dirty="0" smtClean="0"/>
          </a:p>
          <a:p>
            <a:pPr lvl="1" eaLnBrk="1" hangingPunct="1">
              <a:lnSpc>
                <a:spcPct val="80000"/>
              </a:lnSpc>
            </a:pPr>
            <a:r>
              <a:rPr lang="en-US" sz="1400" dirty="0" smtClean="0"/>
              <a:t>Exploits recent improvements in fast clear-sky </a:t>
            </a:r>
            <a:r>
              <a:rPr lang="en-US" sz="1400" dirty="0" err="1" smtClean="0"/>
              <a:t>radiative</a:t>
            </a:r>
            <a:r>
              <a:rPr lang="en-US" sz="1400" dirty="0" smtClean="0"/>
              <a:t> transfer models and ancillary data (surface emissivity)</a:t>
            </a:r>
          </a:p>
          <a:p>
            <a:pPr lvl="1" eaLnBrk="1" hangingPunct="1">
              <a:lnSpc>
                <a:spcPct val="80000"/>
              </a:lnSpc>
            </a:pPr>
            <a:endParaRPr lang="en-US" sz="1400" dirty="0" smtClean="0"/>
          </a:p>
          <a:p>
            <a:pPr eaLnBrk="1" hangingPunct="1">
              <a:lnSpc>
                <a:spcPct val="80000"/>
              </a:lnSpc>
            </a:pPr>
            <a:r>
              <a:rPr lang="en-US" sz="1500" b="1" dirty="0" smtClean="0">
                <a:solidFill>
                  <a:srgbClr val="FFFF00"/>
                </a:solidFill>
              </a:rPr>
              <a:t>Operational Applications</a:t>
            </a:r>
          </a:p>
          <a:p>
            <a:pPr lvl="1">
              <a:lnSpc>
                <a:spcPct val="80000"/>
              </a:lnSpc>
              <a:buFontTx/>
              <a:buNone/>
            </a:pPr>
            <a:r>
              <a:rPr lang="en-US" sz="1400" b="1" i="1" dirty="0" err="1" smtClean="0"/>
              <a:t>Nowcasting</a:t>
            </a:r>
            <a:r>
              <a:rPr lang="en-US" sz="1400" dirty="0" smtClean="0"/>
              <a:t> </a:t>
            </a:r>
          </a:p>
          <a:p>
            <a:pPr lvl="1">
              <a:lnSpc>
                <a:spcPct val="80000"/>
              </a:lnSpc>
            </a:pPr>
            <a:r>
              <a:rPr lang="en-US" sz="1400" dirty="0" smtClean="0"/>
              <a:t>Gulf of Mexico return flow</a:t>
            </a:r>
          </a:p>
          <a:p>
            <a:pPr lvl="1">
              <a:lnSpc>
                <a:spcPct val="80000"/>
              </a:lnSpc>
            </a:pPr>
            <a:r>
              <a:rPr lang="en-US" sz="1400" dirty="0" smtClean="0"/>
              <a:t>Southwest US monsoon</a:t>
            </a:r>
          </a:p>
          <a:p>
            <a:pPr lvl="1">
              <a:lnSpc>
                <a:spcPct val="80000"/>
              </a:lnSpc>
            </a:pPr>
            <a:r>
              <a:rPr lang="en-US" sz="1400" dirty="0" smtClean="0"/>
              <a:t>QPF (heavy rain, flash flooding)</a:t>
            </a:r>
          </a:p>
          <a:p>
            <a:pPr lvl="1">
              <a:lnSpc>
                <a:spcPct val="80000"/>
              </a:lnSpc>
            </a:pPr>
            <a:r>
              <a:rPr lang="en-US" sz="1400" dirty="0" smtClean="0"/>
              <a:t>Convective potential and morphology</a:t>
            </a:r>
          </a:p>
          <a:p>
            <a:pPr lvl="1">
              <a:lnSpc>
                <a:spcPct val="80000"/>
              </a:lnSpc>
            </a:pPr>
            <a:r>
              <a:rPr lang="en-US" sz="1400" dirty="0" smtClean="0"/>
              <a:t>Fog potential</a:t>
            </a:r>
          </a:p>
          <a:p>
            <a:pPr lvl="1">
              <a:lnSpc>
                <a:spcPct val="80000"/>
              </a:lnSpc>
            </a:pPr>
            <a:r>
              <a:rPr lang="en-US" sz="1400" dirty="0" smtClean="0"/>
              <a:t>Situational awareness in pre-convective environments for potential watch/warning scenarios</a:t>
            </a:r>
          </a:p>
          <a:p>
            <a:pPr lvl="1">
              <a:lnSpc>
                <a:spcPct val="80000"/>
              </a:lnSpc>
              <a:buFontTx/>
              <a:buNone/>
            </a:pPr>
            <a:r>
              <a:rPr lang="en-US" sz="1400" b="1" i="1" dirty="0" smtClean="0"/>
              <a:t>NWP</a:t>
            </a:r>
          </a:p>
          <a:p>
            <a:pPr lvl="1">
              <a:lnSpc>
                <a:spcPct val="80000"/>
              </a:lnSpc>
            </a:pPr>
            <a:r>
              <a:rPr lang="en-US" sz="1400" dirty="0" smtClean="0"/>
              <a:t>Assimilation into regional and </a:t>
            </a:r>
            <a:r>
              <a:rPr lang="en-US" sz="1400" dirty="0" err="1" smtClean="0"/>
              <a:t>mesoscale</a:t>
            </a:r>
            <a:r>
              <a:rPr lang="en-US" sz="1400" dirty="0" smtClean="0"/>
              <a:t> NWP models (TPW)</a:t>
            </a:r>
          </a:p>
        </p:txBody>
      </p:sp>
      <p:sp>
        <p:nvSpPr>
          <p:cNvPr id="45068" name="Text Box 11"/>
          <p:cNvSpPr txBox="1">
            <a:spLocks noChangeArrowheads="1"/>
          </p:cNvSpPr>
          <p:nvPr/>
        </p:nvSpPr>
        <p:spPr bwMode="auto">
          <a:xfrm>
            <a:off x="7785100" y="827088"/>
            <a:ext cx="1076325" cy="244475"/>
          </a:xfrm>
          <a:prstGeom prst="rect">
            <a:avLst/>
          </a:prstGeom>
          <a:noFill/>
          <a:ln w="9525" algn="ctr">
            <a:noFill/>
            <a:miter lim="800000"/>
            <a:headEnd/>
            <a:tailEnd/>
          </a:ln>
        </p:spPr>
        <p:txBody>
          <a:bodyPr>
            <a:spAutoFit/>
          </a:bodyPr>
          <a:lstStyle/>
          <a:p>
            <a:pPr algn="ctr" fontAlgn="base">
              <a:spcBef>
                <a:spcPct val="50000"/>
              </a:spcBef>
              <a:spcAft>
                <a:spcPct val="0"/>
              </a:spcAft>
            </a:pPr>
            <a:r>
              <a:rPr lang="en-US" sz="1000" b="1">
                <a:solidFill>
                  <a:srgbClr val="4D4D4D"/>
                </a:solidFill>
              </a:rPr>
              <a:t>(mm)</a:t>
            </a:r>
          </a:p>
        </p:txBody>
      </p:sp>
      <p:sp>
        <p:nvSpPr>
          <p:cNvPr id="45071" name="Text Box 14"/>
          <p:cNvSpPr txBox="1">
            <a:spLocks noChangeArrowheads="1"/>
          </p:cNvSpPr>
          <p:nvPr/>
        </p:nvSpPr>
        <p:spPr bwMode="auto">
          <a:xfrm>
            <a:off x="4624388" y="852488"/>
            <a:ext cx="1111250" cy="366712"/>
          </a:xfrm>
          <a:prstGeom prst="rect">
            <a:avLst/>
          </a:prstGeom>
          <a:noFill/>
          <a:ln w="9525" algn="ctr">
            <a:noFill/>
            <a:miter lim="800000"/>
            <a:headEnd/>
            <a:tailEnd/>
          </a:ln>
        </p:spPr>
        <p:txBody>
          <a:bodyPr>
            <a:spAutoFit/>
          </a:bodyPr>
          <a:lstStyle/>
          <a:p>
            <a:pPr algn="ctr" fontAlgn="base">
              <a:spcBef>
                <a:spcPct val="50000"/>
              </a:spcBef>
              <a:spcAft>
                <a:spcPct val="0"/>
              </a:spcAft>
            </a:pPr>
            <a:r>
              <a:rPr lang="en-US" b="1" dirty="0">
                <a:solidFill>
                  <a:srgbClr val="000066"/>
                </a:solidFill>
              </a:rPr>
              <a:t>TPW</a:t>
            </a:r>
          </a:p>
        </p:txBody>
      </p:sp>
      <p:sp>
        <p:nvSpPr>
          <p:cNvPr id="19" name="Text Box 8"/>
          <p:cNvSpPr txBox="1">
            <a:spLocks noChangeArrowheads="1"/>
          </p:cNvSpPr>
          <p:nvPr/>
        </p:nvSpPr>
        <p:spPr bwMode="auto">
          <a:xfrm>
            <a:off x="4800600" y="6400800"/>
            <a:ext cx="1447800" cy="338554"/>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smtClean="0">
                <a:solidFill>
                  <a:prstClr val="black"/>
                </a:solidFill>
                <a:latin typeface="Arial" pitchFamily="34" charset="0"/>
                <a:cs typeface="Arial" pitchFamily="34" charset="0"/>
              </a:rPr>
              <a:t>J. LI, CIMSS</a:t>
            </a:r>
            <a:endParaRPr lang="en-US" dirty="0">
              <a:solidFill>
                <a:prstClr val="black"/>
              </a:solidFill>
              <a:latin typeface="Arial" pitchFamily="34" charset="0"/>
              <a:cs typeface="Arial" pitchFamily="34" charset="0"/>
            </a:endParaRPr>
          </a:p>
        </p:txBody>
      </p:sp>
      <p:pic>
        <p:nvPicPr>
          <p:cNvPr id="21" name="Picture 3" descr="SEVIRI_Lifted_Index_loop"/>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6140" y="2362200"/>
            <a:ext cx="4406900" cy="3305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9927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400"/>
            <a:ext cx="8229600" cy="1143000"/>
          </a:xfrm>
        </p:spPr>
        <p:txBody>
          <a:bodyPr/>
          <a:lstStyle/>
          <a:p>
            <a:r>
              <a:rPr lang="en-US" sz="3600" dirty="0" smtClean="0">
                <a:solidFill>
                  <a:srgbClr val="FFFF00"/>
                </a:solidFill>
              </a:rPr>
              <a:t>GOES History</a:t>
            </a:r>
            <a:endParaRPr lang="en-US" sz="3600" dirty="0">
              <a:solidFill>
                <a:srgbClr val="FFFF00"/>
              </a:solidFill>
            </a:endParaRPr>
          </a:p>
        </p:txBody>
      </p:sp>
      <p:sp>
        <p:nvSpPr>
          <p:cNvPr id="3" name="Content Placeholder 2"/>
          <p:cNvSpPr>
            <a:spLocks noGrp="1"/>
          </p:cNvSpPr>
          <p:nvPr>
            <p:ph idx="1"/>
          </p:nvPr>
        </p:nvSpPr>
        <p:spPr/>
        <p:txBody>
          <a:bodyPr/>
          <a:lstStyle/>
          <a:p>
            <a:endParaRPr lang="en-US" sz="1400" dirty="0"/>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7</a:t>
            </a:fld>
            <a:endParaRPr lang="en-US">
              <a:solidFill>
                <a:srgbClr val="000000"/>
              </a:solidFill>
            </a:endParaRPr>
          </a:p>
        </p:txBody>
      </p:sp>
      <p:sp>
        <p:nvSpPr>
          <p:cNvPr id="5" name="AutoShape 8802"/>
          <p:cNvSpPr>
            <a:spLocks noChangeArrowheads="1"/>
          </p:cNvSpPr>
          <p:nvPr/>
        </p:nvSpPr>
        <p:spPr bwMode="auto">
          <a:xfrm>
            <a:off x="76200" y="762000"/>
            <a:ext cx="8991599" cy="6019799"/>
          </a:xfrm>
          <a:prstGeom prst="flowChartAlternateProcess">
            <a:avLst/>
          </a:prstGeom>
          <a:gradFill rotWithShape="0">
            <a:gsLst>
              <a:gs pos="0">
                <a:srgbClr val="CCECFF"/>
              </a:gs>
              <a:gs pos="50000">
                <a:srgbClr val="CCECFF">
                  <a:gamma/>
                  <a:tint val="0"/>
                  <a:invGamma/>
                </a:srgbClr>
              </a:gs>
              <a:gs pos="100000">
                <a:srgbClr val="CCE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400"/>
          </a:p>
        </p:txBody>
      </p:sp>
      <p:pic>
        <p:nvPicPr>
          <p:cNvPr id="7" name="Picture 230" descr="goes_nopq_dep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830348" y="4091603"/>
            <a:ext cx="858141" cy="1626652"/>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220"/>
          <p:cNvSpPr txBox="1">
            <a:spLocks noChangeArrowheads="1"/>
          </p:cNvSpPr>
          <p:nvPr/>
        </p:nvSpPr>
        <p:spPr bwMode="auto">
          <a:xfrm>
            <a:off x="5051915" y="838200"/>
            <a:ext cx="2148985"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b="1" dirty="0" smtClean="0">
                <a:solidFill>
                  <a:schemeClr val="accent2"/>
                </a:solidFill>
              </a:rPr>
              <a:t>GOES-13/14/15</a:t>
            </a:r>
            <a:endParaRPr lang="en-US" b="1" dirty="0">
              <a:solidFill>
                <a:schemeClr val="accent2"/>
              </a:solidFill>
            </a:endParaRPr>
          </a:p>
          <a:p>
            <a:endParaRPr lang="en-US" sz="1400" b="1" dirty="0">
              <a:solidFill>
                <a:schemeClr val="accent2"/>
              </a:solidFill>
            </a:endParaRPr>
          </a:p>
          <a:p>
            <a:r>
              <a:rPr lang="en-US" sz="1400" b="1" dirty="0" smtClean="0">
                <a:solidFill>
                  <a:schemeClr val="accent2"/>
                </a:solidFill>
              </a:rPr>
              <a:t>Launched</a:t>
            </a:r>
            <a:endParaRPr lang="en-US" sz="1400" b="1" dirty="0">
              <a:solidFill>
                <a:schemeClr val="accent2"/>
              </a:solidFill>
            </a:endParaRPr>
          </a:p>
          <a:p>
            <a:r>
              <a:rPr lang="en-US" sz="1400" b="1" dirty="0" smtClean="0">
                <a:solidFill>
                  <a:schemeClr val="accent2"/>
                </a:solidFill>
              </a:rPr>
              <a:t>2005</a:t>
            </a:r>
            <a:endParaRPr lang="en-US" sz="1400" b="1" dirty="0">
              <a:solidFill>
                <a:schemeClr val="accent2"/>
              </a:solidFill>
            </a:endParaRPr>
          </a:p>
          <a:p>
            <a:r>
              <a:rPr lang="en-US" sz="1400" b="1" dirty="0" smtClean="0">
                <a:solidFill>
                  <a:schemeClr val="accent2"/>
                </a:solidFill>
              </a:rPr>
              <a:t>2009</a:t>
            </a:r>
            <a:endParaRPr lang="en-US" sz="1400" b="1" dirty="0">
              <a:solidFill>
                <a:schemeClr val="accent2"/>
              </a:solidFill>
            </a:endParaRPr>
          </a:p>
          <a:p>
            <a:r>
              <a:rPr lang="en-US" sz="1400" b="1" dirty="0" smtClean="0">
                <a:solidFill>
                  <a:schemeClr val="accent2"/>
                </a:solidFill>
              </a:rPr>
              <a:t>2010</a:t>
            </a:r>
          </a:p>
          <a:p>
            <a:endParaRPr lang="en-US" sz="1400" b="1" dirty="0">
              <a:solidFill>
                <a:schemeClr val="accent2"/>
              </a:solidFill>
            </a:endParaRPr>
          </a:p>
          <a:p>
            <a:r>
              <a:rPr lang="en-US" sz="1400" b="1" dirty="0">
                <a:solidFill>
                  <a:schemeClr val="accent2"/>
                </a:solidFill>
              </a:rPr>
              <a:t>Better </a:t>
            </a:r>
            <a:r>
              <a:rPr lang="en-US" sz="1400" b="1" dirty="0" smtClean="0">
                <a:solidFill>
                  <a:schemeClr val="accent2"/>
                </a:solidFill>
              </a:rPr>
              <a:t>navigation and calibration</a:t>
            </a:r>
            <a:endParaRPr lang="en-US" sz="1400" b="1" dirty="0">
              <a:solidFill>
                <a:schemeClr val="accent2"/>
              </a:solidFill>
            </a:endParaRPr>
          </a:p>
          <a:p>
            <a:r>
              <a:rPr lang="en-US" sz="1400" b="1" dirty="0">
                <a:solidFill>
                  <a:schemeClr val="accent2"/>
                </a:solidFill>
              </a:rPr>
              <a:t>No eclipse outages</a:t>
            </a:r>
          </a:p>
          <a:p>
            <a:r>
              <a:rPr lang="en-US" sz="1400" b="1" dirty="0" smtClean="0">
                <a:solidFill>
                  <a:schemeClr val="accent2"/>
                </a:solidFill>
                <a:cs typeface="Times New Roman" pitchFamily="18" charset="0"/>
              </a:rPr>
              <a:t>Better </a:t>
            </a:r>
            <a:r>
              <a:rPr lang="en-US" sz="1400" b="1" dirty="0">
                <a:solidFill>
                  <a:schemeClr val="accent2"/>
                </a:solidFill>
                <a:cs typeface="Times New Roman" pitchFamily="18" charset="0"/>
              </a:rPr>
              <a:t>spatial resolutions for the </a:t>
            </a:r>
            <a:r>
              <a:rPr lang="en-US" sz="1400" b="1" dirty="0" smtClean="0">
                <a:solidFill>
                  <a:schemeClr val="accent2"/>
                </a:solidFill>
                <a:cs typeface="Times New Roman" pitchFamily="18" charset="0"/>
              </a:rPr>
              <a:t>6.5 um on GOES-12+ and the 13.3 </a:t>
            </a:r>
            <a:r>
              <a:rPr lang="en-US" sz="1400" b="1" dirty="0">
                <a:solidFill>
                  <a:schemeClr val="accent2"/>
                </a:solidFill>
                <a:cs typeface="Times New Roman" pitchFamily="18" charset="0"/>
              </a:rPr>
              <a:t>um band on </a:t>
            </a:r>
            <a:r>
              <a:rPr lang="en-US" sz="1400" b="1" dirty="0" smtClean="0">
                <a:solidFill>
                  <a:schemeClr val="accent2"/>
                </a:solidFill>
                <a:cs typeface="Times New Roman" pitchFamily="18" charset="0"/>
              </a:rPr>
              <a:t>GOES-14/15</a:t>
            </a:r>
            <a:r>
              <a:rPr lang="en-US" sz="1400" b="1" dirty="0" smtClean="0">
                <a:solidFill>
                  <a:schemeClr val="accent2"/>
                </a:solidFill>
              </a:rPr>
              <a:t> </a:t>
            </a:r>
          </a:p>
          <a:p>
            <a:r>
              <a:rPr lang="en-US" sz="1400" b="1" dirty="0">
                <a:solidFill>
                  <a:schemeClr val="accent2"/>
                </a:solidFill>
              </a:rPr>
              <a:t>Operational  Sounder</a:t>
            </a:r>
          </a:p>
        </p:txBody>
      </p:sp>
      <p:pic>
        <p:nvPicPr>
          <p:cNvPr id="9" name="Picture 20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4698" y="4107493"/>
            <a:ext cx="1028700" cy="1226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221"/>
          <p:cNvSpPr txBox="1">
            <a:spLocks noChangeArrowheads="1"/>
          </p:cNvSpPr>
          <p:nvPr/>
        </p:nvSpPr>
        <p:spPr bwMode="auto">
          <a:xfrm>
            <a:off x="3505200" y="838200"/>
            <a:ext cx="148004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b="1" dirty="0">
                <a:solidFill>
                  <a:schemeClr val="accent2"/>
                </a:solidFill>
              </a:rPr>
              <a:t>GOES-8/12</a:t>
            </a:r>
          </a:p>
          <a:p>
            <a:endParaRPr lang="en-US" sz="1400" b="1" dirty="0">
              <a:solidFill>
                <a:schemeClr val="accent2"/>
              </a:solidFill>
            </a:endParaRPr>
          </a:p>
          <a:p>
            <a:r>
              <a:rPr lang="en-US" sz="1400" b="1" dirty="0">
                <a:solidFill>
                  <a:schemeClr val="accent2"/>
                </a:solidFill>
              </a:rPr>
              <a:t>Launched</a:t>
            </a:r>
          </a:p>
          <a:p>
            <a:r>
              <a:rPr lang="en-US" sz="1400" b="1" dirty="0" smtClean="0">
                <a:solidFill>
                  <a:schemeClr val="accent2"/>
                </a:solidFill>
              </a:rPr>
              <a:t>1994</a:t>
            </a:r>
            <a:endParaRPr lang="en-US" sz="1400" b="1" dirty="0">
              <a:solidFill>
                <a:schemeClr val="accent2"/>
              </a:solidFill>
            </a:endParaRPr>
          </a:p>
          <a:p>
            <a:r>
              <a:rPr lang="en-US" sz="1400" b="1" dirty="0" smtClean="0">
                <a:solidFill>
                  <a:schemeClr val="accent2"/>
                </a:solidFill>
              </a:rPr>
              <a:t>1995</a:t>
            </a:r>
            <a:endParaRPr lang="en-US" sz="1400" b="1" dirty="0">
              <a:solidFill>
                <a:schemeClr val="accent2"/>
              </a:solidFill>
            </a:endParaRPr>
          </a:p>
          <a:p>
            <a:r>
              <a:rPr lang="en-US" sz="1400" b="1" dirty="0" smtClean="0">
                <a:solidFill>
                  <a:schemeClr val="accent2"/>
                </a:solidFill>
              </a:rPr>
              <a:t>1997</a:t>
            </a:r>
            <a:endParaRPr lang="en-US" sz="1400" b="1" dirty="0">
              <a:solidFill>
                <a:schemeClr val="accent2"/>
              </a:solidFill>
            </a:endParaRPr>
          </a:p>
          <a:p>
            <a:r>
              <a:rPr lang="en-US" sz="1400" b="1" dirty="0" smtClean="0">
                <a:solidFill>
                  <a:schemeClr val="accent2"/>
                </a:solidFill>
              </a:rPr>
              <a:t>2000</a:t>
            </a:r>
            <a:endParaRPr lang="en-US" sz="1400" b="1" dirty="0">
              <a:solidFill>
                <a:schemeClr val="accent2"/>
              </a:solidFill>
            </a:endParaRPr>
          </a:p>
          <a:p>
            <a:r>
              <a:rPr lang="en-US" sz="1400" b="1" dirty="0" smtClean="0">
                <a:solidFill>
                  <a:schemeClr val="accent2"/>
                </a:solidFill>
              </a:rPr>
              <a:t>2001</a:t>
            </a:r>
          </a:p>
          <a:p>
            <a:endParaRPr lang="en-US" sz="1400" b="1" dirty="0">
              <a:solidFill>
                <a:schemeClr val="accent2"/>
              </a:solidFill>
            </a:endParaRPr>
          </a:p>
          <a:p>
            <a:r>
              <a:rPr lang="en-US" sz="1400" b="1" dirty="0" smtClean="0">
                <a:solidFill>
                  <a:schemeClr val="accent2"/>
                </a:solidFill>
              </a:rPr>
              <a:t>Imager </a:t>
            </a:r>
            <a:r>
              <a:rPr lang="en-US" sz="1400" b="1" dirty="0">
                <a:solidFill>
                  <a:schemeClr val="accent2"/>
                </a:solidFill>
              </a:rPr>
              <a:t>Bands: 4 </a:t>
            </a:r>
            <a:r>
              <a:rPr lang="en-US" sz="1400" b="1" dirty="0" smtClean="0">
                <a:solidFill>
                  <a:schemeClr val="accent2"/>
                </a:solidFill>
              </a:rPr>
              <a:t>IR; </a:t>
            </a:r>
            <a:r>
              <a:rPr lang="en-US" sz="1400" b="1" dirty="0">
                <a:solidFill>
                  <a:schemeClr val="accent2"/>
                </a:solidFill>
              </a:rPr>
              <a:t>1 visible</a:t>
            </a:r>
          </a:p>
          <a:p>
            <a:r>
              <a:rPr lang="en-US" sz="1400" b="1" dirty="0">
                <a:solidFill>
                  <a:schemeClr val="accent2"/>
                </a:solidFill>
              </a:rPr>
              <a:t>Operational  Sounder	</a:t>
            </a:r>
            <a:r>
              <a:rPr lang="en-US" sz="1400" b="1" dirty="0" smtClean="0">
                <a:solidFill>
                  <a:schemeClr val="accent2"/>
                </a:solidFill>
              </a:rPr>
              <a:t> </a:t>
            </a:r>
          </a:p>
          <a:p>
            <a:r>
              <a:rPr lang="en-US" sz="1400" b="1" dirty="0" smtClean="0">
                <a:solidFill>
                  <a:schemeClr val="accent2"/>
                </a:solidFill>
              </a:rPr>
              <a:t>(18 IR bands)</a:t>
            </a:r>
            <a:endParaRPr lang="en-US" sz="1400" b="1" dirty="0">
              <a:solidFill>
                <a:schemeClr val="accent2"/>
              </a:solidFill>
            </a:endParaRPr>
          </a:p>
        </p:txBody>
      </p:sp>
      <p:sp>
        <p:nvSpPr>
          <p:cNvPr id="11" name="Rectangle 195"/>
          <p:cNvSpPr>
            <a:spLocks noChangeArrowheads="1"/>
          </p:cNvSpPr>
          <p:nvPr/>
        </p:nvSpPr>
        <p:spPr bwMode="auto">
          <a:xfrm>
            <a:off x="13093700" y="13358813"/>
            <a:ext cx="19050" cy="365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12" name="Text Box 219"/>
          <p:cNvSpPr txBox="1">
            <a:spLocks noChangeArrowheads="1"/>
          </p:cNvSpPr>
          <p:nvPr/>
        </p:nvSpPr>
        <p:spPr bwMode="auto">
          <a:xfrm>
            <a:off x="7191375" y="838200"/>
            <a:ext cx="1724025"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b="1" dirty="0" smtClean="0">
                <a:solidFill>
                  <a:schemeClr val="accent2"/>
                </a:solidFill>
              </a:rPr>
              <a:t>GOES-R/S+</a:t>
            </a:r>
            <a:endParaRPr lang="en-US" b="1" dirty="0">
              <a:solidFill>
                <a:schemeClr val="accent2"/>
              </a:solidFill>
            </a:endParaRPr>
          </a:p>
          <a:p>
            <a:endParaRPr lang="en-US" sz="1400" b="1" dirty="0">
              <a:solidFill>
                <a:schemeClr val="accent2"/>
              </a:solidFill>
            </a:endParaRPr>
          </a:p>
          <a:p>
            <a:r>
              <a:rPr lang="en-US" sz="1400" b="1" dirty="0">
                <a:solidFill>
                  <a:schemeClr val="accent2"/>
                </a:solidFill>
              </a:rPr>
              <a:t>Planned Launch</a:t>
            </a:r>
          </a:p>
          <a:p>
            <a:r>
              <a:rPr lang="en-US" sz="1400" b="1" i="1" dirty="0" smtClean="0">
                <a:solidFill>
                  <a:schemeClr val="accent2"/>
                </a:solidFill>
              </a:rPr>
              <a:t>2015</a:t>
            </a:r>
            <a:endParaRPr lang="en-US" sz="1400" b="1" i="1" dirty="0">
              <a:solidFill>
                <a:schemeClr val="accent2"/>
              </a:solidFill>
            </a:endParaRPr>
          </a:p>
          <a:p>
            <a:r>
              <a:rPr lang="en-US" sz="1400" b="1" i="1" dirty="0" smtClean="0">
                <a:solidFill>
                  <a:schemeClr val="accent2"/>
                </a:solidFill>
              </a:rPr>
              <a:t>2017</a:t>
            </a:r>
          </a:p>
          <a:p>
            <a:r>
              <a:rPr lang="en-US" sz="1400" b="1" i="1" dirty="0" smtClean="0">
                <a:solidFill>
                  <a:schemeClr val="accent2"/>
                </a:solidFill>
              </a:rPr>
              <a:t>2020</a:t>
            </a:r>
          </a:p>
          <a:p>
            <a:r>
              <a:rPr lang="en-US" sz="1400" b="1" i="1" dirty="0" smtClean="0">
                <a:solidFill>
                  <a:schemeClr val="accent2"/>
                </a:solidFill>
              </a:rPr>
              <a:t>2025</a:t>
            </a:r>
          </a:p>
          <a:p>
            <a:endParaRPr lang="en-US" sz="1400" b="1" i="1" dirty="0">
              <a:solidFill>
                <a:schemeClr val="accent2"/>
              </a:solidFill>
            </a:endParaRPr>
          </a:p>
          <a:p>
            <a:r>
              <a:rPr lang="en-US" sz="1400" b="1" dirty="0" smtClean="0">
                <a:solidFill>
                  <a:schemeClr val="accent2"/>
                </a:solidFill>
              </a:rPr>
              <a:t>Faster </a:t>
            </a:r>
            <a:r>
              <a:rPr lang="en-US" sz="1400" b="1" dirty="0">
                <a:solidFill>
                  <a:schemeClr val="accent2"/>
                </a:solidFill>
              </a:rPr>
              <a:t>coverage</a:t>
            </a:r>
          </a:p>
          <a:p>
            <a:r>
              <a:rPr lang="en-US" sz="1400" b="1" dirty="0" smtClean="0">
                <a:solidFill>
                  <a:schemeClr val="accent2"/>
                </a:solidFill>
              </a:rPr>
              <a:t>16 Imager </a:t>
            </a:r>
            <a:r>
              <a:rPr lang="en-US" sz="1400" b="1" dirty="0">
                <a:solidFill>
                  <a:schemeClr val="accent2"/>
                </a:solidFill>
              </a:rPr>
              <a:t>Bands</a:t>
            </a:r>
          </a:p>
          <a:p>
            <a:r>
              <a:rPr lang="en-US" sz="1400" b="1" dirty="0" smtClean="0">
                <a:solidFill>
                  <a:schemeClr val="accent2"/>
                </a:solidFill>
              </a:rPr>
              <a:t>Improved spatial</a:t>
            </a:r>
            <a:endParaRPr lang="en-US" sz="1400" b="1" dirty="0">
              <a:solidFill>
                <a:schemeClr val="accent2"/>
              </a:solidFill>
            </a:endParaRPr>
          </a:p>
          <a:p>
            <a:r>
              <a:rPr lang="en-US" sz="1400" b="1" dirty="0">
                <a:solidFill>
                  <a:schemeClr val="accent2"/>
                </a:solidFill>
              </a:rPr>
              <a:t>No </a:t>
            </a:r>
            <a:r>
              <a:rPr lang="en-US" sz="1400" b="1" dirty="0" smtClean="0">
                <a:solidFill>
                  <a:schemeClr val="accent2"/>
                </a:solidFill>
              </a:rPr>
              <a:t>sounder</a:t>
            </a:r>
          </a:p>
          <a:p>
            <a:r>
              <a:rPr lang="en-US" sz="1400" b="1" dirty="0" smtClean="0">
                <a:solidFill>
                  <a:schemeClr val="accent2"/>
                </a:solidFill>
              </a:rPr>
              <a:t>GLM</a:t>
            </a:r>
            <a:endParaRPr lang="en-US" sz="1400" b="1" dirty="0">
              <a:solidFill>
                <a:schemeClr val="accent2"/>
              </a:solidFill>
            </a:endParaRPr>
          </a:p>
        </p:txBody>
      </p:sp>
      <p:sp>
        <p:nvSpPr>
          <p:cNvPr id="13" name="Text Box 222"/>
          <p:cNvSpPr txBox="1">
            <a:spLocks noChangeArrowheads="1"/>
          </p:cNvSpPr>
          <p:nvPr/>
        </p:nvSpPr>
        <p:spPr bwMode="auto">
          <a:xfrm>
            <a:off x="1905000" y="838200"/>
            <a:ext cx="1400906"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b="1" dirty="0">
                <a:solidFill>
                  <a:schemeClr val="accent2"/>
                </a:solidFill>
              </a:rPr>
              <a:t>GOES-4/7</a:t>
            </a:r>
          </a:p>
          <a:p>
            <a:endParaRPr lang="en-US" sz="1400" b="1" dirty="0">
              <a:solidFill>
                <a:schemeClr val="accent2"/>
              </a:solidFill>
            </a:endParaRPr>
          </a:p>
          <a:p>
            <a:r>
              <a:rPr lang="en-US" sz="1400" b="1" dirty="0">
                <a:solidFill>
                  <a:schemeClr val="accent2"/>
                </a:solidFill>
              </a:rPr>
              <a:t>Launched</a:t>
            </a:r>
          </a:p>
          <a:p>
            <a:r>
              <a:rPr lang="en-US" sz="1400" b="1" dirty="0" smtClean="0">
                <a:solidFill>
                  <a:schemeClr val="accent2"/>
                </a:solidFill>
              </a:rPr>
              <a:t>1980</a:t>
            </a:r>
            <a:endParaRPr lang="en-US" sz="1400" b="1" dirty="0">
              <a:solidFill>
                <a:schemeClr val="accent2"/>
              </a:solidFill>
            </a:endParaRPr>
          </a:p>
          <a:p>
            <a:r>
              <a:rPr lang="en-US" sz="1400" b="1" dirty="0" smtClean="0">
                <a:solidFill>
                  <a:schemeClr val="accent2"/>
                </a:solidFill>
              </a:rPr>
              <a:t>1981</a:t>
            </a:r>
            <a:endParaRPr lang="en-US" sz="1400" b="1" dirty="0">
              <a:solidFill>
                <a:schemeClr val="accent2"/>
              </a:solidFill>
            </a:endParaRPr>
          </a:p>
          <a:p>
            <a:r>
              <a:rPr lang="en-US" sz="1400" b="1" dirty="0" smtClean="0">
                <a:solidFill>
                  <a:schemeClr val="accent2"/>
                </a:solidFill>
              </a:rPr>
              <a:t>1983</a:t>
            </a:r>
            <a:endParaRPr lang="en-US" sz="1400" b="1" dirty="0">
              <a:solidFill>
                <a:schemeClr val="accent2"/>
              </a:solidFill>
            </a:endParaRPr>
          </a:p>
          <a:p>
            <a:r>
              <a:rPr lang="en-US" sz="1400" b="1" dirty="0" smtClean="0">
                <a:solidFill>
                  <a:schemeClr val="accent2"/>
                </a:solidFill>
              </a:rPr>
              <a:t>1987</a:t>
            </a:r>
          </a:p>
          <a:p>
            <a:endParaRPr lang="en-US" sz="1400" b="1" dirty="0">
              <a:solidFill>
                <a:schemeClr val="accent2"/>
              </a:solidFill>
            </a:endParaRPr>
          </a:p>
          <a:p>
            <a:r>
              <a:rPr lang="en-US" sz="1400" b="1" dirty="0" smtClean="0">
                <a:solidFill>
                  <a:schemeClr val="accent2"/>
                </a:solidFill>
              </a:rPr>
              <a:t>VISSR–VAS visible, 12 </a:t>
            </a:r>
            <a:r>
              <a:rPr lang="en-US" sz="1400" b="1" dirty="0">
                <a:solidFill>
                  <a:schemeClr val="accent2"/>
                </a:solidFill>
              </a:rPr>
              <a:t>IR </a:t>
            </a:r>
            <a:r>
              <a:rPr lang="en-US" sz="1400" b="1" dirty="0" smtClean="0">
                <a:solidFill>
                  <a:schemeClr val="accent2"/>
                </a:solidFill>
              </a:rPr>
              <a:t>MSI (</a:t>
            </a:r>
            <a:r>
              <a:rPr lang="en-US" sz="1400" b="1" dirty="0">
                <a:solidFill>
                  <a:schemeClr val="accent2"/>
                </a:solidFill>
              </a:rPr>
              <a:t>visible, IRW, and 2 additional IR channels</a:t>
            </a:r>
            <a:r>
              <a:rPr lang="en-US" sz="1400" b="1" dirty="0" smtClean="0">
                <a:solidFill>
                  <a:schemeClr val="accent2"/>
                </a:solidFill>
              </a:rPr>
              <a:t>)</a:t>
            </a:r>
            <a:endParaRPr lang="en-US" sz="1400" b="1" dirty="0">
              <a:solidFill>
                <a:schemeClr val="accent2"/>
              </a:solidFill>
            </a:endParaRPr>
          </a:p>
        </p:txBody>
      </p:sp>
      <p:sp>
        <p:nvSpPr>
          <p:cNvPr id="14" name="Text Box 223"/>
          <p:cNvSpPr txBox="1">
            <a:spLocks noChangeArrowheads="1"/>
          </p:cNvSpPr>
          <p:nvPr/>
        </p:nvSpPr>
        <p:spPr bwMode="auto">
          <a:xfrm>
            <a:off x="379830" y="838200"/>
            <a:ext cx="1448970" cy="252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b="1" dirty="0">
                <a:solidFill>
                  <a:schemeClr val="accent2"/>
                </a:solidFill>
              </a:rPr>
              <a:t>GOES-1/3</a:t>
            </a:r>
          </a:p>
          <a:p>
            <a:endParaRPr lang="en-US" sz="1400" b="1" dirty="0">
              <a:solidFill>
                <a:schemeClr val="accent2"/>
              </a:solidFill>
            </a:endParaRPr>
          </a:p>
          <a:p>
            <a:r>
              <a:rPr lang="en-US" sz="1400" b="1" dirty="0">
                <a:solidFill>
                  <a:schemeClr val="accent2"/>
                </a:solidFill>
              </a:rPr>
              <a:t>Launched </a:t>
            </a:r>
          </a:p>
          <a:p>
            <a:r>
              <a:rPr lang="en-US" sz="1400" b="1" dirty="0" smtClean="0">
                <a:solidFill>
                  <a:schemeClr val="accent2"/>
                </a:solidFill>
              </a:rPr>
              <a:t>1975</a:t>
            </a:r>
            <a:endParaRPr lang="en-US" sz="1400" b="1" dirty="0">
              <a:solidFill>
                <a:schemeClr val="accent2"/>
              </a:solidFill>
            </a:endParaRPr>
          </a:p>
          <a:p>
            <a:r>
              <a:rPr lang="en-US" sz="1400" b="1" dirty="0" smtClean="0">
                <a:solidFill>
                  <a:schemeClr val="accent2"/>
                </a:solidFill>
              </a:rPr>
              <a:t>1977</a:t>
            </a:r>
            <a:r>
              <a:rPr lang="en-US" sz="1400" b="1" dirty="0">
                <a:solidFill>
                  <a:schemeClr val="accent2"/>
                </a:solidFill>
              </a:rPr>
              <a:t/>
            </a:r>
            <a:br>
              <a:rPr lang="en-US" sz="1400" b="1" dirty="0">
                <a:solidFill>
                  <a:schemeClr val="accent2"/>
                </a:solidFill>
              </a:rPr>
            </a:br>
            <a:r>
              <a:rPr lang="en-US" sz="1400" b="1" dirty="0" smtClean="0">
                <a:solidFill>
                  <a:schemeClr val="accent2"/>
                </a:solidFill>
              </a:rPr>
              <a:t>1978 </a:t>
            </a:r>
          </a:p>
          <a:p>
            <a:endParaRPr lang="en-US" sz="1400" b="1" dirty="0">
              <a:solidFill>
                <a:schemeClr val="accent2"/>
              </a:solidFill>
            </a:endParaRPr>
          </a:p>
          <a:p>
            <a:r>
              <a:rPr lang="en-US" sz="1400" b="1" dirty="0" smtClean="0">
                <a:solidFill>
                  <a:schemeClr val="accent2"/>
                </a:solidFill>
              </a:rPr>
              <a:t>One </a:t>
            </a:r>
            <a:r>
              <a:rPr lang="en-US" sz="1400" b="1" dirty="0">
                <a:solidFill>
                  <a:schemeClr val="accent2"/>
                </a:solidFill>
              </a:rPr>
              <a:t>visible and one infrared </a:t>
            </a:r>
          </a:p>
          <a:p>
            <a:endParaRPr lang="en-US" sz="1400" b="1" dirty="0">
              <a:solidFill>
                <a:schemeClr val="accent2"/>
              </a:solidFill>
            </a:endParaRPr>
          </a:p>
        </p:txBody>
      </p:sp>
      <p:pic>
        <p:nvPicPr>
          <p:cNvPr id="15" name="Picture 231" descr="goes_3_6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4286925"/>
            <a:ext cx="1594981" cy="10470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33" descr="spac027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65814" y="3994607"/>
            <a:ext cx="879611" cy="133939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898" descr="goesr_spacecraft"/>
          <p:cNvPicPr>
            <a:picLocks noChangeAspect="1" noChangeArrowheads="1"/>
          </p:cNvPicPr>
          <p:nvPr/>
        </p:nvPicPr>
        <p:blipFill>
          <a:blip r:embed="rId6">
            <a:extLst>
              <a:ext uri="{28A0092B-C50C-407E-A947-70E740481C1C}">
                <a14:useLocalDpi xmlns:a14="http://schemas.microsoft.com/office/drawing/2010/main" val="0"/>
              </a:ext>
            </a:extLst>
          </a:blip>
          <a:srcRect l="13936" r="17604"/>
          <a:stretch>
            <a:fillRect/>
          </a:stretch>
        </p:blipFill>
        <p:spPr bwMode="auto">
          <a:xfrm>
            <a:off x="7391400" y="3964360"/>
            <a:ext cx="1354698" cy="1369640"/>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oup 47"/>
          <p:cNvGrpSpPr/>
          <p:nvPr/>
        </p:nvGrpSpPr>
        <p:grpSpPr>
          <a:xfrm>
            <a:off x="152400" y="5638800"/>
            <a:ext cx="1524000" cy="685800"/>
            <a:chOff x="152400" y="5638800"/>
            <a:chExt cx="1524000" cy="685800"/>
          </a:xfrm>
        </p:grpSpPr>
        <p:sp>
          <p:nvSpPr>
            <p:cNvPr id="38" name="Oval 37"/>
            <p:cNvSpPr/>
            <p:nvPr/>
          </p:nvSpPr>
          <p:spPr>
            <a:xfrm>
              <a:off x="152400" y="5638800"/>
              <a:ext cx="724485"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951915" y="5638800"/>
              <a:ext cx="724485" cy="6858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1942515" y="5638800"/>
            <a:ext cx="1334085" cy="685800"/>
            <a:chOff x="1942515" y="5638800"/>
            <a:chExt cx="1334085" cy="685800"/>
          </a:xfrm>
        </p:grpSpPr>
        <p:sp>
          <p:nvSpPr>
            <p:cNvPr id="39" name="Oval 38"/>
            <p:cNvSpPr/>
            <p:nvPr/>
          </p:nvSpPr>
          <p:spPr>
            <a:xfrm>
              <a:off x="1942515" y="5638800"/>
              <a:ext cx="724485"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2552115" y="5638800"/>
              <a:ext cx="724485" cy="6858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3771315" y="5638800"/>
            <a:ext cx="1105485" cy="685800"/>
            <a:chOff x="3771315" y="5638800"/>
            <a:chExt cx="1105485" cy="685800"/>
          </a:xfrm>
        </p:grpSpPr>
        <p:sp>
          <p:nvSpPr>
            <p:cNvPr id="40" name="Oval 39"/>
            <p:cNvSpPr/>
            <p:nvPr/>
          </p:nvSpPr>
          <p:spPr>
            <a:xfrm>
              <a:off x="3771315" y="5638800"/>
              <a:ext cx="724485"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152315" y="5638800"/>
              <a:ext cx="724485" cy="6858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p:cNvGrpSpPr/>
          <p:nvPr/>
        </p:nvGrpSpPr>
        <p:grpSpPr>
          <a:xfrm>
            <a:off x="5752515" y="5638800"/>
            <a:ext cx="953085" cy="685800"/>
            <a:chOff x="5752515" y="5638800"/>
            <a:chExt cx="953085" cy="685800"/>
          </a:xfrm>
        </p:grpSpPr>
        <p:sp>
          <p:nvSpPr>
            <p:cNvPr id="41" name="Oval 40"/>
            <p:cNvSpPr/>
            <p:nvPr/>
          </p:nvSpPr>
          <p:spPr>
            <a:xfrm>
              <a:off x="5752515" y="5638800"/>
              <a:ext cx="724485"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5981115" y="5638800"/>
              <a:ext cx="724485" cy="6858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7657515" y="5638800"/>
            <a:ext cx="876885" cy="685800"/>
            <a:chOff x="7657515" y="5638800"/>
            <a:chExt cx="876885" cy="685800"/>
          </a:xfrm>
        </p:grpSpPr>
        <p:sp>
          <p:nvSpPr>
            <p:cNvPr id="42" name="Oval 41"/>
            <p:cNvSpPr/>
            <p:nvPr/>
          </p:nvSpPr>
          <p:spPr>
            <a:xfrm>
              <a:off x="7657515" y="5638800"/>
              <a:ext cx="724485"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7809915" y="5638800"/>
              <a:ext cx="724485" cy="6858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9561009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goes_bias_corrected_06zjune18"/>
          <p:cNvPicPr>
            <a:picLocks noChangeAspect="1" noChangeArrowheads="1"/>
          </p:cNvPicPr>
          <p:nvPr/>
        </p:nvPicPr>
        <p:blipFill>
          <a:blip r:embed="rId2"/>
          <a:srcRect t="6329" r="6329"/>
          <a:stretch>
            <a:fillRect/>
          </a:stretch>
        </p:blipFill>
        <p:spPr bwMode="auto">
          <a:xfrm>
            <a:off x="5365076" y="2621876"/>
            <a:ext cx="3626523" cy="3626523"/>
          </a:xfrm>
          <a:prstGeom prst="rect">
            <a:avLst/>
          </a:prstGeom>
          <a:noFill/>
          <a:ln w="9525">
            <a:noFill/>
            <a:miter lim="800000"/>
            <a:headEnd/>
            <a:tailEnd/>
          </a:ln>
        </p:spPr>
      </p:pic>
      <p:pic>
        <p:nvPicPr>
          <p:cNvPr id="38915" name="Picture 5" descr="OMI_vs_Bias_corrected_GOES-EW"/>
          <p:cNvPicPr>
            <a:picLocks noChangeAspect="1" noChangeArrowheads="1"/>
          </p:cNvPicPr>
          <p:nvPr/>
        </p:nvPicPr>
        <p:blipFill rotWithShape="1">
          <a:blip r:embed="rId3"/>
          <a:srcRect b="48162"/>
          <a:stretch/>
        </p:blipFill>
        <p:spPr bwMode="auto">
          <a:xfrm>
            <a:off x="304800" y="4191000"/>
            <a:ext cx="4267200" cy="2212019"/>
          </a:xfrm>
          <a:prstGeom prst="rect">
            <a:avLst/>
          </a:prstGeom>
          <a:noFill/>
          <a:ln w="9525">
            <a:noFill/>
            <a:miter lim="800000"/>
            <a:headEnd/>
            <a:tailEnd/>
          </a:ln>
        </p:spPr>
      </p:pic>
      <p:sp>
        <p:nvSpPr>
          <p:cNvPr id="38916" name="Rectangle 6"/>
          <p:cNvSpPr>
            <a:spLocks noChangeArrowheads="1"/>
          </p:cNvSpPr>
          <p:nvPr/>
        </p:nvSpPr>
        <p:spPr bwMode="auto">
          <a:xfrm>
            <a:off x="774688" y="76200"/>
            <a:ext cx="7510197" cy="461665"/>
          </a:xfrm>
          <a:prstGeom prst="rect">
            <a:avLst/>
          </a:prstGeom>
          <a:noFill/>
          <a:ln w="9525">
            <a:noFill/>
            <a:miter lim="800000"/>
            <a:headEnd/>
            <a:tailEnd/>
          </a:ln>
        </p:spPr>
        <p:txBody>
          <a:bodyPr wrap="none" anchor="ctr">
            <a:spAutoFit/>
          </a:bodyPr>
          <a:lstStyle/>
          <a:p>
            <a:pPr algn="ctr"/>
            <a:r>
              <a:rPr lang="en-US" sz="2400" b="1" dirty="0" smtClean="0">
                <a:solidFill>
                  <a:srgbClr val="FFFF00"/>
                </a:solidFill>
                <a:latin typeface="Times New Roman" pitchFamily="18" charset="0"/>
              </a:rPr>
              <a:t>Geostationary </a:t>
            </a:r>
            <a:r>
              <a:rPr lang="en-US" sz="2400" b="1" dirty="0">
                <a:solidFill>
                  <a:srgbClr val="FFFF00"/>
                </a:solidFill>
                <a:latin typeface="Times New Roman" pitchFamily="18" charset="0"/>
              </a:rPr>
              <a:t>Total Column Ozone </a:t>
            </a:r>
            <a:r>
              <a:rPr lang="en-US" sz="2400" b="1" dirty="0" smtClean="0">
                <a:solidFill>
                  <a:srgbClr val="FFFF00"/>
                </a:solidFill>
                <a:latin typeface="Times New Roman" pitchFamily="18" charset="0"/>
              </a:rPr>
              <a:t>(TCO) Assimilation </a:t>
            </a:r>
            <a:endParaRPr lang="en-US" sz="2400" dirty="0">
              <a:solidFill>
                <a:srgbClr val="FFFF00"/>
              </a:solidFill>
              <a:latin typeface="Times New Roman" pitchFamily="18" charset="0"/>
            </a:endParaRPr>
          </a:p>
        </p:txBody>
      </p:sp>
      <p:sp>
        <p:nvSpPr>
          <p:cNvPr id="38917" name="Rectangle 7"/>
          <p:cNvSpPr>
            <a:spLocks noChangeArrowheads="1"/>
          </p:cNvSpPr>
          <p:nvPr/>
        </p:nvSpPr>
        <p:spPr bwMode="auto">
          <a:xfrm>
            <a:off x="5552038" y="604897"/>
            <a:ext cx="3581400" cy="2062103"/>
          </a:xfrm>
          <a:prstGeom prst="rect">
            <a:avLst/>
          </a:prstGeom>
          <a:noFill/>
          <a:ln w="9525">
            <a:noFill/>
            <a:miter lim="800000"/>
            <a:headEnd/>
            <a:tailEnd/>
          </a:ln>
        </p:spPr>
        <p:txBody>
          <a:bodyPr wrap="square" anchor="ctr">
            <a:spAutoFit/>
          </a:bodyPr>
          <a:lstStyle/>
          <a:p>
            <a:r>
              <a:rPr lang="en-US" altLang="ko-KR" sz="1600" b="1" dirty="0" smtClean="0">
                <a:solidFill>
                  <a:schemeClr val="bg1"/>
                </a:solidFill>
                <a:latin typeface="Times New Roman" pitchFamily="18" charset="0"/>
                <a:ea typeface="굴림" pitchFamily="34" charset="-127"/>
              </a:rPr>
              <a:t>The National </a:t>
            </a:r>
            <a:r>
              <a:rPr lang="en-US" altLang="ko-KR" sz="1600" b="1" dirty="0">
                <a:solidFill>
                  <a:schemeClr val="bg1"/>
                </a:solidFill>
                <a:latin typeface="Times New Roman" pitchFamily="18" charset="0"/>
                <a:ea typeface="굴림" pitchFamily="34" charset="-127"/>
              </a:rPr>
              <a:t>Air Quality Forecasting </a:t>
            </a:r>
            <a:r>
              <a:rPr lang="en-US" altLang="ko-KR" sz="1600" b="1" dirty="0" smtClean="0">
                <a:solidFill>
                  <a:schemeClr val="bg1"/>
                </a:solidFill>
                <a:latin typeface="Times New Roman" pitchFamily="18" charset="0"/>
                <a:ea typeface="굴림" pitchFamily="34" charset="-127"/>
              </a:rPr>
              <a:t>Capability </a:t>
            </a:r>
            <a:r>
              <a:rPr lang="en-US" altLang="ko-KR" sz="1600" b="1" dirty="0">
                <a:solidFill>
                  <a:schemeClr val="bg1"/>
                </a:solidFill>
                <a:latin typeface="Times New Roman" pitchFamily="18" charset="0"/>
                <a:ea typeface="굴림" pitchFamily="34" charset="-127"/>
              </a:rPr>
              <a:t>(</a:t>
            </a:r>
            <a:r>
              <a:rPr lang="en-US" altLang="ko-KR" sz="1600" b="1" dirty="0" smtClean="0">
                <a:solidFill>
                  <a:schemeClr val="bg1"/>
                </a:solidFill>
                <a:latin typeface="Times New Roman" pitchFamily="18" charset="0"/>
                <a:ea typeface="굴림" pitchFamily="34" charset="-127"/>
              </a:rPr>
              <a:t>NAQFC) uses the Community </a:t>
            </a:r>
            <a:r>
              <a:rPr lang="en-US" altLang="ko-KR" sz="1600" b="1" dirty="0">
                <a:solidFill>
                  <a:schemeClr val="bg1"/>
                </a:solidFill>
                <a:latin typeface="Times New Roman" pitchFamily="18" charset="0"/>
                <a:ea typeface="굴림" pitchFamily="34" charset="-127"/>
              </a:rPr>
              <a:t>Multi-scale Air Quality (</a:t>
            </a:r>
            <a:r>
              <a:rPr lang="en-US" altLang="ko-KR" sz="1600" b="1" dirty="0" smtClean="0">
                <a:solidFill>
                  <a:schemeClr val="bg1"/>
                </a:solidFill>
                <a:latin typeface="Times New Roman" pitchFamily="18" charset="0"/>
                <a:ea typeface="굴림" pitchFamily="34" charset="-127"/>
              </a:rPr>
              <a:t>CMAQ) to provide air quality forecast guidance. Capabilities to assimilate Geostationary Sounder TCO within CMAQ are currently under development at JCSDA</a:t>
            </a:r>
            <a:endParaRPr lang="en-US" altLang="ko-KR" sz="1600" b="1" dirty="0">
              <a:solidFill>
                <a:schemeClr val="bg1"/>
              </a:solidFill>
              <a:latin typeface="Times New Roman" pitchFamily="18" charset="0"/>
              <a:ea typeface="굴림" pitchFamily="34" charset="-127"/>
            </a:endParaRPr>
          </a:p>
        </p:txBody>
      </p:sp>
      <p:grpSp>
        <p:nvGrpSpPr>
          <p:cNvPr id="13" name="Group 12"/>
          <p:cNvGrpSpPr/>
          <p:nvPr/>
        </p:nvGrpSpPr>
        <p:grpSpPr>
          <a:xfrm>
            <a:off x="76200" y="685800"/>
            <a:ext cx="5486400" cy="3550858"/>
            <a:chOff x="0" y="839848"/>
            <a:chExt cx="5486400" cy="3550858"/>
          </a:xfrm>
        </p:grpSpPr>
        <p:sp>
          <p:nvSpPr>
            <p:cNvPr id="6" name="Rectangle 5"/>
            <p:cNvSpPr/>
            <p:nvPr/>
          </p:nvSpPr>
          <p:spPr>
            <a:xfrm>
              <a:off x="0" y="853049"/>
              <a:ext cx="5486400" cy="35376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CMAQ_CALNEX_mission_vs_IONS_O3_rms_var_may_22-june_22_2runs_fixedlbc_gfsutls_2panel"/>
            <p:cNvPicPr>
              <a:picLocks noChangeAspect="1" noChangeArrowheads="1"/>
            </p:cNvPicPr>
            <p:nvPr/>
          </p:nvPicPr>
          <p:blipFill>
            <a:blip r:embed="rId4"/>
            <a:srcRect b="51482"/>
            <a:stretch>
              <a:fillRect/>
            </a:stretch>
          </p:blipFill>
          <p:spPr bwMode="auto">
            <a:xfrm>
              <a:off x="2362200" y="1390007"/>
              <a:ext cx="2971800" cy="2630487"/>
            </a:xfrm>
            <a:prstGeom prst="rect">
              <a:avLst/>
            </a:prstGeom>
            <a:noFill/>
            <a:ln w="9525">
              <a:noFill/>
              <a:miter lim="800000"/>
              <a:headEnd/>
              <a:tailEnd/>
            </a:ln>
          </p:spPr>
        </p:pic>
        <p:sp>
          <p:nvSpPr>
            <p:cNvPr id="8" name="Text Box 11"/>
            <p:cNvSpPr txBox="1">
              <a:spLocks noChangeArrowheads="1"/>
            </p:cNvSpPr>
            <p:nvPr/>
          </p:nvSpPr>
          <p:spPr bwMode="auto">
            <a:xfrm>
              <a:off x="2590106" y="839848"/>
              <a:ext cx="2655599" cy="553998"/>
            </a:xfrm>
            <a:prstGeom prst="rect">
              <a:avLst/>
            </a:prstGeom>
            <a:noFill/>
            <a:ln w="9525">
              <a:noFill/>
              <a:miter lim="800000"/>
              <a:headEnd/>
              <a:tailEnd/>
            </a:ln>
          </p:spPr>
          <p:txBody>
            <a:bodyPr wrap="none">
              <a:spAutoFit/>
            </a:bodyPr>
            <a:lstStyle/>
            <a:p>
              <a:pPr algn="ctr"/>
              <a:r>
                <a:rPr lang="en-US" b="1" dirty="0" smtClean="0">
                  <a:solidFill>
                    <a:schemeClr val="bg1"/>
                  </a:solidFill>
                  <a:latin typeface="Times New Roman" pitchFamily="18" charset="0"/>
                </a:rPr>
                <a:t>GOES TCO Assimilation</a:t>
              </a:r>
            </a:p>
            <a:p>
              <a:pPr algn="ctr"/>
              <a:r>
                <a:rPr lang="en-US" sz="1200" b="1" dirty="0">
                  <a:solidFill>
                    <a:schemeClr val="bg1"/>
                  </a:solidFill>
                  <a:latin typeface="Times New Roman" pitchFamily="18" charset="0"/>
                </a:rPr>
                <a:t>(</a:t>
              </a:r>
              <a:r>
                <a:rPr lang="en-US" sz="1200" b="1" dirty="0" smtClean="0">
                  <a:solidFill>
                    <a:schemeClr val="bg1"/>
                  </a:solidFill>
                  <a:latin typeface="Times New Roman" pitchFamily="18" charset="0"/>
                </a:rPr>
                <a:t>GFS UT/LS and </a:t>
              </a:r>
              <a:r>
                <a:rPr lang="en-US" sz="1200" b="1" dirty="0">
                  <a:solidFill>
                    <a:schemeClr val="bg1"/>
                  </a:solidFill>
                  <a:latin typeface="Times New Roman" pitchFamily="18" charset="0"/>
                </a:rPr>
                <a:t>b</a:t>
              </a:r>
              <a:r>
                <a:rPr lang="en-US" sz="1200" b="1" dirty="0" smtClean="0">
                  <a:solidFill>
                    <a:schemeClr val="bg1"/>
                  </a:solidFill>
                  <a:latin typeface="Times New Roman" pitchFamily="18" charset="0"/>
                </a:rPr>
                <a:t>ackground errors)</a:t>
              </a:r>
              <a:endParaRPr lang="en-US" sz="1200" b="1" dirty="0">
                <a:solidFill>
                  <a:schemeClr val="bg1"/>
                </a:solidFill>
                <a:latin typeface="Times New Roman" pitchFamily="18" charset="0"/>
              </a:endParaRPr>
            </a:p>
          </p:txBody>
        </p:sp>
        <p:pic>
          <p:nvPicPr>
            <p:cNvPr id="9" name="Picture 3"/>
            <p:cNvPicPr>
              <a:picLocks noChangeAspect="1"/>
            </p:cNvPicPr>
            <p:nvPr/>
          </p:nvPicPr>
          <p:blipFill>
            <a:blip r:embed="rId5"/>
            <a:srcRect/>
            <a:stretch>
              <a:fillRect/>
            </a:stretch>
          </p:blipFill>
          <p:spPr bwMode="auto">
            <a:xfrm>
              <a:off x="34030" y="1380653"/>
              <a:ext cx="2325047" cy="2649774"/>
            </a:xfrm>
            <a:prstGeom prst="rect">
              <a:avLst/>
            </a:prstGeom>
            <a:noFill/>
            <a:ln w="9525">
              <a:noFill/>
              <a:miter lim="800000"/>
              <a:headEnd/>
              <a:tailEnd/>
            </a:ln>
          </p:spPr>
        </p:pic>
        <p:sp>
          <p:nvSpPr>
            <p:cNvPr id="10" name="Text Box 14"/>
            <p:cNvSpPr txBox="1">
              <a:spLocks noChangeArrowheads="1"/>
            </p:cNvSpPr>
            <p:nvPr/>
          </p:nvSpPr>
          <p:spPr bwMode="auto">
            <a:xfrm>
              <a:off x="128037" y="853049"/>
              <a:ext cx="2146300" cy="366713"/>
            </a:xfrm>
            <a:prstGeom prst="rect">
              <a:avLst/>
            </a:prstGeom>
            <a:noFill/>
            <a:ln w="9525">
              <a:noFill/>
              <a:miter lim="800000"/>
              <a:headEnd/>
              <a:tailEnd/>
            </a:ln>
          </p:spPr>
          <p:txBody>
            <a:bodyPr wrap="none">
              <a:spAutoFit/>
            </a:bodyPr>
            <a:lstStyle/>
            <a:p>
              <a:r>
                <a:rPr lang="en-US" b="1" dirty="0" err="1">
                  <a:solidFill>
                    <a:schemeClr val="bg1"/>
                  </a:solidFill>
                  <a:latin typeface="Times New Roman" pitchFamily="18" charset="0"/>
                </a:rPr>
                <a:t>CalNex</a:t>
              </a:r>
              <a:r>
                <a:rPr lang="en-US" b="1" dirty="0">
                  <a:solidFill>
                    <a:schemeClr val="bg1"/>
                  </a:solidFill>
                  <a:latin typeface="Times New Roman" pitchFamily="18" charset="0"/>
                </a:rPr>
                <a:t> </a:t>
              </a:r>
              <a:r>
                <a:rPr lang="en-US" b="1" dirty="0" err="1">
                  <a:solidFill>
                    <a:schemeClr val="bg1"/>
                  </a:solidFill>
                  <a:latin typeface="Times New Roman" pitchFamily="18" charset="0"/>
                </a:rPr>
                <a:t>Ozonesonde</a:t>
              </a:r>
              <a:endParaRPr lang="en-US" b="1" dirty="0">
                <a:solidFill>
                  <a:schemeClr val="bg1"/>
                </a:solidFill>
                <a:latin typeface="Times New Roman" pitchFamily="18" charset="0"/>
              </a:endParaRPr>
            </a:p>
          </p:txBody>
        </p:sp>
        <p:sp>
          <p:nvSpPr>
            <p:cNvPr id="2" name="TextBox 1"/>
            <p:cNvSpPr txBox="1"/>
            <p:nvPr/>
          </p:nvSpPr>
          <p:spPr>
            <a:xfrm>
              <a:off x="457200" y="4021374"/>
              <a:ext cx="4583306" cy="369332"/>
            </a:xfrm>
            <a:prstGeom prst="rect">
              <a:avLst/>
            </a:prstGeom>
            <a:noFill/>
          </p:spPr>
          <p:txBody>
            <a:bodyPr wrap="none" rtlCol="0">
              <a:spAutoFit/>
            </a:bodyPr>
            <a:lstStyle/>
            <a:p>
              <a:r>
                <a:rPr lang="en-US" b="1" i="1" dirty="0" smtClean="0">
                  <a:solidFill>
                    <a:schemeClr val="bg1"/>
                  </a:solidFill>
                  <a:latin typeface="Times New Roman" pitchFamily="18" charset="0"/>
                  <a:cs typeface="Times New Roman" pitchFamily="18" charset="0"/>
                </a:rPr>
                <a:t>Significant improvement in upper troposphere</a:t>
              </a:r>
            </a:p>
          </p:txBody>
        </p:sp>
        <p:sp>
          <p:nvSpPr>
            <p:cNvPr id="3" name="TextBox 2"/>
            <p:cNvSpPr txBox="1"/>
            <p:nvPr/>
          </p:nvSpPr>
          <p:spPr>
            <a:xfrm>
              <a:off x="2971800" y="1615800"/>
              <a:ext cx="1491114" cy="276999"/>
            </a:xfrm>
            <a:prstGeom prst="rect">
              <a:avLst/>
            </a:prstGeom>
            <a:noFill/>
          </p:spPr>
          <p:txBody>
            <a:bodyPr wrap="none" rtlCol="0">
              <a:spAutoFit/>
            </a:bodyPr>
            <a:lstStyle/>
            <a:p>
              <a:r>
                <a:rPr lang="en-US" sz="1200" b="1" dirty="0" smtClean="0">
                  <a:latin typeface="Times New Roman" pitchFamily="18" charset="0"/>
                  <a:cs typeface="Times New Roman" pitchFamily="18" charset="0"/>
                </a:rPr>
                <a:t>Ozone mixing ratio </a:t>
              </a:r>
              <a:endParaRPr lang="en-US" sz="1200" b="1" dirty="0">
                <a:latin typeface="Times New Roman" pitchFamily="18" charset="0"/>
                <a:cs typeface="Times New Roman" pitchFamily="18" charset="0"/>
              </a:endParaRPr>
            </a:p>
          </p:txBody>
        </p:sp>
      </p:grpSp>
      <p:sp>
        <p:nvSpPr>
          <p:cNvPr id="4" name="TextBox 3"/>
          <p:cNvSpPr txBox="1"/>
          <p:nvPr/>
        </p:nvSpPr>
        <p:spPr>
          <a:xfrm>
            <a:off x="624513" y="6400800"/>
            <a:ext cx="3185487" cy="369332"/>
          </a:xfrm>
          <a:prstGeom prst="rect">
            <a:avLst/>
          </a:prstGeom>
          <a:noFill/>
        </p:spPr>
        <p:txBody>
          <a:bodyPr wrap="none" rtlCol="0">
            <a:spAutoFit/>
          </a:bodyPr>
          <a:lstStyle/>
          <a:p>
            <a:r>
              <a:rPr lang="en-US" b="1" i="1" dirty="0">
                <a:solidFill>
                  <a:schemeClr val="bg1"/>
                </a:solidFill>
                <a:latin typeface="Times New Roman" pitchFamily="18" charset="0"/>
                <a:cs typeface="Times New Roman" pitchFamily="18" charset="0"/>
              </a:rPr>
              <a:t>C</a:t>
            </a:r>
            <a:r>
              <a:rPr lang="en-US" b="1" i="1" dirty="0" smtClean="0">
                <a:solidFill>
                  <a:schemeClr val="bg1"/>
                </a:solidFill>
                <a:latin typeface="Times New Roman" pitchFamily="18" charset="0"/>
                <a:cs typeface="Times New Roman" pitchFamily="18" charset="0"/>
              </a:rPr>
              <a:t>ontinuous day/night sampling</a:t>
            </a:r>
            <a:endParaRPr lang="en-US" b="1" i="1" dirty="0">
              <a:solidFill>
                <a:schemeClr val="bg1"/>
              </a:solidFill>
              <a:latin typeface="Times New Roman" pitchFamily="18" charset="0"/>
              <a:cs typeface="Times New Roman" pitchFamily="18" charset="0"/>
            </a:endParaRPr>
          </a:p>
        </p:txBody>
      </p:sp>
      <p:sp>
        <p:nvSpPr>
          <p:cNvPr id="5" name="TextBox 4"/>
          <p:cNvSpPr txBox="1"/>
          <p:nvPr/>
        </p:nvSpPr>
        <p:spPr>
          <a:xfrm>
            <a:off x="5749893" y="6172200"/>
            <a:ext cx="3089307" cy="369332"/>
          </a:xfrm>
          <a:prstGeom prst="rect">
            <a:avLst/>
          </a:prstGeom>
          <a:noFill/>
        </p:spPr>
        <p:txBody>
          <a:bodyPr wrap="none" rtlCol="0">
            <a:spAutoFit/>
          </a:bodyPr>
          <a:lstStyle/>
          <a:p>
            <a:r>
              <a:rPr lang="en-US" b="1" i="1" dirty="0" smtClean="0">
                <a:solidFill>
                  <a:schemeClr val="bg1"/>
                </a:solidFill>
                <a:latin typeface="Times New Roman" pitchFamily="18" charset="0"/>
                <a:cs typeface="Times New Roman" pitchFamily="18" charset="0"/>
              </a:rPr>
              <a:t>Improved Cloud free sampling</a:t>
            </a:r>
            <a:endParaRPr lang="en-US" b="1" i="1" dirty="0">
              <a:solidFill>
                <a:schemeClr val="bg1"/>
              </a:solidFill>
              <a:latin typeface="Times New Roman" pitchFamily="18" charset="0"/>
              <a:cs typeface="Times New Roman" pitchFamily="18" charset="0"/>
            </a:endParaRPr>
          </a:p>
        </p:txBody>
      </p:sp>
      <p:sp>
        <p:nvSpPr>
          <p:cNvPr id="12" name="TextBox 11"/>
          <p:cNvSpPr txBox="1"/>
          <p:nvPr/>
        </p:nvSpPr>
        <p:spPr>
          <a:xfrm>
            <a:off x="6491916" y="6524975"/>
            <a:ext cx="2423484" cy="307777"/>
          </a:xfrm>
          <a:prstGeom prst="rect">
            <a:avLst/>
          </a:prstGeom>
          <a:noFill/>
        </p:spPr>
        <p:txBody>
          <a:bodyPr wrap="none" rtlCol="0">
            <a:spAutoFit/>
          </a:bodyPr>
          <a:lstStyle/>
          <a:p>
            <a:r>
              <a:rPr lang="en-US" sz="1400" b="1" dirty="0" smtClean="0">
                <a:solidFill>
                  <a:srgbClr val="FF0000"/>
                </a:solidFill>
                <a:latin typeface="Times New Roman" pitchFamily="18" charset="0"/>
                <a:cs typeface="Times New Roman" pitchFamily="18" charset="0"/>
              </a:rPr>
              <a:t>Brad Pierce (NESDIS/STAR)</a:t>
            </a:r>
            <a:endParaRPr lang="en-US" sz="1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4655371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10"/>
          </p:nvPr>
        </p:nvSpPr>
        <p:spPr/>
        <p:txBody>
          <a:bodyPr/>
          <a:lstStyle/>
          <a:p>
            <a:fld id="{9AA17CFC-D088-4E3B-B037-1F6A3C9D7A35}" type="slidenum">
              <a:rPr lang="en-US">
                <a:solidFill>
                  <a:srgbClr val="000000"/>
                </a:solidFill>
              </a:rPr>
              <a:pPr/>
              <a:t>71</a:t>
            </a:fld>
            <a:endParaRPr lang="en-US">
              <a:solidFill>
                <a:srgbClr val="000000"/>
              </a:solidFill>
            </a:endParaRPr>
          </a:p>
        </p:txBody>
      </p:sp>
      <p:sp>
        <p:nvSpPr>
          <p:cNvPr id="2248706" name="Rectangle 2"/>
          <p:cNvSpPr>
            <a:spLocks noGrp="1" noChangeArrowheads="1"/>
          </p:cNvSpPr>
          <p:nvPr>
            <p:ph type="title"/>
          </p:nvPr>
        </p:nvSpPr>
        <p:spPr>
          <a:xfrm>
            <a:off x="533400" y="228600"/>
            <a:ext cx="7848600" cy="685800"/>
          </a:xfrm>
        </p:spPr>
        <p:txBody>
          <a:bodyPr/>
          <a:lstStyle/>
          <a:p>
            <a:r>
              <a:rPr lang="en-US" sz="3200"/>
              <a:t>Improved Aerosol Predictions with Satellite Data Assimilation</a:t>
            </a:r>
          </a:p>
        </p:txBody>
      </p:sp>
      <p:pic>
        <p:nvPicPr>
          <p:cNvPr id="2248707" name="Picture 3" descr="cmaq_assimilationmovieloop"/>
          <p:cNvPicPr>
            <a:picLocks noGrp="1" noChangeAspect="1" noChangeArrowheads="1" noCrop="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209550" y="990600"/>
            <a:ext cx="4362450" cy="5410200"/>
          </a:xfrm>
        </p:spPr>
      </p:pic>
      <p:sp>
        <p:nvSpPr>
          <p:cNvPr id="2248708" name="Rectangle 4"/>
          <p:cNvSpPr>
            <a:spLocks noGrp="1" noChangeArrowheads="1"/>
          </p:cNvSpPr>
          <p:nvPr>
            <p:ph type="body" sz="half" idx="3"/>
          </p:nvPr>
        </p:nvSpPr>
        <p:spPr/>
        <p:txBody>
          <a:bodyPr/>
          <a:lstStyle/>
          <a:p>
            <a:r>
              <a:rPr lang="en-US" sz="1400" b="1"/>
              <a:t>Assimilation (</a:t>
            </a:r>
            <a:r>
              <a:rPr lang="en-US" sz="1400" b="1">
                <a:solidFill>
                  <a:schemeClr val="hlink"/>
                </a:solidFill>
              </a:rPr>
              <a:t>Cressman analysis</a:t>
            </a:r>
            <a:r>
              <a:rPr lang="en-US" sz="1400" b="1"/>
              <a:t>) of GOES Aerosol Optical Depth (AOD) in a NOAA-EPA Weather and Research (WRF)/Community Multiscale Air Quality (CMAQ) model shows improved aerosol predictions for an east coast pollution episode</a:t>
            </a:r>
            <a:endParaRPr lang="en-US" sz="2000"/>
          </a:p>
        </p:txBody>
      </p:sp>
      <p:sp>
        <p:nvSpPr>
          <p:cNvPr id="2248709" name="Text Box 5"/>
          <p:cNvSpPr txBox="1">
            <a:spLocks noChangeArrowheads="1"/>
          </p:cNvSpPr>
          <p:nvPr/>
        </p:nvSpPr>
        <p:spPr bwMode="auto">
          <a:xfrm>
            <a:off x="1981200" y="6461125"/>
            <a:ext cx="68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1600" b="1" smtClean="0">
                <a:solidFill>
                  <a:srgbClr val="000000"/>
                </a:solidFill>
              </a:rPr>
              <a:t>AOD</a:t>
            </a:r>
          </a:p>
        </p:txBody>
      </p:sp>
      <p:grpSp>
        <p:nvGrpSpPr>
          <p:cNvPr id="2248715" name="Group 11"/>
          <p:cNvGrpSpPr>
            <a:grpSpLocks/>
          </p:cNvGrpSpPr>
          <p:nvPr/>
        </p:nvGrpSpPr>
        <p:grpSpPr bwMode="auto">
          <a:xfrm>
            <a:off x="4572000" y="3429000"/>
            <a:ext cx="4419600" cy="3024188"/>
            <a:chOff x="2880" y="2160"/>
            <a:chExt cx="2784" cy="1905"/>
          </a:xfrm>
        </p:grpSpPr>
        <p:pic>
          <p:nvPicPr>
            <p:cNvPr id="2248711" name="Picture 7" descr="eastern_cyc8_p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 y="2160"/>
              <a:ext cx="2784" cy="19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48712" name="Text Box 8"/>
            <p:cNvSpPr txBox="1">
              <a:spLocks noChangeArrowheads="1"/>
            </p:cNvSpPr>
            <p:nvPr/>
          </p:nvSpPr>
          <p:spPr bwMode="auto">
            <a:xfrm>
              <a:off x="4464" y="2640"/>
              <a:ext cx="86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1400" b="1" smtClean="0">
                  <a:solidFill>
                    <a:srgbClr val="063DE8"/>
                  </a:solidFill>
                </a:rPr>
                <a:t>Assimilation</a:t>
              </a:r>
            </a:p>
          </p:txBody>
        </p:sp>
        <p:sp>
          <p:nvSpPr>
            <p:cNvPr id="2248713" name="Text Box 9"/>
            <p:cNvSpPr txBox="1">
              <a:spLocks noChangeArrowheads="1"/>
            </p:cNvSpPr>
            <p:nvPr/>
          </p:nvSpPr>
          <p:spPr bwMode="auto">
            <a:xfrm>
              <a:off x="4464" y="3456"/>
              <a:ext cx="100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1400" b="1" smtClean="0">
                  <a:solidFill>
                    <a:srgbClr val="FC0128"/>
                  </a:solidFill>
                </a:rPr>
                <a:t>No Assimilation</a:t>
              </a:r>
            </a:p>
          </p:txBody>
        </p:sp>
      </p:grpSp>
      <p:sp>
        <p:nvSpPr>
          <p:cNvPr id="2248714" name="Text Box 10"/>
          <p:cNvSpPr txBox="1">
            <a:spLocks noChangeArrowheads="1"/>
          </p:cNvSpPr>
          <p:nvPr/>
        </p:nvSpPr>
        <p:spPr bwMode="auto">
          <a:xfrm>
            <a:off x="5105400" y="2651125"/>
            <a:ext cx="3886200" cy="701675"/>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000" smtClean="0">
                <a:solidFill>
                  <a:srgbClr val="000000"/>
                </a:solidFill>
              </a:rPr>
              <a:t>Observed vs Predicted Surface PM2.5 (</a:t>
            </a:r>
            <a:r>
              <a:rPr lang="en-US" sz="2000" smtClean="0">
                <a:solidFill>
                  <a:srgbClr val="000000"/>
                </a:solidFill>
                <a:cs typeface="Arial" pitchFamily="34" charset="0"/>
              </a:rPr>
              <a:t>µ</a:t>
            </a:r>
            <a:r>
              <a:rPr lang="en-US" sz="2000" smtClean="0">
                <a:solidFill>
                  <a:srgbClr val="000000"/>
                </a:solidFill>
              </a:rPr>
              <a:t>g/m</a:t>
            </a:r>
            <a:r>
              <a:rPr lang="en-US" sz="2000" baseline="30000" smtClean="0">
                <a:solidFill>
                  <a:srgbClr val="000000"/>
                </a:solidFill>
              </a:rPr>
              <a:t>3</a:t>
            </a:r>
            <a:r>
              <a:rPr lang="en-US" sz="2000" smtClean="0">
                <a:solidFill>
                  <a:srgbClr val="000000"/>
                </a:solidFill>
              </a:rPr>
              <a:t>) Concentrations</a:t>
            </a:r>
          </a:p>
        </p:txBody>
      </p:sp>
      <p:sp>
        <p:nvSpPr>
          <p:cNvPr id="2" name="TextBox 1"/>
          <p:cNvSpPr txBox="1"/>
          <p:nvPr/>
        </p:nvSpPr>
        <p:spPr>
          <a:xfrm>
            <a:off x="5943600" y="6477000"/>
            <a:ext cx="3206840" cy="369332"/>
          </a:xfrm>
          <a:prstGeom prst="rect">
            <a:avLst/>
          </a:prstGeom>
          <a:noFill/>
        </p:spPr>
        <p:txBody>
          <a:bodyPr wrap="none" rtlCol="0">
            <a:spAutoFit/>
          </a:bodyPr>
          <a:lstStyle/>
          <a:p>
            <a:r>
              <a:rPr lang="en-US" dirty="0" err="1" smtClean="0"/>
              <a:t>Shobha</a:t>
            </a:r>
            <a:r>
              <a:rPr lang="en-US" dirty="0" smtClean="0"/>
              <a:t> </a:t>
            </a:r>
            <a:r>
              <a:rPr lang="en-US" dirty="0" err="1" smtClean="0"/>
              <a:t>Kondragunta</a:t>
            </a:r>
            <a:r>
              <a:rPr lang="en-US" dirty="0" smtClean="0"/>
              <a:t>, STAR</a:t>
            </a:r>
            <a:endParaRPr lang="en-US" dirty="0"/>
          </a:p>
        </p:txBody>
      </p:sp>
    </p:spTree>
    <p:extLst>
      <p:ext uri="{BB962C8B-B14F-4D97-AF65-F5344CB8AC3E}">
        <p14:creationId xmlns:p14="http://schemas.microsoft.com/office/powerpoint/2010/main" val="299734924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Slide Number Placeholder 4"/>
          <p:cNvSpPr>
            <a:spLocks noGrp="1"/>
          </p:cNvSpPr>
          <p:nvPr>
            <p:ph type="sldNum" sz="quarter" idx="10"/>
          </p:nvPr>
        </p:nvSpPr>
        <p:spPr/>
        <p:txBody>
          <a:bodyPr/>
          <a:lstStyle/>
          <a:p>
            <a:fld id="{C6B9E900-E231-4D12-A15F-14BC6D5D4B2A}" type="slidenum">
              <a:rPr lang="en-US">
                <a:solidFill>
                  <a:srgbClr val="000000"/>
                </a:solidFill>
              </a:rPr>
              <a:pPr/>
              <a:t>72</a:t>
            </a:fld>
            <a:endParaRPr lang="en-US">
              <a:solidFill>
                <a:srgbClr val="000000"/>
              </a:solidFill>
            </a:endParaRPr>
          </a:p>
        </p:txBody>
      </p:sp>
      <p:pic>
        <p:nvPicPr>
          <p:cNvPr id="2250757" name="Picture 5" descr="340070003_mod8_ts_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5450" y="1143000"/>
            <a:ext cx="4908550" cy="3681413"/>
          </a:xfrm>
          <a:prstGeom prst="rect">
            <a:avLst/>
          </a:prstGeom>
          <a:noFill/>
          <a:extLst>
            <a:ext uri="{909E8E84-426E-40DD-AFC4-6F175D3DCCD1}">
              <a14:hiddenFill xmlns:a14="http://schemas.microsoft.com/office/drawing/2010/main">
                <a:solidFill>
                  <a:srgbClr val="FFFFFF"/>
                </a:solidFill>
              </a14:hiddenFill>
            </a:ext>
          </a:extLst>
        </p:spPr>
      </p:pic>
      <p:sp>
        <p:nvSpPr>
          <p:cNvPr id="2250754" name="Rectangle 2"/>
          <p:cNvSpPr>
            <a:spLocks noGrp="1" noChangeArrowheads="1"/>
          </p:cNvSpPr>
          <p:nvPr>
            <p:ph type="title"/>
          </p:nvPr>
        </p:nvSpPr>
        <p:spPr>
          <a:xfrm>
            <a:off x="457200" y="685800"/>
            <a:ext cx="4114800" cy="457200"/>
          </a:xfrm>
        </p:spPr>
        <p:txBody>
          <a:bodyPr/>
          <a:lstStyle/>
          <a:p>
            <a:r>
              <a:rPr lang="en-US" sz="2400"/>
              <a:t>GOES AOD Assimilation</a:t>
            </a:r>
          </a:p>
        </p:txBody>
      </p:sp>
      <p:pic>
        <p:nvPicPr>
          <p:cNvPr id="2250756" name="Picture 4" descr="gasp_340070003_ts_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0"/>
            <a:ext cx="4918075" cy="3686175"/>
          </a:xfrm>
          <a:prstGeom prst="rect">
            <a:avLst/>
          </a:prstGeom>
          <a:noFill/>
          <a:extLst>
            <a:ext uri="{909E8E84-426E-40DD-AFC4-6F175D3DCCD1}">
              <a14:hiddenFill xmlns:a14="http://schemas.microsoft.com/office/drawing/2010/main">
                <a:solidFill>
                  <a:srgbClr val="FFFFFF"/>
                </a:solidFill>
              </a14:hiddenFill>
            </a:ext>
          </a:extLst>
        </p:spPr>
      </p:pic>
      <p:sp>
        <p:nvSpPr>
          <p:cNvPr id="2250759" name="Rectangle 7"/>
          <p:cNvSpPr>
            <a:spLocks noChangeArrowheads="1"/>
          </p:cNvSpPr>
          <p:nvPr/>
        </p:nvSpPr>
        <p:spPr bwMode="auto">
          <a:xfrm>
            <a:off x="4800600" y="685800"/>
            <a:ext cx="411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p>
            <a:pPr algn="ctr" eaLnBrk="0" fontAlgn="base" hangingPunct="0">
              <a:lnSpc>
                <a:spcPct val="85000"/>
              </a:lnSpc>
              <a:spcBef>
                <a:spcPct val="0"/>
              </a:spcBef>
              <a:spcAft>
                <a:spcPct val="0"/>
              </a:spcAft>
            </a:pPr>
            <a:r>
              <a:rPr lang="en-US" sz="2400" b="1" smtClean="0">
                <a:solidFill>
                  <a:srgbClr val="063DE8"/>
                </a:solidFill>
                <a:latin typeface="Book Antiqua" pitchFamily="18" charset="0"/>
              </a:rPr>
              <a:t>MODIS AOD Assimilation</a:t>
            </a:r>
          </a:p>
        </p:txBody>
      </p:sp>
      <p:sp>
        <p:nvSpPr>
          <p:cNvPr id="2250760" name="Text Box 8"/>
          <p:cNvSpPr txBox="1">
            <a:spLocks noChangeArrowheads="1"/>
          </p:cNvSpPr>
          <p:nvPr/>
        </p:nvSpPr>
        <p:spPr bwMode="auto">
          <a:xfrm>
            <a:off x="533400" y="4724400"/>
            <a:ext cx="8382000" cy="216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buFontTx/>
              <a:buChar char="•"/>
            </a:pPr>
            <a:r>
              <a:rPr lang="en-US" sz="2400" smtClean="0">
                <a:solidFill>
                  <a:srgbClr val="000000"/>
                </a:solidFill>
              </a:rPr>
              <a:t> </a:t>
            </a:r>
            <a:r>
              <a:rPr lang="en-US" sz="1600" smtClean="0">
                <a:solidFill>
                  <a:srgbClr val="000000"/>
                </a:solidFill>
              </a:rPr>
              <a:t>WRF-CMAQ assimilation runs are reinitialized every 24 hours with satellite AOD observations.  GOES has a 10-hr observational window during which </a:t>
            </a:r>
            <a:r>
              <a:rPr lang="en-US" sz="1600" smtClean="0">
                <a:solidFill>
                  <a:srgbClr val="FC0128"/>
                </a:solidFill>
              </a:rPr>
              <a:t>hourly mini-cycling</a:t>
            </a:r>
            <a:r>
              <a:rPr lang="en-US" sz="1600" smtClean="0">
                <a:solidFill>
                  <a:srgbClr val="000000"/>
                </a:solidFill>
              </a:rPr>
              <a:t> is used.</a:t>
            </a:r>
          </a:p>
          <a:p>
            <a:pPr eaLnBrk="0" fontAlgn="base" hangingPunct="0">
              <a:spcBef>
                <a:spcPct val="50000"/>
              </a:spcBef>
              <a:spcAft>
                <a:spcPct val="0"/>
              </a:spcAft>
              <a:buFontTx/>
              <a:buChar char="•"/>
            </a:pPr>
            <a:r>
              <a:rPr lang="en-US" sz="1600" smtClean="0">
                <a:solidFill>
                  <a:srgbClr val="000000"/>
                </a:solidFill>
              </a:rPr>
              <a:t> Both GOES and MODIS assimilation improve surface PM2.5 predictions.  GOES has a bigger impact than MODIS due to hourly cycling.</a:t>
            </a:r>
          </a:p>
          <a:p>
            <a:pPr eaLnBrk="0" fontAlgn="base" hangingPunct="0">
              <a:spcBef>
                <a:spcPct val="50000"/>
              </a:spcBef>
              <a:spcAft>
                <a:spcPct val="0"/>
              </a:spcAft>
              <a:buFontTx/>
              <a:buChar char="•"/>
            </a:pPr>
            <a:r>
              <a:rPr lang="en-US" sz="1600" smtClean="0">
                <a:solidFill>
                  <a:srgbClr val="000000"/>
                </a:solidFill>
              </a:rPr>
              <a:t> Loss of information around 18 UTC in base case as well as assimilation run was determined to be due to boundary layer dynamics</a:t>
            </a:r>
          </a:p>
        </p:txBody>
      </p:sp>
      <p:sp>
        <p:nvSpPr>
          <p:cNvPr id="2250761" name="Text Box 9"/>
          <p:cNvSpPr txBox="1">
            <a:spLocks noChangeArrowheads="1"/>
          </p:cNvSpPr>
          <p:nvPr/>
        </p:nvSpPr>
        <p:spPr bwMode="auto">
          <a:xfrm>
            <a:off x="1752600" y="152400"/>
            <a:ext cx="5334000" cy="457200"/>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z="2400" smtClean="0">
                <a:solidFill>
                  <a:srgbClr val="000000"/>
                </a:solidFill>
              </a:rPr>
              <a:t>Time Series of PM2.5 concentrations </a:t>
            </a:r>
          </a:p>
        </p:txBody>
      </p:sp>
      <p:sp>
        <p:nvSpPr>
          <p:cNvPr id="9" name="TextBox 8"/>
          <p:cNvSpPr txBox="1"/>
          <p:nvPr/>
        </p:nvSpPr>
        <p:spPr>
          <a:xfrm>
            <a:off x="5943600" y="6564868"/>
            <a:ext cx="3206840" cy="369332"/>
          </a:xfrm>
          <a:prstGeom prst="rect">
            <a:avLst/>
          </a:prstGeom>
          <a:noFill/>
        </p:spPr>
        <p:txBody>
          <a:bodyPr wrap="none" rtlCol="0">
            <a:spAutoFit/>
          </a:bodyPr>
          <a:lstStyle/>
          <a:p>
            <a:r>
              <a:rPr lang="en-US" dirty="0" err="1" smtClean="0"/>
              <a:t>Shobha</a:t>
            </a:r>
            <a:r>
              <a:rPr lang="en-US" dirty="0" smtClean="0"/>
              <a:t> </a:t>
            </a:r>
            <a:r>
              <a:rPr lang="en-US" dirty="0" err="1" smtClean="0"/>
              <a:t>Kondragunta</a:t>
            </a:r>
            <a:r>
              <a:rPr lang="en-US" dirty="0" smtClean="0"/>
              <a:t>, STAR</a:t>
            </a:r>
            <a:endParaRPr lang="en-US" dirty="0"/>
          </a:p>
        </p:txBody>
      </p:sp>
    </p:spTree>
    <p:extLst>
      <p:ext uri="{BB962C8B-B14F-4D97-AF65-F5344CB8AC3E}">
        <p14:creationId xmlns:p14="http://schemas.microsoft.com/office/powerpoint/2010/main" val="2329317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9219" name="Rectangle 3"/>
          <p:cNvSpPr>
            <a:spLocks noGrp="1" noChangeArrowheads="1"/>
          </p:cNvSpPr>
          <p:nvPr>
            <p:ph type="body" idx="1"/>
          </p:nvPr>
        </p:nvSpPr>
        <p:spPr>
          <a:xfrm>
            <a:off x="381000" y="685800"/>
            <a:ext cx="8839200" cy="5105400"/>
          </a:xfrm>
        </p:spPr>
        <p:txBody>
          <a:bodyPr/>
          <a:lstStyle/>
          <a:p>
            <a:pPr eaLnBrk="1" hangingPunct="1">
              <a:lnSpc>
                <a:spcPct val="90000"/>
              </a:lnSpc>
            </a:pPr>
            <a:r>
              <a:rPr lang="en-US" dirty="0" smtClean="0">
                <a:solidFill>
                  <a:schemeClr val="bg1"/>
                </a:solidFill>
              </a:rPr>
              <a:t>History</a:t>
            </a:r>
          </a:p>
          <a:p>
            <a:pPr eaLnBrk="1" hangingPunct="1">
              <a:lnSpc>
                <a:spcPct val="90000"/>
              </a:lnSpc>
            </a:pPr>
            <a:r>
              <a:rPr lang="en-US" dirty="0" smtClean="0">
                <a:solidFill>
                  <a:schemeClr val="bg1"/>
                </a:solidFill>
              </a:rPr>
              <a:t>Current GOES Imager and Sounder</a:t>
            </a:r>
          </a:p>
          <a:p>
            <a:pPr lvl="1" eaLnBrk="1" hangingPunct="1">
              <a:lnSpc>
                <a:spcPct val="90000"/>
              </a:lnSpc>
            </a:pPr>
            <a:r>
              <a:rPr lang="en-US" dirty="0" smtClean="0">
                <a:solidFill>
                  <a:schemeClr val="bg1"/>
                </a:solidFill>
              </a:rPr>
              <a:t>GOES-14/15</a:t>
            </a:r>
          </a:p>
          <a:p>
            <a:pPr eaLnBrk="1" hangingPunct="1">
              <a:lnSpc>
                <a:spcPct val="90000"/>
              </a:lnSpc>
            </a:pPr>
            <a:r>
              <a:rPr lang="en-US" dirty="0" smtClean="0">
                <a:solidFill>
                  <a:schemeClr val="bg1"/>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rgbClr val="FFFF00"/>
                </a:solidFill>
              </a:rPr>
              <a:t>High Spectral res.</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Questions</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73</a:t>
            </a:fld>
            <a:endParaRPr lang="en-US" smtClean="0">
              <a:solidFill>
                <a:srgbClr val="000000"/>
              </a:solidFill>
            </a:endParaRPr>
          </a:p>
        </p:txBody>
      </p:sp>
      <p:pic>
        <p:nvPicPr>
          <p:cNvPr id="1026" name="Picture 2" descr="C:\SAT\Users\tims\Documents\gifs\Old_2009\low_high_spectral_spectr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810000"/>
            <a:ext cx="4990748" cy="2177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06357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0" y="-381000"/>
            <a:ext cx="9144000" cy="1143000"/>
          </a:xfrm>
        </p:spPr>
        <p:txBody>
          <a:bodyPr/>
          <a:lstStyle/>
          <a:p>
            <a:pPr eaLnBrk="1" hangingPunct="1"/>
            <a:r>
              <a:rPr lang="en-US" sz="2000" b="1" smtClean="0">
                <a:solidFill>
                  <a:srgbClr val="FFFF00"/>
                </a:solidFill>
              </a:rPr>
              <a:t>Approximate spectral and spatial resolutions of US GOES Imagers</a:t>
            </a:r>
          </a:p>
        </p:txBody>
      </p:sp>
      <p:graphicFrame>
        <p:nvGraphicFramePr>
          <p:cNvPr id="65539" name="Group 3"/>
          <p:cNvGraphicFramePr>
            <a:graphicFrameLocks noGrp="1"/>
          </p:cNvGraphicFramePr>
          <p:nvPr>
            <p:ph type="tbl" idx="1"/>
          </p:nvPr>
        </p:nvGraphicFramePr>
        <p:xfrm>
          <a:off x="304800" y="431800"/>
          <a:ext cx="8686800" cy="6373847"/>
        </p:xfrm>
        <a:graphic>
          <a:graphicData uri="http://schemas.openxmlformats.org/drawingml/2006/table">
            <a:tbl>
              <a:tblPr/>
              <a:tblGrid>
                <a:gridCol w="1066800"/>
                <a:gridCol w="1508125"/>
                <a:gridCol w="1509713"/>
                <a:gridCol w="1508125"/>
                <a:gridCol w="1509712"/>
                <a:gridCol w="1584325"/>
              </a:tblGrid>
              <a:tr h="4937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 Band Center (um)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GOES-8/11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GOES-12/N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GOES-O/P</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FFFF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FFFF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0.47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0.64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0.86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1.6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1.38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2.2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3.9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6.2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FF00"/>
                          </a:solidFill>
                          <a:effectLst/>
                          <a:latin typeface="Arial" charset="0"/>
                        </a:rPr>
                        <a:t>6.5/6.7/7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14km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7.3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8.5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9367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9.7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10.35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12.3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13.3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r>
            </a:tbl>
          </a:graphicData>
        </a:graphic>
      </p:graphicFrame>
      <p:sp>
        <p:nvSpPr>
          <p:cNvPr id="77955" name="Rectangle 131"/>
          <p:cNvSpPr>
            <a:spLocks noChangeAspect="1" noChangeArrowheads="1"/>
          </p:cNvSpPr>
          <p:nvPr/>
        </p:nvSpPr>
        <p:spPr bwMode="auto">
          <a:xfrm>
            <a:off x="3519488" y="1431925"/>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6" name="Rectangle 132"/>
          <p:cNvSpPr>
            <a:spLocks noChangeArrowheads="1"/>
          </p:cNvSpPr>
          <p:nvPr/>
        </p:nvSpPr>
        <p:spPr bwMode="auto">
          <a:xfrm>
            <a:off x="3382963" y="6065838"/>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7" name="Rectangle 133"/>
          <p:cNvSpPr>
            <a:spLocks noChangeArrowheads="1"/>
          </p:cNvSpPr>
          <p:nvPr/>
        </p:nvSpPr>
        <p:spPr bwMode="auto">
          <a:xfrm>
            <a:off x="3382963" y="57023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8" name="Rectangle 134"/>
          <p:cNvSpPr>
            <a:spLocks noChangeAspect="1" noChangeArrowheads="1"/>
          </p:cNvSpPr>
          <p:nvPr/>
        </p:nvSpPr>
        <p:spPr bwMode="auto">
          <a:xfrm>
            <a:off x="3200400" y="3657600"/>
            <a:ext cx="731838" cy="731838"/>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a:solidFill>
                  <a:srgbClr val="000000"/>
                </a:solidFill>
                <a:latin typeface="Times New Roman" pitchFamily="18" charset="0"/>
              </a:rPr>
              <a:t>8</a:t>
            </a:r>
          </a:p>
        </p:txBody>
      </p:sp>
      <p:sp>
        <p:nvSpPr>
          <p:cNvPr id="77959" name="Rectangle 135"/>
          <p:cNvSpPr>
            <a:spLocks noChangeArrowheads="1"/>
          </p:cNvSpPr>
          <p:nvPr/>
        </p:nvSpPr>
        <p:spPr bwMode="auto">
          <a:xfrm>
            <a:off x="3382963" y="31242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0" name="Rectangle 136"/>
          <p:cNvSpPr>
            <a:spLocks noChangeArrowheads="1"/>
          </p:cNvSpPr>
          <p:nvPr/>
        </p:nvSpPr>
        <p:spPr bwMode="auto">
          <a:xfrm>
            <a:off x="4937125" y="3840163"/>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a:solidFill>
                  <a:srgbClr val="000000"/>
                </a:solidFill>
                <a:latin typeface="Times New Roman" pitchFamily="18" charset="0"/>
              </a:rPr>
              <a:t>4</a:t>
            </a:r>
          </a:p>
        </p:txBody>
      </p:sp>
      <p:sp>
        <p:nvSpPr>
          <p:cNvPr id="77961" name="Rectangle 137"/>
          <p:cNvSpPr>
            <a:spLocks noChangeArrowheads="1"/>
          </p:cNvSpPr>
          <p:nvPr/>
        </p:nvSpPr>
        <p:spPr bwMode="auto">
          <a:xfrm>
            <a:off x="4937125" y="31242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2" name="Rectangle 138"/>
          <p:cNvSpPr>
            <a:spLocks noChangeArrowheads="1"/>
          </p:cNvSpPr>
          <p:nvPr/>
        </p:nvSpPr>
        <p:spPr bwMode="auto">
          <a:xfrm>
            <a:off x="6353175" y="3124200"/>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3" name="Rectangle 139"/>
          <p:cNvSpPr>
            <a:spLocks noChangeArrowheads="1"/>
          </p:cNvSpPr>
          <p:nvPr/>
        </p:nvSpPr>
        <p:spPr bwMode="auto">
          <a:xfrm>
            <a:off x="4937125" y="57023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4" name="Rectangle 140"/>
          <p:cNvSpPr>
            <a:spLocks noChangeArrowheads="1"/>
          </p:cNvSpPr>
          <p:nvPr/>
        </p:nvSpPr>
        <p:spPr bwMode="auto">
          <a:xfrm>
            <a:off x="6353175" y="570071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5" name="Rectangle 141"/>
          <p:cNvSpPr>
            <a:spLocks noChangeArrowheads="1"/>
          </p:cNvSpPr>
          <p:nvPr/>
        </p:nvSpPr>
        <p:spPr bwMode="auto">
          <a:xfrm>
            <a:off x="6353175" y="6416675"/>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6" name="Rectangle 142"/>
          <p:cNvSpPr>
            <a:spLocks noChangeArrowheads="1"/>
          </p:cNvSpPr>
          <p:nvPr/>
        </p:nvSpPr>
        <p:spPr bwMode="auto">
          <a:xfrm>
            <a:off x="6354763" y="384016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7" name="Rectangle 143"/>
          <p:cNvSpPr>
            <a:spLocks noChangeAspect="1" noChangeArrowheads="1"/>
          </p:cNvSpPr>
          <p:nvPr/>
        </p:nvSpPr>
        <p:spPr bwMode="auto">
          <a:xfrm>
            <a:off x="4754563" y="6248400"/>
            <a:ext cx="731837" cy="731838"/>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8" name="Rectangle 144"/>
          <p:cNvSpPr>
            <a:spLocks noChangeAspect="1" noChangeArrowheads="1"/>
          </p:cNvSpPr>
          <p:nvPr/>
        </p:nvSpPr>
        <p:spPr bwMode="auto">
          <a:xfrm>
            <a:off x="1752600" y="5516563"/>
            <a:ext cx="731838" cy="731837"/>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9" name="Rectangle 145"/>
          <p:cNvSpPr>
            <a:spLocks noChangeAspect="1" noChangeArrowheads="1"/>
          </p:cNvSpPr>
          <p:nvPr/>
        </p:nvSpPr>
        <p:spPr bwMode="auto">
          <a:xfrm>
            <a:off x="5075238" y="1431925"/>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70" name="Rectangle 146"/>
          <p:cNvSpPr>
            <a:spLocks noChangeAspect="1" noChangeArrowheads="1"/>
          </p:cNvSpPr>
          <p:nvPr/>
        </p:nvSpPr>
        <p:spPr bwMode="auto">
          <a:xfrm>
            <a:off x="2071688" y="1447800"/>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71" name="Rectangle 147"/>
          <p:cNvSpPr>
            <a:spLocks noChangeAspect="1" noChangeArrowheads="1"/>
          </p:cNvSpPr>
          <p:nvPr/>
        </p:nvSpPr>
        <p:spPr bwMode="auto">
          <a:xfrm>
            <a:off x="6491288" y="1447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2" name="Rectangle 148"/>
          <p:cNvSpPr>
            <a:spLocks noChangeAspect="1" noChangeArrowheads="1"/>
          </p:cNvSpPr>
          <p:nvPr/>
        </p:nvSpPr>
        <p:spPr bwMode="auto">
          <a:xfrm>
            <a:off x="8167688" y="1066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3" name="Rectangle 149"/>
          <p:cNvSpPr>
            <a:spLocks noChangeAspect="1" noChangeArrowheads="1"/>
          </p:cNvSpPr>
          <p:nvPr/>
        </p:nvSpPr>
        <p:spPr bwMode="auto">
          <a:xfrm>
            <a:off x="8167688" y="18129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4" name="Rectangle 150"/>
          <p:cNvSpPr>
            <a:spLocks noChangeAspect="1" noChangeArrowheads="1"/>
          </p:cNvSpPr>
          <p:nvPr/>
        </p:nvSpPr>
        <p:spPr bwMode="auto">
          <a:xfrm>
            <a:off x="8167688" y="21336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5" name="Rectangle 151"/>
          <p:cNvSpPr>
            <a:spLocks noChangeAspect="1" noChangeArrowheads="1"/>
          </p:cNvSpPr>
          <p:nvPr/>
        </p:nvSpPr>
        <p:spPr bwMode="auto">
          <a:xfrm>
            <a:off x="8167688" y="28797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6" name="Rectangle 152"/>
          <p:cNvSpPr>
            <a:spLocks noChangeAspect="1" noChangeArrowheads="1"/>
          </p:cNvSpPr>
          <p:nvPr/>
        </p:nvSpPr>
        <p:spPr bwMode="auto">
          <a:xfrm>
            <a:off x="8191500" y="1447800"/>
            <a:ext cx="46038" cy="46038"/>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7" name="Rectangle 153"/>
          <p:cNvSpPr>
            <a:spLocks noChangeAspect="1" noChangeArrowheads="1"/>
          </p:cNvSpPr>
          <p:nvPr/>
        </p:nvSpPr>
        <p:spPr bwMode="auto">
          <a:xfrm>
            <a:off x="8123238" y="3200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8" name="Rectangle 154"/>
          <p:cNvSpPr>
            <a:spLocks noChangeAspect="1" noChangeArrowheads="1"/>
          </p:cNvSpPr>
          <p:nvPr/>
        </p:nvSpPr>
        <p:spPr bwMode="auto">
          <a:xfrm>
            <a:off x="8123238" y="24844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9" name="Rectangle 155"/>
          <p:cNvSpPr>
            <a:spLocks noChangeAspect="1" noChangeArrowheads="1"/>
          </p:cNvSpPr>
          <p:nvPr/>
        </p:nvSpPr>
        <p:spPr bwMode="auto">
          <a:xfrm>
            <a:off x="8123238" y="3581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0" name="Rectangle 156"/>
          <p:cNvSpPr>
            <a:spLocks noChangeAspect="1" noChangeArrowheads="1"/>
          </p:cNvSpPr>
          <p:nvPr/>
        </p:nvSpPr>
        <p:spPr bwMode="auto">
          <a:xfrm>
            <a:off x="8123238" y="3932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r>
              <a:rPr lang="en-US">
                <a:solidFill>
                  <a:srgbClr val="000000"/>
                </a:solidFill>
                <a:latin typeface="Times New Roman" pitchFamily="18" charset="0"/>
              </a:rPr>
              <a:t>2</a:t>
            </a:r>
          </a:p>
        </p:txBody>
      </p:sp>
      <p:sp>
        <p:nvSpPr>
          <p:cNvPr id="77981" name="Rectangle 157"/>
          <p:cNvSpPr>
            <a:spLocks noChangeAspect="1" noChangeArrowheads="1"/>
          </p:cNvSpPr>
          <p:nvPr/>
        </p:nvSpPr>
        <p:spPr bwMode="auto">
          <a:xfrm>
            <a:off x="8123238" y="4313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2" name="Rectangle 158"/>
          <p:cNvSpPr>
            <a:spLocks noChangeAspect="1" noChangeArrowheads="1"/>
          </p:cNvSpPr>
          <p:nvPr/>
        </p:nvSpPr>
        <p:spPr bwMode="auto">
          <a:xfrm>
            <a:off x="8123238" y="4648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3" name="Rectangle 159"/>
          <p:cNvSpPr>
            <a:spLocks noChangeAspect="1" noChangeArrowheads="1"/>
          </p:cNvSpPr>
          <p:nvPr/>
        </p:nvSpPr>
        <p:spPr bwMode="auto">
          <a:xfrm>
            <a:off x="8123238" y="5029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4" name="Rectangle 160"/>
          <p:cNvSpPr>
            <a:spLocks noChangeAspect="1" noChangeArrowheads="1"/>
          </p:cNvSpPr>
          <p:nvPr/>
        </p:nvSpPr>
        <p:spPr bwMode="auto">
          <a:xfrm>
            <a:off x="8123238" y="5410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5" name="Rectangle 161"/>
          <p:cNvSpPr>
            <a:spLocks noChangeAspect="1" noChangeArrowheads="1"/>
          </p:cNvSpPr>
          <p:nvPr/>
        </p:nvSpPr>
        <p:spPr bwMode="auto">
          <a:xfrm>
            <a:off x="8123238" y="5791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6" name="Rectangle 162"/>
          <p:cNvSpPr>
            <a:spLocks noChangeAspect="1" noChangeArrowheads="1"/>
          </p:cNvSpPr>
          <p:nvPr/>
        </p:nvSpPr>
        <p:spPr bwMode="auto">
          <a:xfrm>
            <a:off x="8123238" y="6142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7" name="Rectangle 163"/>
          <p:cNvSpPr>
            <a:spLocks noChangeAspect="1" noChangeArrowheads="1"/>
          </p:cNvSpPr>
          <p:nvPr/>
        </p:nvSpPr>
        <p:spPr bwMode="auto">
          <a:xfrm>
            <a:off x="8123238" y="6523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77988" name="Text Box 164"/>
          <p:cNvSpPr txBox="1">
            <a:spLocks noChangeArrowheads="1"/>
          </p:cNvSpPr>
          <p:nvPr/>
        </p:nvSpPr>
        <p:spPr bwMode="auto">
          <a:xfrm rot="-5400000">
            <a:off x="-313531" y="1070768"/>
            <a:ext cx="844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latin typeface="Times New Roman" pitchFamily="18" charset="0"/>
              </a:rPr>
              <a:t>Visible</a:t>
            </a:r>
          </a:p>
        </p:txBody>
      </p:sp>
      <p:sp>
        <p:nvSpPr>
          <p:cNvPr id="77989" name="Text Box 165"/>
          <p:cNvSpPr txBox="1">
            <a:spLocks noChangeArrowheads="1"/>
          </p:cNvSpPr>
          <p:nvPr/>
        </p:nvSpPr>
        <p:spPr bwMode="auto">
          <a:xfrm rot="-5400000">
            <a:off x="-357981" y="2167731"/>
            <a:ext cx="933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i="1">
                <a:solidFill>
                  <a:srgbClr val="FFFF00"/>
                </a:solidFill>
                <a:latin typeface="Times New Roman" pitchFamily="18" charset="0"/>
              </a:rPr>
              <a:t>Near-IR</a:t>
            </a:r>
          </a:p>
        </p:txBody>
      </p:sp>
      <p:sp>
        <p:nvSpPr>
          <p:cNvPr id="77990" name="Text Box 166"/>
          <p:cNvSpPr txBox="1">
            <a:spLocks noChangeArrowheads="1"/>
          </p:cNvSpPr>
          <p:nvPr/>
        </p:nvSpPr>
        <p:spPr bwMode="auto">
          <a:xfrm rot="-5400000">
            <a:off x="-353218" y="4690268"/>
            <a:ext cx="920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latin typeface="Times New Roman" pitchFamily="18" charset="0"/>
              </a:rPr>
              <a:t>Infrared</a:t>
            </a:r>
          </a:p>
        </p:txBody>
      </p:sp>
      <p:sp>
        <p:nvSpPr>
          <p:cNvPr id="77991" name="Rectangle 167"/>
          <p:cNvSpPr>
            <a:spLocks noChangeAspect="1" noChangeArrowheads="1"/>
          </p:cNvSpPr>
          <p:nvPr/>
        </p:nvSpPr>
        <p:spPr bwMode="auto">
          <a:xfrm>
            <a:off x="1462088" y="3395663"/>
            <a:ext cx="1279525" cy="1279525"/>
          </a:xfrm>
          <a:prstGeom prst="rect">
            <a:avLst/>
          </a:prstGeom>
          <a:noFill/>
          <a:ln w="2540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endParaRPr>
          </a:p>
        </p:txBody>
      </p:sp>
      <p:sp>
        <p:nvSpPr>
          <p:cNvPr id="77992" name="Rectangle 168"/>
          <p:cNvSpPr>
            <a:spLocks noChangeAspect="1" noChangeArrowheads="1"/>
          </p:cNvSpPr>
          <p:nvPr/>
        </p:nvSpPr>
        <p:spPr bwMode="auto">
          <a:xfrm>
            <a:off x="1447800" y="6019800"/>
            <a:ext cx="1279525" cy="1279525"/>
          </a:xfrm>
          <a:prstGeom prst="rect">
            <a:avLst/>
          </a:prstGeom>
          <a:noFill/>
          <a:ln w="2540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endParaRPr>
          </a:p>
        </p:txBody>
      </p:sp>
      <p:sp>
        <p:nvSpPr>
          <p:cNvPr id="77993" name="Text Box 169"/>
          <p:cNvSpPr txBox="1">
            <a:spLocks noChangeArrowheads="1"/>
          </p:cNvSpPr>
          <p:nvPr/>
        </p:nvSpPr>
        <p:spPr bwMode="auto">
          <a:xfrm>
            <a:off x="2419350" y="2124075"/>
            <a:ext cx="3746500"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i="1">
                <a:solidFill>
                  <a:srgbClr val="000000"/>
                </a:solidFill>
                <a:latin typeface="Times New Roman" pitchFamily="18" charset="0"/>
              </a:rPr>
              <a:t>Box size represents pixel size</a:t>
            </a:r>
          </a:p>
        </p:txBody>
      </p:sp>
      <p:sp>
        <p:nvSpPr>
          <p:cNvPr id="77994" name="Text Box 170"/>
          <p:cNvSpPr txBox="1">
            <a:spLocks noChangeArrowheads="1"/>
          </p:cNvSpPr>
          <p:nvPr/>
        </p:nvSpPr>
        <p:spPr bwMode="auto">
          <a:xfrm>
            <a:off x="1981200" y="43434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000">
                <a:solidFill>
                  <a:srgbClr val="000000"/>
                </a:solidFill>
                <a:latin typeface="Times New Roman" pitchFamily="18" charset="0"/>
              </a:rPr>
              <a:t>“MSI mode”</a:t>
            </a:r>
          </a:p>
        </p:txBody>
      </p:sp>
      <p:sp>
        <p:nvSpPr>
          <p:cNvPr id="7799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1D4BFBB-4BC8-4A74-850D-5FA304C87569}" type="slidenum">
              <a:rPr lang="en-US" smtClean="0">
                <a:solidFill>
                  <a:srgbClr val="000000"/>
                </a:solidFill>
              </a:rPr>
              <a:pPr eaLnBrk="1" hangingPunct="1"/>
              <a:t>74</a:t>
            </a:fld>
            <a:endParaRPr lang="en-US" smtClean="0">
              <a:solidFill>
                <a:srgbClr val="000000"/>
              </a:solidFill>
            </a:endParaRPr>
          </a:p>
        </p:txBody>
      </p:sp>
    </p:spTree>
    <p:extLst>
      <p:ext uri="{BB962C8B-B14F-4D97-AF65-F5344CB8AC3E}">
        <p14:creationId xmlns:p14="http://schemas.microsoft.com/office/powerpoint/2010/main" val="4042876934"/>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Content Placeholder 2"/>
          <p:cNvSpPr>
            <a:spLocks noGrp="1"/>
          </p:cNvSpPr>
          <p:nvPr>
            <p:ph idx="1"/>
          </p:nvPr>
        </p:nvSpPr>
        <p:spPr>
          <a:xfrm>
            <a:off x="762000" y="1524000"/>
            <a:ext cx="7772400" cy="4114800"/>
          </a:xfrm>
        </p:spPr>
        <p:txBody>
          <a:bodyPr/>
          <a:lstStyle/>
          <a:p>
            <a:r>
              <a:rPr lang="en-US" sz="2800" dirty="0" smtClean="0">
                <a:solidFill>
                  <a:schemeClr val="bg1"/>
                </a:solidFill>
              </a:rPr>
              <a:t>Water Vapor and Carbon Dioxide absorption lines within the infrared window are sensitive to changes in the lower tropospheric thermodynamic state</a:t>
            </a:r>
          </a:p>
          <a:p>
            <a:r>
              <a:rPr lang="en-US" sz="2800" dirty="0" smtClean="0">
                <a:solidFill>
                  <a:schemeClr val="bg1"/>
                </a:solidFill>
              </a:rPr>
              <a:t>Current GOES sounders are spectrally too broad to resolve these lines</a:t>
            </a:r>
          </a:p>
          <a:p>
            <a:r>
              <a:rPr lang="en-US" sz="2800" dirty="0" smtClean="0">
                <a:solidFill>
                  <a:schemeClr val="bg1"/>
                </a:solidFill>
              </a:rPr>
              <a:t>High-time information obtained from a high spectral resolution IR GEO sounder would be very useful for monitoring pre-convective clear sky regions</a:t>
            </a:r>
          </a:p>
        </p:txBody>
      </p:sp>
      <p:sp>
        <p:nvSpPr>
          <p:cNvPr id="3584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112" charset="-128"/>
              </a:defRPr>
            </a:lvl1pPr>
            <a:lvl2pPr marL="37931725" indent="-37474525" eaLnBrk="0" hangingPunct="0">
              <a:defRPr sz="2400">
                <a:solidFill>
                  <a:schemeClr val="tx1"/>
                </a:solidFill>
                <a:latin typeface="Arial" charset="0"/>
                <a:ea typeface="ＭＳ Ｐゴシック" pitchFamily="-112" charset="-128"/>
              </a:defRPr>
            </a:lvl2pPr>
            <a:lvl3pPr eaLnBrk="0" hangingPunct="0">
              <a:defRPr sz="2400">
                <a:solidFill>
                  <a:schemeClr val="tx1"/>
                </a:solidFill>
                <a:latin typeface="Arial" charset="0"/>
                <a:ea typeface="ＭＳ Ｐゴシック" pitchFamily="-112" charset="-128"/>
              </a:defRPr>
            </a:lvl3pPr>
            <a:lvl4pPr eaLnBrk="0" hangingPunct="0">
              <a:defRPr sz="2400">
                <a:solidFill>
                  <a:schemeClr val="tx1"/>
                </a:solidFill>
                <a:latin typeface="Arial" charset="0"/>
                <a:ea typeface="ＭＳ Ｐゴシック" pitchFamily="-112" charset="-128"/>
              </a:defRPr>
            </a:lvl4pPr>
            <a:lvl5pPr eaLnBrk="0" hangingPunct="0">
              <a:defRPr sz="2400">
                <a:solidFill>
                  <a:schemeClr val="tx1"/>
                </a:solidFill>
                <a:latin typeface="Arial" charset="0"/>
                <a:ea typeface="ＭＳ Ｐゴシック" pitchFamily="-112" charset="-128"/>
              </a:defRPr>
            </a:lvl5pPr>
            <a:lvl6pPr marL="457200" eaLnBrk="0" fontAlgn="base" hangingPunct="0">
              <a:spcBef>
                <a:spcPct val="0"/>
              </a:spcBef>
              <a:spcAft>
                <a:spcPct val="0"/>
              </a:spcAft>
              <a:defRPr sz="2400">
                <a:solidFill>
                  <a:schemeClr val="tx1"/>
                </a:solidFill>
                <a:latin typeface="Arial" charset="0"/>
                <a:ea typeface="ＭＳ Ｐゴシック" pitchFamily="-112" charset="-128"/>
              </a:defRPr>
            </a:lvl6pPr>
            <a:lvl7pPr marL="914400" eaLnBrk="0" fontAlgn="base" hangingPunct="0">
              <a:spcBef>
                <a:spcPct val="0"/>
              </a:spcBef>
              <a:spcAft>
                <a:spcPct val="0"/>
              </a:spcAft>
              <a:defRPr sz="2400">
                <a:solidFill>
                  <a:schemeClr val="tx1"/>
                </a:solidFill>
                <a:latin typeface="Arial" charset="0"/>
                <a:ea typeface="ＭＳ Ｐゴシック" pitchFamily="-112" charset="-128"/>
              </a:defRPr>
            </a:lvl7pPr>
            <a:lvl8pPr marL="1371600" eaLnBrk="0" fontAlgn="base" hangingPunct="0">
              <a:spcBef>
                <a:spcPct val="0"/>
              </a:spcBef>
              <a:spcAft>
                <a:spcPct val="0"/>
              </a:spcAft>
              <a:defRPr sz="2400">
                <a:solidFill>
                  <a:schemeClr val="tx1"/>
                </a:solidFill>
                <a:latin typeface="Arial" charset="0"/>
                <a:ea typeface="ＭＳ Ｐゴシック" pitchFamily="-112" charset="-128"/>
              </a:defRPr>
            </a:lvl8pPr>
            <a:lvl9pPr marL="1828800" eaLnBrk="0" fontAlgn="base" hangingPunct="0">
              <a:spcBef>
                <a:spcPct val="0"/>
              </a:spcBef>
              <a:spcAft>
                <a:spcPct val="0"/>
              </a:spcAft>
              <a:defRPr sz="2400">
                <a:solidFill>
                  <a:schemeClr val="tx1"/>
                </a:solidFill>
                <a:latin typeface="Arial" charset="0"/>
                <a:ea typeface="ＭＳ Ｐゴシック" pitchFamily="-112" charset="-128"/>
              </a:defRPr>
            </a:lvl9pPr>
          </a:lstStyle>
          <a:p>
            <a:fld id="{477F7316-EEBA-4F10-BCE5-BD739ACE5141}" type="slidenum">
              <a:rPr lang="en-US" sz="1400"/>
              <a:pPr/>
              <a:t>75</a:t>
            </a:fld>
            <a:endParaRPr lang="en-US" sz="1400"/>
          </a:p>
        </p:txBody>
      </p:sp>
      <p:sp>
        <p:nvSpPr>
          <p:cNvPr id="6" name="Rectangle 3"/>
          <p:cNvSpPr>
            <a:spLocks noGrp="1" noChangeArrowheads="1"/>
          </p:cNvSpPr>
          <p:nvPr>
            <p:ph type="title"/>
          </p:nvPr>
        </p:nvSpPr>
        <p:spPr>
          <a:xfrm>
            <a:off x="381000" y="228600"/>
            <a:ext cx="8153400" cy="1143000"/>
          </a:xfrm>
        </p:spPr>
        <p:txBody>
          <a:bodyPr/>
          <a:lstStyle/>
          <a:p>
            <a:r>
              <a:rPr lang="en-US" sz="3600" dirty="0" smtClean="0">
                <a:solidFill>
                  <a:srgbClr val="FFFF00"/>
                </a:solidFill>
              </a:rPr>
              <a:t>High-Spectral, combined with High-Temporal Resolution is the key</a:t>
            </a:r>
            <a:endParaRPr lang="en-US" dirty="0">
              <a:solidFill>
                <a:srgbClr val="FFFF00"/>
              </a:solidFill>
            </a:endParaRPr>
          </a:p>
        </p:txBody>
      </p:sp>
    </p:spTree>
    <p:extLst>
      <p:ext uri="{BB962C8B-B14F-4D97-AF65-F5344CB8AC3E}">
        <p14:creationId xmlns:p14="http://schemas.microsoft.com/office/powerpoint/2010/main" val="276355339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10134600" cy="1143000"/>
          </a:xfrm>
        </p:spPr>
        <p:txBody>
          <a:bodyPr/>
          <a:lstStyle/>
          <a:p>
            <a:r>
              <a:rPr lang="en-US" sz="3600" dirty="0" smtClean="0">
                <a:solidFill>
                  <a:srgbClr val="FFFF00"/>
                </a:solidFill>
              </a:rPr>
              <a:t>Need to monitor rapidly evolving situations</a:t>
            </a:r>
            <a:endParaRPr lang="en-US" sz="3600" dirty="0">
              <a:solidFill>
                <a:srgbClr val="FFFF00"/>
              </a:solidFill>
            </a:endParaRPr>
          </a:p>
        </p:txBody>
      </p:sp>
      <p:sp>
        <p:nvSpPr>
          <p:cNvPr id="4" name="Slide Number Placeholder 3"/>
          <p:cNvSpPr>
            <a:spLocks noGrp="1"/>
          </p:cNvSpPr>
          <p:nvPr>
            <p:ph type="sldNum" sz="quarter" idx="12"/>
          </p:nvPr>
        </p:nvSpPr>
        <p:spPr/>
        <p:txBody>
          <a:bodyPr/>
          <a:lstStyle/>
          <a:p>
            <a:fld id="{7BA2C502-6CFB-4FA6-8FF9-E8FFEA9CEA4F}" type="slidenum">
              <a:rPr lang="en-US" smtClean="0">
                <a:solidFill>
                  <a:srgbClr val="000000"/>
                </a:solidFill>
              </a:rPr>
              <a:pPr/>
              <a:t>76</a:t>
            </a:fld>
            <a:endParaRPr lang="en-US">
              <a:solidFill>
                <a:srgbClr val="000000"/>
              </a:solidFill>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2667000"/>
            <a:ext cx="5384800" cy="4038600"/>
          </a:xfrm>
        </p:spPr>
      </p:pic>
      <p:pic>
        <p:nvPicPr>
          <p:cNvPr id="8" name="Picture 3" descr="060906_li_vis"/>
          <p:cNvPicPr>
            <a:picLocks noChangeAspect="1" noChangeArrowheads="1"/>
          </p:cNvPicPr>
          <p:nvPr/>
        </p:nvPicPr>
        <p:blipFill rotWithShape="1">
          <a:blip r:embed="rId3">
            <a:extLst>
              <a:ext uri="{28A0092B-C50C-407E-A947-70E740481C1C}">
                <a14:useLocalDpi xmlns:a14="http://schemas.microsoft.com/office/drawing/2010/main" val="0"/>
              </a:ext>
            </a:extLst>
          </a:blip>
          <a:srcRect r="49132"/>
          <a:stretch/>
        </p:blipFill>
        <p:spPr bwMode="auto">
          <a:xfrm>
            <a:off x="4983878" y="1219200"/>
            <a:ext cx="3976942"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87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71FD58BD-3194-481E-BBAF-53F7B6325AD9}" type="slidenum">
              <a:rPr lang="en-US"/>
              <a:pPr/>
              <a:t>77</a:t>
            </a:fld>
            <a:endParaRPr lang="en-US"/>
          </a:p>
        </p:txBody>
      </p:sp>
      <p:sp>
        <p:nvSpPr>
          <p:cNvPr id="64514" name="Rectangle 2"/>
          <p:cNvSpPr>
            <a:spLocks noGrp="1" noChangeArrowheads="1"/>
          </p:cNvSpPr>
          <p:nvPr>
            <p:ph type="title"/>
          </p:nvPr>
        </p:nvSpPr>
        <p:spPr>
          <a:xfrm>
            <a:off x="0" y="457200"/>
            <a:ext cx="9372600" cy="1143000"/>
          </a:xfrm>
        </p:spPr>
        <p:txBody>
          <a:bodyPr>
            <a:normAutofit fontScale="90000"/>
          </a:bodyPr>
          <a:lstStyle/>
          <a:p>
            <a:r>
              <a:rPr lang="en-US" sz="4000" dirty="0" smtClean="0"/>
              <a:t>Evolution of the Vertical Moisture is the Key!</a:t>
            </a:r>
            <a:br>
              <a:rPr lang="en-US" sz="4000" dirty="0" smtClean="0"/>
            </a:br>
            <a:r>
              <a:rPr lang="en-US" sz="2700" dirty="0" smtClean="0"/>
              <a:t>Simulated Relative </a:t>
            </a:r>
            <a:r>
              <a:rPr lang="en-US" sz="2700" dirty="0"/>
              <a:t>humidity cross-section at 20 UTC 12 June 2002 </a:t>
            </a:r>
            <a:r>
              <a:rPr lang="en-US" dirty="0"/>
              <a:t/>
            </a:r>
            <a:br>
              <a:rPr lang="en-US" dirty="0"/>
            </a:br>
            <a:endParaRPr lang="en-US" dirty="0"/>
          </a:p>
        </p:txBody>
      </p:sp>
      <p:pic>
        <p:nvPicPr>
          <p:cNvPr id="64516" name="Picture 4" descr="4pan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47800"/>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0" y="1905000"/>
            <a:ext cx="882742" cy="369332"/>
          </a:xfrm>
          <a:prstGeom prst="rect">
            <a:avLst/>
          </a:prstGeom>
          <a:solidFill>
            <a:schemeClr val="bg1"/>
          </a:solidFill>
        </p:spPr>
        <p:txBody>
          <a:bodyPr wrap="none" rtlCol="0">
            <a:spAutoFit/>
          </a:bodyPr>
          <a:lstStyle/>
          <a:p>
            <a:r>
              <a:rPr lang="en-US" dirty="0" smtClean="0"/>
              <a:t>“Truth”</a:t>
            </a:r>
            <a:endParaRPr lang="en-US" dirty="0"/>
          </a:p>
        </p:txBody>
      </p:sp>
      <p:sp>
        <p:nvSpPr>
          <p:cNvPr id="7" name="TextBox 6"/>
          <p:cNvSpPr txBox="1"/>
          <p:nvPr/>
        </p:nvSpPr>
        <p:spPr>
          <a:xfrm>
            <a:off x="4953000" y="1905000"/>
            <a:ext cx="2847446" cy="369332"/>
          </a:xfrm>
          <a:prstGeom prst="rect">
            <a:avLst/>
          </a:prstGeom>
          <a:solidFill>
            <a:schemeClr val="bg1"/>
          </a:solidFill>
        </p:spPr>
        <p:txBody>
          <a:bodyPr wrap="none" rtlCol="0">
            <a:spAutoFit/>
          </a:bodyPr>
          <a:lstStyle/>
          <a:p>
            <a:r>
              <a:rPr lang="en-US" dirty="0" smtClean="0"/>
              <a:t>“</a:t>
            </a:r>
            <a:r>
              <a:rPr lang="en-US" dirty="0"/>
              <a:t>GEO advanced IR sounder </a:t>
            </a:r>
            <a:r>
              <a:rPr lang="en-US" dirty="0" smtClean="0"/>
              <a:t>”</a:t>
            </a:r>
            <a:endParaRPr lang="en-US" dirty="0"/>
          </a:p>
        </p:txBody>
      </p:sp>
      <p:sp>
        <p:nvSpPr>
          <p:cNvPr id="8" name="TextBox 7"/>
          <p:cNvSpPr txBox="1"/>
          <p:nvPr/>
        </p:nvSpPr>
        <p:spPr>
          <a:xfrm>
            <a:off x="2362200" y="4583668"/>
            <a:ext cx="673454" cy="369332"/>
          </a:xfrm>
          <a:prstGeom prst="rect">
            <a:avLst/>
          </a:prstGeom>
          <a:solidFill>
            <a:schemeClr val="bg1"/>
          </a:solidFill>
        </p:spPr>
        <p:txBody>
          <a:bodyPr wrap="none" rtlCol="0">
            <a:spAutoFit/>
          </a:bodyPr>
          <a:lstStyle/>
          <a:p>
            <a:r>
              <a:rPr lang="en-US" dirty="0" smtClean="0"/>
              <a:t>“ABI”</a:t>
            </a:r>
            <a:endParaRPr lang="en-US" dirty="0"/>
          </a:p>
        </p:txBody>
      </p:sp>
      <p:sp>
        <p:nvSpPr>
          <p:cNvPr id="9" name="TextBox 8"/>
          <p:cNvSpPr txBox="1"/>
          <p:nvPr/>
        </p:nvSpPr>
        <p:spPr>
          <a:xfrm>
            <a:off x="5975258" y="4583668"/>
            <a:ext cx="782971" cy="369332"/>
          </a:xfrm>
          <a:prstGeom prst="rect">
            <a:avLst/>
          </a:prstGeom>
          <a:solidFill>
            <a:schemeClr val="bg1"/>
          </a:solidFill>
        </p:spPr>
        <p:txBody>
          <a:bodyPr wrap="none" rtlCol="0">
            <a:spAutoFit/>
          </a:bodyPr>
          <a:lstStyle/>
          <a:p>
            <a:r>
              <a:rPr lang="en-US" dirty="0" smtClean="0"/>
              <a:t>“RUC”</a:t>
            </a:r>
            <a:endParaRPr lang="en-US" dirty="0"/>
          </a:p>
        </p:txBody>
      </p:sp>
      <p:sp>
        <p:nvSpPr>
          <p:cNvPr id="4" name="TextBox 3"/>
          <p:cNvSpPr txBox="1"/>
          <p:nvPr/>
        </p:nvSpPr>
        <p:spPr>
          <a:xfrm>
            <a:off x="79389" y="6400800"/>
            <a:ext cx="911211" cy="369332"/>
          </a:xfrm>
          <a:prstGeom prst="rect">
            <a:avLst/>
          </a:prstGeom>
          <a:noFill/>
        </p:spPr>
        <p:txBody>
          <a:bodyPr wrap="none" rtlCol="0">
            <a:spAutoFit/>
          </a:bodyPr>
          <a:lstStyle/>
          <a:p>
            <a:r>
              <a:rPr lang="en-US" dirty="0" smtClean="0"/>
              <a:t>Li et. al.</a:t>
            </a:r>
            <a:endParaRPr lang="en-US" dirty="0"/>
          </a:p>
        </p:txBody>
      </p:sp>
    </p:spTree>
    <p:extLst>
      <p:ext uri="{BB962C8B-B14F-4D97-AF65-F5344CB8AC3E}">
        <p14:creationId xmlns:p14="http://schemas.microsoft.com/office/powerpoint/2010/main" val="332251849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p:cNvSpPr>
          <p:nvPr>
            <p:ph type="title" idx="4294967295"/>
          </p:nvPr>
        </p:nvSpPr>
        <p:spPr bwMode="auto">
          <a:xfrm>
            <a:off x="0" y="1309688"/>
            <a:ext cx="8848725"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4000" dirty="0" smtClean="0">
                <a:solidFill>
                  <a:srgbClr val="FFFF00"/>
                </a:solidFill>
                <a:latin typeface="Arial" pitchFamily="34" charset="0"/>
                <a:ea typeface="ＭＳ Ｐゴシック" pitchFamily="34" charset="-128"/>
              </a:rPr>
              <a:t>Various Infrared spectral resolutions</a:t>
            </a:r>
          </a:p>
        </p:txBody>
      </p:sp>
      <p:sp>
        <p:nvSpPr>
          <p:cNvPr id="107523" name="Text Box 3"/>
          <p:cNvSpPr txBox="1">
            <a:spLocks noChangeArrowheads="1"/>
          </p:cNvSpPr>
          <p:nvPr/>
        </p:nvSpPr>
        <p:spPr bwMode="auto">
          <a:xfrm>
            <a:off x="1812925" y="2200275"/>
            <a:ext cx="4081823"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dirty="0">
                <a:solidFill>
                  <a:srgbClr val="FFFF00"/>
                </a:solidFill>
                <a:latin typeface="Times New Roman" pitchFamily="18" charset="0"/>
              </a:rPr>
              <a:t>Standard Atmosphere:</a:t>
            </a:r>
          </a:p>
          <a:p>
            <a:r>
              <a:rPr lang="en-US" sz="2400" dirty="0">
                <a:solidFill>
                  <a:srgbClr val="FFFF00"/>
                </a:solidFill>
                <a:latin typeface="Times New Roman" pitchFamily="18" charset="0"/>
              </a:rPr>
              <a:t>  0.2 cm</a:t>
            </a:r>
            <a:r>
              <a:rPr lang="en-US" sz="2400" baseline="30000" dirty="0">
                <a:solidFill>
                  <a:srgbClr val="FFFF00"/>
                </a:solidFill>
                <a:latin typeface="Times New Roman" pitchFamily="18" charset="0"/>
              </a:rPr>
              <a:t>-1 </a:t>
            </a:r>
            <a:r>
              <a:rPr lang="en-US" sz="2400" dirty="0">
                <a:solidFill>
                  <a:srgbClr val="FFFF00"/>
                </a:solidFill>
                <a:latin typeface="Times New Roman" pitchFamily="18" charset="0"/>
              </a:rPr>
              <a:t>(NAST-I-like)</a:t>
            </a:r>
            <a:endParaRPr lang="en-US" sz="2400" baseline="30000" dirty="0">
              <a:solidFill>
                <a:srgbClr val="FFFF00"/>
              </a:solidFill>
              <a:latin typeface="Times New Roman" pitchFamily="18" charset="0"/>
            </a:endParaRPr>
          </a:p>
          <a:p>
            <a:r>
              <a:rPr lang="en-US" sz="2400" dirty="0">
                <a:solidFill>
                  <a:srgbClr val="FFFF00"/>
                </a:solidFill>
                <a:latin typeface="Times New Roman" pitchFamily="18" charset="0"/>
              </a:rPr>
              <a:t>  0.6 cm</a:t>
            </a:r>
            <a:r>
              <a:rPr lang="en-US" sz="2400" baseline="30000" dirty="0">
                <a:solidFill>
                  <a:srgbClr val="FFFF00"/>
                </a:solidFill>
                <a:latin typeface="Times New Roman" pitchFamily="18" charset="0"/>
              </a:rPr>
              <a:t>-1 </a:t>
            </a:r>
            <a:r>
              <a:rPr lang="en-US" sz="2400" dirty="0">
                <a:solidFill>
                  <a:srgbClr val="FFFF00"/>
                </a:solidFill>
                <a:latin typeface="Times New Roman" pitchFamily="18" charset="0"/>
              </a:rPr>
              <a:t>(</a:t>
            </a:r>
            <a:r>
              <a:rPr lang="en-US" sz="2400" dirty="0" smtClean="0">
                <a:solidFill>
                  <a:srgbClr val="FFFF00"/>
                </a:solidFill>
                <a:latin typeface="Times New Roman" pitchFamily="18" charset="0"/>
              </a:rPr>
              <a:t>HS from polar-like</a:t>
            </a:r>
            <a:r>
              <a:rPr lang="en-US" sz="2400" dirty="0">
                <a:solidFill>
                  <a:srgbClr val="FFFF00"/>
                </a:solidFill>
                <a:latin typeface="Times New Roman" pitchFamily="18" charset="0"/>
              </a:rPr>
              <a:t>)</a:t>
            </a:r>
            <a:endParaRPr lang="en-US" sz="2400" baseline="30000" dirty="0">
              <a:solidFill>
                <a:srgbClr val="FFFF00"/>
              </a:solidFill>
              <a:latin typeface="Times New Roman" pitchFamily="18" charset="0"/>
            </a:endParaRPr>
          </a:p>
          <a:p>
            <a:r>
              <a:rPr lang="en-US" sz="2400" dirty="0">
                <a:solidFill>
                  <a:srgbClr val="FFFF00"/>
                </a:solidFill>
                <a:latin typeface="Times New Roman" pitchFamily="18" charset="0"/>
              </a:rPr>
              <a:t>  1.2 cm</a:t>
            </a:r>
            <a:r>
              <a:rPr lang="en-US" sz="2400" baseline="30000" dirty="0">
                <a:solidFill>
                  <a:srgbClr val="FFFF00"/>
                </a:solidFill>
                <a:latin typeface="Times New Roman" pitchFamily="18" charset="0"/>
              </a:rPr>
              <a:t>-1 </a:t>
            </a:r>
            <a:r>
              <a:rPr lang="en-US" sz="2400" dirty="0">
                <a:solidFill>
                  <a:srgbClr val="FFFF00"/>
                </a:solidFill>
                <a:latin typeface="Times New Roman" pitchFamily="18" charset="0"/>
              </a:rPr>
              <a:t>(</a:t>
            </a:r>
            <a:r>
              <a:rPr lang="en-US" sz="2400" dirty="0" smtClean="0">
                <a:solidFill>
                  <a:srgbClr val="FFFF00"/>
                </a:solidFill>
                <a:latin typeface="Times New Roman" pitchFamily="18" charset="0"/>
              </a:rPr>
              <a:t>HS from polar-like</a:t>
            </a:r>
            <a:r>
              <a:rPr lang="en-US" sz="2400" dirty="0">
                <a:solidFill>
                  <a:srgbClr val="FFFF00"/>
                </a:solidFill>
                <a:latin typeface="Times New Roman" pitchFamily="18" charset="0"/>
              </a:rPr>
              <a:t>)</a:t>
            </a:r>
            <a:endParaRPr lang="en-US" sz="2400" baseline="30000" dirty="0">
              <a:solidFill>
                <a:srgbClr val="FFFF00"/>
              </a:solidFill>
              <a:latin typeface="Times New Roman" pitchFamily="18" charset="0"/>
            </a:endParaRPr>
          </a:p>
          <a:p>
            <a:r>
              <a:rPr lang="en-US" sz="2400" dirty="0">
                <a:solidFill>
                  <a:srgbClr val="FFFF00"/>
                </a:solidFill>
                <a:latin typeface="Times New Roman" pitchFamily="18" charset="0"/>
              </a:rPr>
              <a:t>  4.8 cm</a:t>
            </a:r>
            <a:r>
              <a:rPr lang="en-US" sz="2400" baseline="30000" dirty="0">
                <a:solidFill>
                  <a:srgbClr val="FFFF00"/>
                </a:solidFill>
                <a:latin typeface="Times New Roman" pitchFamily="18" charset="0"/>
              </a:rPr>
              <a:t>-1</a:t>
            </a:r>
          </a:p>
          <a:p>
            <a:r>
              <a:rPr lang="en-US" sz="2400" dirty="0">
                <a:solidFill>
                  <a:srgbClr val="FFFF00"/>
                </a:solidFill>
                <a:latin typeface="Times New Roman" pitchFamily="18" charset="0"/>
              </a:rPr>
              <a:t>19.2 cm</a:t>
            </a:r>
            <a:r>
              <a:rPr lang="en-US" sz="2400" baseline="30000" dirty="0">
                <a:solidFill>
                  <a:srgbClr val="FFFF00"/>
                </a:solidFill>
                <a:latin typeface="Times New Roman" pitchFamily="18" charset="0"/>
              </a:rPr>
              <a:t>-1 </a:t>
            </a:r>
            <a:r>
              <a:rPr lang="en-US" sz="2400" dirty="0">
                <a:solidFill>
                  <a:srgbClr val="FFFF00"/>
                </a:solidFill>
                <a:latin typeface="Times New Roman" pitchFamily="18" charset="0"/>
              </a:rPr>
              <a:t>(current sounder-like)</a:t>
            </a:r>
          </a:p>
          <a:p>
            <a:r>
              <a:rPr lang="en-US" sz="2400" dirty="0">
                <a:solidFill>
                  <a:srgbClr val="FFFF00"/>
                </a:solidFill>
                <a:latin typeface="Times New Roman" pitchFamily="18" charset="0"/>
              </a:rPr>
              <a:t>38.4 cm</a:t>
            </a:r>
            <a:r>
              <a:rPr lang="en-US" sz="2400" baseline="30000" dirty="0">
                <a:solidFill>
                  <a:srgbClr val="FFFF00"/>
                </a:solidFill>
                <a:latin typeface="Times New Roman" pitchFamily="18" charset="0"/>
              </a:rPr>
              <a:t>-1 </a:t>
            </a:r>
            <a:r>
              <a:rPr lang="en-US" sz="2400" dirty="0">
                <a:solidFill>
                  <a:srgbClr val="FFFF00"/>
                </a:solidFill>
                <a:latin typeface="Times New Roman" pitchFamily="18" charset="0"/>
              </a:rPr>
              <a:t>(imager-like)</a:t>
            </a:r>
          </a:p>
          <a:p>
            <a:endParaRPr lang="en-US" sz="2400" dirty="0">
              <a:latin typeface="Times New Roman" pitchFamily="18" charset="0"/>
            </a:endParaRPr>
          </a:p>
        </p:txBody>
      </p:sp>
      <p:sp>
        <p:nvSpPr>
          <p:cNvPr id="107524" name="Text Box 4"/>
          <p:cNvSpPr txBox="1">
            <a:spLocks noChangeArrowheads="1"/>
          </p:cNvSpPr>
          <p:nvPr/>
        </p:nvSpPr>
        <p:spPr bwMode="auto">
          <a:xfrm>
            <a:off x="3946525" y="5832475"/>
            <a:ext cx="49109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solidFill>
                  <a:srgbClr val="FFFF00"/>
                </a:solidFill>
                <a:latin typeface="Times New Roman" pitchFamily="18" charset="0"/>
              </a:rPr>
              <a:t>Jun Li, Mat </a:t>
            </a:r>
            <a:r>
              <a:rPr lang="en-US" sz="2400" dirty="0" err="1">
                <a:solidFill>
                  <a:srgbClr val="FFFF00"/>
                </a:solidFill>
                <a:latin typeface="Times New Roman" pitchFamily="18" charset="0"/>
              </a:rPr>
              <a:t>Gunshor</a:t>
            </a:r>
            <a:r>
              <a:rPr lang="en-US" sz="2400" dirty="0">
                <a:solidFill>
                  <a:srgbClr val="FFFF00"/>
                </a:solidFill>
                <a:latin typeface="Times New Roman" pitchFamily="18" charset="0"/>
              </a:rPr>
              <a:t> and </a:t>
            </a:r>
            <a:r>
              <a:rPr lang="en-US" sz="2400" dirty="0" smtClean="0">
                <a:solidFill>
                  <a:srgbClr val="FFFF00"/>
                </a:solidFill>
                <a:latin typeface="Times New Roman" pitchFamily="18" charset="0"/>
              </a:rPr>
              <a:t>Allen Huang</a:t>
            </a:r>
            <a:endParaRPr lang="en-US" sz="2400" dirty="0">
              <a:solidFill>
                <a:srgbClr val="FFFF00"/>
              </a:solidFill>
              <a:latin typeface="Times New Roman" pitchFamily="18" charset="0"/>
            </a:endParaRPr>
          </a:p>
        </p:txBody>
      </p:sp>
    </p:spTree>
    <p:extLst>
      <p:ext uri="{BB962C8B-B14F-4D97-AF65-F5344CB8AC3E}">
        <p14:creationId xmlns:p14="http://schemas.microsoft.com/office/powerpoint/2010/main" val="67050209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ES_spectral_res_stdatm_TBBRES0p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5532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050"/>
          <p:cNvSpPr txBox="1">
            <a:spLocks noChangeArrowheads="1"/>
          </p:cNvSpPr>
          <p:nvPr/>
        </p:nvSpPr>
        <p:spPr bwMode="auto">
          <a:xfrm>
            <a:off x="609600" y="304800"/>
            <a:ext cx="8077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800" dirty="0" smtClean="0">
                <a:solidFill>
                  <a:srgbClr val="FFFF00"/>
                </a:solidFill>
              </a:rPr>
              <a:t>Impact Study of RAOB, GOES, and POES data on Eta Data Assimilation System</a:t>
            </a:r>
            <a:endParaRPr lang="en-US" sz="2800" dirty="0">
              <a:solidFill>
                <a:srgbClr val="FFFF00"/>
              </a:solidFill>
            </a:endParaRPr>
          </a:p>
        </p:txBody>
      </p:sp>
      <p:sp>
        <p:nvSpPr>
          <p:cNvPr id="40963" name="Text Box 2051"/>
          <p:cNvSpPr txBox="1">
            <a:spLocks noChangeArrowheads="1"/>
          </p:cNvSpPr>
          <p:nvPr/>
        </p:nvSpPr>
        <p:spPr bwMode="auto">
          <a:xfrm>
            <a:off x="533400" y="2057400"/>
            <a:ext cx="81534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err="1">
                <a:solidFill>
                  <a:schemeClr val="bg1"/>
                </a:solidFill>
              </a:rPr>
              <a:t>Zapotocny</a:t>
            </a:r>
            <a:r>
              <a:rPr lang="en-US" dirty="0">
                <a:solidFill>
                  <a:schemeClr val="bg1"/>
                </a:solidFill>
              </a:rPr>
              <a:t>, T. H., W. P. </a:t>
            </a:r>
            <a:r>
              <a:rPr lang="en-US" dirty="0" err="1">
                <a:solidFill>
                  <a:schemeClr val="bg1"/>
                </a:solidFill>
              </a:rPr>
              <a:t>Menzel</a:t>
            </a:r>
            <a:r>
              <a:rPr lang="en-US" dirty="0">
                <a:solidFill>
                  <a:schemeClr val="bg1"/>
                </a:solidFill>
              </a:rPr>
              <a:t>, J. A. Jung, and J. P. Nelson III, 2005:  A four season impact study of </a:t>
            </a:r>
            <a:r>
              <a:rPr lang="en-US" dirty="0" err="1">
                <a:solidFill>
                  <a:schemeClr val="bg1"/>
                </a:solidFill>
              </a:rPr>
              <a:t>rawinsonde</a:t>
            </a:r>
            <a:r>
              <a:rPr lang="en-US" dirty="0">
                <a:solidFill>
                  <a:schemeClr val="bg1"/>
                </a:solidFill>
              </a:rPr>
              <a:t>, GOES and POES data in the Eta Data Assimilation System.  Part I:  The total contribution.  </a:t>
            </a:r>
            <a:r>
              <a:rPr lang="en-US" dirty="0" err="1">
                <a:solidFill>
                  <a:schemeClr val="bg1"/>
                </a:solidFill>
              </a:rPr>
              <a:t>Wea</a:t>
            </a:r>
            <a:r>
              <a:rPr lang="en-US" dirty="0">
                <a:solidFill>
                  <a:schemeClr val="bg1"/>
                </a:solidFill>
              </a:rPr>
              <a:t>. Forecasting, </a:t>
            </a:r>
            <a:r>
              <a:rPr lang="en-US" b="1" dirty="0">
                <a:solidFill>
                  <a:schemeClr val="bg1"/>
                </a:solidFill>
              </a:rPr>
              <a:t>20</a:t>
            </a:r>
            <a:r>
              <a:rPr lang="en-US" dirty="0">
                <a:solidFill>
                  <a:schemeClr val="bg1"/>
                </a:solidFill>
              </a:rPr>
              <a:t>, 161-177.</a:t>
            </a:r>
          </a:p>
          <a:p>
            <a:r>
              <a:rPr lang="en-US" dirty="0">
                <a:solidFill>
                  <a:schemeClr val="bg1"/>
                </a:solidFill>
              </a:rPr>
              <a:t> </a:t>
            </a:r>
          </a:p>
          <a:p>
            <a:r>
              <a:rPr lang="en-US" dirty="0" err="1">
                <a:solidFill>
                  <a:schemeClr val="bg1"/>
                </a:solidFill>
              </a:rPr>
              <a:t>Zapotocny</a:t>
            </a:r>
            <a:r>
              <a:rPr lang="en-US" dirty="0">
                <a:solidFill>
                  <a:schemeClr val="bg1"/>
                </a:solidFill>
              </a:rPr>
              <a:t>, T. H., W. P. </a:t>
            </a:r>
            <a:r>
              <a:rPr lang="en-US" dirty="0" err="1">
                <a:solidFill>
                  <a:schemeClr val="bg1"/>
                </a:solidFill>
              </a:rPr>
              <a:t>Menzel</a:t>
            </a:r>
            <a:r>
              <a:rPr lang="en-US" dirty="0">
                <a:solidFill>
                  <a:schemeClr val="bg1"/>
                </a:solidFill>
              </a:rPr>
              <a:t>, J. A. Jung, and J. P. Nelson III, 2005:  A four season impact study of </a:t>
            </a:r>
            <a:r>
              <a:rPr lang="en-US" dirty="0" err="1">
                <a:solidFill>
                  <a:schemeClr val="bg1"/>
                </a:solidFill>
              </a:rPr>
              <a:t>rawinsonde</a:t>
            </a:r>
            <a:r>
              <a:rPr lang="en-US" dirty="0">
                <a:solidFill>
                  <a:schemeClr val="bg1"/>
                </a:solidFill>
              </a:rPr>
              <a:t>, GOES and POES data in the Eta Data Assimilation System.  Part II:  Contribution of the components.  </a:t>
            </a:r>
            <a:r>
              <a:rPr lang="en-US" dirty="0" err="1">
                <a:solidFill>
                  <a:schemeClr val="bg1"/>
                </a:solidFill>
              </a:rPr>
              <a:t>Wea</a:t>
            </a:r>
            <a:r>
              <a:rPr lang="en-US" dirty="0">
                <a:solidFill>
                  <a:schemeClr val="bg1"/>
                </a:solidFill>
              </a:rPr>
              <a:t>. Forecasting, </a:t>
            </a:r>
            <a:r>
              <a:rPr lang="en-US" b="1" dirty="0">
                <a:solidFill>
                  <a:schemeClr val="bg1"/>
                </a:solidFill>
              </a:rPr>
              <a:t>20</a:t>
            </a:r>
            <a:r>
              <a:rPr lang="en-US" dirty="0">
                <a:solidFill>
                  <a:schemeClr val="bg1"/>
                </a:solidFill>
              </a:rPr>
              <a:t>, 178-198.</a:t>
            </a:r>
          </a:p>
          <a:p>
            <a:pPr>
              <a:spcBef>
                <a:spcPct val="50000"/>
              </a:spcBef>
            </a:pPr>
            <a:r>
              <a:rPr lang="en-US" dirty="0" err="1" smtClean="0">
                <a:solidFill>
                  <a:schemeClr val="bg1"/>
                </a:solidFill>
              </a:rPr>
              <a:t>Zapotocny</a:t>
            </a:r>
            <a:r>
              <a:rPr lang="en-US" dirty="0">
                <a:solidFill>
                  <a:schemeClr val="bg1"/>
                </a:solidFill>
              </a:rPr>
              <a:t>, T. H., W. P. </a:t>
            </a:r>
            <a:r>
              <a:rPr lang="en-US" dirty="0" err="1">
                <a:solidFill>
                  <a:schemeClr val="bg1"/>
                </a:solidFill>
              </a:rPr>
              <a:t>Menzel</a:t>
            </a:r>
            <a:r>
              <a:rPr lang="en-US" dirty="0">
                <a:solidFill>
                  <a:schemeClr val="bg1"/>
                </a:solidFill>
              </a:rPr>
              <a:t>, J. P. Nelson III, and J. A. Jung, 2002: Impact Study of Five Satellite Data Types in the Eta Data Assimilation System in Three Seasons.  Weather and Forecasting, </a:t>
            </a:r>
            <a:r>
              <a:rPr lang="en-US" b="1" dirty="0">
                <a:solidFill>
                  <a:schemeClr val="bg1"/>
                </a:solidFill>
              </a:rPr>
              <a:t>17</a:t>
            </a:r>
            <a:r>
              <a:rPr lang="en-US" dirty="0">
                <a:solidFill>
                  <a:schemeClr val="bg1"/>
                </a:solidFill>
              </a:rPr>
              <a:t>, 263-285.</a:t>
            </a:r>
          </a:p>
          <a:p>
            <a:pPr algn="ctr">
              <a:spcBef>
                <a:spcPct val="50000"/>
              </a:spcBef>
            </a:pPr>
            <a:endParaRPr lang="en-US" dirty="0">
              <a:solidFill>
                <a:prstClr val="black"/>
              </a:solidFill>
            </a:endParaRPr>
          </a:p>
        </p:txBody>
      </p:sp>
      <p:pic>
        <p:nvPicPr>
          <p:cNvPr id="40964" name="Picture 2052" descr="NOAA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4535" y="5702320"/>
            <a:ext cx="1029050" cy="1003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0081" t="15372" r="18085" b="16507"/>
          <a:stretch/>
        </p:blipFill>
        <p:spPr>
          <a:xfrm>
            <a:off x="6985028" y="5638800"/>
            <a:ext cx="1549371" cy="1066800"/>
          </a:xfrm>
          <a:prstGeom prst="rect">
            <a:avLst/>
          </a:prstGeom>
        </p:spPr>
      </p:pic>
      <p:sp>
        <p:nvSpPr>
          <p:cNvPr id="3" name="TextBox 2"/>
          <p:cNvSpPr txBox="1"/>
          <p:nvPr/>
        </p:nvSpPr>
        <p:spPr>
          <a:xfrm>
            <a:off x="381000" y="1371600"/>
            <a:ext cx="8763000" cy="523220"/>
          </a:xfrm>
          <a:prstGeom prst="rect">
            <a:avLst/>
          </a:prstGeom>
          <a:noFill/>
        </p:spPr>
        <p:txBody>
          <a:bodyPr wrap="square" rtlCol="0">
            <a:spAutoFit/>
          </a:bodyPr>
          <a:lstStyle/>
          <a:p>
            <a:r>
              <a:rPr lang="en-US" sz="2400" dirty="0" smtClean="0">
                <a:solidFill>
                  <a:schemeClr val="accent1">
                    <a:lumMod val="75000"/>
                  </a:schemeClr>
                </a:solidFill>
              </a:rPr>
              <a:t>RAOBs, GOES and POES all contribute unique information</a:t>
            </a:r>
            <a:r>
              <a:rPr lang="en-US" sz="2800" dirty="0" smtClean="0">
                <a:solidFill>
                  <a:schemeClr val="accent1">
                    <a:lumMod val="75000"/>
                  </a:schemeClr>
                </a:solidFill>
              </a:rPr>
              <a:t>!</a:t>
            </a:r>
            <a:endParaRPr lang="en-US" sz="2800" dirty="0">
              <a:solidFill>
                <a:schemeClr val="accent1">
                  <a:lumMod val="75000"/>
                </a:schemeClr>
              </a:solidFill>
            </a:endParaRPr>
          </a:p>
        </p:txBody>
      </p:sp>
    </p:spTree>
    <p:extLst>
      <p:ext uri="{BB962C8B-B14F-4D97-AF65-F5344CB8AC3E}">
        <p14:creationId xmlns:p14="http://schemas.microsoft.com/office/powerpoint/2010/main" val="204324810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HES_spectral_res_stdatm_TBBRES0p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89131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ES_spectral_res_stdatm_TBBRES1p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38029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HES_spectral_res_stdatm_TBBRES2p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83954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HES_spectral_res_stdatm_TBBRES4p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21056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ES_spectral_res_stdatm_TBBRES19p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23860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HES_spectral_res_stdatm_TBBRES38p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5992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HES_spectral_res_stdatm_TBBRES0p2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89091"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err="1">
                <a:solidFill>
                  <a:srgbClr val="FFFF00"/>
                </a:solidFill>
                <a:latin typeface="Times New Roman" pitchFamily="18" charset="0"/>
              </a:rPr>
              <a:t>Longwave</a:t>
            </a:r>
            <a:r>
              <a:rPr lang="en-US" sz="2400" dirty="0">
                <a:solidFill>
                  <a:srgbClr val="FFFF00"/>
                </a:solidFill>
                <a:latin typeface="Times New Roman" pitchFamily="18" charset="0"/>
              </a:rPr>
              <a:t> window region</a:t>
            </a:r>
          </a:p>
        </p:txBody>
      </p:sp>
    </p:spTree>
    <p:extLst>
      <p:ext uri="{BB962C8B-B14F-4D97-AF65-F5344CB8AC3E}">
        <p14:creationId xmlns:p14="http://schemas.microsoft.com/office/powerpoint/2010/main" val="191433512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ES_spectral_res_stdatm_TBBRES0p6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90115"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err="1">
                <a:solidFill>
                  <a:srgbClr val="FFFF00"/>
                </a:solidFill>
                <a:latin typeface="Times New Roman" pitchFamily="18" charset="0"/>
              </a:rPr>
              <a:t>Longwave</a:t>
            </a:r>
            <a:r>
              <a:rPr lang="en-US" sz="2400" dirty="0">
                <a:solidFill>
                  <a:srgbClr val="FFFF00"/>
                </a:solidFill>
                <a:latin typeface="Times New Roman" pitchFamily="18" charset="0"/>
              </a:rPr>
              <a:t> window region</a:t>
            </a:r>
          </a:p>
        </p:txBody>
      </p:sp>
    </p:spTree>
    <p:extLst>
      <p:ext uri="{BB962C8B-B14F-4D97-AF65-F5344CB8AC3E}">
        <p14:creationId xmlns:p14="http://schemas.microsoft.com/office/powerpoint/2010/main" val="370376749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ES_spectral_res_stdatm_TBBRES1p2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91139"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err="1">
                <a:solidFill>
                  <a:srgbClr val="FFFF00"/>
                </a:solidFill>
                <a:latin typeface="Times New Roman" pitchFamily="18" charset="0"/>
              </a:rPr>
              <a:t>Longwave</a:t>
            </a:r>
            <a:r>
              <a:rPr lang="en-US" sz="2400" dirty="0">
                <a:solidFill>
                  <a:srgbClr val="FFFF00"/>
                </a:solidFill>
                <a:latin typeface="Times New Roman" pitchFamily="18" charset="0"/>
              </a:rPr>
              <a:t> window region</a:t>
            </a:r>
          </a:p>
        </p:txBody>
      </p:sp>
    </p:spTree>
    <p:extLst>
      <p:ext uri="{BB962C8B-B14F-4D97-AF65-F5344CB8AC3E}">
        <p14:creationId xmlns:p14="http://schemas.microsoft.com/office/powerpoint/2010/main" val="394636111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HES_spectral_res_stdatm_TBBRES2p4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92163"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err="1">
                <a:solidFill>
                  <a:srgbClr val="FFFF00"/>
                </a:solidFill>
                <a:latin typeface="Times New Roman" pitchFamily="18" charset="0"/>
              </a:rPr>
              <a:t>Longwave</a:t>
            </a:r>
            <a:r>
              <a:rPr lang="en-US" sz="2400" dirty="0">
                <a:solidFill>
                  <a:srgbClr val="FFFF00"/>
                </a:solidFill>
                <a:latin typeface="Times New Roman" pitchFamily="18" charset="0"/>
              </a:rPr>
              <a:t> window region</a:t>
            </a:r>
          </a:p>
        </p:txBody>
      </p:sp>
    </p:spTree>
    <p:extLst>
      <p:ext uri="{BB962C8B-B14F-4D97-AF65-F5344CB8AC3E}">
        <p14:creationId xmlns:p14="http://schemas.microsoft.com/office/powerpoint/2010/main" val="7418588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1067104" y="5832475"/>
            <a:ext cx="684469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b="1" dirty="0">
                <a:solidFill>
                  <a:srgbClr val="FFFF00"/>
                </a:solidFill>
                <a:cs typeface="Times New Roman" pitchFamily="18" charset="0"/>
              </a:rPr>
              <a:t>Oct 2001 forecast impact (%) for T, u, v, RH fields </a:t>
            </a:r>
          </a:p>
          <a:p>
            <a:pPr algn="ctr" eaLnBrk="1" hangingPunct="1"/>
            <a:r>
              <a:rPr lang="en-US" b="1" dirty="0">
                <a:solidFill>
                  <a:srgbClr val="FFFF00"/>
                </a:solidFill>
                <a:cs typeface="Times New Roman" pitchFamily="18" charset="0"/>
              </a:rPr>
              <a:t>after 24-hrs of Eta model integration</a:t>
            </a:r>
          </a:p>
        </p:txBody>
      </p:sp>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l="27344" t="70259" r="30469" b="26042"/>
          <a:stretch>
            <a:fillRect/>
          </a:stretch>
        </p:blipFill>
        <p:spPr bwMode="auto">
          <a:xfrm>
            <a:off x="685800" y="5257800"/>
            <a:ext cx="7772400"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6" name="Picture 4"/>
          <p:cNvPicPr>
            <a:picLocks noChangeAspect="1" noChangeArrowheads="1"/>
          </p:cNvPicPr>
          <p:nvPr/>
        </p:nvPicPr>
        <p:blipFill>
          <a:blip r:embed="rId4">
            <a:extLst>
              <a:ext uri="{28A0092B-C50C-407E-A947-70E740481C1C}">
                <a14:useLocalDpi xmlns:a14="http://schemas.microsoft.com/office/drawing/2010/main" val="0"/>
              </a:ext>
            </a:extLst>
          </a:blip>
          <a:srcRect l="21875" t="18750" r="21875" b="29167"/>
          <a:stretch>
            <a:fillRect/>
          </a:stretch>
        </p:blipFill>
        <p:spPr bwMode="auto">
          <a:xfrm>
            <a:off x="838200" y="49213"/>
            <a:ext cx="7391400" cy="513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7" name="Text Box 5"/>
          <p:cNvSpPr txBox="1">
            <a:spLocks noChangeArrowheads="1"/>
          </p:cNvSpPr>
          <p:nvPr/>
        </p:nvSpPr>
        <p:spPr bwMode="auto">
          <a:xfrm>
            <a:off x="7162800" y="6381690"/>
            <a:ext cx="18937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i="1" dirty="0" err="1">
                <a:solidFill>
                  <a:prstClr val="black"/>
                </a:solidFill>
              </a:rPr>
              <a:t>Zapotocny</a:t>
            </a:r>
            <a:r>
              <a:rPr lang="en-US" sz="2000" i="1" dirty="0">
                <a:solidFill>
                  <a:prstClr val="black"/>
                </a:solidFill>
              </a:rPr>
              <a:t>, </a:t>
            </a:r>
            <a:r>
              <a:rPr lang="en-US" sz="2000" i="1" dirty="0" smtClean="0">
                <a:solidFill>
                  <a:prstClr val="black"/>
                </a:solidFill>
              </a:rPr>
              <a:t>2005</a:t>
            </a:r>
            <a:endParaRPr lang="en-US" sz="2000" i="1" dirty="0">
              <a:solidFill>
                <a:prstClr val="black"/>
              </a:solidFill>
            </a:endParaRPr>
          </a:p>
        </p:txBody>
      </p:sp>
    </p:spTree>
    <p:extLst>
      <p:ext uri="{BB962C8B-B14F-4D97-AF65-F5344CB8AC3E}">
        <p14:creationId xmlns:p14="http://schemas.microsoft.com/office/powerpoint/2010/main" val="1822928526"/>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err="1">
                <a:solidFill>
                  <a:srgbClr val="FFFF00"/>
                </a:solidFill>
                <a:latin typeface="Times New Roman" pitchFamily="18" charset="0"/>
              </a:rPr>
              <a:t>Longwave</a:t>
            </a:r>
            <a:r>
              <a:rPr lang="en-US" sz="2400" dirty="0">
                <a:solidFill>
                  <a:srgbClr val="FFFF00"/>
                </a:solidFill>
                <a:latin typeface="Times New Roman" pitchFamily="18" charset="0"/>
              </a:rPr>
              <a:t> window region</a:t>
            </a:r>
          </a:p>
        </p:txBody>
      </p:sp>
      <p:pic>
        <p:nvPicPr>
          <p:cNvPr id="93187" name="Picture 3" descr="HES_spectral_res_stdatm_TBBRES4p8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68577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ES_spectral_res_stdatm_TBBRES19p2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94211"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err="1">
                <a:solidFill>
                  <a:srgbClr val="FFFF00"/>
                </a:solidFill>
                <a:latin typeface="Times New Roman" pitchFamily="18" charset="0"/>
              </a:rPr>
              <a:t>Longwave</a:t>
            </a:r>
            <a:r>
              <a:rPr lang="en-US" sz="2400" dirty="0">
                <a:solidFill>
                  <a:srgbClr val="FFFF00"/>
                </a:solidFill>
                <a:latin typeface="Times New Roman" pitchFamily="18" charset="0"/>
              </a:rPr>
              <a:t> window region</a:t>
            </a:r>
          </a:p>
        </p:txBody>
      </p:sp>
    </p:spTree>
    <p:extLst>
      <p:ext uri="{BB962C8B-B14F-4D97-AF65-F5344CB8AC3E}">
        <p14:creationId xmlns:p14="http://schemas.microsoft.com/office/powerpoint/2010/main" val="343342959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ES_spectral_res_stdatm_TBBRES38p4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95235"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err="1">
                <a:solidFill>
                  <a:srgbClr val="FFFF00"/>
                </a:solidFill>
                <a:latin typeface="Times New Roman" pitchFamily="18" charset="0"/>
              </a:rPr>
              <a:t>Longwave</a:t>
            </a:r>
            <a:r>
              <a:rPr lang="en-US" sz="2400" dirty="0">
                <a:solidFill>
                  <a:srgbClr val="FFFF00"/>
                </a:solidFill>
                <a:latin typeface="Times New Roman" pitchFamily="18" charset="0"/>
              </a:rPr>
              <a:t> window region</a:t>
            </a:r>
          </a:p>
        </p:txBody>
      </p:sp>
    </p:spTree>
    <p:extLst>
      <p:ext uri="{BB962C8B-B14F-4D97-AF65-F5344CB8AC3E}">
        <p14:creationId xmlns:p14="http://schemas.microsoft.com/office/powerpoint/2010/main" val="200881053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ES_spectral_res_stdatm_TBBRES0p2_watervap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96259" name="Text Box 3"/>
          <p:cNvSpPr txBox="1">
            <a:spLocks noChangeArrowheads="1"/>
          </p:cNvSpPr>
          <p:nvPr/>
        </p:nvSpPr>
        <p:spPr bwMode="auto">
          <a:xfrm>
            <a:off x="3352800" y="6061075"/>
            <a:ext cx="2551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solidFill>
                  <a:srgbClr val="FFFF00"/>
                </a:solidFill>
                <a:latin typeface="Times New Roman" pitchFamily="18" charset="0"/>
              </a:rPr>
              <a:t>Water vapor region</a:t>
            </a:r>
          </a:p>
        </p:txBody>
      </p:sp>
    </p:spTree>
    <p:extLst>
      <p:ext uri="{BB962C8B-B14F-4D97-AF65-F5344CB8AC3E}">
        <p14:creationId xmlns:p14="http://schemas.microsoft.com/office/powerpoint/2010/main" val="324548336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ES_spectral_res_stdatm_TBBRES0p6_watervap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97283" name="Text Box 3"/>
          <p:cNvSpPr txBox="1">
            <a:spLocks noChangeArrowheads="1"/>
          </p:cNvSpPr>
          <p:nvPr/>
        </p:nvSpPr>
        <p:spPr bwMode="auto">
          <a:xfrm>
            <a:off x="3352800" y="6061075"/>
            <a:ext cx="2551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solidFill>
                  <a:srgbClr val="FFFF00"/>
                </a:solidFill>
                <a:latin typeface="Times New Roman" pitchFamily="18" charset="0"/>
              </a:rPr>
              <a:t>Water vapor region</a:t>
            </a:r>
          </a:p>
        </p:txBody>
      </p:sp>
    </p:spTree>
    <p:extLst>
      <p:ext uri="{BB962C8B-B14F-4D97-AF65-F5344CB8AC3E}">
        <p14:creationId xmlns:p14="http://schemas.microsoft.com/office/powerpoint/2010/main" val="427596542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3352800" y="6061075"/>
            <a:ext cx="2551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solidFill>
                  <a:srgbClr val="FFFF00"/>
                </a:solidFill>
                <a:latin typeface="Times New Roman" pitchFamily="18" charset="0"/>
              </a:rPr>
              <a:t>Water vapor region</a:t>
            </a:r>
          </a:p>
        </p:txBody>
      </p:sp>
      <p:pic>
        <p:nvPicPr>
          <p:cNvPr id="98307" name="Picture 3" descr="HES_spectral_res_stdatm_TBBRES1p2_watervap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2010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ES_spectral_res_stdatm_TBBRES2p4_watervap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99331" name="Text Box 3"/>
          <p:cNvSpPr txBox="1">
            <a:spLocks noChangeArrowheads="1"/>
          </p:cNvSpPr>
          <p:nvPr/>
        </p:nvSpPr>
        <p:spPr bwMode="auto">
          <a:xfrm>
            <a:off x="3352800" y="6061075"/>
            <a:ext cx="2551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solidFill>
                  <a:srgbClr val="FFFF00"/>
                </a:solidFill>
                <a:latin typeface="Times New Roman" pitchFamily="18" charset="0"/>
              </a:rPr>
              <a:t>Water vapor region</a:t>
            </a:r>
          </a:p>
        </p:txBody>
      </p:sp>
    </p:spTree>
    <p:extLst>
      <p:ext uri="{BB962C8B-B14F-4D97-AF65-F5344CB8AC3E}">
        <p14:creationId xmlns:p14="http://schemas.microsoft.com/office/powerpoint/2010/main" val="74448635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ES_spectral_res_stdatm_TBBRES4p8_watervap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Text Box 3"/>
          <p:cNvSpPr txBox="1">
            <a:spLocks noChangeArrowheads="1"/>
          </p:cNvSpPr>
          <p:nvPr/>
        </p:nvSpPr>
        <p:spPr bwMode="auto">
          <a:xfrm>
            <a:off x="3352800" y="6061075"/>
            <a:ext cx="2551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solidFill>
                  <a:srgbClr val="FFFF00"/>
                </a:solidFill>
                <a:latin typeface="Times New Roman" pitchFamily="18" charset="0"/>
              </a:rPr>
              <a:t>Water vapor region</a:t>
            </a:r>
          </a:p>
        </p:txBody>
      </p:sp>
    </p:spTree>
    <p:extLst>
      <p:ext uri="{BB962C8B-B14F-4D97-AF65-F5344CB8AC3E}">
        <p14:creationId xmlns:p14="http://schemas.microsoft.com/office/powerpoint/2010/main" val="364334976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ES_spectral_res_stdatm_TBBRES19p2_watervap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101379" name="Text Box 3"/>
          <p:cNvSpPr txBox="1">
            <a:spLocks noChangeArrowheads="1"/>
          </p:cNvSpPr>
          <p:nvPr/>
        </p:nvSpPr>
        <p:spPr bwMode="auto">
          <a:xfrm>
            <a:off x="3352800" y="6061075"/>
            <a:ext cx="2551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solidFill>
                  <a:srgbClr val="FFFF00"/>
                </a:solidFill>
                <a:latin typeface="Times New Roman" pitchFamily="18" charset="0"/>
              </a:rPr>
              <a:t>Water vapor region</a:t>
            </a:r>
          </a:p>
        </p:txBody>
      </p:sp>
    </p:spTree>
    <p:extLst>
      <p:ext uri="{BB962C8B-B14F-4D97-AF65-F5344CB8AC3E}">
        <p14:creationId xmlns:p14="http://schemas.microsoft.com/office/powerpoint/2010/main" val="230353205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HES_spectral_res_stdatm_TBBRES38p4_watervap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102403" name="Text Box 3"/>
          <p:cNvSpPr txBox="1">
            <a:spLocks noChangeArrowheads="1"/>
          </p:cNvSpPr>
          <p:nvPr/>
        </p:nvSpPr>
        <p:spPr bwMode="auto">
          <a:xfrm>
            <a:off x="3352800" y="6061075"/>
            <a:ext cx="2551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solidFill>
                  <a:srgbClr val="FFFF00"/>
                </a:solidFill>
                <a:latin typeface="Times New Roman" pitchFamily="18" charset="0"/>
              </a:rPr>
              <a:t>Water vapor region</a:t>
            </a:r>
          </a:p>
        </p:txBody>
      </p:sp>
    </p:spTree>
    <p:extLst>
      <p:ext uri="{BB962C8B-B14F-4D97-AF65-F5344CB8AC3E}">
        <p14:creationId xmlns:p14="http://schemas.microsoft.com/office/powerpoint/2010/main" val="149645258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C:\Documents and Settings\justins\Desktop\co2-h2o\multi_700_900_zoom.png"/>
</p:tagLst>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John">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John">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Joh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Joh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Joh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Joh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Joh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Joh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Joh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John">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John">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Joh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Joh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Joh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Joh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Joh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Joh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Joh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8395</TotalTime>
  <Words>4532</Words>
  <Application>Microsoft Office PowerPoint</Application>
  <PresentationFormat>On-screen Show (4:3)</PresentationFormat>
  <Paragraphs>824</Paragraphs>
  <Slides>107</Slides>
  <Notes>36</Notes>
  <HiddenSlides>4</HiddenSlides>
  <MMClips>0</MMClips>
  <ScaleCrop>false</ScaleCrop>
  <HeadingPairs>
    <vt:vector size="6" baseType="variant">
      <vt:variant>
        <vt:lpstr>Theme</vt:lpstr>
      </vt:variant>
      <vt:variant>
        <vt:i4>9</vt:i4>
      </vt:variant>
      <vt:variant>
        <vt:lpstr>Embedded OLE Servers</vt:lpstr>
      </vt:variant>
      <vt:variant>
        <vt:i4>1</vt:i4>
      </vt:variant>
      <vt:variant>
        <vt:lpstr>Slide Titles</vt:lpstr>
      </vt:variant>
      <vt:variant>
        <vt:i4>107</vt:i4>
      </vt:variant>
    </vt:vector>
  </HeadingPairs>
  <TitlesOfParts>
    <vt:vector size="117" baseType="lpstr">
      <vt:lpstr>1_Default Design</vt:lpstr>
      <vt:lpstr>2_Default Design</vt:lpstr>
      <vt:lpstr>2_NOAA</vt:lpstr>
      <vt:lpstr>5_Default Design</vt:lpstr>
      <vt:lpstr>Office Theme</vt:lpstr>
      <vt:lpstr>6_Default Design</vt:lpstr>
      <vt:lpstr>John</vt:lpstr>
      <vt:lpstr>Blank Presentation</vt:lpstr>
      <vt:lpstr>1_John</vt:lpstr>
      <vt:lpstr>Chart</vt:lpstr>
      <vt:lpstr>PowerPoint Presentation</vt:lpstr>
      <vt:lpstr>Thanks to…</vt:lpstr>
      <vt:lpstr>Overview</vt:lpstr>
      <vt:lpstr>PowerPoint Presentation</vt:lpstr>
      <vt:lpstr>ATS-III 18Nov1967 15:03Z</vt:lpstr>
      <vt:lpstr>PowerPoint Presentation</vt:lpstr>
      <vt:lpstr>GOES History</vt:lpstr>
      <vt:lpstr>PowerPoint Presentation</vt:lpstr>
      <vt:lpstr>PowerPoint Presentation</vt:lpstr>
      <vt:lpstr>Satellite Data Assimilation</vt:lpstr>
      <vt:lpstr>Overview</vt:lpstr>
      <vt:lpstr>GOES-15   </vt:lpstr>
      <vt:lpstr>PowerPoint Presentation</vt:lpstr>
      <vt:lpstr>PowerPoint Presentation</vt:lpstr>
      <vt:lpstr>GOES-11 vs GOES-14 (WV)</vt:lpstr>
      <vt:lpstr>Overview</vt:lpstr>
      <vt:lpstr>GOES-R Overview</vt:lpstr>
      <vt:lpstr>GOES Fly-out</vt:lpstr>
      <vt:lpstr>The Advanced Baseline Imager:</vt:lpstr>
      <vt:lpstr>PowerPoint Presentation</vt:lpstr>
      <vt:lpstr>PowerPoint Presentation</vt:lpstr>
      <vt:lpstr>PowerPoint Presentation</vt:lpstr>
      <vt:lpstr>PowerPoint Presentation</vt:lpstr>
      <vt:lpstr>PowerPoint Presentation</vt:lpstr>
      <vt:lpstr>GOES-14: Sample “5-min” imagery</vt:lpstr>
      <vt:lpstr>GOES-14: Sample “1-min” imagery</vt:lpstr>
      <vt:lpstr>GOES-15: Sample “1-min” imagery</vt:lpstr>
      <vt:lpstr>GOES-12/15  (Around eclipse period) </vt:lpstr>
      <vt:lpstr>Improved INR</vt:lpstr>
      <vt:lpstr>PowerPoint Presentation</vt:lpstr>
      <vt:lpstr>PowerPoint Presentation</vt:lpstr>
      <vt:lpstr>ABI Visible/Near-IR Bands</vt:lpstr>
      <vt:lpstr>ABI IR Bands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Visualization  (“decision aid”)</vt:lpstr>
      <vt:lpstr>Visualization  (“decision aid”)</vt:lpstr>
      <vt:lpstr>PowerPoint Presentation</vt:lpstr>
      <vt:lpstr>PowerPoint Presentation</vt:lpstr>
      <vt:lpstr>Real, Simulated</vt:lpstr>
      <vt:lpstr>Real, Simulated</vt:lpstr>
      <vt:lpstr>PowerPoint Presentation</vt:lpstr>
      <vt:lpstr>Overview</vt:lpstr>
      <vt:lpstr>PowerPoint Presentation</vt:lpstr>
      <vt:lpstr>Imagery</vt:lpstr>
      <vt:lpstr>Cloud Phase</vt:lpstr>
      <vt:lpstr>PowerPoint Presentation</vt:lpstr>
      <vt:lpstr>Derived Motion Winds</vt:lpstr>
      <vt:lpstr>Fire/Hot Spot Characterization</vt:lpstr>
      <vt:lpstr>PowerPoint Presentation</vt:lpstr>
      <vt:lpstr>Volcanic Ash</vt:lpstr>
      <vt:lpstr>Temperature &amp; Moisture Soundings,  Precipitable Water, Atmospheric Stability Products</vt:lpstr>
      <vt:lpstr>PowerPoint Presentation</vt:lpstr>
      <vt:lpstr>Improved Aerosol Predictions with Satellite Data Assimilation</vt:lpstr>
      <vt:lpstr>GOES AOD Assimilation</vt:lpstr>
      <vt:lpstr>Overview</vt:lpstr>
      <vt:lpstr>Approximate spectral and spatial resolutions of US GOES Imagers</vt:lpstr>
      <vt:lpstr>High-Spectral, combined with High-Temporal Resolution is the key</vt:lpstr>
      <vt:lpstr>Need to monitor rapidly evolving situations</vt:lpstr>
      <vt:lpstr>Evolution of the Vertical Moisture is the Key! Simulated Relative humidity cross-section at 20 UTC 12 June 2002  </vt:lpstr>
      <vt:lpstr>Various Infrared spectral resolutions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do we need a high spectral resolution sounder?</vt:lpstr>
      <vt:lpstr>PowerPoint Presentation</vt:lpstr>
      <vt:lpstr>Overview</vt:lpstr>
      <vt:lpstr>Summary  </vt:lpstr>
      <vt:lpstr>PowerPoint Presentation</vt:lpstr>
      <vt:lpstr>Select High-Spectral References</vt:lpstr>
      <vt:lpstr>Questions</vt:lpstr>
      <vt:lpstr>Acknowledgements</vt:lpstr>
    </vt:vector>
  </TitlesOfParts>
  <Company>SSEC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60</cp:revision>
  <dcterms:created xsi:type="dcterms:W3CDTF">2011-02-15T21:29:38Z</dcterms:created>
  <dcterms:modified xsi:type="dcterms:W3CDTF">2011-09-07T21:54:06Z</dcterms:modified>
</cp:coreProperties>
</file>