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00" r:id="rId4"/>
    <p:sldMasterId id="2147483714" r:id="rId5"/>
    <p:sldMasterId id="2147483728" r:id="rId6"/>
    <p:sldMasterId id="2147483734" r:id="rId7"/>
    <p:sldMasterId id="2147483747" r:id="rId8"/>
  </p:sldMasterIdLst>
  <p:notesMasterIdLst>
    <p:notesMasterId r:id="rId24"/>
  </p:notes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9" r:id="rId17"/>
    <p:sldId id="270" r:id="rId18"/>
    <p:sldId id="271" r:id="rId19"/>
    <p:sldId id="265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BCD4E-B5F0-4AAB-8FAD-164069CD7332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A37CF-CA59-4EC3-9129-FDC4A3E1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5FF6F-DAF7-4BD3-A3B9-9D1191A0C6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93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1-km</a:t>
            </a:r>
            <a:r>
              <a:rPr lang="en-US" baseline="30000" dirty="0" smtClean="0"/>
              <a:t>2</a:t>
            </a:r>
            <a:r>
              <a:rPr lang="en-US" baseline="0" dirty="0" smtClean="0"/>
              <a:t> spatial resolution at satellite nadir.  Pixel Areas are approximate.  Each bin is rounded to the nearest 1km</a:t>
            </a:r>
            <a:r>
              <a:rPr lang="en-US" baseline="30000" dirty="0" smtClean="0"/>
              <a:t>2</a:t>
            </a:r>
            <a:r>
              <a:rPr lang="en-US" baseline="0" dirty="0" smtClean="0"/>
              <a:t> until we get to 9.5km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then all are binned into the red 10+ area. So the first, dark blue, ring covers pixel areas from 1 to 1.49km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is labeled “1”, above 1.5 to below 2.5km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goes into the next ring and is called “2”, etc.   </a:t>
            </a:r>
            <a:r>
              <a:rPr lang="en-US" dirty="0" smtClean="0"/>
              <a:t>GOES-East location.</a:t>
            </a:r>
            <a:r>
              <a:rPr lang="en-US" baseline="0" dirty="0" smtClean="0"/>
              <a:t>  </a:t>
            </a:r>
            <a:r>
              <a:rPr lang="en-US" dirty="0" smtClean="0"/>
              <a:t>Proposed CONUS sector, approved by the NWS</a:t>
            </a:r>
            <a:r>
              <a:rPr lang="en-US" baseline="0" dirty="0" smtClean="0"/>
              <a:t> NOAT.   Two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-scale image sectors shown; these are selectable.  The same central 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lon</a:t>
            </a:r>
            <a:r>
              <a:rPr lang="en-US" baseline="0" dirty="0" smtClean="0"/>
              <a:t> used for these mesoscales produces a different sized and shaped area for different satellite locations.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4C6C1-DEAA-4DDA-9189-0C2085F8C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7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1-km</a:t>
            </a:r>
            <a:r>
              <a:rPr lang="en-US" baseline="30000" dirty="0" smtClean="0"/>
              <a:t>2</a:t>
            </a:r>
            <a:r>
              <a:rPr lang="en-US" baseline="0" dirty="0" smtClean="0"/>
              <a:t> spatial resolution at satellite nadir.  Pixel Areas are approximate.  Each bin is rounded to the nearest 1km</a:t>
            </a:r>
            <a:r>
              <a:rPr lang="en-US" baseline="30000" dirty="0" smtClean="0"/>
              <a:t>2</a:t>
            </a:r>
            <a:r>
              <a:rPr lang="en-US" baseline="0" dirty="0" smtClean="0"/>
              <a:t> until we get to 9.5km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then all are binned into the red 10+ area. So the first, dark blue, ring covers pixel areas from 1 to 1.49km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is labeled “1”, above 1.5 to below 2.5km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goes into the next ring and is called “2”, etc.   </a:t>
            </a:r>
            <a:r>
              <a:rPr lang="en-US" dirty="0" smtClean="0"/>
              <a:t>GOES-West location.</a:t>
            </a:r>
            <a:r>
              <a:rPr lang="en-US" baseline="0" dirty="0" smtClean="0"/>
              <a:t>  </a:t>
            </a:r>
            <a:r>
              <a:rPr lang="en-US" dirty="0" smtClean="0"/>
              <a:t>Proposed CONUS sector, approved by the NWS</a:t>
            </a:r>
            <a:r>
              <a:rPr lang="en-US" baseline="0" dirty="0" smtClean="0"/>
              <a:t> NOAT.   Two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-scale image sectors shown; these are selectable.  The same central 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lon</a:t>
            </a:r>
            <a:r>
              <a:rPr lang="en-US" baseline="0" dirty="0" smtClean="0"/>
              <a:t> used for these mesoscales produces a different sized and shaped area for different satellite locations.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4C6C1-DEAA-4DDA-9189-0C2085F8C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4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45EDA-05A8-43E4-B896-DFEF08EB73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0.40 inches = 4km; 0.80 inches = 8km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MSI is Multi-Spectral Imaging Mode (dashed boxes)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This does not show other improvements: SNR, MTF, bit-depth, navigation, coverage rates, etc.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ATS and SMS not shown.</a:t>
            </a:r>
            <a:r>
              <a:rPr lang="en-US" baseline="0" dirty="0" smtClean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2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2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30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78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7FC5F-2715-4683-BFAA-5AF2AC4416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1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DC28-83C0-416A-930C-F8B980D5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2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10F4-FEB6-4B05-B8A3-66E97CA993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4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7E3E7-C8A1-4CF6-933F-CA957380E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93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86BBE-79FA-49AB-ACD5-4A283AA48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47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6D0-0602-457E-BAA4-101BA7E0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0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94A3-70B5-4073-BF2F-75129C8B43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4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8A00-9ECD-49F2-9A06-7F544A92FD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5FF5-FCEE-4C82-B00F-AF8903591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87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EB7F2-23EB-4DC6-BCF8-418A272CF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25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77F5B-800E-484F-A646-A4A0C3F0F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8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94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AA818-F418-443F-9A32-2C46A034E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2897-7B6E-408B-B250-0A16E5504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83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29E8F-5E0F-4458-9743-D3977C247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59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8EB4-8DD8-49F8-B9DA-C39C937E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3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20BCE-C348-4A4A-A6FC-38689A3D0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7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0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DE3BA-4C77-4FBB-B3A1-8F962C94D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40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AF7D-5FD3-4543-8B7D-447F4ED5A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26EEA-9124-4EA3-A1F2-24A96B735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78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D2BAE-E16F-40E0-82AB-951DE99A4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01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27150-00D8-4C9C-BC62-935DC20B2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70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6E560-BF94-40FB-9FCF-45F8BCF37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78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A2434-97B8-4098-B13A-2097060B2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19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8FD01-3784-4C93-9E2C-AC3E28E97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3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11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9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56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4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19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97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11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74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65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26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3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28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880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50551-45AE-423F-A81F-7E45551184A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81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35B4D-F4D4-4A42-9BAA-9056E0F5FE5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90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0885-118E-43AC-A010-F38417477FC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99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66766-9705-4CEA-830A-CD0DAC77215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61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6516-0A9F-4600-B783-E1B19CE244A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33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8AADB-19E0-4C04-9DE0-49608389A70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3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433F8-F955-4CA1-94D0-8070C507910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53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7DD99-9510-4305-B967-7012AC9C7E6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48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EA57-C531-4F5C-99E2-4A1865F40AD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7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30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9CB8F-4F3A-463B-831C-6448008C0A9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B8947-26BE-4EF5-8DAE-23CDBF57F5B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91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67BE-18B7-44B5-869B-DE4AEAC30C9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01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7745C-1634-4AF3-9033-98248BEDD3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16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589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BC733824-2D8B-1A4D-BAE7-D7080C211F3B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90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6CFD7FBA-3FDC-4412-A234-7167E279350B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F6730E7B-DDCB-4EB6-8835-F7819BD7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575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564350" y="288575"/>
            <a:ext cx="5961300" cy="853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3677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0"/>
            <a:ext cx="7315200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Program Status Review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249A42C-7C3A-1946-A459-68A8AD418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March 3,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59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B890A-4724-4760-93B8-DAFAF3F4C5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8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84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93C5-8169-4E98-84B8-B5DDDAC30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184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7A39-6A87-4C71-9C88-565C725A32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75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58C76-A7DE-47B3-AFD0-565818462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77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8646F-19DC-4A80-97CE-893A0C8BE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599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56885-92AC-4F31-822E-98F7B426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38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45B4-4380-4D88-A018-E2DD873DE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51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2676-36A5-4A7C-9373-588A1ECE2B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551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E837-021F-4DD9-8CE7-F7C5D259B3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66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F001-76CB-48CB-9F46-355E0BE43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65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20925-1326-4ECD-A0F0-4A777C2C86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063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206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roup 2183"/>
          <p:cNvGrpSpPr/>
          <p:nvPr userDrawn="1"/>
        </p:nvGrpSpPr>
        <p:grpSpPr>
          <a:xfrm>
            <a:off x="-9410" y="-517178"/>
            <a:ext cx="9164045" cy="7375178"/>
            <a:chOff x="-9411" y="-517178"/>
            <a:chExt cx="9164045" cy="7375178"/>
          </a:xfrm>
        </p:grpSpPr>
        <p:grpSp>
          <p:nvGrpSpPr>
            <p:cNvPr id="2173" name="Group 2172"/>
            <p:cNvGrpSpPr/>
            <p:nvPr userDrawn="1"/>
          </p:nvGrpSpPr>
          <p:grpSpPr>
            <a:xfrm>
              <a:off x="-9411" y="-517178"/>
              <a:ext cx="9164045" cy="7375178"/>
              <a:chOff x="10634" y="-517178"/>
              <a:chExt cx="9144000" cy="7375178"/>
            </a:xfrm>
          </p:grpSpPr>
          <p:pic>
            <p:nvPicPr>
              <p:cNvPr id="2166" name="Picture 2165"/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99"/>
              <a:stretch/>
            </p:blipFill>
            <p:spPr>
              <a:xfrm>
                <a:off x="10634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2169" name="Picture 2168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31034">
                <a:off x="-271569" y="823280"/>
                <a:ext cx="6128239" cy="3447324"/>
              </a:xfrm>
              <a:prstGeom prst="rect">
                <a:avLst/>
              </a:prstGeom>
            </p:spPr>
          </p:pic>
          <p:pic>
            <p:nvPicPr>
              <p:cNvPr id="2170" name="Picture 2169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26" y="127916"/>
                <a:ext cx="1029540" cy="85451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72" name="Picture 2171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75" t="2350" r="31127" b="2648"/>
              <a:stretch/>
            </p:blipFill>
            <p:spPr>
              <a:xfrm>
                <a:off x="7040188" y="127916"/>
                <a:ext cx="880721" cy="875251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83" name="Group 2182"/>
            <p:cNvGrpSpPr/>
            <p:nvPr userDrawn="1"/>
          </p:nvGrpSpPr>
          <p:grpSpPr>
            <a:xfrm>
              <a:off x="0" y="5791200"/>
              <a:ext cx="9144000" cy="1066800"/>
              <a:chOff x="1222886" y="5930690"/>
              <a:chExt cx="7921114" cy="927310"/>
            </a:xfrm>
          </p:grpSpPr>
          <p:pic>
            <p:nvPicPr>
              <p:cNvPr id="2177" name="Picture 2176"/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5431257" y="5943600"/>
                <a:ext cx="937850" cy="914400"/>
              </a:xfrm>
              <a:prstGeom prst="rect">
                <a:avLst/>
              </a:prstGeom>
            </p:spPr>
          </p:pic>
          <p:pic>
            <p:nvPicPr>
              <p:cNvPr id="2180" name="Picture 2179"/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8021380" y="5943600"/>
                <a:ext cx="1122620" cy="914400"/>
              </a:xfrm>
              <a:prstGeom prst="rect">
                <a:avLst/>
              </a:prstGeom>
            </p:spPr>
          </p:pic>
          <p:pic>
            <p:nvPicPr>
              <p:cNvPr id="2181" name="Picture 2180"/>
              <p:cNvPicPr/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2390037" y="5943600"/>
                <a:ext cx="1391229" cy="914400"/>
              </a:xfrm>
              <a:prstGeom prst="rect">
                <a:avLst/>
              </a:prstGeom>
            </p:spPr>
          </p:pic>
          <p:pic>
            <p:nvPicPr>
              <p:cNvPr id="2182" name="Picture 2181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6373150" y="5943600"/>
                <a:ext cx="1648230" cy="914400"/>
              </a:xfrm>
              <a:prstGeom prst="rect">
                <a:avLst/>
              </a:prstGeom>
            </p:spPr>
          </p:pic>
          <p:pic>
            <p:nvPicPr>
              <p:cNvPr id="2178" name="Picture 2177"/>
              <p:cNvPicPr/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3781266" y="5943600"/>
                <a:ext cx="1651753" cy="914400"/>
              </a:xfrm>
              <a:prstGeom prst="rect">
                <a:avLst/>
              </a:prstGeom>
            </p:spPr>
          </p:pic>
          <p:pic>
            <p:nvPicPr>
              <p:cNvPr id="2176" name="Picture 2175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1222886" y="5930690"/>
                <a:ext cx="1165130" cy="9144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0516" y="2061441"/>
            <a:ext cx="5082363" cy="2387600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0516" y="4553742"/>
            <a:ext cx="5082363" cy="1147613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4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6" name="Date Placeholder 165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67" name="Footer Placeholder 166"/>
          <p:cNvSpPr>
            <a:spLocks noGrp="1"/>
          </p:cNvSpPr>
          <p:nvPr>
            <p:ph type="ftr" sz="quarter" idx="11"/>
          </p:nvPr>
        </p:nvSpPr>
        <p:spPr>
          <a:xfrm>
            <a:off x="2396939" y="6492877"/>
            <a:ext cx="4350124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>
          <a:xfrm>
            <a:off x="7086600" y="6486340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1360" y="6492875"/>
            <a:ext cx="4411756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22726" y="6492876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373966" y="6473919"/>
            <a:ext cx="4510368" cy="403037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92876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1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31652" y="6492875"/>
            <a:ext cx="4680697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86600" y="6492876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343711" y="6492877"/>
            <a:ext cx="4456579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6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7159" y="6492876"/>
            <a:ext cx="4429685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9788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1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7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512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6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436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320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5" y="444732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68580" tIns="34290" rIns="137160" bIns="274320" rtlCol="0" anchor="b" anchorCtr="0">
            <a:normAutofit/>
          </a:bodyPr>
          <a:lstStyle/>
          <a:p>
            <a:pPr algn="l" defTabSz="685800" rtl="0" eaLnBrk="1" latinLnBrk="0" hangingPunct="1">
              <a:spcBef>
                <a:spcPct val="0"/>
              </a:spcBef>
              <a:buNone/>
            </a:pPr>
            <a:endParaRPr sz="315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2DFB-54AF-0F4C-9DCB-665F01DBAB01}" type="datetime1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62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2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5" y="1906546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32"/>
            <a:ext cx="4860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2700">
                <a:solidFill>
                  <a:schemeClr val="bg1"/>
                </a:solidFill>
                <a:sym typeface="Wingdings"/>
              </a:rPr>
              <a:t></a:t>
            </a:r>
            <a:endParaRPr sz="27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5" y="444732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345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11284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5" y="6324604"/>
            <a:ext cx="655637" cy="460375"/>
          </a:xfrm>
          <a:prstGeom prst="rect">
            <a:avLst/>
          </a:prstGeom>
        </p:spPr>
        <p:txBody>
          <a:bodyPr/>
          <a:lstStyle/>
          <a:p>
            <a:pPr defTabSz="342900">
              <a:defRPr/>
            </a:pPr>
            <a:fld id="{5A684DD1-2060-4C6F-916F-C43C2951B6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8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190B1-5AC8-4B64-B8E2-5D604D12E0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6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B55D0-98B3-4CAB-8B89-CC62302188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6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8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4391B-55AB-46A2-904B-418F773C355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2/23/2018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_Launch_5_5x10_PPT_Base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D14B3-4ECC-49E3-954D-5F04030660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9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2"/>
            <a:ext cx="9144000" cy="6865951"/>
            <a:chOff x="0" y="0"/>
            <a:chExt cx="9144000" cy="6865951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9144000" cy="6865951"/>
              <a:chOff x="0" y="0"/>
              <a:chExt cx="9144000" cy="6865951"/>
            </a:xfrm>
          </p:grpSpPr>
          <p:grpSp>
            <p:nvGrpSpPr>
              <p:cNvPr id="14" name="Group 13"/>
              <p:cNvGrpSpPr/>
              <p:nvPr userDrawn="1"/>
            </p:nvGrpSpPr>
            <p:grpSpPr>
              <a:xfrm>
                <a:off x="0" y="0"/>
                <a:ext cx="9144000" cy="1073150"/>
                <a:chOff x="0" y="0"/>
                <a:chExt cx="9144000" cy="1073150"/>
              </a:xfrm>
            </p:grpSpPr>
            <p:sp>
              <p:nvSpPr>
                <p:cNvPr id="16" name="Rectangle 15"/>
                <p:cNvSpPr/>
                <p:nvPr userDrawn="1"/>
              </p:nvSpPr>
              <p:spPr>
                <a:xfrm>
                  <a:off x="0" y="0"/>
                  <a:ext cx="9144000" cy="1073150"/>
                </a:xfrm>
                <a:prstGeom prst="rect">
                  <a:avLst/>
                </a:prstGeom>
                <a:gradFill>
                  <a:gsLst>
                    <a:gs pos="0">
                      <a:schemeClr val="tx1"/>
                    </a:gs>
                    <a:gs pos="50000">
                      <a:srgbClr val="2A54A8"/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4-Point Star 16"/>
                <p:cNvSpPr>
                  <a:spLocks noChangeAspect="1"/>
                </p:cNvSpPr>
                <p:nvPr userDrawn="1"/>
              </p:nvSpPr>
              <p:spPr>
                <a:xfrm>
                  <a:off x="87466" y="5565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 userDrawn="1"/>
              </p:nvSpPr>
              <p:spPr>
                <a:xfrm>
                  <a:off x="1597231" y="593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 userDrawn="1"/>
              </p:nvSpPr>
              <p:spPr>
                <a:xfrm>
                  <a:off x="1797135" y="8114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 userDrawn="1"/>
              </p:nvSpPr>
              <p:spPr>
                <a:xfrm>
                  <a:off x="1233025" y="1167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" name="Group 127"/>
                <p:cNvGrpSpPr/>
                <p:nvPr userDrawn="1"/>
              </p:nvGrpSpPr>
              <p:grpSpPr>
                <a:xfrm>
                  <a:off x="1385425" y="13259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63" name="Oval 162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4" name="Oval 163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5" name="Oval 164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6" name="Oval 165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7" name="Oval 166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2" name="4-Point Star 21"/>
                <p:cNvSpPr>
                  <a:spLocks noChangeAspect="1"/>
                </p:cNvSpPr>
                <p:nvPr userDrawn="1"/>
              </p:nvSpPr>
              <p:spPr>
                <a:xfrm>
                  <a:off x="2545658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4-Point Star 22"/>
                <p:cNvSpPr>
                  <a:spLocks noChangeAspect="1"/>
                </p:cNvSpPr>
                <p:nvPr userDrawn="1"/>
              </p:nvSpPr>
              <p:spPr>
                <a:xfrm>
                  <a:off x="3376931" y="19222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4-Point Star 23"/>
                <p:cNvSpPr>
                  <a:spLocks noChangeAspect="1"/>
                </p:cNvSpPr>
                <p:nvPr userDrawn="1"/>
              </p:nvSpPr>
              <p:spPr>
                <a:xfrm>
                  <a:off x="5336359" y="73471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4-Point Star 24"/>
                <p:cNvSpPr>
                  <a:spLocks noChangeAspect="1"/>
                </p:cNvSpPr>
                <p:nvPr userDrawn="1"/>
              </p:nvSpPr>
              <p:spPr>
                <a:xfrm>
                  <a:off x="6470453" y="15659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4-Point Star 25"/>
                <p:cNvSpPr>
                  <a:spLocks noChangeAspect="1"/>
                </p:cNvSpPr>
                <p:nvPr userDrawn="1"/>
              </p:nvSpPr>
              <p:spPr>
                <a:xfrm>
                  <a:off x="8162687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 userDrawn="1"/>
              </p:nvSpPr>
              <p:spPr>
                <a:xfrm>
                  <a:off x="752047" y="692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 userDrawn="1"/>
              </p:nvSpPr>
              <p:spPr>
                <a:xfrm>
                  <a:off x="904447" y="2216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 userDrawn="1"/>
              </p:nvSpPr>
              <p:spPr>
                <a:xfrm>
                  <a:off x="951951" y="9103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 userDrawn="1"/>
              </p:nvSpPr>
              <p:spPr>
                <a:xfrm>
                  <a:off x="1104351" y="1424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 userDrawn="1"/>
              </p:nvSpPr>
              <p:spPr>
                <a:xfrm>
                  <a:off x="387841" y="1266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 userDrawn="1"/>
              </p:nvSpPr>
              <p:spPr>
                <a:xfrm>
                  <a:off x="540241" y="2790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Oval 32"/>
                <p:cNvSpPr/>
                <p:nvPr userDrawn="1"/>
              </p:nvSpPr>
              <p:spPr>
                <a:xfrm>
                  <a:off x="587745" y="14842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Oval 33"/>
                <p:cNvSpPr/>
                <p:nvPr userDrawn="1"/>
              </p:nvSpPr>
              <p:spPr>
                <a:xfrm>
                  <a:off x="740145" y="19987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/>
                <p:cNvSpPr/>
                <p:nvPr userDrawn="1"/>
              </p:nvSpPr>
              <p:spPr>
                <a:xfrm>
                  <a:off x="6375041" y="1345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86"/>
                <p:cNvGrpSpPr/>
                <p:nvPr userDrawn="1"/>
              </p:nvGrpSpPr>
              <p:grpSpPr>
                <a:xfrm>
                  <a:off x="6527441" y="77194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56" name="Oval 15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7" name="Oval 15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8" name="Oval 15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9" name="Oval 15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0" name="Oval 15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" name="Oval 16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2" name="Oval 16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7" name="4-Point Star 36"/>
                <p:cNvSpPr>
                  <a:spLocks noChangeAspect="1"/>
                </p:cNvSpPr>
                <p:nvPr userDrawn="1"/>
              </p:nvSpPr>
              <p:spPr>
                <a:xfrm>
                  <a:off x="7687674" y="1781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 userDrawn="1"/>
              </p:nvSpPr>
              <p:spPr>
                <a:xfrm>
                  <a:off x="5894063" y="870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 userDrawn="1"/>
              </p:nvSpPr>
              <p:spPr>
                <a:xfrm>
                  <a:off x="6046463" y="2394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 userDrawn="1"/>
              </p:nvSpPr>
              <p:spPr>
                <a:xfrm>
                  <a:off x="6093967" y="10884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Oval 40"/>
                <p:cNvSpPr/>
                <p:nvPr userDrawn="1"/>
              </p:nvSpPr>
              <p:spPr>
                <a:xfrm>
                  <a:off x="6246367" y="16030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 userDrawn="1"/>
              </p:nvSpPr>
              <p:spPr>
                <a:xfrm>
                  <a:off x="5882161" y="21769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3" name="Group 85"/>
                <p:cNvGrpSpPr/>
                <p:nvPr userDrawn="1"/>
              </p:nvGrpSpPr>
              <p:grpSpPr>
                <a:xfrm flipH="1">
                  <a:off x="8192714" y="114788"/>
                  <a:ext cx="502024" cy="161544"/>
                  <a:chOff x="5244807" y="174164"/>
                  <a:chExt cx="502024" cy="161544"/>
                </a:xfrm>
              </p:grpSpPr>
              <p:sp>
                <p:nvSpPr>
                  <p:cNvPr id="150" name="Oval 149"/>
                  <p:cNvSpPr/>
                  <p:nvPr userDrawn="1"/>
                </p:nvSpPr>
                <p:spPr>
                  <a:xfrm>
                    <a:off x="5737687" y="22166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1" name="Oval 150"/>
                  <p:cNvSpPr/>
                  <p:nvPr userDrawn="1"/>
                </p:nvSpPr>
                <p:spPr>
                  <a:xfrm>
                    <a:off x="5256709" y="1741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2" name="Oval 151"/>
                  <p:cNvSpPr/>
                  <p:nvPr userDrawn="1"/>
                </p:nvSpPr>
                <p:spPr>
                  <a:xfrm>
                    <a:off x="5409109" y="3265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3" name="Oval 152"/>
                  <p:cNvSpPr/>
                  <p:nvPr userDrawn="1"/>
                </p:nvSpPr>
                <p:spPr>
                  <a:xfrm>
                    <a:off x="5456613" y="19592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4" name="Oval 153"/>
                  <p:cNvSpPr/>
                  <p:nvPr userDrawn="1"/>
                </p:nvSpPr>
                <p:spPr>
                  <a:xfrm>
                    <a:off x="5609013" y="24738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5" name="Oval 154"/>
                  <p:cNvSpPr/>
                  <p:nvPr userDrawn="1"/>
                </p:nvSpPr>
                <p:spPr>
                  <a:xfrm>
                    <a:off x="5244807" y="30477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Group 87"/>
                <p:cNvGrpSpPr/>
                <p:nvPr userDrawn="1"/>
              </p:nvGrpSpPr>
              <p:grpSpPr>
                <a:xfrm flipV="1">
                  <a:off x="738840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43" name="Oval 142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Oval 143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5" name="Oval 144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6" name="Oval 145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7" name="Oval 146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8" name="Oval 147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9" name="Oval 148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5" name="Group 95"/>
                <p:cNvGrpSpPr/>
                <p:nvPr userDrawn="1"/>
              </p:nvGrpSpPr>
              <p:grpSpPr>
                <a:xfrm flipV="1">
                  <a:off x="4704577" y="118758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36" name="Oval 13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7" name="Oval 13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8" name="Oval 13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9" name="Oval 13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0" name="Oval 13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1" name="Oval 14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Oval 14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" name="Group 103"/>
                <p:cNvGrpSpPr/>
                <p:nvPr userDrawn="1"/>
              </p:nvGrpSpPr>
              <p:grpSpPr>
                <a:xfrm flipH="1">
                  <a:off x="355267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9" name="Oval 128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0" name="Oval 129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1" name="Oval 130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2" name="Oval 131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3" name="Oval 132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4" name="Oval 133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5" name="Oval 134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7" name="Group 111"/>
                <p:cNvGrpSpPr/>
                <p:nvPr userDrawn="1"/>
              </p:nvGrpSpPr>
              <p:grpSpPr>
                <a:xfrm>
                  <a:off x="2662021" y="89070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2" name="Oval 121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" name="Oval 122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4" name="Oval 123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5" name="Oval 124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6" name="Oval 125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7" name="Oval 126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8" name="Oval 127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8" name="Group 119"/>
                <p:cNvGrpSpPr/>
                <p:nvPr userDrawn="1"/>
              </p:nvGrpSpPr>
              <p:grpSpPr>
                <a:xfrm flipV="1">
                  <a:off x="1979190" y="83133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15" name="Oval 114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6" name="Oval 115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Oval 116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8" name="Oval 117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Oval 118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0" name="Oval 119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" name="Oval 120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9" name="Group 128"/>
                <p:cNvGrpSpPr/>
                <p:nvPr userDrawn="1"/>
              </p:nvGrpSpPr>
              <p:grpSpPr>
                <a:xfrm>
                  <a:off x="79139" y="245414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10" name="Oval 10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Oval 11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Oval 11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4" name="Oval 11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0" name="Group 134"/>
                <p:cNvGrpSpPr/>
                <p:nvPr userDrawn="1"/>
              </p:nvGrpSpPr>
              <p:grpSpPr>
                <a:xfrm flipH="1">
                  <a:off x="1278547" y="37010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5" name="Oval 10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6" name="Oval 10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7" name="Oval 10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8" name="Oval 10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9" name="Oval 10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1" name="Group 140"/>
                <p:cNvGrpSpPr/>
                <p:nvPr userDrawn="1"/>
              </p:nvGrpSpPr>
              <p:grpSpPr>
                <a:xfrm flipH="1" flipV="1">
                  <a:off x="2080131" y="34635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0" name="Oval 9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Oval 10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Oval 10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3" name="Oval 10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4" name="Oval 10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Group 146"/>
                <p:cNvGrpSpPr/>
                <p:nvPr userDrawn="1"/>
              </p:nvGrpSpPr>
              <p:grpSpPr>
                <a:xfrm flipV="1">
                  <a:off x="2929217" y="36416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5" name="Oval 9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Oval 9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Oval 9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Oval 9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Oval 9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3" name="Group 152"/>
                <p:cNvGrpSpPr/>
                <p:nvPr userDrawn="1"/>
              </p:nvGrpSpPr>
              <p:grpSpPr>
                <a:xfrm flipV="1">
                  <a:off x="3617985" y="281040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0" name="Oval 8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Oval 9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Oval 9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Oval 9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Oval 9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" name="Group 158"/>
                <p:cNvGrpSpPr/>
                <p:nvPr userDrawn="1"/>
              </p:nvGrpSpPr>
              <p:grpSpPr>
                <a:xfrm flipH="1" flipV="1">
                  <a:off x="4285373" y="257289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5" name="Oval 8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6" name="Oval 8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Oval 8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Oval 8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Group 164"/>
                <p:cNvGrpSpPr/>
                <p:nvPr userDrawn="1"/>
              </p:nvGrpSpPr>
              <p:grpSpPr>
                <a:xfrm flipH="1" flipV="1">
                  <a:off x="5187898" y="23353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0" name="Oval 7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1" name="Oval 8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Oval 8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Oval 8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Oval 8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6" name="Group 170"/>
                <p:cNvGrpSpPr/>
                <p:nvPr userDrawn="1"/>
              </p:nvGrpSpPr>
              <p:grpSpPr>
                <a:xfrm flipV="1">
                  <a:off x="6161675" y="310727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5" name="Oval 7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Oval 7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7" name="Oval 7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Oval 7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9" name="Oval 7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7" name="Group 176"/>
                <p:cNvGrpSpPr/>
                <p:nvPr userDrawn="1"/>
              </p:nvGrpSpPr>
              <p:grpSpPr>
                <a:xfrm>
                  <a:off x="7212641" y="31666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0" name="Oval 6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Oval 7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Oval 7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Oval 7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Oval 7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8" name="Group 182"/>
                <p:cNvGrpSpPr/>
                <p:nvPr userDrawn="1"/>
              </p:nvGrpSpPr>
              <p:grpSpPr>
                <a:xfrm>
                  <a:off x="4285373" y="85096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5" name="Oval 6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Oval 6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Oval 6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Oval 6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9" name="Oval 6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9" name="Group 188"/>
                <p:cNvGrpSpPr/>
                <p:nvPr userDrawn="1"/>
              </p:nvGrpSpPr>
              <p:grpSpPr>
                <a:xfrm>
                  <a:off x="5187898" y="23752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0" name="Oval 5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Oval 6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Oval 6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Oval 6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5" name="Rectangle 14"/>
              <p:cNvSpPr/>
              <p:nvPr userDrawn="1"/>
            </p:nvSpPr>
            <p:spPr>
              <a:xfrm flipV="1">
                <a:off x="0" y="6270639"/>
                <a:ext cx="9144000" cy="59531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0000">
                    <a:srgbClr val="2A54A8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46" y="132564"/>
              <a:ext cx="1031940" cy="6582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3718">
              <a:off x="7653797" y="41941"/>
              <a:ext cx="1380983" cy="780256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5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cimss.ssec.wisc.edu/goes/goesdata.html" TargetMode="External"/><Relationship Id="rId1" Type="http://schemas.openxmlformats.org/officeDocument/2006/relationships/slideLayout" Target="../slideLayouts/slideLayout82.xml"/><Relationship Id="rId6" Type="http://schemas.openxmlformats.org/officeDocument/2006/relationships/hyperlink" Target="http://www.goes-r.gov/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2052969"/>
            <a:ext cx="4948689" cy="3501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196405" y="269655"/>
            <a:ext cx="9057068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Calibration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3" y="5715001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23208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GOES-16 vs -13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HARVEY_ABI_IMAGER_loop_2017237_220025_2017237_23595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881" y="1244410"/>
            <a:ext cx="7848943" cy="52320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Harvey</a:t>
            </a:r>
            <a:endParaRPr lang="en-US" dirty="0"/>
          </a:p>
        </p:txBody>
      </p:sp>
      <p:pic>
        <p:nvPicPr>
          <p:cNvPr id="5" name="09_2017237_H17_VIS_LANDFALL_Harvey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95" y="1417639"/>
            <a:ext cx="9004918" cy="50657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4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258580"/>
            <a:ext cx="3621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http://www.goes-r.gov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CD224-1A74-47C7-937F-D2AF1EDE56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783560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Many critical derived quantities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70" y="136028"/>
            <a:ext cx="8413955" cy="82296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GOES-16 Products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57842" y="6514316"/>
            <a:ext cx="174151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9A42C-7C3A-1946-A459-68A8AD4180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80736" y="1475937"/>
          <a:ext cx="2892610" cy="3870960"/>
        </p:xfrm>
        <a:graphic>
          <a:graphicData uri="http://schemas.openxmlformats.org/drawingml/2006/table">
            <a:tbl>
              <a:tblPr firstRow="1" bandRow="1"/>
              <a:tblGrid>
                <a:gridCol w="2892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ABI L2+ Products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Cloud and Moisture Imagery (KPP)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Aerosol Detection (Smoke &amp; Dust)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Aerosol Optical Depth (AOD)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Clear Sky Mask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Particle Size Distribution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Top Height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Top Phase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Top Pressure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Cloud Top Temperature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Derived Motion Winds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Derived Stability Indices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176336" y="865455"/>
          <a:ext cx="2903625" cy="4602480"/>
        </p:xfrm>
        <a:graphic>
          <a:graphicData uri="http://schemas.openxmlformats.org/drawingml/2006/table">
            <a:tbl>
              <a:tblPr firstRow="1" bandRow="1"/>
              <a:tblGrid>
                <a:gridCol w="290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ABI L2+ Products 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con’t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Downward S/W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Radiation:  Surface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Fire/Hot Spot Characterization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Hurricane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Intensity Estimation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Land Surface Temperature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Legacy Vertical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Moisture Profile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Legacy Vertical Temperature Profile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Rainfall Rate/QPE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Reflected S/W Radiation:  TOA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Sea Surface Temperature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Snow Cover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Total Perceptible Water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Volcanic Ash:  Detection and Height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079962" y="870719"/>
          <a:ext cx="2819396" cy="4907280"/>
        </p:xfrm>
        <a:graphic>
          <a:graphicData uri="http://schemas.openxmlformats.org/drawingml/2006/table">
            <a:tbl>
              <a:tblPr firstRow="1" bandRow="1"/>
              <a:tblGrid>
                <a:gridCol w="2819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0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 L2 Product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6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Lightning: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Events, Groups, Flashes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SEISS L1b Products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Energetic Heavy Ions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Magnetospheric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/p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: Low Energy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Magnetospheric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/p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: High Energy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Solar &amp; Galactic Protons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EXIS L1b Product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Solar Flux: EUV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Solar Flux:  X-ray Irradiance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SUVI L1b Product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Solar EUV Imagery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MAG L1b Product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06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Geomagnetic Field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83726" y="865756"/>
          <a:ext cx="2892614" cy="609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2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9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 L1b Product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63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Radiances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Content Placeholder 4"/>
          <p:cNvGraphicFramePr>
            <a:graphicFrameLocks/>
          </p:cNvGraphicFramePr>
          <p:nvPr>
            <p:extLst/>
          </p:nvPr>
        </p:nvGraphicFramePr>
        <p:xfrm>
          <a:off x="6326190" y="4596715"/>
          <a:ext cx="2646381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Plus  from the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ABI (Pathfinders)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Thickness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Ice: Motion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3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FF00"/>
                </a:solidFill>
              </a:rPr>
              <a:t>Approximate spectral and spatial resolutions of US GOES Imagers</a:t>
            </a:r>
          </a:p>
        </p:txBody>
      </p:sp>
      <p:graphicFrame>
        <p:nvGraphicFramePr>
          <p:cNvPr id="58371" name="Group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92101" y="434241"/>
          <a:ext cx="8686801" cy="6374110"/>
        </p:xfrm>
        <a:graphic>
          <a:graphicData uri="http://schemas.openxmlformats.org/drawingml/2006/table">
            <a:tbl>
              <a:tblPr/>
              <a:tblGrid>
                <a:gridCol w="1079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5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37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~ Band Center (um)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GOES-1/3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GOES-4/7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GOES-8/11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GOES-12/13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GOES-13/15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GOES-R+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0.64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0.86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1.38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 2.2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 3.9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 6.2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~6.7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14km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 7.3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 8.5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37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 9.7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10.3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11.2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12.3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13.3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75235" name="Rectangle 131"/>
          <p:cNvSpPr>
            <a:spLocks noChangeAspect="1" noChangeArrowheads="1"/>
          </p:cNvSpPr>
          <p:nvPr/>
        </p:nvSpPr>
        <p:spPr bwMode="auto">
          <a:xfrm>
            <a:off x="451008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36" name="Rectangle 132"/>
          <p:cNvSpPr>
            <a:spLocks noChangeArrowheads="1"/>
          </p:cNvSpPr>
          <p:nvPr/>
        </p:nvSpPr>
        <p:spPr bwMode="auto">
          <a:xfrm>
            <a:off x="4373563" y="6065838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37" name="Rectangle 133"/>
          <p:cNvSpPr>
            <a:spLocks noChangeArrowheads="1"/>
          </p:cNvSpPr>
          <p:nvPr/>
        </p:nvSpPr>
        <p:spPr bwMode="auto">
          <a:xfrm>
            <a:off x="4373563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38" name="Rectangle 134"/>
          <p:cNvSpPr>
            <a:spLocks noChangeAspect="1" noChangeArrowheads="1"/>
          </p:cNvSpPr>
          <p:nvPr/>
        </p:nvSpPr>
        <p:spPr bwMode="auto">
          <a:xfrm>
            <a:off x="4191000" y="3657600"/>
            <a:ext cx="731838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75239" name="Rectangle 135"/>
          <p:cNvSpPr>
            <a:spLocks noChangeArrowheads="1"/>
          </p:cNvSpPr>
          <p:nvPr/>
        </p:nvSpPr>
        <p:spPr bwMode="auto">
          <a:xfrm>
            <a:off x="4373563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0" name="Rectangle 136"/>
          <p:cNvSpPr>
            <a:spLocks noChangeArrowheads="1"/>
          </p:cNvSpPr>
          <p:nvPr/>
        </p:nvSpPr>
        <p:spPr bwMode="auto">
          <a:xfrm>
            <a:off x="5622925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75241" name="Rectangle 137"/>
          <p:cNvSpPr>
            <a:spLocks noChangeArrowheads="1"/>
          </p:cNvSpPr>
          <p:nvPr/>
        </p:nvSpPr>
        <p:spPr bwMode="auto">
          <a:xfrm>
            <a:off x="562292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2" name="Rectangle 138"/>
          <p:cNvSpPr>
            <a:spLocks noChangeArrowheads="1"/>
          </p:cNvSpPr>
          <p:nvPr/>
        </p:nvSpPr>
        <p:spPr bwMode="auto">
          <a:xfrm>
            <a:off x="6872287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3" name="Rectangle 139"/>
          <p:cNvSpPr>
            <a:spLocks noChangeArrowheads="1"/>
          </p:cNvSpPr>
          <p:nvPr/>
        </p:nvSpPr>
        <p:spPr bwMode="auto">
          <a:xfrm>
            <a:off x="5622925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4" name="Rectangle 140"/>
          <p:cNvSpPr>
            <a:spLocks noChangeArrowheads="1"/>
          </p:cNvSpPr>
          <p:nvPr/>
        </p:nvSpPr>
        <p:spPr bwMode="auto">
          <a:xfrm>
            <a:off x="6872287" y="570071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5" name="Rectangle 141"/>
          <p:cNvSpPr>
            <a:spLocks noChangeArrowheads="1"/>
          </p:cNvSpPr>
          <p:nvPr/>
        </p:nvSpPr>
        <p:spPr bwMode="auto">
          <a:xfrm>
            <a:off x="6872287" y="6416675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6" name="Rectangle 142"/>
          <p:cNvSpPr>
            <a:spLocks noChangeArrowheads="1"/>
          </p:cNvSpPr>
          <p:nvPr/>
        </p:nvSpPr>
        <p:spPr bwMode="auto">
          <a:xfrm>
            <a:off x="6873875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7" name="Rectangle 143"/>
          <p:cNvSpPr>
            <a:spLocks noChangeAspect="1" noChangeArrowheads="1"/>
          </p:cNvSpPr>
          <p:nvPr/>
        </p:nvSpPr>
        <p:spPr bwMode="auto">
          <a:xfrm>
            <a:off x="5440363" y="6248400"/>
            <a:ext cx="731837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8" name="Rectangle 144"/>
          <p:cNvSpPr>
            <a:spLocks noChangeAspect="1" noChangeArrowheads="1"/>
          </p:cNvSpPr>
          <p:nvPr/>
        </p:nvSpPr>
        <p:spPr bwMode="auto">
          <a:xfrm>
            <a:off x="2895600" y="5486400"/>
            <a:ext cx="731838" cy="731837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49" name="Rectangle 145"/>
          <p:cNvSpPr>
            <a:spLocks noChangeAspect="1" noChangeArrowheads="1"/>
          </p:cNvSpPr>
          <p:nvPr/>
        </p:nvSpPr>
        <p:spPr bwMode="auto">
          <a:xfrm>
            <a:off x="576103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0" name="Rectangle 146"/>
          <p:cNvSpPr>
            <a:spLocks noChangeAspect="1" noChangeArrowheads="1"/>
          </p:cNvSpPr>
          <p:nvPr/>
        </p:nvSpPr>
        <p:spPr bwMode="auto">
          <a:xfrm>
            <a:off x="32146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1" name="Rectangle 147"/>
          <p:cNvSpPr>
            <a:spLocks noChangeAspect="1" noChangeArrowheads="1"/>
          </p:cNvSpPr>
          <p:nvPr/>
        </p:nvSpPr>
        <p:spPr bwMode="auto">
          <a:xfrm>
            <a:off x="7010400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2" name="Rectangle 148"/>
          <p:cNvSpPr>
            <a:spLocks noChangeAspect="1" noChangeArrowheads="1"/>
          </p:cNvSpPr>
          <p:nvPr/>
        </p:nvSpPr>
        <p:spPr bwMode="auto">
          <a:xfrm>
            <a:off x="8320088" y="1066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3" name="Rectangle 149"/>
          <p:cNvSpPr>
            <a:spLocks noChangeAspect="1" noChangeArrowheads="1"/>
          </p:cNvSpPr>
          <p:nvPr/>
        </p:nvSpPr>
        <p:spPr bwMode="auto">
          <a:xfrm>
            <a:off x="8320088" y="1812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4" name="Rectangle 150"/>
          <p:cNvSpPr>
            <a:spLocks noChangeAspect="1" noChangeArrowheads="1"/>
          </p:cNvSpPr>
          <p:nvPr/>
        </p:nvSpPr>
        <p:spPr bwMode="auto">
          <a:xfrm>
            <a:off x="8320088" y="21336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5" name="Rectangle 151"/>
          <p:cNvSpPr>
            <a:spLocks noChangeAspect="1" noChangeArrowheads="1"/>
          </p:cNvSpPr>
          <p:nvPr/>
        </p:nvSpPr>
        <p:spPr bwMode="auto">
          <a:xfrm>
            <a:off x="8320088" y="28797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6" name="Rectangle 152"/>
          <p:cNvSpPr>
            <a:spLocks noChangeAspect="1" noChangeArrowheads="1"/>
          </p:cNvSpPr>
          <p:nvPr/>
        </p:nvSpPr>
        <p:spPr bwMode="auto">
          <a:xfrm>
            <a:off x="8343900" y="1447800"/>
            <a:ext cx="46038" cy="460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7" name="Rectangle 153"/>
          <p:cNvSpPr>
            <a:spLocks noChangeAspect="1" noChangeArrowheads="1"/>
          </p:cNvSpPr>
          <p:nvPr/>
        </p:nvSpPr>
        <p:spPr bwMode="auto">
          <a:xfrm>
            <a:off x="8275638" y="3200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8" name="Rectangle 154"/>
          <p:cNvSpPr>
            <a:spLocks noChangeAspect="1" noChangeArrowheads="1"/>
          </p:cNvSpPr>
          <p:nvPr/>
        </p:nvSpPr>
        <p:spPr bwMode="auto">
          <a:xfrm>
            <a:off x="8275638" y="24844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59" name="Rectangle 155"/>
          <p:cNvSpPr>
            <a:spLocks noChangeAspect="1" noChangeArrowheads="1"/>
          </p:cNvSpPr>
          <p:nvPr/>
        </p:nvSpPr>
        <p:spPr bwMode="auto">
          <a:xfrm>
            <a:off x="8275638" y="3581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0" name="Rectangle 156"/>
          <p:cNvSpPr>
            <a:spLocks noChangeAspect="1" noChangeArrowheads="1"/>
          </p:cNvSpPr>
          <p:nvPr/>
        </p:nvSpPr>
        <p:spPr bwMode="auto">
          <a:xfrm>
            <a:off x="8275638" y="3932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5261" name="Rectangle 157"/>
          <p:cNvSpPr>
            <a:spLocks noChangeAspect="1" noChangeArrowheads="1"/>
          </p:cNvSpPr>
          <p:nvPr/>
        </p:nvSpPr>
        <p:spPr bwMode="auto">
          <a:xfrm>
            <a:off x="8275638" y="4313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2" name="Rectangle 158"/>
          <p:cNvSpPr>
            <a:spLocks noChangeAspect="1" noChangeArrowheads="1"/>
          </p:cNvSpPr>
          <p:nvPr/>
        </p:nvSpPr>
        <p:spPr bwMode="auto">
          <a:xfrm>
            <a:off x="8275638" y="4648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3" name="Rectangle 159"/>
          <p:cNvSpPr>
            <a:spLocks noChangeAspect="1" noChangeArrowheads="1"/>
          </p:cNvSpPr>
          <p:nvPr/>
        </p:nvSpPr>
        <p:spPr bwMode="auto">
          <a:xfrm>
            <a:off x="8275638" y="5029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4" name="Rectangle 160"/>
          <p:cNvSpPr>
            <a:spLocks noChangeAspect="1" noChangeArrowheads="1"/>
          </p:cNvSpPr>
          <p:nvPr/>
        </p:nvSpPr>
        <p:spPr bwMode="auto">
          <a:xfrm>
            <a:off x="8275638" y="5410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5" name="Rectangle 161"/>
          <p:cNvSpPr>
            <a:spLocks noChangeAspect="1" noChangeArrowheads="1"/>
          </p:cNvSpPr>
          <p:nvPr/>
        </p:nvSpPr>
        <p:spPr bwMode="auto">
          <a:xfrm>
            <a:off x="8275638" y="5791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6" name="Rectangle 162"/>
          <p:cNvSpPr>
            <a:spLocks noChangeAspect="1" noChangeArrowheads="1"/>
          </p:cNvSpPr>
          <p:nvPr/>
        </p:nvSpPr>
        <p:spPr bwMode="auto">
          <a:xfrm>
            <a:off x="8275638" y="6142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67" name="Rectangle 163"/>
          <p:cNvSpPr>
            <a:spLocks noChangeAspect="1" noChangeArrowheads="1"/>
          </p:cNvSpPr>
          <p:nvPr/>
        </p:nvSpPr>
        <p:spPr bwMode="auto">
          <a:xfrm>
            <a:off x="8275638" y="6523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5268" name="Text Box 164"/>
          <p:cNvSpPr txBox="1">
            <a:spLocks noChangeArrowheads="1"/>
          </p:cNvSpPr>
          <p:nvPr/>
        </p:nvSpPr>
        <p:spPr bwMode="auto">
          <a:xfrm rot="-5400000">
            <a:off x="-313531" y="1070768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Visible</a:t>
            </a:r>
          </a:p>
        </p:txBody>
      </p:sp>
      <p:sp>
        <p:nvSpPr>
          <p:cNvPr id="175269" name="Text Box 165"/>
          <p:cNvSpPr txBox="1">
            <a:spLocks noChangeArrowheads="1"/>
          </p:cNvSpPr>
          <p:nvPr/>
        </p:nvSpPr>
        <p:spPr bwMode="auto">
          <a:xfrm rot="-5400000">
            <a:off x="-357981" y="2167731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Near-IR</a:t>
            </a:r>
          </a:p>
        </p:txBody>
      </p:sp>
      <p:sp>
        <p:nvSpPr>
          <p:cNvPr id="175270" name="Text Box 166"/>
          <p:cNvSpPr txBox="1">
            <a:spLocks noChangeArrowheads="1"/>
          </p:cNvSpPr>
          <p:nvPr/>
        </p:nvSpPr>
        <p:spPr bwMode="auto">
          <a:xfrm rot="-5400000">
            <a:off x="-353218" y="4690268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Infrared</a:t>
            </a:r>
          </a:p>
        </p:txBody>
      </p:sp>
      <p:sp>
        <p:nvSpPr>
          <p:cNvPr id="175271" name="Rectangle 167"/>
          <p:cNvSpPr>
            <a:spLocks noChangeAspect="1" noChangeArrowheads="1"/>
          </p:cNvSpPr>
          <p:nvPr/>
        </p:nvSpPr>
        <p:spPr bwMode="auto">
          <a:xfrm>
            <a:off x="2605088" y="3395663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CC66"/>
                    </a:gs>
                    <a:gs pos="100000">
                      <a:srgbClr val="66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72" name="Rectangle 168"/>
          <p:cNvSpPr>
            <a:spLocks noChangeAspect="1" noChangeArrowheads="1"/>
          </p:cNvSpPr>
          <p:nvPr/>
        </p:nvSpPr>
        <p:spPr bwMode="auto">
          <a:xfrm>
            <a:off x="2590800" y="6019800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CC66"/>
                    </a:gs>
                    <a:gs pos="100000">
                      <a:srgbClr val="66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73" name="Text Box 169"/>
          <p:cNvSpPr txBox="1">
            <a:spLocks noChangeArrowheads="1"/>
          </p:cNvSpPr>
          <p:nvPr/>
        </p:nvSpPr>
        <p:spPr bwMode="auto">
          <a:xfrm>
            <a:off x="1828800" y="1981200"/>
            <a:ext cx="40386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Box size represents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pixel size,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smaller is better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5274" name="Text Box 170"/>
          <p:cNvSpPr txBox="1">
            <a:spLocks noChangeArrowheads="1"/>
          </p:cNvSpPr>
          <p:nvPr/>
        </p:nvSpPr>
        <p:spPr bwMode="auto">
          <a:xfrm>
            <a:off x="3124200" y="4343400"/>
            <a:ext cx="838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“MSI mode”</a:t>
            </a:r>
          </a:p>
        </p:txBody>
      </p:sp>
      <p:sp>
        <p:nvSpPr>
          <p:cNvPr id="44" name="Rectangle 144"/>
          <p:cNvSpPr>
            <a:spLocks noChangeAspect="1" noChangeArrowheads="1"/>
          </p:cNvSpPr>
          <p:nvPr/>
        </p:nvSpPr>
        <p:spPr bwMode="auto">
          <a:xfrm>
            <a:off x="1600200" y="5486400"/>
            <a:ext cx="731838" cy="731837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146"/>
          <p:cNvSpPr>
            <a:spLocks noChangeAspect="1" noChangeArrowheads="1"/>
          </p:cNvSpPr>
          <p:nvPr/>
        </p:nvSpPr>
        <p:spPr bwMode="auto">
          <a:xfrm>
            <a:off x="1965325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07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1640843" y="671057"/>
            <a:ext cx="5915025" cy="994172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1428750" y="2000179"/>
            <a:ext cx="6339212" cy="1143000"/>
          </a:xfrm>
        </p:spPr>
        <p:txBody>
          <a:bodyPr>
            <a:normAutofit/>
          </a:bodyPr>
          <a:lstStyle/>
          <a:p>
            <a:pPr algn="r"/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cimss.ssec.wisc.edu/goes/goesdata.html</a:t>
            </a:r>
            <a:endParaRPr lang="en-US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62816" y="2571679"/>
            <a:ext cx="4115085" cy="3123108"/>
          </a:xfrm>
          <a:prstGeom prst="rect">
            <a:avLst/>
          </a:prstGeom>
        </p:spPr>
      </p:pic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196595" y="5737792"/>
            <a:ext cx="147983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*Lockheed Martin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65" y="2589909"/>
            <a:ext cx="4825416" cy="3104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28" y="998710"/>
            <a:ext cx="1194054" cy="11940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1538" y="1595737"/>
            <a:ext cx="33385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http://www.goes-r.gov</a:t>
            </a:r>
            <a:endParaRPr kumimoji="0" lang="en-US" sz="2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9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1371601" y="1726186"/>
            <a:ext cx="4174436" cy="254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68680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Advanced Baseline Imager (ABI)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257B4-DC8B-6A48-AE5D-4E9055F48DE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497587"/>
            <a:ext cx="1828800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001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78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5950" y="4466272"/>
            <a:ext cx="16002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Faster coverage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1950" y="4466272"/>
            <a:ext cx="160020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spatial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resolution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3650" y="4466272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spectral bands (16 on ABI vs. 5 on the current imager)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8951" y="1587686"/>
            <a:ext cx="14734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on GOES-S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693099"/>
            <a:ext cx="1885950" cy="1279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552" y="5901038"/>
            <a:ext cx="752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Plus improved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radiometrics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higher bit depths,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PixelArea_1km_GOES_East_CONUS_MESO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3" y="0"/>
            <a:ext cx="7481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14800" y="32766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3991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-scale box locations are movable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6764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12954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23284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90600" y="5275065"/>
            <a:ext cx="5064209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Scan mode (3) or ‘flex mode’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for the ABI: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Full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disk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every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15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min 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+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5 min CONUS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+ 1-min mesoscale (2 locations).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3154" y="5936784"/>
            <a:ext cx="110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 Gunshor, CIMSS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PixelArea_1km_GOES_West_CONUS_MESO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3" y="0"/>
            <a:ext cx="7481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90600" y="239917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-scale box locations are movable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32766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6764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5334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2954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90600" y="5275065"/>
            <a:ext cx="5064209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Scan mode (3) or ‘flex mode’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for the ABI: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Full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disk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every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15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min 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+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5 min CONUS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+ 1-min mesoscale (2 locations).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3154" y="5936784"/>
            <a:ext cx="110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 Gunshor, CIMSS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40208"/>
            <a:ext cx="9220200" cy="8164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Default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Meso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Locations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2494" y="5806313"/>
            <a:ext cx="575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GOES-West and two from GOES-East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0026" y="6266958"/>
            <a:ext cx="210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 Gunshor, CIMSS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4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-28270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ABI Sectors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cimss_ssec_sector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877" y="673211"/>
            <a:ext cx="6223577" cy="6048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0508" y="6298684"/>
            <a:ext cx="197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Joleen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Feltz, CIMSS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5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6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GOES-16 vs GOES-13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goes16_goes13_shortwaveIR_Florida_fires_an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052" y="1195068"/>
            <a:ext cx="7367896" cy="55264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086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ABI vs GOES-13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ABI_EAST_WV09R_loop_0_2017040_100000_2017040_16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476" y="572655"/>
            <a:ext cx="8320881" cy="6241209"/>
          </a:xfrm>
        </p:spPr>
      </p:pic>
    </p:spTree>
    <p:extLst>
      <p:ext uri="{BB962C8B-B14F-4D97-AF65-F5344CB8AC3E}">
        <p14:creationId xmlns:p14="http://schemas.microsoft.com/office/powerpoint/2010/main" val="40881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086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ABI vs GOES-13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MARIA_ABI_IMAGER_loop_2017261_114457_2017261_1949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639" y="872138"/>
            <a:ext cx="8355489" cy="5569676"/>
          </a:xfrm>
        </p:spPr>
      </p:pic>
    </p:spTree>
    <p:extLst>
      <p:ext uri="{BB962C8B-B14F-4D97-AF65-F5344CB8AC3E}">
        <p14:creationId xmlns:p14="http://schemas.microsoft.com/office/powerpoint/2010/main" val="28872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770</Words>
  <Application>Microsoft Office PowerPoint</Application>
  <PresentationFormat>On-screen Show (4:3)</PresentationFormat>
  <Paragraphs>163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 Unicode MS</vt:lpstr>
      <vt:lpstr>Arial</vt:lpstr>
      <vt:lpstr>Calibri</vt:lpstr>
      <vt:lpstr>Calibri Light</vt:lpstr>
      <vt:lpstr>Times New Roman</vt:lpstr>
      <vt:lpstr>Wingdings</vt:lpstr>
      <vt:lpstr>6_Default Design</vt:lpstr>
      <vt:lpstr>2_Default Design</vt:lpstr>
      <vt:lpstr>4_Default Design</vt:lpstr>
      <vt:lpstr>8_Default Design</vt:lpstr>
      <vt:lpstr>7_Default Design</vt:lpstr>
      <vt:lpstr>4_Custom Design</vt:lpstr>
      <vt:lpstr>3_Default Design</vt:lpstr>
      <vt:lpstr>4_Office Theme</vt:lpstr>
      <vt:lpstr>PowerPoint Presentation</vt:lpstr>
      <vt:lpstr>Advanced Baseline Imager (ABI)</vt:lpstr>
      <vt:lpstr>PowerPoint Presentation</vt:lpstr>
      <vt:lpstr>PowerPoint Presentation</vt:lpstr>
      <vt:lpstr>PowerPoint Presentation</vt:lpstr>
      <vt:lpstr>ABI Sectors</vt:lpstr>
      <vt:lpstr>GOES-16 vs GOES-13</vt:lpstr>
      <vt:lpstr>ABI vs GOES-13</vt:lpstr>
      <vt:lpstr>ABI vs GOES-13</vt:lpstr>
      <vt:lpstr>GOES-16 vs -13</vt:lpstr>
      <vt:lpstr>Harvey</vt:lpstr>
      <vt:lpstr>PowerPoint Presentation</vt:lpstr>
      <vt:lpstr>GOES-16 Products</vt:lpstr>
      <vt:lpstr>Approximate spectral and spatial resolutions of US GOES Imagers</vt:lpstr>
      <vt:lpstr>GOES-R Series web sites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2</cp:revision>
  <dcterms:created xsi:type="dcterms:W3CDTF">2018-02-23T19:54:48Z</dcterms:created>
  <dcterms:modified xsi:type="dcterms:W3CDTF">2018-02-23T19:58:02Z</dcterms:modified>
</cp:coreProperties>
</file>