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62" d="100"/>
          <a:sy n="162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C05B8-6A24-446B-B343-9E935D126C5E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560E1-3DBF-4AFD-9CE7-20712ADE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http://satelliteconferences.noaa.gov/2015/doc/presentation/1.9_NSC2015_Session_1.9_Lyu.pdf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60E1-3DBF-4AFD-9CE7-20712ADE08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0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6E656-7BCA-47BA-932F-B9CCCDF33D5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797-060F-45D7-BFAD-921B87E2629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CF1B-F748-4FA7-8848-59323D60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6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797-060F-45D7-BFAD-921B87E2629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CF1B-F748-4FA7-8848-59323D60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1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797-060F-45D7-BFAD-921B87E2629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CF1B-F748-4FA7-8848-59323D60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08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4458" y="1124744"/>
            <a:ext cx="8229600" cy="552820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v"/>
              <a:defRPr>
                <a:latin typeface="한컴 윤체 L" pitchFamily="18" charset="-127"/>
                <a:ea typeface="한컴 윤체 L" pitchFamily="18" charset="-127"/>
              </a:defRPr>
            </a:lvl1pPr>
            <a:lvl2pPr>
              <a:defRPr>
                <a:latin typeface="한컴 윤체 L" pitchFamily="18" charset="-127"/>
                <a:ea typeface="한컴 윤체 L" pitchFamily="18" charset="-127"/>
              </a:defRPr>
            </a:lvl2pPr>
            <a:lvl3pPr>
              <a:defRPr>
                <a:latin typeface="한컴 윤체 L" pitchFamily="18" charset="-127"/>
                <a:ea typeface="한컴 윤체 L" pitchFamily="18" charset="-127"/>
              </a:defRPr>
            </a:lvl3pPr>
          </a:lstStyle>
          <a:p>
            <a:pPr lvl="0"/>
            <a:r>
              <a:rPr lang="ko-KR" altLang="en-US" dirty="0" smtClean="0"/>
              <a:t> 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152884" y="361908"/>
            <a:ext cx="6182869" cy="438156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33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1784" y="4407151"/>
            <a:ext cx="7772400" cy="136170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1784" y="290695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제목 1"/>
          <p:cNvSpPr txBox="1">
            <a:spLocks/>
          </p:cNvSpPr>
          <p:nvPr userDrawn="1"/>
        </p:nvSpPr>
        <p:spPr>
          <a:xfrm>
            <a:off x="1152884" y="361908"/>
            <a:ext cx="6182869" cy="438156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ko-KR" altLang="en-US" smtClean="0">
                <a:solidFill>
                  <a:prstClr val="white"/>
                </a:solidFill>
              </a:rPr>
              <a:t>마스터 제목 스타일 편집</a:t>
            </a: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0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7006" y="1484784"/>
            <a:ext cx="4013200" cy="452584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한컴 윤체 L" pitchFamily="18" charset="-127"/>
                <a:ea typeface="한컴 윤체 L" pitchFamily="18" charset="-127"/>
              </a:defRPr>
            </a:lvl1pPr>
            <a:lvl2pPr>
              <a:defRPr sz="2400">
                <a:latin typeface="한컴 윤체 L" pitchFamily="18" charset="-127"/>
                <a:ea typeface="한컴 윤체 L" pitchFamily="18" charset="-127"/>
              </a:defRPr>
            </a:lvl2pPr>
            <a:lvl3pPr>
              <a:defRPr sz="2000">
                <a:latin typeface="한컴 윤체 L" pitchFamily="18" charset="-127"/>
                <a:ea typeface="한컴 윤체 L" pitchFamily="18" charset="-127"/>
              </a:defRPr>
            </a:lvl3pPr>
            <a:lvl4pPr>
              <a:defRPr sz="1800">
                <a:latin typeface="한컴 윤체 L" pitchFamily="18" charset="-127"/>
                <a:ea typeface="한컴 윤체 L" pitchFamily="18" charset="-127"/>
              </a:defRPr>
            </a:lvl4pPr>
            <a:lvl5pPr>
              <a:defRPr sz="1800">
                <a:latin typeface="한컴 윤체 L" pitchFamily="18" charset="-127"/>
                <a:ea typeface="한컴 윤체 L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3407" y="1484784"/>
            <a:ext cx="4013200" cy="452584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한컴 윤체 L" pitchFamily="18" charset="-127"/>
                <a:ea typeface="한컴 윤체 L" pitchFamily="18" charset="-127"/>
              </a:defRPr>
            </a:lvl1pPr>
            <a:lvl2pPr>
              <a:defRPr sz="2400">
                <a:latin typeface="한컴 윤체 L" pitchFamily="18" charset="-127"/>
                <a:ea typeface="한컴 윤체 L" pitchFamily="18" charset="-127"/>
              </a:defRPr>
            </a:lvl2pPr>
            <a:lvl3pPr>
              <a:defRPr sz="2000">
                <a:latin typeface="한컴 윤체 L" pitchFamily="18" charset="-127"/>
                <a:ea typeface="한컴 윤체 L" pitchFamily="18" charset="-127"/>
              </a:defRPr>
            </a:lvl3pPr>
            <a:lvl4pPr>
              <a:defRPr sz="1800">
                <a:latin typeface="한컴 윤체 L" pitchFamily="18" charset="-127"/>
                <a:ea typeface="한컴 윤체 L" pitchFamily="18" charset="-127"/>
              </a:defRPr>
            </a:lvl4pPr>
            <a:lvl5pPr>
              <a:defRPr sz="1800">
                <a:latin typeface="한컴 윤체 L" pitchFamily="18" charset="-127"/>
                <a:ea typeface="한컴 윤체 L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152884" y="361908"/>
            <a:ext cx="6182869" cy="438156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611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1152884" y="361908"/>
            <a:ext cx="6182869" cy="438156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235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3"/>
          <p:cNvCxnSpPr>
            <a:cxnSpLocks noChangeShapeType="1"/>
          </p:cNvCxnSpPr>
          <p:nvPr userDrawn="1"/>
        </p:nvCxnSpPr>
        <p:spPr bwMode="auto">
          <a:xfrm>
            <a:off x="433754" y="6545268"/>
            <a:ext cx="8324850" cy="1587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2884" y="361908"/>
            <a:ext cx="6182869" cy="438156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426372" y="6557772"/>
            <a:ext cx="2258189" cy="249894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000">
                <a:solidFill>
                  <a:srgbClr val="0070C0"/>
                </a:solidFill>
                <a:latin typeface="가는둥근제목체" pitchFamily="18" charset="-127"/>
                <a:ea typeface="가는둥근제목체" pitchFamily="18" charset="-12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ko-KR" altLang="en-US" dirty="0" smtClean="0"/>
          </a:p>
        </p:txBody>
      </p:sp>
      <p:sp>
        <p:nvSpPr>
          <p:cNvPr id="6" name="내용 개체 틀 2"/>
          <p:cNvSpPr>
            <a:spLocks noGrp="1"/>
          </p:cNvSpPr>
          <p:nvPr>
            <p:ph idx="1" hasCustomPrompt="1"/>
          </p:nvPr>
        </p:nvSpPr>
        <p:spPr>
          <a:xfrm>
            <a:off x="384458" y="1124744"/>
            <a:ext cx="8229600" cy="552820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v"/>
              <a:defRPr>
                <a:latin typeface="한컴 윤체 L" pitchFamily="18" charset="-127"/>
                <a:ea typeface="한컴 윤체 L" pitchFamily="18" charset="-127"/>
              </a:defRPr>
            </a:lvl1pPr>
            <a:lvl2pPr>
              <a:defRPr>
                <a:latin typeface="한컴 윤체 L" pitchFamily="18" charset="-127"/>
                <a:ea typeface="한컴 윤체 L" pitchFamily="18" charset="-127"/>
              </a:defRPr>
            </a:lvl2pPr>
            <a:lvl3pPr>
              <a:defRPr>
                <a:latin typeface="한컴 윤체 L" pitchFamily="18" charset="-127"/>
                <a:ea typeface="한컴 윤체 L" pitchFamily="18" charset="-127"/>
              </a:defRPr>
            </a:lvl3pPr>
          </a:lstStyle>
          <a:p>
            <a:pPr lvl="0"/>
            <a:r>
              <a:rPr lang="ko-KR" altLang="en-US" dirty="0" smtClean="0"/>
              <a:t> 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</p:spTree>
    <p:extLst>
      <p:ext uri="{BB962C8B-B14F-4D97-AF65-F5344CB8AC3E}">
        <p14:creationId xmlns:p14="http://schemas.microsoft.com/office/powerpoint/2010/main" val="375326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609462" y="6610350"/>
            <a:ext cx="571053" cy="2476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GB" dirty="0">
                <a:solidFill>
                  <a:srgbClr val="1F497D"/>
                </a:solidFill>
              </a:rPr>
              <a:t>Slide: </a:t>
            </a:r>
            <a:fld id="{8AE4F5B3-C86E-48F7-90B4-22A3CA5B476D}" type="slidenum">
              <a:rPr kumimoji="1" lang="en-GB">
                <a:solidFill>
                  <a:srgbClr val="1F497D"/>
                </a:solidFill>
              </a:rPr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GB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85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fld id="{EE136B92-1659-4159-8B32-69D83096F5AC}" type="datetime1">
              <a:rPr kumimoji="1" lang="ko-KR" altLang="en-US" sz="1200">
                <a:solidFill>
                  <a:prstClr val="black"/>
                </a:solidFill>
              </a:rPr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t>2015-10-29</a:t>
            </a:fld>
            <a:endParaRPr kumimoji="1" lang="ko-KR" altLang="en-US" sz="120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fld id="{59596FE0-B363-45DE-A8B9-372DEFE28EA4}" type="slidenum">
              <a:rPr kumimoji="1" lang="ko-KR" altLang="en-US" sz="1200">
                <a:solidFill>
                  <a:prstClr val="black"/>
                </a:solidFill>
              </a:rPr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ko-KR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38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21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797-060F-45D7-BFAD-921B87E2629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CF1B-F748-4FA7-8848-59323D60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3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797-060F-45D7-BFAD-921B87E2629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CF1B-F748-4FA7-8848-59323D60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797-060F-45D7-BFAD-921B87E2629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CF1B-F748-4FA7-8848-59323D60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3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797-060F-45D7-BFAD-921B87E2629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CF1B-F748-4FA7-8848-59323D60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7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797-060F-45D7-BFAD-921B87E2629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CF1B-F748-4FA7-8848-59323D60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7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797-060F-45D7-BFAD-921B87E2629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CF1B-F748-4FA7-8848-59323D60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797-060F-45D7-BFAD-921B87E2629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CF1B-F748-4FA7-8848-59323D60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5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797-060F-45D7-BFAD-921B87E2629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CF1B-F748-4FA7-8848-59323D60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0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65797-060F-45D7-BFAD-921B87E2629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BCF1B-F748-4FA7-8848-59323D60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3"/>
          <p:cNvSpPr>
            <a:spLocks noChangeArrowheads="1"/>
          </p:cNvSpPr>
          <p:nvPr/>
        </p:nvSpPr>
        <p:spPr bwMode="auto">
          <a:xfrm>
            <a:off x="4433626" y="6645325"/>
            <a:ext cx="16831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183BBE38-6613-442A-BD59-8C4355F7D04B}" type="slidenum">
              <a:rPr kumimoji="1" lang="en-US" altLang="ko-KR" sz="1000" b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sz="10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6" name="Picture 4" descr="C:\Users\kiminhwan\Desktop\위성자료의 예보 및 응용기술개발\로고양식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"/>
            <a:ext cx="9144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5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jpe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jpe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jpe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61" Type="http://schemas.openxmlformats.org/officeDocument/2006/relationships/image" Target="../media/image61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jpe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jpe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457200"/>
            <a:ext cx="8763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AMI (Advanced </a:t>
            </a:r>
            <a:r>
              <a:rPr lang="en-US" dirty="0"/>
              <a:t>Meteorological </a:t>
            </a:r>
            <a:r>
              <a:rPr lang="en-US" dirty="0" smtClean="0"/>
              <a:t>Imager)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324600"/>
            <a:ext cx="6400800" cy="1752600"/>
          </a:xfrm>
        </p:spPr>
        <p:txBody>
          <a:bodyPr/>
          <a:lstStyle/>
          <a:p>
            <a:r>
              <a:rPr lang="en-US" dirty="0" smtClean="0"/>
              <a:t>From KMA (NSC-2015)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875"/>
            <a:ext cx="9144000" cy="573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4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직사각형 185"/>
          <p:cNvSpPr/>
          <p:nvPr/>
        </p:nvSpPr>
        <p:spPr>
          <a:xfrm>
            <a:off x="179512" y="6093296"/>
            <a:ext cx="23762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prstClr val="white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3520" y="1287304"/>
            <a:ext cx="2880000" cy="50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buSzPct val="70000"/>
            </a:pPr>
            <a:endParaRPr kumimoji="1" lang="en-US" altLang="ko-KR" sz="1100" dirty="0">
              <a:solidFill>
                <a:prstClr val="black">
                  <a:lumMod val="65000"/>
                  <a:lumOff val="3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0" name="직사각형 199"/>
          <p:cNvSpPr/>
          <p:nvPr/>
        </p:nvSpPr>
        <p:spPr>
          <a:xfrm>
            <a:off x="1498516" y="3488494"/>
            <a:ext cx="1448537" cy="26768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6055052" y="1284007"/>
            <a:ext cx="3024000" cy="5072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buSzPct val="70000"/>
            </a:pPr>
            <a:endParaRPr kumimoji="1" lang="en-US" altLang="ko-KR" sz="1100" dirty="0">
              <a:solidFill>
                <a:prstClr val="black">
                  <a:lumMod val="65000"/>
                  <a:lumOff val="3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36"/>
          <p:cNvGrpSpPr/>
          <p:nvPr/>
        </p:nvGrpSpPr>
        <p:grpSpPr>
          <a:xfrm>
            <a:off x="77344" y="1287313"/>
            <a:ext cx="9004678" cy="5072975"/>
            <a:chOff x="2412740" y="2227510"/>
            <a:chExt cx="7551653" cy="5181870"/>
          </a:xfrm>
        </p:grpSpPr>
        <p:sp>
          <p:nvSpPr>
            <p:cNvPr id="37" name="직사각형 36"/>
            <p:cNvSpPr/>
            <p:nvPr/>
          </p:nvSpPr>
          <p:spPr>
            <a:xfrm>
              <a:off x="4919533" y="2227510"/>
              <a:ext cx="2415273" cy="3332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500" b="1" spc="-5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4955347" y="2560763"/>
              <a:ext cx="2304256" cy="48486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buSzPct val="70000"/>
              </a:pPr>
              <a:endParaRPr kumimoji="1" lang="en-US" altLang="ko-K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2412740" y="2237597"/>
              <a:ext cx="2415273" cy="3309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500" b="1" spc="-5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2412741" y="3934817"/>
              <a:ext cx="2415274" cy="3309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500" b="1" spc="-5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7428356" y="2227510"/>
              <a:ext cx="2536037" cy="3332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500" b="1" spc="-5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14" name="직사각형 113"/>
          <p:cNvSpPr/>
          <p:nvPr/>
        </p:nvSpPr>
        <p:spPr>
          <a:xfrm>
            <a:off x="3062850" y="1613554"/>
            <a:ext cx="432000" cy="47467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86003" y="1613554"/>
            <a:ext cx="1458000" cy="47467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2087" y="1860070"/>
            <a:ext cx="973529" cy="7048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prstClr val="white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1388202" y="1860070"/>
            <a:ext cx="1505199" cy="7048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prstClr val="white"/>
              </a:solidFill>
            </a:endParaRP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1049147" y="260655"/>
            <a:ext cx="7895446" cy="709715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ko-K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4.3 COMS &amp; GEO-KOMPSAT-2A</a:t>
            </a:r>
            <a:endParaRPr lang="ko-KR" altLang="en-US" sz="2800" b="1" dirty="0">
              <a:solidFill>
                <a:schemeClr val="bg1"/>
              </a:solidFill>
              <a:latin typeface="Tahoma" pitchFamily="34" charset="0"/>
              <a:ea typeface="HY견고딕" pitchFamily="18" charset="-127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6703" y="1268760"/>
            <a:ext cx="2410404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B h="25400" prst="softRound"/>
            </a:sp3d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resolution</a:t>
            </a:r>
            <a:r>
              <a:rPr kumimoji="1" lang="ko-KR" altLang="en-US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4times</a:t>
            </a:r>
            <a:r>
              <a:rPr kumimoji="1" lang="ko-KR" altLang="en-US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upgrade</a:t>
            </a:r>
            <a:endParaRPr kumimoji="1" lang="ko-KR" altLang="en-US" sz="13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516" y="1889330"/>
            <a:ext cx="90152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>
              <a:bevelB h="25400" prst="softRound"/>
            </a:sp3d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COMS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rgbClr val="C0504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VIS 1km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rgbClr val="C0504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IR  4km</a:t>
            </a:r>
            <a:endParaRPr kumimoji="1" lang="ko-KR" altLang="en-US" sz="1200" b="1" dirty="0">
              <a:solidFill>
                <a:srgbClr val="C0504D">
                  <a:lumMod val="50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73670" y="1889330"/>
            <a:ext cx="153369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B h="25400" prst="softRound"/>
            </a:sp3d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Geo-KOMPSAT-2A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rgbClr val="C0504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VIS 0.5~1km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rgbClr val="C0504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IR       2km</a:t>
            </a:r>
            <a:endParaRPr kumimoji="1" lang="ko-KR" altLang="en-US" sz="1200" b="1" dirty="0">
              <a:solidFill>
                <a:srgbClr val="C0504D">
                  <a:lumMod val="50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오른쪽 화살표 49"/>
          <p:cNvSpPr/>
          <p:nvPr/>
        </p:nvSpPr>
        <p:spPr>
          <a:xfrm>
            <a:off x="1156548" y="2104475"/>
            <a:ext cx="175092" cy="216024"/>
          </a:xfrm>
          <a:prstGeom prst="rightArrow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7508" y="2946430"/>
            <a:ext cx="277870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B h="25400" prst="softRound"/>
            </a:sp3d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Observation</a:t>
            </a:r>
            <a:r>
              <a:rPr kumimoji="1" lang="ko-KR" altLang="en-US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frequency</a:t>
            </a:r>
            <a:r>
              <a:rPr kumimoji="1" lang="ko-KR" altLang="en-US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4 times</a:t>
            </a:r>
            <a:endParaRPr kumimoji="1" lang="ko-KR" altLang="en-US" sz="13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91142" y="3488494"/>
            <a:ext cx="1384514" cy="26768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prstClr val="white"/>
              </a:solidFill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12069"/>
            <a:ext cx="684000" cy="675812"/>
          </a:xfrm>
          <a:prstGeom prst="rect">
            <a:avLst/>
          </a:prstGeom>
        </p:spPr>
      </p:pic>
      <p:grpSp>
        <p:nvGrpSpPr>
          <p:cNvPr id="6" name="그룹 1"/>
          <p:cNvGrpSpPr/>
          <p:nvPr/>
        </p:nvGrpSpPr>
        <p:grpSpPr>
          <a:xfrm>
            <a:off x="1411272" y="3645024"/>
            <a:ext cx="139675" cy="2273776"/>
            <a:chOff x="2269226" y="3458424"/>
            <a:chExt cx="216024" cy="2273776"/>
          </a:xfrm>
        </p:grpSpPr>
        <p:cxnSp>
          <p:nvCxnSpPr>
            <p:cNvPr id="64" name="직선 연결선 63"/>
            <p:cNvCxnSpPr/>
            <p:nvPr/>
          </p:nvCxnSpPr>
          <p:spPr>
            <a:xfrm>
              <a:off x="2377239" y="3458424"/>
              <a:ext cx="0" cy="2268000"/>
            </a:xfrm>
            <a:prstGeom prst="line">
              <a:avLst/>
            </a:prstGeom>
            <a:ln w="22225">
              <a:solidFill>
                <a:srgbClr val="007E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 flipH="1">
              <a:off x="2269226" y="3461010"/>
              <a:ext cx="216024" cy="0"/>
            </a:xfrm>
            <a:prstGeom prst="line">
              <a:avLst/>
            </a:prstGeom>
            <a:ln w="22225">
              <a:solidFill>
                <a:srgbClr val="007E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 flipH="1">
              <a:off x="2269226" y="5732200"/>
              <a:ext cx="216024" cy="0"/>
            </a:xfrm>
            <a:prstGeom prst="line">
              <a:avLst/>
            </a:prstGeom>
            <a:ln w="22225">
              <a:solidFill>
                <a:srgbClr val="007E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그림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38" y="2359895"/>
            <a:ext cx="864000" cy="860245"/>
          </a:xfrm>
          <a:prstGeom prst="rect">
            <a:avLst/>
          </a:prstGeom>
        </p:spPr>
      </p:pic>
      <p:sp>
        <p:nvSpPr>
          <p:cNvPr id="86" name="직사각형 85"/>
          <p:cNvSpPr/>
          <p:nvPr/>
        </p:nvSpPr>
        <p:spPr>
          <a:xfrm>
            <a:off x="3641897" y="1588574"/>
            <a:ext cx="67300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3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COMS</a:t>
            </a:r>
          </a:p>
        </p:txBody>
      </p:sp>
      <p:sp>
        <p:nvSpPr>
          <p:cNvPr id="87" name="직사각형 86"/>
          <p:cNvSpPr/>
          <p:nvPr/>
        </p:nvSpPr>
        <p:spPr>
          <a:xfrm>
            <a:off x="3304249" y="1892331"/>
            <a:ext cx="13548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C0504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C0504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(Black and white)</a:t>
            </a:r>
          </a:p>
        </p:txBody>
      </p:sp>
      <p:sp>
        <p:nvSpPr>
          <p:cNvPr id="88" name="직사각형 87"/>
          <p:cNvSpPr/>
          <p:nvPr/>
        </p:nvSpPr>
        <p:spPr>
          <a:xfrm>
            <a:off x="3814799" y="3804761"/>
            <a:ext cx="3337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500" b="1" dirty="0">
                <a:solidFill>
                  <a:srgbClr val="C0504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O</a:t>
            </a:r>
          </a:p>
        </p:txBody>
      </p:sp>
      <p:sp>
        <p:nvSpPr>
          <p:cNvPr id="89" name="직사각형 88"/>
          <p:cNvSpPr/>
          <p:nvPr/>
        </p:nvSpPr>
        <p:spPr>
          <a:xfrm>
            <a:off x="3848463" y="4736532"/>
            <a:ext cx="2664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C0504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pic>
        <p:nvPicPr>
          <p:cNvPr id="90" name="그림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25" y="5036561"/>
            <a:ext cx="594915" cy="592330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90" y="5036561"/>
            <a:ext cx="594915" cy="592330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54" y="5036561"/>
            <a:ext cx="594915" cy="592330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318" y="5036561"/>
            <a:ext cx="594915" cy="592330"/>
          </a:xfrm>
          <a:prstGeom prst="rect">
            <a:avLst/>
          </a:prstGeom>
        </p:spPr>
      </p:pic>
      <p:sp>
        <p:nvSpPr>
          <p:cNvPr id="94" name="직사각형 93"/>
          <p:cNvSpPr/>
          <p:nvPr/>
        </p:nvSpPr>
        <p:spPr>
          <a:xfrm>
            <a:off x="3203848" y="5949280"/>
            <a:ext cx="1130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5 channel</a:t>
            </a:r>
          </a:p>
        </p:txBody>
      </p:sp>
      <p:sp>
        <p:nvSpPr>
          <p:cNvPr id="95" name="직사각형 94"/>
          <p:cNvSpPr/>
          <p:nvPr/>
        </p:nvSpPr>
        <p:spPr>
          <a:xfrm>
            <a:off x="4381857" y="1588574"/>
            <a:ext cx="164134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3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Geo-KOMPSAT-2A</a:t>
            </a:r>
          </a:p>
        </p:txBody>
      </p:sp>
      <p:pic>
        <p:nvPicPr>
          <p:cNvPr id="96" name="그림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99" y="2347459"/>
            <a:ext cx="864342" cy="857842"/>
          </a:xfrm>
          <a:prstGeom prst="rect">
            <a:avLst/>
          </a:prstGeom>
        </p:spPr>
      </p:pic>
      <p:sp>
        <p:nvSpPr>
          <p:cNvPr id="97" name="직사각형 96"/>
          <p:cNvSpPr/>
          <p:nvPr/>
        </p:nvSpPr>
        <p:spPr>
          <a:xfrm>
            <a:off x="4685803" y="1892331"/>
            <a:ext cx="1083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C0504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C0504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(color image)</a:t>
            </a:r>
          </a:p>
        </p:txBody>
      </p:sp>
      <p:sp>
        <p:nvSpPr>
          <p:cNvPr id="98" name="직사각형 97"/>
          <p:cNvSpPr/>
          <p:nvPr/>
        </p:nvSpPr>
        <p:spPr>
          <a:xfrm>
            <a:off x="5103639" y="3407896"/>
            <a:ext cx="2664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C0504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pic>
        <p:nvPicPr>
          <p:cNvPr id="99" name="그림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47" y="3706776"/>
            <a:ext cx="594915" cy="592330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85" y="3706776"/>
            <a:ext cx="594915" cy="592330"/>
          </a:xfrm>
          <a:prstGeom prst="rect">
            <a:avLst/>
          </a:prstGeom>
        </p:spPr>
      </p:pic>
      <p:sp>
        <p:nvSpPr>
          <p:cNvPr id="109" name="직사각형 108"/>
          <p:cNvSpPr/>
          <p:nvPr/>
        </p:nvSpPr>
        <p:spPr>
          <a:xfrm>
            <a:off x="5093896" y="4736532"/>
            <a:ext cx="3481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C0504D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10</a:t>
            </a:r>
          </a:p>
        </p:txBody>
      </p:sp>
      <p:sp>
        <p:nvSpPr>
          <p:cNvPr id="110" name="직사각형 109"/>
          <p:cNvSpPr/>
          <p:nvPr/>
        </p:nvSpPr>
        <p:spPr>
          <a:xfrm>
            <a:off x="4572000" y="5949280"/>
            <a:ext cx="1249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16 channel</a:t>
            </a:r>
          </a:p>
        </p:txBody>
      </p:sp>
      <p:sp>
        <p:nvSpPr>
          <p:cNvPr id="111" name="직사각형 110"/>
          <p:cNvSpPr/>
          <p:nvPr/>
        </p:nvSpPr>
        <p:spPr>
          <a:xfrm>
            <a:off x="3049388" y="2552848"/>
            <a:ext cx="4026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VIS</a:t>
            </a:r>
            <a:endParaRPr kumimoji="1" lang="ko-KR" altLang="en-US" sz="1100" b="1" dirty="0">
              <a:solidFill>
                <a:srgbClr val="1F497D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3074473" y="3741061"/>
            <a:ext cx="4074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SW</a:t>
            </a:r>
            <a:br>
              <a:rPr kumimoji="1" lang="en-US" altLang="ko-KR" sz="1100" b="1" dirty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1" lang="en-US" altLang="ko-KR" sz="1100" b="1" dirty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IR</a:t>
            </a:r>
            <a:endParaRPr kumimoji="1" lang="ko-KR" altLang="en-US" sz="1100" b="1" dirty="0">
              <a:solidFill>
                <a:srgbClr val="1F497D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3135787" y="5117283"/>
            <a:ext cx="3209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1F497D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IR</a:t>
            </a:r>
            <a:endParaRPr kumimoji="1" lang="ko-KR" altLang="en-US" sz="1100" b="1" dirty="0">
              <a:solidFill>
                <a:srgbClr val="1F497D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4314898" y="3794454"/>
            <a:ext cx="338743" cy="354626"/>
          </a:xfrm>
          <a:prstGeom prst="rightArrow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prstClr val="white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121478" y="1268760"/>
            <a:ext cx="2208426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B h="25400" prst="softRound"/>
            </a:sp3d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channel</a:t>
            </a:r>
            <a:r>
              <a:rPr kumimoji="1" lang="ko-KR" altLang="en-US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3times</a:t>
            </a:r>
            <a:r>
              <a:rPr kumimoji="1" lang="ko-KR" altLang="en-US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increase</a:t>
            </a:r>
            <a:endParaRPr kumimoji="1" lang="ko-KR" altLang="en-US" sz="13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058744" y="1268760"/>
            <a:ext cx="2541017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B h="25400" prst="softRound"/>
            </a:sp3d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products </a:t>
            </a:r>
            <a:r>
              <a:rPr kumimoji="1"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3.5 times</a:t>
            </a:r>
            <a:r>
              <a:rPr kumimoji="1" lang="ko-KR" altLang="en-US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increase</a:t>
            </a:r>
            <a:endParaRPr kumimoji="1" lang="ko-KR" altLang="en-US" sz="13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6084172" y="1628800"/>
            <a:ext cx="1373811" cy="47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prstClr val="white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354805" y="1588574"/>
            <a:ext cx="780095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3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COMS</a:t>
            </a:r>
            <a:endParaRPr kumimoji="1" lang="ko-KR" altLang="en-US" sz="1300" b="1" dirty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6228186" y="5970611"/>
            <a:ext cx="1094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Total : 16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201915" y="1827869"/>
            <a:ext cx="11063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Cloud/pre. : 5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053745" y="3048707"/>
            <a:ext cx="1379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Aerosol : 5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045036" y="4174920"/>
            <a:ext cx="1379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AMV : 3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211568" y="5111606"/>
            <a:ext cx="1103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Land </a:t>
            </a:r>
            <a:r>
              <a:rPr kumimoji="1" lang="en-US" altLang="ko-KR" sz="1100" b="1" dirty="0" err="1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sfc</a:t>
            </a:r>
            <a:r>
              <a:rPr kumimoji="1" lang="en-US" altLang="ko-KR" sz="11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. : 3</a:t>
            </a:r>
            <a:endParaRPr kumimoji="1" lang="ko-KR" altLang="en-US" sz="1100" b="1" dirty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396711" y="1588574"/>
            <a:ext cx="1626779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3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Geo-KOMPSAT-2A</a:t>
            </a:r>
            <a:endParaRPr kumimoji="1" lang="ko-KR" altLang="en-US" sz="1300" b="1" dirty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7668344" y="5970611"/>
            <a:ext cx="1166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Total : 52 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7683803" y="1827869"/>
            <a:ext cx="1208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Cloud/pre. :19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7519487" y="3048707"/>
            <a:ext cx="1445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Aerosol :</a:t>
            </a:r>
            <a:r>
              <a:rPr kumimoji="1" lang="ko-KR" altLang="en-US" sz="11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1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16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7579947" y="4174920"/>
            <a:ext cx="13845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AMV : 6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7573586" y="5111606"/>
            <a:ext cx="1318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Land </a:t>
            </a:r>
            <a:r>
              <a:rPr kumimoji="1" lang="en-US" altLang="ko-KR" sz="1100" b="1" dirty="0" err="1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sfc</a:t>
            </a:r>
            <a:r>
              <a:rPr kumimoji="1" lang="en-US" altLang="ko-KR" sz="11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. :</a:t>
            </a:r>
            <a:r>
              <a:rPr kumimoji="1" lang="ko-KR" altLang="en-US" sz="11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1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11</a:t>
            </a:r>
            <a:endParaRPr kumimoji="1" lang="ko-KR" altLang="en-US" sz="1100" b="1" dirty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2" name="그림 2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6" y="3612075"/>
            <a:ext cx="684000" cy="681027"/>
          </a:xfrm>
          <a:prstGeom prst="rect">
            <a:avLst/>
          </a:prstGeom>
        </p:spPr>
      </p:pic>
      <p:pic>
        <p:nvPicPr>
          <p:cNvPr id="203" name="그림 20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4653144"/>
            <a:ext cx="540000" cy="398491"/>
          </a:xfrm>
          <a:prstGeom prst="rect">
            <a:avLst/>
          </a:prstGeom>
        </p:spPr>
      </p:pic>
      <p:pic>
        <p:nvPicPr>
          <p:cNvPr id="204" name="그림 20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626" y="4653144"/>
            <a:ext cx="540000" cy="39849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79" y="5410047"/>
            <a:ext cx="346942" cy="467233"/>
          </a:xfrm>
          <a:prstGeom prst="rect">
            <a:avLst/>
          </a:prstGeom>
        </p:spPr>
      </p:pic>
      <p:pic>
        <p:nvPicPr>
          <p:cNvPr id="207" name="그림 20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5410047"/>
            <a:ext cx="346942" cy="467233"/>
          </a:xfrm>
          <a:prstGeom prst="rect">
            <a:avLst/>
          </a:prstGeom>
        </p:spPr>
      </p:pic>
      <p:pic>
        <p:nvPicPr>
          <p:cNvPr id="208" name="그림 20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5410047"/>
            <a:ext cx="346942" cy="46723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33053" y="4309764"/>
            <a:ext cx="9605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Full disk</a:t>
            </a:r>
            <a:r>
              <a:rPr kumimoji="1" lang="ko-KR" altLang="en-US" sz="1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: 1</a:t>
            </a:r>
            <a:endParaRPr kumimoji="1" lang="ko-KR" altLang="en-US" sz="1100" dirty="0">
              <a:solidFill>
                <a:prstClr val="black"/>
              </a:solidFill>
            </a:endParaRPr>
          </a:p>
        </p:txBody>
      </p:sp>
      <p:sp>
        <p:nvSpPr>
          <p:cNvPr id="209" name="직사각형 208"/>
          <p:cNvSpPr/>
          <p:nvPr/>
        </p:nvSpPr>
        <p:spPr>
          <a:xfrm>
            <a:off x="399731" y="5039598"/>
            <a:ext cx="6238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NH : 2</a:t>
            </a:r>
            <a:endParaRPr kumimoji="1" lang="ko-KR" altLang="en-US" sz="1100" dirty="0">
              <a:solidFill>
                <a:prstClr val="black"/>
              </a:solidFill>
            </a:endParaRPr>
          </a:p>
        </p:txBody>
      </p:sp>
      <p:sp>
        <p:nvSpPr>
          <p:cNvPr id="212" name="직사각형 211"/>
          <p:cNvSpPr/>
          <p:nvPr/>
        </p:nvSpPr>
        <p:spPr>
          <a:xfrm>
            <a:off x="35496" y="5877272"/>
            <a:ext cx="13276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KP</a:t>
            </a:r>
            <a:r>
              <a:rPr kumimoji="1" lang="ko-KR" altLang="en-US" sz="1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: every 15min</a:t>
            </a:r>
            <a:endParaRPr kumimoji="1" lang="ko-KR" altLang="en-US" sz="1100" dirty="0">
              <a:solidFill>
                <a:prstClr val="black"/>
              </a:solidFill>
            </a:endParaRPr>
          </a:p>
        </p:txBody>
      </p:sp>
      <p:pic>
        <p:nvPicPr>
          <p:cNvPr id="213" name="그림 2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51" y="3612069"/>
            <a:ext cx="684000" cy="675812"/>
          </a:xfrm>
          <a:prstGeom prst="rect">
            <a:avLst/>
          </a:prstGeom>
        </p:spPr>
      </p:pic>
      <p:pic>
        <p:nvPicPr>
          <p:cNvPr id="214" name="그림 2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19" y="3612069"/>
            <a:ext cx="684000" cy="675812"/>
          </a:xfrm>
          <a:prstGeom prst="rect">
            <a:avLst/>
          </a:prstGeom>
        </p:spPr>
      </p:pic>
      <p:pic>
        <p:nvPicPr>
          <p:cNvPr id="215" name="그림 2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35" y="3612069"/>
            <a:ext cx="684000" cy="675812"/>
          </a:xfrm>
          <a:prstGeom prst="rect">
            <a:avLst/>
          </a:prstGeom>
        </p:spPr>
      </p:pic>
      <p:sp>
        <p:nvSpPr>
          <p:cNvPr id="216" name="직사각형 215"/>
          <p:cNvSpPr/>
          <p:nvPr/>
        </p:nvSpPr>
        <p:spPr>
          <a:xfrm>
            <a:off x="1763692" y="4293096"/>
            <a:ext cx="9605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Full disk : 4</a:t>
            </a:r>
            <a:endParaRPr kumimoji="1" lang="ko-KR" altLang="en-US" sz="1100" dirty="0">
              <a:solidFill>
                <a:prstClr val="black"/>
              </a:solidFill>
            </a:endParaRPr>
          </a:p>
        </p:txBody>
      </p:sp>
      <p:pic>
        <p:nvPicPr>
          <p:cNvPr id="217" name="그림 2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672" y="4643216"/>
            <a:ext cx="540000" cy="398491"/>
          </a:xfrm>
          <a:prstGeom prst="rect">
            <a:avLst/>
          </a:prstGeom>
        </p:spPr>
      </p:pic>
      <p:pic>
        <p:nvPicPr>
          <p:cNvPr id="218" name="그림 2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618" y="4643216"/>
            <a:ext cx="540000" cy="398491"/>
          </a:xfrm>
          <a:prstGeom prst="rect">
            <a:avLst/>
          </a:prstGeom>
        </p:spPr>
      </p:pic>
      <p:pic>
        <p:nvPicPr>
          <p:cNvPr id="219" name="그림 2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7564" y="4643216"/>
            <a:ext cx="540000" cy="398491"/>
          </a:xfrm>
          <a:prstGeom prst="rect">
            <a:avLst/>
          </a:prstGeom>
        </p:spPr>
      </p:pic>
      <p:sp>
        <p:nvSpPr>
          <p:cNvPr id="221" name="직사각형 220"/>
          <p:cNvSpPr/>
          <p:nvPr/>
        </p:nvSpPr>
        <p:spPr>
          <a:xfrm>
            <a:off x="1690928" y="5039598"/>
            <a:ext cx="705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NH : 10</a:t>
            </a:r>
            <a:endParaRPr kumimoji="1" lang="ko-KR" altLang="en-US" sz="1100" dirty="0">
              <a:solidFill>
                <a:prstClr val="black"/>
              </a:solidFill>
            </a:endParaRPr>
          </a:p>
        </p:txBody>
      </p:sp>
      <p:sp>
        <p:nvSpPr>
          <p:cNvPr id="225" name="직사각형 224"/>
          <p:cNvSpPr/>
          <p:nvPr/>
        </p:nvSpPr>
        <p:spPr>
          <a:xfrm>
            <a:off x="2485750" y="5471646"/>
            <a:ext cx="4571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…....</a:t>
            </a:r>
            <a:endParaRPr kumimoji="1" lang="ko-KR" altLang="en-US" sz="1100" dirty="0">
              <a:solidFill>
                <a:prstClr val="black"/>
              </a:solidFill>
            </a:endParaRPr>
          </a:p>
        </p:txBody>
      </p:sp>
      <p:sp>
        <p:nvSpPr>
          <p:cNvPr id="227" name="직사각형 226"/>
          <p:cNvSpPr/>
          <p:nvPr/>
        </p:nvSpPr>
        <p:spPr>
          <a:xfrm>
            <a:off x="1700673" y="5877272"/>
            <a:ext cx="12458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KP : every 2min</a:t>
            </a:r>
            <a:endParaRPr kumimoji="1" lang="ko-KR" altLang="en-US" sz="1100" dirty="0">
              <a:solidFill>
                <a:prstClr val="black"/>
              </a:solidFill>
            </a:endParaRPr>
          </a:p>
        </p:txBody>
      </p:sp>
      <p:pic>
        <p:nvPicPr>
          <p:cNvPr id="175" name="그림 17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2770" y="5410047"/>
            <a:ext cx="346942" cy="467233"/>
          </a:xfrm>
          <a:prstGeom prst="rect">
            <a:avLst/>
          </a:prstGeom>
        </p:spPr>
      </p:pic>
      <p:pic>
        <p:nvPicPr>
          <p:cNvPr id="176" name="그림 17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4778" y="5410047"/>
            <a:ext cx="346942" cy="467233"/>
          </a:xfrm>
          <a:prstGeom prst="rect">
            <a:avLst/>
          </a:prstGeom>
        </p:spPr>
      </p:pic>
      <p:pic>
        <p:nvPicPr>
          <p:cNvPr id="177" name="그림 17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6786" y="5410047"/>
            <a:ext cx="346942" cy="467233"/>
          </a:xfrm>
          <a:prstGeom prst="rect">
            <a:avLst/>
          </a:prstGeom>
        </p:spPr>
      </p:pic>
      <p:pic>
        <p:nvPicPr>
          <p:cNvPr id="195" name="그림 19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794" y="5410047"/>
            <a:ext cx="346942" cy="467233"/>
          </a:xfrm>
          <a:prstGeom prst="rect">
            <a:avLst/>
          </a:prstGeom>
        </p:spPr>
      </p:pic>
      <p:pic>
        <p:nvPicPr>
          <p:cNvPr id="196" name="그림 19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0802" y="5410047"/>
            <a:ext cx="346942" cy="467233"/>
          </a:xfrm>
          <a:prstGeom prst="rect">
            <a:avLst/>
          </a:prstGeom>
        </p:spPr>
      </p:pic>
      <p:pic>
        <p:nvPicPr>
          <p:cNvPr id="197" name="그림 19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810" y="5410047"/>
            <a:ext cx="346942" cy="467233"/>
          </a:xfrm>
          <a:prstGeom prst="rect">
            <a:avLst/>
          </a:prstGeom>
        </p:spPr>
      </p:pic>
      <p:pic>
        <p:nvPicPr>
          <p:cNvPr id="198" name="그림 19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4818" y="5410047"/>
            <a:ext cx="346942" cy="467233"/>
          </a:xfrm>
          <a:prstGeom prst="rect">
            <a:avLst/>
          </a:prstGeom>
        </p:spPr>
      </p:pic>
      <p:pic>
        <p:nvPicPr>
          <p:cNvPr id="199" name="그림 19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826" y="5410047"/>
            <a:ext cx="346942" cy="467233"/>
          </a:xfrm>
          <a:prstGeom prst="rect">
            <a:avLst/>
          </a:prstGeom>
        </p:spPr>
      </p:pic>
      <p:pic>
        <p:nvPicPr>
          <p:cNvPr id="201" name="그림 20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8834" y="5410047"/>
            <a:ext cx="346942" cy="467233"/>
          </a:xfrm>
          <a:prstGeom prst="rect">
            <a:avLst/>
          </a:prstGeom>
        </p:spPr>
      </p:pic>
      <p:sp>
        <p:nvSpPr>
          <p:cNvPr id="55" name="오른쪽 화살표 54"/>
          <p:cNvSpPr/>
          <p:nvPr/>
        </p:nvSpPr>
        <p:spPr>
          <a:xfrm>
            <a:off x="1388408" y="4725144"/>
            <a:ext cx="216024" cy="242446"/>
          </a:xfrm>
          <a:prstGeom prst="rightArrow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solidFill>
                <a:prstClr val="white"/>
              </a:solidFill>
            </a:endParaRPr>
          </a:p>
        </p:txBody>
      </p:sp>
      <p:pic>
        <p:nvPicPr>
          <p:cNvPr id="205" name="그림 20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510" y="4643216"/>
            <a:ext cx="540000" cy="398491"/>
          </a:xfrm>
          <a:prstGeom prst="rect">
            <a:avLst/>
          </a:prstGeom>
        </p:spPr>
      </p:pic>
      <p:pic>
        <p:nvPicPr>
          <p:cNvPr id="206" name="그림 20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5456" y="4643216"/>
            <a:ext cx="540000" cy="398491"/>
          </a:xfrm>
          <a:prstGeom prst="rect">
            <a:avLst/>
          </a:prstGeom>
        </p:spPr>
      </p:pic>
      <p:pic>
        <p:nvPicPr>
          <p:cNvPr id="210" name="그림 20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9402" y="4643216"/>
            <a:ext cx="540000" cy="398491"/>
          </a:xfrm>
          <a:prstGeom prst="rect">
            <a:avLst/>
          </a:prstGeom>
        </p:spPr>
      </p:pic>
      <p:pic>
        <p:nvPicPr>
          <p:cNvPr id="211" name="그림 2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3348" y="4643216"/>
            <a:ext cx="540000" cy="398491"/>
          </a:xfrm>
          <a:prstGeom prst="rect">
            <a:avLst/>
          </a:prstGeom>
        </p:spPr>
      </p:pic>
      <p:pic>
        <p:nvPicPr>
          <p:cNvPr id="233" name="그림 2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294" y="4643216"/>
            <a:ext cx="540000" cy="398491"/>
          </a:xfrm>
          <a:prstGeom prst="rect">
            <a:avLst/>
          </a:prstGeom>
        </p:spPr>
      </p:pic>
      <p:pic>
        <p:nvPicPr>
          <p:cNvPr id="235" name="그림 2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240" y="4643216"/>
            <a:ext cx="540000" cy="398491"/>
          </a:xfrm>
          <a:prstGeom prst="rect">
            <a:avLst/>
          </a:prstGeom>
        </p:spPr>
      </p:pic>
      <p:pic>
        <p:nvPicPr>
          <p:cNvPr id="236" name="그림 2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186" y="4643216"/>
            <a:ext cx="540000" cy="398491"/>
          </a:xfrm>
          <a:prstGeom prst="rect">
            <a:avLst/>
          </a:prstGeom>
        </p:spPr>
      </p:pic>
      <p:pic>
        <p:nvPicPr>
          <p:cNvPr id="237" name="그림 2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9134" y="4643216"/>
            <a:ext cx="540000" cy="398491"/>
          </a:xfrm>
          <a:prstGeom prst="rect">
            <a:avLst/>
          </a:prstGeom>
        </p:spPr>
      </p:pic>
      <p:sp>
        <p:nvSpPr>
          <p:cNvPr id="239" name="직사각형 238"/>
          <p:cNvSpPr/>
          <p:nvPr/>
        </p:nvSpPr>
        <p:spPr>
          <a:xfrm>
            <a:off x="1259636" y="3356992"/>
            <a:ext cx="475057" cy="256349"/>
          </a:xfrm>
          <a:prstGeom prst="rect">
            <a:avLst/>
          </a:prstGeom>
          <a:solidFill>
            <a:srgbClr val="004A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solidFill>
                <a:prstClr val="white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1206296" y="33417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h="25400" prst="softRound"/>
            </a:sp3d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1hr</a:t>
            </a:r>
            <a:endParaRPr kumimoji="1" lang="ko-KR" altLang="en-US" sz="1100" b="1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1" name="그림 2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34" y="5036561"/>
            <a:ext cx="594915" cy="592330"/>
          </a:xfrm>
          <a:prstGeom prst="rect">
            <a:avLst/>
          </a:prstGeom>
        </p:spPr>
      </p:pic>
      <p:pic>
        <p:nvPicPr>
          <p:cNvPr id="242" name="그림 2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26" y="5036561"/>
            <a:ext cx="594915" cy="592330"/>
          </a:xfrm>
          <a:prstGeom prst="rect">
            <a:avLst/>
          </a:prstGeom>
        </p:spPr>
      </p:pic>
      <p:pic>
        <p:nvPicPr>
          <p:cNvPr id="243" name="그림 2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18" y="5036561"/>
            <a:ext cx="594915" cy="592330"/>
          </a:xfrm>
          <a:prstGeom prst="rect">
            <a:avLst/>
          </a:prstGeom>
        </p:spPr>
      </p:pic>
      <p:pic>
        <p:nvPicPr>
          <p:cNvPr id="244" name="그림 2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10" y="5036561"/>
            <a:ext cx="594915" cy="592330"/>
          </a:xfrm>
          <a:prstGeom prst="rect">
            <a:avLst/>
          </a:prstGeom>
        </p:spPr>
      </p:pic>
      <p:pic>
        <p:nvPicPr>
          <p:cNvPr id="245" name="그림 2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10" y="5036561"/>
            <a:ext cx="594915" cy="592330"/>
          </a:xfrm>
          <a:prstGeom prst="rect">
            <a:avLst/>
          </a:prstGeom>
        </p:spPr>
      </p:pic>
      <p:pic>
        <p:nvPicPr>
          <p:cNvPr id="246" name="그림 2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02" y="5036561"/>
            <a:ext cx="594915" cy="592330"/>
          </a:xfrm>
          <a:prstGeom prst="rect">
            <a:avLst/>
          </a:prstGeom>
        </p:spPr>
      </p:pic>
      <p:pic>
        <p:nvPicPr>
          <p:cNvPr id="247" name="그림 2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94" y="5036561"/>
            <a:ext cx="594915" cy="592330"/>
          </a:xfrm>
          <a:prstGeom prst="rect">
            <a:avLst/>
          </a:prstGeom>
        </p:spPr>
      </p:pic>
      <p:pic>
        <p:nvPicPr>
          <p:cNvPr id="248" name="그림 2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86" y="5036561"/>
            <a:ext cx="594915" cy="592330"/>
          </a:xfrm>
          <a:prstGeom prst="rect">
            <a:avLst/>
          </a:prstGeom>
        </p:spPr>
      </p:pic>
      <p:pic>
        <p:nvPicPr>
          <p:cNvPr id="249" name="그림 2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78" y="5036561"/>
            <a:ext cx="594915" cy="592330"/>
          </a:xfrm>
          <a:prstGeom prst="rect">
            <a:avLst/>
          </a:prstGeom>
        </p:spPr>
      </p:pic>
      <p:pic>
        <p:nvPicPr>
          <p:cNvPr id="250" name="그림 2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70" y="5036561"/>
            <a:ext cx="594915" cy="592330"/>
          </a:xfrm>
          <a:prstGeom prst="rect">
            <a:avLst/>
          </a:prstGeom>
        </p:spPr>
      </p:pic>
      <p:pic>
        <p:nvPicPr>
          <p:cNvPr id="251" name="그림 2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62" y="5036561"/>
            <a:ext cx="594915" cy="592330"/>
          </a:xfrm>
          <a:prstGeom prst="rect">
            <a:avLst/>
          </a:prstGeom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113599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/>
          <a:stretch>
            <a:fillRect/>
          </a:stretch>
        </p:blipFill>
        <p:spPr bwMode="auto">
          <a:xfrm>
            <a:off x="6286512" y="2113599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2113607"/>
            <a:ext cx="594000" cy="59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113599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113599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 descr="C:\Users\기본\Desktop\그림1.png"/>
          <p:cNvPicPr preferRelativeResize="0"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5357826"/>
            <a:ext cx="594000" cy="594000"/>
          </a:xfrm>
          <a:prstGeom prst="rect">
            <a:avLst/>
          </a:prstGeom>
          <a:noFill/>
        </p:spPr>
      </p:pic>
      <p:pic>
        <p:nvPicPr>
          <p:cNvPr id="1039" name="Picture 15" descr="C:\Users\기본\Desktop\그림2.png"/>
          <p:cNvPicPr preferRelativeResize="0"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357826"/>
            <a:ext cx="594000" cy="594000"/>
          </a:xfrm>
          <a:prstGeom prst="rect">
            <a:avLst/>
          </a:prstGeom>
          <a:noFill/>
        </p:spPr>
      </p:pic>
      <p:pic>
        <p:nvPicPr>
          <p:cNvPr id="1040" name="Picture 16" descr="C:\Users\기본\Desktop\그림3.png"/>
          <p:cNvPicPr preferRelativeResize="0"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5357826"/>
            <a:ext cx="594000" cy="594000"/>
          </a:xfrm>
          <a:prstGeom prst="rect">
            <a:avLst/>
          </a:prstGeom>
          <a:noFill/>
        </p:spPr>
      </p:pic>
      <p:pic>
        <p:nvPicPr>
          <p:cNvPr id="1044" name="Picture 20" descr="C:\Users\기본\Desktop\그림5.png"/>
          <p:cNvPicPr preferRelativeResize="0"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461760"/>
            <a:ext cx="594000" cy="594000"/>
          </a:xfrm>
          <a:prstGeom prst="rect">
            <a:avLst/>
          </a:prstGeom>
          <a:noFill/>
        </p:spPr>
      </p:pic>
      <p:pic>
        <p:nvPicPr>
          <p:cNvPr id="1045" name="Picture 21" descr="C:\Users\기본\Desktop\그림6.png"/>
          <p:cNvPicPr preferRelativeResize="0"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461760"/>
            <a:ext cx="594000" cy="594000"/>
          </a:xfrm>
          <a:prstGeom prst="rect">
            <a:avLst/>
          </a:prstGeom>
          <a:noFill/>
        </p:spPr>
      </p:pic>
      <p:pic>
        <p:nvPicPr>
          <p:cNvPr id="1046" name="Picture 22" descr="C:\Users\기본\Desktop\그림4.png"/>
          <p:cNvPicPr preferRelativeResize="0"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461760"/>
            <a:ext cx="594000" cy="594000"/>
          </a:xfrm>
          <a:prstGeom prst="rect">
            <a:avLst/>
          </a:prstGeom>
          <a:noFill/>
        </p:spPr>
      </p:pic>
      <p:pic>
        <p:nvPicPr>
          <p:cNvPr id="1062" name="Picture 38" descr="C:\Users\기본\Desktop\그림12.png"/>
          <p:cNvPicPr preferRelativeResize="0"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310613"/>
            <a:ext cx="594000" cy="594000"/>
          </a:xfrm>
          <a:prstGeom prst="rect">
            <a:avLst/>
          </a:prstGeom>
          <a:noFill/>
        </p:spPr>
      </p:pic>
      <p:pic>
        <p:nvPicPr>
          <p:cNvPr id="1063" name="Picture 39" descr="C:\Users\기본\Desktop\그림13.png"/>
          <p:cNvPicPr preferRelativeResize="0"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310613"/>
            <a:ext cx="594000" cy="594000"/>
          </a:xfrm>
          <a:prstGeom prst="rect">
            <a:avLst/>
          </a:prstGeom>
          <a:noFill/>
        </p:spPr>
      </p:pic>
      <p:pic>
        <p:nvPicPr>
          <p:cNvPr id="1064" name="Picture 40" descr="C:\Users\기본\Desktop\그림14.png"/>
          <p:cNvPicPr preferRelativeResize="0">
            <a:picLocks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310613"/>
            <a:ext cx="594000" cy="594000"/>
          </a:xfrm>
          <a:prstGeom prst="rect">
            <a:avLst/>
          </a:prstGeom>
          <a:noFill/>
        </p:spPr>
      </p:pic>
      <p:pic>
        <p:nvPicPr>
          <p:cNvPr id="1065" name="Picture 41" descr="C:\Users\기본\Desktop\그림15.png"/>
          <p:cNvPicPr preferRelativeResize="0">
            <a:picLocks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310613"/>
            <a:ext cx="594000" cy="594000"/>
          </a:xfrm>
          <a:prstGeom prst="rect">
            <a:avLst/>
          </a:prstGeom>
          <a:noFill/>
        </p:spPr>
      </p:pic>
      <p:pic>
        <p:nvPicPr>
          <p:cNvPr id="1066" name="Picture 42" descr="C:\Users\기본\Desktop\그림16.png"/>
          <p:cNvPicPr preferRelativeResize="0">
            <a:picLocks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310613"/>
            <a:ext cx="594000" cy="594000"/>
          </a:xfrm>
          <a:prstGeom prst="rect">
            <a:avLst/>
          </a:prstGeom>
          <a:noFill/>
        </p:spPr>
      </p:pic>
      <p:pic>
        <p:nvPicPr>
          <p:cNvPr id="220" name="그림 219" descr="EMB0000153cbc02"/>
          <p:cNvPicPr preferRelativeResize="0"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17200"/>
            <a:ext cx="594000" cy="594000"/>
          </a:xfrm>
          <a:prstGeom prst="rect">
            <a:avLst/>
          </a:prstGeom>
          <a:noFill/>
        </p:spPr>
      </p:pic>
      <p:pic>
        <p:nvPicPr>
          <p:cNvPr id="222" name="그림 221" descr="EMB0000153cbbde"/>
          <p:cNvPicPr preferRelativeResize="0"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588" y="2117200"/>
            <a:ext cx="594000" cy="594000"/>
          </a:xfrm>
          <a:prstGeom prst="rect">
            <a:avLst/>
          </a:prstGeom>
          <a:noFill/>
        </p:spPr>
      </p:pic>
      <p:pic>
        <p:nvPicPr>
          <p:cNvPr id="223" name="그림 222" descr="EMB0000153cbbe1"/>
          <p:cNvPicPr preferRelativeResize="0"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18" y="2117200"/>
            <a:ext cx="594000" cy="594000"/>
          </a:xfrm>
          <a:prstGeom prst="rect">
            <a:avLst/>
          </a:prstGeom>
          <a:noFill/>
        </p:spPr>
      </p:pic>
      <p:pic>
        <p:nvPicPr>
          <p:cNvPr id="224" name="그림 223" descr="EMB0000153cbbe4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48" y="2117200"/>
            <a:ext cx="594000" cy="594000"/>
          </a:xfrm>
          <a:prstGeom prst="rect">
            <a:avLst/>
          </a:prstGeom>
          <a:noFill/>
        </p:spPr>
      </p:pic>
      <p:pic>
        <p:nvPicPr>
          <p:cNvPr id="259" name="그림 258" descr="EMB0000153cbbde"/>
          <p:cNvPicPr preferRelativeResize="0"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78" y="2117200"/>
            <a:ext cx="594000" cy="594000"/>
          </a:xfrm>
          <a:prstGeom prst="rect">
            <a:avLst/>
          </a:prstGeom>
          <a:noFill/>
        </p:spPr>
      </p:pic>
      <p:pic>
        <p:nvPicPr>
          <p:cNvPr id="261" name="그림 260" descr="EMB0000153cbc02"/>
          <p:cNvPicPr preferRelativeResize="0"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08" y="2117200"/>
            <a:ext cx="594000" cy="594000"/>
          </a:xfrm>
          <a:prstGeom prst="rect">
            <a:avLst/>
          </a:prstGeom>
          <a:noFill/>
        </p:spPr>
      </p:pic>
      <p:pic>
        <p:nvPicPr>
          <p:cNvPr id="265" name="그림 264" descr="EMB0000153cbbe1"/>
          <p:cNvPicPr preferRelativeResize="0"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38" y="2117200"/>
            <a:ext cx="594000" cy="594000"/>
          </a:xfrm>
          <a:prstGeom prst="rect">
            <a:avLst/>
          </a:prstGeom>
          <a:noFill/>
        </p:spPr>
      </p:pic>
      <p:pic>
        <p:nvPicPr>
          <p:cNvPr id="266" name="그림 265" descr="EMB0000153cbbe1"/>
          <p:cNvPicPr preferRelativeResize="0"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368" y="2117200"/>
            <a:ext cx="594000" cy="594000"/>
          </a:xfrm>
          <a:prstGeom prst="rect">
            <a:avLst/>
          </a:prstGeom>
          <a:noFill/>
        </p:spPr>
      </p:pic>
      <p:pic>
        <p:nvPicPr>
          <p:cNvPr id="267" name="그림 266" descr="EMB0000153cbbe4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998" y="2117200"/>
            <a:ext cx="594000" cy="594000"/>
          </a:xfrm>
          <a:prstGeom prst="rect">
            <a:avLst/>
          </a:prstGeom>
          <a:noFill/>
        </p:spPr>
      </p:pic>
      <p:pic>
        <p:nvPicPr>
          <p:cNvPr id="270" name="그림 269" descr="EMB0000153cbbde"/>
          <p:cNvPicPr preferRelativeResize="0"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74" y="2402952"/>
            <a:ext cx="594000" cy="594000"/>
          </a:xfrm>
          <a:prstGeom prst="rect">
            <a:avLst/>
          </a:prstGeom>
          <a:noFill/>
        </p:spPr>
      </p:pic>
      <p:pic>
        <p:nvPicPr>
          <p:cNvPr id="228" name="Picture 4"/>
          <p:cNvPicPr preferRelativeResize="0">
            <a:picLocks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3312322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" name="Picture 4"/>
          <p:cNvPicPr preferRelativeResize="0"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266" y="3312322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" name="Picture 4"/>
          <p:cNvPicPr preferRelativeResize="0">
            <a:picLocks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574" y="3312322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Picture 4"/>
          <p:cNvPicPr preferRelativeResize="0"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82" y="3312322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Picture 4"/>
          <p:cNvPicPr preferRelativeResize="0">
            <a:picLocks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190" y="3312322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" name="Picture 4"/>
          <p:cNvPicPr preferRelativeResize="0">
            <a:picLocks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498" y="3312322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" name="Picture 4"/>
          <p:cNvPicPr preferRelativeResize="0"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06" y="3312322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" name="Picture 4"/>
          <p:cNvPicPr preferRelativeResize="0">
            <a:picLocks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114" y="3312322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" name="Picture 4"/>
          <p:cNvPicPr preferRelativeResize="0">
            <a:picLocks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422" y="3312322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" name="Picture 4"/>
          <p:cNvPicPr preferRelativeResize="0"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727" y="3312322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" name="Picture 4"/>
          <p:cNvPicPr preferRelativeResize="0">
            <a:picLocks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15" y="3526637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" name="Picture 4"/>
          <p:cNvPicPr preferRelativeResize="0">
            <a:picLocks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23" y="3526636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" name="Picture 4"/>
          <p:cNvPicPr preferRelativeResize="0">
            <a:picLocks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31" y="3526637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" name="Picture 4"/>
          <p:cNvPicPr preferRelativeResize="0">
            <a:picLocks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39" y="3526637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" name="Picture 4"/>
          <p:cNvPicPr preferRelativeResize="0">
            <a:picLocks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47" y="3529812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" name="Picture 4"/>
          <p:cNvPicPr preferRelativeResize="0">
            <a:picLocks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56" y="3526637"/>
            <a:ext cx="594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" name="그림 294" descr="EMB0000153cbbe4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89" y="2402952"/>
            <a:ext cx="594000" cy="594000"/>
          </a:xfrm>
          <a:prstGeom prst="rect">
            <a:avLst/>
          </a:prstGeom>
          <a:noFill/>
        </p:spPr>
      </p:pic>
      <p:pic>
        <p:nvPicPr>
          <p:cNvPr id="296" name="그림 295" descr="EMB0000153cbbdb"/>
          <p:cNvPicPr preferRelativeResize="0"/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404" y="2402952"/>
            <a:ext cx="594000" cy="594000"/>
          </a:xfrm>
          <a:prstGeom prst="rect">
            <a:avLst/>
          </a:prstGeom>
          <a:noFill/>
        </p:spPr>
      </p:pic>
      <p:pic>
        <p:nvPicPr>
          <p:cNvPr id="297" name="그림 296" descr="EMB0000153cbbee"/>
          <p:cNvPicPr preferRelativeResize="0"/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9" y="2402952"/>
            <a:ext cx="594000" cy="594000"/>
          </a:xfrm>
          <a:prstGeom prst="rect">
            <a:avLst/>
          </a:prstGeom>
          <a:noFill/>
        </p:spPr>
      </p:pic>
      <p:pic>
        <p:nvPicPr>
          <p:cNvPr id="298" name="그림 297" descr="EMB0000153cbbe7"/>
          <p:cNvPicPr preferRelativeResize="0"/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34" y="2402952"/>
            <a:ext cx="594000" cy="594000"/>
          </a:xfrm>
          <a:prstGeom prst="rect">
            <a:avLst/>
          </a:prstGeom>
          <a:noFill/>
        </p:spPr>
      </p:pic>
      <p:pic>
        <p:nvPicPr>
          <p:cNvPr id="299" name="그림 298" descr="EMB0000153cbbea"/>
          <p:cNvPicPr preferRelativeResize="0"/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49" y="2402952"/>
            <a:ext cx="594000" cy="594000"/>
          </a:xfrm>
          <a:prstGeom prst="rect">
            <a:avLst/>
          </a:prstGeom>
          <a:noFill/>
        </p:spPr>
      </p:pic>
      <p:pic>
        <p:nvPicPr>
          <p:cNvPr id="300" name="그림 299" descr="EMB0000153cbbf2"/>
          <p:cNvPicPr preferRelativeResize="0"/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64" y="2402952"/>
            <a:ext cx="594000" cy="594000"/>
          </a:xfrm>
          <a:prstGeom prst="rect">
            <a:avLst/>
          </a:prstGeom>
          <a:noFill/>
        </p:spPr>
      </p:pic>
      <p:pic>
        <p:nvPicPr>
          <p:cNvPr id="302" name="그림 301" descr="EMB0000153cbbfa"/>
          <p:cNvPicPr preferRelativeResize="0"/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117200"/>
            <a:ext cx="594000" cy="594000"/>
          </a:xfrm>
          <a:prstGeom prst="rect">
            <a:avLst/>
          </a:prstGeom>
          <a:noFill/>
        </p:spPr>
      </p:pic>
      <p:pic>
        <p:nvPicPr>
          <p:cNvPr id="301" name="그림 300" descr="EMB0000153cbbf6"/>
          <p:cNvPicPr preferRelativeResize="0"/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79" y="2402952"/>
            <a:ext cx="594000" cy="594000"/>
          </a:xfrm>
          <a:prstGeom prst="rect">
            <a:avLst/>
          </a:prstGeom>
          <a:noFill/>
        </p:spPr>
      </p:pic>
      <p:pic>
        <p:nvPicPr>
          <p:cNvPr id="303" name="Picture 3" descr="C:\Users\기본\Desktop\amv3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57" y="4461760"/>
            <a:ext cx="55207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5" descr="C:\Users\기본\Desktop\amv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56" y="4461760"/>
            <a:ext cx="550932" cy="5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Picture 7" descr="C:\Users\기본\Desktop\amv2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917" y="4461768"/>
            <a:ext cx="554244" cy="59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Picture 4" descr="C:\Users\기본\Desktop\amv5.png"/>
          <p:cNvPicPr>
            <a:picLocks noChangeAspect="1" noChangeArrowheads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0194" y="4461760"/>
            <a:ext cx="547347" cy="5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7" descr="C:\Users\기본\Desktop\amv2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88570" y="4461760"/>
            <a:ext cx="554244" cy="59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Picture 6" descr="C:\Users\기본\Desktop\TPW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38" y="4461768"/>
            <a:ext cx="600567" cy="59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2" descr="C:\Users\기본\Desktop\그림6.png"/>
          <p:cNvPicPr preferRelativeResize="0">
            <a:picLocks noChangeArrowheads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3615" y="5365810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Picture 23" descr="C:\Users\기본\Desktop\그림7.png"/>
          <p:cNvPicPr preferRelativeResize="0">
            <a:picLocks noChangeArrowheads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00429" y="5365810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Picture 20" descr="C:\Users\기본\Desktop\그림4.png"/>
          <p:cNvPicPr preferRelativeResize="0">
            <a:picLocks noChangeArrowheads="1"/>
          </p:cNvPicPr>
          <p:nvPr/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87243" y="5365810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Picture 13" descr="C:\Users\기본\Desktop\그림8.png"/>
          <p:cNvPicPr preferRelativeResize="0">
            <a:picLocks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057" y="5365596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18" descr="C:\Users\기본\Desktop\그림2.png"/>
          <p:cNvPicPr preferRelativeResize="0">
            <a:picLocks noChangeArrowheads="1"/>
          </p:cNvPicPr>
          <p:nvPr/>
        </p:nvPicPr>
        <p:blipFill rotWithShape="1"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871" y="5365810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17" descr="C:\Users\기본\Desktop\그림1.png"/>
          <p:cNvPicPr preferRelativeResize="0">
            <a:picLocks noChangeArrowheads="1"/>
          </p:cNvPicPr>
          <p:nvPr/>
        </p:nvPicPr>
        <p:blipFill rotWithShape="1"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47685" y="5365810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Picture 19" descr="C:\Users\기본\Desktop\그림3.png"/>
          <p:cNvPicPr preferRelativeResize="0">
            <a:picLocks noChangeArrowheads="1"/>
          </p:cNvPicPr>
          <p:nvPr/>
        </p:nvPicPr>
        <p:blipFill rotWithShape="1"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4499" y="5365810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Picture 14" descr="C:\Users\기본\Desktop\그림9.png"/>
          <p:cNvPicPr preferRelativeResize="0">
            <a:picLocks noChangeArrowheads="1"/>
          </p:cNvPicPr>
          <p:nvPr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21313" y="5365810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15" descr="C:\Users\기본\Desktop\그림10.png"/>
          <p:cNvPicPr preferRelativeResize="0">
            <a:picLocks noChangeArrowheads="1"/>
          </p:cNvPicPr>
          <p:nvPr/>
        </p:nvPicPr>
        <p:blipFill rotWithShape="1"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8127" y="5365468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1" descr="C:\Users\기본\Desktop\그림5.png"/>
          <p:cNvPicPr preferRelativeResize="0">
            <a:picLocks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41" y="5363494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오른쪽 화살표 252"/>
          <p:cNvSpPr/>
          <p:nvPr/>
        </p:nvSpPr>
        <p:spPr>
          <a:xfrm>
            <a:off x="7318159" y="3958685"/>
            <a:ext cx="216024" cy="242446"/>
          </a:xfrm>
          <a:prstGeom prst="rightArrow">
            <a:avLst/>
          </a:prstGeom>
          <a:solidFill>
            <a:srgbClr val="97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solidFill>
                <a:prstClr val="white"/>
              </a:solidFill>
            </a:endParaRPr>
          </a:p>
        </p:txBody>
      </p:sp>
      <p:pic>
        <p:nvPicPr>
          <p:cNvPr id="318" name="Picture 16" descr="C:\Users\기본\Desktop\그림11.png"/>
          <p:cNvPicPr preferRelativeResize="0">
            <a:picLocks noChangeArrowheads="1"/>
          </p:cNvPicPr>
          <p:nvPr/>
        </p:nvPicPr>
        <p:blipFill rotWithShape="1"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1756" y="5363494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" name="그림 267" descr="EMB0000153cbbde"/>
          <p:cNvPicPr preferRelativeResize="0"/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96" y="2404548"/>
            <a:ext cx="594000" cy="592404"/>
          </a:xfrm>
          <a:prstGeom prst="rect">
            <a:avLst/>
          </a:prstGeom>
          <a:noFill/>
        </p:spPr>
      </p:pic>
      <p:pic>
        <p:nvPicPr>
          <p:cNvPr id="184" name="그림 18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5410047"/>
            <a:ext cx="346942" cy="4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FE7F5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FE7F5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125</Words>
  <Application>Microsoft Office PowerPoint</Application>
  <PresentationFormat>On-screen Show (4:3)</PresentationFormat>
  <Paragraphs>51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기본 디자인</vt:lpstr>
      <vt:lpstr> AMI (Advanced Meteorological Imager) </vt:lpstr>
      <vt:lpstr> 4.3 COMS &amp; GEO-KOMPSAT-2A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AMI (Advanced Meteorological Imager) </dc:title>
  <dc:creator>Tim Schmit</dc:creator>
  <cp:lastModifiedBy>Tim Schmit</cp:lastModifiedBy>
  <cp:revision>2</cp:revision>
  <dcterms:created xsi:type="dcterms:W3CDTF">2015-10-29T19:43:02Z</dcterms:created>
  <dcterms:modified xsi:type="dcterms:W3CDTF">2015-10-29T19:52:29Z</dcterms:modified>
</cp:coreProperties>
</file>