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311" r:id="rId2"/>
    <p:sldId id="257" r:id="rId3"/>
    <p:sldId id="258" r:id="rId4"/>
    <p:sldId id="259" r:id="rId5"/>
    <p:sldId id="260" r:id="rId6"/>
    <p:sldId id="261" r:id="rId7"/>
    <p:sldId id="310" r:id="rId8"/>
    <p:sldId id="263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85" r:id="rId17"/>
    <p:sldId id="286" r:id="rId18"/>
    <p:sldId id="270" r:id="rId19"/>
    <p:sldId id="271" r:id="rId20"/>
    <p:sldId id="272" r:id="rId21"/>
    <p:sldId id="273" r:id="rId22"/>
    <p:sldId id="287" r:id="rId23"/>
    <p:sldId id="288" r:id="rId24"/>
    <p:sldId id="289" r:id="rId25"/>
    <p:sldId id="292" r:id="rId26"/>
    <p:sldId id="291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4" r:id="rId37"/>
    <p:sldId id="303" r:id="rId38"/>
    <p:sldId id="302" r:id="rId39"/>
    <p:sldId id="305" r:id="rId40"/>
    <p:sldId id="306" r:id="rId41"/>
    <p:sldId id="307" r:id="rId42"/>
    <p:sldId id="312" r:id="rId43"/>
    <p:sldId id="290" r:id="rId44"/>
    <p:sldId id="308" r:id="rId45"/>
    <p:sldId id="309" r:id="rId46"/>
    <p:sldId id="274" r:id="rId47"/>
    <p:sldId id="275" r:id="rId48"/>
    <p:sldId id="276" r:id="rId49"/>
    <p:sldId id="277" r:id="rId50"/>
    <p:sldId id="278" r:id="rId51"/>
    <p:sldId id="279" r:id="rId52"/>
    <p:sldId id="280" r:id="rId53"/>
    <p:sldId id="281" r:id="rId54"/>
  </p:sldIdLst>
  <p:sldSz cx="9144000" cy="6858000" type="screen4x3"/>
  <p:notesSz cx="6858000" cy="9144000"/>
  <p:custDataLst>
    <p:tags r:id="rId5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182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B76BE-F344-46A4-A41D-8AE10EC2F132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745E04-7848-4770-811B-459C36D17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12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0C7A6-7C34-164E-A279-88D1D9FAF0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159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45E04-7848-4770-811B-459C36D17E9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205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http://satelliteconferences.noaa.gov/2015/doc/presentation/1.9_NSC2015_Session_1.9_Lyu.pdf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560E1-3DBF-4AFD-9CE7-20712ADE088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204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6E656-7BCA-47BA-932F-B9CCCDF33D5D}" type="slidenum">
              <a:rPr lang="en-GB" smtClean="0">
                <a:solidFill>
                  <a:prstClr val="black"/>
                </a:solidFill>
              </a:rPr>
              <a:pPr/>
              <a:t>45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CF06F-B476-4B89-BD41-BCFF48D547F5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1B4D-2EB7-4329-96F2-429E71938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418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CF06F-B476-4B89-BD41-BCFF48D547F5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1B4D-2EB7-4329-96F2-429E71938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431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CF06F-B476-4B89-BD41-BCFF48D547F5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1B4D-2EB7-4329-96F2-429E71938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380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CF06F-B476-4B89-BD41-BCFF48D547F5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1B4D-2EB7-4329-96F2-429E71938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330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CF06F-B476-4B89-BD41-BCFF48D547F5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1B4D-2EB7-4329-96F2-429E71938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73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CF06F-B476-4B89-BD41-BCFF48D547F5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1B4D-2EB7-4329-96F2-429E71938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087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CF06F-B476-4B89-BD41-BCFF48D547F5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1B4D-2EB7-4329-96F2-429E71938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47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CF06F-B476-4B89-BD41-BCFF48D547F5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1B4D-2EB7-4329-96F2-429E71938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10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CF06F-B476-4B89-BD41-BCFF48D547F5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1B4D-2EB7-4329-96F2-429E71938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19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CF06F-B476-4B89-BD41-BCFF48D547F5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1B4D-2EB7-4329-96F2-429E71938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203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CF06F-B476-4B89-BD41-BCFF48D547F5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1B4D-2EB7-4329-96F2-429E71938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987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CF06F-B476-4B89-BD41-BCFF48D547F5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01B4D-2EB7-4329-96F2-429E71938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740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26" Type="http://schemas.openxmlformats.org/officeDocument/2006/relationships/image" Target="../media/image85.png"/><Relationship Id="rId39" Type="http://schemas.openxmlformats.org/officeDocument/2006/relationships/image" Target="../media/image98.png"/><Relationship Id="rId21" Type="http://schemas.openxmlformats.org/officeDocument/2006/relationships/image" Target="../media/image80.png"/><Relationship Id="rId34" Type="http://schemas.openxmlformats.org/officeDocument/2006/relationships/image" Target="../media/image93.png"/><Relationship Id="rId42" Type="http://schemas.openxmlformats.org/officeDocument/2006/relationships/image" Target="../media/image101.png"/><Relationship Id="rId47" Type="http://schemas.openxmlformats.org/officeDocument/2006/relationships/image" Target="../media/image106.png"/><Relationship Id="rId50" Type="http://schemas.openxmlformats.org/officeDocument/2006/relationships/image" Target="../media/image109.jpeg"/><Relationship Id="rId55" Type="http://schemas.openxmlformats.org/officeDocument/2006/relationships/image" Target="../media/image114.png"/><Relationship Id="rId63" Type="http://schemas.openxmlformats.org/officeDocument/2006/relationships/image" Target="../media/image12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5.png"/><Relationship Id="rId29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24" Type="http://schemas.openxmlformats.org/officeDocument/2006/relationships/image" Target="../media/image83.png"/><Relationship Id="rId32" Type="http://schemas.openxmlformats.org/officeDocument/2006/relationships/image" Target="../media/image91.png"/><Relationship Id="rId37" Type="http://schemas.openxmlformats.org/officeDocument/2006/relationships/image" Target="../media/image96.png"/><Relationship Id="rId40" Type="http://schemas.openxmlformats.org/officeDocument/2006/relationships/image" Target="../media/image99.png"/><Relationship Id="rId45" Type="http://schemas.openxmlformats.org/officeDocument/2006/relationships/image" Target="../media/image104.jpeg"/><Relationship Id="rId53" Type="http://schemas.openxmlformats.org/officeDocument/2006/relationships/image" Target="../media/image112.png"/><Relationship Id="rId58" Type="http://schemas.openxmlformats.org/officeDocument/2006/relationships/image" Target="../media/image117.png"/><Relationship Id="rId66" Type="http://schemas.openxmlformats.org/officeDocument/2006/relationships/image" Target="../media/image125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23" Type="http://schemas.openxmlformats.org/officeDocument/2006/relationships/image" Target="../media/image82.png"/><Relationship Id="rId28" Type="http://schemas.openxmlformats.org/officeDocument/2006/relationships/image" Target="../media/image87.png"/><Relationship Id="rId36" Type="http://schemas.openxmlformats.org/officeDocument/2006/relationships/image" Target="../media/image95.jpeg"/><Relationship Id="rId49" Type="http://schemas.openxmlformats.org/officeDocument/2006/relationships/image" Target="../media/image108.png"/><Relationship Id="rId57" Type="http://schemas.openxmlformats.org/officeDocument/2006/relationships/image" Target="../media/image116.png"/><Relationship Id="rId61" Type="http://schemas.openxmlformats.org/officeDocument/2006/relationships/image" Target="../media/image120.png"/><Relationship Id="rId10" Type="http://schemas.openxmlformats.org/officeDocument/2006/relationships/image" Target="../media/image69.png"/><Relationship Id="rId19" Type="http://schemas.openxmlformats.org/officeDocument/2006/relationships/image" Target="../media/image78.png"/><Relationship Id="rId31" Type="http://schemas.openxmlformats.org/officeDocument/2006/relationships/image" Target="../media/image90.jpeg"/><Relationship Id="rId44" Type="http://schemas.openxmlformats.org/officeDocument/2006/relationships/image" Target="../media/image103.png"/><Relationship Id="rId52" Type="http://schemas.openxmlformats.org/officeDocument/2006/relationships/image" Target="../media/image111.png"/><Relationship Id="rId60" Type="http://schemas.openxmlformats.org/officeDocument/2006/relationships/image" Target="../media/image119.png"/><Relationship Id="rId65" Type="http://schemas.openxmlformats.org/officeDocument/2006/relationships/image" Target="../media/image124.png"/><Relationship Id="rId4" Type="http://schemas.openxmlformats.org/officeDocument/2006/relationships/image" Target="../media/image63.png"/><Relationship Id="rId9" Type="http://schemas.openxmlformats.org/officeDocument/2006/relationships/image" Target="../media/image68.jpeg"/><Relationship Id="rId14" Type="http://schemas.openxmlformats.org/officeDocument/2006/relationships/image" Target="../media/image73.png"/><Relationship Id="rId22" Type="http://schemas.openxmlformats.org/officeDocument/2006/relationships/image" Target="../media/image81.png"/><Relationship Id="rId27" Type="http://schemas.openxmlformats.org/officeDocument/2006/relationships/image" Target="../media/image86.png"/><Relationship Id="rId30" Type="http://schemas.openxmlformats.org/officeDocument/2006/relationships/image" Target="../media/image89.png"/><Relationship Id="rId35" Type="http://schemas.openxmlformats.org/officeDocument/2006/relationships/image" Target="../media/image94.png"/><Relationship Id="rId43" Type="http://schemas.openxmlformats.org/officeDocument/2006/relationships/image" Target="../media/image102.png"/><Relationship Id="rId48" Type="http://schemas.openxmlformats.org/officeDocument/2006/relationships/image" Target="../media/image107.jpeg"/><Relationship Id="rId56" Type="http://schemas.openxmlformats.org/officeDocument/2006/relationships/image" Target="../media/image115.png"/><Relationship Id="rId64" Type="http://schemas.openxmlformats.org/officeDocument/2006/relationships/image" Target="../media/image123.png"/><Relationship Id="rId8" Type="http://schemas.openxmlformats.org/officeDocument/2006/relationships/image" Target="../media/image67.png"/><Relationship Id="rId51" Type="http://schemas.openxmlformats.org/officeDocument/2006/relationships/image" Target="../media/image110.png"/><Relationship Id="rId3" Type="http://schemas.openxmlformats.org/officeDocument/2006/relationships/image" Target="../media/image62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5" Type="http://schemas.openxmlformats.org/officeDocument/2006/relationships/image" Target="../media/image84.png"/><Relationship Id="rId33" Type="http://schemas.openxmlformats.org/officeDocument/2006/relationships/image" Target="../media/image92.png"/><Relationship Id="rId38" Type="http://schemas.openxmlformats.org/officeDocument/2006/relationships/image" Target="../media/image97.png"/><Relationship Id="rId46" Type="http://schemas.openxmlformats.org/officeDocument/2006/relationships/image" Target="../media/image105.png"/><Relationship Id="rId59" Type="http://schemas.openxmlformats.org/officeDocument/2006/relationships/image" Target="../media/image118.png"/><Relationship Id="rId67" Type="http://schemas.openxmlformats.org/officeDocument/2006/relationships/image" Target="../media/image126.png"/><Relationship Id="rId20" Type="http://schemas.openxmlformats.org/officeDocument/2006/relationships/image" Target="../media/image79.png"/><Relationship Id="rId41" Type="http://schemas.openxmlformats.org/officeDocument/2006/relationships/image" Target="../media/image100.png"/><Relationship Id="rId54" Type="http://schemas.openxmlformats.org/officeDocument/2006/relationships/image" Target="../media/image113.png"/><Relationship Id="rId62" Type="http://schemas.openxmlformats.org/officeDocument/2006/relationships/image" Target="../media/image12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GI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G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gi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GI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GI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GI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cimss.ssec.wisc.edu/goes/wf/AHI/" TargetMode="Externa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725" y="2792308"/>
            <a:ext cx="2743200" cy="2057400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/>
        </p:nvSpPr>
        <p:spPr>
          <a:xfrm>
            <a:off x="287725" y="2752894"/>
            <a:ext cx="2743200" cy="20574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100" b="1" dirty="0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87145" y="4919663"/>
            <a:ext cx="5581650" cy="1828800"/>
          </a:xfrm>
          <a:solidFill>
            <a:schemeClr val="tx1">
              <a:alpha val="70000"/>
            </a:schemeClr>
          </a:solidFill>
        </p:spPr>
        <p:txBody>
          <a:bodyPr>
            <a:normAutofit/>
          </a:bodyPr>
          <a:lstStyle/>
          <a:p>
            <a:r>
              <a:rPr lang="en-US" sz="3200" b="1" dirty="0" err="1" smtClean="0"/>
              <a:t>Himawari</a:t>
            </a:r>
            <a:r>
              <a:rPr lang="en-US" sz="3200" b="1" dirty="0" smtClean="0"/>
              <a:t> Training Workshop:</a:t>
            </a:r>
            <a:br>
              <a:rPr lang="en-US" sz="3200" b="1" dirty="0" smtClean="0"/>
            </a:br>
            <a:r>
              <a:rPr lang="en-US" sz="3200" b="1" dirty="0" smtClean="0"/>
              <a:t>Water Vapor Imagery from AHI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5595" y="2792308"/>
            <a:ext cx="2743200" cy="205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725" y="659366"/>
            <a:ext cx="2743200" cy="205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5595" y="659366"/>
            <a:ext cx="2743200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3432" y="1830382"/>
            <a:ext cx="2091018" cy="18360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68795" y="4895397"/>
            <a:ext cx="310825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Scott Lindstrom</a:t>
            </a:r>
            <a:endParaRPr lang="en-US" b="1" dirty="0" smtClean="0"/>
          </a:p>
          <a:p>
            <a:r>
              <a:rPr lang="en-US" sz="1600" i="1" dirty="0" smtClean="0"/>
              <a:t>Cooperative Institute for Meteorological Satellite Studies (CIMSS), University of Wisconsin</a:t>
            </a:r>
          </a:p>
          <a:p>
            <a:endParaRPr lang="en-US" sz="1600" dirty="0"/>
          </a:p>
          <a:p>
            <a:r>
              <a:rPr lang="en-US" sz="1600" dirty="0" err="1" smtClean="0"/>
              <a:t>Barrigada</a:t>
            </a:r>
            <a:r>
              <a:rPr lang="en-US" sz="1600" dirty="0" smtClean="0"/>
              <a:t>, Guam</a:t>
            </a:r>
          </a:p>
          <a:p>
            <a:r>
              <a:rPr lang="en-US" sz="1600" dirty="0" smtClean="0"/>
              <a:t>16 and 18 November 2015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746" y="252931"/>
            <a:ext cx="1162050" cy="11620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746" y="1446512"/>
            <a:ext cx="1270254" cy="12702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923" y="2792308"/>
            <a:ext cx="1201873" cy="874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746" y="3666398"/>
            <a:ext cx="1213636" cy="85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1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62" y="1271587"/>
            <a:ext cx="4791075" cy="43148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Levels change with wavelength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581400" y="2362200"/>
            <a:ext cx="6096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71600" y="6031468"/>
            <a:ext cx="6695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Because the level changes:  the Brightness Temperature Changes too!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38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984" y="1271587"/>
            <a:ext cx="4791075" cy="43148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Levels change with wavelength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581400" y="2362200"/>
            <a:ext cx="6096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71600" y="6031468"/>
            <a:ext cx="6695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Because the level changes:  the Brightness Temperature Changes too!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19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054"/>
            <a:ext cx="9144000" cy="6507892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2133600" y="1905000"/>
            <a:ext cx="1075263" cy="533400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1981200" y="2164080"/>
            <a:ext cx="1075263" cy="533400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2076871" y="2590800"/>
            <a:ext cx="1075263" cy="533400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1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938212"/>
            <a:ext cx="5791200" cy="4981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938212"/>
            <a:ext cx="5791200" cy="49815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1066800"/>
            <a:ext cx="846707" cy="36933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6.2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m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919787"/>
            <a:ext cx="3048000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88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938212"/>
            <a:ext cx="5791200" cy="4981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938212"/>
            <a:ext cx="5791200" cy="49815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28800" y="1066800"/>
            <a:ext cx="846707" cy="36933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6.9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m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919787"/>
            <a:ext cx="3048000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2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938212"/>
            <a:ext cx="5791200" cy="49815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938212"/>
            <a:ext cx="5791200" cy="49815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28800" y="1066800"/>
            <a:ext cx="846707" cy="36933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7.3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m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919787"/>
            <a:ext cx="3048000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3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8328" y="6429494"/>
            <a:ext cx="7627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6.2</a:t>
            </a:r>
            <a:r>
              <a:rPr lang="en-US" b="1" dirty="0" smtClean="0">
                <a:latin typeface="Symbol" panose="05050102010706020507" pitchFamily="18" charset="2"/>
              </a:rPr>
              <a:t>m</a:t>
            </a:r>
            <a:r>
              <a:rPr lang="en-US" b="1" dirty="0" smtClean="0"/>
              <a:t>m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b="1" dirty="0" smtClean="0"/>
              <a:t> – 6.75</a:t>
            </a:r>
            <a:r>
              <a:rPr lang="en-US" b="1" dirty="0">
                <a:latin typeface="Symbol" panose="05050102010706020507" pitchFamily="18" charset="2"/>
              </a:rPr>
              <a:t>m</a:t>
            </a:r>
            <a:r>
              <a:rPr lang="en-US" b="1" dirty="0"/>
              <a:t>m</a:t>
            </a:r>
            <a:r>
              <a:rPr lang="en-US" b="1" dirty="0" smtClean="0"/>
              <a:t> – 6.9</a:t>
            </a:r>
            <a:r>
              <a:rPr lang="en-US" b="1" dirty="0">
                <a:latin typeface="Symbol" panose="05050102010706020507" pitchFamily="18" charset="2"/>
              </a:rPr>
              <a:t>m</a:t>
            </a:r>
            <a:r>
              <a:rPr lang="en-US" b="1" dirty="0"/>
              <a:t>m</a:t>
            </a:r>
            <a:r>
              <a:rPr lang="en-US" b="1" dirty="0" smtClean="0"/>
              <a:t> – 7.3</a:t>
            </a:r>
            <a:r>
              <a:rPr lang="en-US" b="1" dirty="0">
                <a:latin typeface="Symbol" panose="05050102010706020507" pitchFamily="18" charset="2"/>
              </a:rPr>
              <a:t>m</a:t>
            </a:r>
            <a:r>
              <a:rPr lang="en-US" b="1" dirty="0"/>
              <a:t>m</a:t>
            </a:r>
            <a:r>
              <a:rPr lang="en-US" b="1" dirty="0" smtClean="0"/>
              <a:t> </a:t>
            </a:r>
            <a:r>
              <a:rPr lang="en-US" dirty="0" smtClean="0"/>
              <a:t>--- from coldest to warmest in this greyscale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22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684" y="6412468"/>
            <a:ext cx="9048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6.2</a:t>
            </a:r>
            <a:r>
              <a:rPr lang="en-US" b="1" dirty="0" smtClean="0">
                <a:latin typeface="Symbol" panose="05050102010706020507" pitchFamily="18" charset="2"/>
              </a:rPr>
              <a:t>m</a:t>
            </a:r>
            <a:r>
              <a:rPr lang="en-US" b="1" dirty="0" smtClean="0"/>
              <a:t>m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b="1" dirty="0" smtClean="0"/>
              <a:t> – 6.75</a:t>
            </a:r>
            <a:r>
              <a:rPr lang="en-US" b="1" dirty="0">
                <a:latin typeface="Symbol" panose="05050102010706020507" pitchFamily="18" charset="2"/>
              </a:rPr>
              <a:t>m</a:t>
            </a:r>
            <a:r>
              <a:rPr lang="en-US" b="1" dirty="0"/>
              <a:t>m</a:t>
            </a:r>
            <a:r>
              <a:rPr lang="en-US" b="1" dirty="0" smtClean="0"/>
              <a:t> – 6.9</a:t>
            </a:r>
            <a:r>
              <a:rPr lang="en-US" b="1" dirty="0">
                <a:latin typeface="Symbol" panose="05050102010706020507" pitchFamily="18" charset="2"/>
              </a:rPr>
              <a:t>m</a:t>
            </a:r>
            <a:r>
              <a:rPr lang="en-US" b="1" dirty="0"/>
              <a:t>m</a:t>
            </a:r>
            <a:r>
              <a:rPr lang="en-US" b="1" dirty="0" smtClean="0"/>
              <a:t> – 7.3</a:t>
            </a:r>
            <a:r>
              <a:rPr lang="en-US" b="1" dirty="0">
                <a:latin typeface="Symbol" panose="05050102010706020507" pitchFamily="18" charset="2"/>
              </a:rPr>
              <a:t>m</a:t>
            </a:r>
            <a:r>
              <a:rPr lang="en-US" b="1" dirty="0"/>
              <a:t>m</a:t>
            </a:r>
            <a:r>
              <a:rPr lang="en-US" b="1" dirty="0" smtClean="0"/>
              <a:t> </a:t>
            </a:r>
            <a:r>
              <a:rPr lang="en-US" dirty="0" smtClean="0"/>
              <a:t>--- from coldest to warmest in this color-enhanced imagery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61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does changing the Zenith Angle do?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648" y="2441448"/>
            <a:ext cx="3655178" cy="3291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441448"/>
            <a:ext cx="3655178" cy="3291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47035" y="6368534"/>
            <a:ext cx="1849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Zenith Angle is 0</a:t>
            </a:r>
            <a:r>
              <a:rPr lang="en-US" baseline="50000" dirty="0" smtClean="0"/>
              <a:t>o</a:t>
            </a:r>
            <a:endParaRPr lang="en-US" baseline="50000" dirty="0"/>
          </a:p>
        </p:txBody>
      </p:sp>
    </p:spTree>
    <p:extLst>
      <p:ext uri="{BB962C8B-B14F-4D97-AF65-F5344CB8AC3E}">
        <p14:creationId xmlns:p14="http://schemas.microsoft.com/office/powerpoint/2010/main" val="94101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5448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Brightness Temperature (and emitting layer height) changes with Zenith Angle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26082" y="6368534"/>
            <a:ext cx="3891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Zenith Angle ranges </a:t>
            </a:r>
            <a:r>
              <a:rPr lang="en-US" dirty="0"/>
              <a:t>between </a:t>
            </a:r>
            <a:r>
              <a:rPr lang="en-US" dirty="0" smtClean="0"/>
              <a:t>0</a:t>
            </a:r>
            <a:r>
              <a:rPr lang="en-US" baseline="50000" dirty="0" smtClean="0"/>
              <a:t>o </a:t>
            </a:r>
            <a:r>
              <a:rPr lang="en-US" dirty="0" smtClean="0"/>
              <a:t>and 70</a:t>
            </a:r>
            <a:r>
              <a:rPr lang="en-US" baseline="50000" dirty="0" smtClean="0"/>
              <a:t>o</a:t>
            </a:r>
            <a:endParaRPr lang="en-US" baseline="50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9144000" cy="413743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43000" y="2514600"/>
            <a:ext cx="609600" cy="228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715000" y="2506980"/>
            <a:ext cx="609600" cy="228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Improvements!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AHI:  3 Water Vapor Channels : </a:t>
            </a:r>
            <a:r>
              <a:rPr lang="en-US" dirty="0" smtClean="0">
                <a:solidFill>
                  <a:srgbClr val="FF0000"/>
                </a:solidFill>
              </a:rPr>
              <a:t>6.2 </a:t>
            </a:r>
            <a:r>
              <a:rPr lang="en-US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m  ;   6.9  </a:t>
            </a:r>
            <a:r>
              <a:rPr lang="en-US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m ;  7.3 </a:t>
            </a:r>
            <a:r>
              <a:rPr lang="en-US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</a:p>
          <a:p>
            <a:pPr lvl="1"/>
            <a:r>
              <a:rPr lang="en-US" dirty="0" smtClean="0"/>
              <a:t>Current GOES-15 :  One water vapor channel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6.5 </a:t>
            </a:r>
            <a:r>
              <a:rPr lang="en-US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</a:p>
          <a:p>
            <a:pPr lvl="1"/>
            <a:r>
              <a:rPr lang="en-US" dirty="0" smtClean="0"/>
              <a:t>Current MTSAT-2:  One water vapor channel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6.75 </a:t>
            </a:r>
            <a:r>
              <a:rPr lang="en-US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FF0000"/>
                </a:solidFill>
              </a:rPr>
              <a:t>AHI:  2-km resolution* </a:t>
            </a:r>
          </a:p>
          <a:p>
            <a:pPr lvl="1"/>
            <a:r>
              <a:rPr lang="en-US" dirty="0" smtClean="0"/>
              <a:t>Current GOES-15/MTSAT-2:  4-km resolution*</a:t>
            </a:r>
          </a:p>
          <a:p>
            <a:pPr lvl="1"/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AHI:  10-minutes for a full disk scan </a:t>
            </a:r>
          </a:p>
          <a:p>
            <a:pPr lvl="1"/>
            <a:r>
              <a:rPr lang="en-US" dirty="0" smtClean="0"/>
              <a:t>Current GOES-15/MTSAT-2:  ~25 minutes for a full disk scan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95600" y="6353294"/>
            <a:ext cx="3186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* Nominal at sub-satellite point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010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does changing the column moisture do?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648" y="2441448"/>
            <a:ext cx="3655178" cy="32918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441448"/>
            <a:ext cx="3655178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1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98946" y="6131323"/>
            <a:ext cx="4746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 dryer pixel is usually a warmer pixel – because </a:t>
            </a:r>
          </a:p>
          <a:p>
            <a:pPr algn="ctr"/>
            <a:r>
              <a:rPr lang="en-US" dirty="0" smtClean="0"/>
              <a:t>you see farther down into the atmosphere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Brightness Temperature (and emitting layer height) changes with </a:t>
            </a:r>
            <a:r>
              <a:rPr lang="en-US" dirty="0" smtClean="0"/>
              <a:t>column moisture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352"/>
            <a:ext cx="9144000" cy="41374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64462" y="5810786"/>
            <a:ext cx="4015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Column moisture:  100%, 70%, 40%, 10%</a:t>
            </a:r>
            <a:endParaRPr lang="en-US" baseline="50000" dirty="0"/>
          </a:p>
        </p:txBody>
      </p:sp>
    </p:spTree>
    <p:extLst>
      <p:ext uri="{BB962C8B-B14F-4D97-AF65-F5344CB8AC3E}">
        <p14:creationId xmlns:p14="http://schemas.microsoft.com/office/powerpoint/2010/main" val="69004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457200"/>
            <a:ext cx="7412735" cy="55595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5400" y="4688711"/>
            <a:ext cx="7659854" cy="107721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Does the Water Vapor Channel Give you</a:t>
            </a:r>
          </a:p>
          <a:p>
            <a:r>
              <a:rPr lang="en-US" sz="3200" b="1" dirty="0" smtClean="0"/>
              <a:t>Information about total </a:t>
            </a:r>
            <a:r>
              <a:rPr lang="en-US" sz="3200" b="1" dirty="0" err="1" smtClean="0"/>
              <a:t>Precipitable</a:t>
            </a:r>
            <a:r>
              <a:rPr lang="en-US" sz="3200" b="1" dirty="0" smtClean="0"/>
              <a:t> Water?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4893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457200"/>
            <a:ext cx="7412735" cy="55595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2200" y="4668262"/>
            <a:ext cx="6043770" cy="107721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Is this also the distribution of total</a:t>
            </a:r>
          </a:p>
          <a:p>
            <a:r>
              <a:rPr lang="en-US" sz="3200" b="1" dirty="0" err="1" smtClean="0"/>
              <a:t>Precipitable</a:t>
            </a:r>
            <a:r>
              <a:rPr lang="en-US" sz="3200" b="1" dirty="0" smtClean="0"/>
              <a:t> Water?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80994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457200"/>
            <a:ext cx="7416799" cy="5562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69658" y="4668261"/>
            <a:ext cx="5740225" cy="107721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3200" b="1" dirty="0" smtClean="0"/>
              <a:t>Compare this distribution to the</a:t>
            </a:r>
          </a:p>
          <a:p>
            <a:pPr algn="r"/>
            <a:r>
              <a:rPr lang="en-US" sz="3200" b="1" dirty="0" smtClean="0"/>
              <a:t>water vapor distribution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67758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Many Dimensions do you see?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066800"/>
            <a:ext cx="7620000" cy="502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9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381000"/>
            <a:ext cx="6324600" cy="41714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675123"/>
            <a:ext cx="5715000" cy="37693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578" y="5105399"/>
            <a:ext cx="3276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Water Vapor Imagery depicts</a:t>
            </a:r>
          </a:p>
          <a:p>
            <a:pPr algn="ctr"/>
            <a:r>
              <a:rPr lang="en-US" sz="2000" b="1" dirty="0" smtClean="0"/>
              <a:t> a surface!  Treat it that way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2770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476250"/>
            <a:ext cx="6667500" cy="5905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Weighting Functions change by day, depending on the weather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57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73152"/>
            <a:ext cx="6096000" cy="457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15184"/>
            <a:ext cx="4572000" cy="404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5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70757"/>
            <a:ext cx="6096000" cy="45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18014"/>
            <a:ext cx="4572000" cy="404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25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3574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What does 3 Water Vapor channels get you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938212"/>
            <a:ext cx="5791200" cy="49815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55339" y="2883932"/>
            <a:ext cx="3233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Next 3 images cover this domain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10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76200"/>
            <a:ext cx="6096000" cy="45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15184"/>
            <a:ext cx="4572000" cy="404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8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73152"/>
            <a:ext cx="6096000" cy="45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15184"/>
            <a:ext cx="4572000" cy="404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7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73152"/>
            <a:ext cx="6096000" cy="45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15184"/>
            <a:ext cx="4572000" cy="404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42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73152"/>
            <a:ext cx="6096000" cy="45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15184"/>
            <a:ext cx="4572000" cy="404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8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73152"/>
            <a:ext cx="6096000" cy="45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15184"/>
            <a:ext cx="4572000" cy="404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5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73152"/>
            <a:ext cx="6096000" cy="45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15184"/>
            <a:ext cx="4572000" cy="404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2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" y="1773936"/>
            <a:ext cx="4919472" cy="4236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936" y="3465576"/>
            <a:ext cx="3928971" cy="33832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936" y="18101"/>
            <a:ext cx="3928971" cy="3383280"/>
          </a:xfrm>
          <a:prstGeom prst="rect">
            <a:avLst/>
          </a:prstGeom>
        </p:spPr>
      </p:pic>
      <p:sp>
        <p:nvSpPr>
          <p:cNvPr id="16" name="Title 10"/>
          <p:cNvSpPr>
            <a:spLocks noGrp="1"/>
          </p:cNvSpPr>
          <p:nvPr>
            <p:ph type="title"/>
          </p:nvPr>
        </p:nvSpPr>
        <p:spPr>
          <a:xfrm>
            <a:off x="155448" y="228600"/>
            <a:ext cx="4745736" cy="1143000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6.2 </a:t>
            </a:r>
            <a:r>
              <a:rPr lang="en-US" b="1" dirty="0" smtClean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US" b="1" dirty="0" smtClean="0">
                <a:solidFill>
                  <a:schemeClr val="bg1"/>
                </a:solidFill>
              </a:rPr>
              <a:t>m and Radar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 rot="2236647">
            <a:off x="2024893" y="3988415"/>
            <a:ext cx="748003" cy="98475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2641930">
            <a:off x="2302683" y="2775371"/>
            <a:ext cx="413016" cy="98475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219200" y="3892042"/>
            <a:ext cx="533400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276600" y="3581400"/>
            <a:ext cx="533400" cy="0"/>
          </a:xfrm>
          <a:prstGeom prst="straightConnector1">
            <a:avLst/>
          </a:prstGeom>
          <a:ln w="2540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7432" y="6324600"/>
            <a:ext cx="6054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moisture overlays the developing shower, 6.2 may not see 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29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" y="1773936"/>
            <a:ext cx="4919472" cy="4236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936" y="3465576"/>
            <a:ext cx="3928971" cy="3383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936" y="15766"/>
            <a:ext cx="3928971" cy="3383280"/>
          </a:xfrm>
          <a:prstGeom prst="rect">
            <a:avLst/>
          </a:prstGeom>
        </p:spPr>
      </p:pic>
      <p:sp>
        <p:nvSpPr>
          <p:cNvPr id="12" name="Title 10"/>
          <p:cNvSpPr>
            <a:spLocks noGrp="1"/>
          </p:cNvSpPr>
          <p:nvPr>
            <p:ph type="title"/>
          </p:nvPr>
        </p:nvSpPr>
        <p:spPr>
          <a:xfrm>
            <a:off x="155448" y="228600"/>
            <a:ext cx="4745736" cy="1143000"/>
          </a:xfrm>
          <a:solidFill>
            <a:schemeClr val="accent2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6.9 </a:t>
            </a:r>
            <a:r>
              <a:rPr lang="en-US" b="1" dirty="0" smtClean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US" b="1" dirty="0" smtClean="0">
                <a:solidFill>
                  <a:schemeClr val="bg1"/>
                </a:solidFill>
              </a:rPr>
              <a:t>m and Radar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 rot="2236647">
            <a:off x="2024893" y="3988415"/>
            <a:ext cx="748003" cy="98475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2641930">
            <a:off x="2302683" y="2775371"/>
            <a:ext cx="413016" cy="98475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276600" y="3581400"/>
            <a:ext cx="533400" cy="0"/>
          </a:xfrm>
          <a:prstGeom prst="straightConnector1">
            <a:avLst/>
          </a:prstGeom>
          <a:ln w="2540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219200" y="3892042"/>
            <a:ext cx="533400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7432" y="6324600"/>
            <a:ext cx="6054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moisture overlays the developing shower, 6.9 may not see 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90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" y="1773937"/>
            <a:ext cx="4919472" cy="42362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936" y="3465576"/>
            <a:ext cx="3928971" cy="33832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936" y="18288"/>
            <a:ext cx="3928971" cy="3383280"/>
          </a:xfrm>
          <a:prstGeom prst="rect">
            <a:avLst/>
          </a:prstGeom>
        </p:spPr>
      </p:pic>
      <p:sp>
        <p:nvSpPr>
          <p:cNvPr id="12" name="Title 10"/>
          <p:cNvSpPr>
            <a:spLocks noGrp="1"/>
          </p:cNvSpPr>
          <p:nvPr>
            <p:ph type="title"/>
          </p:nvPr>
        </p:nvSpPr>
        <p:spPr>
          <a:xfrm>
            <a:off x="155448" y="228600"/>
            <a:ext cx="4745736" cy="1143000"/>
          </a:xfrm>
          <a:solidFill>
            <a:schemeClr val="accent2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7.3 </a:t>
            </a:r>
            <a:r>
              <a:rPr lang="en-US" b="1" dirty="0" smtClean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US" b="1" dirty="0" smtClean="0">
                <a:solidFill>
                  <a:schemeClr val="bg1"/>
                </a:solidFill>
              </a:rPr>
              <a:t>m and Radar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 rot="2236647">
            <a:off x="2024893" y="3988415"/>
            <a:ext cx="748003" cy="98475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2641930">
            <a:off x="2302683" y="2775371"/>
            <a:ext cx="413016" cy="98475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276600" y="3581400"/>
            <a:ext cx="533400" cy="0"/>
          </a:xfrm>
          <a:prstGeom prst="straightConnector1">
            <a:avLst/>
          </a:prstGeom>
          <a:ln w="2540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219200" y="3892042"/>
            <a:ext cx="533400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7432" y="6324600"/>
            <a:ext cx="5930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moisture overlays the developing shower</a:t>
            </a:r>
            <a:r>
              <a:rPr lang="en-US" smtClean="0"/>
              <a:t>, 7.3 may </a:t>
            </a:r>
            <a:r>
              <a:rPr lang="en-US" dirty="0" smtClean="0"/>
              <a:t>not see 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20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" y="1773936"/>
            <a:ext cx="4921469" cy="42379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936" y="3466837"/>
            <a:ext cx="3928971" cy="3383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936" y="15766"/>
            <a:ext cx="3928971" cy="338328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52400" y="228600"/>
            <a:ext cx="4745736" cy="1143000"/>
          </a:xfrm>
          <a:solidFill>
            <a:schemeClr val="accent2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11.2 </a:t>
            </a:r>
            <a:r>
              <a:rPr lang="en-US" b="1" dirty="0" smtClean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US" b="1" dirty="0" smtClean="0">
                <a:solidFill>
                  <a:schemeClr val="bg1"/>
                </a:solidFill>
              </a:rPr>
              <a:t>m and Radar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 rot="2236647">
            <a:off x="2024893" y="3988415"/>
            <a:ext cx="748003" cy="98475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2641930">
            <a:off x="2302683" y="2775371"/>
            <a:ext cx="413016" cy="98475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276600" y="3581400"/>
            <a:ext cx="533400" cy="0"/>
          </a:xfrm>
          <a:prstGeom prst="straightConnector1">
            <a:avLst/>
          </a:prstGeom>
          <a:ln w="2540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219200" y="3892042"/>
            <a:ext cx="533400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443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3574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What does 3 Water Vapor channels get you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938212"/>
            <a:ext cx="5791200" cy="4981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938212"/>
            <a:ext cx="5791200" cy="49815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1066800"/>
            <a:ext cx="846707" cy="36933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6.2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m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919787"/>
            <a:ext cx="3048000" cy="904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6368534"/>
            <a:ext cx="5366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Cirrus clouds show up well, low-level clouds not visible.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44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133600"/>
            <a:ext cx="3777099" cy="37770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3777099" cy="37770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CD94A3-70B5-4073-BF2F-75129C8B436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94920" y="0"/>
            <a:ext cx="849764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atin typeface="Times New Roman" pitchFamily="18" charset="0"/>
              </a:rPr>
              <a:t>1.88 </a:t>
            </a:r>
            <a:r>
              <a:rPr lang="en-US" sz="2800" b="1" dirty="0">
                <a:latin typeface="Times New Roman" pitchFamily="18" charset="0"/>
                <a:sym typeface="Symbol" pitchFamily="18" charset="2"/>
              </a:rPr>
              <a:t></a:t>
            </a:r>
            <a:r>
              <a:rPr lang="en-US" sz="2800" b="1" dirty="0">
                <a:latin typeface="Times New Roman" pitchFamily="18" charset="0"/>
              </a:rPr>
              <a:t>m (or 1.38 </a:t>
            </a:r>
            <a:r>
              <a:rPr lang="en-US" sz="2800" b="1" dirty="0">
                <a:latin typeface="Times New Roman" pitchFamily="18" charset="0"/>
                <a:sym typeface="Symbol" pitchFamily="18" charset="2"/>
              </a:rPr>
              <a:t></a:t>
            </a:r>
            <a:r>
              <a:rPr lang="en-US" sz="2800" b="1" dirty="0" smtClean="0">
                <a:latin typeface="Times New Roman" pitchFamily="18" charset="0"/>
              </a:rPr>
              <a:t>m): Band on ABI, and AMI not AHI</a:t>
            </a:r>
            <a:endParaRPr lang="en-US" sz="2800" b="1" dirty="0">
              <a:latin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901" y="3080901"/>
            <a:ext cx="3777099" cy="37770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814125" y="1315263"/>
            <a:ext cx="3023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(AMI – Korean satellite ~2019)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14" y="4113073"/>
            <a:ext cx="3410069" cy="26522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81600" y="457200"/>
            <a:ext cx="1035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(GOES-R)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870116" y="457200"/>
            <a:ext cx="1222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Himawari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98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Vapor Channels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1.38 </a:t>
            </a:r>
            <a:r>
              <a:rPr lang="en-US" dirty="0">
                <a:latin typeface="Times New Roman" pitchFamily="18" charset="0"/>
                <a:sym typeface="Symbol" pitchFamily="18" charset="2"/>
              </a:rPr>
              <a:t></a:t>
            </a:r>
            <a:r>
              <a:rPr lang="en-US" dirty="0">
                <a:latin typeface="Times New Roman" pitchFamily="18" charset="0"/>
              </a:rPr>
              <a:t>m</a:t>
            </a:r>
            <a:r>
              <a:rPr lang="en-US" dirty="0" smtClean="0"/>
              <a:t> :  Cirrus Channel, detects high cirrus, low dust (in a dry atmosphere)</a:t>
            </a:r>
          </a:p>
          <a:p>
            <a:r>
              <a:rPr lang="en-US" dirty="0" smtClean="0"/>
              <a:t>6.2 </a:t>
            </a:r>
            <a:r>
              <a:rPr lang="en-US" dirty="0">
                <a:latin typeface="Times New Roman" pitchFamily="18" charset="0"/>
                <a:sym typeface="Symbol" pitchFamily="18" charset="2"/>
              </a:rPr>
              <a:t></a:t>
            </a:r>
            <a:r>
              <a:rPr lang="en-US" dirty="0">
                <a:latin typeface="Times New Roman" pitchFamily="18" charset="0"/>
              </a:rPr>
              <a:t>m </a:t>
            </a:r>
            <a:r>
              <a:rPr lang="en-US" dirty="0" smtClean="0"/>
              <a:t>:  Water Vapor Channel, upper levels</a:t>
            </a:r>
          </a:p>
          <a:p>
            <a:r>
              <a:rPr lang="en-US" dirty="0" smtClean="0"/>
              <a:t>6.9 </a:t>
            </a:r>
            <a:r>
              <a:rPr lang="en-US" dirty="0">
                <a:latin typeface="Times New Roman" pitchFamily="18" charset="0"/>
                <a:sym typeface="Symbol" pitchFamily="18" charset="2"/>
              </a:rPr>
              <a:t></a:t>
            </a:r>
            <a:r>
              <a:rPr lang="en-US" dirty="0">
                <a:latin typeface="Times New Roman" pitchFamily="18" charset="0"/>
              </a:rPr>
              <a:t>m </a:t>
            </a:r>
            <a:r>
              <a:rPr lang="en-US" dirty="0" smtClean="0"/>
              <a:t>:  Water Vapor Channel, mid-levels</a:t>
            </a:r>
          </a:p>
          <a:p>
            <a:r>
              <a:rPr lang="en-US" dirty="0" smtClean="0"/>
              <a:t>7.4 </a:t>
            </a:r>
            <a:r>
              <a:rPr lang="en-US" dirty="0">
                <a:latin typeface="Times New Roman" pitchFamily="18" charset="0"/>
                <a:sym typeface="Symbol" pitchFamily="18" charset="2"/>
              </a:rPr>
              <a:t></a:t>
            </a:r>
            <a:r>
              <a:rPr lang="en-US" dirty="0" smtClean="0">
                <a:latin typeface="Times New Roman" pitchFamily="18" charset="0"/>
              </a:rPr>
              <a:t>m </a:t>
            </a:r>
            <a:r>
              <a:rPr lang="en-US" dirty="0" smtClean="0"/>
              <a:t>:  Water Vapor Channel, lower levels</a:t>
            </a:r>
          </a:p>
          <a:p>
            <a:r>
              <a:rPr lang="en-US" dirty="0" smtClean="0"/>
              <a:t>A warmer pixel can be warmer or dryer (or both)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SIFT and </a:t>
            </a:r>
            <a:r>
              <a:rPr lang="en-US" dirty="0" err="1" smtClean="0"/>
              <a:t>Himawari</a:t>
            </a:r>
            <a:r>
              <a:rPr lang="en-US" dirty="0" smtClean="0"/>
              <a:t>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Band 8:  6.2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m</a:t>
            </a:r>
          </a:p>
          <a:p>
            <a:r>
              <a:rPr lang="en-US" dirty="0" smtClean="0"/>
              <a:t>Band 9:  6.9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 smtClean="0"/>
              <a:t>m</a:t>
            </a:r>
          </a:p>
          <a:p>
            <a:r>
              <a:rPr lang="en-US" dirty="0" smtClean="0"/>
              <a:t>Band 10:  7.3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 smtClean="0"/>
              <a:t>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5882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1400" y="3276600"/>
            <a:ext cx="1306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Spare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37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-457200"/>
            <a:ext cx="87630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AMI (Advanced </a:t>
            </a:r>
            <a:r>
              <a:rPr lang="en-US" dirty="0"/>
              <a:t>Meteorological </a:t>
            </a:r>
            <a:r>
              <a:rPr lang="en-US" dirty="0" smtClean="0"/>
              <a:t>Imager)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6324600"/>
            <a:ext cx="6400800" cy="1752600"/>
          </a:xfrm>
        </p:spPr>
        <p:txBody>
          <a:bodyPr/>
          <a:lstStyle/>
          <a:p>
            <a:r>
              <a:rPr lang="en-US" dirty="0" smtClean="0"/>
              <a:t>From KMA (NSC-2015)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875"/>
            <a:ext cx="9144000" cy="573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36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직사각형 185"/>
          <p:cNvSpPr/>
          <p:nvPr/>
        </p:nvSpPr>
        <p:spPr>
          <a:xfrm>
            <a:off x="179512" y="6093296"/>
            <a:ext cx="237626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73520" y="1287304"/>
            <a:ext cx="2880000" cy="507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  <a:buSzPct val="70000"/>
            </a:pPr>
            <a:endParaRPr kumimoji="1" lang="en-US" altLang="ko-KR" sz="1100" dirty="0">
              <a:solidFill>
                <a:prstClr val="black">
                  <a:lumMod val="65000"/>
                  <a:lumOff val="35000"/>
                </a:prst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0" name="직사각형 199"/>
          <p:cNvSpPr/>
          <p:nvPr/>
        </p:nvSpPr>
        <p:spPr>
          <a:xfrm>
            <a:off x="1498516" y="3488494"/>
            <a:ext cx="1448537" cy="26768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6055052" y="1284007"/>
            <a:ext cx="3024000" cy="5072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  <a:buSzPct val="70000"/>
            </a:pPr>
            <a:endParaRPr kumimoji="1" lang="en-US" altLang="ko-KR" sz="1100" dirty="0">
              <a:solidFill>
                <a:prstClr val="black">
                  <a:lumMod val="65000"/>
                  <a:lumOff val="35000"/>
                </a:prst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2" name="그룹 36"/>
          <p:cNvGrpSpPr/>
          <p:nvPr/>
        </p:nvGrpSpPr>
        <p:grpSpPr>
          <a:xfrm>
            <a:off x="77344" y="1287313"/>
            <a:ext cx="9004678" cy="5072975"/>
            <a:chOff x="2412740" y="2227510"/>
            <a:chExt cx="7551653" cy="5181870"/>
          </a:xfrm>
        </p:grpSpPr>
        <p:sp>
          <p:nvSpPr>
            <p:cNvPr id="37" name="직사각형 36"/>
            <p:cNvSpPr/>
            <p:nvPr/>
          </p:nvSpPr>
          <p:spPr>
            <a:xfrm>
              <a:off x="4919533" y="2227510"/>
              <a:ext cx="2415273" cy="33325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en-US" altLang="ko-KR" sz="1500" b="1" spc="-5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4955347" y="2560763"/>
              <a:ext cx="2304256" cy="484861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  <a:buSzPct val="70000"/>
              </a:pPr>
              <a:endParaRPr kumimoji="1" lang="en-US" altLang="ko-KR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82" name="직사각형 81"/>
            <p:cNvSpPr/>
            <p:nvPr/>
          </p:nvSpPr>
          <p:spPr>
            <a:xfrm>
              <a:off x="2412740" y="2237597"/>
              <a:ext cx="2415273" cy="33095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en-US" altLang="ko-KR" sz="1500" b="1" spc="-5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83" name="직사각형 82"/>
            <p:cNvSpPr/>
            <p:nvPr/>
          </p:nvSpPr>
          <p:spPr>
            <a:xfrm>
              <a:off x="2412741" y="3934817"/>
              <a:ext cx="2415274" cy="33095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en-US" altLang="ko-KR" sz="1500" b="1" spc="-5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16" name="직사각형 115"/>
            <p:cNvSpPr/>
            <p:nvPr/>
          </p:nvSpPr>
          <p:spPr>
            <a:xfrm>
              <a:off x="7428356" y="2227510"/>
              <a:ext cx="2536037" cy="33325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en-US" altLang="ko-KR" sz="1500" b="1" spc="-5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114" name="직사각형 113"/>
          <p:cNvSpPr/>
          <p:nvPr/>
        </p:nvSpPr>
        <p:spPr>
          <a:xfrm>
            <a:off x="3062850" y="1613554"/>
            <a:ext cx="432000" cy="47467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4486003" y="1613554"/>
            <a:ext cx="1458000" cy="47467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42087" y="1860070"/>
            <a:ext cx="973529" cy="70483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79" name="직사각형 78"/>
          <p:cNvSpPr/>
          <p:nvPr/>
        </p:nvSpPr>
        <p:spPr>
          <a:xfrm>
            <a:off x="1388202" y="1860070"/>
            <a:ext cx="1505199" cy="70483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18" name="제목 17"/>
          <p:cNvSpPr>
            <a:spLocks noGrp="1"/>
          </p:cNvSpPr>
          <p:nvPr>
            <p:ph type="title"/>
          </p:nvPr>
        </p:nvSpPr>
        <p:spPr>
          <a:xfrm>
            <a:off x="1049147" y="260655"/>
            <a:ext cx="7895446" cy="709715"/>
          </a:xfrm>
        </p:spPr>
        <p:txBody>
          <a:bodyPr anchor="ctr" anchorCtr="0">
            <a:noAutofit/>
          </a:bodyPr>
          <a:lstStyle/>
          <a:p>
            <a:pPr algn="l"/>
            <a:r>
              <a:rPr lang="en-US" altLang="ko-KR" sz="2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4.3 COMS &amp; GEO-KOMPSAT-2A</a:t>
            </a:r>
            <a:endParaRPr lang="ko-KR" altLang="en-US" sz="2800" b="1" dirty="0">
              <a:solidFill>
                <a:schemeClr val="bg1"/>
              </a:solidFill>
              <a:latin typeface="Tahoma" pitchFamily="34" charset="0"/>
              <a:ea typeface="HY견고딕" pitchFamily="18" charset="-127"/>
              <a:cs typeface="Tahoma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36703" y="1268760"/>
            <a:ext cx="2410404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B h="25400" prst="softRound"/>
            </a:sp3d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resolution</a:t>
            </a:r>
            <a:r>
              <a:rPr kumimoji="1" lang="ko-KR" altLang="en-US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4times</a:t>
            </a:r>
            <a:r>
              <a:rPr kumimoji="1" lang="ko-KR" altLang="en-US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upgrade</a:t>
            </a:r>
            <a:endParaRPr kumimoji="1" lang="ko-KR" altLang="en-US" sz="13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79516" y="1889330"/>
            <a:ext cx="901521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  <a:sp3d>
              <a:bevelB h="25400" prst="softRound"/>
            </a:sp3d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COMS</a:t>
            </a:r>
          </a:p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VIS 1km</a:t>
            </a:r>
          </a:p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IR  4km</a:t>
            </a:r>
            <a:endParaRPr kumimoji="1" lang="ko-KR" altLang="en-US" sz="1200" b="1" dirty="0">
              <a:solidFill>
                <a:srgbClr val="C0504D">
                  <a:lumMod val="50000"/>
                </a:srgb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373670" y="1889330"/>
            <a:ext cx="1533690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B h="25400" prst="softRound"/>
            </a:sp3d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Geo-KOMPSAT-2A</a:t>
            </a:r>
          </a:p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VIS 0.5~1km</a:t>
            </a:r>
          </a:p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IR       2km</a:t>
            </a:r>
            <a:endParaRPr kumimoji="1" lang="ko-KR" altLang="en-US" sz="1200" b="1" dirty="0">
              <a:solidFill>
                <a:srgbClr val="C0504D">
                  <a:lumMod val="50000"/>
                </a:srgb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0" name="오른쪽 화살표 49"/>
          <p:cNvSpPr/>
          <p:nvPr/>
        </p:nvSpPr>
        <p:spPr>
          <a:xfrm>
            <a:off x="1156548" y="2104475"/>
            <a:ext cx="175092" cy="216024"/>
          </a:xfrm>
          <a:prstGeom prst="rightArrow">
            <a:avLst/>
          </a:prstGeom>
          <a:solidFill>
            <a:srgbClr val="97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7508" y="2946430"/>
            <a:ext cx="2778709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B h="25400" prst="softRound"/>
            </a:sp3d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Observation</a:t>
            </a:r>
            <a:r>
              <a:rPr kumimoji="1" lang="ko-KR" altLang="en-US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frequency</a:t>
            </a:r>
            <a:r>
              <a:rPr kumimoji="1" lang="ko-KR" altLang="en-US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4 times</a:t>
            </a:r>
            <a:endParaRPr kumimoji="1" lang="ko-KR" altLang="en-US" sz="13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91142" y="3488494"/>
            <a:ext cx="1384514" cy="26768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pic>
        <p:nvPicPr>
          <p:cNvPr id="56" name="그림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612069"/>
            <a:ext cx="684000" cy="675812"/>
          </a:xfrm>
          <a:prstGeom prst="rect">
            <a:avLst/>
          </a:prstGeom>
        </p:spPr>
      </p:pic>
      <p:grpSp>
        <p:nvGrpSpPr>
          <p:cNvPr id="6" name="그룹 1"/>
          <p:cNvGrpSpPr/>
          <p:nvPr/>
        </p:nvGrpSpPr>
        <p:grpSpPr>
          <a:xfrm>
            <a:off x="1411272" y="3645024"/>
            <a:ext cx="139675" cy="2273776"/>
            <a:chOff x="2269226" y="3458424"/>
            <a:chExt cx="216024" cy="2273776"/>
          </a:xfrm>
        </p:grpSpPr>
        <p:cxnSp>
          <p:nvCxnSpPr>
            <p:cNvPr id="64" name="직선 연결선 63"/>
            <p:cNvCxnSpPr/>
            <p:nvPr/>
          </p:nvCxnSpPr>
          <p:spPr>
            <a:xfrm>
              <a:off x="2377239" y="3458424"/>
              <a:ext cx="0" cy="2268000"/>
            </a:xfrm>
            <a:prstGeom prst="line">
              <a:avLst/>
            </a:prstGeom>
            <a:ln w="22225">
              <a:solidFill>
                <a:srgbClr val="007E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직선 연결선 64"/>
            <p:cNvCxnSpPr/>
            <p:nvPr/>
          </p:nvCxnSpPr>
          <p:spPr>
            <a:xfrm flipH="1">
              <a:off x="2269226" y="3461010"/>
              <a:ext cx="216024" cy="0"/>
            </a:xfrm>
            <a:prstGeom prst="line">
              <a:avLst/>
            </a:prstGeom>
            <a:ln w="22225">
              <a:solidFill>
                <a:srgbClr val="007E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직선 연결선 65"/>
            <p:cNvCxnSpPr/>
            <p:nvPr/>
          </p:nvCxnSpPr>
          <p:spPr>
            <a:xfrm flipH="1">
              <a:off x="2269226" y="5732200"/>
              <a:ext cx="216024" cy="0"/>
            </a:xfrm>
            <a:prstGeom prst="line">
              <a:avLst/>
            </a:prstGeom>
            <a:ln w="22225">
              <a:solidFill>
                <a:srgbClr val="007E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5" name="그림 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38" y="2359895"/>
            <a:ext cx="864000" cy="860245"/>
          </a:xfrm>
          <a:prstGeom prst="rect">
            <a:avLst/>
          </a:prstGeom>
        </p:spPr>
      </p:pic>
      <p:sp>
        <p:nvSpPr>
          <p:cNvPr id="86" name="직사각형 85"/>
          <p:cNvSpPr/>
          <p:nvPr/>
        </p:nvSpPr>
        <p:spPr>
          <a:xfrm>
            <a:off x="3641897" y="1588574"/>
            <a:ext cx="67300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COMS</a:t>
            </a:r>
          </a:p>
        </p:txBody>
      </p:sp>
      <p:sp>
        <p:nvSpPr>
          <p:cNvPr id="87" name="직사각형 86"/>
          <p:cNvSpPr/>
          <p:nvPr/>
        </p:nvSpPr>
        <p:spPr>
          <a:xfrm>
            <a:off x="3304249" y="1892331"/>
            <a:ext cx="135485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1</a:t>
            </a:r>
          </a:p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(Black and white)</a:t>
            </a:r>
          </a:p>
        </p:txBody>
      </p:sp>
      <p:sp>
        <p:nvSpPr>
          <p:cNvPr id="88" name="직사각형 87"/>
          <p:cNvSpPr/>
          <p:nvPr/>
        </p:nvSpPr>
        <p:spPr>
          <a:xfrm>
            <a:off x="3814799" y="3804761"/>
            <a:ext cx="33374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5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O</a:t>
            </a:r>
          </a:p>
        </p:txBody>
      </p:sp>
      <p:sp>
        <p:nvSpPr>
          <p:cNvPr id="89" name="직사각형 88"/>
          <p:cNvSpPr/>
          <p:nvPr/>
        </p:nvSpPr>
        <p:spPr>
          <a:xfrm>
            <a:off x="3848463" y="4736532"/>
            <a:ext cx="26642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4</a:t>
            </a:r>
          </a:p>
        </p:txBody>
      </p:sp>
      <p:pic>
        <p:nvPicPr>
          <p:cNvPr id="90" name="그림 8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425" y="5036561"/>
            <a:ext cx="594915" cy="592330"/>
          </a:xfrm>
          <a:prstGeom prst="rect">
            <a:avLst/>
          </a:prstGeom>
        </p:spPr>
      </p:pic>
      <p:pic>
        <p:nvPicPr>
          <p:cNvPr id="91" name="그림 9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390" y="5036561"/>
            <a:ext cx="594915" cy="592330"/>
          </a:xfrm>
          <a:prstGeom prst="rect">
            <a:avLst/>
          </a:prstGeom>
        </p:spPr>
      </p:pic>
      <p:pic>
        <p:nvPicPr>
          <p:cNvPr id="92" name="그림 9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354" y="5036561"/>
            <a:ext cx="594915" cy="592330"/>
          </a:xfrm>
          <a:prstGeom prst="rect">
            <a:avLst/>
          </a:prstGeom>
        </p:spPr>
      </p:pic>
      <p:pic>
        <p:nvPicPr>
          <p:cNvPr id="93" name="그림 9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318" y="5036561"/>
            <a:ext cx="594915" cy="592330"/>
          </a:xfrm>
          <a:prstGeom prst="rect">
            <a:avLst/>
          </a:prstGeom>
        </p:spPr>
      </p:pic>
      <p:sp>
        <p:nvSpPr>
          <p:cNvPr id="94" name="직사각형 93"/>
          <p:cNvSpPr/>
          <p:nvPr/>
        </p:nvSpPr>
        <p:spPr>
          <a:xfrm>
            <a:off x="3203848" y="5949280"/>
            <a:ext cx="11304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5 channel</a:t>
            </a:r>
          </a:p>
        </p:txBody>
      </p:sp>
      <p:sp>
        <p:nvSpPr>
          <p:cNvPr id="95" name="직사각형 94"/>
          <p:cNvSpPr/>
          <p:nvPr/>
        </p:nvSpPr>
        <p:spPr>
          <a:xfrm>
            <a:off x="4381857" y="1588574"/>
            <a:ext cx="164134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Geo-KOMPSAT-2A</a:t>
            </a:r>
          </a:p>
        </p:txBody>
      </p:sp>
      <p:pic>
        <p:nvPicPr>
          <p:cNvPr id="96" name="그림 9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799" y="2347459"/>
            <a:ext cx="864342" cy="857842"/>
          </a:xfrm>
          <a:prstGeom prst="rect">
            <a:avLst/>
          </a:prstGeom>
        </p:spPr>
      </p:pic>
      <p:sp>
        <p:nvSpPr>
          <p:cNvPr id="97" name="직사각형 96"/>
          <p:cNvSpPr/>
          <p:nvPr/>
        </p:nvSpPr>
        <p:spPr>
          <a:xfrm>
            <a:off x="4685803" y="1892331"/>
            <a:ext cx="108395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4</a:t>
            </a:r>
          </a:p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(color image)</a:t>
            </a:r>
          </a:p>
        </p:txBody>
      </p:sp>
      <p:sp>
        <p:nvSpPr>
          <p:cNvPr id="98" name="직사각형 97"/>
          <p:cNvSpPr/>
          <p:nvPr/>
        </p:nvSpPr>
        <p:spPr>
          <a:xfrm>
            <a:off x="5103639" y="3407896"/>
            <a:ext cx="26642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2</a:t>
            </a:r>
          </a:p>
        </p:txBody>
      </p:sp>
      <p:pic>
        <p:nvPicPr>
          <p:cNvPr id="99" name="그림 9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747" y="3706776"/>
            <a:ext cx="594915" cy="592330"/>
          </a:xfrm>
          <a:prstGeom prst="rect">
            <a:avLst/>
          </a:prstGeom>
        </p:spPr>
      </p:pic>
      <p:pic>
        <p:nvPicPr>
          <p:cNvPr id="100" name="그림 9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385" y="3706776"/>
            <a:ext cx="594915" cy="592330"/>
          </a:xfrm>
          <a:prstGeom prst="rect">
            <a:avLst/>
          </a:prstGeom>
        </p:spPr>
      </p:pic>
      <p:sp>
        <p:nvSpPr>
          <p:cNvPr id="109" name="직사각형 108"/>
          <p:cNvSpPr/>
          <p:nvPr/>
        </p:nvSpPr>
        <p:spPr>
          <a:xfrm>
            <a:off x="5093896" y="4736532"/>
            <a:ext cx="3481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10</a:t>
            </a:r>
          </a:p>
        </p:txBody>
      </p:sp>
      <p:sp>
        <p:nvSpPr>
          <p:cNvPr id="110" name="직사각형 109"/>
          <p:cNvSpPr/>
          <p:nvPr/>
        </p:nvSpPr>
        <p:spPr>
          <a:xfrm>
            <a:off x="4572000" y="5949280"/>
            <a:ext cx="12490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16 channel</a:t>
            </a:r>
          </a:p>
        </p:txBody>
      </p:sp>
      <p:sp>
        <p:nvSpPr>
          <p:cNvPr id="111" name="직사각형 110"/>
          <p:cNvSpPr/>
          <p:nvPr/>
        </p:nvSpPr>
        <p:spPr>
          <a:xfrm>
            <a:off x="3049388" y="2552848"/>
            <a:ext cx="40267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VIS</a:t>
            </a:r>
            <a:endParaRPr kumimoji="1" lang="ko-KR" altLang="en-US" sz="1100" b="1" dirty="0">
              <a:solidFill>
                <a:srgbClr val="1F497D">
                  <a:lumMod val="75000"/>
                </a:srgb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2" name="직사각형 111"/>
          <p:cNvSpPr/>
          <p:nvPr/>
        </p:nvSpPr>
        <p:spPr>
          <a:xfrm>
            <a:off x="3074473" y="3741061"/>
            <a:ext cx="40748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SW</a:t>
            </a:r>
            <a:br>
              <a:rPr kumimoji="1" lang="en-US" altLang="ko-KR" sz="1100" b="1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kumimoji="1" lang="en-US" altLang="ko-KR" sz="1100" b="1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IR</a:t>
            </a:r>
            <a:endParaRPr kumimoji="1" lang="ko-KR" altLang="en-US" sz="1100" b="1" dirty="0">
              <a:solidFill>
                <a:srgbClr val="1F497D">
                  <a:lumMod val="75000"/>
                </a:srgb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3" name="직사각형 112"/>
          <p:cNvSpPr/>
          <p:nvPr/>
        </p:nvSpPr>
        <p:spPr>
          <a:xfrm>
            <a:off x="3135787" y="5117283"/>
            <a:ext cx="3209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IR</a:t>
            </a:r>
            <a:endParaRPr kumimoji="1" lang="ko-KR" altLang="en-US" sz="1100" b="1" dirty="0">
              <a:solidFill>
                <a:srgbClr val="1F497D">
                  <a:lumMod val="75000"/>
                </a:srgb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" name="오른쪽 화살표 12"/>
          <p:cNvSpPr/>
          <p:nvPr/>
        </p:nvSpPr>
        <p:spPr>
          <a:xfrm>
            <a:off x="4314898" y="3794454"/>
            <a:ext cx="338743" cy="354626"/>
          </a:xfrm>
          <a:prstGeom prst="rightArrow">
            <a:avLst/>
          </a:prstGeom>
          <a:solidFill>
            <a:srgbClr val="97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3121478" y="1268760"/>
            <a:ext cx="2208426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B h="25400" prst="softRound"/>
            </a:sp3d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channel</a:t>
            </a:r>
            <a:r>
              <a:rPr kumimoji="1" lang="ko-KR" altLang="en-US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3times</a:t>
            </a:r>
            <a:r>
              <a:rPr kumimoji="1" lang="ko-KR" altLang="en-US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increase</a:t>
            </a:r>
            <a:endParaRPr kumimoji="1" lang="ko-KR" altLang="en-US" sz="13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6058744" y="1268760"/>
            <a:ext cx="2541017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B h="25400" prst="softRound"/>
            </a:sp3d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products </a:t>
            </a:r>
            <a:r>
              <a:rPr kumimoji="1" lang="en-US" altLang="ko-K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3.5 times</a:t>
            </a:r>
            <a:r>
              <a:rPr kumimoji="1" lang="ko-KR" altLang="en-US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increase</a:t>
            </a:r>
            <a:endParaRPr kumimoji="1" lang="ko-KR" altLang="en-US" sz="13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8" name="직사각형 117"/>
          <p:cNvSpPr/>
          <p:nvPr/>
        </p:nvSpPr>
        <p:spPr>
          <a:xfrm>
            <a:off x="6084172" y="1628800"/>
            <a:ext cx="1373811" cy="471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354805" y="1588574"/>
            <a:ext cx="780095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COMS</a:t>
            </a:r>
            <a:endParaRPr kumimoji="1" lang="ko-KR" altLang="en-US" sz="1300" b="1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6" name="직사각형 135"/>
          <p:cNvSpPr/>
          <p:nvPr/>
        </p:nvSpPr>
        <p:spPr>
          <a:xfrm>
            <a:off x="6228186" y="5970611"/>
            <a:ext cx="10941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Total : 16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6201915" y="1827869"/>
            <a:ext cx="11063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Cloud/pre. : 5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6053745" y="3048707"/>
            <a:ext cx="1379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Aerosol : 5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6045036" y="4174920"/>
            <a:ext cx="1379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AMV : 3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6211568" y="5111606"/>
            <a:ext cx="11034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Land </a:t>
            </a:r>
            <a:r>
              <a:rPr kumimoji="1" lang="en-US" altLang="ko-KR" sz="1100" b="1" dirty="0" err="1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sfc</a:t>
            </a: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. : 3</a:t>
            </a:r>
            <a:endParaRPr kumimoji="1" lang="ko-KR" altLang="en-US" sz="1100" b="1" dirty="0">
              <a:solidFill>
                <a:srgbClr val="7030A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7396711" y="1588574"/>
            <a:ext cx="1626779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Geo-KOMPSAT-2A</a:t>
            </a:r>
            <a:endParaRPr kumimoji="1" lang="ko-KR" altLang="en-US" sz="1300" b="1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2" name="직사각형 141"/>
          <p:cNvSpPr/>
          <p:nvPr/>
        </p:nvSpPr>
        <p:spPr>
          <a:xfrm>
            <a:off x="7668344" y="5970611"/>
            <a:ext cx="11662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Total : 52 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7683803" y="1827869"/>
            <a:ext cx="12086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Cloud/pre. :19</a:t>
            </a:r>
          </a:p>
        </p:txBody>
      </p:sp>
      <p:sp>
        <p:nvSpPr>
          <p:cNvPr id="192" name="TextBox 191"/>
          <p:cNvSpPr txBox="1"/>
          <p:nvPr/>
        </p:nvSpPr>
        <p:spPr>
          <a:xfrm>
            <a:off x="7519487" y="3048707"/>
            <a:ext cx="1445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Aerosol :</a:t>
            </a:r>
            <a:r>
              <a:rPr kumimoji="1" lang="ko-KR" altLang="en-US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16</a:t>
            </a:r>
          </a:p>
        </p:txBody>
      </p:sp>
      <p:sp>
        <p:nvSpPr>
          <p:cNvPr id="193" name="TextBox 192"/>
          <p:cNvSpPr txBox="1"/>
          <p:nvPr/>
        </p:nvSpPr>
        <p:spPr>
          <a:xfrm>
            <a:off x="7579947" y="4174920"/>
            <a:ext cx="1384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AMV : 6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7573586" y="5111606"/>
            <a:ext cx="13188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Land </a:t>
            </a:r>
            <a:r>
              <a:rPr kumimoji="1" lang="en-US" altLang="ko-KR" sz="1100" b="1" dirty="0" err="1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sfc</a:t>
            </a: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. :</a:t>
            </a:r>
            <a:r>
              <a:rPr kumimoji="1" lang="ko-KR" altLang="en-US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11</a:t>
            </a:r>
            <a:endParaRPr kumimoji="1" lang="ko-KR" altLang="en-US" sz="1100" b="1" dirty="0">
              <a:solidFill>
                <a:srgbClr val="7030A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02" name="그림 2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16" y="3612075"/>
            <a:ext cx="684000" cy="681027"/>
          </a:xfrm>
          <a:prstGeom prst="rect">
            <a:avLst/>
          </a:prstGeom>
        </p:spPr>
      </p:pic>
      <p:pic>
        <p:nvPicPr>
          <p:cNvPr id="203" name="그림 20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4653144"/>
            <a:ext cx="540000" cy="398491"/>
          </a:xfrm>
          <a:prstGeom prst="rect">
            <a:avLst/>
          </a:prstGeom>
        </p:spPr>
      </p:pic>
      <p:pic>
        <p:nvPicPr>
          <p:cNvPr id="204" name="그림 20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626" y="4653144"/>
            <a:ext cx="540000" cy="398491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079" y="5410047"/>
            <a:ext cx="346942" cy="467233"/>
          </a:xfrm>
          <a:prstGeom prst="rect">
            <a:avLst/>
          </a:prstGeom>
        </p:spPr>
      </p:pic>
      <p:pic>
        <p:nvPicPr>
          <p:cNvPr id="207" name="그림 20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36" y="5410047"/>
            <a:ext cx="346942" cy="467233"/>
          </a:xfrm>
          <a:prstGeom prst="rect">
            <a:avLst/>
          </a:prstGeom>
        </p:spPr>
      </p:pic>
      <p:pic>
        <p:nvPicPr>
          <p:cNvPr id="208" name="그림 20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568" y="5410047"/>
            <a:ext cx="346942" cy="467233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333053" y="4309764"/>
            <a:ext cx="96051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Full disk</a:t>
            </a:r>
            <a:r>
              <a:rPr kumimoji="1" lang="ko-KR" altLang="en-US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: 1</a:t>
            </a:r>
            <a:endParaRPr kumimoji="1" lang="ko-KR" altLang="en-US" sz="1100" dirty="0">
              <a:solidFill>
                <a:prstClr val="black"/>
              </a:solidFill>
            </a:endParaRPr>
          </a:p>
        </p:txBody>
      </p:sp>
      <p:sp>
        <p:nvSpPr>
          <p:cNvPr id="209" name="직사각형 208"/>
          <p:cNvSpPr/>
          <p:nvPr/>
        </p:nvSpPr>
        <p:spPr>
          <a:xfrm>
            <a:off x="399731" y="5039598"/>
            <a:ext cx="6238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NH : 2</a:t>
            </a:r>
            <a:endParaRPr kumimoji="1" lang="ko-KR" altLang="en-US" sz="1100" dirty="0">
              <a:solidFill>
                <a:prstClr val="black"/>
              </a:solidFill>
            </a:endParaRPr>
          </a:p>
        </p:txBody>
      </p:sp>
      <p:sp>
        <p:nvSpPr>
          <p:cNvPr id="212" name="직사각형 211"/>
          <p:cNvSpPr/>
          <p:nvPr/>
        </p:nvSpPr>
        <p:spPr>
          <a:xfrm>
            <a:off x="35496" y="5877272"/>
            <a:ext cx="13276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KP</a:t>
            </a:r>
            <a:r>
              <a:rPr kumimoji="1" lang="ko-KR" altLang="en-US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: every 15min</a:t>
            </a:r>
            <a:endParaRPr kumimoji="1" lang="ko-KR" altLang="en-US" sz="1100" dirty="0">
              <a:solidFill>
                <a:prstClr val="black"/>
              </a:solidFill>
            </a:endParaRPr>
          </a:p>
        </p:txBody>
      </p:sp>
      <p:pic>
        <p:nvPicPr>
          <p:cNvPr id="213" name="그림 2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951" y="3612069"/>
            <a:ext cx="684000" cy="675812"/>
          </a:xfrm>
          <a:prstGeom prst="rect">
            <a:avLst/>
          </a:prstGeom>
        </p:spPr>
      </p:pic>
      <p:pic>
        <p:nvPicPr>
          <p:cNvPr id="214" name="그림 2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19" y="3612069"/>
            <a:ext cx="684000" cy="675812"/>
          </a:xfrm>
          <a:prstGeom prst="rect">
            <a:avLst/>
          </a:prstGeom>
        </p:spPr>
      </p:pic>
      <p:pic>
        <p:nvPicPr>
          <p:cNvPr id="215" name="그림 2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435" y="3612069"/>
            <a:ext cx="684000" cy="675812"/>
          </a:xfrm>
          <a:prstGeom prst="rect">
            <a:avLst/>
          </a:prstGeom>
        </p:spPr>
      </p:pic>
      <p:sp>
        <p:nvSpPr>
          <p:cNvPr id="216" name="직사각형 215"/>
          <p:cNvSpPr/>
          <p:nvPr/>
        </p:nvSpPr>
        <p:spPr>
          <a:xfrm>
            <a:off x="1763692" y="4293096"/>
            <a:ext cx="96051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Full disk : 4</a:t>
            </a:r>
            <a:endParaRPr kumimoji="1" lang="ko-KR" altLang="en-US" sz="1100" dirty="0">
              <a:solidFill>
                <a:prstClr val="black"/>
              </a:solidFill>
            </a:endParaRPr>
          </a:p>
        </p:txBody>
      </p:sp>
      <p:pic>
        <p:nvPicPr>
          <p:cNvPr id="217" name="그림 2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9672" y="4643216"/>
            <a:ext cx="540000" cy="398491"/>
          </a:xfrm>
          <a:prstGeom prst="rect">
            <a:avLst/>
          </a:prstGeom>
        </p:spPr>
      </p:pic>
      <p:pic>
        <p:nvPicPr>
          <p:cNvPr id="218" name="그림 2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3618" y="4643216"/>
            <a:ext cx="540000" cy="398491"/>
          </a:xfrm>
          <a:prstGeom prst="rect">
            <a:avLst/>
          </a:prstGeom>
        </p:spPr>
      </p:pic>
      <p:pic>
        <p:nvPicPr>
          <p:cNvPr id="219" name="그림 2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7564" y="4643216"/>
            <a:ext cx="540000" cy="398491"/>
          </a:xfrm>
          <a:prstGeom prst="rect">
            <a:avLst/>
          </a:prstGeom>
        </p:spPr>
      </p:pic>
      <p:sp>
        <p:nvSpPr>
          <p:cNvPr id="221" name="직사각형 220"/>
          <p:cNvSpPr/>
          <p:nvPr/>
        </p:nvSpPr>
        <p:spPr>
          <a:xfrm>
            <a:off x="1690928" y="5039598"/>
            <a:ext cx="70564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NH : 10</a:t>
            </a:r>
            <a:endParaRPr kumimoji="1" lang="ko-KR" altLang="en-US" sz="1100" dirty="0">
              <a:solidFill>
                <a:prstClr val="black"/>
              </a:solidFill>
            </a:endParaRPr>
          </a:p>
        </p:txBody>
      </p:sp>
      <p:sp>
        <p:nvSpPr>
          <p:cNvPr id="225" name="직사각형 224"/>
          <p:cNvSpPr/>
          <p:nvPr/>
        </p:nvSpPr>
        <p:spPr>
          <a:xfrm>
            <a:off x="2485750" y="5471646"/>
            <a:ext cx="45717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…....</a:t>
            </a:r>
            <a:endParaRPr kumimoji="1" lang="ko-KR" altLang="en-US" sz="1100" dirty="0">
              <a:solidFill>
                <a:prstClr val="black"/>
              </a:solidFill>
            </a:endParaRPr>
          </a:p>
        </p:txBody>
      </p:sp>
      <p:sp>
        <p:nvSpPr>
          <p:cNvPr id="227" name="직사각형 226"/>
          <p:cNvSpPr/>
          <p:nvPr/>
        </p:nvSpPr>
        <p:spPr>
          <a:xfrm>
            <a:off x="1700673" y="5877272"/>
            <a:ext cx="12458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KP : every 2min</a:t>
            </a:r>
            <a:endParaRPr kumimoji="1" lang="ko-KR" altLang="en-US" sz="1100" dirty="0">
              <a:solidFill>
                <a:prstClr val="black"/>
              </a:solidFill>
            </a:endParaRPr>
          </a:p>
        </p:txBody>
      </p:sp>
      <p:pic>
        <p:nvPicPr>
          <p:cNvPr id="175" name="그림 17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2770" y="5410047"/>
            <a:ext cx="346942" cy="467233"/>
          </a:xfrm>
          <a:prstGeom prst="rect">
            <a:avLst/>
          </a:prstGeom>
        </p:spPr>
      </p:pic>
      <p:pic>
        <p:nvPicPr>
          <p:cNvPr id="176" name="그림 17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4778" y="5410047"/>
            <a:ext cx="346942" cy="467233"/>
          </a:xfrm>
          <a:prstGeom prst="rect">
            <a:avLst/>
          </a:prstGeom>
        </p:spPr>
      </p:pic>
      <p:pic>
        <p:nvPicPr>
          <p:cNvPr id="177" name="그림 17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6786" y="5410047"/>
            <a:ext cx="346942" cy="467233"/>
          </a:xfrm>
          <a:prstGeom prst="rect">
            <a:avLst/>
          </a:prstGeom>
        </p:spPr>
      </p:pic>
      <p:pic>
        <p:nvPicPr>
          <p:cNvPr id="195" name="그림 19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8794" y="5410047"/>
            <a:ext cx="346942" cy="467233"/>
          </a:xfrm>
          <a:prstGeom prst="rect">
            <a:avLst/>
          </a:prstGeom>
        </p:spPr>
      </p:pic>
      <p:pic>
        <p:nvPicPr>
          <p:cNvPr id="196" name="그림 19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0802" y="5410047"/>
            <a:ext cx="346942" cy="467233"/>
          </a:xfrm>
          <a:prstGeom prst="rect">
            <a:avLst/>
          </a:prstGeom>
        </p:spPr>
      </p:pic>
      <p:pic>
        <p:nvPicPr>
          <p:cNvPr id="197" name="그림 19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2810" y="5410047"/>
            <a:ext cx="346942" cy="467233"/>
          </a:xfrm>
          <a:prstGeom prst="rect">
            <a:avLst/>
          </a:prstGeom>
        </p:spPr>
      </p:pic>
      <p:pic>
        <p:nvPicPr>
          <p:cNvPr id="198" name="그림 19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4818" y="5410047"/>
            <a:ext cx="346942" cy="467233"/>
          </a:xfrm>
          <a:prstGeom prst="rect">
            <a:avLst/>
          </a:prstGeom>
        </p:spPr>
      </p:pic>
      <p:pic>
        <p:nvPicPr>
          <p:cNvPr id="199" name="그림 19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6826" y="5410047"/>
            <a:ext cx="346942" cy="467233"/>
          </a:xfrm>
          <a:prstGeom prst="rect">
            <a:avLst/>
          </a:prstGeom>
        </p:spPr>
      </p:pic>
      <p:pic>
        <p:nvPicPr>
          <p:cNvPr id="201" name="그림 20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8834" y="5410047"/>
            <a:ext cx="346942" cy="467233"/>
          </a:xfrm>
          <a:prstGeom prst="rect">
            <a:avLst/>
          </a:prstGeom>
        </p:spPr>
      </p:pic>
      <p:sp>
        <p:nvSpPr>
          <p:cNvPr id="55" name="오른쪽 화살표 54"/>
          <p:cNvSpPr/>
          <p:nvPr/>
        </p:nvSpPr>
        <p:spPr>
          <a:xfrm>
            <a:off x="1388408" y="4725144"/>
            <a:ext cx="216024" cy="242446"/>
          </a:xfrm>
          <a:prstGeom prst="rightArrow">
            <a:avLst/>
          </a:prstGeom>
          <a:solidFill>
            <a:srgbClr val="97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 dirty="0">
              <a:solidFill>
                <a:prstClr val="white"/>
              </a:solidFill>
            </a:endParaRPr>
          </a:p>
        </p:txBody>
      </p:sp>
      <p:pic>
        <p:nvPicPr>
          <p:cNvPr id="205" name="그림 20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1510" y="4643216"/>
            <a:ext cx="540000" cy="398491"/>
          </a:xfrm>
          <a:prstGeom prst="rect">
            <a:avLst/>
          </a:prstGeom>
        </p:spPr>
      </p:pic>
      <p:pic>
        <p:nvPicPr>
          <p:cNvPr id="206" name="그림 20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5456" y="4643216"/>
            <a:ext cx="540000" cy="398491"/>
          </a:xfrm>
          <a:prstGeom prst="rect">
            <a:avLst/>
          </a:prstGeom>
        </p:spPr>
      </p:pic>
      <p:pic>
        <p:nvPicPr>
          <p:cNvPr id="210" name="그림 20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9402" y="4643216"/>
            <a:ext cx="540000" cy="398491"/>
          </a:xfrm>
          <a:prstGeom prst="rect">
            <a:avLst/>
          </a:prstGeom>
        </p:spPr>
      </p:pic>
      <p:pic>
        <p:nvPicPr>
          <p:cNvPr id="211" name="그림 2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3348" y="4643216"/>
            <a:ext cx="540000" cy="398491"/>
          </a:xfrm>
          <a:prstGeom prst="rect">
            <a:avLst/>
          </a:prstGeom>
        </p:spPr>
      </p:pic>
      <p:pic>
        <p:nvPicPr>
          <p:cNvPr id="233" name="그림 2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7294" y="4643216"/>
            <a:ext cx="540000" cy="398491"/>
          </a:xfrm>
          <a:prstGeom prst="rect">
            <a:avLst/>
          </a:prstGeom>
        </p:spPr>
      </p:pic>
      <p:pic>
        <p:nvPicPr>
          <p:cNvPr id="235" name="그림 23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1240" y="4643216"/>
            <a:ext cx="540000" cy="398491"/>
          </a:xfrm>
          <a:prstGeom prst="rect">
            <a:avLst/>
          </a:prstGeom>
        </p:spPr>
      </p:pic>
      <p:pic>
        <p:nvPicPr>
          <p:cNvPr id="236" name="그림 23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5186" y="4643216"/>
            <a:ext cx="540000" cy="398491"/>
          </a:xfrm>
          <a:prstGeom prst="rect">
            <a:avLst/>
          </a:prstGeom>
        </p:spPr>
      </p:pic>
      <p:pic>
        <p:nvPicPr>
          <p:cNvPr id="237" name="그림 23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9134" y="4643216"/>
            <a:ext cx="540000" cy="398491"/>
          </a:xfrm>
          <a:prstGeom prst="rect">
            <a:avLst/>
          </a:prstGeom>
        </p:spPr>
      </p:pic>
      <p:sp>
        <p:nvSpPr>
          <p:cNvPr id="239" name="직사각형 238"/>
          <p:cNvSpPr/>
          <p:nvPr/>
        </p:nvSpPr>
        <p:spPr>
          <a:xfrm>
            <a:off x="1259636" y="3356992"/>
            <a:ext cx="475057" cy="256349"/>
          </a:xfrm>
          <a:prstGeom prst="rect">
            <a:avLst/>
          </a:prstGeom>
          <a:solidFill>
            <a:srgbClr val="004A8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 dirty="0">
              <a:solidFill>
                <a:prstClr val="white"/>
              </a:solidFill>
            </a:endParaRPr>
          </a:p>
        </p:txBody>
      </p:sp>
      <p:sp>
        <p:nvSpPr>
          <p:cNvPr id="240" name="TextBox 239"/>
          <p:cNvSpPr txBox="1"/>
          <p:nvPr/>
        </p:nvSpPr>
        <p:spPr>
          <a:xfrm>
            <a:off x="1206296" y="3341752"/>
            <a:ext cx="576064" cy="2616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B h="25400" prst="softRound"/>
            </a:sp3d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prstClr val="white"/>
                </a:solidFill>
                <a:latin typeface="맑은 고딕" pitchFamily="50" charset="-127"/>
                <a:ea typeface="맑은 고딕" pitchFamily="50" charset="-127"/>
              </a:rPr>
              <a:t>1hr</a:t>
            </a:r>
            <a:endParaRPr kumimoji="1" lang="ko-KR" altLang="en-US" sz="1100" b="1" dirty="0">
              <a:solidFill>
                <a:prstClr val="white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41" name="그림 2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334" y="5036561"/>
            <a:ext cx="594915" cy="592330"/>
          </a:xfrm>
          <a:prstGeom prst="rect">
            <a:avLst/>
          </a:prstGeom>
        </p:spPr>
      </p:pic>
      <p:pic>
        <p:nvPicPr>
          <p:cNvPr id="242" name="그림 2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26" y="5036561"/>
            <a:ext cx="594915" cy="592330"/>
          </a:xfrm>
          <a:prstGeom prst="rect">
            <a:avLst/>
          </a:prstGeom>
        </p:spPr>
      </p:pic>
      <p:pic>
        <p:nvPicPr>
          <p:cNvPr id="243" name="그림 2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318" y="5036561"/>
            <a:ext cx="594915" cy="592330"/>
          </a:xfrm>
          <a:prstGeom prst="rect">
            <a:avLst/>
          </a:prstGeom>
        </p:spPr>
      </p:pic>
      <p:pic>
        <p:nvPicPr>
          <p:cNvPr id="244" name="그림 2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310" y="5036561"/>
            <a:ext cx="594915" cy="592330"/>
          </a:xfrm>
          <a:prstGeom prst="rect">
            <a:avLst/>
          </a:prstGeom>
        </p:spPr>
      </p:pic>
      <p:pic>
        <p:nvPicPr>
          <p:cNvPr id="245" name="그림 2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310" y="5036561"/>
            <a:ext cx="594915" cy="592330"/>
          </a:xfrm>
          <a:prstGeom prst="rect">
            <a:avLst/>
          </a:prstGeom>
        </p:spPr>
      </p:pic>
      <p:pic>
        <p:nvPicPr>
          <p:cNvPr id="246" name="그림 2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302" y="5036561"/>
            <a:ext cx="594915" cy="592330"/>
          </a:xfrm>
          <a:prstGeom prst="rect">
            <a:avLst/>
          </a:prstGeom>
        </p:spPr>
      </p:pic>
      <p:pic>
        <p:nvPicPr>
          <p:cNvPr id="247" name="그림 2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294" y="5036561"/>
            <a:ext cx="594915" cy="592330"/>
          </a:xfrm>
          <a:prstGeom prst="rect">
            <a:avLst/>
          </a:prstGeom>
        </p:spPr>
      </p:pic>
      <p:pic>
        <p:nvPicPr>
          <p:cNvPr id="248" name="그림 2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86" y="5036561"/>
            <a:ext cx="594915" cy="592330"/>
          </a:xfrm>
          <a:prstGeom prst="rect">
            <a:avLst/>
          </a:prstGeom>
        </p:spPr>
      </p:pic>
      <p:pic>
        <p:nvPicPr>
          <p:cNvPr id="249" name="그림 2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278" y="5036561"/>
            <a:ext cx="594915" cy="592330"/>
          </a:xfrm>
          <a:prstGeom prst="rect">
            <a:avLst/>
          </a:prstGeom>
        </p:spPr>
      </p:pic>
      <p:pic>
        <p:nvPicPr>
          <p:cNvPr id="250" name="그림 2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270" y="5036561"/>
            <a:ext cx="594915" cy="592330"/>
          </a:xfrm>
          <a:prstGeom prst="rect">
            <a:avLst/>
          </a:prstGeom>
        </p:spPr>
      </p:pic>
      <p:pic>
        <p:nvPicPr>
          <p:cNvPr id="251" name="그림 2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262" y="5036561"/>
            <a:ext cx="594915" cy="592330"/>
          </a:xfrm>
          <a:prstGeom prst="rect">
            <a:avLst/>
          </a:prstGeom>
        </p:spPr>
      </p:pic>
      <p:pic>
        <p:nvPicPr>
          <p:cNvPr id="1028" name="Picture 4"/>
          <p:cNvPicPr preferRelativeResize="0"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6" y="2113599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 preferRelativeResize="0"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"/>
          <a:stretch>
            <a:fillRect/>
          </a:stretch>
        </p:blipFill>
        <p:spPr bwMode="auto">
          <a:xfrm>
            <a:off x="6286512" y="2113599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 preferRelativeResize="0"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8" y="2113607"/>
            <a:ext cx="594000" cy="5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 preferRelativeResize="0"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64" y="2113599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 preferRelativeResize="0"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40" y="2113599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 descr="C:\Users\기본\Desktop\그림1.png"/>
          <p:cNvPicPr preferRelativeResize="0">
            <a:picLocks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6" y="5357826"/>
            <a:ext cx="594000" cy="594000"/>
          </a:xfrm>
          <a:prstGeom prst="rect">
            <a:avLst/>
          </a:prstGeom>
          <a:noFill/>
        </p:spPr>
      </p:pic>
      <p:pic>
        <p:nvPicPr>
          <p:cNvPr id="1039" name="Picture 15" descr="C:\Users\기본\Desktop\그림2.png"/>
          <p:cNvPicPr preferRelativeResize="0">
            <a:picLocks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8" y="5357826"/>
            <a:ext cx="594000" cy="594000"/>
          </a:xfrm>
          <a:prstGeom prst="rect">
            <a:avLst/>
          </a:prstGeom>
          <a:noFill/>
        </p:spPr>
      </p:pic>
      <p:pic>
        <p:nvPicPr>
          <p:cNvPr id="1040" name="Picture 16" descr="C:\Users\기본\Desktop\그림3.png"/>
          <p:cNvPicPr preferRelativeResize="0">
            <a:picLocks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40" y="5357826"/>
            <a:ext cx="594000" cy="594000"/>
          </a:xfrm>
          <a:prstGeom prst="rect">
            <a:avLst/>
          </a:prstGeom>
          <a:noFill/>
        </p:spPr>
      </p:pic>
      <p:pic>
        <p:nvPicPr>
          <p:cNvPr id="1044" name="Picture 20" descr="C:\Users\기본\Desktop\그림5.png"/>
          <p:cNvPicPr preferRelativeResize="0">
            <a:picLocks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6" y="4461760"/>
            <a:ext cx="594000" cy="594000"/>
          </a:xfrm>
          <a:prstGeom prst="rect">
            <a:avLst/>
          </a:prstGeom>
          <a:noFill/>
        </p:spPr>
      </p:pic>
      <p:pic>
        <p:nvPicPr>
          <p:cNvPr id="1045" name="Picture 21" descr="C:\Users\기본\Desktop\그림6.png"/>
          <p:cNvPicPr preferRelativeResize="0">
            <a:picLocks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8" y="4461760"/>
            <a:ext cx="594000" cy="594000"/>
          </a:xfrm>
          <a:prstGeom prst="rect">
            <a:avLst/>
          </a:prstGeom>
          <a:noFill/>
        </p:spPr>
      </p:pic>
      <p:pic>
        <p:nvPicPr>
          <p:cNvPr id="1046" name="Picture 22" descr="C:\Users\기본\Desktop\그림4.png"/>
          <p:cNvPicPr preferRelativeResize="0">
            <a:picLocks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40" y="4461760"/>
            <a:ext cx="594000" cy="594000"/>
          </a:xfrm>
          <a:prstGeom prst="rect">
            <a:avLst/>
          </a:prstGeom>
          <a:noFill/>
        </p:spPr>
      </p:pic>
      <p:pic>
        <p:nvPicPr>
          <p:cNvPr id="1062" name="Picture 38" descr="C:\Users\기본\Desktop\그림12.png"/>
          <p:cNvPicPr preferRelativeResize="0">
            <a:picLocks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6" y="3310613"/>
            <a:ext cx="594000" cy="594000"/>
          </a:xfrm>
          <a:prstGeom prst="rect">
            <a:avLst/>
          </a:prstGeom>
          <a:noFill/>
        </p:spPr>
      </p:pic>
      <p:pic>
        <p:nvPicPr>
          <p:cNvPr id="1063" name="Picture 39" descr="C:\Users\기본\Desktop\그림13.png"/>
          <p:cNvPicPr preferRelativeResize="0">
            <a:picLocks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2" y="3310613"/>
            <a:ext cx="594000" cy="594000"/>
          </a:xfrm>
          <a:prstGeom prst="rect">
            <a:avLst/>
          </a:prstGeom>
          <a:noFill/>
        </p:spPr>
      </p:pic>
      <p:pic>
        <p:nvPicPr>
          <p:cNvPr id="1064" name="Picture 40" descr="C:\Users\기본\Desktop\그림14.png"/>
          <p:cNvPicPr preferRelativeResize="0">
            <a:picLocks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8" y="3310613"/>
            <a:ext cx="594000" cy="594000"/>
          </a:xfrm>
          <a:prstGeom prst="rect">
            <a:avLst/>
          </a:prstGeom>
          <a:noFill/>
        </p:spPr>
      </p:pic>
      <p:pic>
        <p:nvPicPr>
          <p:cNvPr id="1065" name="Picture 41" descr="C:\Users\기본\Desktop\그림15.png"/>
          <p:cNvPicPr preferRelativeResize="0">
            <a:picLocks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64" y="3310613"/>
            <a:ext cx="594000" cy="594000"/>
          </a:xfrm>
          <a:prstGeom prst="rect">
            <a:avLst/>
          </a:prstGeom>
          <a:noFill/>
        </p:spPr>
      </p:pic>
      <p:pic>
        <p:nvPicPr>
          <p:cNvPr id="1066" name="Picture 42" descr="C:\Users\기본\Desktop\그림16.png"/>
          <p:cNvPicPr preferRelativeResize="0">
            <a:picLocks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40" y="3310613"/>
            <a:ext cx="594000" cy="594000"/>
          </a:xfrm>
          <a:prstGeom prst="rect">
            <a:avLst/>
          </a:prstGeom>
          <a:noFill/>
        </p:spPr>
      </p:pic>
      <p:pic>
        <p:nvPicPr>
          <p:cNvPr id="220" name="그림 219" descr="EMB0000153cbc02"/>
          <p:cNvPicPr preferRelativeResize="0"/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58" y="2117200"/>
            <a:ext cx="594000" cy="594000"/>
          </a:xfrm>
          <a:prstGeom prst="rect">
            <a:avLst/>
          </a:prstGeom>
          <a:noFill/>
        </p:spPr>
      </p:pic>
      <p:pic>
        <p:nvPicPr>
          <p:cNvPr id="222" name="그림 221" descr="EMB0000153cbbde"/>
          <p:cNvPicPr preferRelativeResize="0"/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588" y="2117200"/>
            <a:ext cx="594000" cy="594000"/>
          </a:xfrm>
          <a:prstGeom prst="rect">
            <a:avLst/>
          </a:prstGeom>
          <a:noFill/>
        </p:spPr>
      </p:pic>
      <p:pic>
        <p:nvPicPr>
          <p:cNvPr id="223" name="그림 222" descr="EMB0000153cbbe1"/>
          <p:cNvPicPr preferRelativeResize="0"/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218" y="2117200"/>
            <a:ext cx="594000" cy="594000"/>
          </a:xfrm>
          <a:prstGeom prst="rect">
            <a:avLst/>
          </a:prstGeom>
          <a:noFill/>
        </p:spPr>
      </p:pic>
      <p:pic>
        <p:nvPicPr>
          <p:cNvPr id="224" name="그림 223" descr="EMB0000153cbbe4"/>
          <p:cNvPicPr/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848" y="2117200"/>
            <a:ext cx="594000" cy="594000"/>
          </a:xfrm>
          <a:prstGeom prst="rect">
            <a:avLst/>
          </a:prstGeom>
          <a:noFill/>
        </p:spPr>
      </p:pic>
      <p:pic>
        <p:nvPicPr>
          <p:cNvPr id="259" name="그림 258" descr="EMB0000153cbbde"/>
          <p:cNvPicPr preferRelativeResize="0"/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78" y="2117200"/>
            <a:ext cx="594000" cy="594000"/>
          </a:xfrm>
          <a:prstGeom prst="rect">
            <a:avLst/>
          </a:prstGeom>
          <a:noFill/>
        </p:spPr>
      </p:pic>
      <p:pic>
        <p:nvPicPr>
          <p:cNvPr id="261" name="그림 260" descr="EMB0000153cbc02"/>
          <p:cNvPicPr preferRelativeResize="0"/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108" y="2117200"/>
            <a:ext cx="594000" cy="594000"/>
          </a:xfrm>
          <a:prstGeom prst="rect">
            <a:avLst/>
          </a:prstGeom>
          <a:noFill/>
        </p:spPr>
      </p:pic>
      <p:pic>
        <p:nvPicPr>
          <p:cNvPr id="265" name="그림 264" descr="EMB0000153cbbe1"/>
          <p:cNvPicPr preferRelativeResize="0"/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738" y="2117200"/>
            <a:ext cx="594000" cy="594000"/>
          </a:xfrm>
          <a:prstGeom prst="rect">
            <a:avLst/>
          </a:prstGeom>
          <a:noFill/>
        </p:spPr>
      </p:pic>
      <p:pic>
        <p:nvPicPr>
          <p:cNvPr id="266" name="그림 265" descr="EMB0000153cbbe1"/>
          <p:cNvPicPr preferRelativeResize="0"/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368" y="2117200"/>
            <a:ext cx="594000" cy="594000"/>
          </a:xfrm>
          <a:prstGeom prst="rect">
            <a:avLst/>
          </a:prstGeom>
          <a:noFill/>
        </p:spPr>
      </p:pic>
      <p:pic>
        <p:nvPicPr>
          <p:cNvPr id="267" name="그림 266" descr="EMB0000153cbbe4"/>
          <p:cNvPicPr/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998" y="2117200"/>
            <a:ext cx="594000" cy="594000"/>
          </a:xfrm>
          <a:prstGeom prst="rect">
            <a:avLst/>
          </a:prstGeom>
          <a:noFill/>
        </p:spPr>
      </p:pic>
      <p:pic>
        <p:nvPicPr>
          <p:cNvPr id="270" name="그림 269" descr="EMB0000153cbbde"/>
          <p:cNvPicPr preferRelativeResize="0"/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974" y="2402952"/>
            <a:ext cx="594000" cy="594000"/>
          </a:xfrm>
          <a:prstGeom prst="rect">
            <a:avLst/>
          </a:prstGeom>
          <a:noFill/>
        </p:spPr>
      </p:pic>
      <p:pic>
        <p:nvPicPr>
          <p:cNvPr id="228" name="Picture 4"/>
          <p:cNvPicPr preferRelativeResize="0">
            <a:picLocks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58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9" name="Picture 4"/>
          <p:cNvPicPr preferRelativeResize="0">
            <a:picLocks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266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0" name="Picture 4"/>
          <p:cNvPicPr preferRelativeResize="0">
            <a:picLocks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574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1" name="Picture 4"/>
          <p:cNvPicPr preferRelativeResize="0">
            <a:picLocks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882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2" name="Picture 4"/>
          <p:cNvPicPr preferRelativeResize="0">
            <a:picLocks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190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" name="Picture 4"/>
          <p:cNvPicPr preferRelativeResize="0">
            <a:picLocks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498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4" name="Picture 4"/>
          <p:cNvPicPr preferRelativeResize="0">
            <a:picLocks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806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5" name="Picture 4"/>
          <p:cNvPicPr preferRelativeResize="0">
            <a:picLocks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114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" name="Picture 4"/>
          <p:cNvPicPr preferRelativeResize="0">
            <a:picLocks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422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" name="Picture 4"/>
          <p:cNvPicPr preferRelativeResize="0">
            <a:picLocks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727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8" name="Picture 4"/>
          <p:cNvPicPr preferRelativeResize="0">
            <a:picLocks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915" y="3526637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" name="Picture 4"/>
          <p:cNvPicPr preferRelativeResize="0">
            <a:picLocks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023" y="3526636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0" name="Picture 4"/>
          <p:cNvPicPr preferRelativeResize="0">
            <a:picLocks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131" y="3526637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1" name="Picture 4"/>
          <p:cNvPicPr preferRelativeResize="0">
            <a:picLocks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239" y="3526637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2" name="Picture 4"/>
          <p:cNvPicPr preferRelativeResize="0">
            <a:picLocks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347" y="352981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3" name="Picture 4"/>
          <p:cNvPicPr preferRelativeResize="0">
            <a:picLocks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456" y="3526637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" name="그림 294" descr="EMB0000153cbbe4"/>
          <p:cNvPicPr/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689" y="2402952"/>
            <a:ext cx="594000" cy="594000"/>
          </a:xfrm>
          <a:prstGeom prst="rect">
            <a:avLst/>
          </a:prstGeom>
          <a:noFill/>
        </p:spPr>
      </p:pic>
      <p:pic>
        <p:nvPicPr>
          <p:cNvPr id="296" name="그림 295" descr="EMB0000153cbbdb"/>
          <p:cNvPicPr preferRelativeResize="0"/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404" y="2402952"/>
            <a:ext cx="594000" cy="594000"/>
          </a:xfrm>
          <a:prstGeom prst="rect">
            <a:avLst/>
          </a:prstGeom>
          <a:noFill/>
        </p:spPr>
      </p:pic>
      <p:pic>
        <p:nvPicPr>
          <p:cNvPr id="297" name="그림 296" descr="EMB0000153cbbee"/>
          <p:cNvPicPr preferRelativeResize="0"/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119" y="2402952"/>
            <a:ext cx="594000" cy="594000"/>
          </a:xfrm>
          <a:prstGeom prst="rect">
            <a:avLst/>
          </a:prstGeom>
          <a:noFill/>
        </p:spPr>
      </p:pic>
      <p:pic>
        <p:nvPicPr>
          <p:cNvPr id="298" name="그림 297" descr="EMB0000153cbbe7"/>
          <p:cNvPicPr preferRelativeResize="0"/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834" y="2402952"/>
            <a:ext cx="594000" cy="594000"/>
          </a:xfrm>
          <a:prstGeom prst="rect">
            <a:avLst/>
          </a:prstGeom>
          <a:noFill/>
        </p:spPr>
      </p:pic>
      <p:pic>
        <p:nvPicPr>
          <p:cNvPr id="299" name="그림 298" descr="EMB0000153cbbea"/>
          <p:cNvPicPr preferRelativeResize="0"/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549" y="2402952"/>
            <a:ext cx="594000" cy="594000"/>
          </a:xfrm>
          <a:prstGeom prst="rect">
            <a:avLst/>
          </a:prstGeom>
          <a:noFill/>
        </p:spPr>
      </p:pic>
      <p:pic>
        <p:nvPicPr>
          <p:cNvPr id="300" name="그림 299" descr="EMB0000153cbbf2"/>
          <p:cNvPicPr preferRelativeResize="0"/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264" y="2402952"/>
            <a:ext cx="594000" cy="594000"/>
          </a:xfrm>
          <a:prstGeom prst="rect">
            <a:avLst/>
          </a:prstGeom>
          <a:noFill/>
        </p:spPr>
      </p:pic>
      <p:pic>
        <p:nvPicPr>
          <p:cNvPr id="302" name="그림 301" descr="EMB0000153cbbfa"/>
          <p:cNvPicPr preferRelativeResize="0"/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2117200"/>
            <a:ext cx="594000" cy="594000"/>
          </a:xfrm>
          <a:prstGeom prst="rect">
            <a:avLst/>
          </a:prstGeom>
          <a:noFill/>
        </p:spPr>
      </p:pic>
      <p:pic>
        <p:nvPicPr>
          <p:cNvPr id="301" name="그림 300" descr="EMB0000153cbbf6"/>
          <p:cNvPicPr preferRelativeResize="0"/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979" y="2402952"/>
            <a:ext cx="594000" cy="594000"/>
          </a:xfrm>
          <a:prstGeom prst="rect">
            <a:avLst/>
          </a:prstGeom>
          <a:noFill/>
        </p:spPr>
      </p:pic>
      <p:pic>
        <p:nvPicPr>
          <p:cNvPr id="303" name="Picture 3" descr="C:\Users\기본\Desktop\amv3.png"/>
          <p:cNvPicPr>
            <a:picLocks noChangeAspect="1"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857" y="4461760"/>
            <a:ext cx="55207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" name="Picture 5" descr="C:\Users\기본\Desktop\amv.png"/>
          <p:cNvPicPr>
            <a:picLocks noChangeAspect="1" noChangeArrowheads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956" y="4461760"/>
            <a:ext cx="550932" cy="59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" name="Picture 7" descr="C:\Users\기본\Desktop\amv2.png"/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917" y="4461768"/>
            <a:ext cx="554244" cy="59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6" name="Picture 4" descr="C:\Users\기본\Desktop\amv5.png"/>
          <p:cNvPicPr>
            <a:picLocks noChangeAspect="1" noChangeArrowheads="1"/>
          </p:cNvPicPr>
          <p:nvPr/>
        </p:nvPicPr>
        <p:blipFill rotWithShape="1"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20194" y="4461760"/>
            <a:ext cx="547347" cy="59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" name="Picture 7" descr="C:\Users\기본\Desktop\amv2.png"/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88570" y="4461760"/>
            <a:ext cx="554244" cy="59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" name="Picture 6" descr="C:\Users\기본\Desktop\TPW.png"/>
          <p:cNvPicPr>
            <a:picLocks noChangeAspect="1" noChangeArrowheads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838" y="4461768"/>
            <a:ext cx="600567" cy="59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" name="Picture 22" descr="C:\Users\기본\Desktop\그림6.png"/>
          <p:cNvPicPr preferRelativeResize="0">
            <a:picLocks noChangeArrowheads="1"/>
          </p:cNvPicPr>
          <p:nvPr/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13615" y="5365810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" name="Picture 23" descr="C:\Users\기본\Desktop\그림7.png"/>
          <p:cNvPicPr preferRelativeResize="0">
            <a:picLocks noChangeArrowheads="1"/>
          </p:cNvPicPr>
          <p:nvPr/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00429" y="5365810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" name="Picture 20" descr="C:\Users\기본\Desktop\그림4.png"/>
          <p:cNvPicPr preferRelativeResize="0">
            <a:picLocks noChangeArrowheads="1"/>
          </p:cNvPicPr>
          <p:nvPr/>
        </p:nvPicPr>
        <p:blipFill rotWithShape="1"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87243" y="5365810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" name="Picture 13" descr="C:\Users\기본\Desktop\그림8.png"/>
          <p:cNvPicPr preferRelativeResize="0">
            <a:picLocks noChangeArrowheads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057" y="5365596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" name="Picture 18" descr="C:\Users\기본\Desktop\그림2.png"/>
          <p:cNvPicPr preferRelativeResize="0">
            <a:picLocks noChangeArrowheads="1"/>
          </p:cNvPicPr>
          <p:nvPr/>
        </p:nvPicPr>
        <p:blipFill rotWithShape="1"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60871" y="5365810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" name="Picture 17" descr="C:\Users\기본\Desktop\그림1.png"/>
          <p:cNvPicPr preferRelativeResize="0">
            <a:picLocks noChangeArrowheads="1"/>
          </p:cNvPicPr>
          <p:nvPr/>
        </p:nvPicPr>
        <p:blipFill rotWithShape="1"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47685" y="5365810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" name="Picture 19" descr="C:\Users\기본\Desktop\그림3.png"/>
          <p:cNvPicPr preferRelativeResize="0">
            <a:picLocks noChangeArrowheads="1"/>
          </p:cNvPicPr>
          <p:nvPr/>
        </p:nvPicPr>
        <p:blipFill rotWithShape="1"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34499" y="5365810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" name="Picture 14" descr="C:\Users\기본\Desktop\그림9.png"/>
          <p:cNvPicPr preferRelativeResize="0">
            <a:picLocks noChangeArrowheads="1"/>
          </p:cNvPicPr>
          <p:nvPr/>
        </p:nvPicPr>
        <p:blipFill rotWithShape="1"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21313" y="5365810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" name="Picture 15" descr="C:\Users\기본\Desktop\그림10.png"/>
          <p:cNvPicPr preferRelativeResize="0">
            <a:picLocks noChangeArrowheads="1"/>
          </p:cNvPicPr>
          <p:nvPr/>
        </p:nvPicPr>
        <p:blipFill rotWithShape="1"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08127" y="5365468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" name="Picture 21" descr="C:\Users\기본\Desktop\그림5.png"/>
          <p:cNvPicPr preferRelativeResize="0">
            <a:picLocks noChangeArrowheads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941" y="5363494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3" name="오른쪽 화살표 252"/>
          <p:cNvSpPr/>
          <p:nvPr/>
        </p:nvSpPr>
        <p:spPr>
          <a:xfrm>
            <a:off x="7318159" y="3958685"/>
            <a:ext cx="216024" cy="242446"/>
          </a:xfrm>
          <a:prstGeom prst="rightArrow">
            <a:avLst/>
          </a:prstGeom>
          <a:solidFill>
            <a:srgbClr val="97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 dirty="0">
              <a:solidFill>
                <a:prstClr val="white"/>
              </a:solidFill>
            </a:endParaRPr>
          </a:p>
        </p:txBody>
      </p:sp>
      <p:pic>
        <p:nvPicPr>
          <p:cNvPr id="318" name="Picture 16" descr="C:\Users\기본\Desktop\그림11.png"/>
          <p:cNvPicPr preferRelativeResize="0">
            <a:picLocks noChangeArrowheads="1"/>
          </p:cNvPicPr>
          <p:nvPr/>
        </p:nvPicPr>
        <p:blipFill rotWithShape="1"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81756" y="5363494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8" name="그림 267" descr="EMB0000153cbbde"/>
          <p:cNvPicPr preferRelativeResize="0"/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496" y="2404548"/>
            <a:ext cx="594000" cy="592404"/>
          </a:xfrm>
          <a:prstGeom prst="rect">
            <a:avLst/>
          </a:prstGeom>
          <a:noFill/>
        </p:spPr>
      </p:pic>
      <p:pic>
        <p:nvPicPr>
          <p:cNvPr id="184" name="그림 18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600" y="5410047"/>
            <a:ext cx="346942" cy="46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3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35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2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00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7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3574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What does 3 Water Vapor channels get you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938212"/>
            <a:ext cx="5791200" cy="4981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938212"/>
            <a:ext cx="5791200" cy="49815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28800" y="1066800"/>
            <a:ext cx="846707" cy="36933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6.9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m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919787"/>
            <a:ext cx="3048000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4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1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9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49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2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3574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What does 3 Water Vapor channels get you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938212"/>
            <a:ext cx="5791200" cy="49815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938212"/>
            <a:ext cx="5791200" cy="49815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28800" y="1066800"/>
            <a:ext cx="846707" cy="36933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7.3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m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919787"/>
            <a:ext cx="3048000" cy="904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6368534"/>
            <a:ext cx="5366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Cirrus clouds not visible, low-level clouds show up well.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44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2971800"/>
          </a:xfrm>
        </p:spPr>
        <p:txBody>
          <a:bodyPr>
            <a:normAutofit/>
          </a:bodyPr>
          <a:lstStyle/>
          <a:p>
            <a:r>
              <a:rPr lang="en-US" dirty="0" smtClean="0"/>
              <a:t>How do you know what layer the </a:t>
            </a:r>
            <a:r>
              <a:rPr lang="en-US" dirty="0" smtClean="0"/>
              <a:t>radiative energy that is sensed by the satellite is originating from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62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Weighting Functions:  Tell you the layer that is emitting the energy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526" y="1512111"/>
            <a:ext cx="3183474" cy="2867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508760"/>
            <a:ext cx="3183474" cy="2867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2110"/>
            <a:ext cx="3183474" cy="2867025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10800000">
            <a:off x="7467600" y="3017520"/>
            <a:ext cx="1075263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0800000">
            <a:off x="4419600" y="3116580"/>
            <a:ext cx="1075263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0800000">
            <a:off x="1389385" y="3337560"/>
            <a:ext cx="1075263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44219" y="4648200"/>
            <a:ext cx="7504811" cy="92333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Longer Wavelength has a peak farther down in the atmosphere</a:t>
            </a:r>
            <a:r>
              <a:rPr lang="en-US" dirty="0" smtClean="0"/>
              <a:t>.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Why</a:t>
            </a:r>
            <a:r>
              <a:rPr lang="en-US" dirty="0" smtClean="0"/>
              <a:t>?  </a:t>
            </a:r>
            <a:r>
              <a:rPr lang="en-US" b="1" dirty="0" smtClean="0">
                <a:solidFill>
                  <a:srgbClr val="FF0000"/>
                </a:solidFill>
              </a:rPr>
              <a:t>This tells you something about radiative properties of the atmosphere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97115" y="5758726"/>
            <a:ext cx="66270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Graphs above from this site: (Bookmark it!)</a:t>
            </a:r>
          </a:p>
          <a:p>
            <a:pPr algn="ctr"/>
            <a:r>
              <a:rPr lang="en-US" sz="2800" b="1" dirty="0">
                <a:hlinkClick r:id="rId6"/>
              </a:rPr>
              <a:t>http://cimss.ssec.wisc.edu/goes/wf/AHI/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5064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751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What does 3 Water Vapor channels get you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Three dimensions (Four, if you animate!)</a:t>
            </a:r>
            <a:endParaRPr lang="en-US" dirty="0"/>
          </a:p>
          <a:p>
            <a:r>
              <a:rPr lang="en-US" dirty="0" smtClean="0"/>
              <a:t>Water Vapor Imagery shows the </a:t>
            </a:r>
            <a:r>
              <a:rPr lang="en-US" b="1" dirty="0" smtClean="0"/>
              <a:t>top</a:t>
            </a:r>
            <a:r>
              <a:rPr lang="en-US" dirty="0" smtClean="0"/>
              <a:t> of a moist layer, and where that top is a function of wavelength: longer wavelengths are detecting energy from farther down into the moist layer</a:t>
            </a:r>
          </a:p>
          <a:p>
            <a:pPr lvl="1"/>
            <a:r>
              <a:rPr lang="en-US" dirty="0" smtClean="0"/>
              <a:t>Why?   Water Vapor more readily absorbs energy at 6.2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m vs. 6.9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m vs. 7.3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m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474350"/>
            <a:ext cx="7620000" cy="238125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495800" y="5360175"/>
            <a:ext cx="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962400" y="5360175"/>
            <a:ext cx="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581400" y="5386350"/>
            <a:ext cx="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267200" y="5506484"/>
            <a:ext cx="8467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6.2 </a:t>
            </a:r>
            <a:r>
              <a:rPr lang="en-US" b="1" dirty="0" smtClean="0">
                <a:latin typeface="Symbol" panose="05050102010706020507" pitchFamily="18" charset="2"/>
              </a:rPr>
              <a:t>m</a:t>
            </a:r>
            <a:r>
              <a:rPr lang="en-US" b="1" dirty="0" smtClean="0"/>
              <a:t>m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797748" y="5651007"/>
            <a:ext cx="8531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7</a:t>
            </a:r>
            <a:r>
              <a:rPr lang="en-US" b="1" dirty="0" smtClean="0"/>
              <a:t>.3 </a:t>
            </a:r>
            <a:r>
              <a:rPr lang="en-US" b="1" dirty="0" smtClean="0">
                <a:latin typeface="Symbol" panose="05050102010706020507" pitchFamily="18" charset="2"/>
              </a:rPr>
              <a:t>m</a:t>
            </a:r>
            <a:r>
              <a:rPr lang="en-US" b="1" dirty="0" smtClean="0"/>
              <a:t>m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483548" y="6025183"/>
            <a:ext cx="8531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6.9 </a:t>
            </a:r>
            <a:r>
              <a:rPr lang="en-US" b="1" dirty="0" smtClean="0">
                <a:latin typeface="Symbol" panose="05050102010706020507" pitchFamily="18" charset="2"/>
              </a:rPr>
              <a:t>m</a:t>
            </a:r>
            <a:r>
              <a:rPr lang="en-US" b="1" dirty="0" smtClean="0"/>
              <a:t>m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-929935" y="5037009"/>
            <a:ext cx="2737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Temperature Difference </a:t>
            </a:r>
          </a:p>
          <a:p>
            <a:pPr algn="ctr"/>
            <a:r>
              <a:rPr lang="en-US" b="1" dirty="0" smtClean="0"/>
              <a:t>Proportional to absorption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6776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12016</TotalTime>
  <Words>816</Words>
  <Application>Microsoft Office PowerPoint</Application>
  <PresentationFormat>On-screen Show (4:3)</PresentationFormat>
  <Paragraphs>150</Paragraphs>
  <Slides>53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Himawari Training Workshop: Water Vapor Imagery from AHI</vt:lpstr>
      <vt:lpstr>Improvements!</vt:lpstr>
      <vt:lpstr>What does 3 Water Vapor channels get you?</vt:lpstr>
      <vt:lpstr>What does 3 Water Vapor channels get you?</vt:lpstr>
      <vt:lpstr>What does 3 Water Vapor channels get you?</vt:lpstr>
      <vt:lpstr>What does 3 Water Vapor channels get you?</vt:lpstr>
      <vt:lpstr>How do you know what layer the radiative energy that is sensed by the satellite is originating from?</vt:lpstr>
      <vt:lpstr>Weighting Functions:  Tell you the layer that is emitting the energy</vt:lpstr>
      <vt:lpstr>What does 3 Water Vapor channels get you?</vt:lpstr>
      <vt:lpstr>Levels change with wavelength</vt:lpstr>
      <vt:lpstr>Levels change with wavelength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does changing the Zenith Angle do?</vt:lpstr>
      <vt:lpstr>Brightness Temperature (and emitting layer height) changes with Zenith Angle</vt:lpstr>
      <vt:lpstr>What does changing the column moisture do?</vt:lpstr>
      <vt:lpstr>Brightness Temperature (and emitting layer height) changes with column moisture</vt:lpstr>
      <vt:lpstr>PowerPoint Presentation</vt:lpstr>
      <vt:lpstr>PowerPoint Presentation</vt:lpstr>
      <vt:lpstr>PowerPoint Presentation</vt:lpstr>
      <vt:lpstr>How Many Dimensions do you see?</vt:lpstr>
      <vt:lpstr>PowerPoint Presentation</vt:lpstr>
      <vt:lpstr>Weighting Functions change by day, depending on the weather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6.2 mm and Radar</vt:lpstr>
      <vt:lpstr>6.9 mm and Radar</vt:lpstr>
      <vt:lpstr>7.3 mm and Radar</vt:lpstr>
      <vt:lpstr>11.2 mm and Radar</vt:lpstr>
      <vt:lpstr>PowerPoint Presentation</vt:lpstr>
      <vt:lpstr>Water Vapor Channels</vt:lpstr>
      <vt:lpstr>SIFT and Himawari Data</vt:lpstr>
      <vt:lpstr>PowerPoint Presentation</vt:lpstr>
      <vt:lpstr> AMI (Advanced Meteorological Imager) </vt:lpstr>
      <vt:lpstr> 4.3 COMS &amp; GEO-KOMPSAT-2A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Vapor Imagery from AHI</dc:title>
  <dc:creator>Scott Lindstrom</dc:creator>
  <cp:lastModifiedBy>Scott Lindstrom</cp:lastModifiedBy>
  <cp:revision>44</cp:revision>
  <dcterms:created xsi:type="dcterms:W3CDTF">2015-10-14T14:32:47Z</dcterms:created>
  <dcterms:modified xsi:type="dcterms:W3CDTF">2015-11-12T16:40:34Z</dcterms:modified>
</cp:coreProperties>
</file>