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7" r:id="rId2"/>
    <p:sldId id="260" r:id="rId3"/>
    <p:sldId id="261" r:id="rId4"/>
    <p:sldId id="262" r:id="rId5"/>
    <p:sldId id="263" r:id="rId6"/>
    <p:sldId id="264" r:id="rId7"/>
    <p:sldId id="265" r:id="rId8"/>
    <p:sldId id="266"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 id="281" r:id="rId24"/>
    <p:sldId id="282" r:id="rId25"/>
    <p:sldId id="283" r:id="rId26"/>
    <p:sldId id="284" r:id="rId27"/>
    <p:sldId id="285" r:id="rId28"/>
    <p:sldId id="286" r:id="rId29"/>
    <p:sldId id="287" r:id="rId30"/>
    <p:sldId id="288" r:id="rId31"/>
    <p:sldId id="289" r:id="rId32"/>
    <p:sldId id="290" r:id="rId33"/>
    <p:sldId id="291" r:id="rId34"/>
    <p:sldId id="292"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141" d="100"/>
          <a:sy n="141" d="100"/>
        </p:scale>
        <p:origin x="-1662" y="-10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AB6CFCD-66BA-41E7-B006-8F0F6DECD18D}" type="datetimeFigureOut">
              <a:rPr lang="en-US" smtClean="0"/>
              <a:t>10/27/2015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65B4FF-FE50-4C7B-8CCB-50D847AA9622}" type="slidenum">
              <a:rPr lang="en-US" smtClean="0"/>
              <a:t>‹#›</a:t>
            </a:fld>
            <a:endParaRPr lang="en-US"/>
          </a:p>
        </p:txBody>
      </p:sp>
    </p:spTree>
    <p:extLst>
      <p:ext uri="{BB962C8B-B14F-4D97-AF65-F5344CB8AC3E}">
        <p14:creationId xmlns:p14="http://schemas.microsoft.com/office/powerpoint/2010/main" val="2397128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A3C5334-B1F9-4957-B41B-AFDF4A7AC82F}" type="slidenum">
              <a:rPr lang="en-US" altLang="en-US"/>
              <a:pPr/>
              <a:t>4</a:t>
            </a:fld>
            <a:endParaRPr lang="en-US" altLang="en-US"/>
          </a:p>
        </p:txBody>
      </p:sp>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p:txBody>
          <a:bodyPr/>
          <a:lstStyle/>
          <a:p>
            <a:r>
              <a:rPr lang="en-US" altLang="en-US"/>
              <a:t>From W. P. Menzel</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Approximate zenith angle, rounded to the nearest 10.  So the first, dark blue, ring covers zenith angles from 0 to 4.9 and called “0” on the scale; zenith angles above 5 and below 15 go into the next ring and are labeled as “10”, etc. Himawari-8</a:t>
            </a:r>
            <a:r>
              <a:rPr lang="en-US" dirty="0" smtClean="0"/>
              <a:t> operational location.</a:t>
            </a:r>
          </a:p>
          <a:p>
            <a:endParaRPr lang="en-US" dirty="0"/>
          </a:p>
        </p:txBody>
      </p:sp>
      <p:sp>
        <p:nvSpPr>
          <p:cNvPr id="4" name="Slide Number Placeholder 3"/>
          <p:cNvSpPr>
            <a:spLocks noGrp="1"/>
          </p:cNvSpPr>
          <p:nvPr>
            <p:ph type="sldNum" sz="quarter" idx="10"/>
          </p:nvPr>
        </p:nvSpPr>
        <p:spPr/>
        <p:txBody>
          <a:bodyPr/>
          <a:lstStyle/>
          <a:p>
            <a:fld id="{25C4C6C1-DEAA-4DDA-9189-0C2085F8C582}" type="slidenum">
              <a:rPr lang="en-US" smtClean="0"/>
              <a:t>13</a:t>
            </a:fld>
            <a:endParaRPr lang="en-US"/>
          </a:p>
        </p:txBody>
      </p:sp>
    </p:spTree>
    <p:extLst>
      <p:ext uri="{BB962C8B-B14F-4D97-AF65-F5344CB8AC3E}">
        <p14:creationId xmlns:p14="http://schemas.microsoft.com/office/powerpoint/2010/main" val="21303748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Approximate zenith angle, rounded to the nearest 10.  So the first, dark blue, ring covers zenith angles from 0 to 4.9 and called “0” on the scale; zenith angles above 5 and below 15 go into the next ring and are labeled as “10”, etc. Himawari-8</a:t>
            </a:r>
            <a:r>
              <a:rPr lang="en-US" dirty="0" smtClean="0"/>
              <a:t> operational location.</a:t>
            </a:r>
          </a:p>
          <a:p>
            <a:endParaRPr lang="en-US" dirty="0"/>
          </a:p>
        </p:txBody>
      </p:sp>
      <p:sp>
        <p:nvSpPr>
          <p:cNvPr id="4" name="Slide Number Placeholder 3"/>
          <p:cNvSpPr>
            <a:spLocks noGrp="1"/>
          </p:cNvSpPr>
          <p:nvPr>
            <p:ph type="sldNum" sz="quarter" idx="10"/>
          </p:nvPr>
        </p:nvSpPr>
        <p:spPr/>
        <p:txBody>
          <a:bodyPr/>
          <a:lstStyle/>
          <a:p>
            <a:fld id="{25C4C6C1-DEAA-4DDA-9189-0C2085F8C582}" type="slidenum">
              <a:rPr lang="en-US" smtClean="0"/>
              <a:t>14</a:t>
            </a:fld>
            <a:endParaRPr lang="en-US"/>
          </a:p>
        </p:txBody>
      </p:sp>
    </p:spTree>
    <p:extLst>
      <p:ext uri="{BB962C8B-B14F-4D97-AF65-F5344CB8AC3E}">
        <p14:creationId xmlns:p14="http://schemas.microsoft.com/office/powerpoint/2010/main" val="26602795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75CDB68-1855-4110-B51F-977E486985EB}" type="datetimeFigureOut">
              <a:rPr lang="en-US" smtClean="0"/>
              <a:t>10/27/2015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348CA5-D474-4DEC-A944-08178AF07469}" type="slidenum">
              <a:rPr lang="en-US" smtClean="0"/>
              <a:t>‹#›</a:t>
            </a:fld>
            <a:endParaRPr lang="en-US"/>
          </a:p>
        </p:txBody>
      </p:sp>
    </p:spTree>
    <p:extLst>
      <p:ext uri="{BB962C8B-B14F-4D97-AF65-F5344CB8AC3E}">
        <p14:creationId xmlns:p14="http://schemas.microsoft.com/office/powerpoint/2010/main" val="22338891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5CDB68-1855-4110-B51F-977E486985EB}" type="datetimeFigureOut">
              <a:rPr lang="en-US" smtClean="0"/>
              <a:t>10/27/2015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348CA5-D474-4DEC-A944-08178AF07469}" type="slidenum">
              <a:rPr lang="en-US" smtClean="0"/>
              <a:t>‹#›</a:t>
            </a:fld>
            <a:endParaRPr lang="en-US"/>
          </a:p>
        </p:txBody>
      </p:sp>
    </p:spTree>
    <p:extLst>
      <p:ext uri="{BB962C8B-B14F-4D97-AF65-F5344CB8AC3E}">
        <p14:creationId xmlns:p14="http://schemas.microsoft.com/office/powerpoint/2010/main" val="42108724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5CDB68-1855-4110-B51F-977E486985EB}" type="datetimeFigureOut">
              <a:rPr lang="en-US" smtClean="0"/>
              <a:t>10/27/2015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348CA5-D474-4DEC-A944-08178AF07469}" type="slidenum">
              <a:rPr lang="en-US" smtClean="0"/>
              <a:t>‹#›</a:t>
            </a:fld>
            <a:endParaRPr lang="en-US"/>
          </a:p>
        </p:txBody>
      </p:sp>
    </p:spTree>
    <p:extLst>
      <p:ext uri="{BB962C8B-B14F-4D97-AF65-F5344CB8AC3E}">
        <p14:creationId xmlns:p14="http://schemas.microsoft.com/office/powerpoint/2010/main" val="21284298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5CDB68-1855-4110-B51F-977E486985EB}" type="datetimeFigureOut">
              <a:rPr lang="en-US" smtClean="0"/>
              <a:t>10/27/2015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348CA5-D474-4DEC-A944-08178AF07469}" type="slidenum">
              <a:rPr lang="en-US" smtClean="0"/>
              <a:t>‹#›</a:t>
            </a:fld>
            <a:endParaRPr lang="en-US"/>
          </a:p>
        </p:txBody>
      </p:sp>
    </p:spTree>
    <p:extLst>
      <p:ext uri="{BB962C8B-B14F-4D97-AF65-F5344CB8AC3E}">
        <p14:creationId xmlns:p14="http://schemas.microsoft.com/office/powerpoint/2010/main" val="8025366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75CDB68-1855-4110-B51F-977E486985EB}" type="datetimeFigureOut">
              <a:rPr lang="en-US" smtClean="0"/>
              <a:t>10/27/2015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348CA5-D474-4DEC-A944-08178AF07469}" type="slidenum">
              <a:rPr lang="en-US" smtClean="0"/>
              <a:t>‹#›</a:t>
            </a:fld>
            <a:endParaRPr lang="en-US"/>
          </a:p>
        </p:txBody>
      </p:sp>
    </p:spTree>
    <p:extLst>
      <p:ext uri="{BB962C8B-B14F-4D97-AF65-F5344CB8AC3E}">
        <p14:creationId xmlns:p14="http://schemas.microsoft.com/office/powerpoint/2010/main" val="4261997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75CDB68-1855-4110-B51F-977E486985EB}" type="datetimeFigureOut">
              <a:rPr lang="en-US" smtClean="0"/>
              <a:t>10/27/2015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348CA5-D474-4DEC-A944-08178AF07469}" type="slidenum">
              <a:rPr lang="en-US" smtClean="0"/>
              <a:t>‹#›</a:t>
            </a:fld>
            <a:endParaRPr lang="en-US"/>
          </a:p>
        </p:txBody>
      </p:sp>
    </p:spTree>
    <p:extLst>
      <p:ext uri="{BB962C8B-B14F-4D97-AF65-F5344CB8AC3E}">
        <p14:creationId xmlns:p14="http://schemas.microsoft.com/office/powerpoint/2010/main" val="27681276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75CDB68-1855-4110-B51F-977E486985EB}" type="datetimeFigureOut">
              <a:rPr lang="en-US" smtClean="0"/>
              <a:t>10/27/2015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9348CA5-D474-4DEC-A944-08178AF07469}" type="slidenum">
              <a:rPr lang="en-US" smtClean="0"/>
              <a:t>‹#›</a:t>
            </a:fld>
            <a:endParaRPr lang="en-US"/>
          </a:p>
        </p:txBody>
      </p:sp>
    </p:spTree>
    <p:extLst>
      <p:ext uri="{BB962C8B-B14F-4D97-AF65-F5344CB8AC3E}">
        <p14:creationId xmlns:p14="http://schemas.microsoft.com/office/powerpoint/2010/main" val="20849868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75CDB68-1855-4110-B51F-977E486985EB}" type="datetimeFigureOut">
              <a:rPr lang="en-US" smtClean="0"/>
              <a:t>10/27/2015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9348CA5-D474-4DEC-A944-08178AF07469}" type="slidenum">
              <a:rPr lang="en-US" smtClean="0"/>
              <a:t>‹#›</a:t>
            </a:fld>
            <a:endParaRPr lang="en-US"/>
          </a:p>
        </p:txBody>
      </p:sp>
    </p:spTree>
    <p:extLst>
      <p:ext uri="{BB962C8B-B14F-4D97-AF65-F5344CB8AC3E}">
        <p14:creationId xmlns:p14="http://schemas.microsoft.com/office/powerpoint/2010/main" val="3401319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5CDB68-1855-4110-B51F-977E486985EB}" type="datetimeFigureOut">
              <a:rPr lang="en-US" smtClean="0"/>
              <a:t>10/27/2015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9348CA5-D474-4DEC-A944-08178AF07469}" type="slidenum">
              <a:rPr lang="en-US" smtClean="0"/>
              <a:t>‹#›</a:t>
            </a:fld>
            <a:endParaRPr lang="en-US"/>
          </a:p>
        </p:txBody>
      </p:sp>
    </p:spTree>
    <p:extLst>
      <p:ext uri="{BB962C8B-B14F-4D97-AF65-F5344CB8AC3E}">
        <p14:creationId xmlns:p14="http://schemas.microsoft.com/office/powerpoint/2010/main" val="237465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5CDB68-1855-4110-B51F-977E486985EB}" type="datetimeFigureOut">
              <a:rPr lang="en-US" smtClean="0"/>
              <a:t>10/27/2015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348CA5-D474-4DEC-A944-08178AF07469}" type="slidenum">
              <a:rPr lang="en-US" smtClean="0"/>
              <a:t>‹#›</a:t>
            </a:fld>
            <a:endParaRPr lang="en-US"/>
          </a:p>
        </p:txBody>
      </p:sp>
    </p:spTree>
    <p:extLst>
      <p:ext uri="{BB962C8B-B14F-4D97-AF65-F5344CB8AC3E}">
        <p14:creationId xmlns:p14="http://schemas.microsoft.com/office/powerpoint/2010/main" val="6794512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5CDB68-1855-4110-B51F-977E486985EB}" type="datetimeFigureOut">
              <a:rPr lang="en-US" smtClean="0"/>
              <a:t>10/27/2015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348CA5-D474-4DEC-A944-08178AF07469}" type="slidenum">
              <a:rPr lang="en-US" smtClean="0"/>
              <a:t>‹#›</a:t>
            </a:fld>
            <a:endParaRPr lang="en-US"/>
          </a:p>
        </p:txBody>
      </p:sp>
    </p:spTree>
    <p:extLst>
      <p:ext uri="{BB962C8B-B14F-4D97-AF65-F5344CB8AC3E}">
        <p14:creationId xmlns:p14="http://schemas.microsoft.com/office/powerpoint/2010/main" val="13310838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5CDB68-1855-4110-B51F-977E486985EB}" type="datetimeFigureOut">
              <a:rPr lang="en-US" smtClean="0"/>
              <a:t>10/27/2015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348CA5-D474-4DEC-A944-08178AF07469}" type="slidenum">
              <a:rPr lang="en-US" smtClean="0"/>
              <a:t>‹#›</a:t>
            </a:fld>
            <a:endParaRPr lang="en-US"/>
          </a:p>
        </p:txBody>
      </p:sp>
    </p:spTree>
    <p:extLst>
      <p:ext uri="{BB962C8B-B14F-4D97-AF65-F5344CB8AC3E}">
        <p14:creationId xmlns:p14="http://schemas.microsoft.com/office/powerpoint/2010/main" val="17470588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5"/>
          <p:cNvSpPr>
            <a:spLocks noGrp="1"/>
          </p:cNvSpPr>
          <p:nvPr>
            <p:ph type="sldNum" sz="quarter" idx="12"/>
          </p:nvPr>
        </p:nvSpPr>
        <p:spPr/>
        <p:txBody>
          <a:bodyPr/>
          <a:lstStyle/>
          <a:p>
            <a:fld id="{77E222F8-A073-4E35-9FEF-B690D0D4A8FA}" type="slidenum">
              <a:rPr lang="en-US" altLang="en-US"/>
              <a:pPr/>
              <a:t>1</a:t>
            </a:fld>
            <a:endParaRPr lang="en-US" altLang="en-US"/>
          </a:p>
        </p:txBody>
      </p:sp>
      <p:sp>
        <p:nvSpPr>
          <p:cNvPr id="2050" name="Rectangle 2"/>
          <p:cNvSpPr>
            <a:spLocks noGrp="1" noChangeArrowheads="1"/>
          </p:cNvSpPr>
          <p:nvPr>
            <p:ph type="ctrTitle"/>
          </p:nvPr>
        </p:nvSpPr>
        <p:spPr>
          <a:xfrm>
            <a:off x="1295400" y="457200"/>
            <a:ext cx="6553200" cy="1470025"/>
          </a:xfrm>
        </p:spPr>
        <p:txBody>
          <a:bodyPr/>
          <a:lstStyle/>
          <a:p>
            <a:r>
              <a:rPr lang="en-US" altLang="en-US" sz="4000" dirty="0" smtClean="0"/>
              <a:t>AHI Weighting </a:t>
            </a:r>
            <a:r>
              <a:rPr lang="en-US" altLang="en-US" sz="4000" dirty="0"/>
              <a:t>Function Lab</a:t>
            </a:r>
          </a:p>
        </p:txBody>
      </p:sp>
      <p:sp>
        <p:nvSpPr>
          <p:cNvPr id="2051" name="Rectangle 3"/>
          <p:cNvSpPr>
            <a:spLocks noGrp="1" noChangeArrowheads="1"/>
          </p:cNvSpPr>
          <p:nvPr>
            <p:ph type="subTitle" idx="1"/>
          </p:nvPr>
        </p:nvSpPr>
        <p:spPr>
          <a:xfrm>
            <a:off x="914400" y="2133600"/>
            <a:ext cx="7467600" cy="3276600"/>
          </a:xfrm>
        </p:spPr>
        <p:txBody>
          <a:bodyPr/>
          <a:lstStyle/>
          <a:p>
            <a:pPr>
              <a:lnSpc>
                <a:spcPct val="90000"/>
              </a:lnSpc>
            </a:pPr>
            <a:r>
              <a:rPr lang="en-US" altLang="en-US" sz="2400" dirty="0"/>
              <a:t>T. Schmit</a:t>
            </a:r>
          </a:p>
          <a:p>
            <a:pPr>
              <a:lnSpc>
                <a:spcPct val="90000"/>
              </a:lnSpc>
            </a:pPr>
            <a:r>
              <a:rPr lang="en-US" altLang="en-US" sz="2400" dirty="0"/>
              <a:t>NOAA/NESDIS</a:t>
            </a:r>
          </a:p>
          <a:p>
            <a:pPr>
              <a:lnSpc>
                <a:spcPct val="90000"/>
              </a:lnSpc>
            </a:pPr>
            <a:endParaRPr lang="en-US" altLang="en-US" sz="1000" dirty="0"/>
          </a:p>
          <a:p>
            <a:pPr>
              <a:lnSpc>
                <a:spcPct val="90000"/>
              </a:lnSpc>
            </a:pPr>
            <a:r>
              <a:rPr lang="en-US" altLang="en-US" sz="2400" dirty="0"/>
              <a:t>M. </a:t>
            </a:r>
            <a:r>
              <a:rPr lang="en-US" altLang="en-US" sz="2400" dirty="0" smtClean="0"/>
              <a:t>Gunshor, J. </a:t>
            </a:r>
            <a:r>
              <a:rPr lang="en-US" altLang="en-US" sz="2400" dirty="0" err="1" smtClean="0"/>
              <a:t>Gerth</a:t>
            </a:r>
            <a:endParaRPr lang="en-US" altLang="en-US" sz="2400" dirty="0"/>
          </a:p>
          <a:p>
            <a:pPr>
              <a:lnSpc>
                <a:spcPct val="90000"/>
              </a:lnSpc>
            </a:pPr>
            <a:r>
              <a:rPr lang="en-US" altLang="en-US" sz="2400" dirty="0"/>
              <a:t>CIMSS</a:t>
            </a:r>
          </a:p>
          <a:p>
            <a:pPr>
              <a:lnSpc>
                <a:spcPct val="90000"/>
              </a:lnSpc>
            </a:pPr>
            <a:endParaRPr lang="en-US" altLang="en-US" sz="1000" dirty="0"/>
          </a:p>
          <a:p>
            <a:pPr>
              <a:lnSpc>
                <a:spcPct val="90000"/>
              </a:lnSpc>
            </a:pPr>
            <a:r>
              <a:rPr lang="en-US" altLang="en-US" sz="2400" dirty="0"/>
              <a:t>And Others</a:t>
            </a:r>
          </a:p>
          <a:p>
            <a:pPr>
              <a:lnSpc>
                <a:spcPct val="90000"/>
              </a:lnSpc>
            </a:pPr>
            <a:endParaRPr lang="en-US" altLang="en-US" sz="2400" dirty="0"/>
          </a:p>
        </p:txBody>
      </p:sp>
      <p:pic>
        <p:nvPicPr>
          <p:cNvPr id="2052" name="Picture 4" descr="NOAA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72400" y="152400"/>
            <a:ext cx="1219200" cy="1189038"/>
          </a:xfrm>
          <a:prstGeom prst="rect">
            <a:avLst/>
          </a:prstGeom>
          <a:noFill/>
          <a:extLst>
            <a:ext uri="{909E8E84-426E-40DD-AFC4-6F175D3DCCD1}">
              <a14:hiddenFill xmlns:a14="http://schemas.microsoft.com/office/drawing/2010/main">
                <a:solidFill>
                  <a:srgbClr val="FFFFFF"/>
                </a:solidFill>
              </a14:hiddenFill>
            </a:ext>
          </a:extLst>
        </p:spPr>
      </p:pic>
      <p:sp>
        <p:nvSpPr>
          <p:cNvPr id="2053" name="Text Box 5"/>
          <p:cNvSpPr txBox="1">
            <a:spLocks noChangeArrowheads="1"/>
          </p:cNvSpPr>
          <p:nvPr/>
        </p:nvSpPr>
        <p:spPr bwMode="auto">
          <a:xfrm>
            <a:off x="6602413" y="6554788"/>
            <a:ext cx="884237"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1000">
                <a:latin typeface="Times New Roman" pitchFamily="18" charset="0"/>
              </a:rPr>
              <a:t>UW-Madison</a:t>
            </a:r>
            <a:endParaRPr lang="en-US" altLang="en-US" sz="800">
              <a:latin typeface="Times New Roman" pitchFamily="18" charset="0"/>
            </a:endParaRPr>
          </a:p>
        </p:txBody>
      </p:sp>
      <p:pic>
        <p:nvPicPr>
          <p:cNvPr id="2054" name="Picture 6" descr="cimss_for_engraving_crop"/>
          <p:cNvPicPr>
            <a:picLocks noChangeAspect="1" noChangeArrowheads="1"/>
          </p:cNvPicPr>
          <p:nvPr/>
        </p:nvPicPr>
        <p:blipFill>
          <a:blip r:embed="rId3" cstate="print">
            <a:extLst>
              <a:ext uri="{28A0092B-C50C-407E-A947-70E740481C1C}">
                <a14:useLocalDpi xmlns:a14="http://schemas.microsoft.com/office/drawing/2010/main" val="0"/>
              </a:ext>
            </a:extLst>
          </a:blip>
          <a:srcRect b="10629"/>
          <a:stretch>
            <a:fillRect/>
          </a:stretch>
        </p:blipFill>
        <p:spPr bwMode="auto">
          <a:xfrm>
            <a:off x="6419850" y="5715000"/>
            <a:ext cx="1200150" cy="815975"/>
          </a:xfrm>
          <a:prstGeom prst="rect">
            <a:avLst/>
          </a:prstGeom>
          <a:noFill/>
          <a:extLst>
            <a:ext uri="{909E8E84-426E-40DD-AFC4-6F175D3DCCD1}">
              <a14:hiddenFill xmlns:a14="http://schemas.microsoft.com/office/drawing/2010/main">
                <a:solidFill>
                  <a:srgbClr val="FFFFFF"/>
                </a:solidFill>
              </a14:hiddenFill>
            </a:ext>
          </a:extLst>
        </p:spPr>
      </p:pic>
      <p:grpSp>
        <p:nvGrpSpPr>
          <p:cNvPr id="2055" name="Group 7"/>
          <p:cNvGrpSpPr>
            <a:grpSpLocks/>
          </p:cNvGrpSpPr>
          <p:nvPr/>
        </p:nvGrpSpPr>
        <p:grpSpPr bwMode="auto">
          <a:xfrm>
            <a:off x="7924800" y="5105400"/>
            <a:ext cx="1066800" cy="1676400"/>
            <a:chOff x="4800" y="3016"/>
            <a:chExt cx="768" cy="1256"/>
          </a:xfrm>
        </p:grpSpPr>
        <p:pic>
          <p:nvPicPr>
            <p:cNvPr id="2056" name="Picture 8" descr="ssec_smal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00" y="3016"/>
              <a:ext cx="768" cy="1256"/>
            </a:xfrm>
            <a:prstGeom prst="rect">
              <a:avLst/>
            </a:prstGeom>
            <a:noFill/>
            <a:extLst>
              <a:ext uri="{909E8E84-426E-40DD-AFC4-6F175D3DCCD1}">
                <a14:hiddenFill xmlns:a14="http://schemas.microsoft.com/office/drawing/2010/main">
                  <a:solidFill>
                    <a:srgbClr val="FFFFFF"/>
                  </a:solidFill>
                </a14:hiddenFill>
              </a:ext>
            </a:extLst>
          </p:spPr>
        </p:pic>
        <p:sp>
          <p:nvSpPr>
            <p:cNvPr id="2057" name="Line 9"/>
            <p:cNvSpPr>
              <a:spLocks noChangeShapeType="1"/>
            </p:cNvSpPr>
            <p:nvPr/>
          </p:nvSpPr>
          <p:spPr bwMode="auto">
            <a:xfrm>
              <a:off x="4992" y="4080"/>
              <a:ext cx="128" cy="4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pic>
        <p:nvPicPr>
          <p:cNvPr id="2058" name="Picture 10" descr="star_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5791200"/>
            <a:ext cx="5429250" cy="714375"/>
          </a:xfrm>
          <a:prstGeom prst="rect">
            <a:avLst/>
          </a:prstGeom>
          <a:noFill/>
          <a:extLst>
            <a:ext uri="{909E8E84-426E-40DD-AFC4-6F175D3DCCD1}">
              <a14:hiddenFill xmlns:a14="http://schemas.microsoft.com/office/drawing/2010/main">
                <a:solidFill>
                  <a:srgbClr val="FFFFFF"/>
                </a:solidFill>
              </a14:hiddenFill>
            </a:ext>
          </a:extLst>
        </p:spPr>
      </p:pic>
      <p:sp>
        <p:nvSpPr>
          <p:cNvPr id="2059" name="Text Box 11"/>
          <p:cNvSpPr txBox="1">
            <a:spLocks noChangeArrowheads="1"/>
          </p:cNvSpPr>
          <p:nvPr/>
        </p:nvSpPr>
        <p:spPr bwMode="auto">
          <a:xfrm>
            <a:off x="2819400" y="4876800"/>
            <a:ext cx="36576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dirty="0" smtClean="0"/>
              <a:t>Guam</a:t>
            </a:r>
            <a:endParaRPr lang="en-US" altLang="en-US" dirty="0"/>
          </a:p>
          <a:p>
            <a:pPr algn="ctr"/>
            <a:r>
              <a:rPr lang="en-US" altLang="en-US" dirty="0" smtClean="0"/>
              <a:t>November 2015</a:t>
            </a:r>
            <a:endParaRPr lang="en-US" altLang="en-US" dirty="0"/>
          </a:p>
        </p:txBody>
      </p:sp>
    </p:spTree>
    <p:extLst>
      <p:ext uri="{BB962C8B-B14F-4D97-AF65-F5344CB8AC3E}">
        <p14:creationId xmlns:p14="http://schemas.microsoft.com/office/powerpoint/2010/main" val="18440104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apture_ahi_wf_1"/>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066800"/>
            <a:ext cx="9401175" cy="9615488"/>
          </a:xfrm>
          <a:prstGeom prst="rect">
            <a:avLst/>
          </a:prstGeom>
          <a:noFill/>
          <a:ln>
            <a:noFill/>
          </a:ln>
        </p:spPr>
      </p:pic>
      <p:sp>
        <p:nvSpPr>
          <p:cNvPr id="6" name="Slide Number Placeholder 5"/>
          <p:cNvSpPr>
            <a:spLocks noGrp="1"/>
          </p:cNvSpPr>
          <p:nvPr>
            <p:ph type="sldNum" sz="quarter" idx="12"/>
          </p:nvPr>
        </p:nvSpPr>
        <p:spPr/>
        <p:txBody>
          <a:bodyPr/>
          <a:lstStyle/>
          <a:p>
            <a:fld id="{04085A8E-050E-43BE-8596-DB3A0DC71EA0}" type="slidenum">
              <a:rPr lang="en-US" altLang="en-US"/>
              <a:pPr/>
              <a:t>10</a:t>
            </a:fld>
            <a:endParaRPr lang="en-US" altLang="en-US"/>
          </a:p>
        </p:txBody>
      </p:sp>
      <p:sp>
        <p:nvSpPr>
          <p:cNvPr id="24578" name="Rectangle 2"/>
          <p:cNvSpPr>
            <a:spLocks noGrp="1" noChangeArrowheads="1"/>
          </p:cNvSpPr>
          <p:nvPr>
            <p:ph type="title"/>
          </p:nvPr>
        </p:nvSpPr>
        <p:spPr>
          <a:xfrm>
            <a:off x="457200" y="0"/>
            <a:ext cx="8229600" cy="1143000"/>
          </a:xfrm>
        </p:spPr>
        <p:txBody>
          <a:bodyPr/>
          <a:lstStyle/>
          <a:p>
            <a:r>
              <a:rPr lang="en-US" altLang="en-US" sz="2400" dirty="0">
                <a:solidFill>
                  <a:schemeClr val="tx1"/>
                </a:solidFill>
              </a:rPr>
              <a:t>http://</a:t>
            </a:r>
            <a:r>
              <a:rPr lang="en-US" altLang="en-US" sz="2400" dirty="0" smtClean="0">
                <a:solidFill>
                  <a:schemeClr val="tx1"/>
                </a:solidFill>
              </a:rPr>
              <a:t>cimss.ssec.wisc.edu/goes/wf/AHI</a:t>
            </a:r>
            <a:r>
              <a:rPr lang="en-US" altLang="en-US" sz="2400" dirty="0">
                <a:solidFill>
                  <a:schemeClr val="tx1"/>
                </a:solidFill>
              </a:rPr>
              <a:t>/</a:t>
            </a:r>
          </a:p>
        </p:txBody>
      </p:sp>
      <p:sp>
        <p:nvSpPr>
          <p:cNvPr id="24580" name="Oval 4"/>
          <p:cNvSpPr>
            <a:spLocks noChangeArrowheads="1"/>
          </p:cNvSpPr>
          <p:nvPr/>
        </p:nvSpPr>
        <p:spPr bwMode="auto">
          <a:xfrm>
            <a:off x="1676400" y="3124200"/>
            <a:ext cx="990600" cy="457200"/>
          </a:xfrm>
          <a:prstGeom prst="ellipse">
            <a:avLst/>
          </a:prstGeom>
          <a:noFill/>
          <a:ln w="34925">
            <a:solidFill>
              <a:srgbClr val="33996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581" name="Oval 5"/>
          <p:cNvSpPr>
            <a:spLocks noChangeArrowheads="1"/>
          </p:cNvSpPr>
          <p:nvPr/>
        </p:nvSpPr>
        <p:spPr bwMode="auto">
          <a:xfrm>
            <a:off x="5257800" y="3124200"/>
            <a:ext cx="990600" cy="457200"/>
          </a:xfrm>
          <a:prstGeom prst="ellipse">
            <a:avLst/>
          </a:prstGeom>
          <a:noFill/>
          <a:ln w="34925">
            <a:solidFill>
              <a:srgbClr val="33996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7395438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4580"/>
                                        </p:tgtEl>
                                        <p:attrNameLst>
                                          <p:attrName>style.visibility</p:attrName>
                                        </p:attrNameLst>
                                      </p:cBhvr>
                                      <p:to>
                                        <p:strVal val="visible"/>
                                      </p:to>
                                    </p:set>
                                    <p:anim calcmode="lin" valueType="num">
                                      <p:cBhvr additive="base">
                                        <p:cTn id="7" dur="500" fill="hold"/>
                                        <p:tgtEl>
                                          <p:spTgt spid="24580"/>
                                        </p:tgtEl>
                                        <p:attrNameLst>
                                          <p:attrName>ppt_x</p:attrName>
                                        </p:attrNameLst>
                                      </p:cBhvr>
                                      <p:tavLst>
                                        <p:tav tm="0">
                                          <p:val>
                                            <p:strVal val="#ppt_x"/>
                                          </p:val>
                                        </p:tav>
                                        <p:tav tm="100000">
                                          <p:val>
                                            <p:strVal val="#ppt_x"/>
                                          </p:val>
                                        </p:tav>
                                      </p:tavLst>
                                    </p:anim>
                                    <p:anim calcmode="lin" valueType="num">
                                      <p:cBhvr additive="base">
                                        <p:cTn id="8" dur="500" fill="hold"/>
                                        <p:tgtEl>
                                          <p:spTgt spid="2458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4581"/>
                                        </p:tgtEl>
                                        <p:attrNameLst>
                                          <p:attrName>style.visibility</p:attrName>
                                        </p:attrNameLst>
                                      </p:cBhvr>
                                      <p:to>
                                        <p:strVal val="visible"/>
                                      </p:to>
                                    </p:set>
                                    <p:anim calcmode="lin" valueType="num">
                                      <p:cBhvr additive="base">
                                        <p:cTn id="11" dur="500" fill="hold"/>
                                        <p:tgtEl>
                                          <p:spTgt spid="24581"/>
                                        </p:tgtEl>
                                        <p:attrNameLst>
                                          <p:attrName>ppt_x</p:attrName>
                                        </p:attrNameLst>
                                      </p:cBhvr>
                                      <p:tavLst>
                                        <p:tav tm="0">
                                          <p:val>
                                            <p:strVal val="#ppt_x"/>
                                          </p:val>
                                        </p:tav>
                                        <p:tav tm="100000">
                                          <p:val>
                                            <p:strVal val="#ppt_x"/>
                                          </p:val>
                                        </p:tav>
                                      </p:tavLst>
                                    </p:anim>
                                    <p:anim calcmode="lin" valueType="num">
                                      <p:cBhvr additive="base">
                                        <p:cTn id="12" dur="500" fill="hold"/>
                                        <p:tgtEl>
                                          <p:spTgt spid="2458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0" grpId="0" animBg="1"/>
      <p:bldP spid="2458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apture_ahi_wf_3"/>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143000"/>
            <a:ext cx="9401175" cy="9615488"/>
          </a:xfrm>
          <a:prstGeom prst="rect">
            <a:avLst/>
          </a:prstGeom>
          <a:noFill/>
          <a:ln>
            <a:noFill/>
          </a:ln>
        </p:spPr>
      </p:pic>
      <p:sp>
        <p:nvSpPr>
          <p:cNvPr id="3" name="Oval 4"/>
          <p:cNvSpPr>
            <a:spLocks noChangeArrowheads="1"/>
          </p:cNvSpPr>
          <p:nvPr/>
        </p:nvSpPr>
        <p:spPr bwMode="auto">
          <a:xfrm>
            <a:off x="3810000" y="2133600"/>
            <a:ext cx="990600" cy="457200"/>
          </a:xfrm>
          <a:prstGeom prst="ellipse">
            <a:avLst/>
          </a:prstGeom>
          <a:noFill/>
          <a:ln w="34925">
            <a:solidFill>
              <a:srgbClr val="33996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4118085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apture_ahi_wf_2"/>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295400"/>
            <a:ext cx="9401175" cy="9615488"/>
          </a:xfrm>
          <a:prstGeom prst="rect">
            <a:avLst/>
          </a:prstGeom>
          <a:noFill/>
          <a:ln>
            <a:noFill/>
          </a:ln>
        </p:spPr>
      </p:pic>
      <p:sp>
        <p:nvSpPr>
          <p:cNvPr id="3" name="Oval 4"/>
          <p:cNvSpPr>
            <a:spLocks noChangeArrowheads="1"/>
          </p:cNvSpPr>
          <p:nvPr/>
        </p:nvSpPr>
        <p:spPr bwMode="auto">
          <a:xfrm>
            <a:off x="2667000" y="2590800"/>
            <a:ext cx="990600" cy="457200"/>
          </a:xfrm>
          <a:prstGeom prst="ellipse">
            <a:avLst/>
          </a:prstGeom>
          <a:noFill/>
          <a:ln w="34925">
            <a:solidFill>
              <a:srgbClr val="33996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3261659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HI_ZenithAngle_1km"/>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830263" y="0"/>
            <a:ext cx="7481887" cy="6858000"/>
          </a:xfrm>
          <a:prstGeom prst="rect">
            <a:avLst/>
          </a:prstGeom>
          <a:noFill/>
          <a:ln>
            <a:noFill/>
          </a:ln>
        </p:spPr>
      </p:pic>
    </p:spTree>
    <p:extLst>
      <p:ext uri="{BB962C8B-B14F-4D97-AF65-F5344CB8AC3E}">
        <p14:creationId xmlns:p14="http://schemas.microsoft.com/office/powerpoint/2010/main" val="12174230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HI_ZenithAngle_1km_latlonlines"/>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830263" y="0"/>
            <a:ext cx="7481887" cy="6858000"/>
          </a:xfrm>
          <a:prstGeom prst="rect">
            <a:avLst/>
          </a:prstGeom>
          <a:noFill/>
          <a:ln>
            <a:noFill/>
          </a:ln>
        </p:spPr>
      </p:pic>
    </p:spTree>
    <p:extLst>
      <p:ext uri="{BB962C8B-B14F-4D97-AF65-F5344CB8AC3E}">
        <p14:creationId xmlns:p14="http://schemas.microsoft.com/office/powerpoint/2010/main" val="35037906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“Ozone” Band Weighting Functions</a:t>
            </a:r>
            <a:endParaRPr lang="en-US" dirty="0"/>
          </a:p>
        </p:txBody>
      </p:sp>
      <p:sp>
        <p:nvSpPr>
          <p:cNvPr id="3" name="Subtitle 2"/>
          <p:cNvSpPr>
            <a:spLocks noGrp="1"/>
          </p:cNvSpPr>
          <p:nvPr>
            <p:ph type="subTitle" idx="1"/>
          </p:nvPr>
        </p:nvSpPr>
        <p:spPr/>
        <p:txBody>
          <a:bodyPr/>
          <a:lstStyle/>
          <a:p>
            <a:r>
              <a:rPr lang="en-US" dirty="0" smtClean="0"/>
              <a:t>by Mat Gunshor</a:t>
            </a:r>
          </a:p>
          <a:p>
            <a:r>
              <a:rPr lang="en-US" dirty="0" smtClean="0"/>
              <a:t>October 30, 2015</a:t>
            </a:r>
            <a:endParaRPr lang="en-US" dirty="0"/>
          </a:p>
        </p:txBody>
      </p:sp>
    </p:spTree>
    <p:extLst>
      <p:ext uri="{BB962C8B-B14F-4D97-AF65-F5344CB8AC3E}">
        <p14:creationId xmlns:p14="http://schemas.microsoft.com/office/powerpoint/2010/main" val="2415297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Standard Tropical Atmosphere</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PFAAST Forward Model used to generate weighting functions for AHI band 12 (9.6um).</a:t>
            </a:r>
          </a:p>
          <a:p>
            <a:r>
              <a:rPr lang="en-US" dirty="0" smtClean="0"/>
              <a:t>Surface Pressure set to 1013hPa</a:t>
            </a:r>
          </a:p>
          <a:p>
            <a:r>
              <a:rPr lang="en-US" dirty="0" smtClean="0"/>
              <a:t>Without modification, the total column ozone for this profile is 283 Dobson Units (DU).</a:t>
            </a:r>
          </a:p>
          <a:p>
            <a:r>
              <a:rPr lang="en-US" dirty="0" smtClean="0"/>
              <a:t>Without modification, the brightness temperature for this profile is 272.6 K  (-0.6C) for this band.</a:t>
            </a:r>
          </a:p>
          <a:p>
            <a:r>
              <a:rPr lang="en-US" dirty="0" smtClean="0"/>
              <a:t>The following slides show a gradation of total ozone amounts of 10% to 180% of the unmodified amount.</a:t>
            </a:r>
          </a:p>
          <a:p>
            <a:pPr lvl="1"/>
            <a:r>
              <a:rPr lang="en-US" dirty="0" smtClean="0"/>
              <a:t>Note changes in both brightness temperature and total ozone for this band.</a:t>
            </a:r>
          </a:p>
          <a:p>
            <a:endParaRPr lang="en-US" dirty="0"/>
          </a:p>
        </p:txBody>
      </p:sp>
    </p:spTree>
    <p:extLst>
      <p:ext uri="{BB962C8B-B14F-4D97-AF65-F5344CB8AC3E}">
        <p14:creationId xmlns:p14="http://schemas.microsoft.com/office/powerpoint/2010/main" val="20994436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HI_WF_STDTROP_Band12_O3_028DU"/>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762000" y="0"/>
            <a:ext cx="7620000" cy="6858000"/>
          </a:xfrm>
          <a:prstGeom prst="rect">
            <a:avLst/>
          </a:prstGeom>
          <a:noFill/>
          <a:ln>
            <a:noFill/>
          </a:ln>
        </p:spPr>
      </p:pic>
    </p:spTree>
    <p:extLst>
      <p:ext uri="{BB962C8B-B14F-4D97-AF65-F5344CB8AC3E}">
        <p14:creationId xmlns:p14="http://schemas.microsoft.com/office/powerpoint/2010/main" val="19384017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HI_WF_STDTROP_Band12_O3_057DU"/>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762000" y="0"/>
            <a:ext cx="7620000" cy="6858000"/>
          </a:xfrm>
          <a:prstGeom prst="rect">
            <a:avLst/>
          </a:prstGeom>
          <a:noFill/>
          <a:ln>
            <a:noFill/>
          </a:ln>
        </p:spPr>
      </p:pic>
    </p:spTree>
    <p:extLst>
      <p:ext uri="{BB962C8B-B14F-4D97-AF65-F5344CB8AC3E}">
        <p14:creationId xmlns:p14="http://schemas.microsoft.com/office/powerpoint/2010/main" val="181601290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HI_WF_STDTROP_Band12_O3_085DU"/>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762000" y="0"/>
            <a:ext cx="7620000" cy="6858000"/>
          </a:xfrm>
          <a:prstGeom prst="rect">
            <a:avLst/>
          </a:prstGeom>
          <a:noFill/>
          <a:ln>
            <a:noFill/>
          </a:ln>
        </p:spPr>
      </p:pic>
    </p:spTree>
    <p:extLst>
      <p:ext uri="{BB962C8B-B14F-4D97-AF65-F5344CB8AC3E}">
        <p14:creationId xmlns:p14="http://schemas.microsoft.com/office/powerpoint/2010/main" val="10143257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2D3AA2F5-B9AB-4882-9572-F1DA671DB2C3}" type="slidenum">
              <a:rPr lang="en-US" altLang="en-US"/>
              <a:pPr/>
              <a:t>2</a:t>
            </a:fld>
            <a:endParaRPr lang="en-US" altLang="en-US"/>
          </a:p>
        </p:txBody>
      </p:sp>
      <p:sp>
        <p:nvSpPr>
          <p:cNvPr id="13314" name="Rectangle 2"/>
          <p:cNvSpPr>
            <a:spLocks noGrp="1" noChangeArrowheads="1"/>
          </p:cNvSpPr>
          <p:nvPr>
            <p:ph type="title"/>
          </p:nvPr>
        </p:nvSpPr>
        <p:spPr/>
        <p:txBody>
          <a:bodyPr/>
          <a:lstStyle/>
          <a:p>
            <a:r>
              <a:rPr lang="en-US" altLang="en-US"/>
              <a:t>Weighting Functions</a:t>
            </a:r>
          </a:p>
        </p:txBody>
      </p:sp>
      <p:sp>
        <p:nvSpPr>
          <p:cNvPr id="13315" name="Rectangle 3"/>
          <p:cNvSpPr>
            <a:spLocks noGrp="1" noChangeArrowheads="1"/>
          </p:cNvSpPr>
          <p:nvPr>
            <p:ph type="body" idx="1"/>
          </p:nvPr>
        </p:nvSpPr>
        <p:spPr>
          <a:xfrm>
            <a:off x="457200" y="1295400"/>
            <a:ext cx="8229600" cy="4525963"/>
          </a:xfrm>
        </p:spPr>
        <p:txBody>
          <a:bodyPr>
            <a:normAutofit fontScale="92500" lnSpcReduction="10000"/>
          </a:bodyPr>
          <a:lstStyle/>
          <a:p>
            <a:r>
              <a:rPr lang="en-US" altLang="en-US"/>
              <a:t>How the transmittance varies with height</a:t>
            </a:r>
          </a:p>
          <a:p>
            <a:r>
              <a:rPr lang="en-US" altLang="en-US"/>
              <a:t>The layer of the atmosphere observed by a given spectral band</a:t>
            </a:r>
          </a:p>
          <a:p>
            <a:r>
              <a:rPr lang="en-US" altLang="en-US"/>
              <a:t>Depends on the band, input temperature, moisture, ozone profiles, skin temperature, surface emissivity, plus the view (zenith) angle.</a:t>
            </a:r>
          </a:p>
          <a:p>
            <a:r>
              <a:rPr lang="en-US" altLang="en-US"/>
              <a:t>Clear-sky fast forward calculations</a:t>
            </a:r>
          </a:p>
          <a:p>
            <a:r>
              <a:rPr lang="en-US" altLang="en-US"/>
              <a:t>A surface emissivity value of 1 is used for each band.</a:t>
            </a:r>
          </a:p>
        </p:txBody>
      </p:sp>
    </p:spTree>
    <p:extLst>
      <p:ext uri="{BB962C8B-B14F-4D97-AF65-F5344CB8AC3E}">
        <p14:creationId xmlns:p14="http://schemas.microsoft.com/office/powerpoint/2010/main" val="222272200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HI_WF_STDTROP_Band12_O3_113DU"/>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762000" y="0"/>
            <a:ext cx="7620000" cy="6858000"/>
          </a:xfrm>
          <a:prstGeom prst="rect">
            <a:avLst/>
          </a:prstGeom>
          <a:noFill/>
          <a:ln>
            <a:noFill/>
          </a:ln>
        </p:spPr>
      </p:pic>
    </p:spTree>
    <p:extLst>
      <p:ext uri="{BB962C8B-B14F-4D97-AF65-F5344CB8AC3E}">
        <p14:creationId xmlns:p14="http://schemas.microsoft.com/office/powerpoint/2010/main" val="135774120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HI_WF_STDTROP_Band12_O3_141DU"/>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762000" y="0"/>
            <a:ext cx="7620000" cy="6858000"/>
          </a:xfrm>
          <a:prstGeom prst="rect">
            <a:avLst/>
          </a:prstGeom>
          <a:noFill/>
          <a:ln>
            <a:noFill/>
          </a:ln>
        </p:spPr>
      </p:pic>
    </p:spTree>
    <p:extLst>
      <p:ext uri="{BB962C8B-B14F-4D97-AF65-F5344CB8AC3E}">
        <p14:creationId xmlns:p14="http://schemas.microsoft.com/office/powerpoint/2010/main" val="309043294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HI_WF_STDTROP_Band12_O3_170DU"/>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762000" y="0"/>
            <a:ext cx="7620000" cy="6858000"/>
          </a:xfrm>
          <a:prstGeom prst="rect">
            <a:avLst/>
          </a:prstGeom>
          <a:noFill/>
          <a:ln>
            <a:noFill/>
          </a:ln>
        </p:spPr>
      </p:pic>
    </p:spTree>
    <p:extLst>
      <p:ext uri="{BB962C8B-B14F-4D97-AF65-F5344CB8AC3E}">
        <p14:creationId xmlns:p14="http://schemas.microsoft.com/office/powerpoint/2010/main" val="319590697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HI_WF_STDTROP_Band12_O3_198DU"/>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762000" y="0"/>
            <a:ext cx="7620000" cy="6858000"/>
          </a:xfrm>
          <a:prstGeom prst="rect">
            <a:avLst/>
          </a:prstGeom>
          <a:noFill/>
          <a:ln>
            <a:noFill/>
          </a:ln>
        </p:spPr>
      </p:pic>
    </p:spTree>
    <p:extLst>
      <p:ext uri="{BB962C8B-B14F-4D97-AF65-F5344CB8AC3E}">
        <p14:creationId xmlns:p14="http://schemas.microsoft.com/office/powerpoint/2010/main" val="126658107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HI_WF_STDTROP_Band12_O3_226DU"/>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762000" y="0"/>
            <a:ext cx="7620000" cy="6858000"/>
          </a:xfrm>
          <a:prstGeom prst="rect">
            <a:avLst/>
          </a:prstGeom>
          <a:noFill/>
          <a:ln>
            <a:noFill/>
          </a:ln>
        </p:spPr>
      </p:pic>
    </p:spTree>
    <p:extLst>
      <p:ext uri="{BB962C8B-B14F-4D97-AF65-F5344CB8AC3E}">
        <p14:creationId xmlns:p14="http://schemas.microsoft.com/office/powerpoint/2010/main" val="353366061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HI_WF_STDTROP_Band12_O3_255DU"/>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762000" y="0"/>
            <a:ext cx="7620000" cy="6858000"/>
          </a:xfrm>
          <a:prstGeom prst="rect">
            <a:avLst/>
          </a:prstGeom>
          <a:noFill/>
          <a:ln>
            <a:noFill/>
          </a:ln>
        </p:spPr>
      </p:pic>
    </p:spTree>
    <p:extLst>
      <p:ext uri="{BB962C8B-B14F-4D97-AF65-F5344CB8AC3E}">
        <p14:creationId xmlns:p14="http://schemas.microsoft.com/office/powerpoint/2010/main" val="215127991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HI_WF_STDTROP_Band12_O3_283DU"/>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762000" y="0"/>
            <a:ext cx="7620000" cy="6858000"/>
          </a:xfrm>
          <a:prstGeom prst="rect">
            <a:avLst/>
          </a:prstGeom>
          <a:noFill/>
          <a:ln>
            <a:noFill/>
          </a:ln>
        </p:spPr>
      </p:pic>
    </p:spTree>
    <p:extLst>
      <p:ext uri="{BB962C8B-B14F-4D97-AF65-F5344CB8AC3E}">
        <p14:creationId xmlns:p14="http://schemas.microsoft.com/office/powerpoint/2010/main" val="245807111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HI_WF_STDTROP_Band12_O3_311DU"/>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762000" y="0"/>
            <a:ext cx="7620000" cy="6858000"/>
          </a:xfrm>
          <a:prstGeom prst="rect">
            <a:avLst/>
          </a:prstGeom>
          <a:noFill/>
          <a:ln>
            <a:noFill/>
          </a:ln>
        </p:spPr>
      </p:pic>
    </p:spTree>
    <p:extLst>
      <p:ext uri="{BB962C8B-B14F-4D97-AF65-F5344CB8AC3E}">
        <p14:creationId xmlns:p14="http://schemas.microsoft.com/office/powerpoint/2010/main" val="7887682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HI_WF_STDTROP_Band12_O3_340DU"/>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762000" y="0"/>
            <a:ext cx="7620000" cy="6858000"/>
          </a:xfrm>
          <a:prstGeom prst="rect">
            <a:avLst/>
          </a:prstGeom>
          <a:noFill/>
          <a:ln>
            <a:noFill/>
          </a:ln>
        </p:spPr>
      </p:pic>
    </p:spTree>
    <p:extLst>
      <p:ext uri="{BB962C8B-B14F-4D97-AF65-F5344CB8AC3E}">
        <p14:creationId xmlns:p14="http://schemas.microsoft.com/office/powerpoint/2010/main" val="100210511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HI_WF_STDTROP_Band12_O3_368DU"/>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762000" y="0"/>
            <a:ext cx="7620000" cy="6858000"/>
          </a:xfrm>
          <a:prstGeom prst="rect">
            <a:avLst/>
          </a:prstGeom>
          <a:noFill/>
          <a:ln>
            <a:noFill/>
          </a:ln>
        </p:spPr>
      </p:pic>
    </p:spTree>
    <p:extLst>
      <p:ext uri="{BB962C8B-B14F-4D97-AF65-F5344CB8AC3E}">
        <p14:creationId xmlns:p14="http://schemas.microsoft.com/office/powerpoint/2010/main" val="40426188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fld id="{4A0C90B7-7F87-47DB-965F-EDE4096D6E47}" type="slidenum">
              <a:rPr lang="en-US" altLang="en-US"/>
              <a:pPr/>
              <a:t>3</a:t>
            </a:fld>
            <a:endParaRPr lang="en-US" altLang="en-US"/>
          </a:p>
        </p:txBody>
      </p:sp>
      <p:sp>
        <p:nvSpPr>
          <p:cNvPr id="30724" name="Text Box 4"/>
          <p:cNvSpPr txBox="1">
            <a:spLocks noChangeArrowheads="1"/>
          </p:cNvSpPr>
          <p:nvPr/>
        </p:nvSpPr>
        <p:spPr bwMode="auto">
          <a:xfrm>
            <a:off x="685800" y="5105400"/>
            <a:ext cx="80010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a:t>Location of three spectral bands in the CO2 absorption band at 15 um (left), pressure broadening of the absorption line from high to low in the atmosphere with the spectral band locations indicated (center), and vertical distribution of the weighting functions for the three spectral bands (right).</a:t>
            </a:r>
          </a:p>
        </p:txBody>
      </p:sp>
      <p:pic>
        <p:nvPicPr>
          <p:cNvPr id="30725" name="Picture 5" descr="wf_menzel_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304800"/>
            <a:ext cx="7554913" cy="4800600"/>
          </a:xfrm>
          <a:prstGeom prst="rect">
            <a:avLst/>
          </a:prstGeom>
          <a:noFill/>
          <a:extLst>
            <a:ext uri="{909E8E84-426E-40DD-AFC4-6F175D3DCCD1}">
              <a14:hiddenFill xmlns:a14="http://schemas.microsoft.com/office/drawing/2010/main">
                <a:solidFill>
                  <a:srgbClr val="FFFFFF"/>
                </a:solidFill>
              </a14:hiddenFill>
            </a:ext>
          </a:extLst>
        </p:spPr>
      </p:pic>
      <p:sp>
        <p:nvSpPr>
          <p:cNvPr id="30726" name="Text Box 6"/>
          <p:cNvSpPr txBox="1">
            <a:spLocks noChangeArrowheads="1"/>
          </p:cNvSpPr>
          <p:nvPr/>
        </p:nvSpPr>
        <p:spPr bwMode="auto">
          <a:xfrm>
            <a:off x="76200" y="6491288"/>
            <a:ext cx="95250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i="1"/>
              <a:t>From W. P. Menzel --h</a:t>
            </a:r>
            <a:r>
              <a:rPr lang="en-US" altLang="en-US" sz="1600" i="1"/>
              <a:t>ttp://cimss.ssec.wisc.edu/rss/SatelliteNotes/app_metsat_2006_color.pdf</a:t>
            </a:r>
          </a:p>
        </p:txBody>
      </p:sp>
    </p:spTree>
    <p:extLst>
      <p:ext uri="{BB962C8B-B14F-4D97-AF65-F5344CB8AC3E}">
        <p14:creationId xmlns:p14="http://schemas.microsoft.com/office/powerpoint/2010/main" val="247290575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HI_WF_STDTROP_Band12_O3_396DU"/>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762000" y="0"/>
            <a:ext cx="7620000" cy="6858000"/>
          </a:xfrm>
          <a:prstGeom prst="rect">
            <a:avLst/>
          </a:prstGeom>
          <a:noFill/>
          <a:ln>
            <a:noFill/>
          </a:ln>
        </p:spPr>
      </p:pic>
    </p:spTree>
    <p:extLst>
      <p:ext uri="{BB962C8B-B14F-4D97-AF65-F5344CB8AC3E}">
        <p14:creationId xmlns:p14="http://schemas.microsoft.com/office/powerpoint/2010/main" val="427122558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HI_WF_STDTROP_Band12_O3_424DU"/>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762000" y="0"/>
            <a:ext cx="7620000" cy="6858000"/>
          </a:xfrm>
          <a:prstGeom prst="rect">
            <a:avLst/>
          </a:prstGeom>
          <a:noFill/>
          <a:ln>
            <a:noFill/>
          </a:ln>
        </p:spPr>
      </p:pic>
    </p:spTree>
    <p:extLst>
      <p:ext uri="{BB962C8B-B14F-4D97-AF65-F5344CB8AC3E}">
        <p14:creationId xmlns:p14="http://schemas.microsoft.com/office/powerpoint/2010/main" val="154550848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HI_WF_STDTROP_Band12_O3_453DU"/>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762000" y="0"/>
            <a:ext cx="7620000" cy="6858000"/>
          </a:xfrm>
          <a:prstGeom prst="rect">
            <a:avLst/>
          </a:prstGeom>
          <a:noFill/>
          <a:ln>
            <a:noFill/>
          </a:ln>
        </p:spPr>
      </p:pic>
    </p:spTree>
    <p:extLst>
      <p:ext uri="{BB962C8B-B14F-4D97-AF65-F5344CB8AC3E}">
        <p14:creationId xmlns:p14="http://schemas.microsoft.com/office/powerpoint/2010/main" val="399682425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HI_WF_STDTROP_Band12_O3_481DU"/>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762000" y="0"/>
            <a:ext cx="7620000" cy="6858000"/>
          </a:xfrm>
          <a:prstGeom prst="rect">
            <a:avLst/>
          </a:prstGeom>
          <a:noFill/>
          <a:ln>
            <a:noFill/>
          </a:ln>
        </p:spPr>
      </p:pic>
    </p:spTree>
    <p:extLst>
      <p:ext uri="{BB962C8B-B14F-4D97-AF65-F5344CB8AC3E}">
        <p14:creationId xmlns:p14="http://schemas.microsoft.com/office/powerpoint/2010/main" val="363969604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HI_WF_STDTROP_Band12_O3_509DU"/>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762000" y="0"/>
            <a:ext cx="7620000" cy="6858000"/>
          </a:xfrm>
          <a:prstGeom prst="rect">
            <a:avLst/>
          </a:prstGeom>
          <a:noFill/>
          <a:ln>
            <a:noFill/>
          </a:ln>
        </p:spPr>
      </p:pic>
    </p:spTree>
    <p:extLst>
      <p:ext uri="{BB962C8B-B14F-4D97-AF65-F5344CB8AC3E}">
        <p14:creationId xmlns:p14="http://schemas.microsoft.com/office/powerpoint/2010/main" val="14317830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3"/>
          <p:cNvSpPr>
            <a:spLocks noGrp="1"/>
          </p:cNvSpPr>
          <p:nvPr>
            <p:ph type="sldNum" sz="quarter" idx="12"/>
          </p:nvPr>
        </p:nvSpPr>
        <p:spPr/>
        <p:txBody>
          <a:bodyPr/>
          <a:lstStyle/>
          <a:p>
            <a:fld id="{7F43F9F7-7C51-4DC7-BDC6-2ACC6F27269C}" type="slidenum">
              <a:rPr lang="en-US" altLang="en-US"/>
              <a:pPr/>
              <a:t>4</a:t>
            </a:fld>
            <a:endParaRPr lang="en-US" altLang="en-US"/>
          </a:p>
        </p:txBody>
      </p:sp>
      <p:sp>
        <p:nvSpPr>
          <p:cNvPr id="18434" name="Text Box 2"/>
          <p:cNvSpPr txBox="1">
            <a:spLocks noChangeArrowheads="1"/>
          </p:cNvSpPr>
          <p:nvPr/>
        </p:nvSpPr>
        <p:spPr bwMode="auto">
          <a:xfrm>
            <a:off x="228600" y="228600"/>
            <a:ext cx="7086600" cy="2689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lnSpc>
                <a:spcPct val="50000"/>
              </a:lnSpc>
            </a:pPr>
            <a:endParaRPr lang="en-GB" altLang="en-US">
              <a:latin typeface="Times New Roman" pitchFamily="18" charset="0"/>
            </a:endParaRPr>
          </a:p>
          <a:p>
            <a:pPr eaLnBrk="0" hangingPunct="0"/>
            <a:r>
              <a:rPr lang="en-GB" altLang="en-US">
                <a:latin typeface="Times New Roman" pitchFamily="18" charset="0"/>
              </a:rPr>
              <a:t>Rsfc	R1	R2</a:t>
            </a:r>
          </a:p>
          <a:p>
            <a:pPr eaLnBrk="0" hangingPunct="0"/>
            <a:endParaRPr lang="en-GB" altLang="en-US">
              <a:latin typeface="Times New Roman" pitchFamily="18" charset="0"/>
            </a:endParaRPr>
          </a:p>
          <a:p>
            <a:pPr eaLnBrk="0" hangingPunct="0">
              <a:lnSpc>
                <a:spcPct val="75000"/>
              </a:lnSpc>
            </a:pPr>
            <a:r>
              <a:rPr lang="en-GB" altLang="en-US" u="sng">
                <a:latin typeface="Times New Roman" pitchFamily="18" charset="0"/>
              </a:rPr>
              <a:t>                                                            	</a:t>
            </a:r>
            <a:r>
              <a:rPr lang="en-GB" altLang="en-US">
                <a:latin typeface="Times New Roman" pitchFamily="18" charset="0"/>
              </a:rPr>
              <a:t> top of the atmosphere</a:t>
            </a:r>
          </a:p>
          <a:p>
            <a:pPr eaLnBrk="0" hangingPunct="0">
              <a:lnSpc>
                <a:spcPct val="50000"/>
              </a:lnSpc>
            </a:pPr>
            <a:endParaRPr lang="en-GB" altLang="en-US">
              <a:latin typeface="Times New Roman" pitchFamily="18" charset="0"/>
              <a:sym typeface="Symbol" pitchFamily="18" charset="2"/>
            </a:endParaRPr>
          </a:p>
          <a:p>
            <a:pPr eaLnBrk="0" hangingPunct="0"/>
            <a:r>
              <a:rPr lang="en-GB" altLang="en-US" baseline="-25000">
                <a:latin typeface="Times New Roman" pitchFamily="18" charset="0"/>
              </a:rPr>
              <a:t>			</a:t>
            </a:r>
            <a:r>
              <a:rPr lang="el-GR" altLang="en-US" sz="2000">
                <a:latin typeface="Times New Roman" pitchFamily="18" charset="0"/>
              </a:rPr>
              <a:t>τ</a:t>
            </a:r>
            <a:r>
              <a:rPr lang="en-US" altLang="en-US" sz="2000">
                <a:latin typeface="Times New Roman" pitchFamily="18" charset="0"/>
              </a:rPr>
              <a:t>2</a:t>
            </a:r>
            <a:r>
              <a:rPr lang="en-US" altLang="en-US" sz="2400">
                <a:latin typeface="Times New Roman" pitchFamily="18" charset="0"/>
              </a:rPr>
              <a:t> </a:t>
            </a:r>
            <a:r>
              <a:rPr lang="en-US" altLang="en-US" sz="2000">
                <a:latin typeface="Times New Roman" pitchFamily="18" charset="0"/>
              </a:rPr>
              <a:t>=</a:t>
            </a:r>
            <a:r>
              <a:rPr lang="en-US" altLang="en-US" sz="2400">
                <a:latin typeface="Times New Roman" pitchFamily="18" charset="0"/>
              </a:rPr>
              <a:t> </a:t>
            </a:r>
            <a:r>
              <a:rPr lang="en-US" altLang="en-US" sz="2000">
                <a:latin typeface="Times New Roman" pitchFamily="18" charset="0"/>
              </a:rPr>
              <a:t>transmittance of upper layer of atm</a:t>
            </a:r>
            <a:endParaRPr lang="el-GR" altLang="en-US" sz="2000">
              <a:latin typeface="Times New Roman" pitchFamily="18" charset="0"/>
            </a:endParaRPr>
          </a:p>
          <a:p>
            <a:pPr eaLnBrk="0" hangingPunct="0">
              <a:lnSpc>
                <a:spcPct val="75000"/>
              </a:lnSpc>
            </a:pPr>
            <a:r>
              <a:rPr lang="en-GB" altLang="en-US" u="sng">
                <a:latin typeface="Times New Roman" pitchFamily="18" charset="0"/>
              </a:rPr>
              <a:t>                                                            	</a:t>
            </a:r>
            <a:r>
              <a:rPr lang="en-GB" altLang="en-US">
                <a:latin typeface="Times New Roman" pitchFamily="18" charset="0"/>
              </a:rPr>
              <a:t>	</a:t>
            </a:r>
          </a:p>
          <a:p>
            <a:pPr eaLnBrk="0" hangingPunct="0">
              <a:lnSpc>
                <a:spcPct val="50000"/>
              </a:lnSpc>
            </a:pPr>
            <a:endParaRPr lang="en-GB" altLang="en-US">
              <a:latin typeface="Times New Roman" pitchFamily="18" charset="0"/>
              <a:sym typeface="Symbol" pitchFamily="18" charset="2"/>
            </a:endParaRPr>
          </a:p>
          <a:p>
            <a:pPr eaLnBrk="0" hangingPunct="0"/>
            <a:r>
              <a:rPr lang="en-GB" altLang="en-US">
                <a:latin typeface="Times New Roman" pitchFamily="18" charset="0"/>
              </a:rPr>
              <a:t>	</a:t>
            </a:r>
            <a:r>
              <a:rPr lang="en-GB" altLang="en-US" baseline="-25000">
                <a:latin typeface="Times New Roman" pitchFamily="18" charset="0"/>
              </a:rPr>
              <a:t>		</a:t>
            </a:r>
            <a:r>
              <a:rPr lang="el-GR" altLang="en-US" sz="2000">
                <a:latin typeface="Times New Roman" pitchFamily="18" charset="0"/>
              </a:rPr>
              <a:t>τ</a:t>
            </a:r>
            <a:r>
              <a:rPr lang="en-US" altLang="en-US" sz="2000">
                <a:latin typeface="Times New Roman" pitchFamily="18" charset="0"/>
              </a:rPr>
              <a:t>1= transmittance of lower layer of atm</a:t>
            </a:r>
            <a:endParaRPr lang="en-GB" altLang="en-US" sz="2000">
              <a:latin typeface="Times New Roman" pitchFamily="18" charset="0"/>
            </a:endParaRPr>
          </a:p>
          <a:p>
            <a:pPr eaLnBrk="0" hangingPunct="0">
              <a:lnSpc>
                <a:spcPct val="75000"/>
              </a:lnSpc>
            </a:pPr>
            <a:r>
              <a:rPr lang="en-GB" altLang="en-US" u="sng">
                <a:latin typeface="Times New Roman" pitchFamily="18" charset="0"/>
              </a:rPr>
              <a:t>                                                             	</a:t>
            </a:r>
            <a:r>
              <a:rPr lang="en-GB" altLang="en-US">
                <a:latin typeface="Times New Roman" pitchFamily="18" charset="0"/>
              </a:rPr>
              <a:t> 	</a:t>
            </a:r>
          </a:p>
          <a:p>
            <a:pPr eaLnBrk="0" hangingPunct="0">
              <a:lnSpc>
                <a:spcPct val="75000"/>
              </a:lnSpc>
            </a:pPr>
            <a:r>
              <a:rPr lang="en-GB" altLang="en-US">
                <a:latin typeface="Times New Roman" pitchFamily="18" charset="0"/>
              </a:rPr>
              <a:t>				 blackbody earth surface.</a:t>
            </a:r>
          </a:p>
          <a:p>
            <a:pPr eaLnBrk="0" hangingPunct="0">
              <a:lnSpc>
                <a:spcPct val="50000"/>
              </a:lnSpc>
            </a:pPr>
            <a:endParaRPr lang="en-GB" altLang="en-US">
              <a:latin typeface="Times New Roman" pitchFamily="18" charset="0"/>
            </a:endParaRPr>
          </a:p>
        </p:txBody>
      </p:sp>
      <p:sp>
        <p:nvSpPr>
          <p:cNvPr id="18435" name="Line 3"/>
          <p:cNvSpPr>
            <a:spLocks noChangeShapeType="1"/>
          </p:cNvSpPr>
          <p:nvPr/>
        </p:nvSpPr>
        <p:spPr bwMode="auto">
          <a:xfrm flipV="1">
            <a:off x="533400" y="914400"/>
            <a:ext cx="0" cy="1676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36" name="Line 4"/>
          <p:cNvSpPr>
            <a:spLocks noChangeShapeType="1"/>
          </p:cNvSpPr>
          <p:nvPr/>
        </p:nvSpPr>
        <p:spPr bwMode="auto">
          <a:xfrm flipV="1">
            <a:off x="1371600" y="914400"/>
            <a:ext cx="0" cy="1295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37" name="Line 5"/>
          <p:cNvSpPr>
            <a:spLocks noChangeShapeType="1"/>
          </p:cNvSpPr>
          <p:nvPr/>
        </p:nvSpPr>
        <p:spPr bwMode="auto">
          <a:xfrm flipV="1">
            <a:off x="2286000" y="914400"/>
            <a:ext cx="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38" name="Text Box 6"/>
          <p:cNvSpPr txBox="1">
            <a:spLocks noChangeArrowheads="1"/>
          </p:cNvSpPr>
          <p:nvPr/>
        </p:nvSpPr>
        <p:spPr bwMode="auto">
          <a:xfrm>
            <a:off x="228600" y="3581400"/>
            <a:ext cx="4729163"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2400">
                <a:latin typeface="Times New Roman" pitchFamily="18" charset="0"/>
              </a:rPr>
              <a:t>R</a:t>
            </a:r>
            <a:r>
              <a:rPr lang="en-US" altLang="en-US" sz="2400" baseline="-25000">
                <a:latin typeface="Times New Roman" pitchFamily="18" charset="0"/>
              </a:rPr>
              <a:t>obs</a:t>
            </a:r>
            <a:r>
              <a:rPr lang="en-US" altLang="en-US" sz="2400">
                <a:latin typeface="Times New Roman" pitchFamily="18" charset="0"/>
              </a:rPr>
              <a:t> = </a:t>
            </a:r>
          </a:p>
          <a:p>
            <a:pPr eaLnBrk="0" hangingPunct="0"/>
            <a:r>
              <a:rPr lang="en-US" altLang="en-US" sz="2400">
                <a:latin typeface="Times New Roman" pitchFamily="18" charset="0"/>
              </a:rPr>
              <a:t>R</a:t>
            </a:r>
            <a:r>
              <a:rPr lang="en-US" altLang="en-US" sz="2400" baseline="-25000">
                <a:latin typeface="Times New Roman" pitchFamily="18" charset="0"/>
              </a:rPr>
              <a:t>sfc</a:t>
            </a:r>
            <a:r>
              <a:rPr lang="en-US" altLang="en-US" sz="2400">
                <a:latin typeface="Times New Roman" pitchFamily="18" charset="0"/>
              </a:rPr>
              <a:t> </a:t>
            </a:r>
            <a:r>
              <a:rPr lang="el-GR" altLang="en-US" sz="2400">
                <a:latin typeface="Times New Roman" pitchFamily="18" charset="0"/>
              </a:rPr>
              <a:t>τ</a:t>
            </a:r>
            <a:r>
              <a:rPr lang="en-US" altLang="en-US" sz="2400">
                <a:latin typeface="Times New Roman" pitchFamily="18" charset="0"/>
              </a:rPr>
              <a:t>1 </a:t>
            </a:r>
            <a:r>
              <a:rPr lang="el-GR" altLang="en-US" sz="2400">
                <a:latin typeface="Times New Roman" pitchFamily="18" charset="0"/>
              </a:rPr>
              <a:t>τ</a:t>
            </a:r>
            <a:r>
              <a:rPr lang="en-US" altLang="en-US" sz="2400">
                <a:latin typeface="Times New Roman" pitchFamily="18" charset="0"/>
              </a:rPr>
              <a:t>2 + R1 (1-</a:t>
            </a:r>
            <a:r>
              <a:rPr lang="el-GR" altLang="en-US" sz="2400">
                <a:latin typeface="Times New Roman" pitchFamily="18" charset="0"/>
              </a:rPr>
              <a:t>τ</a:t>
            </a:r>
            <a:r>
              <a:rPr lang="en-US" altLang="en-US" sz="2400">
                <a:latin typeface="Times New Roman" pitchFamily="18" charset="0"/>
              </a:rPr>
              <a:t>1) </a:t>
            </a:r>
            <a:r>
              <a:rPr lang="el-GR" altLang="en-US" sz="2400">
                <a:latin typeface="Times New Roman" pitchFamily="18" charset="0"/>
              </a:rPr>
              <a:t>τ</a:t>
            </a:r>
            <a:r>
              <a:rPr lang="en-US" altLang="en-US" sz="2400">
                <a:latin typeface="Times New Roman" pitchFamily="18" charset="0"/>
              </a:rPr>
              <a:t>2 + R2 (1- </a:t>
            </a:r>
            <a:r>
              <a:rPr lang="el-GR" altLang="en-US" sz="2400">
                <a:latin typeface="Times New Roman" pitchFamily="18" charset="0"/>
              </a:rPr>
              <a:t>τ</a:t>
            </a:r>
            <a:r>
              <a:rPr lang="en-US" altLang="en-US" sz="2400">
                <a:latin typeface="Times New Roman" pitchFamily="18" charset="0"/>
              </a:rPr>
              <a:t>2)</a:t>
            </a:r>
          </a:p>
        </p:txBody>
      </p:sp>
      <p:pic>
        <p:nvPicPr>
          <p:cNvPr id="18439" name="Picture 7" descr="17wf"/>
          <p:cNvPicPr>
            <a:picLocks noChangeAspect="1" noChangeArrowheads="1"/>
          </p:cNvPicPr>
          <p:nvPr/>
        </p:nvPicPr>
        <p:blipFill>
          <a:blip r:embed="rId3">
            <a:extLst>
              <a:ext uri="{28A0092B-C50C-407E-A947-70E740481C1C}">
                <a14:useLocalDpi xmlns:a14="http://schemas.microsoft.com/office/drawing/2010/main" val="0"/>
              </a:ext>
            </a:extLst>
          </a:blip>
          <a:srcRect t="19179" r="-1184"/>
          <a:stretch>
            <a:fillRect/>
          </a:stretch>
        </p:blipFill>
        <p:spPr bwMode="auto">
          <a:xfrm>
            <a:off x="5253038" y="2719388"/>
            <a:ext cx="3662362" cy="4138612"/>
          </a:xfrm>
          <a:prstGeom prst="rect">
            <a:avLst/>
          </a:prstGeom>
          <a:noFill/>
          <a:extLst>
            <a:ext uri="{909E8E84-426E-40DD-AFC4-6F175D3DCCD1}">
              <a14:hiddenFill xmlns:a14="http://schemas.microsoft.com/office/drawing/2010/main">
                <a:solidFill>
                  <a:srgbClr val="FFFFFF"/>
                </a:solidFill>
              </a14:hiddenFill>
            </a:ext>
          </a:extLst>
        </p:spPr>
      </p:pic>
      <p:sp>
        <p:nvSpPr>
          <p:cNvPr id="18440" name="Text Box 8"/>
          <p:cNvSpPr txBox="1">
            <a:spLocks noChangeArrowheads="1"/>
          </p:cNvSpPr>
          <p:nvPr/>
        </p:nvSpPr>
        <p:spPr bwMode="auto">
          <a:xfrm>
            <a:off x="228600" y="6338888"/>
            <a:ext cx="21399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i="1"/>
              <a:t>From W. P. Menzel</a:t>
            </a:r>
          </a:p>
        </p:txBody>
      </p:sp>
    </p:spTree>
    <p:extLst>
      <p:ext uri="{BB962C8B-B14F-4D97-AF65-F5344CB8AC3E}">
        <p14:creationId xmlns:p14="http://schemas.microsoft.com/office/powerpoint/2010/main" val="38094941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8439"/>
                                        </p:tgtEl>
                                        <p:attrNameLst>
                                          <p:attrName>style.visibility</p:attrName>
                                        </p:attrNameLst>
                                      </p:cBhvr>
                                      <p:to>
                                        <p:strVal val="visible"/>
                                      </p:to>
                                    </p:set>
                                    <p:anim calcmode="lin" valueType="num">
                                      <p:cBhvr additive="base">
                                        <p:cTn id="7" dur="500" fill="hold"/>
                                        <p:tgtEl>
                                          <p:spTgt spid="18439"/>
                                        </p:tgtEl>
                                        <p:attrNameLst>
                                          <p:attrName>ppt_x</p:attrName>
                                        </p:attrNameLst>
                                      </p:cBhvr>
                                      <p:tavLst>
                                        <p:tav tm="0">
                                          <p:val>
                                            <p:strVal val="#ppt_x"/>
                                          </p:val>
                                        </p:tav>
                                        <p:tav tm="100000">
                                          <p:val>
                                            <p:strVal val="#ppt_x"/>
                                          </p:val>
                                        </p:tav>
                                      </p:tavLst>
                                    </p:anim>
                                    <p:anim calcmode="lin" valueType="num">
                                      <p:cBhvr additive="base">
                                        <p:cTn id="8" dur="500" fill="hold"/>
                                        <p:tgtEl>
                                          <p:spTgt spid="184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EFA932E7-60BF-4A6B-94B0-81269EF57042}" type="slidenum">
              <a:rPr lang="en-US" altLang="en-US"/>
              <a:pPr/>
              <a:t>5</a:t>
            </a:fld>
            <a:endParaRPr lang="en-US" altLang="en-US"/>
          </a:p>
        </p:txBody>
      </p:sp>
      <p:sp>
        <p:nvSpPr>
          <p:cNvPr id="14338" name="Rectangle 2"/>
          <p:cNvSpPr>
            <a:spLocks noGrp="1" noChangeArrowheads="1"/>
          </p:cNvSpPr>
          <p:nvPr>
            <p:ph type="title"/>
          </p:nvPr>
        </p:nvSpPr>
        <p:spPr>
          <a:xfrm>
            <a:off x="457200" y="-152400"/>
            <a:ext cx="8229600" cy="1143000"/>
          </a:xfrm>
        </p:spPr>
        <p:txBody>
          <a:bodyPr/>
          <a:lstStyle/>
          <a:p>
            <a:r>
              <a:rPr lang="en-US" altLang="en-US" sz="4000"/>
              <a:t>Temperature and moisture profiles</a:t>
            </a:r>
          </a:p>
        </p:txBody>
      </p:sp>
      <p:pic>
        <p:nvPicPr>
          <p:cNvPr id="14341" name="Picture 5" descr="Plot_TandTD_Model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050925"/>
            <a:ext cx="6477000" cy="5829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29648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071C5BF0-F020-4BBD-BF27-669D5EF81B8A}" type="slidenum">
              <a:rPr lang="en-US" altLang="en-US"/>
              <a:pPr/>
              <a:t>6</a:t>
            </a:fld>
            <a:endParaRPr lang="en-US" altLang="en-US"/>
          </a:p>
        </p:txBody>
      </p:sp>
      <p:sp>
        <p:nvSpPr>
          <p:cNvPr id="15362" name="Rectangle 2"/>
          <p:cNvSpPr>
            <a:spLocks noGrp="1" noChangeArrowheads="1"/>
          </p:cNvSpPr>
          <p:nvPr>
            <p:ph type="title"/>
          </p:nvPr>
        </p:nvSpPr>
        <p:spPr>
          <a:xfrm>
            <a:off x="457200" y="-152400"/>
            <a:ext cx="8229600" cy="1143000"/>
          </a:xfrm>
        </p:spPr>
        <p:txBody>
          <a:bodyPr/>
          <a:lstStyle/>
          <a:p>
            <a:r>
              <a:rPr lang="en-US" altLang="en-US" sz="4000"/>
              <a:t>Temperature and moisture profiles</a:t>
            </a:r>
          </a:p>
        </p:txBody>
      </p:sp>
      <p:pic>
        <p:nvPicPr>
          <p:cNvPr id="15367" name="Picture 7" descr="Plot_TandTD_Model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0013" y="1050925"/>
            <a:ext cx="6477000" cy="5829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17397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BCD657A7-D7F2-48A9-BAAD-24EA9AF222C8}" type="slidenum">
              <a:rPr lang="en-US" altLang="en-US"/>
              <a:pPr/>
              <a:t>7</a:t>
            </a:fld>
            <a:endParaRPr lang="en-US" altLang="en-US"/>
          </a:p>
        </p:txBody>
      </p:sp>
      <p:sp>
        <p:nvSpPr>
          <p:cNvPr id="16386" name="Rectangle 2"/>
          <p:cNvSpPr>
            <a:spLocks noGrp="1" noChangeArrowheads="1"/>
          </p:cNvSpPr>
          <p:nvPr>
            <p:ph type="title"/>
          </p:nvPr>
        </p:nvSpPr>
        <p:spPr>
          <a:xfrm>
            <a:off x="457200" y="-152400"/>
            <a:ext cx="8229600" cy="1143000"/>
          </a:xfrm>
        </p:spPr>
        <p:txBody>
          <a:bodyPr/>
          <a:lstStyle/>
          <a:p>
            <a:r>
              <a:rPr lang="en-US" altLang="en-US" sz="4000"/>
              <a:t>Temperature and moisture profiles</a:t>
            </a:r>
          </a:p>
        </p:txBody>
      </p:sp>
      <p:pic>
        <p:nvPicPr>
          <p:cNvPr id="16390" name="Picture 6" descr="Plot_TandTD_Model0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0013" y="1050925"/>
            <a:ext cx="6478587" cy="5829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66443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63259AD1-201D-4F0B-8CD9-F4CD65273540}" type="slidenum">
              <a:rPr lang="en-US" altLang="en-US"/>
              <a:pPr/>
              <a:t>8</a:t>
            </a:fld>
            <a:endParaRPr lang="en-US" altLang="en-US"/>
          </a:p>
        </p:txBody>
      </p:sp>
      <p:sp>
        <p:nvSpPr>
          <p:cNvPr id="17410" name="Rectangle 2"/>
          <p:cNvSpPr>
            <a:spLocks noGrp="1" noChangeArrowheads="1"/>
          </p:cNvSpPr>
          <p:nvPr>
            <p:ph type="title"/>
          </p:nvPr>
        </p:nvSpPr>
        <p:spPr>
          <a:xfrm>
            <a:off x="457200" y="-152400"/>
            <a:ext cx="8229600" cy="1143000"/>
          </a:xfrm>
        </p:spPr>
        <p:txBody>
          <a:bodyPr/>
          <a:lstStyle/>
          <a:p>
            <a:r>
              <a:rPr lang="en-US" altLang="en-US" sz="4000"/>
              <a:t>Temperature and moisture profiles</a:t>
            </a:r>
          </a:p>
        </p:txBody>
      </p:sp>
      <p:pic>
        <p:nvPicPr>
          <p:cNvPr id="17416" name="Picture 8" descr="Plot_TandTD_Model0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0013" y="1050925"/>
            <a:ext cx="6478587" cy="58308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47422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Capture_ahi_wf_0"/>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052512"/>
            <a:ext cx="9401175" cy="9615488"/>
          </a:xfrm>
          <a:prstGeom prst="rect">
            <a:avLst/>
          </a:prstGeom>
          <a:noFill/>
          <a:ln>
            <a:noFill/>
          </a:ln>
        </p:spPr>
      </p:pic>
      <p:sp>
        <p:nvSpPr>
          <p:cNvPr id="8" name="Slide Number Placeholder 5"/>
          <p:cNvSpPr>
            <a:spLocks noGrp="1"/>
          </p:cNvSpPr>
          <p:nvPr>
            <p:ph type="sldNum" sz="quarter" idx="12"/>
          </p:nvPr>
        </p:nvSpPr>
        <p:spPr/>
        <p:txBody>
          <a:bodyPr/>
          <a:lstStyle/>
          <a:p>
            <a:fld id="{C87CB251-518C-4BD0-937A-8E1F75CE1D4D}" type="slidenum">
              <a:rPr lang="en-US" altLang="en-US"/>
              <a:pPr/>
              <a:t>9</a:t>
            </a:fld>
            <a:endParaRPr lang="en-US" altLang="en-US"/>
          </a:p>
        </p:txBody>
      </p:sp>
      <p:sp>
        <p:nvSpPr>
          <p:cNvPr id="23554" name="Rectangle 2"/>
          <p:cNvSpPr>
            <a:spLocks noGrp="1" noChangeArrowheads="1"/>
          </p:cNvSpPr>
          <p:nvPr>
            <p:ph type="title"/>
          </p:nvPr>
        </p:nvSpPr>
        <p:spPr>
          <a:xfrm>
            <a:off x="457200" y="-152400"/>
            <a:ext cx="8229600" cy="1143000"/>
          </a:xfrm>
        </p:spPr>
        <p:txBody>
          <a:bodyPr/>
          <a:lstStyle/>
          <a:p>
            <a:r>
              <a:rPr lang="en-US" altLang="en-US" sz="2400" dirty="0" smtClean="0">
                <a:solidFill>
                  <a:schemeClr val="tx1"/>
                </a:solidFill>
              </a:rPr>
              <a:t>AHI </a:t>
            </a:r>
            <a:r>
              <a:rPr lang="en-US" altLang="en-US" sz="2400" dirty="0">
                <a:solidFill>
                  <a:schemeClr val="tx1"/>
                </a:solidFill>
              </a:rPr>
              <a:t>Clear-sky Weighting Functions</a:t>
            </a:r>
          </a:p>
        </p:txBody>
      </p:sp>
      <p:sp>
        <p:nvSpPr>
          <p:cNvPr id="23556" name="Oval 4"/>
          <p:cNvSpPr>
            <a:spLocks noChangeArrowheads="1"/>
          </p:cNvSpPr>
          <p:nvPr/>
        </p:nvSpPr>
        <p:spPr bwMode="auto">
          <a:xfrm>
            <a:off x="152400" y="3657600"/>
            <a:ext cx="1752600" cy="457200"/>
          </a:xfrm>
          <a:prstGeom prst="ellipse">
            <a:avLst/>
          </a:prstGeom>
          <a:noFill/>
          <a:ln w="34925">
            <a:solidFill>
              <a:srgbClr val="33996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57" name="Oval 5"/>
          <p:cNvSpPr>
            <a:spLocks noChangeArrowheads="1"/>
          </p:cNvSpPr>
          <p:nvPr/>
        </p:nvSpPr>
        <p:spPr bwMode="auto">
          <a:xfrm>
            <a:off x="2209800" y="2362200"/>
            <a:ext cx="1752600" cy="457200"/>
          </a:xfrm>
          <a:prstGeom prst="ellipse">
            <a:avLst/>
          </a:prstGeom>
          <a:noFill/>
          <a:ln w="34925">
            <a:solidFill>
              <a:srgbClr val="33996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58" name="Oval 6"/>
          <p:cNvSpPr>
            <a:spLocks noChangeArrowheads="1"/>
          </p:cNvSpPr>
          <p:nvPr/>
        </p:nvSpPr>
        <p:spPr bwMode="auto">
          <a:xfrm>
            <a:off x="3429000" y="2438400"/>
            <a:ext cx="1752600" cy="457200"/>
          </a:xfrm>
          <a:prstGeom prst="ellipse">
            <a:avLst/>
          </a:prstGeom>
          <a:noFill/>
          <a:ln w="34925">
            <a:solidFill>
              <a:srgbClr val="33996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59" name="Oval 7"/>
          <p:cNvSpPr>
            <a:spLocks noChangeArrowheads="1"/>
          </p:cNvSpPr>
          <p:nvPr/>
        </p:nvSpPr>
        <p:spPr bwMode="auto">
          <a:xfrm>
            <a:off x="3429000" y="4038600"/>
            <a:ext cx="1752600" cy="457200"/>
          </a:xfrm>
          <a:prstGeom prst="ellipse">
            <a:avLst/>
          </a:prstGeom>
          <a:noFill/>
          <a:ln w="34925">
            <a:solidFill>
              <a:srgbClr val="33996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21480022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556"/>
                                        </p:tgtEl>
                                        <p:attrNameLst>
                                          <p:attrName>style.visibility</p:attrName>
                                        </p:attrNameLst>
                                      </p:cBhvr>
                                      <p:to>
                                        <p:strVal val="visible"/>
                                      </p:to>
                                    </p:set>
                                    <p:anim calcmode="lin" valueType="num">
                                      <p:cBhvr additive="base">
                                        <p:cTn id="7" dur="500" fill="hold"/>
                                        <p:tgtEl>
                                          <p:spTgt spid="23556"/>
                                        </p:tgtEl>
                                        <p:attrNameLst>
                                          <p:attrName>ppt_x</p:attrName>
                                        </p:attrNameLst>
                                      </p:cBhvr>
                                      <p:tavLst>
                                        <p:tav tm="0">
                                          <p:val>
                                            <p:strVal val="#ppt_x"/>
                                          </p:val>
                                        </p:tav>
                                        <p:tav tm="100000">
                                          <p:val>
                                            <p:strVal val="#ppt_x"/>
                                          </p:val>
                                        </p:tav>
                                      </p:tavLst>
                                    </p:anim>
                                    <p:anim calcmode="lin" valueType="num">
                                      <p:cBhvr additive="base">
                                        <p:cTn id="8" dur="500" fill="hold"/>
                                        <p:tgtEl>
                                          <p:spTgt spid="2355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3557"/>
                                        </p:tgtEl>
                                        <p:attrNameLst>
                                          <p:attrName>style.visibility</p:attrName>
                                        </p:attrNameLst>
                                      </p:cBhvr>
                                      <p:to>
                                        <p:strVal val="visible"/>
                                      </p:to>
                                    </p:set>
                                    <p:anim calcmode="lin" valueType="num">
                                      <p:cBhvr additive="base">
                                        <p:cTn id="11" dur="500" fill="hold"/>
                                        <p:tgtEl>
                                          <p:spTgt spid="23557"/>
                                        </p:tgtEl>
                                        <p:attrNameLst>
                                          <p:attrName>ppt_x</p:attrName>
                                        </p:attrNameLst>
                                      </p:cBhvr>
                                      <p:tavLst>
                                        <p:tav tm="0">
                                          <p:val>
                                            <p:strVal val="#ppt_x"/>
                                          </p:val>
                                        </p:tav>
                                        <p:tav tm="100000">
                                          <p:val>
                                            <p:strVal val="#ppt_x"/>
                                          </p:val>
                                        </p:tav>
                                      </p:tavLst>
                                    </p:anim>
                                    <p:anim calcmode="lin" valueType="num">
                                      <p:cBhvr additive="base">
                                        <p:cTn id="12" dur="500" fill="hold"/>
                                        <p:tgtEl>
                                          <p:spTgt spid="2355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3558"/>
                                        </p:tgtEl>
                                        <p:attrNameLst>
                                          <p:attrName>style.visibility</p:attrName>
                                        </p:attrNameLst>
                                      </p:cBhvr>
                                      <p:to>
                                        <p:strVal val="visible"/>
                                      </p:to>
                                    </p:set>
                                    <p:anim calcmode="lin" valueType="num">
                                      <p:cBhvr additive="base">
                                        <p:cTn id="15" dur="500" fill="hold"/>
                                        <p:tgtEl>
                                          <p:spTgt spid="23558"/>
                                        </p:tgtEl>
                                        <p:attrNameLst>
                                          <p:attrName>ppt_x</p:attrName>
                                        </p:attrNameLst>
                                      </p:cBhvr>
                                      <p:tavLst>
                                        <p:tav tm="0">
                                          <p:val>
                                            <p:strVal val="#ppt_x"/>
                                          </p:val>
                                        </p:tav>
                                        <p:tav tm="100000">
                                          <p:val>
                                            <p:strVal val="#ppt_x"/>
                                          </p:val>
                                        </p:tav>
                                      </p:tavLst>
                                    </p:anim>
                                    <p:anim calcmode="lin" valueType="num">
                                      <p:cBhvr additive="base">
                                        <p:cTn id="16" dur="500" fill="hold"/>
                                        <p:tgtEl>
                                          <p:spTgt spid="2355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3559"/>
                                        </p:tgtEl>
                                        <p:attrNameLst>
                                          <p:attrName>style.visibility</p:attrName>
                                        </p:attrNameLst>
                                      </p:cBhvr>
                                      <p:to>
                                        <p:strVal val="visible"/>
                                      </p:to>
                                    </p:set>
                                    <p:anim calcmode="lin" valueType="num">
                                      <p:cBhvr additive="base">
                                        <p:cTn id="19" dur="500" fill="hold"/>
                                        <p:tgtEl>
                                          <p:spTgt spid="23559"/>
                                        </p:tgtEl>
                                        <p:attrNameLst>
                                          <p:attrName>ppt_x</p:attrName>
                                        </p:attrNameLst>
                                      </p:cBhvr>
                                      <p:tavLst>
                                        <p:tav tm="0">
                                          <p:val>
                                            <p:strVal val="#ppt_x"/>
                                          </p:val>
                                        </p:tav>
                                        <p:tav tm="100000">
                                          <p:val>
                                            <p:strVal val="#ppt_x"/>
                                          </p:val>
                                        </p:tav>
                                      </p:tavLst>
                                    </p:anim>
                                    <p:anim calcmode="lin" valueType="num">
                                      <p:cBhvr additive="base">
                                        <p:cTn id="20" dur="500" fill="hold"/>
                                        <p:tgtEl>
                                          <p:spTgt spid="2355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6" grpId="0" animBg="1"/>
      <p:bldP spid="23557" grpId="0" animBg="1"/>
      <p:bldP spid="23558" grpId="0" animBg="1"/>
      <p:bldP spid="2355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4540</TotalTime>
  <Words>444</Words>
  <Application>Microsoft Office PowerPoint</Application>
  <PresentationFormat>On-screen Show (4:3)</PresentationFormat>
  <Paragraphs>65</Paragraphs>
  <Slides>34</Slides>
  <Notes>3</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Office Theme</vt:lpstr>
      <vt:lpstr>AHI Weighting Function Lab</vt:lpstr>
      <vt:lpstr>Weighting Functions</vt:lpstr>
      <vt:lpstr>PowerPoint Presentation</vt:lpstr>
      <vt:lpstr>PowerPoint Presentation</vt:lpstr>
      <vt:lpstr>Temperature and moisture profiles</vt:lpstr>
      <vt:lpstr>Temperature and moisture profiles</vt:lpstr>
      <vt:lpstr>Temperature and moisture profiles</vt:lpstr>
      <vt:lpstr>Temperature and moisture profiles</vt:lpstr>
      <vt:lpstr>AHI Clear-sky Weighting Functions</vt:lpstr>
      <vt:lpstr>http://cimss.ssec.wisc.edu/goes/wf/AHI/</vt:lpstr>
      <vt:lpstr>PowerPoint Presentation</vt:lpstr>
      <vt:lpstr>PowerPoint Presentation</vt:lpstr>
      <vt:lpstr>PowerPoint Presentation</vt:lpstr>
      <vt:lpstr>PowerPoint Presentation</vt:lpstr>
      <vt:lpstr>“Ozone” Band Weighting Functions</vt:lpstr>
      <vt:lpstr>Standard Tropical Atmosphere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GOES-R ABI Weighting Function Lab</dc:title>
  <dc:creator>Tim Schmit</dc:creator>
  <cp:lastModifiedBy>Tim Schmit</cp:lastModifiedBy>
  <cp:revision>5</cp:revision>
  <dcterms:created xsi:type="dcterms:W3CDTF">2015-10-16T18:07:51Z</dcterms:created>
  <dcterms:modified xsi:type="dcterms:W3CDTF">2015-10-30T20:22:16Z</dcterms:modified>
</cp:coreProperties>
</file>