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9" r:id="rId2"/>
    <p:sldId id="260" r:id="rId3"/>
    <p:sldId id="265" r:id="rId4"/>
    <p:sldId id="266" r:id="rId5"/>
    <p:sldId id="261" r:id="rId6"/>
    <p:sldId id="262" r:id="rId7"/>
    <p:sldId id="269" r:id="rId8"/>
    <p:sldId id="263" r:id="rId9"/>
    <p:sldId id="264" r:id="rId10"/>
    <p:sldId id="257" r:id="rId11"/>
    <p:sldId id="258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-114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50752-5139-450D-9BED-DDFECC9D694F}" type="datetimeFigureOut">
              <a:rPr lang="en-US" smtClean="0"/>
              <a:t>9/7/2011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31FEE-E5A9-4396-ADB0-619FA3A4B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96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207C92A-B778-4598-88CB-9B3B89C711F4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T. Schmit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2479667-DCAC-4252-88AE-E0EDBFC27B6B}" type="slidenum">
              <a:rPr lang="en-US" smtClean="0"/>
              <a:pPr eaLnBrk="1" hangingPunct="1"/>
              <a:t>8</a:t>
            </a:fld>
            <a:endParaRPr lang="en-US" smtClean="0"/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GOES-14 (previously GOES-0) was launched on June 27, 2009.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The issue with the band 6 of the imager, was the detector order was initially flipped in the data stream. This was fixed on August 24, 2009 (not shown).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More information can be found at: 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	http://rammb.cira.colostate.edu/projects/goes-o/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	http://cimss.ssec.wisc.edu/goes/blog/archives/3054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Don Hillger and Tim Schmit are co-leading the GOES-14 NOAA science test. 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The above images were ingested by the SSEC data center in Madison, WI. Image generated by T. Schmit of NOAA NESDIS STAR ASPB.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###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B794CE-ACFF-489E-ACA8-95278CC9FAF5}" type="slidenum">
              <a:rPr lang="en-US">
                <a:solidFill>
                  <a:prstClr val="black"/>
                </a:solidFill>
              </a:rPr>
              <a:pPr eaLnBrk="1" hangingPunct="1"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Igor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B794CE-ACFF-489E-ACA8-95278CC9FAF5}" type="slidenum">
              <a:rPr lang="en-US">
                <a:solidFill>
                  <a:prstClr val="black"/>
                </a:solidFill>
              </a:rPr>
              <a:pPr eaLnBrk="1" hangingPunct="1"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Igor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02A01-F1C1-43FC-8924-7C249E935D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7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A1DF3-1147-409D-B69F-AFD793E697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60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2D09F-52F5-4854-B25C-0B85C7E426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35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D20E6-273F-4F0B-9961-6720A488B8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80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BE54C-ED17-4962-81F2-9EBF775C70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979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36768-855A-4975-9277-4629E3777B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06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2A088-CA0E-409D-821C-6D32DF290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9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797D5-851A-44CA-B483-1E86FF95B3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50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005A8-EA85-449D-AC8B-EA11E384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84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B6E04-4C44-44B2-A15A-B2BC4910E1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29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23A88-BA45-425A-B296-08ADA53694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440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F733A-6779-479B-8E2E-95A3441E07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25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EB3C4-BB53-4E0E-87F8-AC23D08574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015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EBC062-4038-4EEB-AAC6-B6D1B8EDC9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2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1E47AFF-9824-4688-AA53-A9A6A026076F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GOES-15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Imager and Sounder 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" y="1676400"/>
            <a:ext cx="8915400" cy="1752600"/>
          </a:xfrm>
        </p:spPr>
        <p:txBody>
          <a:bodyPr/>
          <a:lstStyle/>
          <a:p>
            <a:pPr eaLnBrk="1" hangingPunct="1"/>
            <a:endParaRPr lang="en-US" sz="2800" dirty="0" smtClean="0"/>
          </a:p>
        </p:txBody>
      </p:sp>
      <p:pic>
        <p:nvPicPr>
          <p:cNvPr id="4101" name="Picture 4" descr="star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6067425"/>
            <a:ext cx="54292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304800" y="2438400"/>
            <a:ext cx="85344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Timothy J. Schmit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NOAA/NESDIS/Satellite Applications and Research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  Advanced Satellite Products Branch (ASPB)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Mathew M. </a:t>
            </a:r>
            <a:r>
              <a:rPr lang="en-US" sz="2000" b="1" dirty="0" err="1">
                <a:solidFill>
                  <a:schemeClr val="bg1"/>
                </a:solidFill>
                <a:latin typeface="Arial Unicode MS" pitchFamily="34" charset="-128"/>
              </a:rPr>
              <a:t>Gunshor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, Tony Schreiner, Scott </a:t>
            </a:r>
            <a:r>
              <a:rPr lang="en-US" sz="2000" b="1" dirty="0" err="1">
                <a:solidFill>
                  <a:schemeClr val="bg1"/>
                </a:solidFill>
                <a:latin typeface="Arial Unicode MS" pitchFamily="34" charset="-128"/>
              </a:rPr>
              <a:t>Bachmeier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 Unicode MS" pitchFamily="34" charset="-128"/>
              </a:rPr>
              <a:t>Joleen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Unicode MS" pitchFamily="34" charset="-128"/>
              </a:rPr>
              <a:t>Feltz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, Steve </a:t>
            </a:r>
            <a:r>
              <a:rPr lang="en-US" sz="2000" b="1" dirty="0" err="1">
                <a:solidFill>
                  <a:schemeClr val="bg1"/>
                </a:solidFill>
                <a:latin typeface="Arial Unicode MS" pitchFamily="34" charset="-128"/>
              </a:rPr>
              <a:t>Wanzong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, SSEC Data Center, etc.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CIMSS/SSEC, Madison, WI</a:t>
            </a:r>
          </a:p>
        </p:txBody>
      </p:sp>
      <p:grpSp>
        <p:nvGrpSpPr>
          <p:cNvPr id="4103" name="Group 6"/>
          <p:cNvGrpSpPr>
            <a:grpSpLocks/>
          </p:cNvGrpSpPr>
          <p:nvPr/>
        </p:nvGrpSpPr>
        <p:grpSpPr bwMode="auto">
          <a:xfrm>
            <a:off x="381000" y="4724400"/>
            <a:ext cx="1066800" cy="1905000"/>
            <a:chOff x="4800" y="3016"/>
            <a:chExt cx="768" cy="1256"/>
          </a:xfrm>
        </p:grpSpPr>
        <p:pic>
          <p:nvPicPr>
            <p:cNvPr id="4105" name="Picture 7" descr="ssec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016"/>
              <a:ext cx="768" cy="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Line 8"/>
            <p:cNvSpPr>
              <a:spLocks noChangeShapeType="1"/>
            </p:cNvSpPr>
            <p:nvPr/>
          </p:nvSpPr>
          <p:spPr bwMode="auto">
            <a:xfrm>
              <a:off x="4992" y="4080"/>
              <a:ext cx="12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4" name="Text Box 9"/>
          <p:cNvSpPr txBox="1">
            <a:spLocks noChangeArrowheads="1"/>
          </p:cNvSpPr>
          <p:nvPr/>
        </p:nvSpPr>
        <p:spPr bwMode="auto">
          <a:xfrm>
            <a:off x="1812925" y="5446713"/>
            <a:ext cx="6254750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Don Hillger and Tim Schmit co-lead the NOAA Science Test</a:t>
            </a:r>
          </a:p>
        </p:txBody>
      </p:sp>
    </p:spTree>
    <p:extLst>
      <p:ext uri="{BB962C8B-B14F-4D97-AF65-F5344CB8AC3E}">
        <p14:creationId xmlns:p14="http://schemas.microsoft.com/office/powerpoint/2010/main" val="135823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FF00"/>
                </a:solidFill>
              </a:rPr>
              <a:t>GOES-15 Science Test</a:t>
            </a:r>
            <a:endParaRPr 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1998663" y="6324600"/>
            <a:ext cx="69751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</a:rPr>
              <a:t>Unique GOES-15 Imager Visible </a:t>
            </a:r>
            <a:r>
              <a:rPr lang="en-US" sz="1600" dirty="0">
                <a:solidFill>
                  <a:srgbClr val="FFFFFF"/>
                </a:solidFill>
              </a:rPr>
              <a:t>data from the recent NOAA Science </a:t>
            </a:r>
            <a:r>
              <a:rPr lang="en-US" sz="1600" dirty="0" smtClean="0">
                <a:solidFill>
                  <a:srgbClr val="FFFFFF"/>
                </a:solidFill>
              </a:rPr>
              <a:t>Test</a:t>
            </a:r>
            <a:endParaRPr lang="en-US" sz="1600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41428" y="990600"/>
            <a:ext cx="6326372" cy="5200424"/>
            <a:chOff x="1219200" y="838200"/>
            <a:chExt cx="6553200" cy="5570538"/>
          </a:xfrm>
        </p:grpSpPr>
        <p:pic>
          <p:nvPicPr>
            <p:cNvPr id="27650" name="Picture 8" descr="Igor_zoom_goes_15_13_80pct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838200"/>
              <a:ext cx="6553200" cy="5570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3" name="Text Box 5"/>
            <p:cNvSpPr txBox="1">
              <a:spLocks noChangeArrowheads="1"/>
            </p:cNvSpPr>
            <p:nvPr/>
          </p:nvSpPr>
          <p:spPr bwMode="auto">
            <a:xfrm>
              <a:off x="5029200" y="5867400"/>
              <a:ext cx="8826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FF00"/>
                  </a:solidFill>
                </a:rPr>
                <a:t>30-min</a:t>
              </a:r>
            </a:p>
          </p:txBody>
        </p:sp>
        <p:sp>
          <p:nvSpPr>
            <p:cNvPr id="27654" name="Text Box 6"/>
            <p:cNvSpPr txBox="1">
              <a:spLocks noChangeArrowheads="1"/>
            </p:cNvSpPr>
            <p:nvPr/>
          </p:nvSpPr>
          <p:spPr bwMode="auto">
            <a:xfrm>
              <a:off x="1295400" y="5867400"/>
              <a:ext cx="7556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FF00"/>
                  </a:solidFill>
                </a:rPr>
                <a:t>1-min</a:t>
              </a:r>
            </a:p>
          </p:txBody>
        </p:sp>
      </p:grpSp>
      <p:sp>
        <p:nvSpPr>
          <p:cNvPr id="2765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AB1501-4058-4C69-A01E-C1E257222640}" type="slidenum">
              <a:rPr lang="en-US" smtClean="0">
                <a:solidFill>
                  <a:srgbClr val="000000"/>
                </a:solidFill>
              </a:rPr>
              <a:pPr eaLnBrk="1" hangingPunct="1"/>
              <a:t>10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609600"/>
            <a:ext cx="2743200" cy="503402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US" sz="1600" dirty="0" smtClean="0"/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The </a:t>
            </a:r>
            <a:r>
              <a:rPr lang="en-US" sz="1600" b="1" dirty="0" smtClean="0">
                <a:solidFill>
                  <a:schemeClr val="bg1"/>
                </a:solidFill>
              </a:rPr>
              <a:t>Science Test </a:t>
            </a:r>
            <a:r>
              <a:rPr lang="en-US" sz="1600" dirty="0" smtClean="0">
                <a:solidFill>
                  <a:schemeClr val="bg1"/>
                </a:solidFill>
              </a:rPr>
              <a:t>part of Post Launch Testing for GOES-15 occurred in the summer of 2010.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Comparisons with AIRS and IASI have found a bias of Imager bands 3 and 6</a:t>
            </a:r>
            <a:r>
              <a:rPr lang="en-US" sz="1600" dirty="0" smtClean="0">
                <a:solidFill>
                  <a:schemeClr val="bg1"/>
                </a:solidFill>
              </a:rPr>
              <a:t>. This has been mitigated by shifting the Spectral Responses.</a:t>
            </a:r>
            <a:endParaRPr lang="en-US" sz="16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Unique 1-minute rapid scan imagery acquired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GOES-15 data analysis will continue. All the GVAR data archived.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Many products generated in near real-time.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A </a:t>
            </a:r>
            <a:r>
              <a:rPr lang="en-US" sz="1600" i="1" dirty="0" smtClean="0">
                <a:solidFill>
                  <a:schemeClr val="bg1"/>
                </a:solidFill>
              </a:rPr>
              <a:t>NOAA Technical Report</a:t>
            </a:r>
            <a:r>
              <a:rPr lang="en-US" sz="1600" dirty="0" smtClean="0">
                <a:solidFill>
                  <a:schemeClr val="bg1"/>
                </a:solidFill>
              </a:rPr>
              <a:t>  will be forthcoming.</a:t>
            </a:r>
          </a:p>
        </p:txBody>
      </p:sp>
    </p:spTree>
    <p:extLst>
      <p:ext uri="{BB962C8B-B14F-4D97-AF65-F5344CB8AC3E}">
        <p14:creationId xmlns:p14="http://schemas.microsoft.com/office/powerpoint/2010/main" val="134038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FF00"/>
                </a:solidFill>
              </a:rPr>
              <a:t>GOES-15 Science Test</a:t>
            </a:r>
            <a:endParaRPr 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3260869" y="6302829"/>
            <a:ext cx="56327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</a:rPr>
              <a:t>GOES-15 Imager Visible </a:t>
            </a:r>
            <a:r>
              <a:rPr lang="en-US" sz="1600" dirty="0">
                <a:solidFill>
                  <a:srgbClr val="FFFFFF"/>
                </a:solidFill>
              </a:rPr>
              <a:t>data from the </a:t>
            </a:r>
            <a:r>
              <a:rPr lang="en-US" sz="1600" dirty="0" smtClean="0">
                <a:solidFill>
                  <a:srgbClr val="FFFFFF"/>
                </a:solidFill>
              </a:rPr>
              <a:t>CIMSS Satellite blog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765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AB1501-4058-4C69-A01E-C1E257222640}" type="slidenum">
              <a:rPr lang="en-US" smtClean="0">
                <a:solidFill>
                  <a:srgbClr val="000000"/>
                </a:solidFill>
              </a:rPr>
              <a:pPr eaLnBrk="1" hangingPunct="1"/>
              <a:t>11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833377"/>
            <a:ext cx="2743200" cy="503402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US" sz="1600" dirty="0" smtClean="0"/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The </a:t>
            </a:r>
            <a:r>
              <a:rPr lang="en-US" sz="1600" b="1" dirty="0" smtClean="0">
                <a:solidFill>
                  <a:schemeClr val="bg1"/>
                </a:solidFill>
              </a:rPr>
              <a:t>Science Test </a:t>
            </a:r>
            <a:r>
              <a:rPr lang="en-US" sz="1600" dirty="0" smtClean="0">
                <a:solidFill>
                  <a:schemeClr val="bg1"/>
                </a:solidFill>
              </a:rPr>
              <a:t>part of Post Launch Testing for GOES-15 occurred in the summer of 2010.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Comparisons with AIRS and IASI have found a bias of Imager bands 3 and 6</a:t>
            </a:r>
            <a:r>
              <a:rPr lang="en-US" sz="1600" dirty="0">
                <a:solidFill>
                  <a:schemeClr val="bg1"/>
                </a:solidFill>
              </a:rPr>
              <a:t>. This has been mitigated by shifting the Spectral Responses.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Unique 1-minute rapid scan imagery acquired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GOES-15 data analysis will continue. All the GVAR data archived.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Many products generated in near real-time.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A </a:t>
            </a:r>
            <a:r>
              <a:rPr lang="en-US" sz="1600" i="1" dirty="0" smtClean="0">
                <a:solidFill>
                  <a:schemeClr val="bg1"/>
                </a:solidFill>
              </a:rPr>
              <a:t>NOAA Technical Report</a:t>
            </a:r>
            <a:r>
              <a:rPr lang="en-US" sz="1600" dirty="0" smtClean="0">
                <a:solidFill>
                  <a:schemeClr val="bg1"/>
                </a:solidFill>
              </a:rPr>
              <a:t>  will be forthcoming.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11035"/>
            <a:ext cx="6411686" cy="480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5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A13_27_JULY_2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43226" y="6629400"/>
            <a:ext cx="1890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Data from SSEC data center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745213" y="87868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GOES-13 Imager  (not remapped)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1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A15_27_JULY_2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43226" y="6629400"/>
            <a:ext cx="1890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Data from SSEC data center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745213" y="87868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GOES-15 Imager  (not remapped)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4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AA6F948-6015-4A5D-B9BA-E7EDEFFD978D}" type="slidenum">
              <a:rPr lang="en-US" smtClean="0"/>
              <a:pPr eaLnBrk="1" hangingPunct="1"/>
              <a:t>2</a:t>
            </a:fld>
            <a:endParaRPr lang="en-US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9448800" cy="6858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FF00"/>
                </a:solidFill>
              </a:rPr>
              <a:t>GOES-15 </a:t>
            </a:r>
            <a:r>
              <a:rPr lang="en-US" sz="4000" smtClean="0">
                <a:solidFill>
                  <a:srgbClr val="FFFF00"/>
                </a:solidFill>
              </a:rPr>
              <a:t/>
            </a:r>
            <a:br>
              <a:rPr lang="en-US" sz="4000" smtClean="0">
                <a:solidFill>
                  <a:srgbClr val="FFFF00"/>
                </a:solidFill>
              </a:rPr>
            </a:br>
            <a:r>
              <a:rPr lang="en-US" sz="2000" smtClean="0">
                <a:solidFill>
                  <a:srgbClr val="0000FF"/>
                </a:solidFill>
              </a:rPr>
              <a:t/>
            </a:r>
            <a:br>
              <a:rPr lang="en-US" sz="2000" smtClean="0">
                <a:solidFill>
                  <a:srgbClr val="0000FF"/>
                </a:solidFill>
              </a:rPr>
            </a:br>
            <a:endParaRPr lang="en-US" sz="2000" smtClean="0">
              <a:solidFill>
                <a:srgbClr val="0000FF"/>
              </a:solidFill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76400"/>
            <a:ext cx="4648200" cy="190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b="1" smtClean="0">
                <a:solidFill>
                  <a:schemeClr val="bg1"/>
                </a:solidFill>
              </a:rPr>
              <a:t>GOES-13/14/15 have similar instruments to GOES-8-12, but on a different spacecraft bus.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24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b="1" smtClean="0">
                <a:solidFill>
                  <a:schemeClr val="bg1"/>
                </a:solidFill>
              </a:rPr>
              <a:t>Spring and fall eclipse outages will be avoided by larger onboard batteries.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24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b="1" smtClean="0">
                <a:solidFill>
                  <a:schemeClr val="bg1"/>
                </a:solidFill>
              </a:rPr>
              <a:t>Improved navigation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24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b="1" smtClean="0">
                <a:solidFill>
                  <a:schemeClr val="bg1"/>
                </a:solidFill>
              </a:rPr>
              <a:t>Improved radiometrics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24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b="1" smtClean="0">
                <a:solidFill>
                  <a:schemeClr val="bg1"/>
                </a:solidFill>
              </a:rPr>
              <a:t>Similar stray light to GOES-13/14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6629400" y="2667000"/>
            <a:ext cx="21701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9900"/>
                </a:solidFill>
                <a:latin typeface="Times New Roman" pitchFamily="18" charset="0"/>
              </a:rPr>
              <a:t>GOES-8/12</a:t>
            </a:r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2976563" y="2519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6151" name="Picture 6" descr="goesSpacecra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38100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7" descr="n-q_spacecra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14800"/>
            <a:ext cx="344805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8"/>
          <p:cNvSpPr txBox="1">
            <a:spLocks noChangeArrowheads="1"/>
          </p:cNvSpPr>
          <p:nvPr/>
        </p:nvSpPr>
        <p:spPr bwMode="auto">
          <a:xfrm>
            <a:off x="3810000" y="6126163"/>
            <a:ext cx="2892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9900"/>
                </a:solidFill>
                <a:latin typeface="Times New Roman" pitchFamily="18" charset="0"/>
              </a:rPr>
              <a:t>GOES-13/14/15</a:t>
            </a:r>
          </a:p>
        </p:txBody>
      </p:sp>
    </p:spTree>
    <p:extLst>
      <p:ext uri="{BB962C8B-B14F-4D97-AF65-F5344CB8AC3E}">
        <p14:creationId xmlns:p14="http://schemas.microsoft.com/office/powerpoint/2010/main" val="136812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A15_27_JULY_2011_WES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 smtClean="0">
                <a:solidFill>
                  <a:srgbClr val="FFFF00"/>
                </a:solidFill>
              </a:rPr>
              <a:t>GOES-15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042150" y="6477000"/>
            <a:ext cx="210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From NOAA ASPB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93925" y="6186488"/>
            <a:ext cx="188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Native projection</a:t>
            </a:r>
          </a:p>
        </p:txBody>
      </p:sp>
    </p:spTree>
    <p:extLst>
      <p:ext uri="{BB962C8B-B14F-4D97-AF65-F5344CB8AC3E}">
        <p14:creationId xmlns:p14="http://schemas.microsoft.com/office/powerpoint/2010/main" val="648711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A11_27_JULY_2011_35_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 smtClean="0">
                <a:solidFill>
                  <a:srgbClr val="FFFF00"/>
                </a:solidFill>
              </a:rPr>
              <a:t>GOES-11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042150" y="6477000"/>
            <a:ext cx="210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From NOAA ASPB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93925" y="6186488"/>
            <a:ext cx="188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Native projection</a:t>
            </a:r>
          </a:p>
        </p:txBody>
      </p:sp>
    </p:spTree>
    <p:extLst>
      <p:ext uri="{BB962C8B-B14F-4D97-AF65-F5344CB8AC3E}">
        <p14:creationId xmlns:p14="http://schemas.microsoft.com/office/powerpoint/2010/main" val="1200973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32F2311-C9E3-4FBA-BC8B-645C8F20FDBF}" type="slidenum">
              <a:rPr lang="en-US" smtClean="0"/>
              <a:pPr eaLnBrk="1" hangingPunct="1"/>
              <a:t>5</a:t>
            </a:fld>
            <a:endParaRPr lang="en-US" smtClean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FFF00"/>
                </a:solidFill>
              </a:rPr>
              <a:t>First GOES-15 Images 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(sub-sampled)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042150" y="6477000"/>
            <a:ext cx="210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From NOAA ASPB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193925" y="6186488"/>
            <a:ext cx="188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Native projection</a:t>
            </a:r>
          </a:p>
        </p:txBody>
      </p:sp>
      <p:pic>
        <p:nvPicPr>
          <p:cNvPr id="9222" name="Picture 10" descr="GIA15FD_ASP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5344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59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DF34C09-99DA-4EC0-BA4D-9A072234820F}" type="slidenum">
              <a:rPr lang="en-US" smtClean="0"/>
              <a:pPr eaLnBrk="1" hangingPunct="1"/>
              <a:t>6</a:t>
            </a:fld>
            <a:endParaRPr lang="en-US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FFF00"/>
                </a:solidFill>
              </a:rPr>
              <a:t>GOES-13 Images 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(sub-sampled)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7042150" y="6477000"/>
            <a:ext cx="210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From NOAA ASPB</a:t>
            </a: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2193925" y="6186488"/>
            <a:ext cx="188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Native projection</a:t>
            </a:r>
          </a:p>
        </p:txBody>
      </p:sp>
      <p:pic>
        <p:nvPicPr>
          <p:cNvPr id="10246" name="Picture 6" descr="GIA13FD_ASP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28050" cy="5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7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GOES-11 </a:t>
            </a:r>
            <a:r>
              <a:rPr lang="en-US" dirty="0" err="1" smtClean="0">
                <a:solidFill>
                  <a:srgbClr val="FFFF00"/>
                </a:solidFill>
              </a:rPr>
              <a:t>vs</a:t>
            </a:r>
            <a:r>
              <a:rPr lang="en-US" dirty="0" smtClean="0">
                <a:solidFill>
                  <a:srgbClr val="FFFF00"/>
                </a:solidFill>
              </a:rPr>
              <a:t> GOES-14 (WV)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18745"/>
            <a:ext cx="8229600" cy="44888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C36768-855A-4975-9277-4629E3777BD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93925" y="6186488"/>
            <a:ext cx="30700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/>
              <a:t>Remapped into a projection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165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AAE5985-68C9-49A8-974B-85D4E97D9ABC}" type="slidenum">
              <a:rPr lang="en-US" smtClean="0"/>
              <a:pPr eaLnBrk="1" hangingPunct="1"/>
              <a:t>8</a:t>
            </a:fld>
            <a:endParaRPr lang="en-US" smtClean="0"/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52400" y="76200"/>
            <a:ext cx="891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Improved spatial resolution of GOES-15 Imager band 6</a:t>
            </a:r>
          </a:p>
        </p:txBody>
      </p:sp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152400" y="6019800"/>
            <a:ext cx="8458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solidFill>
                  <a:schemeClr val="bg1"/>
                </a:solidFill>
              </a:rPr>
              <a:t>The 13.3 um band 6 of the GOES-13 top panel) has an 8 km IGFOV (Instantaneous Geometric Field of View); while the same band on the GOES-15 (lower panel) has a 4 km IGFOV. Note the finer resolution of the cloud edges and the ‘cleaner’ image.</a:t>
            </a:r>
          </a:p>
        </p:txBody>
      </p:sp>
      <p:pic>
        <p:nvPicPr>
          <p:cNvPr id="20485" name="Picture 14" descr="G13_G15_B6_2PA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620000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26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D20956D-6AAE-4289-85B8-710287CB0D89}" type="slidenum">
              <a:rPr lang="en-US" smtClean="0"/>
              <a:pPr eaLnBrk="1" hangingPunct="1"/>
              <a:t>9</a:t>
            </a:fld>
            <a:endParaRPr lang="en-US" smtClean="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Operation through Eclipse (similar to GOES-14)</a:t>
            </a:r>
          </a:p>
        </p:txBody>
      </p:sp>
      <p:pic>
        <p:nvPicPr>
          <p:cNvPr id="22532" name="Picture 4" descr="G12_G14_ECLIPSE_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90650"/>
            <a:ext cx="70866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07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477</Words>
  <Application>Microsoft Office PowerPoint</Application>
  <PresentationFormat>On-screen Show (4:3)</PresentationFormat>
  <Paragraphs>100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1_Default Design</vt:lpstr>
      <vt:lpstr>GOES-15 Imager and Sounder </vt:lpstr>
      <vt:lpstr>GOES-15   </vt:lpstr>
      <vt:lpstr>PowerPoint Presentation</vt:lpstr>
      <vt:lpstr>PowerPoint Presentation</vt:lpstr>
      <vt:lpstr>First GOES-15 Images  (sub-sampled)</vt:lpstr>
      <vt:lpstr>GOES-13 Images  (sub-sampled)</vt:lpstr>
      <vt:lpstr>GOES-11 vs GOES-14 (WV)</vt:lpstr>
      <vt:lpstr>PowerPoint Presentation</vt:lpstr>
      <vt:lpstr>Operation through Eclipse (similar to GOES-14)</vt:lpstr>
      <vt:lpstr>GOES-15 Science Test</vt:lpstr>
      <vt:lpstr>GOES-15 Science Test</vt:lpstr>
      <vt:lpstr>PowerPoint Presentation</vt:lpstr>
      <vt:lpstr>PowerPoint Presentation</vt:lpstr>
    </vt:vector>
  </TitlesOfParts>
  <Company>SSEC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Collection Completed for GOES-/15 Science Test</dc:title>
  <dc:creator>Tim Schmit</dc:creator>
  <cp:lastModifiedBy>Tim Schmit</cp:lastModifiedBy>
  <cp:revision>6</cp:revision>
  <dcterms:created xsi:type="dcterms:W3CDTF">2010-11-29T16:05:36Z</dcterms:created>
  <dcterms:modified xsi:type="dcterms:W3CDTF">2011-09-07T17:27:47Z</dcterms:modified>
</cp:coreProperties>
</file>