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9"/>
  </p:notesMasterIdLst>
  <p:sldIdLst>
    <p:sldId id="257" r:id="rId4"/>
    <p:sldId id="258" r:id="rId5"/>
    <p:sldId id="260" r:id="rId6"/>
    <p:sldId id="265" r:id="rId7"/>
    <p:sldId id="266" r:id="rId8"/>
    <p:sldId id="267" r:id="rId9"/>
    <p:sldId id="272" r:id="rId10"/>
    <p:sldId id="273" r:id="rId11"/>
    <p:sldId id="268" r:id="rId12"/>
    <p:sldId id="269" r:id="rId13"/>
    <p:sldId id="270" r:id="rId14"/>
    <p:sldId id="262" r:id="rId15"/>
    <p:sldId id="264" r:id="rId16"/>
    <p:sldId id="25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4" autoAdjust="0"/>
  </p:normalViewPr>
  <p:slideViewPr>
    <p:cSldViewPr>
      <p:cViewPr varScale="1">
        <p:scale>
          <a:sx n="80" d="100"/>
          <a:sy n="8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hyre.bysal.NSOF\My%20Documents\Dropbox\G12%20Lost%20Images%20for%20Cycle%20Sl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52712160979996E-2"/>
          <c:y val="0.18565981335666376"/>
          <c:w val="0.85991885389326361"/>
          <c:h val="0.60089485822849753"/>
        </c:manualLayout>
      </c:layout>
      <c:areaChart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Self Corrected</c:v>
                </c:pt>
              </c:strCache>
            </c:strRef>
          </c:tx>
          <c:cat>
            <c:numRef>
              <c:f>Sheet1!$B$2:$B$109</c:f>
              <c:numCache>
                <c:formatCode>m/d/yy;@</c:formatCode>
                <c:ptCount val="108"/>
                <c:pt idx="0">
                  <c:v>40939</c:v>
                </c:pt>
                <c:pt idx="1">
                  <c:v>40940</c:v>
                </c:pt>
                <c:pt idx="2">
                  <c:v>40941</c:v>
                </c:pt>
                <c:pt idx="3">
                  <c:v>40942</c:v>
                </c:pt>
                <c:pt idx="4">
                  <c:v>40943</c:v>
                </c:pt>
                <c:pt idx="5">
                  <c:v>40944</c:v>
                </c:pt>
                <c:pt idx="6">
                  <c:v>40945</c:v>
                </c:pt>
                <c:pt idx="7">
                  <c:v>40946</c:v>
                </c:pt>
                <c:pt idx="8">
                  <c:v>40947</c:v>
                </c:pt>
                <c:pt idx="9">
                  <c:v>40948</c:v>
                </c:pt>
                <c:pt idx="10">
                  <c:v>40949</c:v>
                </c:pt>
                <c:pt idx="11">
                  <c:v>40950</c:v>
                </c:pt>
                <c:pt idx="12">
                  <c:v>40951</c:v>
                </c:pt>
                <c:pt idx="13">
                  <c:v>40952</c:v>
                </c:pt>
                <c:pt idx="14">
                  <c:v>40953</c:v>
                </c:pt>
                <c:pt idx="15">
                  <c:v>40954</c:v>
                </c:pt>
                <c:pt idx="16">
                  <c:v>40955</c:v>
                </c:pt>
                <c:pt idx="17">
                  <c:v>40956</c:v>
                </c:pt>
                <c:pt idx="18">
                  <c:v>40957</c:v>
                </c:pt>
                <c:pt idx="19">
                  <c:v>40958</c:v>
                </c:pt>
                <c:pt idx="20">
                  <c:v>40959</c:v>
                </c:pt>
                <c:pt idx="21">
                  <c:v>40960</c:v>
                </c:pt>
                <c:pt idx="22">
                  <c:v>40961</c:v>
                </c:pt>
                <c:pt idx="23">
                  <c:v>40962</c:v>
                </c:pt>
                <c:pt idx="24">
                  <c:v>40963</c:v>
                </c:pt>
                <c:pt idx="25">
                  <c:v>40964</c:v>
                </c:pt>
                <c:pt idx="26">
                  <c:v>40965</c:v>
                </c:pt>
                <c:pt idx="27">
                  <c:v>40966</c:v>
                </c:pt>
                <c:pt idx="28">
                  <c:v>40967</c:v>
                </c:pt>
                <c:pt idx="29">
                  <c:v>40968</c:v>
                </c:pt>
                <c:pt idx="30">
                  <c:v>40969</c:v>
                </c:pt>
                <c:pt idx="31">
                  <c:v>40970</c:v>
                </c:pt>
                <c:pt idx="32">
                  <c:v>40971</c:v>
                </c:pt>
                <c:pt idx="33">
                  <c:v>40972</c:v>
                </c:pt>
                <c:pt idx="34">
                  <c:v>40973</c:v>
                </c:pt>
                <c:pt idx="35">
                  <c:v>40974</c:v>
                </c:pt>
                <c:pt idx="36">
                  <c:v>40975</c:v>
                </c:pt>
                <c:pt idx="37">
                  <c:v>40976</c:v>
                </c:pt>
                <c:pt idx="38">
                  <c:v>40977</c:v>
                </c:pt>
                <c:pt idx="39">
                  <c:v>40978</c:v>
                </c:pt>
                <c:pt idx="40">
                  <c:v>40979</c:v>
                </c:pt>
                <c:pt idx="41">
                  <c:v>40980</c:v>
                </c:pt>
                <c:pt idx="42">
                  <c:v>40981</c:v>
                </c:pt>
                <c:pt idx="43">
                  <c:v>40982</c:v>
                </c:pt>
                <c:pt idx="44">
                  <c:v>40983</c:v>
                </c:pt>
                <c:pt idx="45">
                  <c:v>40984</c:v>
                </c:pt>
                <c:pt idx="46">
                  <c:v>40985</c:v>
                </c:pt>
                <c:pt idx="47">
                  <c:v>40986</c:v>
                </c:pt>
                <c:pt idx="48">
                  <c:v>40987</c:v>
                </c:pt>
                <c:pt idx="49">
                  <c:v>40988</c:v>
                </c:pt>
                <c:pt idx="50">
                  <c:v>40989</c:v>
                </c:pt>
                <c:pt idx="51">
                  <c:v>40990</c:v>
                </c:pt>
                <c:pt idx="52">
                  <c:v>40991</c:v>
                </c:pt>
                <c:pt idx="53">
                  <c:v>40992</c:v>
                </c:pt>
                <c:pt idx="54">
                  <c:v>40993</c:v>
                </c:pt>
                <c:pt idx="55">
                  <c:v>40994</c:v>
                </c:pt>
                <c:pt idx="56">
                  <c:v>40995</c:v>
                </c:pt>
                <c:pt idx="57">
                  <c:v>40996</c:v>
                </c:pt>
                <c:pt idx="58">
                  <c:v>40997</c:v>
                </c:pt>
                <c:pt idx="59">
                  <c:v>40998</c:v>
                </c:pt>
                <c:pt idx="60">
                  <c:v>40999</c:v>
                </c:pt>
                <c:pt idx="61">
                  <c:v>41000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41006</c:v>
                </c:pt>
                <c:pt idx="68">
                  <c:v>41007</c:v>
                </c:pt>
                <c:pt idx="69">
                  <c:v>41008</c:v>
                </c:pt>
                <c:pt idx="70">
                  <c:v>41009</c:v>
                </c:pt>
                <c:pt idx="71">
                  <c:v>41010</c:v>
                </c:pt>
                <c:pt idx="72">
                  <c:v>41011</c:v>
                </c:pt>
                <c:pt idx="73">
                  <c:v>41012</c:v>
                </c:pt>
                <c:pt idx="74">
                  <c:v>41013</c:v>
                </c:pt>
                <c:pt idx="75">
                  <c:v>41014</c:v>
                </c:pt>
                <c:pt idx="76">
                  <c:v>41015</c:v>
                </c:pt>
                <c:pt idx="77">
                  <c:v>41016</c:v>
                </c:pt>
                <c:pt idx="78">
                  <c:v>41017</c:v>
                </c:pt>
                <c:pt idx="79">
                  <c:v>41018</c:v>
                </c:pt>
                <c:pt idx="80">
                  <c:v>41019</c:v>
                </c:pt>
                <c:pt idx="81">
                  <c:v>41020</c:v>
                </c:pt>
                <c:pt idx="82">
                  <c:v>41021</c:v>
                </c:pt>
                <c:pt idx="83">
                  <c:v>41022</c:v>
                </c:pt>
                <c:pt idx="84">
                  <c:v>41023</c:v>
                </c:pt>
                <c:pt idx="85">
                  <c:v>41024</c:v>
                </c:pt>
                <c:pt idx="86">
                  <c:v>41025</c:v>
                </c:pt>
                <c:pt idx="87">
                  <c:v>41026</c:v>
                </c:pt>
                <c:pt idx="88">
                  <c:v>41027</c:v>
                </c:pt>
                <c:pt idx="89">
                  <c:v>41028</c:v>
                </c:pt>
                <c:pt idx="90">
                  <c:v>41029</c:v>
                </c:pt>
                <c:pt idx="91">
                  <c:v>41030</c:v>
                </c:pt>
                <c:pt idx="92">
                  <c:v>41031</c:v>
                </c:pt>
                <c:pt idx="93">
                  <c:v>41032</c:v>
                </c:pt>
                <c:pt idx="94">
                  <c:v>41033</c:v>
                </c:pt>
                <c:pt idx="95">
                  <c:v>41034</c:v>
                </c:pt>
                <c:pt idx="96">
                  <c:v>41035</c:v>
                </c:pt>
                <c:pt idx="97">
                  <c:v>41036</c:v>
                </c:pt>
                <c:pt idx="98">
                  <c:v>41037</c:v>
                </c:pt>
                <c:pt idx="99">
                  <c:v>41038</c:v>
                </c:pt>
                <c:pt idx="100">
                  <c:v>41039</c:v>
                </c:pt>
                <c:pt idx="101">
                  <c:v>41040</c:v>
                </c:pt>
                <c:pt idx="102">
                  <c:v>41041</c:v>
                </c:pt>
                <c:pt idx="103">
                  <c:v>41042</c:v>
                </c:pt>
                <c:pt idx="104">
                  <c:v>41043</c:v>
                </c:pt>
                <c:pt idx="105">
                  <c:v>41044</c:v>
                </c:pt>
                <c:pt idx="106">
                  <c:v>41045</c:v>
                </c:pt>
                <c:pt idx="107">
                  <c:v>41046</c:v>
                </c:pt>
              </c:numCache>
            </c:numRef>
          </c:cat>
          <c:val>
            <c:numRef>
              <c:f>Sheet1!$C$2:$C$109</c:f>
              <c:numCache>
                <c:formatCode>General</c:formatCode>
                <c:ptCount val="108"/>
                <c:pt idx="47">
                  <c:v>2</c:v>
                </c:pt>
                <c:pt idx="56">
                  <c:v>2</c:v>
                </c:pt>
                <c:pt idx="83">
                  <c:v>2</c:v>
                </c:pt>
                <c:pt idx="86">
                  <c:v>1</c:v>
                </c:pt>
                <c:pt idx="88">
                  <c:v>1</c:v>
                </c:pt>
                <c:pt idx="89">
                  <c:v>3</c:v>
                </c:pt>
                <c:pt idx="91">
                  <c:v>1</c:v>
                </c:pt>
                <c:pt idx="92">
                  <c:v>3</c:v>
                </c:pt>
                <c:pt idx="93">
                  <c:v>6</c:v>
                </c:pt>
                <c:pt idx="94">
                  <c:v>6</c:v>
                </c:pt>
                <c:pt idx="97">
                  <c:v>2</c:v>
                </c:pt>
                <c:pt idx="98">
                  <c:v>2</c:v>
                </c:pt>
                <c:pt idx="99">
                  <c:v>5</c:v>
                </c:pt>
                <c:pt idx="100">
                  <c:v>3</c:v>
                </c:pt>
                <c:pt idx="101">
                  <c:v>4</c:v>
                </c:pt>
                <c:pt idx="104">
                  <c:v>4</c:v>
                </c:pt>
                <c:pt idx="10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Scan Reset</c:v>
                </c:pt>
              </c:strCache>
            </c:strRef>
          </c:tx>
          <c:cat>
            <c:numRef>
              <c:f>Sheet1!$B$2:$B$109</c:f>
              <c:numCache>
                <c:formatCode>m/d/yy;@</c:formatCode>
                <c:ptCount val="108"/>
                <c:pt idx="0">
                  <c:v>40939</c:v>
                </c:pt>
                <c:pt idx="1">
                  <c:v>40940</c:v>
                </c:pt>
                <c:pt idx="2">
                  <c:v>40941</c:v>
                </c:pt>
                <c:pt idx="3">
                  <c:v>40942</c:v>
                </c:pt>
                <c:pt idx="4">
                  <c:v>40943</c:v>
                </c:pt>
                <c:pt idx="5">
                  <c:v>40944</c:v>
                </c:pt>
                <c:pt idx="6">
                  <c:v>40945</c:v>
                </c:pt>
                <c:pt idx="7">
                  <c:v>40946</c:v>
                </c:pt>
                <c:pt idx="8">
                  <c:v>40947</c:v>
                </c:pt>
                <c:pt idx="9">
                  <c:v>40948</c:v>
                </c:pt>
                <c:pt idx="10">
                  <c:v>40949</c:v>
                </c:pt>
                <c:pt idx="11">
                  <c:v>40950</c:v>
                </c:pt>
                <c:pt idx="12">
                  <c:v>40951</c:v>
                </c:pt>
                <c:pt idx="13">
                  <c:v>40952</c:v>
                </c:pt>
                <c:pt idx="14">
                  <c:v>40953</c:v>
                </c:pt>
                <c:pt idx="15">
                  <c:v>40954</c:v>
                </c:pt>
                <c:pt idx="16">
                  <c:v>40955</c:v>
                </c:pt>
                <c:pt idx="17">
                  <c:v>40956</c:v>
                </c:pt>
                <c:pt idx="18">
                  <c:v>40957</c:v>
                </c:pt>
                <c:pt idx="19">
                  <c:v>40958</c:v>
                </c:pt>
                <c:pt idx="20">
                  <c:v>40959</c:v>
                </c:pt>
                <c:pt idx="21">
                  <c:v>40960</c:v>
                </c:pt>
                <c:pt idx="22">
                  <c:v>40961</c:v>
                </c:pt>
                <c:pt idx="23">
                  <c:v>40962</c:v>
                </c:pt>
                <c:pt idx="24">
                  <c:v>40963</c:v>
                </c:pt>
                <c:pt idx="25">
                  <c:v>40964</c:v>
                </c:pt>
                <c:pt idx="26">
                  <c:v>40965</c:v>
                </c:pt>
                <c:pt idx="27">
                  <c:v>40966</c:v>
                </c:pt>
                <c:pt idx="28">
                  <c:v>40967</c:v>
                </c:pt>
                <c:pt idx="29">
                  <c:v>40968</c:v>
                </c:pt>
                <c:pt idx="30">
                  <c:v>40969</c:v>
                </c:pt>
                <c:pt idx="31">
                  <c:v>40970</c:v>
                </c:pt>
                <c:pt idx="32">
                  <c:v>40971</c:v>
                </c:pt>
                <c:pt idx="33">
                  <c:v>40972</c:v>
                </c:pt>
                <c:pt idx="34">
                  <c:v>40973</c:v>
                </c:pt>
                <c:pt idx="35">
                  <c:v>40974</c:v>
                </c:pt>
                <c:pt idx="36">
                  <c:v>40975</c:v>
                </c:pt>
                <c:pt idx="37">
                  <c:v>40976</c:v>
                </c:pt>
                <c:pt idx="38">
                  <c:v>40977</c:v>
                </c:pt>
                <c:pt idx="39">
                  <c:v>40978</c:v>
                </c:pt>
                <c:pt idx="40">
                  <c:v>40979</c:v>
                </c:pt>
                <c:pt idx="41">
                  <c:v>40980</c:v>
                </c:pt>
                <c:pt idx="42">
                  <c:v>40981</c:v>
                </c:pt>
                <c:pt idx="43">
                  <c:v>40982</c:v>
                </c:pt>
                <c:pt idx="44">
                  <c:v>40983</c:v>
                </c:pt>
                <c:pt idx="45">
                  <c:v>40984</c:v>
                </c:pt>
                <c:pt idx="46">
                  <c:v>40985</c:v>
                </c:pt>
                <c:pt idx="47">
                  <c:v>40986</c:v>
                </c:pt>
                <c:pt idx="48">
                  <c:v>40987</c:v>
                </c:pt>
                <c:pt idx="49">
                  <c:v>40988</c:v>
                </c:pt>
                <c:pt idx="50">
                  <c:v>40989</c:v>
                </c:pt>
                <c:pt idx="51">
                  <c:v>40990</c:v>
                </c:pt>
                <c:pt idx="52">
                  <c:v>40991</c:v>
                </c:pt>
                <c:pt idx="53">
                  <c:v>40992</c:v>
                </c:pt>
                <c:pt idx="54">
                  <c:v>40993</c:v>
                </c:pt>
                <c:pt idx="55">
                  <c:v>40994</c:v>
                </c:pt>
                <c:pt idx="56">
                  <c:v>40995</c:v>
                </c:pt>
                <c:pt idx="57">
                  <c:v>40996</c:v>
                </c:pt>
                <c:pt idx="58">
                  <c:v>40997</c:v>
                </c:pt>
                <c:pt idx="59">
                  <c:v>40998</c:v>
                </c:pt>
                <c:pt idx="60">
                  <c:v>40999</c:v>
                </c:pt>
                <c:pt idx="61">
                  <c:v>41000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41006</c:v>
                </c:pt>
                <c:pt idx="68">
                  <c:v>41007</c:v>
                </c:pt>
                <c:pt idx="69">
                  <c:v>41008</c:v>
                </c:pt>
                <c:pt idx="70">
                  <c:v>41009</c:v>
                </c:pt>
                <c:pt idx="71">
                  <c:v>41010</c:v>
                </c:pt>
                <c:pt idx="72">
                  <c:v>41011</c:v>
                </c:pt>
                <c:pt idx="73">
                  <c:v>41012</c:v>
                </c:pt>
                <c:pt idx="74">
                  <c:v>41013</c:v>
                </c:pt>
                <c:pt idx="75">
                  <c:v>41014</c:v>
                </c:pt>
                <c:pt idx="76">
                  <c:v>41015</c:v>
                </c:pt>
                <c:pt idx="77">
                  <c:v>41016</c:v>
                </c:pt>
                <c:pt idx="78">
                  <c:v>41017</c:v>
                </c:pt>
                <c:pt idx="79">
                  <c:v>41018</c:v>
                </c:pt>
                <c:pt idx="80">
                  <c:v>41019</c:v>
                </c:pt>
                <c:pt idx="81">
                  <c:v>41020</c:v>
                </c:pt>
                <c:pt idx="82">
                  <c:v>41021</c:v>
                </c:pt>
                <c:pt idx="83">
                  <c:v>41022</c:v>
                </c:pt>
                <c:pt idx="84">
                  <c:v>41023</c:v>
                </c:pt>
                <c:pt idx="85">
                  <c:v>41024</c:v>
                </c:pt>
                <c:pt idx="86">
                  <c:v>41025</c:v>
                </c:pt>
                <c:pt idx="87">
                  <c:v>41026</c:v>
                </c:pt>
                <c:pt idx="88">
                  <c:v>41027</c:v>
                </c:pt>
                <c:pt idx="89">
                  <c:v>41028</c:v>
                </c:pt>
                <c:pt idx="90">
                  <c:v>41029</c:v>
                </c:pt>
                <c:pt idx="91">
                  <c:v>41030</c:v>
                </c:pt>
                <c:pt idx="92">
                  <c:v>41031</c:v>
                </c:pt>
                <c:pt idx="93">
                  <c:v>41032</c:v>
                </c:pt>
                <c:pt idx="94">
                  <c:v>41033</c:v>
                </c:pt>
                <c:pt idx="95">
                  <c:v>41034</c:v>
                </c:pt>
                <c:pt idx="96">
                  <c:v>41035</c:v>
                </c:pt>
                <c:pt idx="97">
                  <c:v>41036</c:v>
                </c:pt>
                <c:pt idx="98">
                  <c:v>41037</c:v>
                </c:pt>
                <c:pt idx="99">
                  <c:v>41038</c:v>
                </c:pt>
                <c:pt idx="100">
                  <c:v>41039</c:v>
                </c:pt>
                <c:pt idx="101">
                  <c:v>41040</c:v>
                </c:pt>
                <c:pt idx="102">
                  <c:v>41041</c:v>
                </c:pt>
                <c:pt idx="103">
                  <c:v>41042</c:v>
                </c:pt>
                <c:pt idx="104">
                  <c:v>41043</c:v>
                </c:pt>
                <c:pt idx="105">
                  <c:v>41044</c:v>
                </c:pt>
                <c:pt idx="106">
                  <c:v>41045</c:v>
                </c:pt>
                <c:pt idx="107">
                  <c:v>41046</c:v>
                </c:pt>
              </c:numCache>
            </c:numRef>
          </c:cat>
          <c:val>
            <c:numRef>
              <c:f>Sheet1!$D$2:$D$109</c:f>
              <c:numCache>
                <c:formatCode>General</c:formatCode>
                <c:ptCount val="108"/>
                <c:pt idx="47">
                  <c:v>2</c:v>
                </c:pt>
                <c:pt idx="56">
                  <c:v>2</c:v>
                </c:pt>
                <c:pt idx="63">
                  <c:v>2</c:v>
                </c:pt>
                <c:pt idx="86">
                  <c:v>3</c:v>
                </c:pt>
                <c:pt idx="87">
                  <c:v>1</c:v>
                </c:pt>
                <c:pt idx="91">
                  <c:v>1</c:v>
                </c:pt>
                <c:pt idx="93">
                  <c:v>3</c:v>
                </c:pt>
                <c:pt idx="94">
                  <c:v>2</c:v>
                </c:pt>
                <c:pt idx="9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8800"/>
        <c:axId val="41070592"/>
      </c:areaChart>
      <c:dateAx>
        <c:axId val="41068800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crossAx val="41070592"/>
        <c:crosses val="autoZero"/>
        <c:auto val="1"/>
        <c:lblOffset val="100"/>
        <c:baseTimeUnit val="days"/>
      </c:dateAx>
      <c:valAx>
        <c:axId val="41070592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688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45433070866143"/>
          <c:y val="0.92327447050832323"/>
          <c:w val="0.3632382818813954"/>
          <c:h val="6.4466678194631033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0.33684</cdr:x>
      <cdr:y>0.2623</cdr:y>
    </cdr:from>
    <cdr:to>
      <cdr:x>0.71274</cdr:x>
      <cdr:y>0.35112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38400" y="1219200"/>
          <a:ext cx="2721110" cy="4128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0000"/>
              </a:solidFill>
            </a:rPr>
            <a:t>Eclipse/KOZ </a:t>
          </a:r>
          <a:r>
            <a:rPr lang="en-US" sz="1200" b="1" dirty="0" smtClean="0">
              <a:solidFill>
                <a:srgbClr val="FF0000"/>
              </a:solidFill>
            </a:rPr>
            <a:t>Outage Image cancellations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0.25417</cdr:x>
      <cdr:y>0.07639</cdr:y>
    </cdr:from>
    <cdr:to>
      <cdr:x>0.80417</cdr:x>
      <cdr:y>0.20139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2050" y="209550"/>
          <a:ext cx="25146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0.20208</cdr:x>
      <cdr:y>0.02083</cdr:y>
    </cdr:from>
    <cdr:to>
      <cdr:x>0.40208</cdr:x>
      <cdr:y>0.35417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3925" y="57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0.11875</cdr:x>
      <cdr:y>0.03125</cdr:y>
    </cdr:from>
    <cdr:to>
      <cdr:x>0.79583</cdr:x>
      <cdr:y>0.15278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924" y="85725"/>
          <a:ext cx="30956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/>
            <a:t>GOES-12 Images</a:t>
          </a:r>
          <a:r>
            <a:rPr lang="en-US" sz="1600" b="1" baseline="0"/>
            <a:t> Lost due to Cycle Slips</a:t>
          </a:r>
          <a:endParaRPr lang="en-US" sz="1600" b="1"/>
        </a:p>
      </cdr:txBody>
    </cdr:sp>
  </cdr:relSizeAnchor>
  <cdr:relSizeAnchor xmlns:cdr="http://schemas.openxmlformats.org/drawingml/2006/chartDrawing">
    <cdr:from>
      <cdr:x>0.26888</cdr:x>
      <cdr:y>0.3107</cdr:y>
    </cdr:from>
    <cdr:to>
      <cdr:x>0.78269</cdr:x>
      <cdr:y>0.32353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390651" y="1106808"/>
          <a:ext cx="2657474" cy="45719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0.58947</cdr:x>
      <cdr:y>0.34426</cdr:y>
    </cdr:from>
    <cdr:to>
      <cdr:x>0.71579</cdr:x>
      <cdr:y>0.54098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672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9A86-BB27-4041-A624-7782CE878435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A431-7870-42A9-8973-0A66A4598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097C35-4C2F-4316-8043-4B14081389CC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new GIR was opened. </a:t>
            </a:r>
          </a:p>
          <a:p>
            <a:r>
              <a:rPr lang="en-US" dirty="0" smtClean="0"/>
              <a:t>2/25/2010 – First</a:t>
            </a:r>
            <a:r>
              <a:rPr lang="en-US" baseline="0" dirty="0" smtClean="0"/>
              <a:t> GOES-12 cycle slip &gt;&gt;&gt; GIR Opened on 3/11 (MOPS-0038)</a:t>
            </a:r>
          </a:p>
          <a:p>
            <a:r>
              <a:rPr lang="en-US" baseline="0" dirty="0" smtClean="0"/>
              <a:t>5/26/2010 – Second GOES-12 CS and scan motor overload &gt;&gt;&gt; new GIR (MOPS-0040)</a:t>
            </a:r>
          </a:p>
          <a:p>
            <a:r>
              <a:rPr lang="en-US" baseline="0" dirty="0" smtClean="0"/>
              <a:t>9/15/2010 – ITT Report NOPQ DCN-748 recommends change of electronics side if CS frequency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A431-7870-42A9-8973-0A66A45983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is between sides.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A431-7870-42A9-8973-0A66A45983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4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097C35-4C2F-4316-8043-4B14081389CC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A431-7870-42A9-8973-0A66A45983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1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24600"/>
            <a:ext cx="1143000" cy="365125"/>
          </a:xfrm>
        </p:spPr>
        <p:txBody>
          <a:bodyPr/>
          <a:lstStyle/>
          <a:p>
            <a:fld id="{2903C13A-214C-4894-8B77-EBF264CC4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</p:spPr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NOA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952500"/>
          </a:xfrm>
          <a:prstGeom prst="rect">
            <a:avLst/>
          </a:prstGeom>
          <a:noFill/>
        </p:spPr>
      </p:pic>
      <p:pic>
        <p:nvPicPr>
          <p:cNvPr id="8" name="Picture 15" descr="do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26988"/>
            <a:ext cx="887412" cy="90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14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1282-6C67-41C2-AFB2-B99A462897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7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C83A-BCD3-48CA-A934-28692CC6CE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D6F-407B-47F5-A777-1FD712CA1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A9CD-08A5-40D6-A1B9-476106525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2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B61-16F3-48DA-B706-65FBCC148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NOA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952500"/>
          </a:xfrm>
          <a:prstGeom prst="rect">
            <a:avLst/>
          </a:prstGeom>
          <a:noFill/>
        </p:spPr>
      </p:pic>
      <p:pic>
        <p:nvPicPr>
          <p:cNvPr id="7" name="Picture 15" descr="do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26988"/>
            <a:ext cx="887412" cy="90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7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40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06DF-22A5-4E50-BEAB-9E9BD4F25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79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97FF-49CA-4020-ACAF-861B911DC5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5848-8697-4DCE-AE75-70949E00F4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1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652-0381-4558-8F91-C3CD8E437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BDD2-7899-4A2C-B988-41129E8F9A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8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2614-F151-458A-9009-F7203B749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2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4FF2-140E-4E04-A804-6AC6E54386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854A9-EBC0-40D3-805C-85262ECB6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2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7E01-8A97-422D-AE50-AD2D5A02F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44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1C02-CA9D-4D3E-BB09-41F1A036A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1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AB0-E77B-46F3-8F49-A119289C7F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78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790F-7FCD-4FF5-8AA6-2418BB5A77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122E-7F30-4FB3-9081-F842ED3EF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62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35DEB-DD7E-424A-B00B-205B866D6A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41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ED17-D3B6-4C87-9ED7-4A8C5D9B31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44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792AC-D12D-47F3-866D-3CAA40CE7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4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D2A5-161F-41E9-93C3-893034A677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A19C6-353B-45E0-AC50-DCC3A460B3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GOES-12 Imager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Cycle Slip</a:t>
            </a:r>
            <a:endParaRPr lang="en-US" sz="4400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534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 Unicode MS" pitchFamily="34" charset="-128"/>
              </a:rPr>
              <a:t>Timothy J. </a:t>
            </a:r>
            <a:r>
              <a:rPr lang="en-US" sz="2400" b="1" dirty="0" smtClean="0">
                <a:solidFill>
                  <a:srgbClr val="FFFFFF"/>
                </a:solidFill>
                <a:latin typeface="Arial Unicode MS" pitchFamily="34" charset="-128"/>
              </a:rPr>
              <a:t>Schmit  (</a:t>
            </a:r>
            <a:r>
              <a:rPr lang="en-US" sz="2400" dirty="0" smtClean="0">
                <a:solidFill>
                  <a:srgbClr val="FFFFFF"/>
                </a:solidFill>
              </a:rPr>
              <a:t>tim.j.schmit@noaa.gov</a:t>
            </a:r>
            <a:r>
              <a:rPr lang="en-US" sz="2400" b="1" dirty="0" smtClean="0">
                <a:solidFill>
                  <a:srgbClr val="FFFFFF"/>
                </a:solidFill>
                <a:latin typeface="Arial Unicode MS" pitchFamily="34" charset="-128"/>
              </a:rPr>
              <a:t>)</a:t>
            </a:r>
            <a:endParaRPr lang="en-US" sz="24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NOAA/NESDIS/Satellite Applications and Research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  Advanced Satellite Products Branch (ASPB</a:t>
            </a: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Madison, WI</a:t>
            </a:r>
            <a:endParaRPr lang="en-US" sz="2000" b="1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954963" y="6611938"/>
            <a:ext cx="884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UW-Madison</a:t>
            </a:r>
            <a:endParaRPr lang="en-US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0" y="5417403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Calibration Working Group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June 28, 2012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7175" name="Picture 7" descr="cimss_for_engraving_cr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5772150"/>
            <a:ext cx="1200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46D947-33D2-4ECF-8A10-DB4EB13F318E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C:\SAT\Users\tims\Documents\gifs_old\star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4292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6855"/>
            <a:ext cx="2743200" cy="2567167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52800" y="6477000"/>
            <a:ext cx="47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</a:rPr>
              <a:t>INPE</a:t>
            </a:r>
            <a:endParaRPr lang="en-US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Side 1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2 electronics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0942"/>
            <a:ext cx="6781799" cy="54254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72FF-57B5-4206-AA59-7354F91BDF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Side 1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2 electronics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72FF-57B5-4206-AA59-7354F91BDF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067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Delta TBB…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Arial Unicode MS" pitchFamily="34" charset="-128"/>
              </a:rPr>
              <a:t>Note that there will be slight differences for a given input radiance in the computed brightness temperature for each band for the Side 2 Planck conversion coefficients versus the Side 1 Planck conversion </a:t>
            </a:r>
            <a:r>
              <a:rPr lang="en-US" sz="2000" dirty="0" smtClean="0">
                <a:solidFill>
                  <a:srgbClr val="FFFFFF"/>
                </a:solidFill>
                <a:latin typeface="Arial Unicode MS" pitchFamily="34" charset="-128"/>
              </a:rPr>
              <a:t>coefficients (for bands 3 and 6). 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Arial Unicode MS" pitchFamily="34" charset="-128"/>
              </a:rPr>
              <a:t>These </a:t>
            </a:r>
            <a:r>
              <a:rPr lang="en-US" sz="2000" dirty="0">
                <a:solidFill>
                  <a:srgbClr val="FFFFFF"/>
                </a:solidFill>
                <a:latin typeface="Arial Unicode MS" pitchFamily="34" charset="-128"/>
              </a:rPr>
              <a:t>differences are much smaller than the instrument noise.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1FDAAA-BCDB-4B69-B549-BA5722D2A043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3894364" cy="30289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25593"/>
              </p:ext>
            </p:extLst>
          </p:nvPr>
        </p:nvGraphicFramePr>
        <p:xfrm>
          <a:off x="5715000" y="3657600"/>
          <a:ext cx="2667000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279"/>
                <a:gridCol w="1007878"/>
                <a:gridCol w="914843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Band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TBB Diff (K)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Noise (K)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2b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-0.0001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3b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0.0631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-0.0001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4b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-0.0001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0.0119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Lessons…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Arial Unicode MS" pitchFamily="34" charset="-128"/>
              </a:rPr>
              <a:t>Sometimes we need to make changes/take chances to improve the radiance products.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Arial Unicode MS" pitchFamily="34" charset="-128"/>
              </a:rPr>
              <a:t>Listen to our users. Communication between operators, providers, stakeholders and users is key.</a:t>
            </a: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Sooner side 2 switch.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Arial Unicode MS" pitchFamily="34" charset="-128"/>
              </a:rPr>
              <a:t>Consider to not update Planck coefficients if the spectral response functions haven’t changed. </a:t>
            </a: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Consider more ‘end of life’ tests, similar to what was done with GOES-9 (4 side switches)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Operating </a:t>
            </a:r>
            <a:r>
              <a:rPr lang="en-US" sz="2000" dirty="0" smtClean="0">
                <a:solidFill>
                  <a:schemeClr val="bg1"/>
                </a:solidFill>
              </a:rPr>
              <a:t>GOES-SA </a:t>
            </a:r>
            <a:r>
              <a:rPr lang="en-US" sz="2000" dirty="0" smtClean="0">
                <a:solidFill>
                  <a:schemeClr val="bg1"/>
                </a:solidFill>
              </a:rPr>
              <a:t>(South America) </a:t>
            </a:r>
            <a:r>
              <a:rPr lang="en-US" sz="2000" dirty="0" smtClean="0">
                <a:solidFill>
                  <a:schemeClr val="bg1"/>
                </a:solidFill>
              </a:rPr>
              <a:t>helps </a:t>
            </a:r>
            <a:r>
              <a:rPr lang="en-US" sz="2000" dirty="0" smtClean="0">
                <a:solidFill>
                  <a:schemeClr val="bg1"/>
                </a:solidFill>
              </a:rPr>
              <a:t>us: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Remapping experience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Side 2 </a:t>
            </a:r>
            <a:r>
              <a:rPr lang="en-US" sz="1600" dirty="0" smtClean="0">
                <a:solidFill>
                  <a:schemeClr val="bg1"/>
                </a:solidFill>
              </a:rPr>
              <a:t>switch experience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“hot” operational back-up (</a:t>
            </a:r>
            <a:r>
              <a:rPr lang="en-US" sz="1600" dirty="0" err="1" smtClean="0">
                <a:solidFill>
                  <a:schemeClr val="bg1"/>
                </a:solidFill>
              </a:rPr>
              <a:t>eg</a:t>
            </a:r>
            <a:r>
              <a:rPr lang="en-US" sz="1600" dirty="0" smtClean="0">
                <a:solidFill>
                  <a:schemeClr val="bg1"/>
                </a:solidFill>
              </a:rPr>
              <a:t>. When GOES-SA was used as GOES-East)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1FDAAA-BCDB-4B69-B549-BA5722D2A043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952"/>
            <a:ext cx="7086600" cy="6631848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305800" y="6413843"/>
            <a:ext cx="47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</a:rPr>
              <a:t>INPE</a:t>
            </a:r>
            <a:endParaRPr lang="en-US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Related URLs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Info:</a:t>
            </a:r>
            <a:endParaRPr lang="en-US" sz="2800" dirty="0" smtClean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http</a:t>
            </a:r>
            <a:r>
              <a:rPr lang="en-US" sz="2800" dirty="0">
                <a:solidFill>
                  <a:srgbClr val="FFFFFF"/>
                </a:solidFill>
                <a:latin typeface="Arial Unicode MS" pitchFamily="34" charset="-128"/>
              </a:rPr>
              <a:t>://www.ssd.noaa.gov/PS/SATS/GOES/SA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/</a:t>
            </a:r>
          </a:p>
          <a:p>
            <a:pPr eaLnBrk="1" hangingPunct="1"/>
            <a:endParaRPr lang="en-US" sz="10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FFFF"/>
                </a:solidFill>
                <a:latin typeface="Arial Unicode MS" pitchFamily="34" charset="-128"/>
              </a:rPr>
              <a:t>CIMSS 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Satellite blogs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http</a:t>
            </a:r>
            <a:r>
              <a:rPr lang="en-US" sz="2800" dirty="0">
                <a:solidFill>
                  <a:srgbClr val="FFFFFF"/>
                </a:solidFill>
                <a:latin typeface="Arial Unicode MS" pitchFamily="34" charset="-128"/>
              </a:rPr>
              <a:t>://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cimss.ssec.wisc.edu/goes/blog/archives/10307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http</a:t>
            </a:r>
            <a:r>
              <a:rPr lang="en-US" sz="2800" dirty="0">
                <a:solidFill>
                  <a:srgbClr val="FFFFFF"/>
                </a:solidFill>
                <a:latin typeface="Arial Unicode MS" pitchFamily="34" charset="-128"/>
              </a:rPr>
              <a:t>://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cimss.ssec.wisc.edu/goes/blog/archives/10528</a:t>
            </a:r>
            <a:endParaRPr lang="en-US" sz="2800" dirty="0" smtClean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endParaRPr lang="en-US" sz="1000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Near </a:t>
            </a:r>
            <a:r>
              <a:rPr lang="en-US" sz="2800" dirty="0" err="1">
                <a:solidFill>
                  <a:schemeClr val="bg1"/>
                </a:solidFill>
              </a:rPr>
              <a:t>realtime</a:t>
            </a:r>
            <a:r>
              <a:rPr lang="en-US" sz="2800" dirty="0">
                <a:solidFill>
                  <a:schemeClr val="bg1"/>
                </a:solidFill>
              </a:rPr>
              <a:t> GOES-12 </a:t>
            </a:r>
            <a:r>
              <a:rPr lang="en-US" sz="2800" dirty="0" smtClean="0">
                <a:solidFill>
                  <a:schemeClr val="bg1"/>
                </a:solidFill>
              </a:rPr>
              <a:t>images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http</a:t>
            </a:r>
            <a:r>
              <a:rPr lang="en-US" sz="2800" dirty="0">
                <a:solidFill>
                  <a:schemeClr val="bg1"/>
                </a:solidFill>
              </a:rPr>
              <a:t>://</a:t>
            </a:r>
            <a:r>
              <a:rPr lang="en-US" sz="2800" dirty="0" smtClean="0">
                <a:solidFill>
                  <a:schemeClr val="bg1"/>
                </a:solidFill>
              </a:rPr>
              <a:t>cimss.ssec.wisc.edu/goes/rt/goessa.php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http</a:t>
            </a:r>
            <a:r>
              <a:rPr lang="en-US" sz="2800" dirty="0">
                <a:solidFill>
                  <a:schemeClr val="bg1"/>
                </a:solidFill>
              </a:rPr>
              <a:t>://satelite.cptec.inpe.br/setores/?</a:t>
            </a:r>
            <a:r>
              <a:rPr lang="en-US" sz="2800" dirty="0" smtClean="0">
                <a:solidFill>
                  <a:schemeClr val="bg1"/>
                </a:solidFill>
              </a:rPr>
              <a:t>r=0&amp;i=en</a:t>
            </a:r>
          </a:p>
          <a:p>
            <a:pPr marL="0" indent="0" eaLnBrk="1" hangingPunct="1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Satellite status: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http</a:t>
            </a:r>
            <a:r>
              <a:rPr lang="en-US" sz="2800" dirty="0" smtClean="0">
                <a:solidFill>
                  <a:schemeClr val="bg1"/>
                </a:solidFill>
              </a:rPr>
              <a:t>://</a:t>
            </a:r>
            <a:r>
              <a:rPr lang="en-US" sz="2800" dirty="0" smtClean="0">
                <a:solidFill>
                  <a:schemeClr val="bg1"/>
                </a:solidFill>
              </a:rPr>
              <a:t>www.oso.noaa.gov/goesstatus/componentStatusSummary.asp?spacecraft=12&amp;subsystem=0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1FDAAA-BCDB-4B69-B549-BA5722D2A043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Special Thanks to…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45259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FFFFFF"/>
                </a:solidFill>
                <a:latin typeface="Arial Unicode MS" pitchFamily="34" charset="-128"/>
              </a:rPr>
              <a:t>Hyre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 Bysal, John </a:t>
            </a:r>
            <a:r>
              <a:rPr lang="en-US" sz="2800" dirty="0" err="1" smtClean="0">
                <a:solidFill>
                  <a:srgbClr val="FFFFFF"/>
                </a:solidFill>
                <a:latin typeface="Arial Unicode MS" pitchFamily="34" charset="-128"/>
              </a:rPr>
              <a:t>Tsui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, J. Paul Douglass, </a:t>
            </a:r>
            <a:r>
              <a:rPr lang="en-US" sz="2800" dirty="0" err="1" smtClean="0">
                <a:solidFill>
                  <a:srgbClr val="FFFFFF"/>
                </a:solidFill>
                <a:latin typeface="Arial Unicode MS" pitchFamily="34" charset="-128"/>
              </a:rPr>
              <a:t>Xiangqian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 Wu, etc.</a:t>
            </a:r>
          </a:p>
          <a:p>
            <a:pPr eaLnBrk="1" hangingPunct="1"/>
            <a:endParaRPr lang="en-US" sz="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Scott Lindstrom, Mat </a:t>
            </a:r>
            <a:r>
              <a:rPr lang="en-US" sz="2800" dirty="0" err="1" smtClean="0">
                <a:solidFill>
                  <a:srgbClr val="FFFFFF"/>
                </a:solidFill>
                <a:latin typeface="Arial Unicode MS" pitchFamily="34" charset="-128"/>
              </a:rPr>
              <a:t>Gunshor</a:t>
            </a:r>
            <a:r>
              <a:rPr lang="en-US" sz="2800" dirty="0" smtClean="0">
                <a:solidFill>
                  <a:srgbClr val="FFFFFF"/>
                </a:solidFill>
                <a:latin typeface="Arial Unicode MS" pitchFamily="34" charset="-128"/>
              </a:rPr>
              <a:t>, Scott Bachmeier, Chris Schmidt and many others!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endParaRPr lang="en-US" sz="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</a:rPr>
              <a:t>Janean</a:t>
            </a:r>
            <a:r>
              <a:rPr lang="en-US" sz="2800" dirty="0" smtClean="0">
                <a:solidFill>
                  <a:schemeClr val="bg1"/>
                </a:solidFill>
              </a:rPr>
              <a:t> Hill, Jerry </a:t>
            </a:r>
            <a:r>
              <a:rPr lang="en-US" sz="2800" dirty="0" err="1" smtClean="0">
                <a:solidFill>
                  <a:schemeClr val="bg1"/>
                </a:solidFill>
              </a:rPr>
              <a:t>Robaidek</a:t>
            </a:r>
            <a:r>
              <a:rPr lang="en-US" sz="2800" dirty="0" smtClean="0">
                <a:solidFill>
                  <a:schemeClr val="bg1"/>
                </a:solidFill>
              </a:rPr>
              <a:t>, etc.</a:t>
            </a:r>
          </a:p>
          <a:p>
            <a:pPr eaLnBrk="1" hangingPunct="1"/>
            <a:endParaRPr lang="en-US" sz="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Matt Seybold, Natalie </a:t>
            </a:r>
            <a:r>
              <a:rPr lang="en-US" sz="2800" dirty="0" err="1" smtClean="0">
                <a:solidFill>
                  <a:schemeClr val="bg1"/>
                </a:solidFill>
              </a:rPr>
              <a:t>Donoho</a:t>
            </a:r>
            <a:r>
              <a:rPr lang="en-US" sz="2800" dirty="0" smtClean="0">
                <a:solidFill>
                  <a:schemeClr val="bg1"/>
                </a:solidFill>
              </a:rPr>
              <a:t>, Tom </a:t>
            </a:r>
            <a:r>
              <a:rPr lang="en-US" sz="2800" dirty="0" err="1" smtClean="0">
                <a:solidFill>
                  <a:schemeClr val="bg1"/>
                </a:solidFill>
              </a:rPr>
              <a:t>Renkevens</a:t>
            </a:r>
            <a:r>
              <a:rPr lang="en-US" sz="2800" dirty="0" smtClean="0">
                <a:solidFill>
                  <a:schemeClr val="bg1"/>
                </a:solidFill>
              </a:rPr>
              <a:t>, etc.</a:t>
            </a:r>
          </a:p>
          <a:p>
            <a:pPr eaLnBrk="1" hangingPunct="1"/>
            <a:endParaRPr lang="en-US" sz="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Sergio </a:t>
            </a:r>
            <a:r>
              <a:rPr lang="en-US" sz="2800" dirty="0" smtClean="0">
                <a:solidFill>
                  <a:schemeClr val="bg1"/>
                </a:solidFill>
              </a:rPr>
              <a:t>Pereira, </a:t>
            </a:r>
            <a:r>
              <a:rPr lang="en-US" sz="2800" dirty="0" err="1" smtClean="0">
                <a:solidFill>
                  <a:schemeClr val="bg1"/>
                </a:solidFill>
              </a:rPr>
              <a:t>Luiz</a:t>
            </a:r>
            <a:r>
              <a:rPr lang="en-US" sz="2800" dirty="0" smtClean="0">
                <a:solidFill>
                  <a:schemeClr val="bg1"/>
                </a:solidFill>
              </a:rPr>
              <a:t> T. Machado and all GOES-12 users.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1FDAAA-BCDB-4B69-B549-BA5722D2A043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Recent Timeline…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45259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7-May-2012. </a:t>
            </a:r>
            <a:r>
              <a:rPr lang="en-US" sz="1800" dirty="0" err="1" smtClean="0">
                <a:solidFill>
                  <a:srgbClr val="FFFFFF"/>
                </a:solidFill>
                <a:latin typeface="Arial Unicode MS" pitchFamily="34" charset="-128"/>
              </a:rPr>
              <a:t>Janean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 Hill (SSEC) mentions to Matt Seybold that GOES-12 ‘cycle slips’ (CS) are becoming more prevalent.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9-May-2012. First CIMSS blog on this topic. 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15-May-2012. Increased SC confirmed by </a:t>
            </a:r>
            <a:r>
              <a:rPr lang="en-US" sz="1800" dirty="0" err="1" smtClean="0">
                <a:solidFill>
                  <a:srgbClr val="FFFFFF"/>
                </a:solidFill>
                <a:latin typeface="Arial Unicode MS" pitchFamily="34" charset="-128"/>
              </a:rPr>
              <a:t>Hyre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 and crew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. (See notes for 2010)</a:t>
            </a:r>
            <a:endParaRPr lang="en-US" sz="1800" dirty="0" smtClean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17-May-2012. Impacts on users given to management. 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22-May-2012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.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 NOAA suggests a 20-June-2012 side switch date.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28-May-2012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.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 Users request an earlier date.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30-May-2012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.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NOAA agrees to an earlier date</a:t>
            </a:r>
            <a:r>
              <a:rPr lang="en-US" sz="1800" dirty="0" smtClean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 Unicode MS" pitchFamily="34" charset="-128"/>
              </a:rPr>
              <a:t>as the CS frequency increases and OSOP is able expedite background work for the side change.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1-June-2012. Calculations show only small brightness differences expected between sides. </a:t>
            </a:r>
            <a:endParaRPr lang="en-US" sz="1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5-June-2012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.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Notification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email: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GOES-12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(GOES-South America) Imager Electronics Side Swap is scheduled for June 6, 2012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6-June-2012. GOES-12 Imager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Electronics Side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Swap (16:15 UTC) 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7-June-2012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.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Updated CIMSS blog. CS problem seems mitigated.</a:t>
            </a:r>
          </a:p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8-June-2012.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Notification email: Update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on GOES-12 (GOES-South America) Imager Electronics Side Switch on June 6,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2012</a:t>
            </a:r>
          </a:p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8-June-2012.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Thank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you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from users for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this competent and efficient team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action </a:t>
            </a: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in solving </a:t>
            </a:r>
            <a:r>
              <a:rPr lang="en-US" sz="1800" dirty="0" smtClean="0">
                <a:solidFill>
                  <a:srgbClr val="FFFFFF"/>
                </a:solidFill>
                <a:latin typeface="Arial Unicode MS" pitchFamily="34" charset="-128"/>
              </a:rPr>
              <a:t>the serious problem!</a:t>
            </a:r>
            <a:endParaRPr lang="en-US" sz="1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1FDAAA-BCDB-4B69-B549-BA5722D2A043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938"/>
            <a:ext cx="5486400" cy="62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67600" y="13716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Cycle Slip Corrected by West Space Look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58270" y="2270125"/>
            <a:ext cx="956930" cy="483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68902" y="2574925"/>
            <a:ext cx="1022498" cy="46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52953" y="2879725"/>
            <a:ext cx="1038447" cy="671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84851" y="1889125"/>
            <a:ext cx="930349" cy="77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31688" y="3124200"/>
            <a:ext cx="1135912" cy="948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24600" y="32766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315740" y="3352800"/>
            <a:ext cx="1456661" cy="1665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952500"/>
          </a:xfrm>
          <a:prstGeom prst="rect">
            <a:avLst/>
          </a:prstGeom>
          <a:noFill/>
        </p:spPr>
      </p:pic>
      <p:pic>
        <p:nvPicPr>
          <p:cNvPr id="15" name="Picture 15" descr="do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26988"/>
            <a:ext cx="887412" cy="9064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33800" y="6019800"/>
            <a:ext cx="2746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From Univ. of Wisconsin, CIMSS Web Site</a:t>
            </a:r>
          </a:p>
        </p:txBody>
      </p:sp>
    </p:spTree>
    <p:extLst>
      <p:ext uri="{BB962C8B-B14F-4D97-AF65-F5344CB8AC3E}">
        <p14:creationId xmlns:p14="http://schemas.microsoft.com/office/powerpoint/2010/main" val="33490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Lost For Cycle Slip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14400" y="1447800"/>
          <a:ext cx="7239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69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r>
              <a:rPr lang="en-US" sz="4000" dirty="0" smtClean="0"/>
              <a:t>Switch</a:t>
            </a:r>
            <a:r>
              <a:rPr lang="en-US" dirty="0" smtClean="0"/>
              <a:t>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Likely to eliminate cycle slips </a:t>
            </a:r>
          </a:p>
          <a:p>
            <a:r>
              <a:rPr lang="en-US" dirty="0" smtClean="0"/>
              <a:t>CONS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is not a proven solution without risk </a:t>
            </a:r>
          </a:p>
          <a:p>
            <a:pPr lvl="1"/>
            <a:r>
              <a:rPr lang="en-US" dirty="0" smtClean="0"/>
              <a:t>1-2 hours of data loss </a:t>
            </a:r>
            <a:r>
              <a:rPr lang="en-US" u="sng" dirty="0" smtClean="0"/>
              <a:t>if switch back </a:t>
            </a:r>
            <a:r>
              <a:rPr lang="en-US" dirty="0" smtClean="0"/>
              <a:t>in case of an unexpected condition</a:t>
            </a:r>
          </a:p>
          <a:p>
            <a:pPr lvl="1"/>
            <a:r>
              <a:rPr lang="en-US" dirty="0" smtClean="0"/>
              <a:t>New detectors; data discontinuity for scientists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Recommendations: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Switch to electronics side 2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Switch back to side 1 if worse data quality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N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952500"/>
          </a:xfrm>
          <a:prstGeom prst="rect">
            <a:avLst/>
          </a:prstGeom>
          <a:noFill/>
        </p:spPr>
      </p:pic>
      <p:pic>
        <p:nvPicPr>
          <p:cNvPr id="8" name="Picture 15" descr="do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26988"/>
            <a:ext cx="887412" cy="90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5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26MAY10_6PL_GOOD"/>
          <p:cNvSpPr>
            <a:spLocks noGrp="1" noChangeAspect="1" noChangeArrowheads="1"/>
          </p:cNvSpPr>
          <p:nvPr isPhoto="1"/>
        </p:nvSpPr>
        <p:spPr bwMode="auto">
          <a:xfrm>
            <a:off x="0" y="685800"/>
            <a:ext cx="91440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 descr="26MAY10_6PL_BAD"/>
          <p:cNvSpPr>
            <a:spLocks noGrp="1" noChangeAspect="1" noChangeArrowheads="1"/>
          </p:cNvSpPr>
          <p:nvPr isPhoto="1"/>
        </p:nvSpPr>
        <p:spPr bwMode="auto">
          <a:xfrm>
            <a:off x="0" y="685800"/>
            <a:ext cx="91440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Electronics Side Switch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 Website with Side-2 calibration coefficients and look up table for users</a:t>
            </a:r>
          </a:p>
          <a:p>
            <a:r>
              <a:rPr lang="en-US" sz="2800" dirty="0" smtClean="0"/>
              <a:t>All SPSs to point to Side 2 – CDA</a:t>
            </a:r>
          </a:p>
          <a:p>
            <a:r>
              <a:rPr lang="en-US" sz="2800" dirty="0" smtClean="0"/>
              <a:t>SPS Mode-1 for 5 days</a:t>
            </a:r>
          </a:p>
          <a:p>
            <a:r>
              <a:rPr lang="en-US" sz="2800" dirty="0" smtClean="0"/>
              <a:t>Commanding is same as GOES-9</a:t>
            </a:r>
          </a:p>
          <a:p>
            <a:pPr lvl="1"/>
            <a:r>
              <a:rPr lang="en-US" sz="2400" dirty="0" smtClean="0"/>
              <a:t>CPs: ZIFULOPS, ZILD4REG</a:t>
            </a:r>
          </a:p>
          <a:p>
            <a:r>
              <a:rPr lang="en-US" sz="2800" dirty="0" smtClean="0"/>
              <a:t>STAR and UW to confirm image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CDF2-8EDE-4616-A88D-7B45C5D43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Hyre Bysal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N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952500"/>
          </a:xfrm>
          <a:prstGeom prst="rect">
            <a:avLst/>
          </a:prstGeom>
          <a:noFill/>
        </p:spPr>
      </p:pic>
      <p:pic>
        <p:nvPicPr>
          <p:cNvPr id="8" name="Picture 15" descr="do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26988"/>
            <a:ext cx="887412" cy="90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754</Words>
  <Application>Microsoft Office PowerPoint</Application>
  <PresentationFormat>On-screen Show (4:3)</PresentationFormat>
  <Paragraphs>150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1_Default Design</vt:lpstr>
      <vt:lpstr>Office Theme</vt:lpstr>
      <vt:lpstr>Default Design</vt:lpstr>
      <vt:lpstr>PowerPoint Presentation</vt:lpstr>
      <vt:lpstr>Special Thanks to…</vt:lpstr>
      <vt:lpstr>Recent Timeline…</vt:lpstr>
      <vt:lpstr>PowerPoint Presentation</vt:lpstr>
      <vt:lpstr>Images Lost For Cycle Slip</vt:lpstr>
      <vt:lpstr>Side Switch Pros and Cons</vt:lpstr>
      <vt:lpstr>PowerPoint Presentation</vt:lpstr>
      <vt:lpstr>PowerPoint Presentation</vt:lpstr>
      <vt:lpstr>Electronics Side Switch Operation</vt:lpstr>
      <vt:lpstr>Side 1 vs 2 electronics </vt:lpstr>
      <vt:lpstr>Side 1 vs 2 electronics </vt:lpstr>
      <vt:lpstr>Delta TBB…</vt:lpstr>
      <vt:lpstr>Lessons…</vt:lpstr>
      <vt:lpstr>PowerPoint Presentation</vt:lpstr>
      <vt:lpstr>Related URLs…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24</cp:revision>
  <dcterms:created xsi:type="dcterms:W3CDTF">2012-06-13T13:19:14Z</dcterms:created>
  <dcterms:modified xsi:type="dcterms:W3CDTF">2012-06-14T16:30:45Z</dcterms:modified>
</cp:coreProperties>
</file>