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8" r:id="rId3"/>
    <p:sldMasterId id="2147483710" r:id="rId4"/>
    <p:sldMasterId id="2147483722" r:id="rId5"/>
    <p:sldMasterId id="2147483736" r:id="rId6"/>
    <p:sldMasterId id="2147483750" r:id="rId7"/>
    <p:sldMasterId id="2147483763" r:id="rId8"/>
    <p:sldMasterId id="2147483777" r:id="rId9"/>
    <p:sldMasterId id="2147483803" r:id="rId10"/>
  </p:sldMasterIdLst>
  <p:notesMasterIdLst>
    <p:notesMasterId r:id="rId58"/>
  </p:notesMasterIdLst>
  <p:sldIdLst>
    <p:sldId id="257" r:id="rId11"/>
    <p:sldId id="258" r:id="rId12"/>
    <p:sldId id="316" r:id="rId13"/>
    <p:sldId id="259" r:id="rId14"/>
    <p:sldId id="260" r:id="rId15"/>
    <p:sldId id="262" r:id="rId16"/>
    <p:sldId id="265" r:id="rId17"/>
    <p:sldId id="266" r:id="rId18"/>
    <p:sldId id="267" r:id="rId19"/>
    <p:sldId id="310" r:id="rId20"/>
    <p:sldId id="299" r:id="rId21"/>
    <p:sldId id="301" r:id="rId22"/>
    <p:sldId id="302" r:id="rId23"/>
    <p:sldId id="303" r:id="rId24"/>
    <p:sldId id="304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90" r:id="rId34"/>
    <p:sldId id="311" r:id="rId35"/>
    <p:sldId id="291" r:id="rId36"/>
    <p:sldId id="305" r:id="rId37"/>
    <p:sldId id="306" r:id="rId38"/>
    <p:sldId id="318" r:id="rId39"/>
    <p:sldId id="317" r:id="rId40"/>
    <p:sldId id="292" r:id="rId41"/>
    <p:sldId id="307" r:id="rId42"/>
    <p:sldId id="308" r:id="rId43"/>
    <p:sldId id="277" r:id="rId44"/>
    <p:sldId id="286" r:id="rId45"/>
    <p:sldId id="278" r:id="rId46"/>
    <p:sldId id="288" r:id="rId47"/>
    <p:sldId id="289" r:id="rId48"/>
    <p:sldId id="287" r:id="rId49"/>
    <p:sldId id="279" r:id="rId50"/>
    <p:sldId id="280" r:id="rId51"/>
    <p:sldId id="293" r:id="rId52"/>
    <p:sldId id="314" r:id="rId53"/>
    <p:sldId id="315" r:id="rId54"/>
    <p:sldId id="281" r:id="rId55"/>
    <p:sldId id="309" r:id="rId56"/>
    <p:sldId id="282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A49D4"/>
    <a:srgbClr val="180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87" autoAdjust="0"/>
    <p:restoredTop sz="94660"/>
  </p:normalViewPr>
  <p:slideViewPr>
    <p:cSldViewPr snapToGrid="0">
      <p:cViewPr>
        <p:scale>
          <a:sx n="56" d="100"/>
          <a:sy n="56" d="100"/>
        </p:scale>
        <p:origin x="952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12B09-AE55-453D-A72E-FF22ED9AD527}" type="datetimeFigureOut">
              <a:rPr lang="en-US" smtClean="0"/>
              <a:t>1/11/2017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09E81-DC49-46B9-B3CD-C4F4D44D0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6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B886B-21C2-48C8-9DB5-BB76DB7202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86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lang="en-US" sz="1200" baseline="0" dirty="0" smtClean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6300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</a:rPr>
              <a:t>http://cimss.ssec.wisc.edu/news/geo_image_anniversary.html</a:t>
            </a: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6CFC4-3A41-4BC3-87F2-601E5BC6BE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48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D064B-A1F2-4E3C-98EC-4923CDC3C9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71513"/>
            <a:ext cx="4578350" cy="3433762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329113"/>
            <a:ext cx="5067300" cy="4105275"/>
          </a:xfrm>
          <a:noFill/>
        </p:spPr>
        <p:txBody>
          <a:bodyPr lIns="90057" tIns="45028" rIns="90057" bIns="45028"/>
          <a:lstStyle/>
          <a:p>
            <a:r>
              <a:rPr lang="en-US" smtClean="0">
                <a:latin typeface="Arial" charset="0"/>
              </a:rPr>
              <a:t>The ABI allows more bands, finer spatial resolution, faster refresh rates and on-orbit calibration of all bands! </a:t>
            </a:r>
          </a:p>
        </p:txBody>
      </p:sp>
    </p:spTree>
    <p:extLst>
      <p:ext uri="{BB962C8B-B14F-4D97-AF65-F5344CB8AC3E}">
        <p14:creationId xmlns:p14="http://schemas.microsoft.com/office/powerpoint/2010/main" val="1240138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1-km</a:t>
            </a:r>
            <a:r>
              <a:rPr lang="en-US" baseline="30000" dirty="0" smtClean="0"/>
              <a:t>2</a:t>
            </a:r>
            <a:r>
              <a:rPr lang="en-US" baseline="0" dirty="0" smtClean="0"/>
              <a:t> spatial resolution at satellite nadir.  Pixel Areas are approximate.  Each bin is rounded to the nearest 1km</a:t>
            </a:r>
            <a:r>
              <a:rPr lang="en-US" baseline="30000" dirty="0" smtClean="0"/>
              <a:t>2</a:t>
            </a:r>
            <a:r>
              <a:rPr lang="en-US" baseline="0" dirty="0" smtClean="0"/>
              <a:t> until we get to 9.5km</a:t>
            </a:r>
            <a:r>
              <a:rPr lang="en-US" baseline="30000" dirty="0" smtClean="0"/>
              <a:t>2</a:t>
            </a:r>
            <a:r>
              <a:rPr lang="en-US" baseline="0" dirty="0" smtClean="0"/>
              <a:t> and then all are binned into the red 10+ area. So the first, dark blue, ring covers pixel areas from 1 to 1.49km</a:t>
            </a:r>
            <a:r>
              <a:rPr lang="en-US" baseline="30000" dirty="0" smtClean="0"/>
              <a:t>2</a:t>
            </a:r>
            <a:r>
              <a:rPr lang="en-US" baseline="0" dirty="0" smtClean="0"/>
              <a:t> and is labeled “1”, above 1.5 to below 2.5km</a:t>
            </a:r>
            <a:r>
              <a:rPr lang="en-US" baseline="30000" dirty="0" smtClean="0"/>
              <a:t>2</a:t>
            </a:r>
            <a:r>
              <a:rPr lang="en-US" baseline="0" dirty="0" smtClean="0"/>
              <a:t> goes into the next ring and is called “2”, etc.   </a:t>
            </a:r>
            <a:r>
              <a:rPr lang="en-US" dirty="0" smtClean="0"/>
              <a:t>GOES-Test location.</a:t>
            </a:r>
            <a:r>
              <a:rPr lang="en-US" baseline="0" dirty="0" smtClean="0"/>
              <a:t>  </a:t>
            </a:r>
            <a:r>
              <a:rPr lang="en-US" dirty="0" smtClean="0"/>
              <a:t>PUG CONUS sector.</a:t>
            </a:r>
            <a:r>
              <a:rPr lang="en-US" baseline="0" dirty="0" smtClean="0"/>
              <a:t>  Two </a:t>
            </a:r>
            <a:r>
              <a:rPr lang="en-US" baseline="0" dirty="0" err="1" smtClean="0"/>
              <a:t>meso</a:t>
            </a:r>
            <a:r>
              <a:rPr lang="en-US" baseline="0" dirty="0" smtClean="0"/>
              <a:t>-scale image sectors shown; these are selectable.  The same central </a:t>
            </a:r>
            <a:r>
              <a:rPr lang="en-US" baseline="0" dirty="0" err="1" smtClean="0"/>
              <a:t>lat</a:t>
            </a:r>
            <a:r>
              <a:rPr lang="en-US" baseline="0" dirty="0" smtClean="0"/>
              <a:t>/</a:t>
            </a:r>
            <a:r>
              <a:rPr lang="en-US" baseline="0" dirty="0" err="1" smtClean="0"/>
              <a:t>lon</a:t>
            </a:r>
            <a:r>
              <a:rPr lang="en-US" baseline="0" dirty="0" smtClean="0"/>
              <a:t> used for these mesoscales produces a different sized and shaped area for different satellite locations.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4C6C1-DEAA-4DDA-9189-0C2085F8C5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820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 on Schmit</a:t>
            </a:r>
            <a:r>
              <a:rPr lang="en-US" baseline="0" dirty="0" smtClean="0"/>
              <a:t> et al, 2017.   stars = today’s imager band.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B8066-9803-47D2-B277-B8DDCEF22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404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Based on Schmit</a:t>
            </a:r>
            <a:r>
              <a:rPr lang="en-US" baseline="0" dirty="0" smtClean="0"/>
              <a:t> et al, 2017. stars = today’s imager band.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B8066-9803-47D2-B277-B8DDCEF225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482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rgbClr val="000000"/>
                </a:solidFill>
                <a:ea typeface="Times New Roman"/>
                <a:cs typeface="Calibri"/>
              </a:rPr>
              <a:t>The subjects of this 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Calibri"/>
              </a:rPr>
              <a:t>GOES-R Baseline products training </a:t>
            </a:r>
            <a:r>
              <a:rPr lang="en-US" dirty="0">
                <a:solidFill>
                  <a:srgbClr val="000000"/>
                </a:solidFill>
                <a:ea typeface="Times New Roman"/>
                <a:cs typeface="Calibri"/>
              </a:rPr>
              <a:t>are </a:t>
            </a:r>
            <a:r>
              <a:rPr lang="en-US" dirty="0" smtClean="0">
                <a:solidFill>
                  <a:srgbClr val="000000"/>
                </a:solidFill>
                <a:ea typeface="Times New Roman"/>
                <a:cs typeface="Calibri"/>
              </a:rPr>
              <a:t>the aerosol products boxed in yellow.  </a:t>
            </a:r>
            <a:endParaRPr lang="en-US" dirty="0">
              <a:ea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0FFC9-21B0-4A89-A59E-76BA31565B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648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from J. </a:t>
            </a:r>
            <a:r>
              <a:rPr lang="en-US" dirty="0" err="1" smtClean="0"/>
              <a:t>Gerth</a:t>
            </a:r>
            <a:r>
              <a:rPr lang="en-US" dirty="0" smtClean="0"/>
              <a:t>, CIMSS.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5FF6F-DAF7-4BD3-A3B9-9D1191A0C6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47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lang="en-US" sz="1200" baseline="0" dirty="0" smtClean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7350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00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21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0B5A6-159F-4B7F-A168-C8558F5C6C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582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2E8A0-679F-4416-9C9D-DBD1CF8FD9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376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98580-265A-474D-A709-E47E8F3D9E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899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79660-1300-44B2-877C-90E753D16D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660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8577-DCC8-4820-8F87-DD36B0A782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362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18B30-6CBA-4936-B470-011E9C00AE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07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D6C59-F5DF-4F1F-8A20-1753691D9B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642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96EF9-E80E-4BBF-B38A-2191A84C19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968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14E92-3EC6-4E36-AC2F-2E4B6099FD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759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 9"/>
          <p:cNvSpPr/>
          <p:nvPr/>
        </p:nvSpPr>
        <p:spPr>
          <a:xfrm>
            <a:off x="164591" y="146304"/>
            <a:ext cx="8814818" cy="2505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5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1275" y="21600"/>
                  <a:pt x="20875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325" y="0"/>
                  <a:pt x="725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464234" y="0"/>
            <a:ext cx="8229601" cy="2590801"/>
          </a:xfrm>
          <a:prstGeom prst="rect">
            <a:avLst/>
          </a:prstGeom>
        </p:spPr>
        <p:txBody>
          <a:bodyPr/>
          <a:lstStyle>
            <a:lvl1pPr indent="0">
              <a:defRPr sz="48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2133600" y="2819400"/>
            <a:ext cx="6560234" cy="3467100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FontTx/>
              <a:buNone/>
            </a:lvl1pPr>
            <a:lvl2pPr marL="0" indent="457200" algn="r">
              <a:buClrTx/>
              <a:buSzTx/>
              <a:buFontTx/>
              <a:buNone/>
            </a:lvl2pPr>
            <a:lvl3pPr marL="0" indent="914400" algn="r">
              <a:buClrTx/>
              <a:buSzTx/>
              <a:buFontTx/>
              <a:buNone/>
            </a:lvl3pPr>
            <a:lvl4pPr marL="0" indent="1371600" algn="r">
              <a:buClrTx/>
              <a:buSzTx/>
              <a:buFontTx/>
              <a:buNone/>
            </a:lvl4pPr>
            <a:lvl5pPr marL="0" indent="1828800" algn="r">
              <a:buClrTx/>
              <a:buSzTx/>
              <a:buFont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8638951" y="6479794"/>
            <a:ext cx="464289" cy="332741"/>
          </a:xfrm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586489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574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023354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1000127" y="3267455"/>
            <a:ext cx="7406642" cy="9145"/>
          </a:xfrm>
          <a:prstGeom prst="rect">
            <a:avLst/>
          </a:prstGeom>
          <a:solidFill>
            <a:srgbClr val="72A376"/>
          </a:solidFill>
          <a:ln w="12700">
            <a:miter lim="400000"/>
          </a:ln>
          <a:effectLst>
            <a:outerShdw blurRad="12700" dist="12900" dir="54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722376" y="0"/>
            <a:ext cx="7772401" cy="3229238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68BF6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000" b="1">
                <a:solidFill>
                  <a:srgbClr val="68BF6F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722312" y="3287712"/>
            <a:ext cx="7772401" cy="3224213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FontTx/>
              <a:buNone/>
              <a:defRPr sz="2000"/>
            </a:lvl1pPr>
            <a:lvl2pPr marL="0" indent="411480" algn="r">
              <a:buClrTx/>
              <a:buSzTx/>
              <a:buFontTx/>
              <a:buNone/>
              <a:defRPr sz="2000"/>
            </a:lvl2pPr>
            <a:lvl3pPr marL="0" indent="630936" algn="r">
              <a:buClrTx/>
              <a:buSzTx/>
              <a:buFontTx/>
              <a:buNone/>
              <a:defRPr sz="2000"/>
            </a:lvl3pPr>
            <a:lvl4pPr marL="0" indent="822959" algn="r">
              <a:buClrTx/>
              <a:buSzTx/>
              <a:buFontTx/>
              <a:buNone/>
              <a:defRPr sz="2000"/>
            </a:lvl4pPr>
            <a:lvl5pPr marL="0" indent="1005839" algn="r">
              <a:buClrTx/>
              <a:buSzTx/>
              <a:buFontTx/>
              <a:buNone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8638951" y="6484459"/>
            <a:ext cx="464289" cy="332741"/>
          </a:xfrm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550838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4038600" cy="521208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678180" indent="-266700">
              <a:defRPr sz="2800"/>
            </a:lvl2pPr>
            <a:lvl3pPr marL="899769" indent="-268833">
              <a:defRPr sz="2800"/>
            </a:lvl3pPr>
            <a:lvl4pPr marL="1107439" indent="-284480">
              <a:defRPr sz="2800"/>
            </a:lvl4pPr>
            <a:lvl5pPr marL="1290319" indent="-284480"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8641080" y="6485358"/>
            <a:ext cx="464289" cy="332741"/>
          </a:xfrm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988046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616743" y="2165216"/>
            <a:ext cx="3749042" cy="9145"/>
          </a:xfrm>
          <a:prstGeom prst="rect">
            <a:avLst/>
          </a:prstGeom>
          <a:solidFill>
            <a:srgbClr val="72A376"/>
          </a:solidFill>
          <a:ln w="12700">
            <a:miter lim="400000"/>
          </a:ln>
          <a:effectLst>
            <a:outerShdw blurRad="12700" dist="12900" dir="54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hape 30"/>
          <p:cNvSpPr/>
          <p:nvPr/>
        </p:nvSpPr>
        <p:spPr>
          <a:xfrm>
            <a:off x="4800600" y="2165216"/>
            <a:ext cx="3749041" cy="9145"/>
          </a:xfrm>
          <a:prstGeom prst="rect">
            <a:avLst/>
          </a:prstGeom>
          <a:solidFill>
            <a:srgbClr val="72A376"/>
          </a:solidFill>
          <a:ln w="12700">
            <a:miter lim="400000"/>
          </a:ln>
          <a:effectLst>
            <a:outerShdw blurRad="12700" dist="12900" dir="54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494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457200" y="1394947"/>
            <a:ext cx="4040188" cy="7799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91439">
              <a:buClrTx/>
              <a:buSzTx/>
              <a:buFontTx/>
              <a:buNone/>
              <a:defRPr sz="2200" cap="all"/>
            </a:lvl1pPr>
            <a:lvl2pPr marL="0" indent="411480">
              <a:buClrTx/>
              <a:buSzTx/>
              <a:buFontTx/>
              <a:buNone/>
              <a:defRPr sz="2200" cap="all"/>
            </a:lvl2pPr>
            <a:lvl3pPr marL="0" indent="630936">
              <a:buClrTx/>
              <a:buSzTx/>
              <a:buFontTx/>
              <a:buNone/>
              <a:defRPr sz="2200" cap="all"/>
            </a:lvl3pPr>
            <a:lvl4pPr marL="0" indent="822959">
              <a:buClrTx/>
              <a:buSzTx/>
              <a:buFontTx/>
              <a:buNone/>
              <a:defRPr sz="2200" cap="all"/>
            </a:lvl4pPr>
            <a:lvl5pPr marL="0" indent="1005839">
              <a:buClrTx/>
              <a:buSzTx/>
              <a:buFontTx/>
              <a:buNone/>
              <a:defRPr sz="2200" cap="all"/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200" cap="all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2200" cap="all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2200" cap="all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2200" cap="all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2200" cap="all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xfrm>
            <a:off x="8641080" y="6485358"/>
            <a:ext cx="464289" cy="332741"/>
          </a:xfrm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469802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621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361405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557620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5057552" y="1057655"/>
            <a:ext cx="3749041" cy="9145"/>
          </a:xfrm>
          <a:prstGeom prst="rect">
            <a:avLst/>
          </a:prstGeom>
          <a:solidFill>
            <a:srgbClr val="72A376"/>
          </a:solidFill>
          <a:ln w="12700">
            <a:miter lim="400000"/>
          </a:ln>
          <a:effectLst>
            <a:outerShdw blurRad="12700" dist="12900" dir="54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4963135" y="0"/>
            <a:ext cx="3931921" cy="1066800"/>
          </a:xfrm>
          <a:prstGeom prst="rect">
            <a:avLst/>
          </a:prstGeom>
        </p:spPr>
        <p:txBody>
          <a:bodyPr/>
          <a:lstStyle>
            <a:lvl1pPr indent="0">
              <a:defRPr sz="2000" b="1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2000" b="1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963135" y="1107560"/>
            <a:ext cx="3931921" cy="2781301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FontTx/>
              <a:buNone/>
              <a:defRPr sz="1400"/>
            </a:lvl1pPr>
            <a:lvl2pPr marL="0" indent="411480" algn="r">
              <a:buClrTx/>
              <a:buSzTx/>
              <a:buFontTx/>
              <a:buNone/>
              <a:defRPr sz="1400"/>
            </a:lvl2pPr>
            <a:lvl3pPr marL="0" indent="630936" algn="r">
              <a:buClrTx/>
              <a:buSzTx/>
              <a:buFontTx/>
              <a:buNone/>
              <a:defRPr sz="1400"/>
            </a:lvl3pPr>
            <a:lvl4pPr marL="0" indent="822959" algn="r">
              <a:buClrTx/>
              <a:buSzTx/>
              <a:buFontTx/>
              <a:buNone/>
              <a:defRPr sz="1400"/>
            </a:lvl4pPr>
            <a:lvl5pPr marL="0" indent="1005839" algn="r">
              <a:buClrTx/>
              <a:buSzTx/>
              <a:buFontTx/>
              <a:buNone/>
              <a:defRPr sz="1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8638951" y="6484459"/>
            <a:ext cx="464289" cy="332741"/>
          </a:xfrm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508527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3040442" y="3009900"/>
            <a:ext cx="5486401" cy="2379036"/>
          </a:xfrm>
          <a:prstGeom prst="rect">
            <a:avLst/>
          </a:prstGeom>
        </p:spPr>
        <p:txBody>
          <a:bodyPr/>
          <a:lstStyle>
            <a:lvl1pPr indent="0">
              <a:defRPr sz="2000" b="1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2000" b="1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3040442" y="5388936"/>
            <a:ext cx="5486401" cy="1469064"/>
          </a:xfrm>
          <a:prstGeom prst="rect">
            <a:avLst/>
          </a:prstGeom>
        </p:spPr>
        <p:txBody>
          <a:bodyPr/>
          <a:lstStyle>
            <a:lvl1pPr marL="0" indent="0" algn="r">
              <a:buClrTx/>
              <a:buSzTx/>
              <a:buFontTx/>
              <a:buNone/>
              <a:defRPr sz="1400"/>
            </a:lvl1pPr>
            <a:lvl2pPr marL="678180" indent="-266700" algn="r">
              <a:buClrTx/>
              <a:buFontTx/>
              <a:defRPr sz="1400"/>
            </a:lvl2pPr>
            <a:lvl3pPr marL="899769" indent="-268833" algn="r">
              <a:buClrTx/>
              <a:buFontTx/>
              <a:defRPr sz="1400"/>
            </a:lvl3pPr>
            <a:lvl4pPr marL="1107439" indent="-284480" algn="r">
              <a:buClrTx/>
              <a:buFontTx/>
              <a:defRPr sz="1400"/>
            </a:lvl4pPr>
            <a:lvl5pPr marL="1290319" indent="-284480" algn="r">
              <a:buClrTx/>
              <a:buFontTx/>
              <a:defRPr sz="1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xfrm>
            <a:off x="8638951" y="6479794"/>
            <a:ext cx="464289" cy="332741"/>
          </a:xfrm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9476043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92166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126163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31841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90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541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10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07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227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364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28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1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51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04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75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47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61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8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B890A-4724-4760-93B8-DAFAF3F4C5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349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F93C5-8169-4E98-84B8-B5DDDAC30A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11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B7A39-6A87-4C71-9C88-565C725A32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82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58C76-A7DE-47B3-AFD0-5658184625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03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8646F-19DC-4A80-97CE-893A0C8BEA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07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06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56885-92AC-4F31-822E-98F7B42675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49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F45B4-4380-4D88-A018-E2DD873DE1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46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42676-36A5-4A7C-9373-588A1ECE2B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0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8E837-021F-4DD9-8CE7-F7C5D259B3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F001-76CB-48CB-9F46-355E0BE434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52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20925-1326-4ECD-A0F0-4A777C2C86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58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F008A-89F8-4EC4-B450-1173CFD214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828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349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323AF-2106-49D0-8E25-A7501753AF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5690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03-med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534400" y="220372"/>
            <a:ext cx="533399" cy="465428"/>
          </a:xfrm>
          <a:prstGeom prst="rect">
            <a:avLst/>
          </a:prstGeom>
        </p:spPr>
      </p:pic>
      <p:sp>
        <p:nvSpPr>
          <p:cNvPr id="11" name="AutoShape 2" descr="Displaying cimms-red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AutoShape 4" descr="Displaying cimms-red.png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6" descr="Displaying cimms-red.png"/>
          <p:cNvSpPr>
            <a:spLocks noChangeAspect="1" noChangeArrowheads="1"/>
          </p:cNvSpPr>
          <p:nvPr userDrawn="1"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5" name="Picture 14" descr="NOAA_logo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078164" y="220372"/>
            <a:ext cx="456236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1868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3350-F2D1-4010-AE5F-09B85EF022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204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39C67-462F-4747-9D2D-DFC939D80E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61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279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052B-00F3-4494-AFBE-F73A0B0111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637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D1EA0-2258-4896-8398-2531FCC308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07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4724A-C5EA-49F5-BE42-FA1F04BFD0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5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CC0A4-9ACE-4E3E-8D66-2F4E455840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98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FB5C-E86E-4F49-B1F1-EB8BFB92AC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6388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DC208-42F5-488B-81FC-AE5DE0EE33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101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EB2D2-3562-4883-9E8A-CE107C0595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827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AA818-F418-443F-9A32-2C46A034E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028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D2897-7B6E-408B-B250-0A16E5504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625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29E8F-5E0F-4458-9743-D3977C247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8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774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18EB4-8DD8-49F8-B9DA-C39C937EE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094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20BCE-C348-4A4A-A6FC-38689A3D0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82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DE3BA-4C77-4FBB-B3A1-8F962C94D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57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CAF7D-5FD3-4543-8B7D-447F4ED5A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438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26EEA-9124-4EA3-A1F2-24A96B735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258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D2BAE-E16F-40E0-82AB-951DE99A4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024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27150-00D8-4C9C-BC62-935DC20B2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33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6E560-BF94-40FB-9FCF-45F8BCF37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65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A2434-97B8-4098-B13A-2097060B2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117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8FD01-3784-4C93-9E2C-AC3E28E97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1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672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629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167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501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433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333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760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965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980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6871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666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528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27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9363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7FC5F-2715-4683-BFAA-5AF2AC4416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420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7DC28-83C0-416A-930C-F8B980D5C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029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610F4-FEB6-4B05-B8A3-66E97CA993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053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7E3E7-C8A1-4CF6-933F-CA957380E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6059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86BBE-79FA-49AB-ACD5-4A283AA48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745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576D0-0602-457E-BAA4-101BA7E08F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074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D94A3-70B5-4073-BF2F-75129C8B43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3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636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D8A00-9ECD-49F2-9A06-7F544A92FD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012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E5FF5-FCEE-4C82-B00F-AF8903591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181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EB7F2-23EB-4DC6-BCF8-418A272CF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283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77F5B-800E-484F-A646-A4A0C3F0F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676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387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D36B3-0034-4F74-B64D-BDB1887B5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741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43134-0504-46F1-BB45-E89738A11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825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A5AD0-547A-4958-9114-E372E4CE7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012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3A27-4C28-4078-BC08-83C0D28F5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930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8B4A6-754C-4268-B308-2EA12F232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38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25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98F14-8660-45D2-9BD7-63C57E01F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397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6EEE5-D0D9-40F7-908D-62EC4745F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848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58291-EFB0-4A53-A2FF-6AF79B85B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645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ADEFE-707C-44B2-A918-B83933D16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62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256ED-A91C-4F8A-A668-07FC58479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083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4F1EA-FA84-44CC-BA14-19193F046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199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87481-32AC-4382-A2C8-3DF14CE9B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670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A59A1-FE21-4B02-9212-BDB802558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366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70184-9F19-4EEF-A65B-2622B3149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5966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F6A53-163A-4B57-A8B5-67D76E5048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8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2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C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64592" y="147085"/>
            <a:ext cx="8810846" cy="6565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0" y="0"/>
                </a:moveTo>
                <a:lnTo>
                  <a:pt x="21600" y="0"/>
                </a:lnTo>
                <a:lnTo>
                  <a:pt x="21600" y="19050"/>
                </a:lnTo>
                <a:cubicBezTo>
                  <a:pt x="21600" y="20458"/>
                  <a:pt x="20749" y="21600"/>
                  <a:pt x="19700" y="21600"/>
                </a:cubicBezTo>
                <a:lnTo>
                  <a:pt x="0" y="21600"/>
                </a:lnTo>
                <a:lnTo>
                  <a:pt x="0" y="2550"/>
                </a:lnTo>
                <a:cubicBezTo>
                  <a:pt x="0" y="1142"/>
                  <a:pt x="851" y="0"/>
                  <a:pt x="1900" y="0"/>
                </a:cubicBezTo>
                <a:close/>
              </a:path>
            </a:pathLst>
          </a:custGeom>
          <a:solidFill>
            <a:srgbClr val="878A79">
              <a:alpha val="64999"/>
            </a:srgbClr>
          </a:solidFill>
          <a:ln w="11000" cap="rnd">
            <a:solidFill>
              <a:srgbClr val="9C9F8D">
                <a:alpha val="8800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588391" y="1424588"/>
            <a:ext cx="8001001" cy="9145"/>
          </a:xfrm>
          <a:prstGeom prst="rect">
            <a:avLst/>
          </a:prstGeom>
          <a:solidFill>
            <a:srgbClr val="72A376"/>
          </a:solidFill>
          <a:ln w="12700">
            <a:miter lim="400000"/>
          </a:ln>
          <a:effectLst>
            <a:outerShdw blurRad="12700" dist="12900" dir="54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6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600">
                <a:solidFill>
                  <a:srgbClr val="E7E9CA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46236"/>
            <a:ext cx="8229600" cy="5211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638951" y="6485358"/>
            <a:ext cx="464289" cy="3327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45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 spd="med"/>
  <p:txStyles>
    <p:titleStyle>
      <a:lvl1pPr indent="54864"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1pPr>
      <a:lvl2pPr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2pPr>
      <a:lvl3pPr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3pPr>
      <a:lvl4pPr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4pPr>
      <a:lvl5pPr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5pPr>
      <a:lvl6pPr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6pPr>
      <a:lvl7pPr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7pPr>
      <a:lvl8pPr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8pPr>
      <a:lvl9pPr algn="r">
        <a:defRPr sz="4600">
          <a:solidFill>
            <a:srgbClr val="E7E9CA"/>
          </a:solidFill>
          <a:effectLst>
            <a:outerShdw blurRad="38100" dist="25500" dir="5400000" rotWithShape="0">
              <a:srgbClr val="000000">
                <a:alpha val="75000"/>
              </a:srgbClr>
            </a:outerShdw>
          </a:effectLst>
          <a:latin typeface="Rockwell"/>
          <a:ea typeface="Rockwell"/>
          <a:cs typeface="Rockwell"/>
          <a:sym typeface="Rockwell"/>
        </a:defRPr>
      </a:lvl9pPr>
    </p:titleStyle>
    <p:bodyStyle>
      <a:lvl1pPr marL="292100" indent="-292100">
        <a:buClr>
          <a:srgbClr val="72A376"/>
        </a:buClr>
        <a:buSzPct val="70000"/>
        <a:buFont typeface="Wingdings 2"/>
        <a:buChar char="⦿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1pPr>
      <a:lvl2pPr marL="692833" indent="-281353">
        <a:buClr>
          <a:srgbClr val="72A376"/>
        </a:buClr>
        <a:buSzPct val="90000"/>
        <a:buFont typeface="Wingdings 2"/>
        <a:buChar char="•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2pPr>
      <a:lvl3pPr marL="898099" indent="-267163">
        <a:buClr>
          <a:srgbClr val="72A376"/>
        </a:buClr>
        <a:buSzPct val="100000"/>
        <a:buFont typeface="Wingdings 2"/>
        <a:buChar char="●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3pPr>
      <a:lvl4pPr marL="1115567" indent="-292608">
        <a:buClr>
          <a:srgbClr val="72A376"/>
        </a:buClr>
        <a:buSzPct val="100000"/>
        <a:buFont typeface="Wingdings 2"/>
        <a:buChar char="●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4pPr>
      <a:lvl5pPr marL="1313848" indent="-308008">
        <a:buClr>
          <a:srgbClr val="72A376"/>
        </a:buClr>
        <a:buSzPct val="100000"/>
        <a:buFont typeface="Wingdings 2"/>
        <a:buChar char="●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5pPr>
      <a:lvl6pPr marL="1506727" indent="-308863">
        <a:buClr>
          <a:srgbClr val="72A376"/>
        </a:buClr>
        <a:buSzPct val="100000"/>
        <a:buFont typeface="Wingdings 2"/>
        <a:buChar char="●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6pPr>
      <a:lvl7pPr marL="1728216" indent="-347472">
        <a:buClr>
          <a:srgbClr val="72A376"/>
        </a:buClr>
        <a:buSzPct val="100000"/>
        <a:buFont typeface="Wingdings 2"/>
        <a:buChar char="●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7pPr>
      <a:lvl8pPr marL="1911096" indent="-347472">
        <a:buClr>
          <a:srgbClr val="72A376"/>
        </a:buClr>
        <a:buSzPct val="100000"/>
        <a:buFont typeface="Wingdings 2"/>
        <a:buChar char="●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8pPr>
      <a:lvl9pPr marL="2093976" indent="-347472">
        <a:buClr>
          <a:srgbClr val="72A376"/>
        </a:buClr>
        <a:buSzPct val="100000"/>
        <a:buFont typeface="Wingdings 2"/>
        <a:buChar char="●"/>
        <a:defRPr sz="3200">
          <a:solidFill>
            <a:srgbClr val="FFFFFF"/>
          </a:solidFill>
          <a:latin typeface="Rockwell"/>
          <a:ea typeface="Rockwell"/>
          <a:cs typeface="Rockwell"/>
          <a:sym typeface="Rockwell"/>
        </a:defRPr>
      </a:lvl9pPr>
    </p:bodyStyle>
    <p:otherStyle>
      <a:lvl1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0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D14B3-4ECC-49E3-954D-5F040306606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4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EFC9C-C1D1-42D6-9F5F-5C2B233D6F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029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DB55D0-98B3-4CAB-8B89-CC623021881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0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6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6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6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0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5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6190B1-5AC8-4B64-B8E2-5D604D12E0E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7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114B31-5865-4E15-9A90-BCF9706711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2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6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6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B19567-0D33-4885-8A69-EC22885C3F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11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jpeg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0.GIF"/><Relationship Id="rId11" Type="http://schemas.openxmlformats.org/officeDocument/2006/relationships/image" Target="../media/image45.jpeg"/><Relationship Id="rId5" Type="http://schemas.openxmlformats.org/officeDocument/2006/relationships/image" Target="../media/image39.GIF"/><Relationship Id="rId15" Type="http://schemas.openxmlformats.org/officeDocument/2006/relationships/image" Target="../media/image49.jpeg"/><Relationship Id="rId10" Type="http://schemas.openxmlformats.org/officeDocument/2006/relationships/image" Target="../media/image44.GIF"/><Relationship Id="rId4" Type="http://schemas.openxmlformats.org/officeDocument/2006/relationships/image" Target="../media/image38.GIF"/><Relationship Id="rId9" Type="http://schemas.openxmlformats.org/officeDocument/2006/relationships/image" Target="../media/image43.GIF"/><Relationship Id="rId1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jpeg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0.GIF"/><Relationship Id="rId11" Type="http://schemas.openxmlformats.org/officeDocument/2006/relationships/image" Target="../media/image45.jpeg"/><Relationship Id="rId5" Type="http://schemas.openxmlformats.org/officeDocument/2006/relationships/image" Target="../media/image39.GIF"/><Relationship Id="rId15" Type="http://schemas.openxmlformats.org/officeDocument/2006/relationships/image" Target="../media/image49.jpeg"/><Relationship Id="rId10" Type="http://schemas.openxmlformats.org/officeDocument/2006/relationships/image" Target="../media/image44.GIF"/><Relationship Id="rId4" Type="http://schemas.openxmlformats.org/officeDocument/2006/relationships/image" Target="../media/image38.GIF"/><Relationship Id="rId9" Type="http://schemas.openxmlformats.org/officeDocument/2006/relationships/image" Target="../media/image43.GIF"/><Relationship Id="rId1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gif"/><Relationship Id="rId3" Type="http://schemas.openxmlformats.org/officeDocument/2006/relationships/image" Target="../media/image9.jpe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jpg"/><Relationship Id="rId2" Type="http://schemas.openxmlformats.org/officeDocument/2006/relationships/image" Target="../media/image52.jp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11" Type="http://schemas.openxmlformats.org/officeDocument/2006/relationships/image" Target="../media/image60.gif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jpg"/><Relationship Id="rId4" Type="http://schemas.openxmlformats.org/officeDocument/2006/relationships/image" Target="../media/image53.png"/><Relationship Id="rId9" Type="http://schemas.openxmlformats.org/officeDocument/2006/relationships/image" Target="../media/image58.jpg"/><Relationship Id="rId14" Type="http://schemas.openxmlformats.org/officeDocument/2006/relationships/image" Target="../media/image63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66676" y="1524001"/>
            <a:ext cx="9001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The Advanced Baseline Imager (ABI) on the GOES-R Series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609600" y="2960917"/>
            <a:ext cx="85344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Timothy J. Schmit 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tim.j.schmit@noaa.gov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NOAA/NESDIS/Satellite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Applications and Research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Advanced Satellite Products Branch (ASPB)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Madison,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WI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101380" name="Text Box 5"/>
          <p:cNvSpPr txBox="1">
            <a:spLocks noChangeArrowheads="1"/>
          </p:cNvSpPr>
          <p:nvPr/>
        </p:nvSpPr>
        <p:spPr bwMode="auto">
          <a:xfrm>
            <a:off x="8023810" y="5791201"/>
            <a:ext cx="8915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UW-Madison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1381" name="Text Box 6"/>
          <p:cNvSpPr txBox="1">
            <a:spLocks noChangeArrowheads="1"/>
          </p:cNvSpPr>
          <p:nvPr/>
        </p:nvSpPr>
        <p:spPr bwMode="auto">
          <a:xfrm>
            <a:off x="3200400" y="5364822"/>
            <a:ext cx="3657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AMS Conference</a:t>
            </a:r>
          </a:p>
          <a:p>
            <a:pPr lvl="0"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FFFF"/>
                </a:solidFill>
              </a:rPr>
              <a:t>13th Annual Symposium on New Generation Operational Environmental Satellite Systems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January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23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2017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138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8BEC4E-F8ED-4337-BB55-72A2DF540C7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1385" name="Picture 2" descr="C:\SAT\Users\tims\Documents\gifs_old\star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971551"/>
            <a:ext cx="3200400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966" y="5076062"/>
            <a:ext cx="1020033" cy="714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673" y="914400"/>
            <a:ext cx="956652" cy="6229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7" r="23248" b="43673"/>
          <a:stretch/>
        </p:blipFill>
        <p:spPr>
          <a:xfrm>
            <a:off x="-1" y="4114801"/>
            <a:ext cx="2060595" cy="18859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796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44F42-9A19-4DCA-A401-5D0161071F5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-228600"/>
            <a:ext cx="8915400" cy="13716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FF00"/>
                </a:solidFill>
              </a:rPr>
              <a:t>The Advanced Baseline Imager:</a:t>
            </a:r>
          </a:p>
        </p:txBody>
      </p:sp>
      <p:sp>
        <p:nvSpPr>
          <p:cNvPr id="174084" name="Text Box 3"/>
          <p:cNvSpPr txBox="1">
            <a:spLocks noChangeArrowheads="1"/>
          </p:cNvSpPr>
          <p:nvPr/>
        </p:nvSpPr>
        <p:spPr bwMode="auto">
          <a:xfrm>
            <a:off x="76200" y="838200"/>
            <a:ext cx="91440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5683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5683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5683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5683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5683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  			ABI				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Current Imager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Spectral Coverage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			16 bands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 bands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Spatial resolution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0.64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Visible 			0.5 km 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Approx. 1 km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Other Visible/near-IR	1.0 km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n/a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Bands (&gt;2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m)			2 km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Approx. 4 km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Spatial coverage	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Full disk					4 per hour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Scheduled (3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hrly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CONUS        			12 per hour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~4 per hour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Mesoscale			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</a:t>
            </a:r>
            <a:r>
              <a:rPr lang="en-US" sz="2400" dirty="0">
                <a:solidFill>
                  <a:srgbClr val="FFFF00"/>
                </a:solidFill>
              </a:rPr>
              <a:t>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very 1-min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n/a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Visible (reflective bands) 	</a:t>
            </a:r>
          </a:p>
          <a:p>
            <a:pPr marL="0" marR="0" lvl="0" indent="0" algn="l" defTabSz="568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On-orbit calibration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Yes	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2267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_PixelArea_1km_GOES_Test_CONUS_MESO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292" y="170335"/>
            <a:ext cx="56114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885950" y="1037189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200" dirty="0" err="1">
                <a:solidFill>
                  <a:prstClr val="black"/>
                </a:solidFill>
                <a:latin typeface="Arial"/>
              </a:rPr>
              <a:t>Meso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-scale box locations are movable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4790" y="2548892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200" dirty="0">
                <a:solidFill>
                  <a:prstClr val="white"/>
                </a:solidFill>
                <a:latin typeface="Arial"/>
              </a:rPr>
              <a:t>15 min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49140" y="1405892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200" dirty="0">
                <a:solidFill>
                  <a:prstClr val="white"/>
                </a:solidFill>
                <a:latin typeface="Arial"/>
              </a:rPr>
              <a:t>5 min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91890" y="1120142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200" dirty="0">
                <a:solidFill>
                  <a:prstClr val="white"/>
                </a:solidFill>
                <a:latin typeface="Arial"/>
              </a:rPr>
              <a:t>1 min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090" y="1894926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200" dirty="0">
                <a:solidFill>
                  <a:prstClr val="white"/>
                </a:solidFill>
                <a:latin typeface="Arial"/>
              </a:rPr>
              <a:t>1 min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9290" y="4846320"/>
            <a:ext cx="7425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1350" dirty="0">
                <a:solidFill>
                  <a:srgbClr val="000000"/>
                </a:solidFill>
                <a:latin typeface="Arial"/>
              </a:rPr>
              <a:t>Central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43840" y="5411406"/>
            <a:ext cx="8610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Scan mode (3) or ‘flex mode’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for the ABI:</a:t>
            </a:r>
          </a:p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- Full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disk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every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15 minutes + 5 min CONUS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   + 1-min mesoscale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sectors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(2 locations). </a:t>
            </a:r>
          </a:p>
          <a:p>
            <a:pPr marL="457200" marR="0" lvl="0" indent="-457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[Scan mode (4) or ‘Continuous Full Disk’ (CFD) is a full disk every 5 min]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3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Coverage (Full Disk)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81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Coverage (CONUS)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6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Coverage (</a:t>
            </a:r>
            <a:r>
              <a:rPr lang="en-US" dirty="0" err="1" smtClean="0">
                <a:solidFill>
                  <a:srgbClr val="FFFF00"/>
                </a:solidFill>
              </a:rPr>
              <a:t>Meso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9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Coverage (</a:t>
            </a:r>
            <a:r>
              <a:rPr lang="en-US" dirty="0" err="1" smtClean="0">
                <a:solidFill>
                  <a:srgbClr val="FFFF00"/>
                </a:solidFill>
              </a:rPr>
              <a:t>Meso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24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914A6-2A92-4790-A36D-282932745CB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095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GOES-R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506" y="619919"/>
            <a:ext cx="4115693" cy="6170526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466239" y="811078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 eaLnBrk="1" hangingPunct="1"/>
            <a:r>
              <a:rPr lang="en-US" kern="0" smtClean="0">
                <a:solidFill>
                  <a:schemeClr val="bg1"/>
                </a:solidFill>
              </a:rPr>
              <a:t>Introduction</a:t>
            </a:r>
          </a:p>
          <a:p>
            <a:pPr defTabSz="914400" eaLnBrk="1" hangingPunct="1"/>
            <a:endParaRPr lang="en-US" sz="1000" kern="0" smtClean="0">
              <a:solidFill>
                <a:schemeClr val="bg1"/>
              </a:solidFill>
            </a:endParaRPr>
          </a:p>
          <a:p>
            <a:pPr defTabSz="914400" eaLnBrk="1" hangingPunct="1"/>
            <a:r>
              <a:rPr lang="en-US" kern="0" smtClean="0">
                <a:solidFill>
                  <a:schemeClr val="bg1"/>
                </a:solidFill>
              </a:rPr>
              <a:t>GOES-16 ABI</a:t>
            </a:r>
          </a:p>
          <a:p>
            <a:pPr lvl="1" defTabSz="914400" eaLnBrk="1" hangingPunct="1"/>
            <a:r>
              <a:rPr lang="en-US" kern="0" smtClean="0">
                <a:solidFill>
                  <a:schemeClr val="bg1"/>
                </a:solidFill>
              </a:rPr>
              <a:t>Spectral</a:t>
            </a:r>
          </a:p>
          <a:p>
            <a:pPr lvl="1" defTabSz="914400" eaLnBrk="1" hangingPunct="1"/>
            <a:r>
              <a:rPr lang="en-US" kern="0" smtClean="0">
                <a:solidFill>
                  <a:schemeClr val="bg1"/>
                </a:solidFill>
              </a:rPr>
              <a:t>Spatial</a:t>
            </a:r>
          </a:p>
          <a:p>
            <a:pPr lvl="1" defTabSz="914400" eaLnBrk="1" hangingPunct="1"/>
            <a:r>
              <a:rPr lang="en-US" kern="0" smtClean="0">
                <a:solidFill>
                  <a:schemeClr val="bg1"/>
                </a:solidFill>
              </a:rPr>
              <a:t>Temporal </a:t>
            </a:r>
            <a:br>
              <a:rPr lang="en-US" kern="0" smtClean="0">
                <a:solidFill>
                  <a:schemeClr val="bg1"/>
                </a:solidFill>
              </a:rPr>
            </a:br>
            <a:endParaRPr lang="en-US" sz="1000" kern="0" smtClean="0">
              <a:solidFill>
                <a:schemeClr val="bg1"/>
              </a:solidFill>
            </a:endParaRPr>
          </a:p>
          <a:p>
            <a:pPr defTabSz="914400" eaLnBrk="1" hangingPunct="1"/>
            <a:r>
              <a:rPr lang="en-US" kern="0" smtClean="0">
                <a:solidFill>
                  <a:schemeClr val="bg1"/>
                </a:solidFill>
              </a:rPr>
              <a:t>Products </a:t>
            </a:r>
          </a:p>
          <a:p>
            <a:pPr defTabSz="914400" eaLnBrk="1" hangingPunct="1"/>
            <a:endParaRPr lang="en-US" sz="1000" kern="0" smtClean="0">
              <a:solidFill>
                <a:schemeClr val="bg1"/>
              </a:solidFill>
            </a:endParaRPr>
          </a:p>
          <a:p>
            <a:pPr defTabSz="914400" eaLnBrk="1" hangingPunct="1"/>
            <a:r>
              <a:rPr lang="en-US" kern="0" smtClean="0">
                <a:solidFill>
                  <a:schemeClr val="bg1"/>
                </a:solidFill>
              </a:rPr>
              <a:t>Summary</a:t>
            </a:r>
            <a:endParaRPr lang="en-US" kern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1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914A6-2A92-4790-A36D-282932745CB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981200"/>
            <a:ext cx="5334000" cy="3773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228600" y="971551"/>
            <a:ext cx="8229600" cy="339447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GOES-R Advanced Baseline Imager (ABI)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Spectral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Spatial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Temporal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 </a:t>
            </a: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4" y="5715000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Lockheed Martin</a:t>
            </a:r>
          </a:p>
        </p:txBody>
      </p:sp>
    </p:spTree>
    <p:extLst>
      <p:ext uri="{BB962C8B-B14F-4D97-AF65-F5344CB8AC3E}">
        <p14:creationId xmlns:p14="http://schemas.microsoft.com/office/powerpoint/2010/main" val="283924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1371600" y="1697265"/>
          <a:ext cx="6400800" cy="2363270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731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6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7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ABI 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Band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Wavelength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(µm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Wavelength</a:t>
                      </a:r>
                      <a:r>
                        <a:rPr lang="en-US" sz="1400" baseline="0" dirty="0" smtClean="0">
                          <a:effectLst/>
                        </a:rPr>
                        <a:t> range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(µm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Sub-point pixel </a:t>
                      </a:r>
                      <a:r>
                        <a:rPr lang="en-US" sz="1400" dirty="0" smtClean="0">
                          <a:effectLst/>
                        </a:rPr>
                        <a:t>spacing (km)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Descriptive Name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0.47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0.45 - 0.49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“Blue”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0.64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0.60 - 0.68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0.5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“Red”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3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0.864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0.847 - 0.882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“Veggie”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1.373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1.366 - 1.380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“Cirrus”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5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1.61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1.59 - 1.63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“Snow/Ice”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6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2.24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2.22 -2.27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“Cloud Particle Size”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85952" y="914400"/>
            <a:ext cx="59036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ABI: Bands 1-6 (Visible /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NearIR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981200" y="4495800"/>
            <a:ext cx="5690616" cy="829818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Six visible or near visible bands on ABI, one on heritage imager 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1342239" y="2667000"/>
            <a:ext cx="264782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00200" y="2362200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276850" y="3524250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00200" y="3524250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276850" y="2989762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276850" y="2362200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19250" y="2971800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08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65" y="857250"/>
            <a:ext cx="661307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85725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ABI Spectral Bands (1-6)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800" y="2362201"/>
            <a:ext cx="860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Visible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3422" y="388620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Near-IR</a:t>
            </a:r>
          </a:p>
        </p:txBody>
      </p:sp>
    </p:spTree>
    <p:extLst>
      <p:ext uri="{BB962C8B-B14F-4D97-AF65-F5344CB8AC3E}">
        <p14:creationId xmlns:p14="http://schemas.microsoft.com/office/powerpoint/2010/main" val="6427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Thanks to…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59972"/>
            <a:ext cx="8772525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Mat Gunshor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Brad Pierce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Jaime Daniels</a:t>
            </a:r>
            <a:endParaRPr lang="en-US" sz="2000" dirty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Steve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Goodman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Jordan </a:t>
            </a:r>
            <a:r>
              <a:rPr lang="en-US" sz="2000" dirty="0" err="1">
                <a:solidFill>
                  <a:srgbClr val="FFFFFF"/>
                </a:solidFill>
                <a:latin typeface="Arial Unicode MS" pitchFamily="34" charset="-128"/>
              </a:rPr>
              <a:t>Gerth</a:t>
            </a:r>
            <a:endParaRPr lang="en-US" sz="2000" dirty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Scott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Lindstrom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William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Straka</a:t>
            </a:r>
            <a:endParaRPr lang="en-US" sz="2000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GOES-R Program Office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Kathryn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Mozer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 and Matt Seybold and the PRO Team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Steve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Wanzong</a:t>
            </a:r>
            <a:endParaRPr lang="en-US" sz="2000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SSEC 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data center</a:t>
            </a:r>
          </a:p>
          <a:p>
            <a:pPr eaLnBrk="1" hangingPunct="1"/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Kaba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Bah and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Joleen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 Feltz and Jim Nelson and Hong Zhang</a:t>
            </a:r>
            <a:endParaRPr lang="en-US" sz="2000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Steve Miller and Dan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Lindsey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JMA</a:t>
            </a:r>
            <a:endParaRPr lang="en-US" sz="2000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ITT / Harris and the Entire GOES-R team!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2000" dirty="0" smtClean="0">
              <a:solidFill>
                <a:srgbClr val="FFFF00"/>
              </a:solidFill>
            </a:endParaRPr>
          </a:p>
        </p:txBody>
      </p:sp>
      <p:sp>
        <p:nvSpPr>
          <p:cNvPr id="819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FDAAA-BCDB-4B69-B549-BA5722D2A04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6045818"/>
            <a:ext cx="1000125" cy="66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8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371600" y="1600200"/>
          <a:ext cx="6400800" cy="3725140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731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6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7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ABI 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Band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Wavelength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(µm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Wavelength</a:t>
                      </a:r>
                      <a:r>
                        <a:rPr lang="en-US" sz="1400" baseline="0" dirty="0" smtClean="0">
                          <a:effectLst/>
                        </a:rPr>
                        <a:t> range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(µm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Sub-point pixel </a:t>
                      </a:r>
                      <a:r>
                        <a:rPr lang="en-US" sz="1400" dirty="0" smtClean="0">
                          <a:effectLst/>
                        </a:rPr>
                        <a:t>spacing (km)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Descriptive Name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7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3.90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3.80 - 3.99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“Shortwave window”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8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6.19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5.79 - 6.59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“Upper-level Water Vapor”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9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6.93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6.72 - 7.14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“Mid-Level Water Vapor”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4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10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7.34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7.24 - 7.43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“Lower/Mid-level Water Vapor”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11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8.44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8.23 - 8.66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2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“Cloud-top Phase”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9.61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9.42 - 9.80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“Ozone”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13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10.33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10.18 - 10.48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“Clean longwave window”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14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11.21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10.82 - 11.60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“Longwave window”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15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12.29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11.83 - 12.75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>
                          <a:effectLst/>
                        </a:rPr>
                        <a:t>2</a:t>
                      </a:r>
                      <a:endParaRPr lang="en-US" sz="1100" kern="6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“Dirty longwave window”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16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13.28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 smtClean="0">
                          <a:effectLst/>
                        </a:rPr>
                        <a:t>12.99 - 13.56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2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600" dirty="0">
                          <a:effectLst/>
                        </a:rPr>
                        <a:t>“CO</a:t>
                      </a:r>
                      <a:r>
                        <a:rPr lang="en-US" sz="1100" kern="600" baseline="-25000" dirty="0">
                          <a:effectLst/>
                        </a:rPr>
                        <a:t>2</a:t>
                      </a:r>
                      <a:r>
                        <a:rPr lang="en-US" sz="1100" kern="600" dirty="0">
                          <a:effectLst/>
                        </a:rPr>
                        <a:t>”</a:t>
                      </a:r>
                      <a:endParaRPr lang="en-US" sz="1100" kern="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20215" marR="20215" marT="20215" marB="20215" anchor="ctr">
                    <a:solidFill>
                      <a:srgbClr val="F7B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33600" y="914400"/>
            <a:ext cx="47788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ABI: Bands 7-16 (Infrared) 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473514" y="5571140"/>
            <a:ext cx="6196972" cy="315311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infrared bands on the ABI, four on heritage imager 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1398484" y="2727150"/>
            <a:ext cx="264782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1371600" y="2286000"/>
            <a:ext cx="264782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1341280" y="4576327"/>
            <a:ext cx="264782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1335418" y="5181600"/>
            <a:ext cx="264782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65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65" y="857250"/>
            <a:ext cx="6613071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28950"/>
            <a:ext cx="8229600" cy="85725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ABI IR Spectral Bands (7-16)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03459" y="2965078"/>
            <a:ext cx="4251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59245" y="1235482"/>
            <a:ext cx="5020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cool</a:t>
            </a:r>
          </a:p>
        </p:txBody>
      </p:sp>
    </p:spTree>
    <p:extLst>
      <p:ext uri="{BB962C8B-B14F-4D97-AF65-F5344CB8AC3E}">
        <p14:creationId xmlns:p14="http://schemas.microsoft.com/office/powerpoint/2010/main" val="43248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4" y="1315039"/>
            <a:ext cx="7900822" cy="5018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Current GOES Spectral Bands (5)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06287" y="2694711"/>
            <a:ext cx="9669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VIS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NIR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IR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23885" y="206537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75852" y="317500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62250" y="5693326"/>
            <a:ext cx="72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43700" y="569332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62844" y="1273628"/>
            <a:ext cx="2051955" cy="124092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62844" y="5086917"/>
            <a:ext cx="1975756" cy="12155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38600" y="2547157"/>
            <a:ext cx="2018199" cy="117575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56799" y="5086917"/>
            <a:ext cx="1999487" cy="118948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1937" y="4430582"/>
            <a:ext cx="72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WV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2531" y="3824173"/>
            <a:ext cx="1975756" cy="12155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30446" y="6397022"/>
            <a:ext cx="124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GOES-West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57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 Spectral Bands (16)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856" y="1295400"/>
            <a:ext cx="4005944" cy="13716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14800" y="1295400"/>
            <a:ext cx="3941487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088" y="2698750"/>
            <a:ext cx="4027712" cy="1173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855" y="3909935"/>
            <a:ext cx="7947431" cy="237896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47455" y="2694712"/>
            <a:ext cx="3908832" cy="117712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06287" y="2694711"/>
            <a:ext cx="9669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00"/>
                </a:solidFill>
                <a:latin typeface="Calibri"/>
              </a:rPr>
              <a:t>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4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B0F0"/>
                </a:solidFill>
                <a:latin typeface="Calibri"/>
              </a:rPr>
              <a:t>10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304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313729"/>
            <a:ext cx="7900822" cy="5018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Current GOES Spectral Bands (5)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423885" y="206537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5852" y="317500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2250" y="5693326"/>
            <a:ext cx="72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43700" y="569332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62844" y="1273628"/>
            <a:ext cx="2051955" cy="124092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62844" y="5086917"/>
            <a:ext cx="1975756" cy="12155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38600" y="2547157"/>
            <a:ext cx="2018199" cy="117575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56799" y="5086917"/>
            <a:ext cx="1999487" cy="118948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06287" y="2694711"/>
            <a:ext cx="9669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VIS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NIR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IR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1937" y="4430582"/>
            <a:ext cx="72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WV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531" y="3824173"/>
            <a:ext cx="1975756" cy="12155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30446" y="6397022"/>
            <a:ext cx="115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GOES-East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814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Spectral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9429" y="2024743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Set thru the 16 spectral bands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4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Spatial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41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Spatial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4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Spatial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83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Natural vs Enhanced Color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" y="6245226"/>
            <a:ext cx="1077849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Epic </a:t>
            </a:r>
            <a:r>
              <a:rPr lang="en-US" dirty="0">
                <a:solidFill>
                  <a:schemeClr val="bg1"/>
                </a:solidFill>
              </a:rPr>
              <a:t>on DSCOVR (</a:t>
            </a:r>
            <a:r>
              <a:rPr lang="en-US" i="1" dirty="0">
                <a:solidFill>
                  <a:schemeClr val="bg1"/>
                </a:solidFill>
              </a:rPr>
              <a:t>https://</a:t>
            </a:r>
            <a:r>
              <a:rPr lang="en-US" i="1" dirty="0" smtClean="0">
                <a:solidFill>
                  <a:schemeClr val="bg1"/>
                </a:solidFill>
              </a:rPr>
              <a:t>epic.gsfc.nasa.gov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EC719-6E03-4381-9D30-9FF2D4EC4F1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0" y="979983"/>
            <a:ext cx="8633939" cy="5205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9078" y="1005840"/>
            <a:ext cx="8633938" cy="514020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074420"/>
            <a:ext cx="960120" cy="32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53100" y="1078230"/>
            <a:ext cx="960120" cy="32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Full Disk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8D052-E5CD-4231-BC46-14DF1F40425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5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13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Full Disk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8D052-E5CD-4231-BC46-14DF1F40425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-1230630" y="76612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37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 kern="0" dirty="0" smtClean="0">
                <a:solidFill>
                  <a:srgbClr val="FFFF00"/>
                </a:solidFill>
              </a:rPr>
              <a:t>Natural Color		</a:t>
            </a:r>
            <a:endParaRPr lang="en-US" kern="0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619500" y="80041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37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 kern="0" dirty="0" smtClean="0">
                <a:solidFill>
                  <a:srgbClr val="FFFF00"/>
                </a:solidFill>
              </a:rPr>
              <a:t>Enhanced		</a:t>
            </a:r>
            <a:endParaRPr lang="en-US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7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Temporal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0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Temporal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8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EC719-6E03-4381-9D30-9FF2D4EC4F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Temporal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5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4114" r="15333" b="11794"/>
          <a:stretch/>
        </p:blipFill>
        <p:spPr bwMode="auto">
          <a:xfrm>
            <a:off x="0" y="-9358"/>
            <a:ext cx="9156476" cy="68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45846" y="6258580"/>
            <a:ext cx="3621954" cy="52322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http://www.goes-r.gov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166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ralfd-zoom-conus-20160802_1800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9144000" cy="55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64797" y="1154668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0.64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6746" y="2526267"/>
            <a:ext cx="89159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3.9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68124" y="2526268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7600" y="5334000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13.3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997" y="5333999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10.3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7722" y="5333997"/>
            <a:ext cx="1050800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11.2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6679" y="5333998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12.3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968" y="3897868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6.9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83281" y="3897868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7.3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0798" y="3897868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8.4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31719" y="3897868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9.6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751" y="1154668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0.47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04657" y="1154668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0.86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04003" y="1154668"/>
            <a:ext cx="106792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1.37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087" y="2526267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1.6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83280" y="2526266"/>
            <a:ext cx="939681" cy="369332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28890" y="152399"/>
            <a:ext cx="6176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Simulated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 Spectral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bands (in AWIPS)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76200" y="6172200"/>
            <a:ext cx="937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GOES-R ABI Imagery simulated at UW via AWG Proxy, processed via the Ground System, acquired via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NOAAPort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shown in AWIPS-II (default enhancements)</a:t>
            </a:r>
          </a:p>
        </p:txBody>
      </p:sp>
    </p:spTree>
    <p:extLst>
      <p:ext uri="{BB962C8B-B14F-4D97-AF65-F5344CB8AC3E}">
        <p14:creationId xmlns:p14="http://schemas.microsoft.com/office/powerpoint/2010/main" val="38103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ralfd-zoom-conus-products-20160802_181534-20160802_1830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0"/>
            <a:ext cx="9144000" cy="55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38400" y="1154668"/>
            <a:ext cx="2241639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Aerosol Optical Depth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5400" y="2526267"/>
            <a:ext cx="1071319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Rain Rate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68124" y="2526268"/>
            <a:ext cx="498855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80968" y="5334000"/>
            <a:ext cx="1229632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Totals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3394" y="5333999"/>
            <a:ext cx="1283172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Lifted Index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47716" y="5333997"/>
            <a:ext cx="1129284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Showalter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399" y="3897868"/>
            <a:ext cx="506870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72504" y="3897868"/>
            <a:ext cx="620683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TPW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0021" y="3897868"/>
            <a:ext cx="671979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174" y="5334000"/>
            <a:ext cx="883319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K-index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354" y="1154668"/>
            <a:ext cx="1866793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Aerosol Detection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5400" y="1154668"/>
            <a:ext cx="1281120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Mask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2800" y="1154668"/>
            <a:ext cx="1785874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Top Height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3690" y="2526267"/>
            <a:ext cx="1723870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Top Phase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38400" y="2526266"/>
            <a:ext cx="1972720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Top Pressure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36917" y="3886200"/>
            <a:ext cx="698333" cy="276999"/>
          </a:xfrm>
          <a:prstGeom prst="rect">
            <a:avLst/>
          </a:prstGeom>
          <a:solidFill>
            <a:schemeClr val="tx1"/>
          </a:solidFill>
        </p:spPr>
        <p:txBody>
          <a:bodyPr wrap="non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9003" y="152399"/>
            <a:ext cx="7683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Simulated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 (select) Derived Products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(in AWIPS)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172200"/>
            <a:ext cx="982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Using GOES-R ABI Imagery simulated at UW via AWG Proxy, processed via the  Ground System, acquired via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NOAAPort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in AWIPS-II (default enhancements)</a:t>
            </a:r>
          </a:p>
        </p:txBody>
      </p:sp>
    </p:spTree>
    <p:extLst>
      <p:ext uri="{BB962C8B-B14F-4D97-AF65-F5344CB8AC3E}">
        <p14:creationId xmlns:p14="http://schemas.microsoft.com/office/powerpoint/2010/main" val="253437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TP-20160714_1957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463"/>
            <a:ext cx="9144000" cy="52974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86743" y="6076950"/>
            <a:ext cx="4081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Cloud Top Phase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1887" y="152399"/>
            <a:ext cx="6105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DOE-4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Derived Products </a:t>
            </a:r>
          </a:p>
        </p:txBody>
      </p:sp>
    </p:spTree>
    <p:extLst>
      <p:ext uri="{BB962C8B-B14F-4D97-AF65-F5344CB8AC3E}">
        <p14:creationId xmlns:p14="http://schemas.microsoft.com/office/powerpoint/2010/main" val="261385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TH-TPW20160714_1957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463"/>
            <a:ext cx="9144000" cy="52974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4142" y="6168870"/>
            <a:ext cx="836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Cloud Top Height + TPW (Total Precipitable Water)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1887" y="152399"/>
            <a:ext cx="6105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DOE-4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ABI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Derived Products </a:t>
            </a:r>
          </a:p>
        </p:txBody>
      </p:sp>
    </p:spTree>
    <p:extLst>
      <p:ext uri="{BB962C8B-B14F-4D97-AF65-F5344CB8AC3E}">
        <p14:creationId xmlns:p14="http://schemas.microsoft.com/office/powerpoint/2010/main" val="404874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60895" y="293499"/>
            <a:ext cx="7218336" cy="85725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Two Groups of Users of ABI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4345" y="1485900"/>
            <a:ext cx="8077200" cy="38290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Direct use: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Radiances/imagery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Numerical models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Forecasters (Civilian, military, private sector, international,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Broadcasters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General public/private sector/Internet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45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Derived satellite products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Numerical models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Forecasters (Civilian, military, private sector, international,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Broadcasters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General public/private sector/Internet</a:t>
            </a:r>
          </a:p>
          <a:p>
            <a:pPr eaLnBrk="1" hangingPunct="1">
              <a:lnSpc>
                <a:spcPct val="90000"/>
              </a:lnSpc>
            </a:pPr>
            <a:endParaRPr lang="en-US" sz="75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Users of forecast/services which use data/products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Basically everyone!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57199" indent="-21430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857228" indent="-17144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00120" indent="-17144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543012" indent="-17144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885903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2914577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783" eaLnBrk="1" hangingPunct="1"/>
            <a:fld id="{A66741DF-57BC-4793-A5BF-225B42218311}" type="slidenum">
              <a:rPr lang="en-US">
                <a:solidFill>
                  <a:srgbClr val="000000"/>
                </a:solidFill>
              </a:rPr>
              <a:pPr defTabSz="685783" eaLnBrk="1" hangingPunct="1"/>
              <a:t>39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537" y="1041743"/>
            <a:ext cx="2350666" cy="162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7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914A6-2A92-4790-A36D-282932745CB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Lockheed Martin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27138"/>
            <a:ext cx="3530600" cy="5295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466239" y="811078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Introduction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GOES-16 </a:t>
            </a:r>
            <a:r>
              <a:rPr lang="en-US" dirty="0" smtClean="0">
                <a:solidFill>
                  <a:schemeClr val="bg1"/>
                </a:solidFill>
              </a:rPr>
              <a:t>ABI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Spectral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Spatial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Temporal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Products </a:t>
            </a:r>
          </a:p>
          <a:p>
            <a:pPr eaLnBrk="1" hangingPunct="1"/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4425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914A6-2A92-4790-A36D-282932745CB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9415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GOES-R / NOAA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 descr="31062100791_c717b17ed2_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511" y="2986567"/>
            <a:ext cx="5172483" cy="3455254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466239" y="811078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Introduction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GOES-16 </a:t>
            </a:r>
            <a:r>
              <a:rPr lang="en-US" dirty="0" smtClean="0">
                <a:solidFill>
                  <a:schemeClr val="bg1"/>
                </a:solidFill>
              </a:rPr>
              <a:t>ABI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Spectral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Spatial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Temporal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Products </a:t>
            </a:r>
          </a:p>
          <a:p>
            <a:pPr eaLnBrk="1" hangingPunct="1"/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36959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Summary 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47738"/>
            <a:ext cx="8534400" cy="4462462"/>
          </a:xfrm>
        </p:spPr>
        <p:txBody>
          <a:bodyPr>
            <a:noAutofit/>
          </a:bodyPr>
          <a:lstStyle/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1. The GOES-R ABI provides </a:t>
            </a:r>
            <a:r>
              <a:rPr lang="en-US" sz="2800" b="1" dirty="0" smtClean="0">
                <a:solidFill>
                  <a:schemeClr val="bg1"/>
                </a:solidFill>
              </a:rPr>
              <a:t>mission continuity</a:t>
            </a:r>
          </a:p>
          <a:p>
            <a:pPr marL="514350" indent="-514350" eaLnBrk="1" hangingPunct="1">
              <a:buAutoNum type="arabicPeriod"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2. Two times the </a:t>
            </a:r>
            <a:r>
              <a:rPr lang="en-US" sz="2800" b="1" dirty="0" smtClean="0">
                <a:solidFill>
                  <a:schemeClr val="bg1"/>
                </a:solidFill>
              </a:rPr>
              <a:t>image navigation quality</a:t>
            </a:r>
          </a:p>
          <a:p>
            <a:pPr marL="0" indent="0" eaLnBrk="1" hangingPunct="1">
              <a:buNone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3. Three times the </a:t>
            </a:r>
            <a:r>
              <a:rPr lang="en-US" sz="2800" b="1" dirty="0" smtClean="0">
                <a:solidFill>
                  <a:schemeClr val="bg1"/>
                </a:solidFill>
              </a:rPr>
              <a:t>number of imaging bands</a:t>
            </a:r>
          </a:p>
          <a:p>
            <a:pPr marL="0" indent="0" eaLnBrk="1" hangingPunct="1">
              <a:buNone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4. Four times the </a:t>
            </a:r>
            <a:r>
              <a:rPr lang="en-US" sz="2800" b="1" dirty="0" smtClean="0">
                <a:solidFill>
                  <a:schemeClr val="bg1"/>
                </a:solidFill>
              </a:rPr>
              <a:t>spatial resolutions</a:t>
            </a:r>
          </a:p>
          <a:p>
            <a:pPr marL="0" indent="0" eaLnBrk="1" hangingPunct="1">
              <a:buNone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5. Five times the </a:t>
            </a:r>
            <a:r>
              <a:rPr lang="en-US" sz="2800" b="1" dirty="0" smtClean="0">
                <a:solidFill>
                  <a:schemeClr val="bg1"/>
                </a:solidFill>
              </a:rPr>
              <a:t>coverage rate</a:t>
            </a:r>
          </a:p>
          <a:p>
            <a:pPr marL="0" indent="0" eaLnBrk="1" hangingPunct="1"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chemeClr val="bg1"/>
                </a:solidFill>
              </a:rPr>
              <a:t>- Special GOES-14 1-min data pathfinder</a:t>
            </a:r>
          </a:p>
        </p:txBody>
      </p:sp>
      <p:sp>
        <p:nvSpPr>
          <p:cNvPr id="819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DB4AF0-9137-4E66-BBEB-EA2B82F149F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276" y="6012599"/>
            <a:ext cx="1152524" cy="769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6248400"/>
            <a:ext cx="3621954" cy="52322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http://www.goes-r.gov</a:t>
            </a:r>
          </a:p>
        </p:txBody>
      </p:sp>
    </p:spTree>
    <p:extLst>
      <p:ext uri="{BB962C8B-B14F-4D97-AF65-F5344CB8AC3E}">
        <p14:creationId xmlns:p14="http://schemas.microsoft.com/office/powerpoint/2010/main" val="277566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ube_imag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 b="6458"/>
          <a:stretch/>
        </p:blipFill>
        <p:spPr bwMode="auto">
          <a:xfrm>
            <a:off x="1371601" y="1726186"/>
            <a:ext cx="4174436" cy="254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85800"/>
            <a:ext cx="8686800" cy="85725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Advanced Baseline Imager (ABI)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defRPr/>
            </a:pPr>
            <a:fld id="{E2F257B4-DC8B-6A48-AE5D-4E9055F48DED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378">
                <a:defRPr/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1497587"/>
            <a:ext cx="1828800" cy="27432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00151" y="4123373"/>
            <a:ext cx="922047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10350" b="1" dirty="0">
                <a:solidFill>
                  <a:srgbClr val="FFFFFF"/>
                </a:solidFill>
                <a:latin typeface="Arial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1" y="4123373"/>
            <a:ext cx="922047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10350" b="1" dirty="0">
                <a:solidFill>
                  <a:srgbClr val="FFFFFF"/>
                </a:solidFill>
                <a:latin typeface="Arial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7851" y="4123373"/>
            <a:ext cx="922047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10350" b="1" dirty="0">
                <a:solidFill>
                  <a:srgbClr val="FFFFFF"/>
                </a:solidFill>
                <a:latin typeface="Arial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85950" y="4466272"/>
            <a:ext cx="1600200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3600" b="1" dirty="0">
                <a:solidFill>
                  <a:srgbClr val="FFFFFF"/>
                </a:solidFill>
                <a:latin typeface="Arial"/>
              </a:rPr>
              <a:t>X</a:t>
            </a:r>
          </a:p>
          <a:p>
            <a:pPr defTabSz="914378"/>
            <a:r>
              <a:rPr lang="en-US" sz="1350" dirty="0">
                <a:solidFill>
                  <a:srgbClr val="FFFFFF"/>
                </a:solidFill>
                <a:latin typeface="Arial"/>
              </a:rPr>
              <a:t>Faster coverage</a:t>
            </a:r>
            <a:br>
              <a:rPr lang="en-US" sz="1350" dirty="0">
                <a:solidFill>
                  <a:srgbClr val="FFFFFF"/>
                </a:solidFill>
                <a:latin typeface="Arial"/>
              </a:rPr>
            </a:br>
            <a:r>
              <a:rPr lang="en-US" sz="1350" dirty="0">
                <a:solidFill>
                  <a:srgbClr val="FFFFFF"/>
                </a:solidFill>
                <a:latin typeface="Arial"/>
              </a:rPr>
              <a:t>(5-minute full disk vs. 25-minute)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71950" y="4466272"/>
            <a:ext cx="1600200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/>
            <a:r>
              <a:rPr lang="en-US" sz="3600" b="1" dirty="0">
                <a:solidFill>
                  <a:srgbClr val="FFFFFF"/>
                </a:solidFill>
                <a:latin typeface="Arial"/>
              </a:rPr>
              <a:t>X</a:t>
            </a:r>
          </a:p>
          <a:p>
            <a:pPr defTabSz="914378"/>
            <a:r>
              <a:rPr lang="en-US" sz="1350" dirty="0">
                <a:solidFill>
                  <a:srgbClr val="FFFFFF"/>
                </a:solidFill>
                <a:latin typeface="Arial"/>
              </a:rPr>
              <a:t>Improved spatial</a:t>
            </a:r>
            <a:br>
              <a:rPr lang="en-US" sz="1350" dirty="0">
                <a:solidFill>
                  <a:srgbClr val="FFFFFF"/>
                </a:solidFill>
                <a:latin typeface="Arial"/>
              </a:rPr>
            </a:br>
            <a:r>
              <a:rPr lang="en-US" sz="1350" dirty="0">
                <a:solidFill>
                  <a:srgbClr val="FFFFFF"/>
                </a:solidFill>
                <a:latin typeface="Arial"/>
              </a:rPr>
              <a:t>resolution </a:t>
            </a:r>
          </a:p>
          <a:p>
            <a:pPr defTabSz="914378"/>
            <a:r>
              <a:rPr lang="en-US" sz="1350" dirty="0">
                <a:solidFill>
                  <a:srgbClr val="FFFFFF"/>
                </a:solidFill>
                <a:latin typeface="Arial"/>
              </a:rPr>
              <a:t>(2 km IR vs. 4 km)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43650" y="4466272"/>
            <a:ext cx="1600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/>
            <a:r>
              <a:rPr lang="en-US" sz="3600" b="1" dirty="0">
                <a:solidFill>
                  <a:srgbClr val="FFFFFF"/>
                </a:solidFill>
                <a:latin typeface="Arial"/>
              </a:rPr>
              <a:t>X</a:t>
            </a:r>
          </a:p>
          <a:p>
            <a:pPr defTabSz="914378"/>
            <a:r>
              <a:rPr lang="en-US" sz="1350" dirty="0">
                <a:solidFill>
                  <a:srgbClr val="FFFFFF"/>
                </a:solidFill>
                <a:latin typeface="Arial"/>
              </a:rPr>
              <a:t>More spectral bands (16 on ABI vs. 5 on the current imager)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8951" y="1587686"/>
            <a:ext cx="14734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1350" dirty="0">
                <a:solidFill>
                  <a:prstClr val="black"/>
                </a:solidFill>
                <a:latin typeface="Arial"/>
              </a:rPr>
              <a:t>ABI on GOES-S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693099"/>
            <a:ext cx="1885950" cy="12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5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30" y="1705798"/>
            <a:ext cx="1691318" cy="16913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62" y="3371480"/>
            <a:ext cx="1691318" cy="16913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81" y="3374324"/>
            <a:ext cx="1691318" cy="16913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90" y="3385401"/>
            <a:ext cx="1691318" cy="169131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872" y="3423476"/>
            <a:ext cx="1691318" cy="169131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2" y="5087816"/>
            <a:ext cx="1691318" cy="169131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36" y="5080519"/>
            <a:ext cx="1691318" cy="169131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362" y="5091949"/>
            <a:ext cx="1691318" cy="1691318"/>
          </a:xfrm>
          <a:prstGeom prst="rect">
            <a:avLst/>
          </a:prstGeom>
        </p:spPr>
      </p:pic>
      <p:pic>
        <p:nvPicPr>
          <p:cNvPr id="6" name="Picture 5" descr="FD_GOES-6_VIS_MED_BIG_NOMAP_11-Sep-1984_2100_UTC_4by4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52" y="1698498"/>
            <a:ext cx="1644968" cy="1644968"/>
          </a:xfrm>
          <a:prstGeom prst="rect">
            <a:avLst/>
          </a:prstGeom>
        </p:spPr>
      </p:pic>
      <p:pic>
        <p:nvPicPr>
          <p:cNvPr id="10" name="Picture 9" descr="FD_GOES-7_VIS_MED_BIG_NOMAP_22-Apr-1989_1801_UTC_4by4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12" y="1709928"/>
            <a:ext cx="1644968" cy="1644968"/>
          </a:xfrm>
          <a:prstGeom prst="rect">
            <a:avLst/>
          </a:prstGeom>
        </p:spPr>
      </p:pic>
      <p:pic>
        <p:nvPicPr>
          <p:cNvPr id="14" name="Picture 13" descr="FD_GOES-5_VIS_MED_BIG_NOMAP_18-Aug-1983_1801_UTC_4by4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" y="1709928"/>
            <a:ext cx="1644968" cy="1644968"/>
          </a:xfrm>
          <a:prstGeom prst="rect">
            <a:avLst/>
          </a:prstGeom>
        </p:spPr>
      </p:pic>
      <p:pic>
        <p:nvPicPr>
          <p:cNvPr id="11" name="Picture 10" descr="FD_GOES-1_VIS_MED_BIG_NOMAP_10-Apr-1979_0700_UTC_4by4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" y="45720"/>
            <a:ext cx="1644968" cy="1644968"/>
          </a:xfrm>
          <a:prstGeom prst="rect">
            <a:avLst/>
          </a:prstGeom>
        </p:spPr>
      </p:pic>
      <p:pic>
        <p:nvPicPr>
          <p:cNvPr id="12" name="Picture 11" descr="FD_GOES-3_VIS_MED_BIG_NOMAP_07-Aug-1980_1745_UTC_4by4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12" y="45720"/>
            <a:ext cx="1644968" cy="1644968"/>
          </a:xfrm>
          <a:prstGeom prst="rect">
            <a:avLst/>
          </a:prstGeom>
        </p:spPr>
      </p:pic>
      <p:pic>
        <p:nvPicPr>
          <p:cNvPr id="13" name="Picture 12" descr="FD_GOES-4_VIS_MED_BIG_NOMAP_21-Sep-1982_1845_UTC_4by4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272" y="45720"/>
            <a:ext cx="1644968" cy="1644968"/>
          </a:xfrm>
          <a:prstGeom prst="rect">
            <a:avLst/>
          </a:prstGeom>
        </p:spPr>
      </p:pic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8722637" y="6142459"/>
            <a:ext cx="380603" cy="2992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fld id="{86CB4B4D-7CA3-9044-876B-883B54F8677D}" type="slidenum"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t>43</a:t>
            </a:fld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7" name="Picture 6" descr="FD_GOES-2_VIS_MED_BIG_NOMAP_04-Sep-1978_1730_UTC_4by4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37" y="38659"/>
            <a:ext cx="1644968" cy="1644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546855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6513" y="546855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81600" y="554432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GOES-3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5200" y="562009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5350" y="2438400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GOES-5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5381" y="2454945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17063" y="2454945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GOES-7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72350" y="2455512"/>
            <a:ext cx="9339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GOES-8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64180" y="4025385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7225" y="4025385"/>
            <a:ext cx="10890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73980" y="4032962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49490" y="4029109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7720" y="5791200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GOES-13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17751" y="5807745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29433" y="5807745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GOES-15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xfrm>
            <a:off x="1233285" y="832106"/>
            <a:ext cx="6746246" cy="1028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 lvl="0" algn="ctr">
              <a:defRPr sz="1800">
                <a:effectLst/>
              </a:defRPr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GOES Continuity</a:t>
            </a:r>
            <a:endParaRPr sz="4000" dirty="0">
              <a:solidFill>
                <a:srgbClr val="FFFFFF"/>
              </a:solidFill>
              <a:effectLst>
                <a:outerShdw blurRad="38100" dist="25500" dir="5400000" rotWithShape="0">
                  <a:srgbClr val="000000">
                    <a:alpha val="7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12905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30" y="1705798"/>
            <a:ext cx="1691318" cy="16913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62" y="3371480"/>
            <a:ext cx="1691318" cy="16913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81" y="3374324"/>
            <a:ext cx="1691318" cy="16913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90" y="3385401"/>
            <a:ext cx="1691318" cy="169131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872" y="3423476"/>
            <a:ext cx="1691318" cy="169131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2" y="5087816"/>
            <a:ext cx="1691318" cy="169131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36" y="5080519"/>
            <a:ext cx="1691318" cy="169131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362" y="5091949"/>
            <a:ext cx="1691318" cy="1691318"/>
          </a:xfrm>
          <a:prstGeom prst="rect">
            <a:avLst/>
          </a:prstGeom>
        </p:spPr>
      </p:pic>
      <p:pic>
        <p:nvPicPr>
          <p:cNvPr id="6" name="Picture 5" descr="FD_GOES-6_VIS_MED_BIG_NOMAP_11-Sep-1984_2100_UTC_4by4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52" y="1698498"/>
            <a:ext cx="1644968" cy="1644968"/>
          </a:xfrm>
          <a:prstGeom prst="rect">
            <a:avLst/>
          </a:prstGeom>
        </p:spPr>
      </p:pic>
      <p:pic>
        <p:nvPicPr>
          <p:cNvPr id="10" name="Picture 9" descr="FD_GOES-7_VIS_MED_BIG_NOMAP_22-Apr-1989_1801_UTC_4by4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12" y="1709928"/>
            <a:ext cx="1644968" cy="1644968"/>
          </a:xfrm>
          <a:prstGeom prst="rect">
            <a:avLst/>
          </a:prstGeom>
        </p:spPr>
      </p:pic>
      <p:pic>
        <p:nvPicPr>
          <p:cNvPr id="14" name="Picture 13" descr="FD_GOES-5_VIS_MED_BIG_NOMAP_18-Aug-1983_1801_UTC_4by4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" y="1709928"/>
            <a:ext cx="1644968" cy="1644968"/>
          </a:xfrm>
          <a:prstGeom prst="rect">
            <a:avLst/>
          </a:prstGeom>
        </p:spPr>
      </p:pic>
      <p:pic>
        <p:nvPicPr>
          <p:cNvPr id="11" name="Picture 10" descr="FD_GOES-1_VIS_MED_BIG_NOMAP_10-Apr-1979_0700_UTC_4by4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" y="45720"/>
            <a:ext cx="1644968" cy="1644968"/>
          </a:xfrm>
          <a:prstGeom prst="rect">
            <a:avLst/>
          </a:prstGeom>
        </p:spPr>
      </p:pic>
      <p:pic>
        <p:nvPicPr>
          <p:cNvPr id="12" name="Picture 11" descr="FD_GOES-3_VIS_MED_BIG_NOMAP_07-Aug-1980_1745_UTC_4by4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12" y="45720"/>
            <a:ext cx="1644968" cy="1644968"/>
          </a:xfrm>
          <a:prstGeom prst="rect">
            <a:avLst/>
          </a:prstGeom>
        </p:spPr>
      </p:pic>
      <p:pic>
        <p:nvPicPr>
          <p:cNvPr id="13" name="Picture 12" descr="FD_GOES-4_VIS_MED_BIG_NOMAP_21-Sep-1982_1845_UTC_4by4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272" y="45720"/>
            <a:ext cx="1644968" cy="1644968"/>
          </a:xfrm>
          <a:prstGeom prst="rect">
            <a:avLst/>
          </a:prstGeom>
        </p:spPr>
      </p:pic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8722637" y="6142459"/>
            <a:ext cx="380603" cy="2992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fld id="{86CB4B4D-7CA3-9044-876B-883B54F8677D}" type="slidenum"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t>44</a:t>
            </a:fld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7" name="Picture 6" descr="FD_GOES-2_VIS_MED_BIG_NOMAP_04-Sep-1978_1730_UTC_4by4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37" y="38659"/>
            <a:ext cx="1644968" cy="1644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546855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6513" y="546855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81600" y="554432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GOES-3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5200" y="562009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5350" y="2438400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GOES-5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5381" y="2454945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17063" y="2454945"/>
            <a:ext cx="9360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GOES-7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72350" y="2455512"/>
            <a:ext cx="9339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GOES-8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64180" y="4025385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7225" y="4025385"/>
            <a:ext cx="10890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73980" y="4032962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49490" y="4029109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7720" y="5791200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GOES-13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17751" y="5807745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29433" y="5807745"/>
            <a:ext cx="10589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GOES-15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15200" y="5808312"/>
            <a:ext cx="124704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/>
                <a:ea typeface="Rockwell"/>
                <a:cs typeface="Rockwell"/>
                <a:sym typeface="Rockwell"/>
              </a:rPr>
              <a:t>GOES-16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xfrm>
            <a:off x="1233285" y="832106"/>
            <a:ext cx="6746246" cy="1028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 lvl="0" algn="ctr">
              <a:defRPr sz="1800">
                <a:effectLst/>
              </a:defRPr>
            </a:pPr>
            <a:r>
              <a:rPr lang="en-US" sz="4000" dirty="0" smtClean="0">
                <a:solidFill>
                  <a:srgbClr val="FFFFFF"/>
                </a:solidFill>
                <a:effectLst>
                  <a:outerShdw blurRad="38100" dist="25500" dir="5400000" rotWithShape="0">
                    <a:srgbClr val="000000">
                      <a:alpha val="75000"/>
                    </a:srgbClr>
                  </a:outerShdw>
                </a:effectLst>
              </a:rPr>
              <a:t>GOES Continuity</a:t>
            </a:r>
            <a:endParaRPr sz="4000" dirty="0">
              <a:solidFill>
                <a:srgbClr val="FFFFFF"/>
              </a:solidFill>
              <a:effectLst>
                <a:outerShdw blurRad="38100" dist="25500" dir="5400000" rotWithShape="0">
                  <a:srgbClr val="000000">
                    <a:alpha val="7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5727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ECD224-1A74-47C7-937F-D2AF1EDE567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84" charset="-128"/>
                <a:cs typeface="ＭＳ Ｐゴシック" pitchFamily="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itchFamily="84" charset="-128"/>
              </a:rPr>
              <a:t>Conclusions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itchFamily="84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1000" y="685800"/>
            <a:ext cx="8305800" cy="44624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ABI on the GOES-R series continues the critical continuity of geostationary imagers and will have huge positive societal impacts, given its improved temporal, spatial, spectral and radiometric attributes.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Impact areas include, but are not limited to: weather, Numerical Weather Prediction, severe weather, hazards (volcanic ash plumes), aviation, environmental (fires), health (smoke), oceanographic, cryosphere, land, etc.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 of a global constellation.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79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00" y="4667810"/>
            <a:ext cx="1047750" cy="1019175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Thanks to…</a:t>
            </a:r>
          </a:p>
        </p:txBody>
      </p:sp>
      <p:sp>
        <p:nvSpPr>
          <p:cNvPr id="819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FDAAA-BCDB-4B69-B549-BA5722D2A04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203" y="2987951"/>
            <a:ext cx="1241469" cy="82856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0050" y="914400"/>
            <a:ext cx="843534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Thousands who helped with the ABI on the GOES-R series.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" y="6007584"/>
            <a:ext cx="870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These logos aren’t meant to cover everyone, but represent the contributions of many, from the government, private industry and academia. 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13" y="2952601"/>
            <a:ext cx="1062226" cy="1029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445" y="2119369"/>
            <a:ext cx="929251" cy="771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98" y="4485894"/>
            <a:ext cx="2502246" cy="750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149" y="5172399"/>
            <a:ext cx="2600325" cy="676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84" y="4316347"/>
            <a:ext cx="703635" cy="701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80" y="3914094"/>
            <a:ext cx="1428750" cy="619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13" y="5118226"/>
            <a:ext cx="125730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73" y="3310879"/>
            <a:ext cx="714626" cy="821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8" y="4725318"/>
            <a:ext cx="1472630" cy="1071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009" y="4146147"/>
            <a:ext cx="762000" cy="76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43" y="4316347"/>
            <a:ext cx="1428750" cy="3524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726" y="2047145"/>
            <a:ext cx="858274" cy="8582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50" y="2648201"/>
            <a:ext cx="1210794" cy="11892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88" y="3695442"/>
            <a:ext cx="1659797" cy="72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4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GOES-R Series web site 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914A6-2A92-4790-A36D-282932745CB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64770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Lockheed Martin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525963"/>
          </a:xfrm>
        </p:spPr>
        <p:txBody>
          <a:bodyPr/>
          <a:lstStyle/>
          <a:p>
            <a:pPr algn="r" eaLnBrk="1" hangingPunct="1"/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smtClean="0">
                <a:solidFill>
                  <a:schemeClr val="bg1"/>
                </a:solidFill>
              </a:rPr>
              <a:t>www.goes-r.gov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/>
          <a:stretch/>
        </p:blipFill>
        <p:spPr>
          <a:xfrm>
            <a:off x="228599" y="1905001"/>
            <a:ext cx="6287361" cy="47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2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1966: ATS-1 launched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44563"/>
            <a:ext cx="8686800" cy="4525962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bg1"/>
                </a:solidFill>
              </a:rPr>
              <a:t>Applications Technology Satellite (ATS)-1 was the first geostationary imager, launched 6 December  1966. Imaging instrument designer and SSEC co-founder, Verner E. Suomi, proclaimed, “</a:t>
            </a:r>
            <a:r>
              <a:rPr lang="en-US" sz="2800" i="1" dirty="0" smtClean="0">
                <a:solidFill>
                  <a:schemeClr val="bg1"/>
                </a:solidFill>
              </a:rPr>
              <a:t>the clouds move, not the earth</a:t>
            </a:r>
            <a:r>
              <a:rPr lang="en-US" sz="2800" dirty="0" smtClean="0">
                <a:solidFill>
                  <a:schemeClr val="bg1"/>
                </a:solidFill>
              </a:rPr>
              <a:t>”.</a:t>
            </a:r>
          </a:p>
        </p:txBody>
      </p:sp>
      <p:pic>
        <p:nvPicPr>
          <p:cNvPr id="111620" name="Picture 5" descr="first_ATS_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3429000"/>
            <a:ext cx="454025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E87C6-9474-45FE-A658-FCC22618F65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1162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08363"/>
            <a:ext cx="42672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3" name="TextBox 2"/>
          <p:cNvSpPr txBox="1">
            <a:spLocks noChangeArrowheads="1"/>
          </p:cNvSpPr>
          <p:nvPr/>
        </p:nvSpPr>
        <p:spPr bwMode="auto">
          <a:xfrm>
            <a:off x="76200" y="3505200"/>
            <a:ext cx="2193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 December  1966</a:t>
            </a:r>
          </a:p>
        </p:txBody>
      </p:sp>
    </p:spTree>
    <p:extLst>
      <p:ext uri="{BB962C8B-B14F-4D97-AF65-F5344CB8AC3E}">
        <p14:creationId xmlns:p14="http://schemas.microsoft.com/office/powerpoint/2010/main" val="54344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GOES-R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-76199" y="3200400"/>
            <a:ext cx="55626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Geostationary Lightning Mapper (GLM)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Advanced Baseline Imager (ABI)</a:t>
            </a:r>
          </a:p>
          <a:p>
            <a:pPr marL="914400" marR="0" lvl="2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3x more spectral bands</a:t>
            </a:r>
          </a:p>
          <a:p>
            <a:pPr marL="914400" marR="0" lvl="2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4x spatial resolution </a:t>
            </a:r>
          </a:p>
          <a:p>
            <a:pPr marL="914400" marR="0" lvl="2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5x temporal coverage</a:t>
            </a:r>
          </a:p>
          <a:p>
            <a:pPr marL="282575" marR="0" lvl="0" indent="-2778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 weather and solar imaging instruments</a:t>
            </a: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82625" marR="0" lvl="1" indent="-2778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Environment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in-Situ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Suite (SEISS)</a:t>
            </a:r>
          </a:p>
          <a:p>
            <a:pPr marL="682625" marR="0" lvl="1" indent="-2778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Magnetometer</a:t>
            </a: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82625" marR="0" lvl="1" indent="-2778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Solar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Ultra-Violet Imager (SUVI)</a:t>
            </a:r>
          </a:p>
          <a:p>
            <a:pPr marL="682625" marR="0" lvl="1" indent="-2778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Extreme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Ultraviolet and X-ray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Irradiance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Sensors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(EXIS)</a:t>
            </a:r>
          </a:p>
          <a:p>
            <a:pPr marL="682625" marR="0" lvl="1" indent="-2778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82625" marR="0" lvl="1" indent="-2778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82625" marR="0" lvl="1" indent="-2778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6" descr="C:\Users\bline\Desktop\Presentations\Steamboat_2016\spacecraft-earth-in-bkgr-760-07-29-13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31" y="3429000"/>
            <a:ext cx="3631769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8970"/>
            <a:ext cx="8991600" cy="2819400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Next </a:t>
            </a:r>
            <a:r>
              <a:rPr lang="en-US" sz="2600" dirty="0" smtClean="0">
                <a:solidFill>
                  <a:schemeClr val="bg1"/>
                </a:solidFill>
              </a:rPr>
              <a:t>generation </a:t>
            </a:r>
            <a:r>
              <a:rPr lang="en-US" sz="2600" dirty="0">
                <a:solidFill>
                  <a:schemeClr val="bg1"/>
                </a:solidFill>
              </a:rPr>
              <a:t>of </a:t>
            </a:r>
            <a:r>
              <a:rPr lang="en-US" sz="2600" dirty="0" smtClean="0">
                <a:solidFill>
                  <a:schemeClr val="bg1"/>
                </a:solidFill>
              </a:rPr>
              <a:t>NOAA/NASA geo </a:t>
            </a:r>
            <a:r>
              <a:rPr lang="en-US" sz="2600" dirty="0">
                <a:solidFill>
                  <a:schemeClr val="bg1"/>
                </a:solidFill>
              </a:rPr>
              <a:t>weather </a:t>
            </a:r>
            <a:r>
              <a:rPr lang="en-US" sz="2600" dirty="0" smtClean="0">
                <a:solidFill>
                  <a:schemeClr val="bg1"/>
                </a:solidFill>
              </a:rPr>
              <a:t>satellites</a:t>
            </a:r>
          </a:p>
          <a:p>
            <a:pPr marL="682625" lvl="1" indent="-277813"/>
            <a:r>
              <a:rPr lang="en-US" sz="2200" dirty="0" smtClean="0">
                <a:solidFill>
                  <a:schemeClr val="bg1"/>
                </a:solidFill>
              </a:rPr>
              <a:t>R-Series includes 4 satellites </a:t>
            </a:r>
            <a:r>
              <a:rPr lang="en-US" sz="2200" dirty="0" smtClean="0">
                <a:solidFill>
                  <a:schemeClr val="bg1"/>
                </a:solidFill>
              </a:rPr>
              <a:t>(16, </a:t>
            </a:r>
            <a:r>
              <a:rPr lang="en-US" sz="2200" dirty="0" smtClean="0">
                <a:solidFill>
                  <a:schemeClr val="bg1"/>
                </a:solidFill>
              </a:rPr>
              <a:t>S, T, U)</a:t>
            </a:r>
          </a:p>
          <a:p>
            <a:pPr marL="682625" lvl="1" indent="-277813"/>
            <a:r>
              <a:rPr lang="en-US" sz="2200" dirty="0" smtClean="0">
                <a:solidFill>
                  <a:schemeClr val="bg1"/>
                </a:solidFill>
              </a:rPr>
              <a:t>First </a:t>
            </a:r>
            <a:r>
              <a:rPr lang="en-US" sz="2200" dirty="0" smtClean="0">
                <a:solidFill>
                  <a:schemeClr val="bg1"/>
                </a:solidFill>
              </a:rPr>
              <a:t>launched </a:t>
            </a:r>
            <a:r>
              <a:rPr lang="en-US" sz="2200" dirty="0" smtClean="0">
                <a:solidFill>
                  <a:schemeClr val="bg1"/>
                </a:solidFill>
              </a:rPr>
              <a:t>in Nov 2016</a:t>
            </a:r>
          </a:p>
          <a:p>
            <a:pPr marL="682625" lvl="1" indent="-277813"/>
            <a:r>
              <a:rPr lang="en-US" sz="2200" dirty="0" smtClean="0"/>
              <a:t>Represents first major upgrade in over 20 years</a:t>
            </a:r>
            <a:endParaRPr lang="en-US" sz="2200" dirty="0" smtClean="0">
              <a:solidFill>
                <a:schemeClr val="bg1"/>
              </a:solidFill>
            </a:endParaRPr>
          </a:p>
          <a:p>
            <a:r>
              <a:rPr lang="en-US" sz="2600" dirty="0" smtClean="0">
                <a:solidFill>
                  <a:schemeClr val="bg1"/>
                </a:solidFill>
              </a:rPr>
              <a:t>Earth-pointing instruments</a:t>
            </a:r>
            <a:endParaRPr lang="fr-FR" sz="2000" dirty="0"/>
          </a:p>
          <a:p>
            <a:pPr marL="682625" lvl="1" indent="-277813"/>
            <a:endParaRPr lang="en-US" sz="2400" dirty="0" smtClean="0"/>
          </a:p>
          <a:p>
            <a:pPr marL="682625" lvl="1" indent="-277813"/>
            <a:endParaRPr lang="en-US" sz="24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981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5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140591566_df8af4ffba_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6" y="857250"/>
            <a:ext cx="7711678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5" y="6142499"/>
            <a:ext cx="2607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ULA / NOAA</a:t>
            </a:r>
          </a:p>
        </p:txBody>
      </p:sp>
    </p:spTree>
    <p:extLst>
      <p:ext uri="{BB962C8B-B14F-4D97-AF65-F5344CB8AC3E}">
        <p14:creationId xmlns:p14="http://schemas.microsoft.com/office/powerpoint/2010/main" val="204288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476_GOESR_AfterLaunch_2592x17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361" y="6225626"/>
            <a:ext cx="372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Chris Schmidt, CIMSS</a:t>
            </a:r>
          </a:p>
        </p:txBody>
      </p:sp>
    </p:spTree>
    <p:extLst>
      <p:ext uri="{BB962C8B-B14F-4D97-AF65-F5344CB8AC3E}">
        <p14:creationId xmlns:p14="http://schemas.microsoft.com/office/powerpoint/2010/main" val="31876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MARGIN_1" val="0"/>
  <p:tag name="MARGIN_2" val="36"/>
  <p:tag name="MARGIN_3" val="72"/>
  <p:tag name="MARGIN_4" val="108"/>
  <p:tag name="MARGIN_5" val="144"/>
  <p:tag name="FONT_SIZE" val="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7"/>
  <p:tag name="ORIGINAL_AUDIO_FILEPATH" val="C:\Users\bline\Desktop\SPC\HWT_material\2016\Training\Overview\Audio\GOES-R.wav"/>
  <p:tag name="ELAPSEDTIME" val="55.542"/>
  <p:tag name="ARTICULATE_NAV_LEVEL" val="1"/>
  <p:tag name="ARTICULATE_SLIDE_PRESENTER_GUID" val="3d1eee3d-c414-4634-8fd4-7b205f3fa89c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0"/>
  <p:tag name="ORIGINAL_AUDIO_FILEPATH" val="C:\Users\bline\Desktop\SPC\HWT_material\2016\Training\Overview\Audio\current_spectral.wav"/>
  <p:tag name="ELAPSEDTIME" val="12.682"/>
  <p:tag name="ARTICULATE_NAV_LEVEL" val="1"/>
  <p:tag name="ARTICULATE_SLIDE_PRESENTER_GUID" val="3d1eee3d-c414-4634-8fd4-7b205f3fa89c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1"/>
  <p:tag name="ORIGINAL_AUDIO_FILEPATH" val="C:\Users\bline\Desktop\SPC\HWT_material\2016\Training\Overview\Audio\ABI_spectral.wav"/>
  <p:tag name="ELAPSEDTIME" val="12.372"/>
  <p:tag name="ARTICULATE_NAV_LEVEL" val="1"/>
  <p:tag name="ARTICULATE_SLIDE_PRESENTER_GUID" val="3d1eee3d-c414-4634-8fd4-7b205f3fa89c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0"/>
  <p:tag name="ORIGINAL_AUDIO_FILEPATH" val="C:\Users\bline\Desktop\SPC\HWT_material\2016\Training\Overview\Audio\current_spectral.wav"/>
  <p:tag name="ELAPSEDTIME" val="12.682"/>
  <p:tag name="ARTICULATE_NAV_LEVEL" val="1"/>
  <p:tag name="ARTICULATE_SLIDE_PRESENTER_GUID" val="3d1eee3d-c414-4634-8fd4-7b205f3fa89c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LAP Products Highlighted"/>
  <p:tag name="AUDIO_ID" val="298"/>
  <p:tag name="ELAPSEDTIME" val="17.8"/>
  <p:tag name="ANNOTATION_TYPE_1" val="0"/>
  <p:tag name="ANNOTATION_START_1" val="6.6"/>
  <p:tag name="ANNOTATION_END_1" val="7.1"/>
  <p:tag name="ANNOTATION_TOP_1" val="317.5"/>
  <p:tag name="ANNOTATION_LEFT_1" val="44.0"/>
  <p:tag name="ANNOTATION_WIDTH_1" val="111.8"/>
  <p:tag name="ANNOTATION_HEIGHT_1" val="111.5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25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TYPE_2" val="0"/>
  <p:tag name="ANNOTATION_START_2" val="7.1"/>
  <p:tag name="ANNOTATION_END_2" val="8.4"/>
  <p:tag name="ANNOTATION_TOP_2" val="317.5"/>
  <p:tag name="ANNOTATION_LEFT_2" val="44.0"/>
  <p:tag name="ANNOTATION_WIDTH_2" val="111.8"/>
  <p:tag name="ANNOTATION_HEIGHT_2" val="111.5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25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TYPE_3" val="0"/>
  <p:tag name="ANNOTATION_START_3" val="8.4"/>
  <p:tag name="ANNOTATION_END_3" val="11.0"/>
  <p:tag name="ANNOTATION_TOP_3" val="361.4"/>
  <p:tag name="ANNOTATION_LEFT_3" val="100.6"/>
  <p:tag name="ANNOTATION_WIDTH_3" val="111.8"/>
  <p:tag name="ANNOTATION_HEIGHT_3" val="111.5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25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TYPE_4" val="0"/>
  <p:tag name="ANNOTATION_START_4" val="11.0"/>
  <p:tag name="ANNOTATION_END_4" val="14.7"/>
  <p:tag name="ANNOTATION_TOP_4" val="311.5"/>
  <p:tag name="ANNOTATION_LEFT_4" val="254.1"/>
  <p:tag name="ANNOTATION_WIDTH_4" val="111.8"/>
  <p:tag name="ANNOTATION_HEIGHT_4" val="111.5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25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TYPE_5" val="0"/>
  <p:tag name="ANNOTATION_START_5" val="14.7"/>
  <p:tag name="ANNOTATION_TOP_5" val="339.8"/>
  <p:tag name="ANNOTATION_LEFT_5" val="411.3"/>
  <p:tag name="ANNOTATION_WIDTH_5" val="111.8"/>
  <p:tag name="ANNOTATION_HEIGHT_5" val="111.5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25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COUNT" val="5"/>
  <p:tag name="ARTICULATE_SLIDE_GUID" val="b82b22d9-2608-4e28-9825-ab8d01e8bb61"/>
  <p:tag name="ARTICULATE_SLIDE_PAUSE" val="0"/>
  <p:tag name="ARTICULATE_NAV_LEVEL" val="1"/>
  <p:tag name="ARTICULATE_PLAYLIST_ID" val="-1"/>
  <p:tag name="ARTICULATE_LOCK_SLIDE" val="0"/>
  <p:tag name="ARTICULATE_SLIDE_NAV" val="2"/>
</p:tagLst>
</file>

<file path=ppt/theme/theme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B0CCB0"/>
      </a:lt1>
      <a:dk2>
        <a:srgbClr val="A7A7A7"/>
      </a:dk2>
      <a:lt2>
        <a:srgbClr val="535353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8100" cap="flat">
          <a:solidFill>
            <a:srgbClr val="72A376"/>
          </a:solidFill>
          <a:prstDash val="solid"/>
          <a:bevel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ckwell"/>
            <a:ea typeface="Rockwell"/>
            <a:cs typeface="Rockwell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72A376"/>
          </a:solidFill>
          <a:prstDash val="solid"/>
          <a:bevel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ckwell"/>
            <a:ea typeface="Rockwell"/>
            <a:cs typeface="Rockwell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8D8D8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8_Default Design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00"/>
      </a:hlink>
      <a:folHlink>
        <a:srgbClr val="FFFF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7099</TotalTime>
  <Words>1393</Words>
  <Application>Microsoft Office PowerPoint</Application>
  <PresentationFormat>On-screen Show (4:3)</PresentationFormat>
  <Paragraphs>438</Paragraphs>
  <Slides>47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47</vt:i4>
      </vt:variant>
    </vt:vector>
  </HeadingPairs>
  <TitlesOfParts>
    <vt:vector size="66" baseType="lpstr">
      <vt:lpstr>Arial Unicode MS</vt:lpstr>
      <vt:lpstr>ＭＳ Ｐゴシック</vt:lpstr>
      <vt:lpstr>Arial</vt:lpstr>
      <vt:lpstr>Calibri</vt:lpstr>
      <vt:lpstr>Helvetica</vt:lpstr>
      <vt:lpstr>Rockwell</vt:lpstr>
      <vt:lpstr>Symbol</vt:lpstr>
      <vt:lpstr>Times New Roman</vt:lpstr>
      <vt:lpstr>Wingdings 2</vt:lpstr>
      <vt:lpstr>7_Default Design</vt:lpstr>
      <vt:lpstr>5_Default Design</vt:lpstr>
      <vt:lpstr>9_Default Design</vt:lpstr>
      <vt:lpstr>3_Office Theme</vt:lpstr>
      <vt:lpstr>4_Default Design</vt:lpstr>
      <vt:lpstr>8_Default Design</vt:lpstr>
      <vt:lpstr>2_Default Design</vt:lpstr>
      <vt:lpstr>18_Default Design</vt:lpstr>
      <vt:lpstr>26_Default Design</vt:lpstr>
      <vt:lpstr>Default</vt:lpstr>
      <vt:lpstr>PowerPoint Presentation</vt:lpstr>
      <vt:lpstr>Thanks to…</vt:lpstr>
      <vt:lpstr>Full Disk </vt:lpstr>
      <vt:lpstr>Outline</vt:lpstr>
      <vt:lpstr>1966: ATS-1 launched</vt:lpstr>
      <vt:lpstr>GOES-R</vt:lpstr>
      <vt:lpstr>PowerPoint Presentation</vt:lpstr>
      <vt:lpstr>PowerPoint Presentation</vt:lpstr>
      <vt:lpstr>PowerPoint Presentation</vt:lpstr>
      <vt:lpstr>The Advanced Baseline Imager:</vt:lpstr>
      <vt:lpstr>PowerPoint Presentation</vt:lpstr>
      <vt:lpstr>Coverage (Full Disk)</vt:lpstr>
      <vt:lpstr>Coverage (CONUS)</vt:lpstr>
      <vt:lpstr>Coverage (Meso)</vt:lpstr>
      <vt:lpstr>Coverage (Meso)</vt:lpstr>
      <vt:lpstr>Outline</vt:lpstr>
      <vt:lpstr>PowerPoint Presentation</vt:lpstr>
      <vt:lpstr>PowerPoint Presentation</vt:lpstr>
      <vt:lpstr>ABI Spectral Bands (1-6)</vt:lpstr>
      <vt:lpstr>PowerPoint Presentation</vt:lpstr>
      <vt:lpstr>ABI IR Spectral Bands (7-16)</vt:lpstr>
      <vt:lpstr>Current GOES Spectral Bands (5)</vt:lpstr>
      <vt:lpstr>ABI Spectral Bands (16)</vt:lpstr>
      <vt:lpstr>Current GOES Spectral Bands (5)</vt:lpstr>
      <vt:lpstr>Spectral</vt:lpstr>
      <vt:lpstr>Spatial</vt:lpstr>
      <vt:lpstr>Spatial</vt:lpstr>
      <vt:lpstr>Spatial</vt:lpstr>
      <vt:lpstr>Natural vs Enhanced Color</vt:lpstr>
      <vt:lpstr>Full Disk </vt:lpstr>
      <vt:lpstr>Temporal</vt:lpstr>
      <vt:lpstr>Temporal</vt:lpstr>
      <vt:lpstr>Temporal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Groups of Users of ABI </vt:lpstr>
      <vt:lpstr>Outline</vt:lpstr>
      <vt:lpstr>Summary  </vt:lpstr>
      <vt:lpstr>Advanced Baseline Imager (ABI)</vt:lpstr>
      <vt:lpstr>GOES Continuity</vt:lpstr>
      <vt:lpstr>GOES Continuity</vt:lpstr>
      <vt:lpstr>PowerPoint Presentation</vt:lpstr>
      <vt:lpstr>Thanks to…</vt:lpstr>
      <vt:lpstr>GOES-R Series web site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28</cp:revision>
  <dcterms:created xsi:type="dcterms:W3CDTF">2017-01-11T21:49:48Z</dcterms:created>
  <dcterms:modified xsi:type="dcterms:W3CDTF">2017-01-16T20:09:30Z</dcterms:modified>
</cp:coreProperties>
</file>