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1"/>
  </p:notesMasterIdLst>
  <p:sldIdLst>
    <p:sldId id="261" r:id="rId4"/>
    <p:sldId id="262" r:id="rId5"/>
    <p:sldId id="257" r:id="rId6"/>
    <p:sldId id="258" r:id="rId7"/>
    <p:sldId id="263" r:id="rId8"/>
    <p:sldId id="264"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404" autoAdjust="0"/>
  </p:normalViewPr>
  <p:slideViewPr>
    <p:cSldViewPr>
      <p:cViewPr varScale="1">
        <p:scale>
          <a:sx n="116" d="100"/>
          <a:sy n="116" d="100"/>
        </p:scale>
        <p:origin x="-90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F5D9F-A01F-4A48-A15C-F86090872114}" type="datetimeFigureOut">
              <a:rPr lang="en-US" smtClean="0"/>
              <a:t>6/19/2012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BFD3-A6B6-4850-B082-563C12FBC62D}" type="slidenum">
              <a:rPr lang="en-US" smtClean="0"/>
              <a:t>‹#›</a:t>
            </a:fld>
            <a:endParaRPr lang="en-US"/>
          </a:p>
        </p:txBody>
      </p:sp>
    </p:spTree>
    <p:extLst>
      <p:ext uri="{BB962C8B-B14F-4D97-AF65-F5344CB8AC3E}">
        <p14:creationId xmlns:p14="http://schemas.microsoft.com/office/powerpoint/2010/main" val="391408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solidFill>
                  <a:prstClr val="black"/>
                </a:solidFill>
              </a:rPr>
              <a:pPr eaLnBrk="1" hangingPunct="1"/>
              <a:t>4</a:t>
            </a:fld>
            <a:endParaRPr lang="en-US" smtClean="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A1AD0-E396-4ABD-9969-6D9735ED051E}" type="slidenum">
              <a:rPr lang="en-US">
                <a:solidFill>
                  <a:prstClr val="black"/>
                </a:solidFill>
              </a:rPr>
              <a:pPr/>
              <a:t>7</a:t>
            </a:fld>
            <a:endParaRPr lang="en-US">
              <a:solidFill>
                <a:prstClr val="black"/>
              </a:solidFill>
            </a:endParaRPr>
          </a:p>
        </p:txBody>
      </p:sp>
      <p:sp>
        <p:nvSpPr>
          <p:cNvPr id="296962" name="Rectangle 2"/>
          <p:cNvSpPr>
            <a:spLocks noRo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t>Figures from Chris Moeller, of CIMSS. The traditional visible 0.6um band does not show the burn scars (not shown).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75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122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793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31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73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928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0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725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809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749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61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87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40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996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85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530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C8901AA-0A09-4E4A-909D-3035B42638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842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9AF40D-DC4B-471C-BBB5-BBAF85657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9372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C22C83-E1BB-45A2-B22F-98A97CCB2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4426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A512BD-7039-4B82-ACD4-52EEF1FE5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73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E45F54-45E7-4B98-9DF0-9C358C7C86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3405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04395F-F251-4F2C-819C-7A434E7804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45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55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2CA24C1-1ADD-4FA7-AD0B-DE5A9A797A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300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E6E85F-1202-4ED7-BE02-ABEC44849D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C83E8B-C2C7-40D1-9DB4-4354ABF8E4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4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22FF19-83B0-498F-9DAC-CCDD1BF59A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9516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CB4B69-A20F-4A5C-BC78-1B72221E4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714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C1119DB-D55A-45D4-9E10-ABE48F609D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45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603F946-E510-42DC-809F-3E4F8A13C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81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75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06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32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39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23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05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25737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655FC-E2F1-4D87-9B4D-69123CD3AE89}" type="datetimeFigureOut">
              <a:rPr lang="en-US" smtClean="0">
                <a:solidFill>
                  <a:prstClr val="black">
                    <a:tint val="75000"/>
                  </a:prstClr>
                </a:solidFill>
              </a:rPr>
              <a:pPr/>
              <a:t>6/21/2012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5936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85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D67806D-68A5-4E89-A8D2-9D14FC718B2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997917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Figure courtesy of K. Bedka and W. Feltz</a:t>
            </a:r>
          </a:p>
        </p:txBody>
      </p:sp>
    </p:spTree>
    <p:extLst>
      <p:ext uri="{BB962C8B-B14F-4D97-AF65-F5344CB8AC3E}">
        <p14:creationId xmlns:p14="http://schemas.microsoft.com/office/powerpoint/2010/main" val="3425190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Times New Roman" pitchFamily="18" charset="0"/>
              </a:rPr>
              <a:t>“ABI</a:t>
            </a:r>
            <a:r>
              <a:rPr lang="en-US" sz="2400" dirty="0" smtClean="0">
                <a:latin typeface="Times New Roman" pitchFamily="18" charset="0"/>
              </a:rPr>
              <a:t>” from MODIS</a:t>
            </a:r>
            <a:endParaRPr lang="en-US" sz="2400" dirty="0">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pPr eaLnBrk="1" hangingPunct="1"/>
              <a:t>2</a:t>
            </a:fld>
            <a:endParaRPr lang="en-US" smtClean="0"/>
          </a:p>
        </p:txBody>
      </p:sp>
    </p:spTree>
    <p:extLst>
      <p:ext uri="{BB962C8B-B14F-4D97-AF65-F5344CB8AC3E}">
        <p14:creationId xmlns:p14="http://schemas.microsoft.com/office/powerpoint/2010/main" val="2147222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a:solidFill>
                  <a:srgbClr val="FFFFFF"/>
                </a:solidFill>
                <a:ea typeface="MS PGothic" pitchFamily="34" charset="-128"/>
              </a:rPr>
              <a:t>Visible data from the GOES-14 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071824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rgbClr val="FFFFFF"/>
                </a:solidFill>
              </a:rPr>
              <a:t>Visible data from the </a:t>
            </a:r>
            <a:r>
              <a:rPr lang="en-US" sz="1600" dirty="0" smtClean="0">
                <a:solidFill>
                  <a:srgbClr val="FFFFFF"/>
                </a:solidFill>
              </a:rPr>
              <a:t>GOES-15 </a:t>
            </a:r>
            <a:r>
              <a:rPr lang="en-US" sz="1600" dirty="0">
                <a:solidFill>
                  <a:srgbClr val="FFFFFF"/>
                </a:solidFill>
              </a:rPr>
              <a:t>NOAA Science Test, lead by </a:t>
            </a:r>
            <a:r>
              <a:rPr lang="en-US" sz="1600" dirty="0" err="1">
                <a:solidFill>
                  <a:srgbClr val="FFFFFF"/>
                </a:solidFill>
              </a:rPr>
              <a:t>Hillger</a:t>
            </a:r>
            <a:r>
              <a:rPr lang="en-US" sz="1600" dirty="0">
                <a:solidFill>
                  <a:srgbClr val="FFFFFF"/>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Tree>
    <p:extLst>
      <p:ext uri="{BB962C8B-B14F-4D97-AF65-F5344CB8AC3E}">
        <p14:creationId xmlns:p14="http://schemas.microsoft.com/office/powerpoint/2010/main" val="2543025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r>
              <a:rPr lang="en-US" dirty="0" smtClean="0"/>
              <a:t>ABI “Baseline” Products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73413775"/>
              </p:ext>
            </p:extLst>
          </p:nvPr>
        </p:nvGraphicFramePr>
        <p:xfrm>
          <a:off x="381003" y="1066800"/>
          <a:ext cx="7909557" cy="5270675"/>
        </p:xfrm>
        <a:graphic>
          <a:graphicData uri="http://schemas.openxmlformats.org/drawingml/2006/table">
            <a:tbl>
              <a:tblPr firstRow="1" firstCol="1" lastCol="1" bandRow="1" bandCol="1">
                <a:tableStyleId>{5C22544A-7EE6-4342-B048-85BDC9FD1C3A}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solidFill>
                            <a:schemeClr val="bg1"/>
                          </a:solidFill>
                          <a:effectLst/>
                        </a:rPr>
                        <a:t>1</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2</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3</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4</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5</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6</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7</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8</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9</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10</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11</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12</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13</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14</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15</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lnB w="12700" cmpd="sng">
                      <a:noFill/>
                    </a:lnB>
                    <a:solidFill>
                      <a:schemeClr val="accent1"/>
                    </a:solidFill>
                  </a:tcP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lnR w="12700" cmpd="sng">
                      <a:noFill/>
                    </a:lnR>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r>
              <a:tr h="183395">
                <a:tc>
                  <a:txBody>
                    <a:bodyPr/>
                    <a:lstStyle/>
                    <a:p>
                      <a:pPr marL="0" marR="0">
                        <a:spcBef>
                          <a:spcPts val="0"/>
                        </a:spcBef>
                        <a:spcAft>
                          <a:spcPts val="0"/>
                        </a:spcAft>
                      </a:pPr>
                      <a:r>
                        <a:rPr lang="en-US" sz="900" dirty="0" smtClean="0">
                          <a:effectLst/>
                        </a:rPr>
                        <a:t>Aerosol Optical Depth</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Cloud Optical Depth</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Cloud Particle </a:t>
                      </a:r>
                      <a:r>
                        <a:rPr lang="en-US" sz="900" dirty="0" smtClean="0">
                          <a:effectLst/>
                        </a:rPr>
                        <a:t>Size Dist.</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2"/>
                          </a:solidFill>
                          <a:effectLst/>
                        </a:rPr>
                        <a:t> </a:t>
                      </a:r>
                      <a:r>
                        <a:rPr lang="en-US" sz="900" b="1" dirty="0" smtClean="0">
                          <a:solidFill>
                            <a:schemeClr val="tx2"/>
                          </a:solidFill>
                          <a:effectLst/>
                          <a:sym typeface="Wingdings"/>
                        </a:rPr>
                        <a:t></a:t>
                      </a:r>
                      <a:endParaRPr lang="en-US" sz="900" b="1" dirty="0" smtClean="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Sea Surface </a:t>
                      </a:r>
                      <a:r>
                        <a:rPr lang="en-US" sz="900" dirty="0" smtClean="0">
                          <a:effectLst/>
                        </a:rPr>
                        <a:t>Temperature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smtClean="0"/>
                        <a:t>Volcanic Ash: Detection/Height</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smtClean="0">
                          <a:effectLst/>
                        </a:rPr>
                        <a:t>Radiances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bl>
          </a:graphicData>
        </a:graphic>
      </p:graphicFrame>
      <p:sp>
        <p:nvSpPr>
          <p:cNvPr id="3" name="TextBox 2"/>
          <p:cNvSpPr txBox="1"/>
          <p:nvPr/>
        </p:nvSpPr>
        <p:spPr>
          <a:xfrm>
            <a:off x="548420" y="6412468"/>
            <a:ext cx="7757380" cy="369332"/>
          </a:xfrm>
          <a:prstGeom prst="rect">
            <a:avLst/>
          </a:prstGeom>
          <a:noFill/>
        </p:spPr>
        <p:txBody>
          <a:bodyPr wrap="none" rtlCol="0">
            <a:spAutoFit/>
          </a:bodyPr>
          <a:lstStyle/>
          <a:p>
            <a:r>
              <a:rPr lang="en-US" dirty="0" smtClean="0">
                <a:solidFill>
                  <a:prstClr val="black"/>
                </a:solidFill>
              </a:rPr>
              <a:t>Bands may also be used by needed “upstream” products, such as the cloud mask.</a:t>
            </a:r>
            <a:endParaRPr lang="en-US" dirty="0">
              <a:solidFill>
                <a:prstClr val="black"/>
              </a:solidFill>
            </a:endParaRPr>
          </a:p>
        </p:txBody>
      </p:sp>
    </p:spTree>
    <p:extLst>
      <p:ext uri="{BB962C8B-B14F-4D97-AF65-F5344CB8AC3E}">
        <p14:creationId xmlns:p14="http://schemas.microsoft.com/office/powerpoint/2010/main" val="3051783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p>
            <a:r>
              <a:rPr lang="en-US" dirty="0" smtClean="0"/>
              <a:t>ABI “Future Capability” Products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6727743"/>
              </p:ext>
            </p:extLst>
          </p:nvPr>
        </p:nvGraphicFramePr>
        <p:xfrm>
          <a:off x="384048" y="1066800"/>
          <a:ext cx="7869790" cy="5705772"/>
        </p:xfrm>
        <a:graphic>
          <a:graphicData uri="http://schemas.openxmlformats.org/drawingml/2006/table">
            <a:tbl>
              <a:tblPr firstRow="1" firstCol="1" lastCol="1" bandRow="1" bandCol="1">
                <a:tableStyleId>{5C22544A-7EE6-4342-B048-85BDC9FD1C3A}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solidFill>
                            <a:schemeClr val="bg1"/>
                          </a:solidFill>
                          <a:effectLst/>
                        </a:rPr>
                        <a:t>1</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2</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3</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4</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5</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6</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7</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8</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9</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10</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11</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12</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13</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14</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15</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solidFill>
                      <a:schemeClr val="accent1"/>
                    </a:solidFill>
                  </a:tcPr>
                </a:tc>
              </a:tr>
              <a:tr h="163562">
                <a:tc>
                  <a:txBody>
                    <a:bodyPr/>
                    <a:lstStyle/>
                    <a:p>
                      <a:pPr marL="0" marR="0" algn="l">
                        <a:spcBef>
                          <a:spcPts val="0"/>
                        </a:spcBef>
                        <a:spcAft>
                          <a:spcPts val="0"/>
                        </a:spcAft>
                      </a:pPr>
                      <a:r>
                        <a:rPr lang="en-US" sz="900" dirty="0" smtClean="0">
                          <a:effectLst/>
                        </a:rPr>
                        <a:t>Future Capability Products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Cloud Ice Water Path</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Cloud Liquid Water</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smtClean="0">
                          <a:effectLst/>
                        </a:rPr>
                        <a:t>Trop.</a:t>
                      </a:r>
                      <a:r>
                        <a:rPr lang="en-US" sz="900" baseline="0" dirty="0" smtClean="0">
                          <a:effectLst/>
                        </a:rPr>
                        <a:t> Fold </a:t>
                      </a:r>
                      <a:r>
                        <a:rPr lang="en-US" sz="900" dirty="0" smtClean="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smtClean="0">
                          <a:solidFill>
                            <a:schemeClr val="tx2"/>
                          </a:solidFill>
                          <a:effectLst/>
                          <a:sym typeface="Wingdings"/>
                        </a:rPr>
                        <a:t></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smtClean="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Visibility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2"/>
                          </a:solidFill>
                          <a:effectLst/>
                        </a:rPr>
                        <a:t> </a:t>
                      </a: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Total Ozone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Absorbed Shortwave Radiation</a:t>
                      </a:r>
                      <a:endParaRPr lang="en-US" sz="900" dirty="0" smtClean="0">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40000"/>
                        <a:lumOff val="60000"/>
                      </a:schemeClr>
                    </a:solidFill>
                  </a:tcPr>
                </a:tc>
              </a:tr>
              <a:tr h="163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latin typeface="+mj-lt"/>
                          <a:ea typeface="Times New Roman"/>
                        </a:rPr>
                        <a:t>Ice </a:t>
                      </a:r>
                      <a:r>
                        <a:rPr lang="en-US" sz="900" dirty="0" smtClean="0">
                          <a:effectLst/>
                          <a:latin typeface="+mn-lt"/>
                          <a:ea typeface="Times New Roman"/>
                        </a:rPr>
                        <a:t>Cover</a:t>
                      </a: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sym typeface="Wingdings"/>
                        </a:rPr>
                        <a:t></a:t>
                      </a:r>
                      <a:r>
                        <a:rPr lang="en-US" sz="900" b="1" dirty="0" smtClean="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mn-lt"/>
                        <a:ea typeface="Times New Roman"/>
                      </a:endParaRPr>
                    </a:p>
                  </a:txBody>
                  <a:tcPr marL="14119" marR="14119" marT="0" marB="0"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1244856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p:txBody>
          <a:bodyPr/>
          <a:lstStyle/>
          <a:p>
            <a:fld id="{314DF94F-D6F8-4476-8454-A1259377EFEB}" type="slidenum">
              <a:rPr lang="en-US">
                <a:solidFill>
                  <a:srgbClr val="000000"/>
                </a:solidFill>
              </a:rPr>
              <a:pPr/>
              <a:t>7</a:t>
            </a:fld>
            <a:endParaRPr lang="en-US">
              <a:solidFill>
                <a:srgbClr val="000000"/>
              </a:solidFill>
            </a:endParaRPr>
          </a:p>
        </p:txBody>
      </p:sp>
      <p:sp>
        <p:nvSpPr>
          <p:cNvPr id="277506"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FF"/>
                </a:solidFill>
                <a:latin typeface="Times New Roman" pitchFamily="18" charset="0"/>
              </a:rPr>
              <a:t>01 September 2000--</a:t>
            </a:r>
            <a:r>
              <a:rPr lang="en-US" sz="2400" smtClean="0">
                <a:solidFill>
                  <a:srgbClr val="000000"/>
                </a:solidFill>
                <a:latin typeface="Times New Roman" pitchFamily="18" charset="0"/>
              </a:rPr>
              <a:t> </a:t>
            </a:r>
            <a:r>
              <a:rPr lang="en-US" sz="2400" smtClean="0">
                <a:solidFill>
                  <a:srgbClr val="FFFF00"/>
                </a:solidFill>
                <a:latin typeface="Times New Roman" pitchFamily="18" charset="0"/>
              </a:rPr>
              <a:t>Pre</a:t>
            </a:r>
            <a:r>
              <a:rPr lang="en-US" sz="2400" smtClean="0">
                <a:solidFill>
                  <a:srgbClr val="FFFFFF"/>
                </a:solidFill>
                <a:latin typeface="Times New Roman" pitchFamily="18" charset="0"/>
              </a:rPr>
              <a:t>-burning</a:t>
            </a:r>
          </a:p>
        </p:txBody>
      </p:sp>
      <p:sp>
        <p:nvSpPr>
          <p:cNvPr id="277507"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200" b="1" smtClean="0">
                <a:solidFill>
                  <a:srgbClr val="FFFF00"/>
                </a:solidFill>
                <a:latin typeface="Times New Roman" pitchFamily="18" charset="0"/>
              </a:rPr>
              <a:t>MODIS Detects Burn Scars in Louisiana</a:t>
            </a:r>
            <a:endParaRPr lang="en-US" sz="3600" smtClean="0">
              <a:solidFill>
                <a:srgbClr val="FFFF00"/>
              </a:solidFill>
              <a:latin typeface="Times New Roman" pitchFamily="18" charset="0"/>
            </a:endParaRPr>
          </a:p>
        </p:txBody>
      </p:sp>
      <p:sp>
        <p:nvSpPr>
          <p:cNvPr id="277508"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90000"/>
              </a:lnSpc>
              <a:spcBef>
                <a:spcPct val="0"/>
              </a:spcBef>
              <a:spcAft>
                <a:spcPct val="0"/>
              </a:spcAft>
            </a:pPr>
            <a:r>
              <a:rPr lang="en-US" sz="1000" smtClean="0">
                <a:solidFill>
                  <a:srgbClr val="000000"/>
                </a:solidFill>
                <a:latin typeface="Times New Roman" pitchFamily="18" charset="0"/>
              </a:rPr>
              <a:t>CIMSS, UW</a:t>
            </a:r>
            <a:endParaRPr lang="en-US" sz="1200" smtClean="0">
              <a:solidFill>
                <a:srgbClr val="000000"/>
              </a:solidFill>
              <a:latin typeface="Times New Roman" pitchFamily="18" charset="0"/>
            </a:endParaRPr>
          </a:p>
        </p:txBody>
      </p:sp>
      <p:grpSp>
        <p:nvGrpSpPr>
          <p:cNvPr id="277509" name="Group 5"/>
          <p:cNvGrpSpPr>
            <a:grpSpLocks/>
          </p:cNvGrpSpPr>
          <p:nvPr/>
        </p:nvGrpSpPr>
        <p:grpSpPr bwMode="auto">
          <a:xfrm>
            <a:off x="0" y="1068388"/>
            <a:ext cx="9067800" cy="5789612"/>
            <a:chOff x="48" y="673"/>
            <a:chExt cx="5712" cy="3647"/>
          </a:xfrm>
        </p:grpSpPr>
        <p:pic>
          <p:nvPicPr>
            <p:cNvPr id="277510"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7511" name="Group 7"/>
            <p:cNvGrpSpPr>
              <a:grpSpLocks/>
            </p:cNvGrpSpPr>
            <p:nvPr/>
          </p:nvGrpSpPr>
          <p:grpSpPr bwMode="auto">
            <a:xfrm>
              <a:off x="3024" y="673"/>
              <a:ext cx="2591" cy="2879"/>
              <a:chOff x="3024" y="673"/>
              <a:chExt cx="2591" cy="2879"/>
            </a:xfrm>
          </p:grpSpPr>
          <p:pic>
            <p:nvPicPr>
              <p:cNvPr id="277512"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7513" name="Text Box 9"/>
              <p:cNvSpPr txBox="1">
                <a:spLocks noChangeArrowheads="1"/>
              </p:cNvSpPr>
              <p:nvPr/>
            </p:nvSpPr>
            <p:spPr bwMode="auto">
              <a:xfrm>
                <a:off x="3408" y="2067"/>
                <a:ext cx="1030" cy="237"/>
              </a:xfrm>
              <a:prstGeom prst="rect">
                <a:avLst/>
              </a:prstGeom>
              <a:solidFill>
                <a:srgbClr val="CCFFCC">
                  <a:alpha val="50000"/>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lnSpc>
                    <a:spcPct val="70000"/>
                  </a:lnSpc>
                  <a:spcBef>
                    <a:spcPct val="0"/>
                  </a:spcBef>
                  <a:spcAft>
                    <a:spcPct val="0"/>
                  </a:spcAft>
                </a:pPr>
                <a:r>
                  <a:rPr lang="en-US" sz="2400" smtClean="0">
                    <a:solidFill>
                      <a:srgbClr val="FF0000"/>
                    </a:solidFill>
                    <a:latin typeface="Times New Roman" pitchFamily="18" charset="0"/>
                  </a:rPr>
                  <a:t>Burn  Scars</a:t>
                </a:r>
              </a:p>
            </p:txBody>
          </p:sp>
          <p:sp>
            <p:nvSpPr>
              <p:cNvPr id="277514"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7515"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7516"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277517"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277518"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FF"/>
                  </a:solidFill>
                  <a:latin typeface="Times New Roman" pitchFamily="18" charset="0"/>
                </a:rPr>
                <a:t>Scars (dark regions) caused by biomass burning in early September are</a:t>
              </a:r>
            </a:p>
            <a:p>
              <a:pPr eaLnBrk="0" fontAlgn="base" hangingPunct="0">
                <a:spcBef>
                  <a:spcPct val="0"/>
                </a:spcBef>
                <a:spcAft>
                  <a:spcPct val="0"/>
                </a:spcAft>
              </a:pPr>
              <a:r>
                <a:rPr lang="en-US" sz="2400" smtClean="0">
                  <a:solidFill>
                    <a:srgbClr val="FFFFFF"/>
                  </a:solidFill>
                  <a:latin typeface="Times New Roman" pitchFamily="18" charset="0"/>
                </a:rPr>
                <a:t>evident in MODIS 250 m NIR channel 2  (0.85 μm) imagery on the 17</a:t>
              </a:r>
              <a:r>
                <a:rPr lang="en-US" sz="2400" baseline="30000" smtClean="0">
                  <a:solidFill>
                    <a:srgbClr val="FFFFFF"/>
                  </a:solidFill>
                  <a:latin typeface="Times New Roman" pitchFamily="18" charset="0"/>
                </a:rPr>
                <a:t>th</a:t>
              </a:r>
              <a:r>
                <a:rPr lang="en-US" sz="2400" smtClean="0">
                  <a:solidFill>
                    <a:srgbClr val="FFFFFF"/>
                  </a:solidFill>
                  <a:latin typeface="Times New Roman" pitchFamily="18" charset="0"/>
                </a:rPr>
                <a:t>.</a:t>
              </a:r>
            </a:p>
          </p:txBody>
        </p:sp>
        <p:sp>
          <p:nvSpPr>
            <p:cNvPr id="277519"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000" smtClean="0">
                  <a:solidFill>
                    <a:srgbClr val="000000"/>
                  </a:solidFill>
                  <a:latin typeface="Times New Roman" pitchFamily="18" charset="0"/>
                </a:rPr>
                <a:t>MODIS Data from GSFC DAAC</a:t>
              </a:r>
              <a:endParaRPr lang="en-US" sz="2400" smtClean="0">
                <a:solidFill>
                  <a:srgbClr val="000000"/>
                </a:solidFill>
                <a:latin typeface="Times New Roman" pitchFamily="18" charset="0"/>
              </a:endParaRPr>
            </a:p>
          </p:txBody>
        </p:sp>
      </p:grpSp>
      <p:sp>
        <p:nvSpPr>
          <p:cNvPr id="277520"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FF"/>
                </a:solidFill>
                <a:latin typeface="Times New Roman" pitchFamily="18" charset="0"/>
              </a:rPr>
              <a:t>17 September 2000--</a:t>
            </a:r>
            <a:r>
              <a:rPr lang="en-US" sz="2400" smtClean="0">
                <a:solidFill>
                  <a:srgbClr val="000000"/>
                </a:solidFill>
                <a:latin typeface="Times New Roman" pitchFamily="18" charset="0"/>
              </a:rPr>
              <a:t> </a:t>
            </a:r>
            <a:r>
              <a:rPr lang="en-US" sz="2400" smtClean="0">
                <a:solidFill>
                  <a:srgbClr val="FFFF00"/>
                </a:solidFill>
                <a:latin typeface="Times New Roman" pitchFamily="18" charset="0"/>
              </a:rPr>
              <a:t>Post</a:t>
            </a:r>
            <a:r>
              <a:rPr lang="en-US" sz="2400" smtClean="0">
                <a:solidFill>
                  <a:srgbClr val="FFFFFF"/>
                </a:solidFill>
                <a:latin typeface="Times New Roman" pitchFamily="18" charset="0"/>
              </a:rPr>
              <a:t>-burning</a:t>
            </a:r>
          </a:p>
        </p:txBody>
      </p:sp>
      <p:sp>
        <p:nvSpPr>
          <p:cNvPr id="277521"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smtClean="0">
                <a:solidFill>
                  <a:srgbClr val="000000"/>
                </a:solidFill>
                <a:latin typeface="Times New Roman" pitchFamily="18" charset="0"/>
              </a:rPr>
              <a:t>ABI will allow for diurnal characterizations of burn areas, this has implications for re-growth patterns.</a:t>
            </a:r>
            <a:endParaRPr lang="en-US" sz="2000" smtClean="0">
              <a:solidFill>
                <a:srgbClr val="009999"/>
              </a:solidFill>
            </a:endParaRPr>
          </a:p>
        </p:txBody>
      </p:sp>
    </p:spTree>
    <p:extLst>
      <p:ext uri="{BB962C8B-B14F-4D97-AF65-F5344CB8AC3E}">
        <p14:creationId xmlns:p14="http://schemas.microsoft.com/office/powerpoint/2010/main" val="24087806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3268</TotalTime>
  <Words>898</Words>
  <Application>Microsoft Office PowerPoint</Application>
  <PresentationFormat>On-screen Show (4:3)</PresentationFormat>
  <Paragraphs>1051</Paragraphs>
  <Slides>7</Slides>
  <Notes>3</Notes>
  <HiddenSlides>0</HiddenSlides>
  <MMClips>0</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1_Default Design</vt:lpstr>
      <vt:lpstr>Office Theme</vt:lpstr>
      <vt:lpstr>2_Default Design</vt:lpstr>
      <vt:lpstr>PowerPoint Presentation</vt:lpstr>
      <vt:lpstr>PowerPoint Presentation</vt:lpstr>
      <vt:lpstr>Sample “1-min” imagery</vt:lpstr>
      <vt:lpstr>Sample “1-min” imagery</vt:lpstr>
      <vt:lpstr>ABI “Baseline” Products</vt:lpstr>
      <vt:lpstr>ABI “Future Capability” Products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GOES-14: Sample “1-min” imagery</dc:title>
  <dc:creator>Tim Schmit</dc:creator>
  <cp:lastModifiedBy>Tim Schmit</cp:lastModifiedBy>
  <cp:revision>8</cp:revision>
  <dcterms:created xsi:type="dcterms:W3CDTF">2011-11-04T18:19:28Z</dcterms:created>
  <dcterms:modified xsi:type="dcterms:W3CDTF">2012-06-21T19:17:21Z</dcterms:modified>
</cp:coreProperties>
</file>