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14" r:id="rId4"/>
  </p:sldMasterIdLst>
  <p:notesMasterIdLst>
    <p:notesMasterId r:id="rId43"/>
  </p:notesMasterIdLst>
  <p:sldIdLst>
    <p:sldId id="257" r:id="rId5"/>
    <p:sldId id="265" r:id="rId6"/>
    <p:sldId id="290" r:id="rId7"/>
    <p:sldId id="283" r:id="rId8"/>
    <p:sldId id="284" r:id="rId9"/>
    <p:sldId id="285" r:id="rId10"/>
    <p:sldId id="286" r:id="rId11"/>
    <p:sldId id="278" r:id="rId12"/>
    <p:sldId id="277" r:id="rId13"/>
    <p:sldId id="258" r:id="rId14"/>
    <p:sldId id="259" r:id="rId15"/>
    <p:sldId id="260" r:id="rId16"/>
    <p:sldId id="263" r:id="rId17"/>
    <p:sldId id="268" r:id="rId18"/>
    <p:sldId id="271" r:id="rId19"/>
    <p:sldId id="272" r:id="rId20"/>
    <p:sldId id="267" r:id="rId21"/>
    <p:sldId id="264" r:id="rId22"/>
    <p:sldId id="282" r:id="rId23"/>
    <p:sldId id="291" r:id="rId24"/>
    <p:sldId id="292" r:id="rId25"/>
    <p:sldId id="295" r:id="rId26"/>
    <p:sldId id="296" r:id="rId27"/>
    <p:sldId id="297" r:id="rId28"/>
    <p:sldId id="298" r:id="rId29"/>
    <p:sldId id="288" r:id="rId30"/>
    <p:sldId id="287" r:id="rId31"/>
    <p:sldId id="275" r:id="rId32"/>
    <p:sldId id="273" r:id="rId33"/>
    <p:sldId id="274" r:id="rId34"/>
    <p:sldId id="276" r:id="rId35"/>
    <p:sldId id="281" r:id="rId36"/>
    <p:sldId id="279" r:id="rId37"/>
    <p:sldId id="280" r:id="rId38"/>
    <p:sldId id="266" r:id="rId39"/>
    <p:sldId id="269" r:id="rId40"/>
    <p:sldId id="270"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5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56BFB-959F-436A-B6EF-9922E7E551DB}"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39B64-9E29-4E87-9215-2E470EDD379B}" type="slidenum">
              <a:rPr lang="en-US" smtClean="0"/>
              <a:t>‹#›</a:t>
            </a:fld>
            <a:endParaRPr lang="en-US"/>
          </a:p>
        </p:txBody>
      </p:sp>
    </p:spTree>
    <p:extLst>
      <p:ext uri="{BB962C8B-B14F-4D97-AF65-F5344CB8AC3E}">
        <p14:creationId xmlns:p14="http://schemas.microsoft.com/office/powerpoint/2010/main" val="23697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days simulated. </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24</a:t>
            </a:fld>
            <a:endParaRPr lang="en-US"/>
          </a:p>
        </p:txBody>
      </p:sp>
    </p:spTree>
    <p:extLst>
      <p:ext uri="{BB962C8B-B14F-4D97-AF65-F5344CB8AC3E}">
        <p14:creationId xmlns:p14="http://schemas.microsoft.com/office/powerpoint/2010/main" val="243173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 days simulated. </a:t>
            </a:r>
          </a:p>
          <a:p>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25</a:t>
            </a:fld>
            <a:endParaRPr lang="en-US"/>
          </a:p>
        </p:txBody>
      </p:sp>
    </p:spTree>
    <p:extLst>
      <p:ext uri="{BB962C8B-B14F-4D97-AF65-F5344CB8AC3E}">
        <p14:creationId xmlns:p14="http://schemas.microsoft.com/office/powerpoint/2010/main" val="327460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areas and timing </a:t>
            </a:r>
            <a:r>
              <a:rPr lang="en-US" smtClean="0"/>
              <a:t>are approximate.</a:t>
            </a:r>
            <a:endParaRPr lang="en-US"/>
          </a:p>
        </p:txBody>
      </p:sp>
      <p:sp>
        <p:nvSpPr>
          <p:cNvPr id="4" name="Slide Number Placeholder 3"/>
          <p:cNvSpPr>
            <a:spLocks noGrp="1"/>
          </p:cNvSpPr>
          <p:nvPr>
            <p:ph type="sldNum" sz="quarter" idx="10"/>
          </p:nvPr>
        </p:nvSpPr>
        <p:spPr/>
        <p:txBody>
          <a:bodyPr/>
          <a:lstStyle/>
          <a:p>
            <a:pPr>
              <a:defRPr/>
            </a:pPr>
            <a:fld id="{415C002A-71CD-BC4A-BF41-58384222638B}"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30115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ABI band 2 (0.6 micrometers) will be finer resolution than the imagery shown and the 6km may be worse</a:t>
            </a:r>
            <a:r>
              <a:rPr lang="en-US" sz="1200" baseline="0" dirty="0" smtClean="0">
                <a:solidFill>
                  <a:schemeClr val="bg1"/>
                </a:solidFill>
              </a:rPr>
              <a:t> since this is 6km in a Mercator.</a:t>
            </a:r>
            <a:endParaRPr lang="en-US" dirty="0"/>
          </a:p>
        </p:txBody>
      </p:sp>
      <p:sp>
        <p:nvSpPr>
          <p:cNvPr id="4" name="Slide Number Placeholder 3"/>
          <p:cNvSpPr>
            <a:spLocks noGrp="1"/>
          </p:cNvSpPr>
          <p:nvPr>
            <p:ph type="sldNum" sz="quarter" idx="10"/>
          </p:nvPr>
        </p:nvSpPr>
        <p:spPr/>
        <p:txBody>
          <a:bodyPr/>
          <a:lstStyle/>
          <a:p>
            <a:fld id="{372F0010-11F3-4F78-A667-F4267BBA78F4}" type="slidenum">
              <a:rPr lang="en-US" smtClean="0"/>
              <a:t>29</a:t>
            </a:fld>
            <a:endParaRPr lang="en-US"/>
          </a:p>
        </p:txBody>
      </p:sp>
    </p:spTree>
    <p:extLst>
      <p:ext uri="{BB962C8B-B14F-4D97-AF65-F5344CB8AC3E}">
        <p14:creationId xmlns:p14="http://schemas.microsoft.com/office/powerpoint/2010/main" val="233596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ABI band 2 (0.6 micrometers) will be finer resolution than the imagery shown.</a:t>
            </a:r>
            <a:endParaRPr lang="en-US" dirty="0"/>
          </a:p>
        </p:txBody>
      </p:sp>
      <p:sp>
        <p:nvSpPr>
          <p:cNvPr id="4" name="Slide Number Placeholder 3"/>
          <p:cNvSpPr>
            <a:spLocks noGrp="1"/>
          </p:cNvSpPr>
          <p:nvPr>
            <p:ph type="sldNum" sz="quarter" idx="10"/>
          </p:nvPr>
        </p:nvSpPr>
        <p:spPr/>
        <p:txBody>
          <a:bodyPr/>
          <a:lstStyle/>
          <a:p>
            <a:fld id="{372F0010-11F3-4F78-A667-F4267BBA78F4}" type="slidenum">
              <a:rPr lang="en-US" smtClean="0"/>
              <a:t>30</a:t>
            </a:fld>
            <a:endParaRPr lang="en-US"/>
          </a:p>
        </p:txBody>
      </p:sp>
    </p:spTree>
    <p:extLst>
      <p:ext uri="{BB962C8B-B14F-4D97-AF65-F5344CB8AC3E}">
        <p14:creationId xmlns:p14="http://schemas.microsoft.com/office/powerpoint/2010/main" val="65420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http://www.nesdis.noaa.gov/pdf/flyout_pdf/GOES_Flyout_Chart_10_01_13.pdf</a:t>
            </a:r>
            <a:endParaRPr lang="en-US" dirty="0"/>
          </a:p>
        </p:txBody>
      </p:sp>
      <p:sp>
        <p:nvSpPr>
          <p:cNvPr id="4" name="Slide Number Placeholder 3"/>
          <p:cNvSpPr>
            <a:spLocks noGrp="1"/>
          </p:cNvSpPr>
          <p:nvPr>
            <p:ph type="sldNum" sz="quarter" idx="10"/>
          </p:nvPr>
        </p:nvSpPr>
        <p:spPr/>
        <p:txBody>
          <a:bodyPr/>
          <a:lstStyle/>
          <a:p>
            <a:fld id="{6F7EA9FA-E557-44D0-903B-EA28AED2742D}"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8640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18">
              <a:defRPr/>
            </a:pPr>
            <a:r>
              <a:rPr lang="en-US" smtClean="0"/>
              <a:t>Last updated:</a:t>
            </a:r>
            <a:r>
              <a:rPr lang="en-US" baseline="0" smtClean="0"/>
              <a:t> 9/9/2013</a:t>
            </a:r>
            <a:endParaRPr lang="en-US" dirty="0" smtClean="0"/>
          </a:p>
        </p:txBody>
      </p:sp>
      <p:sp>
        <p:nvSpPr>
          <p:cNvPr id="4" name="Slide Number Placeholder 3"/>
          <p:cNvSpPr>
            <a:spLocks noGrp="1"/>
          </p:cNvSpPr>
          <p:nvPr>
            <p:ph type="sldNum" sz="quarter" idx="10"/>
          </p:nvPr>
        </p:nvSpPr>
        <p:spPr/>
        <p:txBody>
          <a:bodyPr/>
          <a:lstStyle/>
          <a:p>
            <a:fld id="{789BFDE6-F01E-459A-80F3-F209B597AD7D}"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93682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4717A-8810-45BF-BAC0-876F5836F1D0}" type="slidenum">
              <a:rPr lang="en-US">
                <a:solidFill>
                  <a:prstClr val="black"/>
                </a:solidFill>
              </a:rPr>
              <a:pPr/>
              <a:t>5</a:t>
            </a:fld>
            <a:endParaRPr lang="en-US">
              <a:solidFill>
                <a:prstClr val="black"/>
              </a:solidFill>
            </a:endParaRPr>
          </a:p>
        </p:txBody>
      </p:sp>
      <p:sp>
        <p:nvSpPr>
          <p:cNvPr id="68610" name="Rectangle 2"/>
          <p:cNvSpPr>
            <a:spLocks noGrp="1" noRot="1" noChangeAspect="1" noChangeArrowheads="1" noTextEdit="1"/>
          </p:cNvSpPr>
          <p:nvPr>
            <p:ph type="sldImg"/>
          </p:nvPr>
        </p:nvSpPr>
        <p:spPr>
          <a:xfrm>
            <a:off x="1143000" y="687388"/>
            <a:ext cx="4572000" cy="3429000"/>
          </a:xfrm>
          <a:ln/>
        </p:spPr>
      </p:sp>
      <p:sp>
        <p:nvSpPr>
          <p:cNvPr id="68611" name="Rectangle 3"/>
          <p:cNvSpPr>
            <a:spLocks noGrp="1" noChangeArrowheads="1"/>
          </p:cNvSpPr>
          <p:nvPr>
            <p:ph type="body" idx="1"/>
          </p:nvPr>
        </p:nvSpPr>
        <p:spPr>
          <a:xfrm>
            <a:off x="912813" y="4343400"/>
            <a:ext cx="5032375" cy="4113213"/>
          </a:xfrm>
        </p:spPr>
        <p:txBody>
          <a:bodyPr/>
          <a:lstStyle/>
          <a:p>
            <a:r>
              <a:rPr lang="en-US"/>
              <a:t>Approx. size of CONUS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38A95-408F-47ED-AADE-D088C40A47A2}" type="slidenum">
              <a:rPr lang="en-US">
                <a:solidFill>
                  <a:prstClr val="black"/>
                </a:solidFill>
              </a:rPr>
              <a:pPr/>
              <a:t>6</a:t>
            </a:fld>
            <a:endParaRPr lang="en-US">
              <a:solidFill>
                <a:prstClr val="black"/>
              </a:solidFill>
            </a:endParaRPr>
          </a:p>
        </p:txBody>
      </p:sp>
      <p:sp>
        <p:nvSpPr>
          <p:cNvPr id="70658" name="Rectangle 2"/>
          <p:cNvSpPr>
            <a:spLocks noGrp="1" noRot="1" noChangeAspect="1" noChangeArrowheads="1" noTextEdit="1"/>
          </p:cNvSpPr>
          <p:nvPr>
            <p:ph type="sldImg"/>
          </p:nvPr>
        </p:nvSpPr>
        <p:spPr>
          <a:xfrm>
            <a:off x="1143000" y="687388"/>
            <a:ext cx="4572000" cy="3429000"/>
          </a:xfrm>
          <a:ln/>
        </p:spPr>
      </p:sp>
      <p:sp>
        <p:nvSpPr>
          <p:cNvPr id="70659" name="Rectangle 3"/>
          <p:cNvSpPr>
            <a:spLocks noGrp="1" noChangeArrowheads="1"/>
          </p:cNvSpPr>
          <p:nvPr>
            <p:ph type="body" idx="1"/>
          </p:nvPr>
        </p:nvSpPr>
        <p:spPr>
          <a:xfrm>
            <a:off x="912813" y="4343400"/>
            <a:ext cx="5032375" cy="4113213"/>
          </a:xfrm>
        </p:spPr>
        <p:txBody>
          <a:bodyPr/>
          <a:lstStyle/>
          <a:p>
            <a:r>
              <a:rPr lang="en-US"/>
              <a:t>Approx. size of CONUS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DAB93-50B9-4B61-8FCF-26F0BA163705}" type="slidenum">
              <a:rPr lang="en-US">
                <a:solidFill>
                  <a:prstClr val="black"/>
                </a:solidFill>
              </a:rPr>
              <a:pPr/>
              <a:t>7</a:t>
            </a:fld>
            <a:endParaRPr lang="en-US">
              <a:solidFill>
                <a:prstClr val="black"/>
              </a:solidFill>
            </a:endParaRPr>
          </a:p>
        </p:txBody>
      </p:sp>
      <p:sp>
        <p:nvSpPr>
          <p:cNvPr id="72706" name="Rectangle 2"/>
          <p:cNvSpPr>
            <a:spLocks noGrp="1" noRot="1" noChangeAspect="1" noChangeArrowheads="1" noTextEdit="1"/>
          </p:cNvSpPr>
          <p:nvPr>
            <p:ph type="sldImg"/>
          </p:nvPr>
        </p:nvSpPr>
        <p:spPr>
          <a:xfrm>
            <a:off x="1143000" y="687388"/>
            <a:ext cx="4572000" cy="3429000"/>
          </a:xfrm>
          <a:ln/>
        </p:spPr>
      </p:sp>
      <p:sp>
        <p:nvSpPr>
          <p:cNvPr id="72707" name="Rectangle 3"/>
          <p:cNvSpPr>
            <a:spLocks noGrp="1" noChangeArrowheads="1"/>
          </p:cNvSpPr>
          <p:nvPr>
            <p:ph type="body" idx="1"/>
          </p:nvPr>
        </p:nvSpPr>
        <p:spPr>
          <a:xfrm>
            <a:off x="912813" y="4343400"/>
            <a:ext cx="5032375" cy="4113213"/>
          </a:xfrm>
        </p:spPr>
        <p:txBody>
          <a:bodyPr/>
          <a:lstStyle/>
          <a:p>
            <a:r>
              <a:rPr lang="en-US"/>
              <a:t>Approx. size of meso-scale showing “Franklin”.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there would also be 2 </a:t>
            </a:r>
            <a:r>
              <a:rPr lang="en-US" baseline="0" dirty="0" err="1" smtClean="0"/>
              <a:t>meso</a:t>
            </a:r>
            <a:r>
              <a:rPr lang="en-US" baseline="0" dirty="0" smtClean="0"/>
              <a:t> possible from the ABI at GOES-East </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16</a:t>
            </a:fld>
            <a:endParaRPr lang="en-US"/>
          </a:p>
        </p:txBody>
      </p:sp>
    </p:spTree>
    <p:extLst>
      <p:ext uri="{BB962C8B-B14F-4D97-AF65-F5344CB8AC3E}">
        <p14:creationId xmlns:p14="http://schemas.microsoft.com/office/powerpoint/2010/main" val="207237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Imagery shown in </a:t>
            </a:r>
            <a:r>
              <a:rPr lang="en-US" dirty="0" err="1" smtClean="0"/>
              <a:t>McIDAS</a:t>
            </a:r>
            <a:r>
              <a:rPr lang="en-US" dirty="0" smtClean="0"/>
              <a:t>-V</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20</a:t>
            </a:fld>
            <a:endParaRPr lang="en-US"/>
          </a:p>
        </p:txBody>
      </p:sp>
    </p:spTree>
    <p:extLst>
      <p:ext uri="{BB962C8B-B14F-4D97-AF65-F5344CB8AC3E}">
        <p14:creationId xmlns:p14="http://schemas.microsoft.com/office/powerpoint/2010/main" val="44757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Imagery shown in </a:t>
            </a:r>
            <a:r>
              <a:rPr lang="en-US" dirty="0" err="1" smtClean="0"/>
              <a:t>McIDAS</a:t>
            </a:r>
            <a:r>
              <a:rPr lang="en-US" dirty="0" smtClean="0"/>
              <a:t>-V</a:t>
            </a:r>
          </a:p>
          <a:p>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21</a:t>
            </a:fld>
            <a:endParaRPr lang="en-US"/>
          </a:p>
        </p:txBody>
      </p:sp>
    </p:spTree>
    <p:extLst>
      <p:ext uri="{BB962C8B-B14F-4D97-AF65-F5344CB8AC3E}">
        <p14:creationId xmlns:p14="http://schemas.microsoft.com/office/powerpoint/2010/main" val="209404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Imagery shown in </a:t>
            </a:r>
            <a:r>
              <a:rPr lang="en-US" dirty="0" err="1" smtClean="0"/>
              <a:t>McIDAS</a:t>
            </a:r>
            <a:r>
              <a:rPr lang="en-US" dirty="0" smtClean="0"/>
              <a:t>-V</a:t>
            </a:r>
          </a:p>
          <a:p>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22</a:t>
            </a:fld>
            <a:endParaRPr lang="en-US"/>
          </a:p>
        </p:txBody>
      </p:sp>
    </p:spTree>
    <p:extLst>
      <p:ext uri="{BB962C8B-B14F-4D97-AF65-F5344CB8AC3E}">
        <p14:creationId xmlns:p14="http://schemas.microsoft.com/office/powerpoint/2010/main" val="429125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this be moved to the east yet</a:t>
            </a:r>
            <a:r>
              <a:rPr lang="en-US" baseline="0" dirty="0" smtClean="0"/>
              <a:t> to cover Montserrat? (16N 62W).</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23</a:t>
            </a:fld>
            <a:endParaRPr lang="en-US"/>
          </a:p>
        </p:txBody>
      </p:sp>
    </p:spTree>
    <p:extLst>
      <p:ext uri="{BB962C8B-B14F-4D97-AF65-F5344CB8AC3E}">
        <p14:creationId xmlns:p14="http://schemas.microsoft.com/office/powerpoint/2010/main" val="278360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45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579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891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1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827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6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5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8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50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3739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16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06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2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92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795C7-A5FA-4D17-A11D-9584C74E717D}" type="datetimeFigureOut">
              <a:rPr lang="en-US">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BAA8F6-1027-4F65-B77E-58EAB844157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649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885577"/>
            <a:ext cx="6400800" cy="4789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a:xfrm>
            <a:off x="1562100" y="3705300"/>
            <a:ext cx="6019800" cy="752475"/>
          </a:xfrm>
        </p:spPr>
        <p:txBody>
          <a:bodyPr/>
          <a:lstStyle/>
          <a:p>
            <a:r>
              <a:rPr lang="en-US" smtClean="0"/>
              <a:t>Click to edit Master title style</a:t>
            </a:r>
            <a:endParaRPr lang="en-US"/>
          </a:p>
        </p:txBody>
      </p:sp>
      <p:sp>
        <p:nvSpPr>
          <p:cNvPr id="4" name="Rectangle 5"/>
          <p:cNvSpPr>
            <a:spLocks noGrp="1" noChangeArrowheads="1"/>
          </p:cNvSpPr>
          <p:nvPr>
            <p:ph type="ftr" sz="quarter" idx="10"/>
          </p:nvPr>
        </p:nvSpPr>
        <p:spPr>
          <a:xfrm>
            <a:off x="114300" y="6521450"/>
            <a:ext cx="2895600" cy="304800"/>
          </a:xfrm>
          <a:prstGeom prst="rect">
            <a:avLst/>
          </a:prstGeom>
          <a:ln/>
        </p:spPr>
        <p:txBody>
          <a:bodyPr/>
          <a:lstStyle>
            <a:lvl1pPr>
              <a:defRPr/>
            </a:lvl1pPr>
          </a:lstStyle>
          <a:p>
            <a:pPr defTabSz="457200">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9EF287A-B048-495E-AED9-535BD4176CD9}" type="slidenum">
              <a:rPr lang="en-US" smtClean="0">
                <a:solidFill>
                  <a:srgbClr val="000000"/>
                </a:solidFill>
              </a:rPr>
              <a:pPr>
                <a:defRPr/>
              </a:pPr>
              <a:t>‹#›</a:t>
            </a:fld>
            <a:endParaRPr lang="en-US" dirty="0">
              <a:solidFill>
                <a:srgbClr val="000000"/>
              </a:solidFill>
            </a:endParaRPr>
          </a:p>
        </p:txBody>
      </p:sp>
      <p:sp>
        <p:nvSpPr>
          <p:cNvPr id="7" name="TextBox 6"/>
          <p:cNvSpPr txBox="1"/>
          <p:nvPr userDrawn="1"/>
        </p:nvSpPr>
        <p:spPr>
          <a:xfrm>
            <a:off x="2997200" y="6278880"/>
            <a:ext cx="3647440" cy="345440"/>
          </a:xfrm>
          <a:prstGeom prst="rect">
            <a:avLst/>
          </a:prstGeom>
          <a:noFill/>
        </p:spPr>
        <p:txBody>
          <a:bodyPr wrap="square" rtlCol="0">
            <a:spAutoFit/>
          </a:bodyPr>
          <a:lstStyle/>
          <a:p>
            <a:pPr fontAlgn="base">
              <a:spcBef>
                <a:spcPct val="0"/>
              </a:spcBef>
              <a:spcAft>
                <a:spcPct val="0"/>
              </a:spcAft>
            </a:pPr>
            <a:endParaRPr lang="en-US" sz="1600" b="1" dirty="0">
              <a:solidFill>
                <a:srgbClr val="000000"/>
              </a:solidFill>
            </a:endParaRPr>
          </a:p>
        </p:txBody>
      </p:sp>
      <p:sp>
        <p:nvSpPr>
          <p:cNvPr id="10" name="Rectangle 9"/>
          <p:cNvSpPr/>
          <p:nvPr userDrawn="1"/>
        </p:nvSpPr>
        <p:spPr bwMode="auto">
          <a:xfrm>
            <a:off x="0" y="0"/>
            <a:ext cx="1270039" cy="7906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600" b="1" smtClean="0">
              <a:solidFill>
                <a:srgbClr val="000000"/>
              </a:solidFill>
            </a:endParaRPr>
          </a:p>
        </p:txBody>
      </p:sp>
      <p:pic>
        <p:nvPicPr>
          <p:cNvPr id="11" name="Picture 10" descr="GOES-R_logo_v2_Presentation Siz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6047" y="494056"/>
            <a:ext cx="3571906" cy="2381271"/>
          </a:xfrm>
          <a:prstGeom prst="rect">
            <a:avLst/>
          </a:prstGeom>
        </p:spPr>
      </p:pic>
    </p:spTree>
    <p:extLst>
      <p:ext uri="{BB962C8B-B14F-4D97-AF65-F5344CB8AC3E}">
        <p14:creationId xmlns:p14="http://schemas.microsoft.com/office/powerpoint/2010/main" val="3176328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8AB42F3-0C86-4CFA-B693-8C297A7F7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66577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B9C0A5B3-7BD3-4F0B-8388-E8B7F04D3C5E}" type="slidenum">
              <a:rPr lang="en-US">
                <a:solidFill>
                  <a:srgbClr val="000000"/>
                </a:solidFill>
              </a:rPr>
              <a:pPr>
                <a:defRPr/>
              </a:pPr>
              <a:t>‹#›</a:t>
            </a:fld>
            <a:endParaRPr lang="en-US">
              <a:solidFill>
                <a:srgbClr val="000000"/>
              </a:solidFill>
            </a:endParaRPr>
          </a:p>
        </p:txBody>
      </p:sp>
      <p:sp>
        <p:nvSpPr>
          <p:cNvPr id="6" name="Footer Placeholder 5"/>
          <p:cNvSpPr>
            <a:spLocks noGrp="1" noChangeArrowheads="1"/>
          </p:cNvSpPr>
          <p:nvPr>
            <p:ph type="ftr" sz="quarter" idx="10"/>
          </p:nvPr>
        </p:nvSpPr>
        <p:spPr>
          <a:xfrm>
            <a:off x="114300" y="6521450"/>
            <a:ext cx="2895600" cy="304800"/>
          </a:xfrm>
          <a:prstGeom prst="rect">
            <a:avLst/>
          </a:prstGeom>
          <a:ln/>
        </p:spPr>
        <p:txBody>
          <a:bodyPr/>
          <a:lstStyle>
            <a:lvl1pPr>
              <a:defRPr/>
            </a:lvl1pPr>
          </a:lstStyle>
          <a:p>
            <a:pPr defTabSz="457200">
              <a:defRPr/>
            </a:pPr>
            <a:endParaRPr lang="en-US" dirty="0">
              <a:solidFill>
                <a:srgbClr val="000000"/>
              </a:solidFill>
            </a:endParaRPr>
          </a:p>
        </p:txBody>
      </p:sp>
    </p:spTree>
    <p:extLst>
      <p:ext uri="{BB962C8B-B14F-4D97-AF65-F5344CB8AC3E}">
        <p14:creationId xmlns:p14="http://schemas.microsoft.com/office/powerpoint/2010/main" val="2340940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EC72946-E9B8-4B3F-8DB4-ED0F65EB1899}" type="slidenum">
              <a:rPr lang="en-US">
                <a:solidFill>
                  <a:srgbClr val="000000"/>
                </a:solidFill>
              </a:rPr>
              <a:pPr>
                <a:defRPr/>
              </a:pPr>
              <a:t>‹#›</a:t>
            </a:fld>
            <a:endParaRPr lang="en-US">
              <a:solidFill>
                <a:srgbClr val="000000"/>
              </a:solidFill>
            </a:endParaRPr>
          </a:p>
        </p:txBody>
      </p:sp>
      <p:sp>
        <p:nvSpPr>
          <p:cNvPr id="7" name="Rectangle 5"/>
          <p:cNvSpPr>
            <a:spLocks noGrp="1" noChangeArrowheads="1"/>
          </p:cNvSpPr>
          <p:nvPr>
            <p:ph type="ftr" sz="quarter" idx="10"/>
          </p:nvPr>
        </p:nvSpPr>
        <p:spPr>
          <a:xfrm>
            <a:off x="114300" y="6521450"/>
            <a:ext cx="2895600" cy="304800"/>
          </a:xfrm>
          <a:prstGeom prst="rect">
            <a:avLst/>
          </a:prstGeom>
          <a:ln/>
        </p:spPr>
        <p:txBody>
          <a:bodyPr/>
          <a:lstStyle>
            <a:lvl1pPr>
              <a:defRPr/>
            </a:lvl1pPr>
          </a:lstStyle>
          <a:p>
            <a:pPr defTabSz="457200">
              <a:defRPr/>
            </a:pPr>
            <a:endParaRPr lang="en-US" dirty="0">
              <a:solidFill>
                <a:srgbClr val="000000"/>
              </a:solidFill>
            </a:endParaRPr>
          </a:p>
        </p:txBody>
      </p:sp>
    </p:spTree>
    <p:extLst>
      <p:ext uri="{BB962C8B-B14F-4D97-AF65-F5344CB8AC3E}">
        <p14:creationId xmlns:p14="http://schemas.microsoft.com/office/powerpoint/2010/main" val="1881190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02"/>
            <a:ext cx="8229600" cy="6439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73197"/>
            <a:ext cx="4040188" cy="8027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27838"/>
            <a:ext cx="4040188" cy="4198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3197"/>
            <a:ext cx="4041775" cy="8182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27838"/>
            <a:ext cx="4041775" cy="4198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67B8375F-E57D-44DF-9788-410294AFEE31}" type="slidenum">
              <a:rPr lang="en-US">
                <a:solidFill>
                  <a:srgbClr val="000000"/>
                </a:solidFill>
              </a:rPr>
              <a:pPr>
                <a:defRPr/>
              </a:pPr>
              <a:t>‹#›</a:t>
            </a:fld>
            <a:endParaRPr lang="en-US">
              <a:solidFill>
                <a:srgbClr val="000000"/>
              </a:solidFill>
            </a:endParaRPr>
          </a:p>
        </p:txBody>
      </p:sp>
      <p:sp>
        <p:nvSpPr>
          <p:cNvPr id="10" name="Rectangle 5"/>
          <p:cNvSpPr>
            <a:spLocks noGrp="1" noChangeArrowheads="1"/>
          </p:cNvSpPr>
          <p:nvPr>
            <p:ph type="ftr" sz="quarter" idx="10"/>
          </p:nvPr>
        </p:nvSpPr>
        <p:spPr>
          <a:xfrm>
            <a:off x="114300" y="6521450"/>
            <a:ext cx="2895600" cy="304800"/>
          </a:xfrm>
          <a:prstGeom prst="rect">
            <a:avLst/>
          </a:prstGeom>
          <a:ln/>
        </p:spPr>
        <p:txBody>
          <a:bodyPr/>
          <a:lstStyle>
            <a:lvl1pPr>
              <a:defRPr/>
            </a:lvl1pPr>
          </a:lstStyle>
          <a:p>
            <a:pPr defTabSz="457200">
              <a:defRPr/>
            </a:pPr>
            <a:endParaRPr lang="en-US" dirty="0">
              <a:solidFill>
                <a:srgbClr val="000000"/>
              </a:solidFill>
            </a:endParaRPr>
          </a:p>
        </p:txBody>
      </p:sp>
    </p:spTree>
    <p:extLst>
      <p:ext uri="{BB962C8B-B14F-4D97-AF65-F5344CB8AC3E}">
        <p14:creationId xmlns:p14="http://schemas.microsoft.com/office/powerpoint/2010/main" val="271134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460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D2A1B24-03D9-408F-9ED4-156501DE24C2}"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0"/>
          </p:nvPr>
        </p:nvSpPr>
        <p:spPr>
          <a:xfrm>
            <a:off x="114300" y="6521450"/>
            <a:ext cx="2895600" cy="304800"/>
          </a:xfrm>
          <a:prstGeom prst="rect">
            <a:avLst/>
          </a:prstGeom>
          <a:ln/>
        </p:spPr>
        <p:txBody>
          <a:bodyPr/>
          <a:lstStyle>
            <a:lvl1pPr>
              <a:defRPr/>
            </a:lvl1pPr>
          </a:lstStyle>
          <a:p>
            <a:pPr defTabSz="457200">
              <a:defRPr/>
            </a:pPr>
            <a:endParaRPr lang="en-US" dirty="0">
              <a:solidFill>
                <a:srgbClr val="000000"/>
              </a:solidFill>
            </a:endParaRPr>
          </a:p>
        </p:txBody>
      </p:sp>
    </p:spTree>
    <p:extLst>
      <p:ext uri="{BB962C8B-B14F-4D97-AF65-F5344CB8AC3E}">
        <p14:creationId xmlns:p14="http://schemas.microsoft.com/office/powerpoint/2010/main" val="1213546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B4B3F448-7904-4606-A25C-97D406B7A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6661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635BD401-3161-4C3C-A0F7-641972BE72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735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E0764810-6D40-479C-BEAB-E643AC0AF2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171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209F089-0889-44A4-984F-58611C7B0F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193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088"/>
            <a:ext cx="2057400" cy="606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5088"/>
            <a:ext cx="6019800" cy="606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F6A5E78-D596-4944-815D-240708AB06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05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4926013"/>
          </a:xfrm>
        </p:spPr>
        <p:txBody>
          <a:bodyPr/>
          <a:lstStyle/>
          <a:p>
            <a:pPr lvl="0"/>
            <a:r>
              <a:rPr lang="en-US" noProof="0" smtClean="0"/>
              <a:t>Click icon to add table</a:t>
            </a:r>
          </a:p>
        </p:txBody>
      </p:sp>
      <p:sp>
        <p:nvSpPr>
          <p:cNvPr id="5" name="Rectangle 6"/>
          <p:cNvSpPr>
            <a:spLocks noGrp="1" noChangeArrowheads="1"/>
          </p:cNvSpPr>
          <p:nvPr>
            <p:ph type="sldNum" sz="quarter" idx="11"/>
          </p:nvPr>
        </p:nvSpPr>
        <p:spPr>
          <a:ln/>
        </p:spPr>
        <p:txBody>
          <a:bodyPr/>
          <a:lstStyle>
            <a:lvl1pPr>
              <a:defRPr/>
            </a:lvl1pPr>
          </a:lstStyle>
          <a:p>
            <a:pPr>
              <a:defRPr/>
            </a:pPr>
            <a:fld id="{96D906B1-6051-4AC4-8213-63945BE1EF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7347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p:txBody>
          <a:bodyPr/>
          <a:lstStyle>
            <a:lvl1pPr>
              <a:defRPr/>
            </a:lvl1pPr>
          </a:lstStyle>
          <a:p>
            <a:pPr>
              <a:defRPr/>
            </a:pPr>
            <a:fld id="{A77F9244-F950-4A22-B445-C1093BC8EA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86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8229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8563"/>
            <a:ext cx="8229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096AB54-F53C-4765-AB41-138604904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97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7C81C18B-989A-4738-B9CF-989732883A3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345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9995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7C81C18B-989A-4738-B9CF-989732883A3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7559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85800" y="136525"/>
            <a:ext cx="7772400" cy="765175"/>
          </a:xfrm>
        </p:spPr>
        <p:txBody>
          <a:bodyPr/>
          <a:lstStyle/>
          <a:p>
            <a:r>
              <a:rPr lang="en-US" smtClean="0"/>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FBDE544F-B3F1-48ED-AE0C-511A98536D7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2727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73100" y="136525"/>
            <a:ext cx="7772400" cy="752475"/>
          </a:xfrm>
        </p:spPr>
        <p:txBody>
          <a:bodyPr/>
          <a:lstStyle/>
          <a:p>
            <a:r>
              <a:rPr lang="en-US" smtClean="0"/>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57CC4829-730C-4466-99AD-7D4037260768}"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04472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85800" y="111125"/>
            <a:ext cx="7772400" cy="777875"/>
          </a:xfrm>
        </p:spPr>
        <p:txBody>
          <a:bodyPr/>
          <a:lstStyle/>
          <a:p>
            <a:r>
              <a:rPr lang="en-US" smtClean="0"/>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57CC4829-730C-4466-99AD-7D4037260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481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85800" y="111125"/>
            <a:ext cx="7772400" cy="752475"/>
          </a:xfrm>
        </p:spPr>
        <p:txBody>
          <a:bodyPr/>
          <a:lstStyle/>
          <a:p>
            <a:r>
              <a:rPr lang="en-US" smtClean="0"/>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57CC4829-730C-4466-99AD-7D4037260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9949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73100" y="0"/>
            <a:ext cx="7772400" cy="965200"/>
          </a:xfrm>
        </p:spPr>
        <p:txBody>
          <a:bodyPr/>
          <a:lstStyle/>
          <a:p>
            <a:r>
              <a:rPr lang="en-US" smtClean="0"/>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FBDE544F-B3F1-48ED-AE0C-511A98536D7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593911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73100" y="98425"/>
            <a:ext cx="7772400" cy="803275"/>
          </a:xfrm>
        </p:spPr>
        <p:txBody>
          <a:bodyPr/>
          <a:lstStyle/>
          <a:p>
            <a:r>
              <a:rPr lang="en-US" smtClean="0"/>
              <a:t>Click to edit Master 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57CC4829-730C-4466-99AD-7D4037260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442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3274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7C81C18B-989A-4738-B9CF-989732883A3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2704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7C81C18B-989A-4738-B9CF-989732883A3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194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90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7C81C18B-989A-4738-B9CF-989732883A3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5540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6553200" y="6416675"/>
            <a:ext cx="2133600" cy="365125"/>
          </a:xfrm>
        </p:spPr>
        <p:txBody>
          <a:bodyPr/>
          <a:lstStyle/>
          <a:p>
            <a:fld id="{7C81C18B-989A-4738-B9CF-989732883A3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9017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66DFDD2-A697-1D44-89D4-44E8754812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9711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33481872-D5E5-6745-98E6-9D14EC191251}" type="datetime1">
              <a:rPr lang="en-US">
                <a:solidFill>
                  <a:prstClr val="black"/>
                </a:solidFill>
              </a:rPr>
              <a:pPr defTabSz="457200">
                <a:defRPr/>
              </a:pPr>
              <a:t>3/28/2014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2F257B4-DC8B-6A48-AE5D-4E9055F48D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4995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B6F128A6-1210-E04B-8BCE-058D7DDD55BE}" type="datetime1">
              <a:rPr lang="en-US">
                <a:solidFill>
                  <a:prstClr val="black"/>
                </a:solidFill>
              </a:rPr>
              <a:pPr defTabSz="457200">
                <a:defRPr/>
              </a:pPr>
              <a:t>3/28/2014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54BAA8A-62EE-3D4F-BE19-CA16774809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4826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2F79D398-F12A-D549-AA67-2C91BF2AB722}" type="datetime1">
              <a:rPr lang="en-US">
                <a:solidFill>
                  <a:prstClr val="black"/>
                </a:solidFill>
              </a:rPr>
              <a:pPr defTabSz="457200">
                <a:defRPr/>
              </a:pPr>
              <a:t>3/28/2014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BD97132-1E94-AB44-9E47-0F4CE1CBBA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36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9176B1A5-E80F-4249-A30B-64C2954FF554}" type="datetime1">
              <a:rPr lang="en-US">
                <a:solidFill>
                  <a:prstClr val="black"/>
                </a:solidFill>
              </a:rPr>
              <a:pPr defTabSz="457200">
                <a:defRPr/>
              </a:pPr>
              <a:t>3/28/2014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5CDD8FCE-71A5-6349-A3BC-53A27642F1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9271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D6D375F2-62F6-D049-843D-37900298313C}" type="datetime1">
              <a:rPr lang="en-US">
                <a:solidFill>
                  <a:prstClr val="black"/>
                </a:solidFill>
              </a:rPr>
              <a:pPr defTabSz="457200">
                <a:defRPr/>
              </a:pPr>
              <a:t>3/28/2014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ABFDDFC6-E8F3-644A-B49B-EA170D3778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386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D9133DB8-5D67-604D-AEAE-E94E05A65B59}" type="datetime1">
              <a:rPr lang="en-US">
                <a:solidFill>
                  <a:prstClr val="black"/>
                </a:solidFill>
              </a:rPr>
              <a:pPr defTabSz="457200">
                <a:defRPr/>
              </a:pPr>
              <a:t>3/28/2014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969B995A-F5B3-BF45-BBFC-C763FDCF1E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087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51ECF92E-78D6-4F43-B877-D27B61DA370A}" type="datetime1">
              <a:rPr lang="en-US">
                <a:solidFill>
                  <a:prstClr val="black"/>
                </a:solidFill>
              </a:rPr>
              <a:pPr defTabSz="457200">
                <a:defRPr/>
              </a:pPr>
              <a:t>3/28/2014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72048AB-2BC3-274E-B6BD-BDFF3E09F3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304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4273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85480E6D-5801-5E47-949C-5AA966EFDBA3}" type="datetime1">
              <a:rPr lang="en-US">
                <a:solidFill>
                  <a:prstClr val="black"/>
                </a:solidFill>
              </a:rPr>
              <a:pPr defTabSz="457200">
                <a:defRPr/>
              </a:pPr>
              <a:t>3/28/2014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6C4259EE-FD16-D64C-A29C-388D87C698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5340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610C0BBC-3C0E-5642-8F1F-B65CB3EDFE0A}" type="datetime1">
              <a:rPr lang="en-US">
                <a:solidFill>
                  <a:prstClr val="black"/>
                </a:solidFill>
              </a:rPr>
              <a:pPr defTabSz="457200">
                <a:defRPr/>
              </a:pPr>
              <a:t>3/28/2014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D96D0BF-F845-3046-BA17-A55F9F49FE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9355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7602625C-EF58-A449-9CAA-97BC361260F8}" type="datetime1">
              <a:rPr lang="en-US">
                <a:solidFill>
                  <a:prstClr val="black"/>
                </a:solidFill>
              </a:rPr>
              <a:pPr defTabSz="457200">
                <a:defRPr/>
              </a:pPr>
              <a:t>3/28/2014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83E1F1F-0D87-5448-BF2A-6ED054907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861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5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348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21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4.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17" Type="http://schemas.openxmlformats.org/officeDocument/2006/relationships/image" Target="../media/image8.png"/><Relationship Id="rId2" Type="http://schemas.openxmlformats.org/officeDocument/2006/relationships/slideLayout" Target="../slideLayouts/slideLayout53.xml"/><Relationship Id="rId16"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6.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3909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795C7-A5FA-4D17-A11D-9584C74E717D}" type="datetimeFigureOut">
              <a:rPr lang="en-US" smtClean="0">
                <a:solidFill>
                  <a:prstClr val="black">
                    <a:tint val="75000"/>
                  </a:prstClr>
                </a:solidFill>
              </a:rPr>
              <a:pPr/>
              <a:t>3/20/2014</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AA8F6-1027-4F65-B77E-58EAB844157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391946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62100" y="65088"/>
            <a:ext cx="601980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0"/>
            <a:ext cx="8229600" cy="492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44070" name="Rectangle 6"/>
          <p:cNvSpPr>
            <a:spLocks noGrp="1" noChangeArrowheads="1"/>
          </p:cNvSpPr>
          <p:nvPr>
            <p:ph type="sldNum" sz="quarter" idx="4"/>
          </p:nvPr>
        </p:nvSpPr>
        <p:spPr bwMode="auto">
          <a:xfrm>
            <a:off x="6848475" y="65024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pPr fontAlgn="base">
              <a:spcBef>
                <a:spcPct val="0"/>
              </a:spcBef>
              <a:spcAft>
                <a:spcPct val="0"/>
              </a:spcAft>
              <a:defRPr/>
            </a:pPr>
            <a:fld id="{F613CA36-9C32-4F83-921E-362E78E5A90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8" name="Picture 7" descr="GOES-R_logo_v2_Presentation Size.p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43" y="0"/>
            <a:ext cx="1226345" cy="817563"/>
          </a:xfrm>
          <a:prstGeom prst="rect">
            <a:avLst/>
          </a:prstGeom>
        </p:spPr>
      </p:pic>
    </p:spTree>
    <p:extLst>
      <p:ext uri="{BB962C8B-B14F-4D97-AF65-F5344CB8AC3E}">
        <p14:creationId xmlns:p14="http://schemas.microsoft.com/office/powerpoint/2010/main" val="972217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hf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Black" pitchFamily="34" charset="0"/>
        </a:defRPr>
      </a:lvl2pPr>
      <a:lvl3pPr algn="ctr" rtl="0" eaLnBrk="1" fontAlgn="base" hangingPunct="1">
        <a:spcBef>
          <a:spcPct val="0"/>
        </a:spcBef>
        <a:spcAft>
          <a:spcPct val="0"/>
        </a:spcAft>
        <a:defRPr sz="2800">
          <a:solidFill>
            <a:schemeClr val="tx2"/>
          </a:solidFill>
          <a:latin typeface="Arial Black" pitchFamily="34" charset="0"/>
        </a:defRPr>
      </a:lvl3pPr>
      <a:lvl4pPr algn="ctr" rtl="0" eaLnBrk="1" fontAlgn="base" hangingPunct="1">
        <a:spcBef>
          <a:spcPct val="0"/>
        </a:spcBef>
        <a:spcAft>
          <a:spcPct val="0"/>
        </a:spcAft>
        <a:defRPr sz="2800">
          <a:solidFill>
            <a:schemeClr val="tx2"/>
          </a:solidFill>
          <a:latin typeface="Arial Black" pitchFamily="34" charset="0"/>
        </a:defRPr>
      </a:lvl4pPr>
      <a:lvl5pPr algn="ctr" rtl="0" eaLnBrk="1" fontAlgn="base" hangingPunct="1">
        <a:spcBef>
          <a:spcPct val="0"/>
        </a:spcBef>
        <a:spcAft>
          <a:spcPct val="0"/>
        </a:spcAft>
        <a:defRPr sz="2800">
          <a:solidFill>
            <a:schemeClr val="tx2"/>
          </a:solidFill>
          <a:latin typeface="Arial Black" pitchFamily="34" charset="0"/>
        </a:defRPr>
      </a:lvl5pPr>
      <a:lvl6pPr marL="457200" algn="ctr" rtl="0" eaLnBrk="1" fontAlgn="base" hangingPunct="1">
        <a:spcBef>
          <a:spcPct val="0"/>
        </a:spcBef>
        <a:spcAft>
          <a:spcPct val="0"/>
        </a:spcAft>
        <a:defRPr sz="2800">
          <a:solidFill>
            <a:schemeClr val="tx2"/>
          </a:solidFill>
          <a:latin typeface="Arial Black" pitchFamily="34" charset="0"/>
        </a:defRPr>
      </a:lvl6pPr>
      <a:lvl7pPr marL="914400" algn="ctr" rtl="0" eaLnBrk="1" fontAlgn="base" hangingPunct="1">
        <a:spcBef>
          <a:spcPct val="0"/>
        </a:spcBef>
        <a:spcAft>
          <a:spcPct val="0"/>
        </a:spcAft>
        <a:defRPr sz="2800">
          <a:solidFill>
            <a:schemeClr val="tx2"/>
          </a:solidFill>
          <a:latin typeface="Arial Black" pitchFamily="34" charset="0"/>
        </a:defRPr>
      </a:lvl7pPr>
      <a:lvl8pPr marL="1371600" algn="ctr" rtl="0" eaLnBrk="1" fontAlgn="base" hangingPunct="1">
        <a:spcBef>
          <a:spcPct val="0"/>
        </a:spcBef>
        <a:spcAft>
          <a:spcPct val="0"/>
        </a:spcAft>
        <a:defRPr sz="2800">
          <a:solidFill>
            <a:schemeClr val="tx2"/>
          </a:solidFill>
          <a:latin typeface="Arial Black" pitchFamily="34" charset="0"/>
        </a:defRPr>
      </a:lvl8pPr>
      <a:lvl9pPr marL="1828800" algn="ctr"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1" fontAlgn="base" hangingPunct="1">
        <a:lnSpc>
          <a:spcPct val="115000"/>
        </a:lnSpc>
        <a:spcBef>
          <a:spcPct val="35000"/>
        </a:spcBef>
        <a:spcAft>
          <a:spcPct val="0"/>
        </a:spcAft>
        <a:buChar char="•"/>
        <a:defRPr sz="2000">
          <a:solidFill>
            <a:schemeClr val="tx1"/>
          </a:solidFill>
          <a:latin typeface="+mn-lt"/>
          <a:ea typeface="+mn-ea"/>
          <a:cs typeface="+mn-cs"/>
        </a:defRPr>
      </a:lvl1pPr>
      <a:lvl2pPr marL="742950" indent="-285750" algn="l" rtl="0" eaLnBrk="1" fontAlgn="base" hangingPunct="1">
        <a:lnSpc>
          <a:spcPct val="115000"/>
        </a:lnSpc>
        <a:spcBef>
          <a:spcPct val="35000"/>
        </a:spcBef>
        <a:spcAft>
          <a:spcPct val="0"/>
        </a:spcAft>
        <a:buChar char="–"/>
        <a:defRPr>
          <a:solidFill>
            <a:schemeClr val="tx1"/>
          </a:solidFill>
          <a:latin typeface="+mn-lt"/>
        </a:defRPr>
      </a:lvl2pPr>
      <a:lvl3pPr marL="1143000" indent="-228600" algn="l" rtl="0" eaLnBrk="1" fontAlgn="base" hangingPunct="1">
        <a:lnSpc>
          <a:spcPct val="115000"/>
        </a:lnSpc>
        <a:spcBef>
          <a:spcPct val="35000"/>
        </a:spcBef>
        <a:spcAft>
          <a:spcPct val="0"/>
        </a:spcAft>
        <a:buChar char="•"/>
        <a:defRPr sz="1600">
          <a:solidFill>
            <a:schemeClr val="tx1"/>
          </a:solidFill>
          <a:latin typeface="+mn-lt"/>
        </a:defRPr>
      </a:lvl3pPr>
      <a:lvl4pPr marL="1600200" indent="-228600" algn="l" rtl="0" eaLnBrk="1" fontAlgn="base" hangingPunct="1">
        <a:lnSpc>
          <a:spcPct val="115000"/>
        </a:lnSpc>
        <a:spcBef>
          <a:spcPct val="35000"/>
        </a:spcBef>
        <a:spcAft>
          <a:spcPct val="0"/>
        </a:spcAft>
        <a:buChar char="–"/>
        <a:defRPr sz="1400">
          <a:solidFill>
            <a:schemeClr val="tx1"/>
          </a:solidFill>
          <a:latin typeface="+mn-lt"/>
        </a:defRPr>
      </a:lvl4pPr>
      <a:lvl5pPr marL="2057400" indent="-228600" algn="l" rtl="0" eaLnBrk="1" fontAlgn="base" hangingPunct="1">
        <a:lnSpc>
          <a:spcPct val="115000"/>
        </a:lnSpc>
        <a:spcBef>
          <a:spcPct val="35000"/>
        </a:spcBef>
        <a:spcAft>
          <a:spcPct val="0"/>
        </a:spcAft>
        <a:buChar char="»"/>
        <a:defRPr sz="1200">
          <a:solidFill>
            <a:schemeClr val="tx1"/>
          </a:solidFill>
          <a:latin typeface="+mn-lt"/>
        </a:defRPr>
      </a:lvl5pPr>
      <a:lvl6pPr marL="2514600" indent="-228600" algn="l" rtl="0" eaLnBrk="1" fontAlgn="base" hangingPunct="1">
        <a:lnSpc>
          <a:spcPct val="115000"/>
        </a:lnSpc>
        <a:spcBef>
          <a:spcPct val="35000"/>
        </a:spcBef>
        <a:spcAft>
          <a:spcPct val="0"/>
        </a:spcAft>
        <a:buChar char="»"/>
        <a:defRPr sz="1200">
          <a:solidFill>
            <a:schemeClr val="tx1"/>
          </a:solidFill>
          <a:latin typeface="+mn-lt"/>
        </a:defRPr>
      </a:lvl6pPr>
      <a:lvl7pPr marL="2971800" indent="-228600" algn="l" rtl="0" eaLnBrk="1" fontAlgn="base" hangingPunct="1">
        <a:lnSpc>
          <a:spcPct val="115000"/>
        </a:lnSpc>
        <a:spcBef>
          <a:spcPct val="35000"/>
        </a:spcBef>
        <a:spcAft>
          <a:spcPct val="0"/>
        </a:spcAft>
        <a:buChar char="»"/>
        <a:defRPr sz="1200">
          <a:solidFill>
            <a:schemeClr val="tx1"/>
          </a:solidFill>
          <a:latin typeface="+mn-lt"/>
        </a:defRPr>
      </a:lvl7pPr>
      <a:lvl8pPr marL="3429000" indent="-228600" algn="l" rtl="0" eaLnBrk="1" fontAlgn="base" hangingPunct="1">
        <a:lnSpc>
          <a:spcPct val="115000"/>
        </a:lnSpc>
        <a:spcBef>
          <a:spcPct val="35000"/>
        </a:spcBef>
        <a:spcAft>
          <a:spcPct val="0"/>
        </a:spcAft>
        <a:buChar char="»"/>
        <a:defRPr sz="1200">
          <a:solidFill>
            <a:schemeClr val="tx1"/>
          </a:solidFill>
          <a:latin typeface="+mn-lt"/>
        </a:defRPr>
      </a:lvl8pPr>
      <a:lvl9pPr marL="3886200" indent="-228600" algn="l" rtl="0" eaLnBrk="1" fontAlgn="base" hangingPunct="1">
        <a:lnSpc>
          <a:spcPct val="115000"/>
        </a:lnSpc>
        <a:spcBef>
          <a:spcPct val="3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56350"/>
            <a:ext cx="9144000" cy="501650"/>
          </a:xfrm>
          <a:prstGeom prst="rect">
            <a:avLst/>
          </a:prstGeom>
          <a:solidFill>
            <a:schemeClr val="tx1"/>
          </a:solidFill>
          <a:ln>
            <a:noFill/>
          </a:ln>
          <a:effectLst>
            <a:outerShdw blurRad="50800" dist="635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7" name="Picture 15" descr="Terra-II.jpg"/>
          <p:cNvPicPr>
            <a:picLocks noChangeAspect="1"/>
          </p:cNvPicPr>
          <p:nvPr userDrawn="1"/>
        </p:nvPicPr>
        <p:blipFill>
          <a:blip r:embed="rId13" cstate="print">
            <a:extLst>
              <a:ext uri="{28A0092B-C50C-407E-A947-70E740481C1C}">
                <a14:useLocalDpi xmlns:a14="http://schemas.microsoft.com/office/drawing/2010/main" val="0"/>
              </a:ext>
            </a:extLst>
          </a:blip>
          <a:srcRect l="-12575" t="26163" r="13078" b="65103"/>
          <a:stretch>
            <a:fillRect/>
          </a:stretch>
        </p:blipFill>
        <p:spPr bwMode="auto">
          <a:xfrm>
            <a:off x="0" y="6356350"/>
            <a:ext cx="9144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24C1FF90-0658-224A-A6F8-5C0D035E87AE}" type="slidenum">
              <a:rPr lang="en-US">
                <a:solidFill>
                  <a:prstClr val="black">
                    <a:tint val="75000"/>
                  </a:prstClr>
                </a:solidFill>
              </a:rPr>
              <a:pPr defTabSz="457200">
                <a:defRPr/>
              </a:pPr>
              <a:t>‹#›</a:t>
            </a:fld>
            <a:endParaRPr lang="en-US">
              <a:solidFill>
                <a:prstClr val="black">
                  <a:tint val="75000"/>
                </a:prstClr>
              </a:solidFill>
            </a:endParaRPr>
          </a:p>
        </p:txBody>
      </p:sp>
      <p:sp>
        <p:nvSpPr>
          <p:cNvPr id="7" name="Rectangle 6"/>
          <p:cNvSpPr/>
          <p:nvPr userDrawn="1"/>
        </p:nvSpPr>
        <p:spPr>
          <a:xfrm>
            <a:off x="0" y="0"/>
            <a:ext cx="9144000" cy="617538"/>
          </a:xfrm>
          <a:prstGeom prst="rect">
            <a:avLst/>
          </a:prstGeom>
          <a:solidFill>
            <a:schemeClr val="tx1"/>
          </a:solidFill>
          <a:ln>
            <a:noFill/>
          </a:ln>
          <a:effectLst>
            <a:outerShdw blurRad="50800" dist="635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31" name="Picture 7" descr="NASA_Logo.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75663" y="60325"/>
            <a:ext cx="5492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NOAA_logo.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43850" y="60325"/>
            <a:ext cx="465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GOES-R_logo.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738" y="38100"/>
            <a:ext cx="7969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922338" y="66675"/>
            <a:ext cx="70215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2" name="Picture 2" descr="http://cimss.ssec.wisc.edu/logo/download/web/CIMSS_logo_web_multicolor_PNG_550x400.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8638" y="6126163"/>
            <a:ext cx="937116" cy="68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575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457200" rtl="0" eaLnBrk="0" fontAlgn="base" hangingPunct="0">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 y="914400"/>
            <a:ext cx="8991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GOES-R ABI “Flex” Mode (3) </a:t>
            </a:r>
            <a:r>
              <a:rPr lang="en-US" sz="4400" dirty="0" smtClean="0">
                <a:solidFill>
                  <a:srgbClr val="FFFF00"/>
                </a:solidFill>
                <a:latin typeface="Arial Unicode MS" pitchFamily="34" charset="-128"/>
                <a:cs typeface="Times New Roman" pitchFamily="18" charset="0"/>
              </a:rPr>
              <a:t>“CONUS” Coverage: </a:t>
            </a:r>
          </a:p>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Increase separation between CONUS views from West and East</a:t>
            </a:r>
            <a:endParaRPr lang="en-US" sz="4000" i="1"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76200" y="3841790"/>
            <a:ext cx="88392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a:solidFill>
                  <a:srgbClr val="FFFFFF"/>
                </a:solidFill>
                <a:latin typeface="Arial Unicode MS" pitchFamily="34" charset="-128"/>
              </a:rPr>
              <a:t>Timothy J. </a:t>
            </a:r>
            <a:r>
              <a:rPr lang="en-US" sz="2000" b="1" dirty="0" smtClean="0">
                <a:solidFill>
                  <a:srgbClr val="FFFFFF"/>
                </a:solidFill>
                <a:latin typeface="Arial Unicode MS" pitchFamily="34" charset="-128"/>
              </a:rPr>
              <a:t>Schmit  (</a:t>
            </a:r>
            <a:r>
              <a:rPr lang="en-US" dirty="0" smtClean="0">
                <a:solidFill>
                  <a:srgbClr val="FFFFFF"/>
                </a:solidFill>
              </a:rPr>
              <a:t>tim.j.schmit@noaa.gov</a:t>
            </a:r>
            <a:r>
              <a:rPr lang="en-US" sz="2000" b="1" dirty="0" smtClean="0">
                <a:solidFill>
                  <a:srgbClr val="FFFFFF"/>
                </a:solidFill>
                <a:latin typeface="Arial Unicode MS" pitchFamily="34" charset="-128"/>
              </a:rPr>
              <a:t>)</a:t>
            </a:r>
            <a:endParaRPr lang="en-US" sz="2000" b="1" dirty="0">
              <a:solidFill>
                <a:srgbClr val="FFFFFF"/>
              </a:solidFill>
              <a:latin typeface="Arial Unicode MS" pitchFamily="34" charset="-128"/>
            </a:endParaRPr>
          </a:p>
          <a:p>
            <a:pPr algn="ctr" fontAlgn="base">
              <a:spcBef>
                <a:spcPct val="50000"/>
              </a:spcBef>
              <a:spcAft>
                <a:spcPct val="0"/>
              </a:spcAft>
            </a:pPr>
            <a:r>
              <a:rPr lang="en-US" sz="1600" b="1" dirty="0" smtClean="0">
                <a:solidFill>
                  <a:srgbClr val="FFFF00"/>
                </a:solidFill>
                <a:latin typeface="Arial Unicode MS" pitchFamily="34" charset="-128"/>
              </a:rPr>
              <a:t>NOAA/NESDIS</a:t>
            </a:r>
          </a:p>
          <a:p>
            <a:pPr algn="ctr" fontAlgn="base">
              <a:spcBef>
                <a:spcPct val="50000"/>
              </a:spcBef>
              <a:spcAft>
                <a:spcPct val="0"/>
              </a:spcAft>
            </a:pPr>
            <a:r>
              <a:rPr lang="en-US" sz="1600" b="1" dirty="0" smtClean="0">
                <a:solidFill>
                  <a:srgbClr val="FFFF00"/>
                </a:solidFill>
                <a:latin typeface="Arial Unicode MS" pitchFamily="34" charset="-128"/>
              </a:rPr>
              <a:t>Satellite </a:t>
            </a:r>
            <a:r>
              <a:rPr lang="en-US" sz="1600" b="1" dirty="0">
                <a:solidFill>
                  <a:srgbClr val="FFFF00"/>
                </a:solidFill>
                <a:latin typeface="Arial Unicode MS" pitchFamily="34" charset="-128"/>
              </a:rPr>
              <a:t>Applications and Research</a:t>
            </a:r>
          </a:p>
          <a:p>
            <a:pPr algn="ctr" fontAlgn="base">
              <a:spcAft>
                <a:spcPct val="0"/>
              </a:spcAft>
            </a:pPr>
            <a:r>
              <a:rPr lang="en-US" sz="1600" b="1" dirty="0">
                <a:solidFill>
                  <a:srgbClr val="FFFF00"/>
                </a:solidFill>
                <a:latin typeface="Arial Unicode MS" pitchFamily="34" charset="-128"/>
              </a:rPr>
              <a:t>  Advanced Satellite Products Branch (ASPB</a:t>
            </a:r>
            <a:r>
              <a:rPr lang="en-US" sz="1600" b="1" dirty="0" smtClean="0">
                <a:solidFill>
                  <a:srgbClr val="FFFF00"/>
                </a:solidFill>
                <a:latin typeface="Arial Unicode MS" pitchFamily="34" charset="-128"/>
              </a:rPr>
              <a:t>)</a:t>
            </a:r>
          </a:p>
          <a:p>
            <a:pPr algn="ctr" fontAlgn="base">
              <a:spcAft>
                <a:spcPct val="0"/>
              </a:spcAft>
            </a:pPr>
            <a:r>
              <a:rPr lang="en-US" sz="1600" b="1" dirty="0" smtClean="0">
                <a:solidFill>
                  <a:srgbClr val="FFFF00"/>
                </a:solidFill>
                <a:latin typeface="Arial Unicode MS" pitchFamily="34" charset="-128"/>
              </a:rPr>
              <a:t>Madison, WI</a:t>
            </a:r>
          </a:p>
          <a:p>
            <a:pPr algn="ctr" eaLnBrk="1" fontAlgn="base" hangingPunct="1">
              <a:spcBef>
                <a:spcPct val="50000"/>
              </a:spcBef>
              <a:spcAft>
                <a:spcPct val="0"/>
              </a:spcAft>
            </a:pPr>
            <a:endParaRPr lang="en-US" sz="800" b="1" dirty="0" smtClean="0">
              <a:solidFill>
                <a:srgbClr val="FFFF00"/>
              </a:solidFill>
              <a:latin typeface="Arial Unicode MS" pitchFamily="34" charset="-128"/>
            </a:endParaRPr>
          </a:p>
          <a:p>
            <a:pPr algn="ctr" eaLnBrk="1" fontAlgn="base" hangingPunct="1">
              <a:spcBef>
                <a:spcPct val="50000"/>
              </a:spcBef>
              <a:spcAft>
                <a:spcPct val="0"/>
              </a:spcAft>
            </a:pPr>
            <a:r>
              <a:rPr lang="en-US" sz="2000" b="1" dirty="0" smtClean="0">
                <a:solidFill>
                  <a:srgbClr val="FFFFFF"/>
                </a:solidFill>
                <a:latin typeface="Arial Unicode MS" pitchFamily="34" charset="-128"/>
              </a:rPr>
              <a:t> Jordan </a:t>
            </a:r>
            <a:r>
              <a:rPr lang="en-US" sz="2000" b="1" dirty="0" err="1" smtClean="0">
                <a:solidFill>
                  <a:srgbClr val="FFFFFF"/>
                </a:solidFill>
                <a:latin typeface="Arial Unicode MS" pitchFamily="34" charset="-128"/>
              </a:rPr>
              <a:t>Gerth</a:t>
            </a:r>
            <a:r>
              <a:rPr lang="en-US" sz="2000" b="1" dirty="0" smtClean="0">
                <a:solidFill>
                  <a:srgbClr val="FFFFFF"/>
                </a:solidFill>
                <a:latin typeface="Arial Unicode MS" pitchFamily="34" charset="-128"/>
              </a:rPr>
              <a:t>, Mat Gunshor, </a:t>
            </a:r>
            <a:r>
              <a:rPr lang="en-US" sz="2000" b="1" dirty="0" err="1" smtClean="0">
                <a:solidFill>
                  <a:srgbClr val="FFFFFF"/>
                </a:solidFill>
                <a:latin typeface="Arial Unicode MS" pitchFamily="34" charset="-128"/>
              </a:rPr>
              <a:t>Kaba</a:t>
            </a:r>
            <a:r>
              <a:rPr lang="en-US" sz="2000" b="1" dirty="0" smtClean="0">
                <a:solidFill>
                  <a:srgbClr val="FFFFFF"/>
                </a:solidFill>
                <a:latin typeface="Arial Unicode MS" pitchFamily="34" charset="-128"/>
              </a:rPr>
              <a:t> Bah, Will </a:t>
            </a:r>
            <a:r>
              <a:rPr lang="en-US" sz="2000" b="1" dirty="0" err="1" smtClean="0">
                <a:solidFill>
                  <a:srgbClr val="FFFFFF"/>
                </a:solidFill>
                <a:latin typeface="Arial Unicode MS" pitchFamily="34" charset="-128"/>
              </a:rPr>
              <a:t>Straka</a:t>
            </a:r>
            <a:r>
              <a:rPr lang="en-US" sz="2000" b="1" dirty="0" smtClean="0">
                <a:solidFill>
                  <a:srgbClr val="FFFFFF"/>
                </a:solidFill>
                <a:latin typeface="Arial Unicode MS" pitchFamily="34" charset="-128"/>
              </a:rPr>
              <a:t> and </a:t>
            </a:r>
            <a:r>
              <a:rPr lang="en-US" sz="2000" b="1" dirty="0" smtClean="0">
                <a:solidFill>
                  <a:srgbClr val="FFFFFF"/>
                </a:solidFill>
                <a:latin typeface="Arial Unicode MS" pitchFamily="34" charset="-128"/>
              </a:rPr>
              <a:t>several others</a:t>
            </a:r>
          </a:p>
          <a:p>
            <a:pPr algn="ctr" eaLnBrk="1" fontAlgn="base" hangingPunct="1">
              <a:spcBef>
                <a:spcPct val="50000"/>
              </a:spcBef>
              <a:spcAft>
                <a:spcPct val="0"/>
              </a:spcAft>
            </a:pPr>
            <a:r>
              <a:rPr lang="en-US" sz="1600" b="1" dirty="0" smtClean="0">
                <a:solidFill>
                  <a:srgbClr val="FFFF00"/>
                </a:solidFill>
                <a:latin typeface="Arial Unicode MS" pitchFamily="34" charset="-128"/>
              </a:rPr>
              <a:t>CIMSS</a:t>
            </a:r>
            <a:endParaRPr lang="en-US" sz="1600" b="1" dirty="0">
              <a:solidFill>
                <a:srgbClr val="FFFF00"/>
              </a:solidFill>
              <a:latin typeface="Arial Unicode MS" pitchFamily="34" charset="-128"/>
            </a:endParaRPr>
          </a:p>
          <a:p>
            <a:pPr algn="ctr" eaLnBrk="1" fontAlgn="base" hangingPunct="1">
              <a:spcBef>
                <a:spcPct val="50000"/>
              </a:spcBef>
              <a:spcAft>
                <a:spcPct val="0"/>
              </a:spcAft>
            </a:pPr>
            <a:r>
              <a:rPr lang="en-US" sz="1600" b="1" dirty="0" smtClean="0">
                <a:solidFill>
                  <a:srgbClr val="FFFF00"/>
                </a:solidFill>
                <a:latin typeface="Arial Unicode MS" pitchFamily="34" charset="-128"/>
              </a:rPr>
              <a:t>March </a:t>
            </a:r>
            <a:r>
              <a:rPr lang="en-US" sz="1600" b="1" dirty="0" smtClean="0">
                <a:solidFill>
                  <a:srgbClr val="FFFF00"/>
                </a:solidFill>
                <a:latin typeface="Arial Unicode MS" pitchFamily="34" charset="-128"/>
              </a:rPr>
              <a:t>28, </a:t>
            </a:r>
            <a:r>
              <a:rPr lang="en-US" sz="1600" b="1" dirty="0">
                <a:solidFill>
                  <a:srgbClr val="FFFF00"/>
                </a:solidFill>
                <a:latin typeface="Arial Unicode MS" pitchFamily="34" charset="-128"/>
              </a:rPr>
              <a:t>2014</a:t>
            </a:r>
            <a:endParaRPr lang="en-US" sz="1600" b="1" dirty="0" smtClean="0">
              <a:solidFill>
                <a:srgbClr val="FFFF00"/>
              </a:solidFill>
              <a:latin typeface="Arial Unicode MS" pitchFamily="34" charset="-128"/>
            </a:endParaRPr>
          </a:p>
        </p:txBody>
      </p:sp>
      <p:pic>
        <p:nvPicPr>
          <p:cNvPr id="7177" name="Picture 11" descr="WideBannerLe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6259"/>
            <a:ext cx="2514600" cy="49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Slide Number Placeholder 1"/>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srgbClr val="000000"/>
                </a:solidFill>
              </a:rPr>
              <a:t>1</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1150" y="63759"/>
            <a:ext cx="1041699" cy="6952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350" y="6927"/>
            <a:ext cx="1314450" cy="952500"/>
          </a:xfrm>
          <a:prstGeom prst="rect">
            <a:avLst/>
          </a:prstGeom>
        </p:spPr>
      </p:pic>
    </p:spTree>
    <p:extLst>
      <p:ext uri="{BB962C8B-B14F-4D97-AF65-F5344CB8AC3E}">
        <p14:creationId xmlns:p14="http://schemas.microsoft.com/office/powerpoint/2010/main" val="2048802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GOESEAST_CONUS1402Z"/>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
        <p:nvSpPr>
          <p:cNvPr id="3" name="TextBox 2"/>
          <p:cNvSpPr txBox="1"/>
          <p:nvPr/>
        </p:nvSpPr>
        <p:spPr>
          <a:xfrm>
            <a:off x="2819400" y="391439"/>
            <a:ext cx="3634328" cy="369332"/>
          </a:xfrm>
          <a:prstGeom prst="rect">
            <a:avLst/>
          </a:prstGeom>
          <a:noFill/>
        </p:spPr>
        <p:txBody>
          <a:bodyPr wrap="none" rtlCol="0">
            <a:spAutoFit/>
          </a:bodyPr>
          <a:lstStyle/>
          <a:p>
            <a:r>
              <a:rPr lang="en-US" dirty="0" smtClean="0">
                <a:solidFill>
                  <a:srgbClr val="FFFF00"/>
                </a:solidFill>
              </a:rPr>
              <a:t>Current GOES CONUS </a:t>
            </a:r>
            <a:r>
              <a:rPr lang="en-US" dirty="0" smtClean="0">
                <a:solidFill>
                  <a:srgbClr val="FFFF00"/>
                </a:solidFill>
              </a:rPr>
              <a:t>from East</a:t>
            </a:r>
            <a:endParaRPr lang="en-US" dirty="0">
              <a:solidFill>
                <a:srgbClr val="FFFF00"/>
              </a:solidFill>
            </a:endParaRPr>
          </a:p>
        </p:txBody>
      </p:sp>
      <p:sp>
        <p:nvSpPr>
          <p:cNvPr id="4" name="TextBox 3"/>
          <p:cNvSpPr txBox="1"/>
          <p:nvPr/>
        </p:nvSpPr>
        <p:spPr>
          <a:xfrm>
            <a:off x="5124451" y="5410200"/>
            <a:ext cx="3733799" cy="369332"/>
          </a:xfrm>
          <a:prstGeom prst="rect">
            <a:avLst/>
          </a:prstGeom>
          <a:solidFill>
            <a:schemeClr val="bg1"/>
          </a:solidFill>
        </p:spPr>
        <p:txBody>
          <a:bodyPr wrap="square" rtlCol="0">
            <a:spAutoFit/>
          </a:bodyPr>
          <a:lstStyle/>
          <a:p>
            <a:r>
              <a:rPr lang="en-US" dirty="0" smtClean="0"/>
              <a:t>Note coverage east of Puerto Rico</a:t>
            </a:r>
            <a:endParaRPr lang="en-US" dirty="0"/>
          </a:p>
        </p:txBody>
      </p:sp>
    </p:spTree>
    <p:extLst>
      <p:ext uri="{BB962C8B-B14F-4D97-AF65-F5344CB8AC3E}">
        <p14:creationId xmlns:p14="http://schemas.microsoft.com/office/powerpoint/2010/main" val="258259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GOESWEST_PACUS1345Z"/>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
        <p:nvSpPr>
          <p:cNvPr id="3" name="TextBox 2"/>
          <p:cNvSpPr txBox="1"/>
          <p:nvPr/>
        </p:nvSpPr>
        <p:spPr>
          <a:xfrm>
            <a:off x="2819400" y="391439"/>
            <a:ext cx="3702809" cy="369332"/>
          </a:xfrm>
          <a:prstGeom prst="rect">
            <a:avLst/>
          </a:prstGeom>
          <a:noFill/>
        </p:spPr>
        <p:txBody>
          <a:bodyPr wrap="none" rtlCol="0">
            <a:spAutoFit/>
          </a:bodyPr>
          <a:lstStyle/>
          <a:p>
            <a:r>
              <a:rPr lang="en-US" dirty="0" smtClean="0">
                <a:solidFill>
                  <a:srgbClr val="FFFF00"/>
                </a:solidFill>
              </a:rPr>
              <a:t>Current GOES </a:t>
            </a:r>
            <a:r>
              <a:rPr lang="en-US" dirty="0" smtClean="0">
                <a:solidFill>
                  <a:srgbClr val="FFFF00"/>
                </a:solidFill>
              </a:rPr>
              <a:t>PACUS from West </a:t>
            </a:r>
            <a:endParaRPr lang="en-US" dirty="0">
              <a:solidFill>
                <a:srgbClr val="FFFF00"/>
              </a:solidFill>
            </a:endParaRPr>
          </a:p>
        </p:txBody>
      </p:sp>
      <p:sp>
        <p:nvSpPr>
          <p:cNvPr id="4" name="TextBox 3"/>
          <p:cNvSpPr txBox="1"/>
          <p:nvPr/>
        </p:nvSpPr>
        <p:spPr>
          <a:xfrm>
            <a:off x="2057400" y="5638800"/>
            <a:ext cx="5029200" cy="369332"/>
          </a:xfrm>
          <a:prstGeom prst="rect">
            <a:avLst/>
          </a:prstGeom>
          <a:solidFill>
            <a:schemeClr val="bg1"/>
          </a:solidFill>
        </p:spPr>
        <p:txBody>
          <a:bodyPr wrap="square" rtlCol="0">
            <a:spAutoFit/>
          </a:bodyPr>
          <a:lstStyle/>
          <a:p>
            <a:r>
              <a:rPr lang="en-US" dirty="0" smtClean="0"/>
              <a:t>Note coverage both east and west of Hawaii</a:t>
            </a:r>
            <a:endParaRPr lang="en-US" dirty="0"/>
          </a:p>
        </p:txBody>
      </p:sp>
    </p:spTree>
    <p:extLst>
      <p:ext uri="{BB962C8B-B14F-4D97-AF65-F5344CB8AC3E}">
        <p14:creationId xmlns:p14="http://schemas.microsoft.com/office/powerpoint/2010/main" val="236067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_ABI_CURRENT_CONUSI"/>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0"/>
            <a:ext cx="8229600" cy="6858000"/>
          </a:xfrm>
          <a:prstGeom prst="rect">
            <a:avLst/>
          </a:prstGeom>
          <a:noFill/>
          <a:ln>
            <a:noFill/>
          </a:ln>
        </p:spPr>
      </p:pic>
      <p:sp>
        <p:nvSpPr>
          <p:cNvPr id="3" name="TextBox 2"/>
          <p:cNvSpPr txBox="1"/>
          <p:nvPr/>
        </p:nvSpPr>
        <p:spPr>
          <a:xfrm>
            <a:off x="1904999" y="1676400"/>
            <a:ext cx="800219" cy="369332"/>
          </a:xfrm>
          <a:prstGeom prst="rect">
            <a:avLst/>
          </a:prstGeom>
          <a:noFill/>
        </p:spPr>
        <p:txBody>
          <a:bodyPr wrap="none" rtlCol="0">
            <a:spAutoFit/>
          </a:bodyPr>
          <a:lstStyle/>
          <a:p>
            <a:r>
              <a:rPr lang="en-US" dirty="0" smtClean="0">
                <a:solidFill>
                  <a:srgbClr val="FF0000"/>
                </a:solidFill>
              </a:rPr>
              <a:t>space</a:t>
            </a:r>
            <a:endParaRPr lang="en-US" dirty="0">
              <a:solidFill>
                <a:srgbClr val="FF0000"/>
              </a:solidFill>
            </a:endParaRPr>
          </a:p>
        </p:txBody>
      </p:sp>
      <p:sp>
        <p:nvSpPr>
          <p:cNvPr id="4" name="TextBox 3"/>
          <p:cNvSpPr txBox="1"/>
          <p:nvPr/>
        </p:nvSpPr>
        <p:spPr>
          <a:xfrm>
            <a:off x="7886581" y="4419600"/>
            <a:ext cx="800219" cy="369332"/>
          </a:xfrm>
          <a:prstGeom prst="rect">
            <a:avLst/>
          </a:prstGeom>
          <a:noFill/>
        </p:spPr>
        <p:txBody>
          <a:bodyPr wrap="none" rtlCol="0">
            <a:spAutoFit/>
          </a:bodyPr>
          <a:lstStyle/>
          <a:p>
            <a:r>
              <a:rPr lang="en-US" dirty="0" smtClean="0">
                <a:solidFill>
                  <a:srgbClr val="0033CC"/>
                </a:solidFill>
              </a:rPr>
              <a:t>space</a:t>
            </a:r>
            <a:endParaRPr lang="en-US" dirty="0">
              <a:solidFill>
                <a:srgbClr val="0033CC"/>
              </a:solidFill>
            </a:endParaRPr>
          </a:p>
        </p:txBody>
      </p:sp>
      <p:sp>
        <p:nvSpPr>
          <p:cNvPr id="5" name="TextBox 4"/>
          <p:cNvSpPr txBox="1"/>
          <p:nvPr/>
        </p:nvSpPr>
        <p:spPr>
          <a:xfrm>
            <a:off x="6781800" y="1307068"/>
            <a:ext cx="800219" cy="369332"/>
          </a:xfrm>
          <a:prstGeom prst="rect">
            <a:avLst/>
          </a:prstGeom>
          <a:noFill/>
        </p:spPr>
        <p:txBody>
          <a:bodyPr wrap="none" rtlCol="0">
            <a:spAutoFit/>
          </a:bodyPr>
          <a:lstStyle/>
          <a:p>
            <a:r>
              <a:rPr lang="en-US" dirty="0" smtClean="0">
                <a:solidFill>
                  <a:srgbClr val="0033CC"/>
                </a:solidFill>
              </a:rPr>
              <a:t>space</a:t>
            </a:r>
            <a:endParaRPr lang="en-US" dirty="0">
              <a:solidFill>
                <a:srgbClr val="0033CC"/>
              </a:solidFill>
            </a:endParaRPr>
          </a:p>
        </p:txBody>
      </p:sp>
      <p:sp>
        <p:nvSpPr>
          <p:cNvPr id="6" name="TextBox 5"/>
          <p:cNvSpPr txBox="1"/>
          <p:nvPr/>
        </p:nvSpPr>
        <p:spPr>
          <a:xfrm>
            <a:off x="2819400" y="391439"/>
            <a:ext cx="4121706" cy="369332"/>
          </a:xfrm>
          <a:prstGeom prst="rect">
            <a:avLst/>
          </a:prstGeom>
          <a:solidFill>
            <a:schemeClr val="tx1"/>
          </a:solidFill>
        </p:spPr>
        <p:txBody>
          <a:bodyPr wrap="none" rtlCol="0">
            <a:spAutoFit/>
          </a:bodyPr>
          <a:lstStyle/>
          <a:p>
            <a:r>
              <a:rPr lang="en-US" dirty="0" smtClean="0">
                <a:solidFill>
                  <a:srgbClr val="FFFF00"/>
                </a:solidFill>
              </a:rPr>
              <a:t>Current  Plans for ABI CONUS sectors</a:t>
            </a:r>
            <a:endParaRPr lang="en-US" dirty="0">
              <a:solidFill>
                <a:srgbClr val="FFFF00"/>
              </a:solidFill>
            </a:endParaRPr>
          </a:p>
        </p:txBody>
      </p:sp>
      <p:sp>
        <p:nvSpPr>
          <p:cNvPr id="7" name="TextBox 6"/>
          <p:cNvSpPr txBox="1"/>
          <p:nvPr/>
        </p:nvSpPr>
        <p:spPr>
          <a:xfrm>
            <a:off x="685801" y="5867400"/>
            <a:ext cx="6781800" cy="369332"/>
          </a:xfrm>
          <a:prstGeom prst="rect">
            <a:avLst/>
          </a:prstGeom>
          <a:solidFill>
            <a:schemeClr val="bg1"/>
          </a:solidFill>
        </p:spPr>
        <p:txBody>
          <a:bodyPr wrap="square" rtlCol="0">
            <a:spAutoFit/>
          </a:bodyPr>
          <a:lstStyle/>
          <a:p>
            <a:r>
              <a:rPr lang="en-US" dirty="0" smtClean="0"/>
              <a:t>Note lack on coverage of Hawaii and much of the eastern Pacific</a:t>
            </a:r>
            <a:endParaRPr lang="en-US" dirty="0"/>
          </a:p>
        </p:txBody>
      </p:sp>
    </p:spTree>
    <p:extLst>
      <p:ext uri="{BB962C8B-B14F-4D97-AF65-F5344CB8AC3E}">
        <p14:creationId xmlns:p14="http://schemas.microsoft.com/office/powerpoint/2010/main" val="261180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13</a:t>
            </a:fld>
            <a:endParaRPr 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4" name="TextBox 3"/>
          <p:cNvSpPr txBox="1"/>
          <p:nvPr/>
        </p:nvSpPr>
        <p:spPr>
          <a:xfrm>
            <a:off x="2819400" y="391439"/>
            <a:ext cx="4442242" cy="369332"/>
          </a:xfrm>
          <a:prstGeom prst="rect">
            <a:avLst/>
          </a:prstGeom>
          <a:solidFill>
            <a:schemeClr val="tx1"/>
          </a:solidFill>
        </p:spPr>
        <p:txBody>
          <a:bodyPr wrap="none" rtlCol="0">
            <a:spAutoFit/>
          </a:bodyPr>
          <a:lstStyle/>
          <a:p>
            <a:r>
              <a:rPr lang="en-US" dirty="0" smtClean="0">
                <a:solidFill>
                  <a:srgbClr val="FFFF00"/>
                </a:solidFill>
              </a:rPr>
              <a:t>Current  view of Northeast US from 135W</a:t>
            </a:r>
            <a:endParaRPr lang="en-US" dirty="0">
              <a:solidFill>
                <a:srgbClr val="FFFF00"/>
              </a:solidFill>
            </a:endParaRPr>
          </a:p>
        </p:txBody>
      </p:sp>
      <p:sp>
        <p:nvSpPr>
          <p:cNvPr id="5" name="TextBox 4"/>
          <p:cNvSpPr txBox="1"/>
          <p:nvPr/>
        </p:nvSpPr>
        <p:spPr>
          <a:xfrm>
            <a:off x="5040521" y="1676400"/>
            <a:ext cx="2221121" cy="923330"/>
          </a:xfrm>
          <a:prstGeom prst="rect">
            <a:avLst/>
          </a:prstGeom>
          <a:solidFill>
            <a:schemeClr val="bg1"/>
          </a:solidFill>
        </p:spPr>
        <p:txBody>
          <a:bodyPr wrap="square" rtlCol="0">
            <a:spAutoFit/>
          </a:bodyPr>
          <a:lstStyle/>
          <a:p>
            <a:r>
              <a:rPr lang="en-US" dirty="0" smtClean="0"/>
              <a:t>Note very poor view angle from a Western GOES</a:t>
            </a:r>
            <a:endParaRPr lang="en-US" dirty="0"/>
          </a:p>
        </p:txBody>
      </p:sp>
    </p:spTree>
    <p:extLst>
      <p:ext uri="{BB962C8B-B14F-4D97-AF65-F5344CB8AC3E}">
        <p14:creationId xmlns:p14="http://schemas.microsoft.com/office/powerpoint/2010/main" val="176553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_ABI_FUTURE_CONUSI"/>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0"/>
            <a:ext cx="8229600" cy="6858000"/>
          </a:xfrm>
          <a:prstGeom prst="rect">
            <a:avLst/>
          </a:prstGeom>
          <a:noFill/>
          <a:ln>
            <a:noFill/>
          </a:ln>
        </p:spPr>
      </p:pic>
      <p:sp>
        <p:nvSpPr>
          <p:cNvPr id="3" name="TextBox 2"/>
          <p:cNvSpPr txBox="1"/>
          <p:nvPr/>
        </p:nvSpPr>
        <p:spPr>
          <a:xfrm>
            <a:off x="1752600" y="391439"/>
            <a:ext cx="5486400" cy="646331"/>
          </a:xfrm>
          <a:prstGeom prst="rect">
            <a:avLst/>
          </a:prstGeom>
          <a:solidFill>
            <a:schemeClr val="tx1"/>
          </a:solidFill>
        </p:spPr>
        <p:txBody>
          <a:bodyPr wrap="square" rtlCol="0">
            <a:spAutoFit/>
          </a:bodyPr>
          <a:lstStyle/>
          <a:p>
            <a:r>
              <a:rPr lang="en-US" dirty="0" smtClean="0">
                <a:solidFill>
                  <a:srgbClr val="FFFF00"/>
                </a:solidFill>
              </a:rPr>
              <a:t>Option for moving ABI from GOES-West to the West (and East sector to the East)</a:t>
            </a:r>
            <a:endParaRPr lang="en-US" dirty="0">
              <a:solidFill>
                <a:srgbClr val="FFFF00"/>
              </a:solidFill>
            </a:endParaRPr>
          </a:p>
        </p:txBody>
      </p:sp>
      <p:sp>
        <p:nvSpPr>
          <p:cNvPr id="4" name="TextBox 3"/>
          <p:cNvSpPr txBox="1"/>
          <p:nvPr/>
        </p:nvSpPr>
        <p:spPr>
          <a:xfrm>
            <a:off x="6400800" y="6258580"/>
            <a:ext cx="2217274" cy="523220"/>
          </a:xfrm>
          <a:prstGeom prst="rect">
            <a:avLst/>
          </a:prstGeom>
          <a:noFill/>
        </p:spPr>
        <p:txBody>
          <a:bodyPr wrap="none" rtlCol="0">
            <a:spAutoFit/>
          </a:bodyPr>
          <a:lstStyle/>
          <a:p>
            <a:r>
              <a:rPr lang="en-US" sz="2800" b="1" dirty="0" smtClean="0">
                <a:solidFill>
                  <a:schemeClr val="accent3"/>
                </a:solidFill>
              </a:rPr>
              <a:t>PROPOSED</a:t>
            </a:r>
            <a:endParaRPr lang="en-US" b="1" dirty="0">
              <a:solidFill>
                <a:schemeClr val="accent3"/>
              </a:solidFill>
            </a:endParaRPr>
          </a:p>
        </p:txBody>
      </p:sp>
    </p:spTree>
    <p:extLst>
      <p:ext uri="{BB962C8B-B14F-4D97-AF65-F5344CB8AC3E}">
        <p14:creationId xmlns:p14="http://schemas.microsoft.com/office/powerpoint/2010/main" val="2443058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_ABI_FUTURE_CONUSI"/>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0"/>
            <a:ext cx="8229600" cy="6858000"/>
          </a:xfrm>
          <a:prstGeom prst="rect">
            <a:avLst/>
          </a:prstGeom>
          <a:noFill/>
          <a:ln>
            <a:noFill/>
          </a:ln>
        </p:spPr>
      </p:pic>
      <p:sp>
        <p:nvSpPr>
          <p:cNvPr id="3" name="TextBox 2"/>
          <p:cNvSpPr txBox="1"/>
          <p:nvPr/>
        </p:nvSpPr>
        <p:spPr>
          <a:xfrm>
            <a:off x="2133600" y="2962870"/>
            <a:ext cx="6172200" cy="923330"/>
          </a:xfrm>
          <a:prstGeom prst="rect">
            <a:avLst/>
          </a:prstGeom>
          <a:solidFill>
            <a:schemeClr val="tx1"/>
          </a:solidFill>
        </p:spPr>
        <p:txBody>
          <a:bodyPr wrap="square" rtlCol="0">
            <a:spAutoFit/>
          </a:bodyPr>
          <a:lstStyle/>
          <a:p>
            <a:r>
              <a:rPr lang="en-US" dirty="0" smtClean="0">
                <a:solidFill>
                  <a:srgbClr val="FFFF00"/>
                </a:solidFill>
              </a:rPr>
              <a:t>Option for moving ABI from GOES-West to the West (and East sector to the East) with </a:t>
            </a:r>
            <a:r>
              <a:rPr lang="en-US" dirty="0" smtClean="0">
                <a:solidFill>
                  <a:srgbClr val="FFFF00"/>
                </a:solidFill>
              </a:rPr>
              <a:t>potential/re-locatable </a:t>
            </a:r>
            <a:r>
              <a:rPr lang="en-US" dirty="0" smtClean="0">
                <a:solidFill>
                  <a:srgbClr val="FFFF00"/>
                </a:solidFill>
              </a:rPr>
              <a:t>Alaska one-minute </a:t>
            </a:r>
            <a:r>
              <a:rPr lang="en-US" dirty="0" err="1" smtClean="0">
                <a:solidFill>
                  <a:srgbClr val="FFFF00"/>
                </a:solidFill>
              </a:rPr>
              <a:t>mesoscale</a:t>
            </a:r>
            <a:r>
              <a:rPr lang="en-US" dirty="0" smtClean="0">
                <a:solidFill>
                  <a:srgbClr val="FFFF00"/>
                </a:solidFill>
              </a:rPr>
              <a:t> sector (approximate coverage)</a:t>
            </a:r>
            <a:endParaRPr lang="en-US" dirty="0">
              <a:solidFill>
                <a:srgbClr val="FFFF00"/>
              </a:solidFill>
            </a:endParaRPr>
          </a:p>
        </p:txBody>
      </p:sp>
      <p:sp>
        <p:nvSpPr>
          <p:cNvPr id="4" name="Rectangle 3"/>
          <p:cNvSpPr/>
          <p:nvPr/>
        </p:nvSpPr>
        <p:spPr>
          <a:xfrm rot="1078995">
            <a:off x="2771257" y="-287715"/>
            <a:ext cx="1029182" cy="2319088"/>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00800" y="6258580"/>
            <a:ext cx="2217274" cy="523220"/>
          </a:xfrm>
          <a:prstGeom prst="rect">
            <a:avLst/>
          </a:prstGeom>
          <a:noFill/>
        </p:spPr>
        <p:txBody>
          <a:bodyPr wrap="none" rtlCol="0">
            <a:spAutoFit/>
          </a:bodyPr>
          <a:lstStyle/>
          <a:p>
            <a:r>
              <a:rPr lang="en-US" sz="2800" b="1" dirty="0" smtClean="0">
                <a:solidFill>
                  <a:schemeClr val="accent3"/>
                </a:solidFill>
              </a:rPr>
              <a:t>PROPOSED</a:t>
            </a:r>
            <a:endParaRPr lang="en-US" b="1" dirty="0">
              <a:solidFill>
                <a:schemeClr val="accent3"/>
              </a:solidFill>
            </a:endParaRPr>
          </a:p>
        </p:txBody>
      </p:sp>
    </p:spTree>
    <p:extLst>
      <p:ext uri="{BB962C8B-B14F-4D97-AF65-F5344CB8AC3E}">
        <p14:creationId xmlns:p14="http://schemas.microsoft.com/office/powerpoint/2010/main" val="1267100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_ABI_FUTURE_CONUSI"/>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57200" y="0"/>
            <a:ext cx="8229600" cy="6858000"/>
          </a:xfrm>
          <a:prstGeom prst="rect">
            <a:avLst/>
          </a:prstGeom>
          <a:noFill/>
          <a:ln>
            <a:noFill/>
          </a:ln>
        </p:spPr>
      </p:pic>
      <p:sp>
        <p:nvSpPr>
          <p:cNvPr id="3" name="TextBox 2"/>
          <p:cNvSpPr txBox="1"/>
          <p:nvPr/>
        </p:nvSpPr>
        <p:spPr>
          <a:xfrm>
            <a:off x="4224085" y="-50125"/>
            <a:ext cx="4919915" cy="2031325"/>
          </a:xfrm>
          <a:prstGeom prst="rect">
            <a:avLst/>
          </a:prstGeom>
          <a:solidFill>
            <a:schemeClr val="tx1"/>
          </a:solidFill>
        </p:spPr>
        <p:txBody>
          <a:bodyPr wrap="square" rtlCol="0">
            <a:spAutoFit/>
          </a:bodyPr>
          <a:lstStyle/>
          <a:p>
            <a:r>
              <a:rPr lang="en-US" dirty="0" smtClean="0">
                <a:solidFill>
                  <a:srgbClr val="FFFF00"/>
                </a:solidFill>
              </a:rPr>
              <a:t>Option for moving ABI from GOES-West to the West (and East sector to the East) with </a:t>
            </a:r>
            <a:r>
              <a:rPr lang="en-US" dirty="0">
                <a:solidFill>
                  <a:srgbClr val="FFFF00"/>
                </a:solidFill>
              </a:rPr>
              <a:t>potential/re-locatable </a:t>
            </a:r>
            <a:r>
              <a:rPr lang="en-US" dirty="0" smtClean="0">
                <a:solidFill>
                  <a:srgbClr val="FFFF00"/>
                </a:solidFill>
              </a:rPr>
              <a:t>Alaska one-minute </a:t>
            </a:r>
            <a:r>
              <a:rPr lang="en-US" dirty="0" err="1" smtClean="0">
                <a:solidFill>
                  <a:srgbClr val="FFFF00"/>
                </a:solidFill>
              </a:rPr>
              <a:t>mesoscale</a:t>
            </a:r>
            <a:r>
              <a:rPr lang="en-US" dirty="0" smtClean="0">
                <a:solidFill>
                  <a:srgbClr val="FFFF00"/>
                </a:solidFill>
              </a:rPr>
              <a:t> sector (approximate </a:t>
            </a:r>
            <a:r>
              <a:rPr lang="en-US" dirty="0" smtClean="0">
                <a:solidFill>
                  <a:srgbClr val="FFFF00"/>
                </a:solidFill>
              </a:rPr>
              <a:t>coverage) and </a:t>
            </a:r>
            <a:r>
              <a:rPr lang="en-US" dirty="0" smtClean="0">
                <a:solidFill>
                  <a:srgbClr val="FFFF00"/>
                </a:solidFill>
              </a:rPr>
              <a:t>additional sector for Hawaii or American </a:t>
            </a:r>
            <a:r>
              <a:rPr lang="en-US" dirty="0" smtClean="0">
                <a:solidFill>
                  <a:srgbClr val="FFFF00"/>
                </a:solidFill>
              </a:rPr>
              <a:t>Samoa from West and two locations via the Eastern satellite</a:t>
            </a:r>
            <a:endParaRPr lang="en-US" dirty="0">
              <a:solidFill>
                <a:srgbClr val="FFFF00"/>
              </a:solidFill>
            </a:endParaRPr>
          </a:p>
        </p:txBody>
      </p:sp>
      <p:sp>
        <p:nvSpPr>
          <p:cNvPr id="4" name="Rectangle 3"/>
          <p:cNvSpPr/>
          <p:nvPr/>
        </p:nvSpPr>
        <p:spPr>
          <a:xfrm rot="1078995">
            <a:off x="2771257" y="-287715"/>
            <a:ext cx="1029182" cy="2319088"/>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78995">
            <a:off x="673012" y="3557340"/>
            <a:ext cx="1029182" cy="1067246"/>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400800" y="6258580"/>
            <a:ext cx="2217274" cy="523220"/>
          </a:xfrm>
          <a:prstGeom prst="rect">
            <a:avLst/>
          </a:prstGeom>
          <a:noFill/>
        </p:spPr>
        <p:txBody>
          <a:bodyPr wrap="none" rtlCol="0">
            <a:spAutoFit/>
          </a:bodyPr>
          <a:lstStyle/>
          <a:p>
            <a:r>
              <a:rPr lang="en-US" sz="2800" b="1" dirty="0" smtClean="0">
                <a:solidFill>
                  <a:schemeClr val="accent3"/>
                </a:solidFill>
              </a:rPr>
              <a:t>PROPOSED</a:t>
            </a:r>
            <a:endParaRPr lang="en-US" b="1" dirty="0">
              <a:solidFill>
                <a:schemeClr val="accent3"/>
              </a:solidFill>
            </a:endParaRPr>
          </a:p>
        </p:txBody>
      </p:sp>
      <p:sp>
        <p:nvSpPr>
          <p:cNvPr id="7" name="Rectangle 6"/>
          <p:cNvSpPr/>
          <p:nvPr/>
        </p:nvSpPr>
        <p:spPr>
          <a:xfrm rot="20576869">
            <a:off x="5886209" y="2723604"/>
            <a:ext cx="1029182" cy="1067246"/>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20576869">
            <a:off x="7904759" y="3377313"/>
            <a:ext cx="1029182" cy="1067246"/>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8719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_ABI_CURRENT_CONUSI"/>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0"/>
            <a:ext cx="8229600" cy="6858000"/>
          </a:xfrm>
          <a:prstGeom prst="rect">
            <a:avLst/>
          </a:prstGeom>
          <a:noFill/>
          <a:ln>
            <a:noFill/>
          </a:ln>
        </p:spPr>
      </p:pic>
      <p:sp>
        <p:nvSpPr>
          <p:cNvPr id="3" name="TextBox 2"/>
          <p:cNvSpPr txBox="1"/>
          <p:nvPr/>
        </p:nvSpPr>
        <p:spPr>
          <a:xfrm>
            <a:off x="1904999" y="1676400"/>
            <a:ext cx="800219" cy="369332"/>
          </a:xfrm>
          <a:prstGeom prst="rect">
            <a:avLst/>
          </a:prstGeom>
          <a:noFill/>
        </p:spPr>
        <p:txBody>
          <a:bodyPr wrap="none" rtlCol="0">
            <a:spAutoFit/>
          </a:bodyPr>
          <a:lstStyle/>
          <a:p>
            <a:r>
              <a:rPr lang="en-US" dirty="0" smtClean="0">
                <a:solidFill>
                  <a:srgbClr val="FF0000"/>
                </a:solidFill>
              </a:rPr>
              <a:t>space</a:t>
            </a:r>
            <a:endParaRPr lang="en-US" dirty="0">
              <a:solidFill>
                <a:srgbClr val="FF0000"/>
              </a:solidFill>
            </a:endParaRPr>
          </a:p>
        </p:txBody>
      </p:sp>
      <p:sp>
        <p:nvSpPr>
          <p:cNvPr id="4" name="TextBox 3"/>
          <p:cNvSpPr txBox="1"/>
          <p:nvPr/>
        </p:nvSpPr>
        <p:spPr>
          <a:xfrm>
            <a:off x="7886581" y="4419600"/>
            <a:ext cx="800219" cy="369332"/>
          </a:xfrm>
          <a:prstGeom prst="rect">
            <a:avLst/>
          </a:prstGeom>
          <a:noFill/>
        </p:spPr>
        <p:txBody>
          <a:bodyPr wrap="none" rtlCol="0">
            <a:spAutoFit/>
          </a:bodyPr>
          <a:lstStyle/>
          <a:p>
            <a:r>
              <a:rPr lang="en-US" dirty="0" smtClean="0">
                <a:solidFill>
                  <a:srgbClr val="0033CC"/>
                </a:solidFill>
              </a:rPr>
              <a:t>space</a:t>
            </a:r>
            <a:endParaRPr lang="en-US" dirty="0">
              <a:solidFill>
                <a:srgbClr val="0033CC"/>
              </a:solidFill>
            </a:endParaRPr>
          </a:p>
        </p:txBody>
      </p:sp>
      <p:sp>
        <p:nvSpPr>
          <p:cNvPr id="5" name="TextBox 4"/>
          <p:cNvSpPr txBox="1"/>
          <p:nvPr/>
        </p:nvSpPr>
        <p:spPr>
          <a:xfrm>
            <a:off x="6781800" y="1307068"/>
            <a:ext cx="800219" cy="369332"/>
          </a:xfrm>
          <a:prstGeom prst="rect">
            <a:avLst/>
          </a:prstGeom>
          <a:noFill/>
        </p:spPr>
        <p:txBody>
          <a:bodyPr wrap="none" rtlCol="0">
            <a:spAutoFit/>
          </a:bodyPr>
          <a:lstStyle/>
          <a:p>
            <a:r>
              <a:rPr lang="en-US" dirty="0" smtClean="0">
                <a:solidFill>
                  <a:srgbClr val="0033CC"/>
                </a:solidFill>
              </a:rPr>
              <a:t>space</a:t>
            </a:r>
            <a:endParaRPr lang="en-US" dirty="0">
              <a:solidFill>
                <a:srgbClr val="0033CC"/>
              </a:solidFill>
            </a:endParaRPr>
          </a:p>
        </p:txBody>
      </p:sp>
      <p:sp>
        <p:nvSpPr>
          <p:cNvPr id="6" name="TextBox 5"/>
          <p:cNvSpPr txBox="1"/>
          <p:nvPr/>
        </p:nvSpPr>
        <p:spPr>
          <a:xfrm>
            <a:off x="2819400" y="391439"/>
            <a:ext cx="4121706" cy="369332"/>
          </a:xfrm>
          <a:prstGeom prst="rect">
            <a:avLst/>
          </a:prstGeom>
          <a:solidFill>
            <a:schemeClr val="tx1"/>
          </a:solidFill>
        </p:spPr>
        <p:txBody>
          <a:bodyPr wrap="none" rtlCol="0">
            <a:spAutoFit/>
          </a:bodyPr>
          <a:lstStyle/>
          <a:p>
            <a:r>
              <a:rPr lang="en-US" dirty="0" smtClean="0">
                <a:solidFill>
                  <a:srgbClr val="FFFF00"/>
                </a:solidFill>
              </a:rPr>
              <a:t>Current  Plans for ABI CONUS sectors</a:t>
            </a:r>
            <a:endParaRPr lang="en-US" dirty="0">
              <a:solidFill>
                <a:srgbClr val="FFFF00"/>
              </a:solidFill>
            </a:endParaRPr>
          </a:p>
        </p:txBody>
      </p:sp>
    </p:spTree>
    <p:extLst>
      <p:ext uri="{BB962C8B-B14F-4D97-AF65-F5344CB8AC3E}">
        <p14:creationId xmlns:p14="http://schemas.microsoft.com/office/powerpoint/2010/main" val="71798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solidFill>
                  <a:srgbClr val="FFFF00"/>
                </a:solidFill>
              </a:rPr>
              <a:t>Proposal</a:t>
            </a:r>
            <a:endParaRPr lang="en-US" dirty="0">
              <a:solidFill>
                <a:srgbClr val="FFFF00"/>
              </a:solidFill>
            </a:endParaRPr>
          </a:p>
        </p:txBody>
      </p:sp>
      <p:sp>
        <p:nvSpPr>
          <p:cNvPr id="4" name="Content Placeholder 3"/>
          <p:cNvSpPr>
            <a:spLocks noGrp="1"/>
          </p:cNvSpPr>
          <p:nvPr>
            <p:ph idx="1"/>
          </p:nvPr>
        </p:nvSpPr>
        <p:spPr>
          <a:xfrm>
            <a:off x="381000" y="914400"/>
            <a:ext cx="8534400" cy="4525963"/>
          </a:xfrm>
        </p:spPr>
        <p:txBody>
          <a:bodyPr/>
          <a:lstStyle/>
          <a:p>
            <a:r>
              <a:rPr lang="en-US" sz="2800" dirty="0" smtClean="0">
                <a:solidFill>
                  <a:schemeClr val="bg1"/>
                </a:solidFill>
              </a:rPr>
              <a:t>Move </a:t>
            </a:r>
            <a:r>
              <a:rPr lang="en-US" sz="2800" dirty="0" smtClean="0">
                <a:solidFill>
                  <a:schemeClr val="bg1"/>
                </a:solidFill>
              </a:rPr>
              <a:t>the GOES-West ‘CONUS’ sector to the west, to get less overlap over CONUS and extend coverage over </a:t>
            </a:r>
            <a:r>
              <a:rPr lang="en-US" sz="2800" dirty="0" smtClean="0">
                <a:solidFill>
                  <a:schemeClr val="bg1"/>
                </a:solidFill>
              </a:rPr>
              <a:t>the North </a:t>
            </a:r>
            <a:r>
              <a:rPr lang="en-US" sz="2800" dirty="0" smtClean="0">
                <a:solidFill>
                  <a:schemeClr val="bg1"/>
                </a:solidFill>
              </a:rPr>
              <a:t>Pacific (including Hawaii)</a:t>
            </a:r>
          </a:p>
          <a:p>
            <a:endParaRPr lang="en-US" sz="2800" dirty="0" smtClean="0">
              <a:solidFill>
                <a:schemeClr val="bg1"/>
              </a:solidFill>
            </a:endParaRPr>
          </a:p>
          <a:p>
            <a:r>
              <a:rPr lang="en-US" sz="2800" dirty="0" smtClean="0">
                <a:solidFill>
                  <a:schemeClr val="bg1"/>
                </a:solidFill>
              </a:rPr>
              <a:t>Move </a:t>
            </a:r>
            <a:r>
              <a:rPr lang="en-US" sz="2800" dirty="0">
                <a:solidFill>
                  <a:schemeClr val="bg1"/>
                </a:solidFill>
              </a:rPr>
              <a:t>the </a:t>
            </a:r>
            <a:r>
              <a:rPr lang="en-US" sz="2800" dirty="0" smtClean="0">
                <a:solidFill>
                  <a:schemeClr val="bg1"/>
                </a:solidFill>
              </a:rPr>
              <a:t>GOES-East CONUS </a:t>
            </a:r>
            <a:r>
              <a:rPr lang="en-US" sz="2800" dirty="0">
                <a:solidFill>
                  <a:schemeClr val="bg1"/>
                </a:solidFill>
              </a:rPr>
              <a:t>sector to the </a:t>
            </a:r>
            <a:r>
              <a:rPr lang="en-US" sz="2800" dirty="0" smtClean="0">
                <a:solidFill>
                  <a:schemeClr val="bg1"/>
                </a:solidFill>
              </a:rPr>
              <a:t>east, </a:t>
            </a:r>
            <a:r>
              <a:rPr lang="en-US" sz="2800" dirty="0">
                <a:solidFill>
                  <a:schemeClr val="bg1"/>
                </a:solidFill>
              </a:rPr>
              <a:t>to get less overlap and more </a:t>
            </a:r>
            <a:r>
              <a:rPr lang="en-US" sz="2800" dirty="0" smtClean="0">
                <a:solidFill>
                  <a:schemeClr val="bg1"/>
                </a:solidFill>
              </a:rPr>
              <a:t>coverage to the east of Puerto </a:t>
            </a:r>
            <a:r>
              <a:rPr lang="en-US" sz="2800" dirty="0" smtClean="0">
                <a:solidFill>
                  <a:schemeClr val="bg1"/>
                </a:solidFill>
              </a:rPr>
              <a:t>Rico and for tropical waves/TC</a:t>
            </a:r>
            <a:endParaRPr lang="en-US" sz="2800" dirty="0" smtClean="0">
              <a:solidFill>
                <a:schemeClr val="bg1"/>
              </a:solidFill>
            </a:endParaRPr>
          </a:p>
          <a:p>
            <a:endParaRPr lang="en-US" sz="28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734561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9067800" cy="1143000"/>
          </a:xfrm>
        </p:spPr>
        <p:txBody>
          <a:bodyPr/>
          <a:lstStyle/>
          <a:p>
            <a:r>
              <a:rPr lang="en-US" dirty="0" smtClean="0">
                <a:solidFill>
                  <a:srgbClr val="FFFF00"/>
                </a:solidFill>
              </a:rPr>
              <a:t>ABI CONUS Center Points</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19</a:t>
            </a:fld>
            <a:endParaRPr lang="en-US" dirty="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7940028"/>
              </p:ext>
            </p:extLst>
          </p:nvPr>
        </p:nvGraphicFramePr>
        <p:xfrm>
          <a:off x="457200" y="1600200"/>
          <a:ext cx="8229600" cy="2773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solidFill>
                            <a:schemeClr val="tx1"/>
                          </a:solidFill>
                        </a:rPr>
                        <a:t>Satellite</a:t>
                      </a:r>
                      <a:endParaRPr lang="en-US" dirty="0">
                        <a:solidFill>
                          <a:schemeClr val="tx1"/>
                        </a:solidFill>
                      </a:endParaRPr>
                    </a:p>
                  </a:txBody>
                  <a:tcPr/>
                </a:tc>
                <a:tc>
                  <a:txBody>
                    <a:bodyPr/>
                    <a:lstStyle/>
                    <a:p>
                      <a:r>
                        <a:rPr lang="en-US" dirty="0" smtClean="0">
                          <a:solidFill>
                            <a:schemeClr val="tx1"/>
                          </a:solidFill>
                        </a:rPr>
                        <a:t>Current</a:t>
                      </a:r>
                      <a:endParaRPr lang="en-US" dirty="0">
                        <a:solidFill>
                          <a:schemeClr val="tx1"/>
                        </a:solidFill>
                      </a:endParaRPr>
                    </a:p>
                  </a:txBody>
                  <a:tcPr/>
                </a:tc>
                <a:tc>
                  <a:txBody>
                    <a:bodyPr/>
                    <a:lstStyle/>
                    <a:p>
                      <a:r>
                        <a:rPr lang="en-US" dirty="0" smtClean="0">
                          <a:solidFill>
                            <a:schemeClr val="tx1"/>
                          </a:solidFill>
                        </a:rPr>
                        <a:t>Current</a:t>
                      </a:r>
                      <a:endParaRPr lang="en-US" dirty="0">
                        <a:solidFill>
                          <a:schemeClr val="tx1"/>
                        </a:solidFill>
                      </a:endParaRPr>
                    </a:p>
                  </a:txBody>
                  <a:tcPr/>
                </a:tc>
                <a:tc>
                  <a:txBody>
                    <a:bodyPr/>
                    <a:lstStyle/>
                    <a:p>
                      <a:r>
                        <a:rPr lang="en-US" dirty="0" smtClean="0">
                          <a:solidFill>
                            <a:schemeClr val="tx1"/>
                          </a:solidFill>
                        </a:rPr>
                        <a:t>Proposed</a:t>
                      </a:r>
                      <a:endParaRPr lang="en-US" dirty="0">
                        <a:solidFill>
                          <a:schemeClr val="tx1"/>
                        </a:solidFill>
                      </a:endParaRPr>
                    </a:p>
                  </a:txBody>
                  <a:tcPr/>
                </a:tc>
                <a:tc>
                  <a:txBody>
                    <a:bodyPr/>
                    <a:lstStyle/>
                    <a:p>
                      <a:r>
                        <a:rPr lang="en-US" dirty="0" smtClean="0">
                          <a:solidFill>
                            <a:schemeClr val="tx1"/>
                          </a:solidFill>
                        </a:rPr>
                        <a:t>Proposed</a:t>
                      </a:r>
                      <a:endParaRPr lang="en-US" dirty="0">
                        <a:solidFill>
                          <a:schemeClr val="tx1"/>
                        </a:solidFill>
                      </a:endParaRPr>
                    </a:p>
                  </a:txBody>
                  <a:tcPr/>
                </a:tc>
              </a:tr>
              <a:tr h="370840">
                <a:tc>
                  <a:txBody>
                    <a:bodyPr/>
                    <a:lstStyle/>
                    <a:p>
                      <a:endParaRPr lang="en-US" dirty="0"/>
                    </a:p>
                  </a:txBody>
                  <a:tcPr/>
                </a:tc>
                <a:tc>
                  <a:txBody>
                    <a:bodyPr/>
                    <a:lstStyle/>
                    <a:p>
                      <a:r>
                        <a:rPr lang="en-US" b="1" dirty="0" smtClean="0"/>
                        <a:t>Latitude</a:t>
                      </a:r>
                      <a:endParaRPr lang="en-US" b="1" dirty="0"/>
                    </a:p>
                  </a:txBody>
                  <a:tcPr/>
                </a:tc>
                <a:tc>
                  <a:txBody>
                    <a:bodyPr/>
                    <a:lstStyle/>
                    <a:p>
                      <a:r>
                        <a:rPr lang="en-US" b="1" dirty="0" smtClean="0"/>
                        <a:t>Longitude</a:t>
                      </a:r>
                      <a:endParaRPr lang="en-US" b="1" dirty="0"/>
                    </a:p>
                  </a:txBody>
                  <a:tcPr/>
                </a:tc>
                <a:tc>
                  <a:txBody>
                    <a:bodyPr/>
                    <a:lstStyle/>
                    <a:p>
                      <a:r>
                        <a:rPr lang="en-US" b="1" dirty="0" smtClean="0"/>
                        <a:t>Latitude</a:t>
                      </a:r>
                      <a:endParaRPr lang="en-US" b="1" dirty="0"/>
                    </a:p>
                  </a:txBody>
                  <a:tcPr/>
                </a:tc>
                <a:tc>
                  <a:txBody>
                    <a:bodyPr/>
                    <a:lstStyle/>
                    <a:p>
                      <a:r>
                        <a:rPr lang="en-US" b="1" dirty="0" smtClean="0"/>
                        <a:t>Longitude</a:t>
                      </a:r>
                      <a:endParaRPr lang="en-US" b="1"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GOES-West</a:t>
                      </a:r>
                      <a:endParaRPr lang="en-US" dirty="0"/>
                    </a:p>
                  </a:txBody>
                  <a:tcPr/>
                </a:tc>
                <a:tc>
                  <a:txBody>
                    <a:bodyPr/>
                    <a:lstStyle/>
                    <a:p>
                      <a:r>
                        <a:rPr lang="en-US" sz="1800" b="0" i="0" u="none" strike="noStrike" kern="1200" baseline="0" dirty="0" smtClean="0">
                          <a:solidFill>
                            <a:schemeClr val="dk1"/>
                          </a:solidFill>
                          <a:latin typeface="+mn-lt"/>
                          <a:ea typeface="+mn-ea"/>
                          <a:cs typeface="+mn-cs"/>
                        </a:rPr>
                        <a:t>29.5004</a:t>
                      </a:r>
                      <a:endParaRPr lang="en-US" dirty="0"/>
                    </a:p>
                  </a:txBody>
                  <a:tcPr/>
                </a:tc>
                <a:tc>
                  <a:txBody>
                    <a:bodyPr/>
                    <a:lstStyle/>
                    <a:p>
                      <a:r>
                        <a:rPr lang="en-US" sz="1800" b="0" i="0" u="none" strike="noStrike" kern="1200" baseline="0" dirty="0" smtClean="0">
                          <a:solidFill>
                            <a:schemeClr val="dk1"/>
                          </a:solidFill>
                          <a:latin typeface="+mn-lt"/>
                          <a:ea typeface="+mn-ea"/>
                          <a:cs typeface="+mn-cs"/>
                        </a:rPr>
                        <a:t>-103.1168 </a:t>
                      </a:r>
                    </a:p>
                    <a:p>
                      <a:r>
                        <a:rPr lang="en-US" sz="1200" b="0" i="0" u="none" strike="noStrike" kern="1200" baseline="0" dirty="0" smtClean="0">
                          <a:solidFill>
                            <a:schemeClr val="dk1"/>
                          </a:solidFill>
                          <a:latin typeface="+mn-lt"/>
                          <a:ea typeface="+mn-ea"/>
                          <a:cs typeface="+mn-cs"/>
                        </a:rPr>
                        <a:t>(PUG via </a:t>
                      </a:r>
                      <a:r>
                        <a:rPr lang="en-US" sz="1200" b="0" i="0" u="none" strike="noStrike" kern="1200" baseline="0" dirty="0" err="1" smtClean="0">
                          <a:solidFill>
                            <a:schemeClr val="dk1"/>
                          </a:solidFill>
                          <a:latin typeface="+mn-lt"/>
                          <a:ea typeface="+mn-ea"/>
                          <a:cs typeface="+mn-cs"/>
                        </a:rPr>
                        <a:t>lat</a:t>
                      </a:r>
                      <a:r>
                        <a:rPr lang="en-US" sz="1200" b="0" i="0" u="none" strike="noStrike" kern="1200" baseline="0" dirty="0" smtClean="0">
                          <a:solidFill>
                            <a:schemeClr val="dk1"/>
                          </a:solidFill>
                          <a:latin typeface="+mn-lt"/>
                          <a:ea typeface="+mn-ea"/>
                          <a:cs typeface="+mn-cs"/>
                        </a:rPr>
                        <a:t>/long)</a:t>
                      </a:r>
                      <a:endParaRPr lang="en-US" sz="1200" dirty="0"/>
                    </a:p>
                  </a:txBody>
                  <a:tcPr/>
                </a:tc>
                <a:tc>
                  <a:txBody>
                    <a:bodyPr/>
                    <a:lstStyle/>
                    <a:p>
                      <a:r>
                        <a:rPr lang="en-US" dirty="0" smtClean="0"/>
                        <a:t>30.0</a:t>
                      </a:r>
                      <a:endParaRPr lang="en-US" dirty="0"/>
                    </a:p>
                  </a:txBody>
                  <a:tcPr/>
                </a:tc>
                <a:tc>
                  <a:txBody>
                    <a:bodyPr/>
                    <a:lstStyle/>
                    <a:p>
                      <a:r>
                        <a:rPr lang="en-US" dirty="0" smtClean="0"/>
                        <a:t>-137.0</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GOES-East</a:t>
                      </a:r>
                      <a:endParaRPr lang="en-US" dirty="0"/>
                    </a:p>
                  </a:txBody>
                  <a:tcPr/>
                </a:tc>
                <a:tc>
                  <a:txBody>
                    <a:bodyPr/>
                    <a:lstStyle/>
                    <a:p>
                      <a:r>
                        <a:rPr lang="en-US" sz="1800" b="0" i="0" u="none" strike="noStrike" kern="1200" baseline="0" dirty="0" smtClean="0">
                          <a:solidFill>
                            <a:schemeClr val="dk1"/>
                          </a:solidFill>
                          <a:latin typeface="+mn-lt"/>
                          <a:ea typeface="+mn-ea"/>
                          <a:cs typeface="+mn-cs"/>
                        </a:rPr>
                        <a:t>29.8360</a:t>
                      </a:r>
                      <a:endParaRPr lang="en-US" dirty="0"/>
                    </a:p>
                  </a:txBody>
                  <a:tcPr/>
                </a:tc>
                <a:tc>
                  <a:txBody>
                    <a:bodyPr/>
                    <a:lstStyle/>
                    <a:p>
                      <a:r>
                        <a:rPr lang="en-US" sz="1800" b="0" i="0" u="none" strike="noStrike" kern="1200" baseline="0" dirty="0" smtClean="0">
                          <a:solidFill>
                            <a:schemeClr val="dk1"/>
                          </a:solidFill>
                          <a:latin typeface="+mn-lt"/>
                          <a:ea typeface="+mn-ea"/>
                          <a:cs typeface="+mn-cs"/>
                        </a:rPr>
                        <a:t>  -90.5385</a:t>
                      </a:r>
                      <a:endParaRPr lang="en-US" dirty="0"/>
                    </a:p>
                  </a:txBody>
                  <a:tcPr/>
                </a:tc>
                <a:tc>
                  <a:txBody>
                    <a:bodyPr/>
                    <a:lstStyle/>
                    <a:p>
                      <a:r>
                        <a:rPr lang="en-US" dirty="0" smtClean="0"/>
                        <a:t>30.0</a:t>
                      </a:r>
                      <a:endParaRPr lang="en-US" dirty="0"/>
                    </a:p>
                  </a:txBody>
                  <a:tcPr/>
                </a:tc>
                <a:tc>
                  <a:txBody>
                    <a:bodyPr/>
                    <a:lstStyle/>
                    <a:p>
                      <a:r>
                        <a:rPr lang="en-US" dirty="0" smtClean="0"/>
                        <a:t>  -87.0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7947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rgbClr val="FFFF00"/>
                </a:solidFill>
              </a:rPr>
              <a:t>Outline</a:t>
            </a:r>
            <a:endParaRPr lang="en-US" dirty="0">
              <a:solidFill>
                <a:srgbClr val="FFFF00"/>
              </a:solidFill>
            </a:endParaRPr>
          </a:p>
        </p:txBody>
      </p:sp>
      <p:sp>
        <p:nvSpPr>
          <p:cNvPr id="4" name="Content Placeholder 3"/>
          <p:cNvSpPr>
            <a:spLocks noGrp="1"/>
          </p:cNvSpPr>
          <p:nvPr>
            <p:ph idx="1"/>
          </p:nvPr>
        </p:nvSpPr>
        <p:spPr>
          <a:xfrm>
            <a:off x="533400" y="1249362"/>
            <a:ext cx="8229600" cy="4525963"/>
          </a:xfrm>
        </p:spPr>
        <p:txBody>
          <a:bodyPr/>
          <a:lstStyle/>
          <a:p>
            <a:r>
              <a:rPr lang="en-US" sz="2400" dirty="0" smtClean="0">
                <a:solidFill>
                  <a:schemeClr val="bg1"/>
                </a:solidFill>
              </a:rPr>
              <a:t>Background</a:t>
            </a:r>
          </a:p>
          <a:p>
            <a:endParaRPr lang="en-US" sz="2400" dirty="0">
              <a:solidFill>
                <a:schemeClr val="bg1"/>
              </a:solidFill>
            </a:endParaRPr>
          </a:p>
          <a:p>
            <a:r>
              <a:rPr lang="en-US" sz="2400" dirty="0" smtClean="0">
                <a:solidFill>
                  <a:schemeClr val="bg1"/>
                </a:solidFill>
              </a:rPr>
              <a:t>Concerns/Solution</a:t>
            </a:r>
          </a:p>
          <a:p>
            <a:endParaRPr lang="en-US" sz="2400" dirty="0">
              <a:solidFill>
                <a:schemeClr val="bg1"/>
              </a:solidFill>
            </a:endParaRPr>
          </a:p>
          <a:p>
            <a:r>
              <a:rPr lang="en-US" sz="2400" dirty="0" smtClean="0">
                <a:solidFill>
                  <a:schemeClr val="bg1"/>
                </a:solidFill>
              </a:rPr>
              <a:t>Proposal</a:t>
            </a:r>
          </a:p>
          <a:p>
            <a:endParaRPr lang="en-US" sz="2400" dirty="0">
              <a:solidFill>
                <a:schemeClr val="bg1"/>
              </a:solidFill>
            </a:endParaRPr>
          </a:p>
          <a:p>
            <a:r>
              <a:rPr lang="en-US" sz="2400" dirty="0">
                <a:solidFill>
                  <a:schemeClr val="bg1"/>
                </a:solidFill>
              </a:rPr>
              <a:t>Exploratory Scan </a:t>
            </a:r>
            <a:r>
              <a:rPr lang="en-US" sz="2400" dirty="0" smtClean="0">
                <a:solidFill>
                  <a:schemeClr val="bg1"/>
                </a:solidFill>
              </a:rPr>
              <a:t>Modes</a:t>
            </a:r>
          </a:p>
          <a:p>
            <a:endParaRPr lang="en-US" sz="2400" dirty="0">
              <a:solidFill>
                <a:schemeClr val="bg1"/>
              </a:solidFill>
            </a:endParaRPr>
          </a:p>
          <a:p>
            <a:r>
              <a:rPr lang="en-US" sz="2400" dirty="0" smtClean="0">
                <a:solidFill>
                  <a:schemeClr val="bg1"/>
                </a:solidFill>
              </a:rPr>
              <a:t>Conclusions</a:t>
            </a:r>
            <a:endParaRPr lang="en-US" sz="2400" dirty="0" smtClean="0">
              <a:solidFill>
                <a:schemeClr val="bg1"/>
              </a:solidFill>
            </a:endParaRPr>
          </a:p>
          <a:p>
            <a:endParaRPr lang="en-US" sz="2400" dirty="0" smtClean="0">
              <a:solidFill>
                <a:schemeClr val="bg1"/>
              </a:solidFill>
            </a:endParaRPr>
          </a:p>
          <a:p>
            <a:r>
              <a:rPr lang="en-US" sz="2400" dirty="0" smtClean="0">
                <a:solidFill>
                  <a:schemeClr val="bg1"/>
                </a:solidFill>
              </a:rPr>
              <a:t>Back-up material</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2</a:t>
            </a:fld>
            <a:endParaRPr lang="en-US">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067" y="1143000"/>
            <a:ext cx="4341000" cy="27058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600" y="3960000"/>
            <a:ext cx="4341000" cy="2705837"/>
          </a:xfrm>
          <a:prstGeom prst="rect">
            <a:avLst/>
          </a:prstGeom>
        </p:spPr>
      </p:pic>
      <p:sp>
        <p:nvSpPr>
          <p:cNvPr id="7" name="TextBox 6"/>
          <p:cNvSpPr txBox="1"/>
          <p:nvPr/>
        </p:nvSpPr>
        <p:spPr>
          <a:xfrm>
            <a:off x="6019800" y="3276600"/>
            <a:ext cx="902811" cy="369332"/>
          </a:xfrm>
          <a:prstGeom prst="rect">
            <a:avLst/>
          </a:prstGeom>
          <a:noFill/>
        </p:spPr>
        <p:txBody>
          <a:bodyPr wrap="none" rtlCol="0">
            <a:spAutoFit/>
          </a:bodyPr>
          <a:lstStyle/>
          <a:p>
            <a:r>
              <a:rPr lang="en-US" dirty="0" smtClean="0">
                <a:solidFill>
                  <a:srgbClr val="FFFF00"/>
                </a:solidFill>
              </a:rPr>
              <a:t>current</a:t>
            </a:r>
            <a:endParaRPr lang="en-US" dirty="0">
              <a:solidFill>
                <a:srgbClr val="FFFF00"/>
              </a:solidFill>
            </a:endParaRPr>
          </a:p>
        </p:txBody>
      </p:sp>
      <p:sp>
        <p:nvSpPr>
          <p:cNvPr id="8" name="TextBox 7"/>
          <p:cNvSpPr txBox="1"/>
          <p:nvPr/>
        </p:nvSpPr>
        <p:spPr>
          <a:xfrm>
            <a:off x="6019800" y="6019800"/>
            <a:ext cx="1146468" cy="369332"/>
          </a:xfrm>
          <a:prstGeom prst="rect">
            <a:avLst/>
          </a:prstGeom>
          <a:noFill/>
        </p:spPr>
        <p:txBody>
          <a:bodyPr wrap="none" rtlCol="0">
            <a:spAutoFit/>
          </a:bodyPr>
          <a:lstStyle/>
          <a:p>
            <a:r>
              <a:rPr lang="en-US" dirty="0" smtClean="0">
                <a:solidFill>
                  <a:srgbClr val="FFFF00"/>
                </a:solidFill>
              </a:rPr>
              <a:t>proposed</a:t>
            </a:r>
            <a:endParaRPr lang="en-US" dirty="0">
              <a:solidFill>
                <a:srgbClr val="FFFF00"/>
              </a:solidFill>
            </a:endParaRPr>
          </a:p>
        </p:txBody>
      </p:sp>
    </p:spTree>
    <p:extLst>
      <p:ext uri="{BB962C8B-B14F-4D97-AF65-F5344CB8AC3E}">
        <p14:creationId xmlns:p14="http://schemas.microsoft.com/office/powerpoint/2010/main" val="2169958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G-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54038"/>
            <a:ext cx="9144000" cy="5749925"/>
          </a:xfrm>
          <a:prstGeom prst="rect">
            <a:avLst/>
          </a:prstGeom>
          <a:noFill/>
          <a:ln>
            <a:noFill/>
          </a:ln>
        </p:spPr>
      </p:pic>
      <p:sp>
        <p:nvSpPr>
          <p:cNvPr id="3" name="TextBox 2"/>
          <p:cNvSpPr txBox="1"/>
          <p:nvPr/>
        </p:nvSpPr>
        <p:spPr>
          <a:xfrm>
            <a:off x="609600" y="6412468"/>
            <a:ext cx="7776552" cy="369332"/>
          </a:xfrm>
          <a:prstGeom prst="rect">
            <a:avLst/>
          </a:prstGeom>
          <a:no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West (current plan)</a:t>
            </a:r>
            <a:endParaRPr lang="en-US" dirty="0">
              <a:solidFill>
                <a:srgbClr val="FFFF00"/>
              </a:solidFill>
            </a:endParaRPr>
          </a:p>
        </p:txBody>
      </p:sp>
    </p:spTree>
    <p:extLst>
      <p:ext uri="{BB962C8B-B14F-4D97-AF65-F5344CB8AC3E}">
        <p14:creationId xmlns:p14="http://schemas.microsoft.com/office/powerpoint/2010/main" val="258238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WEST-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54038"/>
            <a:ext cx="9144000" cy="5749925"/>
          </a:xfrm>
          <a:prstGeom prst="rect">
            <a:avLst/>
          </a:prstGeom>
          <a:noFill/>
          <a:ln>
            <a:noFill/>
          </a:ln>
        </p:spPr>
      </p:pic>
      <p:sp>
        <p:nvSpPr>
          <p:cNvPr id="3" name="TextBox 2"/>
          <p:cNvSpPr txBox="1"/>
          <p:nvPr/>
        </p:nvSpPr>
        <p:spPr>
          <a:xfrm>
            <a:off x="609600" y="6412468"/>
            <a:ext cx="7776552" cy="369332"/>
          </a:xfrm>
          <a:prstGeom prst="rect">
            <a:avLst/>
          </a:prstGeom>
          <a:no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West (proposed)</a:t>
            </a:r>
            <a:endParaRPr lang="en-US" dirty="0">
              <a:solidFill>
                <a:srgbClr val="FFFF00"/>
              </a:solidFill>
            </a:endParaRPr>
          </a:p>
        </p:txBody>
      </p:sp>
    </p:spTree>
    <p:extLst>
      <p:ext uri="{BB962C8B-B14F-4D97-AF65-F5344CB8AC3E}">
        <p14:creationId xmlns:p14="http://schemas.microsoft.com/office/powerpoint/2010/main" val="251323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G-EAST-75W-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14313"/>
            <a:ext cx="9144000" cy="6429375"/>
          </a:xfrm>
          <a:prstGeom prst="rect">
            <a:avLst/>
          </a:prstGeom>
          <a:noFill/>
          <a:ln>
            <a:noFill/>
          </a:ln>
        </p:spPr>
      </p:pic>
      <p:sp>
        <p:nvSpPr>
          <p:cNvPr id="3" name="TextBox 2"/>
          <p:cNvSpPr txBox="1"/>
          <p:nvPr/>
        </p:nvSpPr>
        <p:spPr>
          <a:xfrm>
            <a:off x="609600" y="6412468"/>
            <a:ext cx="7776552" cy="369332"/>
          </a:xfrm>
          <a:prstGeom prst="rect">
            <a:avLst/>
          </a:prstGeom>
          <a:solidFill>
            <a:schemeClr val="tx1"/>
          </a:solid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(current plan)</a:t>
            </a:r>
            <a:endParaRPr lang="en-US" dirty="0">
              <a:solidFill>
                <a:srgbClr val="FFFF00"/>
              </a:solidFill>
            </a:endParaRPr>
          </a:p>
        </p:txBody>
      </p:sp>
    </p:spTree>
    <p:extLst>
      <p:ext uri="{BB962C8B-B14F-4D97-AF65-F5344CB8AC3E}">
        <p14:creationId xmlns:p14="http://schemas.microsoft.com/office/powerpoint/2010/main" val="3463175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EAST-75W-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14313"/>
            <a:ext cx="9144000" cy="6429375"/>
          </a:xfrm>
          <a:prstGeom prst="rect">
            <a:avLst/>
          </a:prstGeom>
          <a:noFill/>
          <a:ln>
            <a:noFill/>
          </a:ln>
        </p:spPr>
      </p:pic>
      <p:sp>
        <p:nvSpPr>
          <p:cNvPr id="3" name="TextBox 2"/>
          <p:cNvSpPr txBox="1"/>
          <p:nvPr/>
        </p:nvSpPr>
        <p:spPr>
          <a:xfrm>
            <a:off x="609600" y="6412468"/>
            <a:ext cx="7776552" cy="369332"/>
          </a:xfrm>
          <a:prstGeom prst="rect">
            <a:avLst/>
          </a:prstGeom>
          <a:solidFill>
            <a:schemeClr val="tx1"/>
          </a:solid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(proposed)</a:t>
            </a:r>
            <a:endParaRPr lang="en-US" dirty="0">
              <a:solidFill>
                <a:srgbClr val="FFFF00"/>
              </a:solidFill>
            </a:endParaRPr>
          </a:p>
        </p:txBody>
      </p:sp>
    </p:spTree>
    <p:extLst>
      <p:ext uri="{BB962C8B-B14F-4D97-AF65-F5344CB8AC3E}">
        <p14:creationId xmlns:p14="http://schemas.microsoft.com/office/powerpoint/2010/main" val="993876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G-EAST-WEST-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79438"/>
            <a:ext cx="9144000" cy="5699125"/>
          </a:xfrm>
          <a:prstGeom prst="rect">
            <a:avLst/>
          </a:prstGeom>
          <a:noFill/>
          <a:ln>
            <a:noFill/>
          </a:ln>
        </p:spPr>
      </p:pic>
      <p:sp>
        <p:nvSpPr>
          <p:cNvPr id="3" name="Title 2"/>
          <p:cNvSpPr txBox="1">
            <a:spLocks/>
          </p:cNvSpPr>
          <p:nvPr/>
        </p:nvSpPr>
        <p:spPr>
          <a:xfrm>
            <a:off x="228600" y="4648200"/>
            <a:ext cx="7010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and West (current)</a:t>
            </a:r>
            <a:endParaRPr lang="en-US" dirty="0">
              <a:solidFill>
                <a:srgbClr val="FFFF00"/>
              </a:solidFill>
            </a:endParaRPr>
          </a:p>
        </p:txBody>
      </p:sp>
    </p:spTree>
    <p:extLst>
      <p:ext uri="{BB962C8B-B14F-4D97-AF65-F5344CB8AC3E}">
        <p14:creationId xmlns:p14="http://schemas.microsoft.com/office/powerpoint/2010/main" val="4054429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EAST-WEST-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79438"/>
            <a:ext cx="9144000" cy="5699125"/>
          </a:xfrm>
          <a:prstGeom prst="rect">
            <a:avLst/>
          </a:prstGeom>
          <a:noFill/>
          <a:ln>
            <a:noFill/>
          </a:ln>
        </p:spPr>
      </p:pic>
      <p:sp>
        <p:nvSpPr>
          <p:cNvPr id="3" name="Title 2"/>
          <p:cNvSpPr txBox="1">
            <a:spLocks/>
          </p:cNvSpPr>
          <p:nvPr/>
        </p:nvSpPr>
        <p:spPr>
          <a:xfrm>
            <a:off x="228600" y="4648200"/>
            <a:ext cx="7010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and West (proposed)</a:t>
            </a:r>
            <a:endParaRPr lang="en-US" dirty="0">
              <a:solidFill>
                <a:srgbClr val="FFFF00"/>
              </a:solidFill>
            </a:endParaRPr>
          </a:p>
        </p:txBody>
      </p:sp>
    </p:spTree>
    <p:extLst>
      <p:ext uri="{BB962C8B-B14F-4D97-AF65-F5344CB8AC3E}">
        <p14:creationId xmlns:p14="http://schemas.microsoft.com/office/powerpoint/2010/main" val="293454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solidFill>
                  <a:srgbClr val="FFFF00"/>
                </a:solidFill>
              </a:rPr>
              <a:t>Exploratory Scan Modes</a:t>
            </a:r>
            <a:endParaRPr lang="en-US" dirty="0">
              <a:solidFill>
                <a:srgbClr val="FFFF00"/>
              </a:solidFill>
            </a:endParaRPr>
          </a:p>
        </p:txBody>
      </p:sp>
      <p:sp>
        <p:nvSpPr>
          <p:cNvPr id="4" name="Content Placeholder 3"/>
          <p:cNvSpPr>
            <a:spLocks noGrp="1"/>
          </p:cNvSpPr>
          <p:nvPr>
            <p:ph idx="1"/>
          </p:nvPr>
        </p:nvSpPr>
        <p:spPr>
          <a:xfrm>
            <a:off x="381000" y="914400"/>
            <a:ext cx="8534400" cy="4525963"/>
          </a:xfrm>
        </p:spPr>
        <p:txBody>
          <a:bodyPr/>
          <a:lstStyle/>
          <a:p>
            <a:endParaRPr lang="en-US" sz="2800" dirty="0" smtClean="0">
              <a:solidFill>
                <a:schemeClr val="bg1"/>
              </a:solidFill>
            </a:endParaRPr>
          </a:p>
          <a:p>
            <a:r>
              <a:rPr lang="en-US" sz="2800" dirty="0" smtClean="0">
                <a:solidFill>
                  <a:schemeClr val="bg1"/>
                </a:solidFill>
              </a:rPr>
              <a:t>In the future, when possible, consider to reshape ‘PACUS’ and/or the ‘</a:t>
            </a:r>
            <a:r>
              <a:rPr lang="en-US" sz="2800" dirty="0" err="1" smtClean="0">
                <a:solidFill>
                  <a:schemeClr val="bg1"/>
                </a:solidFill>
              </a:rPr>
              <a:t>mesoscale</a:t>
            </a:r>
            <a:r>
              <a:rPr lang="en-US" sz="2800" dirty="0" smtClean="0">
                <a:solidFill>
                  <a:schemeClr val="bg1"/>
                </a:solidFill>
              </a:rPr>
              <a:t>’ to be a more efficient system (e.g. </a:t>
            </a:r>
            <a:r>
              <a:rPr lang="en-US" sz="2800" dirty="0" smtClean="0">
                <a:solidFill>
                  <a:schemeClr val="bg1"/>
                </a:solidFill>
              </a:rPr>
              <a:t>the size aspect ratio of the CONUS scan or a</a:t>
            </a:r>
            <a:r>
              <a:rPr lang="en-US" sz="2800" dirty="0" smtClean="0">
                <a:solidFill>
                  <a:schemeClr val="bg1"/>
                </a:solidFill>
              </a:rPr>
              <a:t> “half-height” </a:t>
            </a:r>
            <a:r>
              <a:rPr lang="en-US" sz="2800" dirty="0" err="1" smtClean="0">
                <a:solidFill>
                  <a:schemeClr val="bg1"/>
                </a:solidFill>
              </a:rPr>
              <a:t>mesoscale</a:t>
            </a:r>
            <a:r>
              <a:rPr lang="en-US" sz="2800" dirty="0" smtClean="0">
                <a:solidFill>
                  <a:schemeClr val="bg1"/>
                </a:solidFill>
              </a:rPr>
              <a:t>, double wide). </a:t>
            </a:r>
          </a:p>
          <a:p>
            <a:endParaRPr lang="en-US" sz="2800" dirty="0">
              <a:solidFill>
                <a:schemeClr val="bg1"/>
              </a:solidFill>
            </a:endParaRPr>
          </a:p>
          <a:p>
            <a:r>
              <a:rPr lang="en-US" sz="2800" dirty="0" smtClean="0">
                <a:solidFill>
                  <a:schemeClr val="bg1"/>
                </a:solidFill>
              </a:rPr>
              <a:t>These would take a ground system change.</a:t>
            </a:r>
          </a:p>
          <a:p>
            <a:endParaRPr lang="en-US" sz="2800" dirty="0">
              <a:solidFill>
                <a:schemeClr val="bg1"/>
              </a:solidFill>
            </a:endParaRPr>
          </a:p>
          <a:p>
            <a:r>
              <a:rPr lang="en-US" sz="2800" dirty="0" smtClean="0">
                <a:solidFill>
                  <a:schemeClr val="bg1"/>
                </a:solidFill>
              </a:rPr>
              <a:t>At a minimum, data in mode 3 and 4 can be collected during the Post Launch Testing phase.</a:t>
            </a:r>
            <a:endParaRPr lang="en-US" sz="28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638318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ABI Scan Strategies</a:t>
            </a:r>
            <a:endParaRPr lang="en-US" dirty="0"/>
          </a:p>
        </p:txBody>
      </p:sp>
      <p:sp>
        <p:nvSpPr>
          <p:cNvPr id="4" name="Slide Number Placeholder 3"/>
          <p:cNvSpPr>
            <a:spLocks noGrp="1"/>
          </p:cNvSpPr>
          <p:nvPr>
            <p:ph type="sldNum" sz="quarter" idx="12"/>
          </p:nvPr>
        </p:nvSpPr>
        <p:spPr/>
        <p:txBody>
          <a:bodyPr/>
          <a:lstStyle/>
          <a:p>
            <a:pPr>
              <a:defRPr/>
            </a:pPr>
            <a:fld id="{E2F257B4-DC8B-6A48-AE5D-4E9055F48DED}" type="slidenum">
              <a:rPr lang="en-US" smtClean="0">
                <a:solidFill>
                  <a:prstClr val="black">
                    <a:tint val="75000"/>
                  </a:prstClr>
                </a:solidFill>
              </a:rPr>
              <a:pPr>
                <a:defRPr/>
              </a:pPr>
              <a:t>27</a:t>
            </a:fld>
            <a:endParaRPr lang="en-US">
              <a:solidFill>
                <a:prstClr val="black">
                  <a:tint val="75000"/>
                </a:prstClr>
              </a:solidFill>
            </a:endParaRPr>
          </a:p>
        </p:txBody>
      </p:sp>
      <p:pic>
        <p:nvPicPr>
          <p:cNvPr id="1026" name="Picture 2" descr="C:\Users\jgerth\AppData\Local\Microsoft\Windows\Temporary Internet Files\Content.IE5\34A7DMYB\MC900431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88" y="3162217"/>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gerth\AppData\Local\Microsoft\Windows\Temporary Internet Files\Content.IE5\34A7DMYB\MC900431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88" y="169509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746088" y="4633811"/>
            <a:ext cx="13716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454329" y="18331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66205" y="343475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1746088" y="5410989"/>
            <a:ext cx="13716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7579" y="3663351"/>
            <a:ext cx="1838965"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6</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1" name="TextBox 20"/>
          <p:cNvSpPr txBox="1"/>
          <p:nvPr/>
        </p:nvSpPr>
        <p:spPr>
          <a:xfrm>
            <a:off x="3217580" y="2196232"/>
            <a:ext cx="1967205"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10</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2" name="TextBox 21"/>
          <p:cNvSpPr txBox="1"/>
          <p:nvPr/>
        </p:nvSpPr>
        <p:spPr>
          <a:xfrm>
            <a:off x="3217580" y="5410989"/>
            <a:ext cx="1967205"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15</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4" name="TextBox 23"/>
          <p:cNvSpPr txBox="1"/>
          <p:nvPr/>
        </p:nvSpPr>
        <p:spPr>
          <a:xfrm>
            <a:off x="3217580" y="4930774"/>
            <a:ext cx="2159566"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3.75</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5" name="TextBox 24"/>
          <p:cNvSpPr txBox="1"/>
          <p:nvPr/>
        </p:nvSpPr>
        <p:spPr>
          <a:xfrm>
            <a:off x="6626445" y="2057732"/>
            <a:ext cx="2364750" cy="646331"/>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One “CONUS” sector</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2</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pic>
        <p:nvPicPr>
          <p:cNvPr id="2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018605" y="358715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71005" y="373955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323405" y="3891955"/>
            <a:ext cx="153119" cy="1840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476525" y="3477887"/>
            <a:ext cx="2480166"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One </a:t>
            </a:r>
            <a:r>
              <a:rPr lang="en-US" dirty="0" err="1" smtClean="0">
                <a:solidFill>
                  <a:prstClr val="black"/>
                </a:solidFill>
                <a:latin typeface="Arial" charset="0"/>
                <a:ea typeface="ＭＳ Ｐゴシック" charset="0"/>
              </a:rPr>
              <a:t>mesoscale</a:t>
            </a:r>
            <a:r>
              <a:rPr lang="en-US" dirty="0" smtClean="0">
                <a:solidFill>
                  <a:prstClr val="black"/>
                </a:solidFill>
                <a:latin typeface="Arial" charset="0"/>
                <a:ea typeface="ＭＳ Ｐゴシック" charset="0"/>
              </a:rPr>
              <a:t> sector</a:t>
            </a:r>
          </a:p>
          <a:p>
            <a:pPr defTabSz="457200" fontAlgn="base">
              <a:spcBef>
                <a:spcPct val="0"/>
              </a:spcBef>
              <a:spcAft>
                <a:spcPct val="0"/>
              </a:spcAft>
            </a:pPr>
            <a:r>
              <a:rPr lang="en-US" dirty="0">
                <a:solidFill>
                  <a:prstClr val="black"/>
                </a:solidFill>
                <a:latin typeface="Arial" charset="0"/>
                <a:ea typeface="ＭＳ Ｐゴシック" charset="0"/>
              </a:rPr>
              <a:t>e</a:t>
            </a:r>
            <a:r>
              <a:rPr lang="en-US" dirty="0" smtClean="0">
                <a:solidFill>
                  <a:prstClr val="black"/>
                </a:solidFill>
                <a:latin typeface="Arial" charset="0"/>
                <a:ea typeface="ＭＳ Ｐゴシック" charset="0"/>
              </a:rPr>
              <a:t>very </a:t>
            </a:r>
            <a:r>
              <a:rPr lang="en-US" b="1" dirty="0" smtClean="0">
                <a:solidFill>
                  <a:prstClr val="black"/>
                </a:solidFill>
                <a:latin typeface="Arial" charset="0"/>
                <a:ea typeface="ＭＳ Ｐゴシック" charset="0"/>
              </a:rPr>
              <a:t>30</a:t>
            </a:r>
            <a:r>
              <a:rPr lang="en-US" dirty="0" smtClean="0">
                <a:solidFill>
                  <a:prstClr val="black"/>
                </a:solidFill>
                <a:latin typeface="Arial" charset="0"/>
                <a:ea typeface="ＭＳ Ｐゴシック" charset="0"/>
              </a:rPr>
              <a:t> seconds</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(one or two locations)</a:t>
            </a:r>
            <a:endParaRPr lang="en-US" sz="2400" dirty="0">
              <a:solidFill>
                <a:prstClr val="black"/>
              </a:solidFill>
              <a:latin typeface="Arial" charset="0"/>
              <a:ea typeface="ＭＳ Ｐゴシック" charset="0"/>
            </a:endParaRPr>
          </a:p>
        </p:txBody>
      </p:sp>
      <p:pic>
        <p:nvPicPr>
          <p:cNvPr id="30"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606729" y="19855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759129" y="21379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37459" y="36561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89859" y="38085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42259" y="39609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94659" y="41133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02955" y="38804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55355" y="40328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07755" y="41852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60155" y="43376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66206" y="4958117"/>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018606" y="5110517"/>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71006" y="5262917"/>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323406" y="5415317"/>
            <a:ext cx="153119" cy="18403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476524" y="5000516"/>
            <a:ext cx="2480166"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One </a:t>
            </a:r>
            <a:r>
              <a:rPr lang="en-US" dirty="0" err="1" smtClean="0">
                <a:solidFill>
                  <a:prstClr val="black"/>
                </a:solidFill>
                <a:latin typeface="Arial" charset="0"/>
                <a:ea typeface="ＭＳ Ｐゴシック" charset="0"/>
              </a:rPr>
              <a:t>mesoscale</a:t>
            </a:r>
            <a:r>
              <a:rPr lang="en-US" dirty="0" smtClean="0">
                <a:solidFill>
                  <a:prstClr val="black"/>
                </a:solidFill>
                <a:latin typeface="Arial" charset="0"/>
                <a:ea typeface="ＭＳ Ｐゴシック" charset="0"/>
              </a:rPr>
              <a:t> sector</a:t>
            </a:r>
          </a:p>
          <a:p>
            <a:pPr defTabSz="457200" fontAlgn="base">
              <a:spcBef>
                <a:spcPct val="0"/>
              </a:spcBef>
              <a:spcAft>
                <a:spcPct val="0"/>
              </a:spcAft>
            </a:pPr>
            <a:r>
              <a:rPr lang="en-US" dirty="0">
                <a:solidFill>
                  <a:prstClr val="black"/>
                </a:solidFill>
                <a:latin typeface="Arial" charset="0"/>
                <a:ea typeface="ＭＳ Ｐゴシック" charset="0"/>
              </a:rPr>
              <a:t>e</a:t>
            </a:r>
            <a:r>
              <a:rPr lang="en-US" dirty="0" smtClean="0">
                <a:solidFill>
                  <a:prstClr val="black"/>
                </a:solidFill>
                <a:latin typeface="Arial" charset="0"/>
                <a:ea typeface="ＭＳ Ｐゴシック" charset="0"/>
              </a:rPr>
              <a:t>very </a:t>
            </a:r>
            <a:r>
              <a:rPr lang="en-US" b="1" dirty="0" smtClean="0">
                <a:solidFill>
                  <a:prstClr val="black"/>
                </a:solidFill>
                <a:latin typeface="Arial" charset="0"/>
                <a:ea typeface="ＭＳ Ｐゴシック" charset="0"/>
              </a:rPr>
              <a:t>30</a:t>
            </a:r>
            <a:r>
              <a:rPr lang="en-US" dirty="0" smtClean="0">
                <a:solidFill>
                  <a:prstClr val="black"/>
                </a:solidFill>
                <a:latin typeface="Arial" charset="0"/>
                <a:ea typeface="ＭＳ Ｐゴシック" charset="0"/>
              </a:rPr>
              <a:t> seconds</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(one or two locations)</a:t>
            </a:r>
            <a:endParaRPr lang="en-US" sz="2400" dirty="0">
              <a:solidFill>
                <a:prstClr val="black"/>
              </a:solidFill>
              <a:latin typeface="Arial" charset="0"/>
              <a:ea typeface="ＭＳ Ｐゴシック" charset="0"/>
            </a:endParaRPr>
          </a:p>
        </p:txBody>
      </p:sp>
      <p:pic>
        <p:nvPicPr>
          <p:cNvPr id="4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37460" y="51795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89860" y="53319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42260" y="54843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94660" y="56367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02956" y="54038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55356" y="55562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07756" y="57086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60156" y="58610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911529" y="22903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6063929" y="2442714"/>
            <a:ext cx="612475" cy="388189"/>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p:cNvSpPr/>
          <p:nvPr/>
        </p:nvSpPr>
        <p:spPr>
          <a:xfrm>
            <a:off x="250174" y="1844616"/>
            <a:ext cx="974784" cy="974784"/>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400" dirty="0" smtClean="0">
                <a:solidFill>
                  <a:prstClr val="white"/>
                </a:solidFill>
              </a:rPr>
              <a:t>Option</a:t>
            </a:r>
            <a:endParaRPr lang="en-US" sz="2400" dirty="0" smtClean="0">
              <a:solidFill>
                <a:prstClr val="white"/>
              </a:solidFill>
            </a:endParaRPr>
          </a:p>
          <a:p>
            <a:pPr algn="ctr" defTabSz="457200" fontAlgn="base">
              <a:spcBef>
                <a:spcPct val="0"/>
              </a:spcBef>
              <a:spcAft>
                <a:spcPct val="0"/>
              </a:spcAft>
            </a:pPr>
            <a:r>
              <a:rPr lang="en-US" sz="3600" b="1" dirty="0">
                <a:solidFill>
                  <a:prstClr val="white"/>
                </a:solidFill>
              </a:rPr>
              <a:t>A</a:t>
            </a:r>
          </a:p>
        </p:txBody>
      </p:sp>
      <p:sp>
        <p:nvSpPr>
          <p:cNvPr id="63" name="Oval 62"/>
          <p:cNvSpPr/>
          <p:nvPr/>
        </p:nvSpPr>
        <p:spPr>
          <a:xfrm>
            <a:off x="250174" y="3360625"/>
            <a:ext cx="974784" cy="974784"/>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400" dirty="0" smtClean="0">
                <a:solidFill>
                  <a:prstClr val="white"/>
                </a:solidFill>
              </a:rPr>
              <a:t>Option</a:t>
            </a:r>
            <a:endParaRPr lang="en-US" sz="2400" dirty="0" smtClean="0">
              <a:solidFill>
                <a:prstClr val="white"/>
              </a:solidFill>
            </a:endParaRPr>
          </a:p>
          <a:p>
            <a:pPr algn="ctr" defTabSz="457200" fontAlgn="base">
              <a:spcBef>
                <a:spcPct val="0"/>
              </a:spcBef>
              <a:spcAft>
                <a:spcPct val="0"/>
              </a:spcAft>
            </a:pPr>
            <a:r>
              <a:rPr lang="en-US" sz="3600" b="1" dirty="0" smtClean="0">
                <a:solidFill>
                  <a:prstClr val="white"/>
                </a:solidFill>
              </a:rPr>
              <a:t>B</a:t>
            </a:r>
            <a:endParaRPr lang="en-US" sz="3600" b="1" dirty="0">
              <a:solidFill>
                <a:prstClr val="white"/>
              </a:solidFill>
            </a:endParaRPr>
          </a:p>
        </p:txBody>
      </p:sp>
      <p:sp>
        <p:nvSpPr>
          <p:cNvPr id="64" name="Oval 63"/>
          <p:cNvSpPr/>
          <p:nvPr/>
        </p:nvSpPr>
        <p:spPr>
          <a:xfrm>
            <a:off x="250174" y="4867541"/>
            <a:ext cx="974784" cy="97478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400" dirty="0" smtClean="0">
                <a:solidFill>
                  <a:prstClr val="white"/>
                </a:solidFill>
              </a:rPr>
              <a:t>Option</a:t>
            </a:r>
            <a:endParaRPr lang="en-US" sz="2400" dirty="0" smtClean="0">
              <a:solidFill>
                <a:prstClr val="white"/>
              </a:solidFill>
            </a:endParaRPr>
          </a:p>
          <a:p>
            <a:pPr algn="ctr" defTabSz="457200" fontAlgn="base">
              <a:spcBef>
                <a:spcPct val="0"/>
              </a:spcBef>
              <a:spcAft>
                <a:spcPct val="0"/>
              </a:spcAft>
            </a:pPr>
            <a:r>
              <a:rPr lang="en-US" sz="3600" b="1" dirty="0">
                <a:solidFill>
                  <a:prstClr val="white"/>
                </a:solidFill>
              </a:rPr>
              <a:t>C</a:t>
            </a:r>
          </a:p>
        </p:txBody>
      </p:sp>
      <p:cxnSp>
        <p:nvCxnSpPr>
          <p:cNvPr id="65" name="Straight Connector 64"/>
          <p:cNvCxnSpPr/>
          <p:nvPr/>
        </p:nvCxnSpPr>
        <p:spPr>
          <a:xfrm>
            <a:off x="1449238" y="1595887"/>
            <a:ext cx="0" cy="4760463"/>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0" y="3101202"/>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0" y="4568321"/>
            <a:ext cx="914400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056544" y="2057731"/>
            <a:ext cx="518091" cy="646331"/>
          </a:xfrm>
          <a:prstGeom prst="rect">
            <a:avLst/>
          </a:prstGeom>
          <a:noFill/>
        </p:spPr>
        <p:txBody>
          <a:bodyPr wrap="none" rtlCol="0">
            <a:spAutoFit/>
          </a:bodyPr>
          <a:lstStyle/>
          <a:p>
            <a:pPr defTabSz="457200" fontAlgn="base">
              <a:spcBef>
                <a:spcPct val="0"/>
              </a:spcBef>
              <a:spcAft>
                <a:spcPct val="0"/>
              </a:spcAft>
            </a:pPr>
            <a:r>
              <a:rPr lang="en-US" sz="3600" b="1" dirty="0" smtClean="0">
                <a:solidFill>
                  <a:prstClr val="black"/>
                </a:solidFill>
                <a:latin typeface="Arial" charset="0"/>
                <a:ea typeface="ＭＳ Ｐゴシック" charset="0"/>
              </a:rPr>
              <a:t>&amp;</a:t>
            </a:r>
            <a:endParaRPr lang="en-US" sz="2400" b="1" dirty="0">
              <a:solidFill>
                <a:prstClr val="black"/>
              </a:solidFill>
              <a:latin typeface="Arial" charset="0"/>
              <a:ea typeface="ＭＳ Ｐゴシック" charset="0"/>
            </a:endParaRPr>
          </a:p>
        </p:txBody>
      </p:sp>
      <p:sp>
        <p:nvSpPr>
          <p:cNvPr id="72" name="TextBox 71"/>
          <p:cNvSpPr txBox="1"/>
          <p:nvPr/>
        </p:nvSpPr>
        <p:spPr>
          <a:xfrm>
            <a:off x="5246314" y="3524851"/>
            <a:ext cx="518091" cy="646331"/>
          </a:xfrm>
          <a:prstGeom prst="rect">
            <a:avLst/>
          </a:prstGeom>
          <a:noFill/>
        </p:spPr>
        <p:txBody>
          <a:bodyPr wrap="none" rtlCol="0">
            <a:spAutoFit/>
          </a:bodyPr>
          <a:lstStyle/>
          <a:p>
            <a:pPr defTabSz="457200" fontAlgn="base">
              <a:spcBef>
                <a:spcPct val="0"/>
              </a:spcBef>
              <a:spcAft>
                <a:spcPct val="0"/>
              </a:spcAft>
            </a:pPr>
            <a:r>
              <a:rPr lang="en-US" sz="3600" b="1" dirty="0" smtClean="0">
                <a:solidFill>
                  <a:prstClr val="black"/>
                </a:solidFill>
                <a:latin typeface="Arial" charset="0"/>
                <a:ea typeface="ＭＳ Ｐゴシック" charset="0"/>
              </a:rPr>
              <a:t>&amp;</a:t>
            </a:r>
            <a:endParaRPr lang="en-US" sz="2400" b="1" dirty="0">
              <a:solidFill>
                <a:prstClr val="black"/>
              </a:solidFill>
              <a:latin typeface="Arial" charset="0"/>
              <a:ea typeface="ＭＳ Ｐゴシック" charset="0"/>
            </a:endParaRPr>
          </a:p>
        </p:txBody>
      </p:sp>
      <p:sp>
        <p:nvSpPr>
          <p:cNvPr id="73" name="TextBox 72"/>
          <p:cNvSpPr txBox="1"/>
          <p:nvPr/>
        </p:nvSpPr>
        <p:spPr>
          <a:xfrm>
            <a:off x="5246314" y="5031767"/>
            <a:ext cx="518091" cy="646331"/>
          </a:xfrm>
          <a:prstGeom prst="rect">
            <a:avLst/>
          </a:prstGeom>
          <a:noFill/>
        </p:spPr>
        <p:txBody>
          <a:bodyPr wrap="none" rtlCol="0">
            <a:spAutoFit/>
          </a:bodyPr>
          <a:lstStyle/>
          <a:p>
            <a:pPr defTabSz="457200" fontAlgn="base">
              <a:spcBef>
                <a:spcPct val="0"/>
              </a:spcBef>
              <a:spcAft>
                <a:spcPct val="0"/>
              </a:spcAft>
            </a:pPr>
            <a:r>
              <a:rPr lang="en-US" sz="3600" b="1" dirty="0" smtClean="0">
                <a:solidFill>
                  <a:prstClr val="black"/>
                </a:solidFill>
                <a:latin typeface="Arial" charset="0"/>
                <a:ea typeface="ＭＳ Ｐゴシック" charset="0"/>
              </a:rPr>
              <a:t>&amp;</a:t>
            </a:r>
            <a:endParaRPr lang="en-US" sz="2400" b="1" dirty="0">
              <a:solidFill>
                <a:prstClr val="black"/>
              </a:solidFill>
              <a:latin typeface="Arial" charset="0"/>
              <a:ea typeface="ＭＳ Ｐゴシック" charset="0"/>
            </a:endParaRPr>
          </a:p>
        </p:txBody>
      </p:sp>
      <p:sp>
        <p:nvSpPr>
          <p:cNvPr id="71" name="TextBox 70"/>
          <p:cNvSpPr txBox="1"/>
          <p:nvPr/>
        </p:nvSpPr>
        <p:spPr>
          <a:xfrm>
            <a:off x="250174" y="974792"/>
            <a:ext cx="8616013" cy="415498"/>
          </a:xfrm>
          <a:prstGeom prst="rect">
            <a:avLst/>
          </a:prstGeom>
          <a:noFill/>
        </p:spPr>
        <p:txBody>
          <a:bodyPr wrap="none" rtlCol="0">
            <a:spAutoFit/>
          </a:bodyPr>
          <a:lstStyle/>
          <a:p>
            <a:pPr defTabSz="457200" fontAlgn="base">
              <a:spcBef>
                <a:spcPct val="0"/>
              </a:spcBef>
              <a:spcAft>
                <a:spcPct val="0"/>
              </a:spcAft>
            </a:pPr>
            <a:r>
              <a:rPr lang="en-US" sz="2100" dirty="0" smtClean="0">
                <a:solidFill>
                  <a:prstClr val="black"/>
                </a:solidFill>
                <a:latin typeface="Arial" charset="0"/>
                <a:ea typeface="ＭＳ Ｐゴシック" charset="0"/>
              </a:rPr>
              <a:t>There are some alternative ABI scan strategies to Mode 3 and Mode 4.</a:t>
            </a:r>
            <a:endParaRPr lang="en-US" sz="21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65198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GS_FPS_6km_snipe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3638"/>
            <a:ext cx="9144000" cy="4529137"/>
          </a:xfrm>
          <a:prstGeom prst="rect">
            <a:avLst/>
          </a:prstGeom>
          <a:noFill/>
          <a:ln>
            <a:noFill/>
          </a:ln>
        </p:spPr>
      </p:pic>
      <p:sp>
        <p:nvSpPr>
          <p:cNvPr id="3" name="TextBox 2"/>
          <p:cNvSpPr txBox="1"/>
          <p:nvPr/>
        </p:nvSpPr>
        <p:spPr>
          <a:xfrm>
            <a:off x="1524000" y="228600"/>
            <a:ext cx="6245428" cy="584775"/>
          </a:xfrm>
          <a:prstGeom prst="rect">
            <a:avLst/>
          </a:prstGeom>
          <a:noFill/>
        </p:spPr>
        <p:txBody>
          <a:bodyPr wrap="none" rtlCol="0">
            <a:spAutoFit/>
          </a:bodyPr>
          <a:lstStyle/>
          <a:p>
            <a:r>
              <a:rPr lang="en-US" sz="3200" dirty="0" smtClean="0">
                <a:solidFill>
                  <a:srgbClr val="FFFF00"/>
                </a:solidFill>
              </a:rPr>
              <a:t>Ground System FPS, Appendix E</a:t>
            </a:r>
            <a:endParaRPr lang="en-US" sz="3200" dirty="0">
              <a:solidFill>
                <a:srgbClr val="FFFF00"/>
              </a:solidFill>
            </a:endParaRPr>
          </a:p>
        </p:txBody>
      </p:sp>
      <p:sp>
        <p:nvSpPr>
          <p:cNvPr id="4" name="TextBox 3"/>
          <p:cNvSpPr txBox="1"/>
          <p:nvPr/>
        </p:nvSpPr>
        <p:spPr>
          <a:xfrm>
            <a:off x="207087" y="5791200"/>
            <a:ext cx="8994770" cy="923330"/>
          </a:xfrm>
          <a:prstGeom prst="rect">
            <a:avLst/>
          </a:prstGeom>
          <a:noFill/>
        </p:spPr>
        <p:txBody>
          <a:bodyPr wrap="none" rtlCol="0">
            <a:spAutoFit/>
          </a:bodyPr>
          <a:lstStyle/>
          <a:p>
            <a:r>
              <a:rPr lang="en-US" dirty="0" smtClean="0">
                <a:solidFill>
                  <a:schemeClr val="bg1"/>
                </a:solidFill>
              </a:rPr>
              <a:t>Outside of CONUS, Hawaii, Alaska and Puerto Rico, imagery will be 6 km in AWIPS.</a:t>
            </a:r>
          </a:p>
          <a:p>
            <a:r>
              <a:rPr lang="en-US" dirty="0" smtClean="0">
                <a:solidFill>
                  <a:schemeClr val="bg1"/>
                </a:solidFill>
              </a:rPr>
              <a:t>At some point, the GS FPS file will be posted on the GOES-R web page. </a:t>
            </a:r>
          </a:p>
          <a:p>
            <a:r>
              <a:rPr lang="en-US" dirty="0" smtClean="0">
                <a:solidFill>
                  <a:schemeClr val="bg1"/>
                </a:solidFill>
              </a:rPr>
              <a:t>(File available upon request)</a:t>
            </a:r>
            <a:endParaRPr lang="en-US" dirty="0">
              <a:solidFill>
                <a:schemeClr val="bg1"/>
              </a:solidFill>
            </a:endParaRPr>
          </a:p>
        </p:txBody>
      </p:sp>
      <p:sp>
        <p:nvSpPr>
          <p:cNvPr id="5" name="Oval 4"/>
          <p:cNvSpPr/>
          <p:nvPr/>
        </p:nvSpPr>
        <p:spPr>
          <a:xfrm>
            <a:off x="4343400" y="3539067"/>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787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WEST_11NOV2013_VIS-1KM-6K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377453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rgbClr val="FFFF00"/>
                </a:solidFill>
              </a:rPr>
              <a:t>Background</a:t>
            </a:r>
            <a:endParaRPr lang="en-US" dirty="0">
              <a:solidFill>
                <a:srgbClr val="FFFF00"/>
              </a:solidFill>
            </a:endParaRPr>
          </a:p>
        </p:txBody>
      </p:sp>
      <p:sp>
        <p:nvSpPr>
          <p:cNvPr id="4" name="Content Placeholder 3"/>
          <p:cNvSpPr>
            <a:spLocks noGrp="1"/>
          </p:cNvSpPr>
          <p:nvPr>
            <p:ph idx="1"/>
          </p:nvPr>
        </p:nvSpPr>
        <p:spPr>
          <a:xfrm>
            <a:off x="533400" y="1249362"/>
            <a:ext cx="8229600" cy="4525963"/>
          </a:xfrm>
        </p:spPr>
        <p:txBody>
          <a:bodyPr/>
          <a:lstStyle/>
          <a:p>
            <a:r>
              <a:rPr lang="en-US" sz="2400" dirty="0" smtClean="0">
                <a:solidFill>
                  <a:schemeClr val="bg1"/>
                </a:solidFill>
              </a:rPr>
              <a:t>Current </a:t>
            </a:r>
            <a:r>
              <a:rPr lang="en-US" sz="2400" dirty="0" smtClean="0">
                <a:solidFill>
                  <a:schemeClr val="bg1"/>
                </a:solidFill>
              </a:rPr>
              <a:t>plans for the center point of the GOES-R CONUS sectors from both the East and West satellites are centered over CONUS. </a:t>
            </a:r>
          </a:p>
          <a:p>
            <a:endParaRPr lang="en-US" sz="2400" dirty="0">
              <a:solidFill>
                <a:schemeClr val="bg1"/>
              </a:solidFill>
            </a:endParaRPr>
          </a:p>
          <a:p>
            <a:r>
              <a:rPr lang="en-US" sz="2400" dirty="0" smtClean="0">
                <a:solidFill>
                  <a:schemeClr val="bg1"/>
                </a:solidFill>
              </a:rPr>
              <a:t>This implies a ‘one-satellite’ system and not the planned ‘two-satellite’ system. And hence a change should be considered to be more consistent with today’s GOES operations. </a:t>
            </a:r>
          </a:p>
          <a:p>
            <a:endParaRPr lang="en-US" sz="2400" dirty="0">
              <a:solidFill>
                <a:schemeClr val="bg1"/>
              </a:solidFill>
            </a:endParaRPr>
          </a:p>
          <a:p>
            <a:r>
              <a:rPr lang="en-US" sz="2400" dirty="0" smtClean="0">
                <a:solidFill>
                  <a:schemeClr val="bg1"/>
                </a:solidFill>
              </a:rPr>
              <a:t>Instrument and ground system can support a shift of these center points. A ground system change would be needed to change the shape or timing of a CONUS sector.</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591017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EAST_12SEP2003_VIS-1KM-6K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3551662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solidFill>
                  <a:srgbClr val="FFFF00"/>
                </a:solidFill>
              </a:rPr>
              <a:t>Conclusions</a:t>
            </a:r>
            <a:endParaRPr lang="en-US" dirty="0">
              <a:solidFill>
                <a:srgbClr val="FFFF00"/>
              </a:solidFill>
            </a:endParaRPr>
          </a:p>
        </p:txBody>
      </p:sp>
      <p:sp>
        <p:nvSpPr>
          <p:cNvPr id="4" name="Content Placeholder 3"/>
          <p:cNvSpPr>
            <a:spLocks noGrp="1"/>
          </p:cNvSpPr>
          <p:nvPr>
            <p:ph idx="1"/>
          </p:nvPr>
        </p:nvSpPr>
        <p:spPr>
          <a:xfrm>
            <a:off x="381000" y="990600"/>
            <a:ext cx="8534400" cy="4525963"/>
          </a:xfrm>
        </p:spPr>
        <p:txBody>
          <a:bodyPr/>
          <a:lstStyle/>
          <a:p>
            <a:r>
              <a:rPr lang="en-US" sz="2400" dirty="0" smtClean="0">
                <a:solidFill>
                  <a:schemeClr val="bg1"/>
                </a:solidFill>
              </a:rPr>
              <a:t>Current plans call for the GOES-West CONUS to be over CONUS (and not to the west, as the current PACUS), this means that more ‘up stream’ imagery on AWIPS will be at the 6km spatial resolutions.  (Hence there will be less ‘6 km’ data if the CONUS sectors are more separated.)</a:t>
            </a:r>
          </a:p>
          <a:p>
            <a:endParaRPr lang="en-US" sz="2400" dirty="0">
              <a:solidFill>
                <a:schemeClr val="bg1"/>
              </a:solidFill>
            </a:endParaRPr>
          </a:p>
          <a:p>
            <a:r>
              <a:rPr lang="en-US" sz="2400" dirty="0">
                <a:solidFill>
                  <a:schemeClr val="bg1"/>
                </a:solidFill>
              </a:rPr>
              <a:t>Hence, it’s a good plan for the national centers, etc. to get their data via a GOES-R GRB, and hence can acquire full resolution imagery, outside of the certain sectors. </a:t>
            </a:r>
          </a:p>
          <a:p>
            <a:endParaRPr lang="en-US" sz="2400" dirty="0">
              <a:solidFill>
                <a:schemeClr val="bg1"/>
              </a:solidFill>
            </a:endParaRPr>
          </a:p>
          <a:p>
            <a:r>
              <a:rPr lang="en-US" sz="2400" dirty="0" smtClean="0">
                <a:solidFill>
                  <a:schemeClr val="bg1"/>
                </a:solidFill>
              </a:rPr>
              <a:t>The ‘West’ CONUS should be moved much farther to the West and the ‘East’ CONUS should be slightly shifted to the East.</a:t>
            </a:r>
          </a:p>
          <a:p>
            <a:pPr lvl="1"/>
            <a:r>
              <a:rPr lang="en-US" sz="2000" dirty="0" smtClean="0">
                <a:solidFill>
                  <a:schemeClr val="bg1"/>
                </a:solidFill>
              </a:rPr>
              <a:t>Time is of the essence for requesting these changes</a:t>
            </a:r>
            <a:endParaRPr lang="en-US" sz="2000" dirty="0" smtClean="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2944735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solidFill>
                  <a:srgbClr val="FFFF00"/>
                </a:solidFill>
              </a:rPr>
              <a:t>Back-up Material</a:t>
            </a:r>
            <a:endParaRPr lang="en-US" dirty="0">
              <a:solidFill>
                <a:srgbClr val="FFFF00"/>
              </a:solidFill>
            </a:endParaRPr>
          </a:p>
        </p:txBody>
      </p:sp>
      <p:sp>
        <p:nvSpPr>
          <p:cNvPr id="4" name="Content Placeholder 3"/>
          <p:cNvSpPr>
            <a:spLocks noGrp="1"/>
          </p:cNvSpPr>
          <p:nvPr>
            <p:ph idx="1"/>
          </p:nvPr>
        </p:nvSpPr>
        <p:spPr>
          <a:xfrm>
            <a:off x="381000" y="1189037"/>
            <a:ext cx="8534400" cy="4525963"/>
          </a:xfrm>
        </p:spPr>
        <p:txBody>
          <a:bodyPr/>
          <a:lstStyle/>
          <a:p>
            <a:r>
              <a:rPr lang="en-US" sz="2400" dirty="0" smtClean="0">
                <a:solidFill>
                  <a:schemeClr val="bg1"/>
                </a:solidFill>
              </a:rPr>
              <a:t>Consider sending the full GRB data to AWIPS once in the ABI Fixed Grid Format (FGF) and have AWIPS do any local remapping.</a:t>
            </a:r>
          </a:p>
          <a:p>
            <a:endParaRPr lang="en-US" sz="2400" dirty="0">
              <a:solidFill>
                <a:schemeClr val="bg1"/>
              </a:solidFill>
            </a:endParaRPr>
          </a:p>
          <a:p>
            <a:r>
              <a:rPr lang="en-US" sz="2400" dirty="0" smtClean="0">
                <a:solidFill>
                  <a:schemeClr val="bg1"/>
                </a:solidFill>
              </a:rPr>
              <a:t>This could streamline the proces</a:t>
            </a:r>
            <a:r>
              <a:rPr lang="en-US" sz="2400" dirty="0" smtClean="0">
                <a:solidFill>
                  <a:schemeClr val="bg1"/>
                </a:solidFill>
              </a:rPr>
              <a:t>s of making different resolution images for various projections</a:t>
            </a:r>
            <a:endParaRPr lang="en-US" sz="2000" dirty="0" smtClean="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2014227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
            <a:ext cx="8229600" cy="6288364"/>
          </a:xfrm>
          <a:prstGeom prst="rect">
            <a:avLst/>
          </a:prstGeom>
        </p:spPr>
      </p:pic>
      <p:sp>
        <p:nvSpPr>
          <p:cNvPr id="5" name="TextBox 4"/>
          <p:cNvSpPr txBox="1"/>
          <p:nvPr/>
        </p:nvSpPr>
        <p:spPr>
          <a:xfrm>
            <a:off x="540542" y="5867400"/>
            <a:ext cx="8374858" cy="646331"/>
          </a:xfrm>
          <a:prstGeom prst="rect">
            <a:avLst/>
          </a:prstGeom>
          <a:noFill/>
        </p:spPr>
        <p:txBody>
          <a:bodyPr wrap="square" rtlCol="0">
            <a:spAutoFit/>
          </a:bodyPr>
          <a:lstStyle/>
          <a:p>
            <a:r>
              <a:rPr lang="en-US" dirty="0" smtClean="0">
                <a:solidFill>
                  <a:prstClr val="black"/>
                </a:solidFill>
              </a:rPr>
              <a:t>Current plans call for GOES-R to have a 6 month check-out and then replace GOES-15 as the Western GOES. GOES-S is slated to replace GOES-14 in 2020 as the eastern GOES.</a:t>
            </a:r>
          </a:p>
        </p:txBody>
      </p:sp>
    </p:spTree>
    <p:extLst>
      <p:ext uri="{BB962C8B-B14F-4D97-AF65-F5344CB8AC3E}">
        <p14:creationId xmlns:p14="http://schemas.microsoft.com/office/powerpoint/2010/main" val="3109508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21880" y="1759310"/>
            <a:ext cx="8534400" cy="4116357"/>
          </a:xfrm>
          <a:prstGeom prst="rect">
            <a:avLst/>
          </a:prstGeom>
          <a:solidFill>
            <a:srgbClr val="BEE5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i="1" dirty="0" smtClean="0">
              <a:solidFill>
                <a:prstClr val="black"/>
              </a:solidFill>
              <a:latin typeface="Calibri" panose="020F0502020204030204" pitchFamily="34" charset="0"/>
            </a:endParaRPr>
          </a:p>
        </p:txBody>
      </p:sp>
      <p:sp>
        <p:nvSpPr>
          <p:cNvPr id="7" name="Rectangle 6"/>
          <p:cNvSpPr/>
          <p:nvPr/>
        </p:nvSpPr>
        <p:spPr>
          <a:xfrm>
            <a:off x="338139" y="1837068"/>
            <a:ext cx="706698" cy="609599"/>
          </a:xfrm>
          <a:prstGeom prst="rect">
            <a:avLst/>
          </a:prstGeom>
          <a:solidFill>
            <a:schemeClr val="bg1"/>
          </a:solidFill>
          <a:ln w="1270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b="1" dirty="0">
                <a:solidFill>
                  <a:prstClr val="black"/>
                </a:solidFill>
                <a:latin typeface="Calibri" panose="020F0502020204030204" pitchFamily="34" charset="0"/>
              </a:rPr>
              <a:t>Launch &amp; Orbit Raising</a:t>
            </a:r>
          </a:p>
        </p:txBody>
      </p:sp>
      <p:sp>
        <p:nvSpPr>
          <p:cNvPr id="8" name="Pentagon 7"/>
          <p:cNvSpPr/>
          <p:nvPr/>
        </p:nvSpPr>
        <p:spPr>
          <a:xfrm>
            <a:off x="6073407" y="1837067"/>
            <a:ext cx="2667630" cy="609600"/>
          </a:xfrm>
          <a:prstGeom prst="homePlate">
            <a:avLst>
              <a:gd name="adj" fmla="val 46979"/>
            </a:avLst>
          </a:prstGeom>
          <a:solidFill>
            <a:schemeClr val="bg1"/>
          </a:solid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b="1" dirty="0">
                <a:solidFill>
                  <a:prstClr val="black"/>
                </a:solidFill>
                <a:latin typeface="Calibri" panose="020F0502020204030204" pitchFamily="34" charset="0"/>
              </a:rPr>
              <a:t>Operations</a:t>
            </a:r>
          </a:p>
        </p:txBody>
      </p:sp>
      <p:sp>
        <p:nvSpPr>
          <p:cNvPr id="9" name="Rectangle 8"/>
          <p:cNvSpPr/>
          <p:nvPr/>
        </p:nvSpPr>
        <p:spPr>
          <a:xfrm>
            <a:off x="1044837" y="1838861"/>
            <a:ext cx="5028569" cy="607806"/>
          </a:xfrm>
          <a:prstGeom prst="rect">
            <a:avLst/>
          </a:prstGeom>
          <a:solidFill>
            <a:schemeClr val="bg1"/>
          </a:solidFill>
          <a:ln w="12700">
            <a:solidFill>
              <a:schemeClr val="tx1"/>
            </a:solidFill>
          </a:ln>
        </p:spPr>
        <p:style>
          <a:lnRef idx="1">
            <a:schemeClr val="accent5"/>
          </a:lnRef>
          <a:fillRef idx="2">
            <a:schemeClr val="accent5"/>
          </a:fillRef>
          <a:effectRef idx="1">
            <a:schemeClr val="accent5"/>
          </a:effectRef>
          <a:fontRef idx="minor">
            <a:schemeClr val="dk1"/>
          </a:fontRef>
        </p:style>
        <p:txBody>
          <a:bodyPr lIns="0" rIns="0" anchor="ctr"/>
          <a:lstStyle/>
          <a:p>
            <a:pPr algn="ctr">
              <a:defRPr/>
            </a:pPr>
            <a:r>
              <a:rPr lang="en-US" sz="1200" b="1" dirty="0">
                <a:solidFill>
                  <a:prstClr val="black"/>
                </a:solidFill>
                <a:latin typeface="Calibri" panose="020F0502020204030204" pitchFamily="34" charset="0"/>
              </a:rPr>
              <a:t>Post-launch Testing (PLT) - 180 Days</a:t>
            </a:r>
          </a:p>
        </p:txBody>
      </p:sp>
      <p:sp>
        <p:nvSpPr>
          <p:cNvPr id="11" name="Rectangle 10"/>
          <p:cNvSpPr/>
          <p:nvPr/>
        </p:nvSpPr>
        <p:spPr>
          <a:xfrm>
            <a:off x="1044837" y="2446667"/>
            <a:ext cx="1110343" cy="640080"/>
          </a:xfrm>
          <a:prstGeom prst="rect">
            <a:avLst/>
          </a:prstGeom>
          <a:solidFill>
            <a:srgbClr val="FFD700"/>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0" rIns="0" anchor="ctr"/>
          <a:lstStyle/>
          <a:p>
            <a:pPr algn="ctr">
              <a:defRPr/>
            </a:pPr>
            <a:r>
              <a:rPr lang="en-US" sz="1000" dirty="0">
                <a:solidFill>
                  <a:prstClr val="black"/>
                </a:solidFill>
                <a:latin typeface="Calibri" panose="020F0502020204030204" pitchFamily="34" charset="0"/>
              </a:rPr>
              <a:t>Activation &amp; Characterization Test (ACT)</a:t>
            </a:r>
          </a:p>
        </p:txBody>
      </p:sp>
      <p:sp>
        <p:nvSpPr>
          <p:cNvPr id="12" name="Rectangle 11"/>
          <p:cNvSpPr/>
          <p:nvPr/>
        </p:nvSpPr>
        <p:spPr>
          <a:xfrm>
            <a:off x="2812423" y="2450350"/>
            <a:ext cx="3260984" cy="320040"/>
          </a:xfrm>
          <a:prstGeom prst="rect">
            <a:avLst/>
          </a:prstGeom>
          <a:solidFill>
            <a:srgbClr val="FFD700"/>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solidFill>
                  <a:prstClr val="black"/>
                </a:solidFill>
                <a:latin typeface="Calibri" panose="020F0502020204030204" pitchFamily="34" charset="0"/>
              </a:rPr>
              <a:t>System Performance Operational Test (SPOT)</a:t>
            </a:r>
          </a:p>
        </p:txBody>
      </p:sp>
      <p:cxnSp>
        <p:nvCxnSpPr>
          <p:cNvPr id="14" name="Straight Connector 13"/>
          <p:cNvCxnSpPr/>
          <p:nvPr/>
        </p:nvCxnSpPr>
        <p:spPr>
          <a:xfrm flipV="1">
            <a:off x="2812422" y="3141702"/>
            <a:ext cx="0" cy="301752"/>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44837" y="3187147"/>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4232" y="3226190"/>
            <a:ext cx="574512" cy="230832"/>
          </a:xfrm>
          <a:prstGeom prst="rect">
            <a:avLst/>
          </a:prstGeom>
          <a:noFill/>
        </p:spPr>
        <p:txBody>
          <a:bodyPr wrap="square" rtlCol="0">
            <a:spAutoFit/>
          </a:bodyPr>
          <a:lstStyle/>
          <a:p>
            <a:pPr algn="ctr"/>
            <a:r>
              <a:rPr lang="en-US" sz="900" dirty="0" smtClean="0">
                <a:solidFill>
                  <a:prstClr val="black"/>
                </a:solidFill>
                <a:latin typeface="Calibri" panose="020F0502020204030204" pitchFamily="34" charset="0"/>
              </a:rPr>
              <a:t>14 Days</a:t>
            </a:r>
            <a:endParaRPr lang="en-US" sz="900" dirty="0">
              <a:solidFill>
                <a:prstClr val="black"/>
              </a:solidFill>
              <a:latin typeface="Calibri" panose="020F0502020204030204" pitchFamily="34" charset="0"/>
            </a:endParaRPr>
          </a:p>
        </p:txBody>
      </p:sp>
      <p:sp>
        <p:nvSpPr>
          <p:cNvPr id="17" name="TextBox 16"/>
          <p:cNvSpPr txBox="1"/>
          <p:nvPr/>
        </p:nvSpPr>
        <p:spPr>
          <a:xfrm>
            <a:off x="1197237" y="3226190"/>
            <a:ext cx="611949" cy="230832"/>
          </a:xfrm>
          <a:prstGeom prst="rect">
            <a:avLst/>
          </a:prstGeom>
          <a:noFill/>
        </p:spPr>
        <p:txBody>
          <a:bodyPr wrap="square" rtlCol="0">
            <a:spAutoFit/>
          </a:bodyPr>
          <a:lstStyle/>
          <a:p>
            <a:pPr algn="ctr"/>
            <a:r>
              <a:rPr lang="en-US" sz="900" dirty="0" smtClean="0">
                <a:solidFill>
                  <a:prstClr val="black"/>
                </a:solidFill>
                <a:latin typeface="Calibri" panose="020F0502020204030204" pitchFamily="34" charset="0"/>
              </a:rPr>
              <a:t>40 Days</a:t>
            </a:r>
            <a:endParaRPr lang="en-US" sz="900" dirty="0">
              <a:solidFill>
                <a:prstClr val="black"/>
              </a:solidFill>
              <a:latin typeface="Calibri" panose="020F0502020204030204" pitchFamily="34" charset="0"/>
            </a:endParaRPr>
          </a:p>
        </p:txBody>
      </p:sp>
      <p:sp>
        <p:nvSpPr>
          <p:cNvPr id="18" name="TextBox 17"/>
          <p:cNvSpPr txBox="1"/>
          <p:nvPr/>
        </p:nvSpPr>
        <p:spPr>
          <a:xfrm>
            <a:off x="3572139" y="3224131"/>
            <a:ext cx="584196" cy="230832"/>
          </a:xfrm>
          <a:prstGeom prst="rect">
            <a:avLst/>
          </a:prstGeom>
          <a:noFill/>
        </p:spPr>
        <p:txBody>
          <a:bodyPr wrap="square" rtlCol="0">
            <a:spAutoFit/>
          </a:bodyPr>
          <a:lstStyle/>
          <a:p>
            <a:r>
              <a:rPr lang="en-US" sz="900" dirty="0" smtClean="0">
                <a:solidFill>
                  <a:prstClr val="black"/>
                </a:solidFill>
                <a:latin typeface="Calibri" panose="020F0502020204030204" pitchFamily="34" charset="0"/>
              </a:rPr>
              <a:t>84 Days</a:t>
            </a:r>
            <a:endParaRPr lang="en-US" sz="900" dirty="0">
              <a:solidFill>
                <a:prstClr val="black"/>
              </a:solidFill>
              <a:latin typeface="Calibri" panose="020F0502020204030204" pitchFamily="34" charset="0"/>
            </a:endParaRPr>
          </a:p>
        </p:txBody>
      </p:sp>
      <p:sp>
        <p:nvSpPr>
          <p:cNvPr id="19" name="TextBox 18"/>
          <p:cNvSpPr txBox="1"/>
          <p:nvPr/>
        </p:nvSpPr>
        <p:spPr>
          <a:xfrm>
            <a:off x="6378144" y="3226190"/>
            <a:ext cx="534094" cy="230832"/>
          </a:xfrm>
          <a:prstGeom prst="rect">
            <a:avLst/>
          </a:prstGeom>
          <a:noFill/>
        </p:spPr>
        <p:txBody>
          <a:bodyPr wrap="square" rtlCol="0">
            <a:spAutoFit/>
          </a:bodyPr>
          <a:lstStyle/>
          <a:p>
            <a:pPr algn="ctr"/>
            <a:r>
              <a:rPr lang="en-US" sz="900" dirty="0">
                <a:solidFill>
                  <a:prstClr val="black"/>
                </a:solidFill>
                <a:latin typeface="Calibri" panose="020F0502020204030204" pitchFamily="34" charset="0"/>
              </a:rPr>
              <a:t>1</a:t>
            </a:r>
            <a:r>
              <a:rPr lang="en-US" sz="900" dirty="0" smtClean="0">
                <a:solidFill>
                  <a:prstClr val="black"/>
                </a:solidFill>
                <a:latin typeface="Calibri" panose="020F0502020204030204" pitchFamily="34" charset="0"/>
              </a:rPr>
              <a:t> Year</a:t>
            </a:r>
            <a:endParaRPr lang="en-US" sz="900" dirty="0">
              <a:solidFill>
                <a:prstClr val="black"/>
              </a:solidFill>
              <a:latin typeface="Calibri" panose="020F0502020204030204" pitchFamily="34" charset="0"/>
            </a:endParaRPr>
          </a:p>
        </p:txBody>
      </p:sp>
      <p:cxnSp>
        <p:nvCxnSpPr>
          <p:cNvPr id="20" name="Straight Connector 19"/>
          <p:cNvCxnSpPr/>
          <p:nvPr/>
        </p:nvCxnSpPr>
        <p:spPr>
          <a:xfrm flipV="1">
            <a:off x="354439" y="3189206"/>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55180" y="2446668"/>
            <a:ext cx="657242" cy="640080"/>
          </a:xfrm>
          <a:prstGeom prst="rect">
            <a:avLst/>
          </a:prstGeom>
          <a:solidFill>
            <a:srgbClr val="FFD700"/>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0" rIns="0" anchor="ctr"/>
          <a:lstStyle/>
          <a:p>
            <a:pPr algn="ctr">
              <a:defRPr/>
            </a:pPr>
            <a:r>
              <a:rPr lang="en-US" sz="1000" dirty="0">
                <a:solidFill>
                  <a:prstClr val="black"/>
                </a:solidFill>
                <a:latin typeface="Calibri" panose="020F0502020204030204" pitchFamily="34" charset="0"/>
              </a:rPr>
              <a:t>Initial Checkout</a:t>
            </a:r>
          </a:p>
        </p:txBody>
      </p:sp>
      <p:cxnSp>
        <p:nvCxnSpPr>
          <p:cNvPr id="24" name="Straight Connector 23"/>
          <p:cNvCxnSpPr/>
          <p:nvPr/>
        </p:nvCxnSpPr>
        <p:spPr>
          <a:xfrm flipV="1">
            <a:off x="2155180" y="316951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55180" y="3224131"/>
            <a:ext cx="566057" cy="230832"/>
          </a:xfrm>
          <a:prstGeom prst="rect">
            <a:avLst/>
          </a:prstGeom>
          <a:noFill/>
        </p:spPr>
        <p:txBody>
          <a:bodyPr wrap="square" rtlCol="0">
            <a:spAutoFit/>
          </a:bodyPr>
          <a:lstStyle/>
          <a:p>
            <a:pPr algn="ctr"/>
            <a:r>
              <a:rPr lang="en-US" sz="900" dirty="0" smtClean="0">
                <a:solidFill>
                  <a:prstClr val="black"/>
                </a:solidFill>
                <a:latin typeface="Calibri" panose="020F0502020204030204" pitchFamily="34" charset="0"/>
              </a:rPr>
              <a:t>14 Days</a:t>
            </a:r>
            <a:endParaRPr lang="en-US" sz="900" dirty="0">
              <a:solidFill>
                <a:prstClr val="black"/>
              </a:solidFill>
              <a:latin typeface="Calibri" panose="020F0502020204030204" pitchFamily="34" charset="0"/>
            </a:endParaRPr>
          </a:p>
        </p:txBody>
      </p:sp>
      <p:sp>
        <p:nvSpPr>
          <p:cNvPr id="3" name="TextBox 2"/>
          <p:cNvSpPr txBox="1"/>
          <p:nvPr/>
        </p:nvSpPr>
        <p:spPr>
          <a:xfrm>
            <a:off x="2188152" y="3494357"/>
            <a:ext cx="1567228" cy="400110"/>
          </a:xfrm>
          <a:prstGeom prst="rect">
            <a:avLst/>
          </a:prstGeom>
          <a:noFill/>
        </p:spPr>
        <p:txBody>
          <a:bodyPr wrap="square" rtlCol="0">
            <a:spAutoFit/>
          </a:bodyPr>
          <a:lstStyle/>
          <a:p>
            <a:pPr algn="ctr"/>
            <a:r>
              <a:rPr lang="en-US" sz="1000" dirty="0" smtClean="0">
                <a:solidFill>
                  <a:prstClr val="black"/>
                </a:solidFill>
                <a:latin typeface="Calibri" panose="020F0502020204030204" pitchFamily="34" charset="0"/>
              </a:rPr>
              <a:t>Contingency Operations Readiness Review </a:t>
            </a:r>
            <a:r>
              <a:rPr lang="en-US" sz="1000" b="1" dirty="0" smtClean="0">
                <a:solidFill>
                  <a:prstClr val="black"/>
                </a:solidFill>
                <a:latin typeface="Calibri" panose="020F0502020204030204" pitchFamily="34" charset="0"/>
              </a:rPr>
              <a:t>(CORR)</a:t>
            </a:r>
            <a:endParaRPr lang="en-US" sz="1000" b="1" dirty="0">
              <a:solidFill>
                <a:prstClr val="black"/>
              </a:solidFill>
              <a:latin typeface="Calibri" panose="020F0502020204030204" pitchFamily="34" charset="0"/>
            </a:endParaRPr>
          </a:p>
        </p:txBody>
      </p:sp>
      <p:cxnSp>
        <p:nvCxnSpPr>
          <p:cNvPr id="26" name="Straight Connector 25"/>
          <p:cNvCxnSpPr/>
          <p:nvPr/>
        </p:nvCxnSpPr>
        <p:spPr>
          <a:xfrm flipV="1">
            <a:off x="6063823" y="3124411"/>
            <a:ext cx="0" cy="301752"/>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2182" y="3494357"/>
            <a:ext cx="1883281" cy="400110"/>
          </a:xfrm>
          <a:prstGeom prst="rect">
            <a:avLst/>
          </a:prstGeom>
          <a:noFill/>
        </p:spPr>
        <p:txBody>
          <a:bodyPr wrap="square" rtlCol="0">
            <a:spAutoFit/>
          </a:bodyPr>
          <a:lstStyle/>
          <a:p>
            <a:pPr algn="ctr"/>
            <a:r>
              <a:rPr lang="en-US" sz="1000" dirty="0" smtClean="0">
                <a:solidFill>
                  <a:prstClr val="black"/>
                </a:solidFill>
                <a:latin typeface="Calibri" panose="020F0502020204030204" pitchFamily="34" charset="0"/>
              </a:rPr>
              <a:t>Operational Acceptance Review </a:t>
            </a:r>
            <a:r>
              <a:rPr lang="en-US" sz="1000" b="1" dirty="0" smtClean="0">
                <a:solidFill>
                  <a:prstClr val="black"/>
                </a:solidFill>
                <a:latin typeface="Calibri" panose="020F0502020204030204" pitchFamily="34" charset="0"/>
              </a:rPr>
              <a:t>(OAR) – Handover to OSPO</a:t>
            </a:r>
            <a:endParaRPr lang="en-US" sz="1000" b="1" dirty="0">
              <a:solidFill>
                <a:prstClr val="black"/>
              </a:solidFill>
              <a:latin typeface="Calibri" panose="020F0502020204030204" pitchFamily="34" charset="0"/>
            </a:endParaRPr>
          </a:p>
        </p:txBody>
      </p:sp>
      <p:cxnSp>
        <p:nvCxnSpPr>
          <p:cNvPr id="28" name="Straight Connector 27"/>
          <p:cNvCxnSpPr/>
          <p:nvPr/>
        </p:nvCxnSpPr>
        <p:spPr>
          <a:xfrm flipV="1">
            <a:off x="4698338" y="315222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5837" y="3206496"/>
            <a:ext cx="565398" cy="230832"/>
          </a:xfrm>
          <a:prstGeom prst="rect">
            <a:avLst/>
          </a:prstGeom>
          <a:noFill/>
        </p:spPr>
        <p:txBody>
          <a:bodyPr wrap="square" rtlCol="0">
            <a:spAutoFit/>
          </a:bodyPr>
          <a:lstStyle/>
          <a:p>
            <a:r>
              <a:rPr lang="en-US" sz="900" dirty="0" smtClean="0">
                <a:solidFill>
                  <a:prstClr val="black"/>
                </a:solidFill>
                <a:latin typeface="Calibri" panose="020F0502020204030204" pitchFamily="34" charset="0"/>
              </a:rPr>
              <a:t>42 Days</a:t>
            </a:r>
            <a:endParaRPr lang="en-US" sz="900" dirty="0">
              <a:solidFill>
                <a:prstClr val="black"/>
              </a:solidFill>
              <a:latin typeface="Calibri" panose="020F0502020204030204" pitchFamily="34" charset="0"/>
            </a:endParaRPr>
          </a:p>
        </p:txBody>
      </p:sp>
      <p:sp>
        <p:nvSpPr>
          <p:cNvPr id="30" name="Rectangle 29"/>
          <p:cNvSpPr/>
          <p:nvPr/>
        </p:nvSpPr>
        <p:spPr>
          <a:xfrm>
            <a:off x="2816939" y="2766707"/>
            <a:ext cx="1885916" cy="320040"/>
          </a:xfrm>
          <a:prstGeom prst="rect">
            <a:avLst/>
          </a:prstGeom>
          <a:solidFill>
            <a:srgbClr val="E2725B"/>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solidFill>
                  <a:prstClr val="black"/>
                </a:solidFill>
                <a:latin typeface="Calibri" panose="020F0502020204030204" pitchFamily="34" charset="0"/>
              </a:rPr>
              <a:t>Cal/INR Checkout</a:t>
            </a:r>
          </a:p>
        </p:txBody>
      </p:sp>
      <p:sp>
        <p:nvSpPr>
          <p:cNvPr id="31" name="Rectangle 30"/>
          <p:cNvSpPr/>
          <p:nvPr/>
        </p:nvSpPr>
        <p:spPr>
          <a:xfrm>
            <a:off x="4704441" y="2766707"/>
            <a:ext cx="1362456" cy="320040"/>
          </a:xfrm>
          <a:prstGeom prst="rect">
            <a:avLst/>
          </a:prstGeom>
          <a:solidFill>
            <a:srgbClr val="E2725B"/>
          </a:solidFill>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solidFill>
                  <a:prstClr val="black"/>
                </a:solidFill>
                <a:latin typeface="Calibri" panose="020F0502020204030204" pitchFamily="34" charset="0"/>
              </a:rPr>
              <a:t>*Post-Launch Product Testing (PLPT)</a:t>
            </a:r>
          </a:p>
        </p:txBody>
      </p:sp>
      <p:sp>
        <p:nvSpPr>
          <p:cNvPr id="5" name="Rectangle 4"/>
          <p:cNvSpPr/>
          <p:nvPr/>
        </p:nvSpPr>
        <p:spPr>
          <a:xfrm>
            <a:off x="6073405" y="2446194"/>
            <a:ext cx="2362831" cy="640080"/>
          </a:xfrm>
          <a:prstGeom prst="rect">
            <a:avLst/>
          </a:prstGeom>
          <a:solidFill>
            <a:srgbClr val="FFD700"/>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dirty="0">
                <a:solidFill>
                  <a:prstClr val="black"/>
                </a:solidFill>
                <a:latin typeface="Calibri" panose="020F0502020204030204" pitchFamily="34" charset="0"/>
              </a:rPr>
              <a:t>Post-Handover Product Validation</a:t>
            </a:r>
          </a:p>
        </p:txBody>
      </p:sp>
      <p:sp>
        <p:nvSpPr>
          <p:cNvPr id="2" name="AutoShape 2" descr="data:image/jpeg;base64,/9j/4AAQSkZJRgABAQAAAQABAAD/2wCEAAkGBhQSERUUExQWFBQWFhYWFxcVFRQXFhYVFxQXFBQUFhcXGyYeFxojGRQUHy8gJCcpLC0uFR4xNTAqNSYrLCkBCQoKDgwOGg8PGikcHCQpLCkpKSksLCwsKSwpKSkpLCosKSksKSksLCkpKSkpLCwpLCksKSksKSksKSwsKSwsKf/AABEIAPUAzgMBIgACEQEDEQH/xAAcAAABBQEBAQAAAAAAAAAAAAAAAQIDBAUGBwj/xAA/EAABAwIEAwYEAwYFBAMAAAABAAIRAyEEEjFBBVFhBiJxgZGhEzKxwULh8BQjYnKC0QcVJFLxM3OSokOywv/EABgBAAMBAQAAAAAAAAAAAAAAAAABAgME/8QAIxEBAQACAgMAAQUBAAAAAAAAAAECESExAxJBUSIyQmFxE//aAAwDAQACEQMRAD8A1EIQtGYTSlSFACEIQAhCEAJqckKARCIQQYmDAIBIa4gE2bmIENnS8IMIQhBBCEIBCEEpSmoGghCEEEIQgBCEIATgkASo2NJEJAUqDIiEqEA1CWEhQAhCEAJEqEAi13Ug3htV27nO/wDQDL7yfNZK1sRVaOGPBcAZqWJAOg2JU5VWPbGa6QDzE+t0qbS+Vv8AK36BOVEEIQggkKVCAahLCRACEIQAhCUBAKhCEA+EqEIAQhCAEhCVCAahKUQgEQiEIAWviKZPDKnjU36BZC6CsyOGX3FQ7bucN97BRmrHtzdH5W/yt+gUihwbpps/lb9AplZGoSpEEEIQgBIUqEA1CUoQAEqSEqAEIQgJEIRCAEIQgBCEiAVCYCczgdiBpH4Wk663JT0pdnZoiISoTI2FBxuqRhat3Wp27zoH72no2Ym+sblWVo8T4RRPDnPyMzuY7M4gyQKkwYP8DfMBYeWb1/rbxZat/wAc/wAFdOHo/wDbb9FeCq8NpgUWACAGgCNIVoLZlSJClKQpkRCfSZJAUFB+ZoNrgG2mm0pb50euNpEIQmQQhCAEIQgBCEICQBEpUhQAhCEgEISsiROkhFMz8T7R3zz0kjfw+uycoqFYOmJ577338ftspVOHSsuwiEsIVJJCz8ZWaRXZAzfAffeJp/3WiufxjiMXiWnbDOkcv+if7LLyTem/iut/40OAiMNR/kH1KvqhwB4OGpRs0A+Ov3C0AtYxpqROTUEkwo77fz5Hlf0VTCnuBXMKe+PPYnY7C5VHCVQ4WM2B1zaidd/14CP5L/inQhC0ZhCEBACEIQAlSJQgJEiVIgBaGG4I57Q4ObBE7z9FTwGH+JiKdM/K4OmNZAkX8iPNdW+mA1uU93aNIECyx8mfr01wx32xP8jP+8eTf7lMxHDMjS7MTG2UX9/1Cn4lxoUn5cs90GcwGpIiIPL3UWLx2Zh7p/pd3tDpbW9ll7Z8WuiYY3ep0o4DhYLyM7jDBdzIP4ZsQOYnqHK+eCfx/wDr+abh8U1lUFxPf7suhrZIa4HRoDe6Y6md5M1PjtN1POATcNDO7ncSGkQM2hDpmRYFTc8oJhj+FTFcNcwTOYbwNFUhdC3EtLA/8JAM62I/ssXE02h3cu0wRvYibHldbePO3isvJhrmIHCx8Fj8ZaP8xx3/AGn/AEo/2C2sqpcT4W843G1cvcLHMnM35iKRAiZ2KedLxs7scP8ATDxW5CyOylAtoQbEFbBCuM72aQmp6aUyLSbJiJ1tzsbKhg3SfmDu6LgRt+c+ZWlhx3h59NjuqVNuhkk2FxGx1tz+3NL6r4lQhCtmEIQgBCEIAQhCAlKCgoCQWOCk/tdPlDvGYJHsHe3n1NZgAaBoJhczwgRiWHo76FdNXdouXy9unxxQxODLjOaLdVRxWBiBmAJI2n8Q/sR5rXDwdxp0VLH02ucA5siw0nZxm17HL68pIxldNyulduGLn5XOA7psAdvhnL814gz48ssTHgzZzDKHbODXBw/qDp0SYOk0Ve62LOuQRswTfnf0I0yrSRbUxSqcPDmZHGRIO40MjUmfNUMThg0wNAAPZbZVOth8zz5fQK/HeU5zcZdHD5jA3suvf2chlaXEmq/NDRpYNHjYXWdw3h371saSPYyunxuHz5AZEPa6x3aZA8DutMr7Rj+1wuP7MfsujszXXFoIiJB23Wc5q7jtXRmm08nR6j8lxdRq0x44TeeVchNUjgmFaIPwvzeR08P0fJVpMem1+ttrfTpe5g2y/wAj59Pt5qo2kDa+9u9pPLz9govap0RCELVmEISIIqEgSgIM+nTJVluGUmGow1TNasMs2kxZxQEhShbM13hbf9RTPIO+n69V0VYrnuFmKzP6voVu4oSB72n2XL5e3T4zBh2mLCJGmllQ4kS0PyC8OAIy2H7sTfrmH/Kt0nGffSNbqtiiS11rZb3I1fLdr/3jksY3rCq8WrZMwcQTv3TvBtHLL/4rralIETv78tVy7aegyjQzBm8z9z6BdYfl9E8ix5MZhxliLW/vumtb348PoFI2rGqkoUZcTvb6BLGnlGrwqgJlaZCrYFkBW10YT9Lm8l/UzeP0c1F3SD9vuuDrtXo2Op5qbm8wV59im3V/U/FJwUZCmeoirSkwnzeRibXtChab6G5MT42/XUqbCfN5GJmJ8lA53eMj8TvIXv7jzU3unOkUoTqmp8UjWyVp8Z3sraRKUUSTCvBkBI2ms/dp6KwwZTjhst1bFlBWqbKP+lOYLLDZOKhzGEMq81nVqKAUEoXW5mvwXAlzhUkQ0kdbjb1C2ntWNwHiYa4UcriXuc7N3crYaLGTMmNh6LZrzIAvrM8+QXJ5e66vF8QkkGTqANPzVDEFwY6IIDWtP8wEz5tc0xsDvKuV8xBBESI9bT7rO4m1zaFZ893IXERyY1xgzpDDM9NIM4xvWc1x1tp15zv5+q6snu2nbY/rkvPv80zNB1ECIGsuEGZ6n3VvimIfULO+8g06b3NaWNhwY4h2aB3Z/DFwzckK7jtMunbtqSQBqIJHQ6fQq7R+b0+i8ddiapcx2dwcWNnKQDYyCAzaIt0K7HB9pD3RWqBggCR3nOj/AHNb8hjXNPhMo9ND229Hw1QRYj8+SnWdwQUzTa5l5kZpDiYMHvcrbWV81LwujH9rmy7NrmBYEzb13K88xmplei1GBwIOhEHzXCcUw2R7xycQLzba/gneKJzGS9RFSVFC5WmpsJqf5TeJi4kx4SoahOcm3znf+Iny5KbBvgnq0jwuL9YjRVnghztIzGJndxMG+w35iein7TnRHfYf2/JNBhLmmNBaIANjvv8AqOqlo4fMFUuomzdT0auZSkwmUacJtd8Lnz1vhtj/AGR1ZRtq3UL3qIuUcq0vuMqLOqZxZA1VN+LKrZaaqREpF2OVb4Qf9TT2s+/IZTPtv1XW5Z2sQfeB9Poua4Hw9riajpBYYae7obkHuzsN91tVaTSPmdABsCY57X1XF5cubHZ4sbxTa9AMDWtnKMouS7K0a6mTYblUeMujC4gAEPFOtlJbbVwBJ0uY1OkTqsTiHGjTe8MiA6SapfGX+GXDk+BzIWPxXteX03UHmmAS5jv3bz3TIkuzmTYEgiCHRY6RMK0tim2pFIsyxDABfQipmI/pDovrcqs7j1R1PNDRcgkl5+Q5WNMumMpcIn2U1Skw03AfMGUzYGLkNb4mPYBZtQNawgTck3iCMwJtHJw9V0YyVjlRU4g/NdrZHL4giG8xUsbW8PNNw+Il5JAAMuEdbxrG8R/wq7sQ4OdLdjebWbbbw9ApeH1ZIEeABu6bWGu8W94tVicXsvYDirjhQxtOzHFsue8Xc/aKcRc77GYWqzib3VSMrYlkyHWlzWWJYCTNxpYrO7G9nwz4gfSoObADajQXFxD3yP3hJAHdjbTkuhfwOlmDgxjXNc1wIY2RliwMSLCPNRJbDtm2gCuD7TH9+8X1BvbYacxrdd4AuB7Uu/1L/wCn/wCoWn1nGO8qMlOcU1okwq2k/D7xqQQNN45lQ1qsudr8ztjcZjcRrpt0VxjYvHP6FNq0ASfE/Ux7fZZ+820mPCoROk6g6fw3+rfRXqDIEKJjQPUfUSFKXKcsjmOkip1mFW2FR1ws7VxlVConVFZrBUqgS2pBVrKMFOqMUbboDeQhISu1xN7s0+GvE3zDe/y8lrVnWN9tyuU4LTnF0jyDvG7TofJdRxGgCCSA6xFxNvA+A9Fx+XH9W3X4s+NOE7R0nfF7oBs7USMwY0tNjt3pPUaLnK9R/wC8a0tLc7iydHBrjd4gAmJI/q0suk43h204dkn5i0AGzgASbajvNtG07SOQxeDbd5LmRvH/AEyIiLaDWYiGlXibTw7XQJyiQz8M2LWiCRBMOB9RzhZtUEskAAgQCJsARA+a4+YTvHgFpcEw4cIcw974bIB0ikx2UWjU+yy61U/DMwA4l34bAFpbcDS6vHtGSB9UNtAnKZyxsJMeOn3TuEkuqW3kTuMwIvmdAOl9he4Cgq1Hh19QDlljT+AET4mLR0U3B8Sc12tB5BjGkDW8MJvHv4TeXSZ2+huyeDbSwrGMcXtBfDnQXOHxHQTHSFsry3sv2vNKl8Om6kym0vyCrJdGRrwB32mMziPkHMTcDdxPbh4a5zHUH5SRF2uJDM5gZzbQeJAWczkh3C2u1K47t1RAdTfuQWm1rXF+dys/E/4jVWz3KUCL9+LuLRvuQNLd4a6GfjfF2YrCCpHebVLLGW5sodY6OBYWmROtilc/wJhZ2wKQlTAAKtQVh4RbsaPNTQ9d/MfdQxq4TJLpEuH4jLomJ/IKOu42vv62KrNxLg4mRBJve1yQIi+rr9RztC/i6QBbpmFzfSPGIHonOKz/AI5kzAJAtJMXN9BIv9Qp6WKGUTrA9Yv7opaWBVhDnSNVXfWCjNeyhRz6aqVGwrPxBCqVKl0fTOoYYO10VoYBp2HolwokK60LRFU0gSpAutyp+DH/AFlH+WpPpb7/AJLruIfL666aLlOCkftdPnDr9Igj3XV8SEt9VyeZv4nn3HnPjKZqOa1wDpEudoXGABPkNei57AdoG0XuY2k1zSdy0DOC4gjuwBJDRyAB5rqeP4Y/DkOiWvO0/hefxAxsdfYLl6/DwKUuiMk2YSIyydDIP580prXLbWTQ4bWNZ4LKcF3wnwYIBeGEC4v3XNG0ZdpWHnBpZss2LfmMECDFhrc3jYrf7NYl1i6BD2NhkCTlpuNyZJEx1joucfXOSCB3u/EAENzsyiw0g+y1x7ZZD9sIfmLCXcxUm7WwZtIMAJOF4nPWORrAHBzZOcNAcMoDskESSG/16HQ18UxwJt/8ZFm3JyROm509lL2UwpfWyHLIGZ1rZWd5wLttLm+X6Xeinb1/sRgH0nSCxjn52ljabtGVoBc41CScs66REmJXf5Vy/ZXs66lUOIfWdVc6nkDnNylwNV9U1Im2YvsOQB1JA3n4zksbnMZydlyvCQYFlu6LGRYWPP2HoOS53tPw0CnDZLcxdGvedvOp5Quhw+ImxRXeNxKjLKZTcPHcy1XmFHhVZwJYwuDddB6Tqqzq5aSCCCNQV6ZiK4hcDxvBg1S4Spme2vrwzMRipj9dVXzi46mfCbfTXomYxpHnN+W33VJwMkyQJvYXsNJFo1VaJcq4gyNzcHqIn8/ZDKttdz9VSJLYdJ0MaR8pI26e5UtIRPjPqL+Ugpksh5TXucEtCoAg1EaBBWndQh5JhQDEXVtuKbqjQaODcWtjVW21VktxyY/GlINJKmhC7XGl4SJxtDoKm0/M0jXb5Sun4/jRTawkiC5zTNvwOIjrIHquf4Bg6jsU2oGzSb3SZFnZXHQ3/E24Wx2rpBzaYcQBnOoPINtG/e9ly+Ttv43Gdr8V8SkwH5YLiG/MBDj6yBcj8W0rMxGIDqeUSQ9mWZcQJZAMTcX5ae9ntO74QD9riMpAktPzad248YGxMZ2FoOqljaQOd0Ncbn4XdiRb93AId5Zdip9eI29u2pw/CtDsx0Hw2GSbgMBi2/eItyAXNh7n0DJIuecg5mgEHxGnUcl64KbGUw0xlAAJMbQJ+68lrtcGR3od3jOYgVMzTlvvci94jktMO2WaDiFdzLQfkN3A97IwEanqOtl03Yag1rXVXj52uvBsCcxAAF4y6HbmubxXD6jiQCSSyLEDVsN03kze9l0nBC/4TmOdLmU3zmJE5WkW1n9aKvJ+0sO3sD8dZVRirqlha4eMwNvP76jwS1sRC45j+XVbJ01sNjYKsVagIusOnXHNSVcbbX3S9aXF5PxlYDdYfE6gLSrdR+Y6rH4mXCBufpvKcxVawuItzFoGpn/8qA0okcjf0BA+6uYqmM3UggHcS5gJHlPoq+IosIc93cAuXGQJyNHe5gaf8BbSs6o4iIjmRHmYI95Hmla+5G8T7m/uquKqUwxzw8Q0jMC6chkQD1+t42VXD8RY4w1wm/MGCeRvFk0baDqxBTXVydVXFadLjonGoALyjRosS8KOjW5qU0QWl0nU8oIDZJ1mZjbnyVYtVaLbWo1A4dOiK2Ja3mquFdA6oq07948oHrJ08PVL12NuhrY+mwGXtGWJGYSATAJE2GvoeSczEtc3M1wcJyyCCJBAInzXj0nM4Xk2I6ybxuRcSdD76uEoVKecNeMrgWuaNHC5APsfRbXOTtz+r3DshUBpVXSI+ICTNgBRpz4AXupuJ16dVrXSw0w6Q/MMhAvOfSJaN14xiOMYg0xQ+KYc91R2U5YJYGlr8phwhosZjvcyFSdxOsxhpsJ+G+xbJLXd4O00aZbrAPqQee81pLp67T4zhaz/AITKrHudBgTMAEEbXnZSYvF0cPfKJFiGZSWiHOlzc0gd2PEheJ/BeHgl1mkEwXTz1jZw19E+pjahcS1pzjW8lwuJvBI1udfNGv7V7PZaXG6dW7HXaRmBkESRYiPBebsZNB2Zp1giBqXgaDe0+arYDG16ZcWOyl4uQQbi42uZmPNQurOYAO67YwCJOaXHXmOieOUnCcrt13Zrs+6q9tQmKLGwBMl8ABoO0DvaGNOq3uK4nD0Bkv8AErZqQ+GW9xz22L27AhwPPkvPsB2ixNGo00nk07S15Bp5ejdt9IP2R/EHvxDKtSpJztkkkQJ0gAAkAxeEZZbE4dXx3/E8kNfhKrAMoDmVqLgWuIJLy8ui1gAJFyTNlQ4Z/i5meG4im0CYLqch38JyOJBB6Hw5Lz79keWwbhouBubkgx5X8U7BUnEEGw1sdLG0etjOqrU1se1euN7fYd9cUabi4kgBwjISRaO9PTRX6vGGtIDngE6AkCfCdV4uMGwGZcHSDIIsfAbT19FMahc25e64+c3AE5SJsGyDbwU2T4r3r2pvEQ0FzjlAuSbAeeyz6vabDgOcarDl1AMnSwA3novLn8Zrup/DNR7gS0lskiQRGptoPQKi4PuYgefjod0eo969Sb25wgIl+s3yOgdTHPp5wncZ7d4GpRcw1HOzQIY14dtcZwBY38ivKPhuIOsTJm1jeY3Gt1Tq1rnTofoqnj2X/SugHEnMc9zDlDgWkvyd5m+YNgG8GwFwFFR4m1ozXzSQe6IMiASdQScukDwWRRxExmFpN58yB42HkjGtMZRewi+kTPrCJOUbaNPiLmOlriATJDTF7A23Vul2lcYDmhwvciHDlN4sbf8AC5/D0i2cxB030nX2Ce2i7NbQ622tYayVWoPatb/OzmIBBGbNDzpcSARG8bXhTYPjRLy2pabjeIufKPoskYVpgm8Tcg3OlptF/UIqtLbAlpmTqIGsbesJbG66+niW65hysRsJKjbxHOYHeidD4LlWUnluZo7snW+YiQI9UBlQkyeQsLm3jojch2tMWc0NAmBLnTIESZNgR06pW4kO0mZFgL3tm1j8KoFxDTUJu5smSROtmg+OvIqWnjHOy5IGxA2gQTOmw57dFl60JWOa1zgRoJMxEa+cqAvlwOWDB8LXB0662UDRL5Hjr4Xjnf3T/hktLcx1BNo2vcWvbVAW21G+Z8LHbxkFLUxDiLWG0k3kTt6f2VQMLRrAG1z4Aa7CFG6uXN5dAQY0H1SuJLpxB0MCOdzPPoU1lUuue7YbctRfoSqdIk/XfXnqlqVnWBOTrJsTpIG0DTrslMeRtpMxFrmREzBN5g/roVF8cRIFhFzN/DnqsutXyENudCQSIkgCTaym+KTBmXCZESdyDbrptf0uY6PbUpYkXFtutrGAG+Kjr4unaWiJm1tovA5R+pWfVqWGUSOZ1I1PIxbTon1sRAvrvYHmNSYiT+aPULrqrAC4U48jvPTp01KgdUBuTOpNjCgdiZvfUTO86aeJMqoyuDlm94g3mbzvoefNHoGrh63e0sbE2G0gcxz8+qfUqyCOW+3LfXRZxe7JGUNiCSSb+AaeQbbQJtGvNR5iZsIBA0vF7DztZL1pL3xgRl717yLCR4SRpvzVanRYXQTfa4M+IG1/oguMB1pFrlxEWuOenIap2HETZtx5iCfWxnyRvUNPTwjIMCTEEwLRFhy2ueXLWRuIgCBNsuaJjWRp1JtzVSliHRB0mLbz8xvygKzSpybkOEHWYkifupu/oSjDiM2W5521v4c9k5rGtO0nXLPXU7DVQVnGSSZGulhtpvuoalUGTEm40u29jOmn3RJQtftIDwACIFtIgOEdImfRNfWb/tuTBOvWCR91SeS6ASO5eZNwfATt7KXCU4mRYknSNeh1Gyr4F8NDWgSCP9uoFuiiqutGXu6gSALzeJsoKL7He5g3teOWunooatd34ekwDbkOqWrsKmHx5cXFwm1gTp+pU+DM960tJvFzbSxjS3uhC1s0lYwzQ/vaEDY2sGu08XeySoTLzNmxAgbw7XlICVCj6pBiq5DQR4R0zfkLqCs6wMbTrtIsfX6oQq/BVLh2S5zdmRaLG83Q6g0EtIzWFybatOgjn7JUKLbslPEYgm0AbWAvHPfbmp3VIp2GvMz+Gfy9UIWuuIcLTANPMRJAOvQED0hQ16mbaLxe5MXk/wDkUISx7FS02WBkwQLWtI0kDQWQ6GuEASTrHUGb+SEKbbsiF5JAtoXaDlMdPlT8DUsXSZcXA32AmPZCFWXEOJCS2d558tY/NDNYMHfTp+roQst8BVr1jYjmR9z9VawT+84co+43QhXeihzzEQOY9ElURpyJ6EA6EeeqRCIomHE5jpz63/NTOOZpO4te+8aabIQpy/cC1qMCJm51HJpmb62URdeBa2v68UiEpzC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66" r="14574" b="40819"/>
          <a:stretch/>
        </p:blipFill>
        <p:spPr bwMode="auto">
          <a:xfrm>
            <a:off x="338138" y="2450350"/>
            <a:ext cx="706699" cy="636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340748" y="3894467"/>
            <a:ext cx="1814431"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latin typeface="Calibri" panose="020F0502020204030204" pitchFamily="34" charset="0"/>
              </a:rPr>
              <a:t>ABI (L1b)</a:t>
            </a:r>
            <a:endParaRPr lang="en-US" sz="1200" b="1" dirty="0">
              <a:solidFill>
                <a:prstClr val="black"/>
              </a:solidFill>
              <a:latin typeface="Calibri" panose="020F0502020204030204" pitchFamily="34" charset="0"/>
            </a:endParaRPr>
          </a:p>
        </p:txBody>
      </p:sp>
      <p:sp>
        <p:nvSpPr>
          <p:cNvPr id="34" name="Rectangle 33"/>
          <p:cNvSpPr/>
          <p:nvPr/>
        </p:nvSpPr>
        <p:spPr>
          <a:xfrm>
            <a:off x="340749" y="4123067"/>
            <a:ext cx="181443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latin typeface="Calibri" panose="020F0502020204030204" pitchFamily="34" charset="0"/>
              </a:rPr>
              <a:t>ABI (KPP)</a:t>
            </a:r>
            <a:endParaRPr lang="en-US" sz="1200" b="1" dirty="0">
              <a:solidFill>
                <a:prstClr val="black"/>
              </a:solidFill>
              <a:latin typeface="Calibri" panose="020F0502020204030204" pitchFamily="34" charset="0"/>
            </a:endParaRPr>
          </a:p>
        </p:txBody>
      </p:sp>
      <p:sp>
        <p:nvSpPr>
          <p:cNvPr id="35" name="Rectangle 34"/>
          <p:cNvSpPr/>
          <p:nvPr/>
        </p:nvSpPr>
        <p:spPr>
          <a:xfrm>
            <a:off x="340749" y="4351667"/>
            <a:ext cx="181443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latin typeface="Calibri" panose="020F0502020204030204" pitchFamily="34" charset="0"/>
              </a:rPr>
              <a:t>ABI (Other L2+)</a:t>
            </a:r>
            <a:r>
              <a:rPr lang="en-US" sz="1200" baseline="30000" dirty="0">
                <a:solidFill>
                  <a:prstClr val="black"/>
                </a:solidFill>
                <a:latin typeface="Calibri" panose="020F0502020204030204" pitchFamily="34" charset="0"/>
              </a:rPr>
              <a:t>@</a:t>
            </a:r>
            <a:endParaRPr lang="en-US" sz="1200" dirty="0">
              <a:solidFill>
                <a:prstClr val="black"/>
              </a:solidFill>
              <a:latin typeface="Calibri" panose="020F0502020204030204" pitchFamily="34" charset="0"/>
            </a:endParaRPr>
          </a:p>
        </p:txBody>
      </p:sp>
      <p:cxnSp>
        <p:nvCxnSpPr>
          <p:cNvPr id="38" name="Straight Connector 37"/>
          <p:cNvCxnSpPr/>
          <p:nvPr/>
        </p:nvCxnSpPr>
        <p:spPr>
          <a:xfrm>
            <a:off x="2155177" y="4019653"/>
            <a:ext cx="65836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50822" y="4237367"/>
            <a:ext cx="65836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55177" y="4465967"/>
            <a:ext cx="65724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09190" y="4237367"/>
            <a:ext cx="1895251"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04441" y="4019653"/>
            <a:ext cx="1368966"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04441" y="4237367"/>
            <a:ext cx="1368966"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26415" y="4465967"/>
            <a:ext cx="323740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63823" y="4465967"/>
            <a:ext cx="1134487"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73407" y="4019653"/>
            <a:ext cx="2569655" cy="0"/>
          </a:xfrm>
          <a:prstGeom prst="line">
            <a:avLst/>
          </a:prstGeom>
          <a:ln w="7620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73407" y="4237367"/>
            <a:ext cx="2569655" cy="0"/>
          </a:xfrm>
          <a:prstGeom prst="line">
            <a:avLst/>
          </a:prstGeom>
          <a:ln w="7620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98310" y="4465967"/>
            <a:ext cx="1472020" cy="0"/>
          </a:xfrm>
          <a:prstGeom prst="line">
            <a:avLst/>
          </a:prstGeom>
          <a:ln w="76200">
            <a:solidFill>
              <a:srgbClr val="9900CC"/>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12446" y="2215362"/>
            <a:ext cx="2202015" cy="276999"/>
          </a:xfrm>
          <a:prstGeom prst="rect">
            <a:avLst/>
          </a:prstGeom>
          <a:noFill/>
        </p:spPr>
        <p:txBody>
          <a:bodyPr wrap="square" rtlCol="0">
            <a:spAutoFit/>
          </a:bodyPr>
          <a:lstStyle/>
          <a:p>
            <a:pPr algn="r"/>
            <a:r>
              <a:rPr lang="en-US" sz="1200" b="1" dirty="0" smtClean="0">
                <a:solidFill>
                  <a:prstClr val="black"/>
                </a:solidFill>
                <a:latin typeface="Calibri" panose="020F0502020204030204" pitchFamily="34" charset="0"/>
              </a:rPr>
              <a:t>&lt;=5yrs Storage + &gt;=8.4 </a:t>
            </a:r>
            <a:r>
              <a:rPr lang="en-US" sz="1200" b="1" dirty="0" err="1" smtClean="0">
                <a:solidFill>
                  <a:prstClr val="black"/>
                </a:solidFill>
                <a:latin typeface="Calibri" panose="020F0502020204030204" pitchFamily="34" charset="0"/>
              </a:rPr>
              <a:t>Yrs</a:t>
            </a:r>
            <a:r>
              <a:rPr lang="en-US" sz="1200" b="1" dirty="0" smtClean="0">
                <a:solidFill>
                  <a:prstClr val="black"/>
                </a:solidFill>
                <a:latin typeface="Calibri" panose="020F0502020204030204" pitchFamily="34" charset="0"/>
              </a:rPr>
              <a:t> Ops</a:t>
            </a:r>
            <a:endParaRPr lang="en-US" sz="1200" b="1" dirty="0">
              <a:solidFill>
                <a:prstClr val="black"/>
              </a:solidFill>
              <a:latin typeface="Calibri" panose="020F0502020204030204" pitchFamily="34" charset="0"/>
            </a:endParaRPr>
          </a:p>
        </p:txBody>
      </p:sp>
      <p:cxnSp>
        <p:nvCxnSpPr>
          <p:cNvPr id="67" name="Straight Connector 66"/>
          <p:cNvCxnSpPr/>
          <p:nvPr/>
        </p:nvCxnSpPr>
        <p:spPr>
          <a:xfrm>
            <a:off x="984139" y="4800600"/>
            <a:ext cx="914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09279" y="4800600"/>
            <a:ext cx="914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544489" y="4800600"/>
            <a:ext cx="914400"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197399" y="4800600"/>
            <a:ext cx="914400" cy="0"/>
          </a:xfrm>
          <a:prstGeom prst="line">
            <a:avLst/>
          </a:prstGeom>
          <a:ln w="76200">
            <a:solidFill>
              <a:srgbClr val="9900CC"/>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5910" y="4857690"/>
            <a:ext cx="838200" cy="400110"/>
          </a:xfrm>
          <a:prstGeom prst="rect">
            <a:avLst/>
          </a:prstGeom>
          <a:noFill/>
        </p:spPr>
        <p:txBody>
          <a:bodyPr wrap="square" rtlCol="0">
            <a:spAutoFit/>
          </a:bodyPr>
          <a:lstStyle/>
          <a:p>
            <a:pPr algn="ctr"/>
            <a:r>
              <a:rPr lang="en-US" sz="1000" dirty="0" err="1" smtClean="0">
                <a:solidFill>
                  <a:prstClr val="black"/>
                </a:solidFill>
                <a:latin typeface="Calibri" panose="020F0502020204030204" pitchFamily="34" charset="0"/>
              </a:rPr>
              <a:t>Unvalidated</a:t>
            </a:r>
            <a:r>
              <a:rPr lang="en-US" sz="1000" dirty="0" smtClean="0">
                <a:solidFill>
                  <a:prstClr val="black"/>
                </a:solidFill>
                <a:latin typeface="Calibri" panose="020F0502020204030204" pitchFamily="34" charset="0"/>
              </a:rPr>
              <a:t> Product</a:t>
            </a:r>
            <a:endParaRPr lang="en-US" sz="1000" dirty="0">
              <a:solidFill>
                <a:prstClr val="black"/>
              </a:solidFill>
              <a:latin typeface="Calibri" panose="020F0502020204030204" pitchFamily="34" charset="0"/>
            </a:endParaRPr>
          </a:p>
        </p:txBody>
      </p:sp>
      <p:sp>
        <p:nvSpPr>
          <p:cNvPr id="75" name="TextBox 74"/>
          <p:cNvSpPr txBox="1"/>
          <p:nvPr/>
        </p:nvSpPr>
        <p:spPr>
          <a:xfrm>
            <a:off x="2735338" y="4856202"/>
            <a:ext cx="1060576" cy="246221"/>
          </a:xfrm>
          <a:prstGeom prst="rect">
            <a:avLst/>
          </a:prstGeom>
          <a:noFill/>
        </p:spPr>
        <p:txBody>
          <a:bodyPr wrap="square" rtlCol="0">
            <a:spAutoFit/>
          </a:bodyPr>
          <a:lstStyle/>
          <a:p>
            <a:pPr algn="ctr"/>
            <a:r>
              <a:rPr lang="en-US" sz="1000" dirty="0" smtClean="0">
                <a:solidFill>
                  <a:prstClr val="black"/>
                </a:solidFill>
                <a:latin typeface="Calibri" panose="020F0502020204030204" pitchFamily="34" charset="0"/>
              </a:rPr>
              <a:t>Beta </a:t>
            </a:r>
            <a:endParaRPr lang="en-US" sz="1000" dirty="0">
              <a:solidFill>
                <a:prstClr val="black"/>
              </a:solidFill>
              <a:latin typeface="Calibri" panose="020F0502020204030204" pitchFamily="34" charset="0"/>
            </a:endParaRPr>
          </a:p>
        </p:txBody>
      </p:sp>
      <p:sp>
        <p:nvSpPr>
          <p:cNvPr id="76" name="TextBox 75"/>
          <p:cNvSpPr txBox="1"/>
          <p:nvPr/>
        </p:nvSpPr>
        <p:spPr>
          <a:xfrm>
            <a:off x="4383133" y="4856202"/>
            <a:ext cx="1158366" cy="246221"/>
          </a:xfrm>
          <a:prstGeom prst="rect">
            <a:avLst/>
          </a:prstGeom>
          <a:noFill/>
        </p:spPr>
        <p:txBody>
          <a:bodyPr wrap="square" rtlCol="0">
            <a:spAutoFit/>
          </a:bodyPr>
          <a:lstStyle/>
          <a:p>
            <a:pPr algn="ctr"/>
            <a:r>
              <a:rPr lang="en-US" sz="1000" dirty="0" smtClean="0">
                <a:solidFill>
                  <a:prstClr val="black"/>
                </a:solidFill>
                <a:latin typeface="Calibri" panose="020F0502020204030204" pitchFamily="34" charset="0"/>
              </a:rPr>
              <a:t>Provisional</a:t>
            </a:r>
            <a:endParaRPr lang="en-US" sz="1000" dirty="0">
              <a:solidFill>
                <a:prstClr val="black"/>
              </a:solidFill>
              <a:latin typeface="Calibri" panose="020F0502020204030204" pitchFamily="34" charset="0"/>
            </a:endParaRPr>
          </a:p>
        </p:txBody>
      </p:sp>
      <p:sp>
        <p:nvSpPr>
          <p:cNvPr id="77" name="TextBox 76"/>
          <p:cNvSpPr txBox="1"/>
          <p:nvPr/>
        </p:nvSpPr>
        <p:spPr>
          <a:xfrm>
            <a:off x="6146397" y="4860597"/>
            <a:ext cx="1016403" cy="246221"/>
          </a:xfrm>
          <a:prstGeom prst="rect">
            <a:avLst/>
          </a:prstGeom>
          <a:noFill/>
        </p:spPr>
        <p:txBody>
          <a:bodyPr wrap="square" rtlCol="0">
            <a:spAutoFit/>
          </a:bodyPr>
          <a:lstStyle/>
          <a:p>
            <a:pPr algn="ctr"/>
            <a:r>
              <a:rPr lang="en-US" sz="1000" dirty="0" smtClean="0">
                <a:solidFill>
                  <a:prstClr val="black"/>
                </a:solidFill>
                <a:latin typeface="Calibri" panose="020F0502020204030204" pitchFamily="34" charset="0"/>
              </a:rPr>
              <a:t>Comprehensive</a:t>
            </a:r>
            <a:endParaRPr lang="en-US" sz="1000" dirty="0">
              <a:solidFill>
                <a:prstClr val="black"/>
              </a:solidFill>
              <a:latin typeface="Calibri" panose="020F0502020204030204" pitchFamily="34" charset="0"/>
            </a:endParaRPr>
          </a:p>
        </p:txBody>
      </p:sp>
      <p:cxnSp>
        <p:nvCxnSpPr>
          <p:cNvPr id="79" name="Straight Connector 78"/>
          <p:cNvCxnSpPr/>
          <p:nvPr/>
        </p:nvCxnSpPr>
        <p:spPr>
          <a:xfrm flipV="1">
            <a:off x="8422975" y="316951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521837" y="3212622"/>
            <a:ext cx="534094" cy="230832"/>
          </a:xfrm>
          <a:prstGeom prst="rect">
            <a:avLst/>
          </a:prstGeom>
          <a:noFill/>
        </p:spPr>
        <p:txBody>
          <a:bodyPr wrap="square" rtlCol="0">
            <a:spAutoFit/>
          </a:bodyPr>
          <a:lstStyle/>
          <a:p>
            <a:pPr algn="ctr"/>
            <a:r>
              <a:rPr lang="en-US" sz="900" dirty="0">
                <a:solidFill>
                  <a:prstClr val="black"/>
                </a:solidFill>
                <a:latin typeface="Calibri" panose="020F0502020204030204" pitchFamily="34" charset="0"/>
              </a:rPr>
              <a:t>1</a:t>
            </a:r>
            <a:r>
              <a:rPr lang="en-US" sz="900" dirty="0" smtClean="0">
                <a:solidFill>
                  <a:prstClr val="black"/>
                </a:solidFill>
                <a:latin typeface="Calibri" panose="020F0502020204030204" pitchFamily="34" charset="0"/>
              </a:rPr>
              <a:t> Year</a:t>
            </a:r>
            <a:endParaRPr lang="en-US" sz="900" dirty="0">
              <a:solidFill>
                <a:prstClr val="black"/>
              </a:solidFill>
              <a:latin typeface="Calibri" panose="020F0502020204030204" pitchFamily="34" charset="0"/>
            </a:endParaRPr>
          </a:p>
        </p:txBody>
      </p:sp>
      <p:cxnSp>
        <p:nvCxnSpPr>
          <p:cNvPr id="83" name="Straight Connector 82"/>
          <p:cNvCxnSpPr/>
          <p:nvPr/>
        </p:nvCxnSpPr>
        <p:spPr>
          <a:xfrm flipV="1">
            <a:off x="7198310" y="31401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143000" y="160338"/>
            <a:ext cx="7175011" cy="954107"/>
          </a:xfrm>
          <a:prstGeom prst="rect">
            <a:avLst/>
          </a:prstGeom>
          <a:noFill/>
        </p:spPr>
        <p:txBody>
          <a:bodyPr wrap="square" rtlCol="0">
            <a:spAutoFit/>
          </a:bodyPr>
          <a:lstStyle/>
          <a:p>
            <a:pPr algn="ctr"/>
            <a:r>
              <a:rPr lang="en-US" sz="2800" b="1" dirty="0" smtClean="0">
                <a:solidFill>
                  <a:prstClr val="black"/>
                </a:solidFill>
              </a:rPr>
              <a:t>GOES-R Post-Launch Product Validation Stages (Nominal Timeline)</a:t>
            </a:r>
            <a:endParaRPr lang="en-US" sz="2800" b="1" dirty="0">
              <a:solidFill>
                <a:prstClr val="black"/>
              </a:solidFill>
            </a:endParaRPr>
          </a:p>
        </p:txBody>
      </p:sp>
      <p:cxnSp>
        <p:nvCxnSpPr>
          <p:cNvPr id="93" name="Straight Connector 92"/>
          <p:cNvCxnSpPr/>
          <p:nvPr/>
        </p:nvCxnSpPr>
        <p:spPr>
          <a:xfrm>
            <a:off x="2826415" y="4019653"/>
            <a:ext cx="187802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23833" y="5430765"/>
            <a:ext cx="1591841" cy="276999"/>
          </a:xfrm>
          <a:prstGeom prst="rect">
            <a:avLst/>
          </a:prstGeom>
          <a:noFill/>
        </p:spPr>
        <p:txBody>
          <a:bodyPr wrap="square" rtlCol="0">
            <a:spAutoFit/>
          </a:bodyPr>
          <a:lstStyle/>
          <a:p>
            <a:r>
              <a:rPr lang="en-US" sz="1200" dirty="0" smtClean="0">
                <a:solidFill>
                  <a:prstClr val="black"/>
                </a:solidFill>
                <a:latin typeface="Calibri" panose="020F0502020204030204" pitchFamily="34" charset="0"/>
              </a:rPr>
              <a:t>* NOAA Science Test</a:t>
            </a:r>
            <a:endParaRPr lang="en-US" sz="1200" dirty="0">
              <a:solidFill>
                <a:prstClr val="black"/>
              </a:solidFill>
              <a:latin typeface="Calibri" panose="020F0502020204030204" pitchFamily="34" charset="0"/>
            </a:endParaRPr>
          </a:p>
        </p:txBody>
      </p:sp>
      <p:sp>
        <p:nvSpPr>
          <p:cNvPr id="121" name="TextBox 120"/>
          <p:cNvSpPr txBox="1"/>
          <p:nvPr/>
        </p:nvSpPr>
        <p:spPr>
          <a:xfrm>
            <a:off x="460374" y="6019573"/>
            <a:ext cx="8378825" cy="369332"/>
          </a:xfrm>
          <a:prstGeom prst="rect">
            <a:avLst/>
          </a:prstGeom>
          <a:noFill/>
        </p:spPr>
        <p:txBody>
          <a:bodyPr wrap="square" rtlCol="0">
            <a:spAutoFit/>
          </a:bodyPr>
          <a:lstStyle/>
          <a:p>
            <a:pPr marL="174625" indent="-174625">
              <a:buFont typeface="Arial" pitchFamily="34" charset="0"/>
              <a:buChar char="•"/>
            </a:pPr>
            <a:r>
              <a:rPr lang="en-US" dirty="0" smtClean="0">
                <a:solidFill>
                  <a:prstClr val="black"/>
                </a:solidFill>
                <a:latin typeface="Calibri" panose="020F0502020204030204" pitchFamily="34" charset="0"/>
              </a:rPr>
              <a:t>Provisional values are only drafts.</a:t>
            </a:r>
          </a:p>
        </p:txBody>
      </p:sp>
      <p:sp>
        <p:nvSpPr>
          <p:cNvPr id="32" name="TextBox 31"/>
          <p:cNvSpPr txBox="1"/>
          <p:nvPr/>
        </p:nvSpPr>
        <p:spPr>
          <a:xfrm>
            <a:off x="1768995" y="5257800"/>
            <a:ext cx="7087285" cy="461665"/>
          </a:xfrm>
          <a:prstGeom prst="rect">
            <a:avLst/>
          </a:prstGeom>
          <a:noFill/>
        </p:spPr>
        <p:txBody>
          <a:bodyPr wrap="square" rtlCol="0">
            <a:spAutoFit/>
          </a:bodyPr>
          <a:lstStyle/>
          <a:p>
            <a:r>
              <a:rPr lang="en-US" sz="1200" b="1" dirty="0" smtClean="0">
                <a:solidFill>
                  <a:prstClr val="black"/>
                </a:solidFill>
                <a:latin typeface="Calibri" panose="020F0502020204030204" pitchFamily="34" charset="0"/>
              </a:rPr>
              <a:t>@</a:t>
            </a:r>
            <a:r>
              <a:rPr lang="en-US" sz="1200" dirty="0" smtClean="0">
                <a:solidFill>
                  <a:prstClr val="black"/>
                </a:solidFill>
                <a:latin typeface="Calibri" panose="020F0502020204030204" pitchFamily="34" charset="0"/>
              </a:rPr>
              <a:t> Maturity </a:t>
            </a:r>
            <a:r>
              <a:rPr lang="en-US" sz="1200" dirty="0">
                <a:solidFill>
                  <a:prstClr val="black"/>
                </a:solidFill>
                <a:latin typeface="Calibri" panose="020F0502020204030204" pitchFamily="34" charset="0"/>
              </a:rPr>
              <a:t>level </a:t>
            </a:r>
            <a:r>
              <a:rPr lang="en-US" sz="1200" dirty="0" smtClean="0">
                <a:solidFill>
                  <a:prstClr val="black"/>
                </a:solidFill>
                <a:latin typeface="Calibri" panose="020F0502020204030204" pitchFamily="34" charset="0"/>
              </a:rPr>
              <a:t>may </a:t>
            </a:r>
            <a:r>
              <a:rPr lang="en-US" sz="1200" dirty="0">
                <a:solidFill>
                  <a:prstClr val="black"/>
                </a:solidFill>
                <a:latin typeface="Calibri" panose="020F0502020204030204" pitchFamily="34" charset="0"/>
              </a:rPr>
              <a:t>vary for each </a:t>
            </a:r>
            <a:r>
              <a:rPr lang="en-US" sz="1200" dirty="0" smtClean="0">
                <a:solidFill>
                  <a:prstClr val="black"/>
                </a:solidFill>
                <a:latin typeface="Calibri" panose="020F0502020204030204" pitchFamily="34" charset="0"/>
              </a:rPr>
              <a:t>product, as product availability is driven by maturity of </a:t>
            </a:r>
          </a:p>
          <a:p>
            <a:r>
              <a:rPr lang="en-US" sz="1200" dirty="0">
                <a:solidFill>
                  <a:prstClr val="black"/>
                </a:solidFill>
                <a:latin typeface="Calibri" panose="020F0502020204030204" pitchFamily="34" charset="0"/>
              </a:rPr>
              <a:t> </a:t>
            </a:r>
            <a:r>
              <a:rPr lang="en-US" sz="1200" dirty="0" smtClean="0">
                <a:solidFill>
                  <a:prstClr val="black"/>
                </a:solidFill>
                <a:latin typeface="Calibri" panose="020F0502020204030204" pitchFamily="34" charset="0"/>
              </a:rPr>
              <a:t>    algorithm implementation, as well as the existence of science phenomena and associated ground-truth data.</a:t>
            </a:r>
            <a:endParaRPr lang="en-US" sz="1200" dirty="0">
              <a:solidFill>
                <a:prstClr val="black"/>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p>
            <a:pPr>
              <a:defRPr/>
            </a:pPr>
            <a:fld id="{B4B3F448-7904-4606-A25C-97D406B7AB40}"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2295667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35</a:t>
            </a:fld>
            <a:endParaRPr lang="en-US">
              <a:solidFill>
                <a:srgbClr val="000000"/>
              </a:solidFill>
            </a:endParaRPr>
          </a:p>
        </p:txBody>
      </p:sp>
      <p:sp>
        <p:nvSpPr>
          <p:cNvPr id="3" name="Title 2"/>
          <p:cNvSpPr txBox="1">
            <a:spLocks/>
          </p:cNvSpPr>
          <p:nvPr/>
        </p:nvSpPr>
        <p:spPr>
          <a:xfrm>
            <a:off x="457200" y="762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Combined AWIPS image</a:t>
            </a:r>
            <a:endParaRPr lang="en-US" dirty="0">
              <a:solidFill>
                <a:srgbClr val="FFFF00"/>
              </a:solidFill>
            </a:endParaRPr>
          </a:p>
        </p:txBody>
      </p:sp>
      <p:sp>
        <p:nvSpPr>
          <p:cNvPr id="4" name="Content Placeholder 3"/>
          <p:cNvSpPr txBox="1">
            <a:spLocks/>
          </p:cNvSpPr>
          <p:nvPr/>
        </p:nvSpPr>
        <p:spPr>
          <a:xfrm>
            <a:off x="533400" y="1020762"/>
            <a:ext cx="8305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chemeClr val="bg1"/>
                </a:solidFill>
              </a:rPr>
              <a:t>The seam in AWIPS for combined imagery over CONUS is at approximately 115W. </a:t>
            </a:r>
          </a:p>
          <a:p>
            <a:endParaRPr lang="en-US" sz="2800" dirty="0">
              <a:solidFill>
                <a:schemeClr val="bg1"/>
              </a:solidFill>
            </a:endParaRPr>
          </a:p>
          <a:p>
            <a:r>
              <a:rPr lang="en-US" sz="2800" dirty="0" smtClean="0">
                <a:solidFill>
                  <a:schemeClr val="bg1"/>
                </a:solidFill>
              </a:rPr>
              <a:t>This means that the data on the far edge isn’t used in the composites for AWIPS.</a:t>
            </a:r>
          </a:p>
        </p:txBody>
      </p:sp>
    </p:spTree>
    <p:extLst>
      <p:ext uri="{BB962C8B-B14F-4D97-AF65-F5344CB8AC3E}">
        <p14:creationId xmlns:p14="http://schemas.microsoft.com/office/powerpoint/2010/main" val="3377576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_Vis_Sat_20140320_17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313"/>
            <a:ext cx="9144000" cy="6683375"/>
          </a:xfrm>
          <a:prstGeom prst="rect">
            <a:avLst/>
          </a:prstGeom>
          <a:noFill/>
          <a:ln>
            <a:noFill/>
          </a:ln>
        </p:spPr>
      </p:pic>
      <p:cxnSp>
        <p:nvCxnSpPr>
          <p:cNvPr id="4" name="Straight Connector 3"/>
          <p:cNvCxnSpPr/>
          <p:nvPr/>
        </p:nvCxnSpPr>
        <p:spPr>
          <a:xfrm>
            <a:off x="1676400" y="4724400"/>
            <a:ext cx="0" cy="121920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52600" y="4724400"/>
            <a:ext cx="748923" cy="369332"/>
          </a:xfrm>
          <a:prstGeom prst="rect">
            <a:avLst/>
          </a:prstGeom>
          <a:noFill/>
        </p:spPr>
        <p:txBody>
          <a:bodyPr wrap="none" rtlCol="0">
            <a:spAutoFit/>
          </a:bodyPr>
          <a:lstStyle/>
          <a:p>
            <a:r>
              <a:rPr lang="en-US" dirty="0">
                <a:solidFill>
                  <a:schemeClr val="accent1"/>
                </a:solidFill>
              </a:rPr>
              <a:t>seam</a:t>
            </a:r>
          </a:p>
        </p:txBody>
      </p:sp>
    </p:spTree>
    <p:extLst>
      <p:ext uri="{BB962C8B-B14F-4D97-AF65-F5344CB8AC3E}">
        <p14:creationId xmlns:p14="http://schemas.microsoft.com/office/powerpoint/2010/main" val="4201322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_Water_Vapor_20140320_17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313"/>
            <a:ext cx="9144000" cy="6683375"/>
          </a:xfrm>
          <a:prstGeom prst="rect">
            <a:avLst/>
          </a:prstGeom>
          <a:noFill/>
          <a:ln>
            <a:noFill/>
          </a:ln>
        </p:spPr>
      </p:pic>
      <p:cxnSp>
        <p:nvCxnSpPr>
          <p:cNvPr id="3" name="Straight Connector 2"/>
          <p:cNvCxnSpPr/>
          <p:nvPr/>
        </p:nvCxnSpPr>
        <p:spPr>
          <a:xfrm>
            <a:off x="1676400" y="4724400"/>
            <a:ext cx="0" cy="121920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52600" y="4724400"/>
            <a:ext cx="748923" cy="369332"/>
          </a:xfrm>
          <a:prstGeom prst="rect">
            <a:avLst/>
          </a:prstGeom>
          <a:noFill/>
        </p:spPr>
        <p:txBody>
          <a:bodyPr wrap="none" rtlCol="0">
            <a:spAutoFit/>
          </a:bodyPr>
          <a:lstStyle/>
          <a:p>
            <a:r>
              <a:rPr lang="en-US" dirty="0">
                <a:solidFill>
                  <a:schemeClr val="accent1"/>
                </a:solidFill>
              </a:rPr>
              <a:t>seam</a:t>
            </a:r>
          </a:p>
        </p:txBody>
      </p:sp>
    </p:spTree>
    <p:extLst>
      <p:ext uri="{BB962C8B-B14F-4D97-AF65-F5344CB8AC3E}">
        <p14:creationId xmlns:p14="http://schemas.microsoft.com/office/powerpoint/2010/main" val="3270035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9067800" cy="1143000"/>
          </a:xfrm>
        </p:spPr>
        <p:txBody>
          <a:bodyPr/>
          <a:lstStyle/>
          <a:p>
            <a:r>
              <a:rPr lang="en-US" dirty="0" smtClean="0">
                <a:solidFill>
                  <a:srgbClr val="FFFF00"/>
                </a:solidFill>
              </a:rPr>
              <a:t>ABI CONUS Center Points</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38</a:t>
            </a:fld>
            <a:endParaRPr lang="en-US" dirty="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8297654"/>
              </p:ext>
            </p:extLst>
          </p:nvPr>
        </p:nvGraphicFramePr>
        <p:xfrm>
          <a:off x="457200" y="1600200"/>
          <a:ext cx="8229600" cy="38709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solidFill>
                            <a:schemeClr val="tx1"/>
                          </a:solidFill>
                        </a:rPr>
                        <a:t>Satellite</a:t>
                      </a:r>
                      <a:endParaRPr lang="en-US" dirty="0">
                        <a:solidFill>
                          <a:schemeClr val="tx1"/>
                        </a:solidFill>
                      </a:endParaRPr>
                    </a:p>
                  </a:txBody>
                  <a:tcPr/>
                </a:tc>
                <a:tc>
                  <a:txBody>
                    <a:bodyPr/>
                    <a:lstStyle/>
                    <a:p>
                      <a:r>
                        <a:rPr lang="en-US" dirty="0" smtClean="0">
                          <a:solidFill>
                            <a:schemeClr val="tx1"/>
                          </a:solidFill>
                        </a:rPr>
                        <a:t>Current</a:t>
                      </a:r>
                      <a:endParaRPr lang="en-US" dirty="0">
                        <a:solidFill>
                          <a:schemeClr val="tx1"/>
                        </a:solidFill>
                      </a:endParaRPr>
                    </a:p>
                  </a:txBody>
                  <a:tcPr/>
                </a:tc>
                <a:tc>
                  <a:txBody>
                    <a:bodyPr/>
                    <a:lstStyle/>
                    <a:p>
                      <a:r>
                        <a:rPr lang="en-US" dirty="0" smtClean="0">
                          <a:solidFill>
                            <a:schemeClr val="tx1"/>
                          </a:solidFill>
                        </a:rPr>
                        <a:t>Current</a:t>
                      </a:r>
                      <a:endParaRPr lang="en-US" dirty="0">
                        <a:solidFill>
                          <a:schemeClr val="tx1"/>
                        </a:solidFill>
                      </a:endParaRPr>
                    </a:p>
                  </a:txBody>
                  <a:tcPr/>
                </a:tc>
                <a:tc>
                  <a:txBody>
                    <a:bodyPr/>
                    <a:lstStyle/>
                    <a:p>
                      <a:r>
                        <a:rPr lang="en-US" dirty="0" smtClean="0">
                          <a:solidFill>
                            <a:schemeClr val="tx1"/>
                          </a:solidFill>
                        </a:rPr>
                        <a:t>Proposed</a:t>
                      </a:r>
                      <a:endParaRPr lang="en-US" dirty="0">
                        <a:solidFill>
                          <a:schemeClr val="tx1"/>
                        </a:solidFill>
                      </a:endParaRPr>
                    </a:p>
                  </a:txBody>
                  <a:tcPr/>
                </a:tc>
                <a:tc>
                  <a:txBody>
                    <a:bodyPr/>
                    <a:lstStyle/>
                    <a:p>
                      <a:r>
                        <a:rPr lang="en-US" dirty="0" smtClean="0">
                          <a:solidFill>
                            <a:schemeClr val="tx1"/>
                          </a:solidFill>
                        </a:rPr>
                        <a:t>Proposed</a:t>
                      </a:r>
                      <a:endParaRPr lang="en-US" dirty="0">
                        <a:solidFill>
                          <a:schemeClr val="tx1"/>
                        </a:solidFill>
                      </a:endParaRPr>
                    </a:p>
                  </a:txBody>
                  <a:tcPr/>
                </a:tc>
              </a:tr>
              <a:tr h="370840">
                <a:tc>
                  <a:txBody>
                    <a:bodyPr/>
                    <a:lstStyle/>
                    <a:p>
                      <a:endParaRPr lang="en-US" dirty="0"/>
                    </a:p>
                  </a:txBody>
                  <a:tcPr/>
                </a:tc>
                <a:tc>
                  <a:txBody>
                    <a:bodyPr/>
                    <a:lstStyle/>
                    <a:p>
                      <a:r>
                        <a:rPr lang="en-US" b="1" dirty="0" smtClean="0"/>
                        <a:t>Latitude</a:t>
                      </a:r>
                      <a:endParaRPr lang="en-US" b="1" dirty="0"/>
                    </a:p>
                  </a:txBody>
                  <a:tcPr/>
                </a:tc>
                <a:tc>
                  <a:txBody>
                    <a:bodyPr/>
                    <a:lstStyle/>
                    <a:p>
                      <a:r>
                        <a:rPr lang="en-US" b="1" dirty="0" smtClean="0"/>
                        <a:t>Longitude</a:t>
                      </a:r>
                      <a:endParaRPr lang="en-US" b="1" dirty="0"/>
                    </a:p>
                  </a:txBody>
                  <a:tcPr/>
                </a:tc>
                <a:tc>
                  <a:txBody>
                    <a:bodyPr/>
                    <a:lstStyle/>
                    <a:p>
                      <a:r>
                        <a:rPr lang="en-US" b="1" dirty="0" smtClean="0"/>
                        <a:t>Latitude</a:t>
                      </a:r>
                      <a:endParaRPr lang="en-US" b="1" dirty="0"/>
                    </a:p>
                  </a:txBody>
                  <a:tcPr/>
                </a:tc>
                <a:tc>
                  <a:txBody>
                    <a:bodyPr/>
                    <a:lstStyle/>
                    <a:p>
                      <a:r>
                        <a:rPr lang="en-US" b="1" dirty="0" smtClean="0"/>
                        <a:t>Longitude</a:t>
                      </a:r>
                      <a:endParaRPr lang="en-US" b="1"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GOES-West</a:t>
                      </a:r>
                      <a:endParaRPr lang="en-US" dirty="0"/>
                    </a:p>
                  </a:txBody>
                  <a:tcPr/>
                </a:tc>
                <a:tc>
                  <a:txBody>
                    <a:bodyPr/>
                    <a:lstStyle/>
                    <a:p>
                      <a:r>
                        <a:rPr lang="en-US" sz="1800" b="0" i="0" u="none" strike="noStrike" kern="1200" baseline="0" dirty="0" smtClean="0">
                          <a:solidFill>
                            <a:schemeClr val="dk1"/>
                          </a:solidFill>
                          <a:latin typeface="+mn-lt"/>
                          <a:ea typeface="+mn-ea"/>
                          <a:cs typeface="+mn-cs"/>
                        </a:rPr>
                        <a:t>29.5004</a:t>
                      </a:r>
                      <a:endParaRPr lang="en-US" dirty="0"/>
                    </a:p>
                  </a:txBody>
                  <a:tcPr/>
                </a:tc>
                <a:tc>
                  <a:txBody>
                    <a:bodyPr/>
                    <a:lstStyle/>
                    <a:p>
                      <a:r>
                        <a:rPr lang="en-US" sz="1800" b="0" i="0" u="none" strike="noStrike" kern="1200" baseline="0" dirty="0" smtClean="0">
                          <a:solidFill>
                            <a:schemeClr val="dk1"/>
                          </a:solidFill>
                          <a:latin typeface="+mn-lt"/>
                          <a:ea typeface="+mn-ea"/>
                          <a:cs typeface="+mn-cs"/>
                        </a:rPr>
                        <a:t>-103.1168 </a:t>
                      </a:r>
                    </a:p>
                    <a:p>
                      <a:r>
                        <a:rPr lang="en-US" sz="1200" b="0" i="0" u="none" strike="noStrike" kern="1200" baseline="0" dirty="0" smtClean="0">
                          <a:solidFill>
                            <a:schemeClr val="dk1"/>
                          </a:solidFill>
                          <a:latin typeface="+mn-lt"/>
                          <a:ea typeface="+mn-ea"/>
                          <a:cs typeface="+mn-cs"/>
                        </a:rPr>
                        <a:t>(PUG via </a:t>
                      </a:r>
                      <a:r>
                        <a:rPr lang="en-US" sz="1200" b="0" i="0" u="none" strike="noStrike" kern="1200" baseline="0" dirty="0" err="1" smtClean="0">
                          <a:solidFill>
                            <a:schemeClr val="dk1"/>
                          </a:solidFill>
                          <a:latin typeface="+mn-lt"/>
                          <a:ea typeface="+mn-ea"/>
                          <a:cs typeface="+mn-cs"/>
                        </a:rPr>
                        <a:t>lat</a:t>
                      </a:r>
                      <a:r>
                        <a:rPr lang="en-US" sz="1200" b="0" i="0" u="none" strike="noStrike" kern="1200" baseline="0" dirty="0" smtClean="0">
                          <a:solidFill>
                            <a:schemeClr val="dk1"/>
                          </a:solidFill>
                          <a:latin typeface="+mn-lt"/>
                          <a:ea typeface="+mn-ea"/>
                          <a:cs typeface="+mn-cs"/>
                        </a:rPr>
                        <a:t>/long)</a:t>
                      </a:r>
                      <a:endParaRPr lang="en-US" sz="1200" dirty="0"/>
                    </a:p>
                  </a:txBody>
                  <a:tcPr/>
                </a:tc>
                <a:tc>
                  <a:txBody>
                    <a:bodyPr/>
                    <a:lstStyle/>
                    <a:p>
                      <a:r>
                        <a:rPr lang="en-US" dirty="0" smtClean="0"/>
                        <a:t>30.0</a:t>
                      </a:r>
                      <a:endParaRPr lang="en-US" dirty="0"/>
                    </a:p>
                  </a:txBody>
                  <a:tcPr/>
                </a:tc>
                <a:tc>
                  <a:txBody>
                    <a:bodyPr/>
                    <a:lstStyle/>
                    <a:p>
                      <a:r>
                        <a:rPr lang="en-US" dirty="0" smtClean="0"/>
                        <a:t>-137.0</a:t>
                      </a:r>
                      <a:endParaRPr lang="en-US" dirty="0"/>
                    </a:p>
                  </a:txBody>
                  <a:tcPr/>
                </a:tc>
              </a:tr>
              <a:tr h="370840">
                <a:tc>
                  <a:txBody>
                    <a:bodyPr/>
                    <a:lstStyle/>
                    <a:p>
                      <a:endParaRPr lang="en-US" dirty="0"/>
                    </a:p>
                  </a:txBody>
                  <a:tcPr/>
                </a:tc>
                <a:tc>
                  <a:txBody>
                    <a:bodyPr/>
                    <a:lstStyle/>
                    <a:p>
                      <a:endParaRPr lang="en-US"/>
                    </a:p>
                  </a:txBody>
                  <a:tcPr/>
                </a:tc>
                <a:tc>
                  <a:txBody>
                    <a:bodyPr/>
                    <a:lstStyle/>
                    <a:p>
                      <a:r>
                        <a:rPr lang="en-US" dirty="0" smtClean="0"/>
                        <a:t>-102.8004 </a:t>
                      </a:r>
                      <a:r>
                        <a:rPr lang="en-US" sz="1200" dirty="0" smtClean="0"/>
                        <a:t>(PUG via</a:t>
                      </a:r>
                      <a:r>
                        <a:rPr lang="en-US" sz="1200" baseline="0" dirty="0" smtClean="0"/>
                        <a:t> </a:t>
                      </a:r>
                      <a:r>
                        <a:rPr lang="en-US" sz="1200" baseline="0" dirty="0" err="1" smtClean="0"/>
                        <a:t>x,y</a:t>
                      </a:r>
                      <a:r>
                        <a:rPr lang="en-US" sz="1200" baseline="0" dirty="0" smtClean="0"/>
                        <a:t>)</a:t>
                      </a:r>
                      <a:endParaRPr lang="en-US" sz="1200" dirty="0"/>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r>
                        <a:rPr lang="en-US" dirty="0" smtClean="0"/>
                        <a:t>-102.5111 </a:t>
                      </a:r>
                    </a:p>
                    <a:p>
                      <a:r>
                        <a:rPr lang="en-US" sz="1200" dirty="0" smtClean="0"/>
                        <a:t>(ITT doc)</a:t>
                      </a:r>
                      <a:endParaRPr lang="en-US" sz="1200" dirty="0"/>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GOES-East</a:t>
                      </a:r>
                      <a:endParaRPr lang="en-US" dirty="0"/>
                    </a:p>
                  </a:txBody>
                  <a:tcPr/>
                </a:tc>
                <a:tc>
                  <a:txBody>
                    <a:bodyPr/>
                    <a:lstStyle/>
                    <a:p>
                      <a:r>
                        <a:rPr lang="en-US" sz="1800" b="0" i="0" u="none" strike="noStrike" kern="1200" baseline="0" dirty="0" smtClean="0">
                          <a:solidFill>
                            <a:schemeClr val="dk1"/>
                          </a:solidFill>
                          <a:latin typeface="+mn-lt"/>
                          <a:ea typeface="+mn-ea"/>
                          <a:cs typeface="+mn-cs"/>
                        </a:rPr>
                        <a:t>29.8360</a:t>
                      </a:r>
                      <a:endParaRPr lang="en-US" dirty="0"/>
                    </a:p>
                  </a:txBody>
                  <a:tcPr/>
                </a:tc>
                <a:tc>
                  <a:txBody>
                    <a:bodyPr/>
                    <a:lstStyle/>
                    <a:p>
                      <a:r>
                        <a:rPr lang="en-US" sz="1800" b="0" i="0" u="none" strike="noStrike" kern="1200" baseline="0" dirty="0" smtClean="0">
                          <a:solidFill>
                            <a:schemeClr val="dk1"/>
                          </a:solidFill>
                          <a:latin typeface="+mn-lt"/>
                          <a:ea typeface="+mn-ea"/>
                          <a:cs typeface="+mn-cs"/>
                        </a:rPr>
                        <a:t>  -90.5385</a:t>
                      </a:r>
                      <a:endParaRPr lang="en-US" dirty="0"/>
                    </a:p>
                  </a:txBody>
                  <a:tcPr/>
                </a:tc>
                <a:tc>
                  <a:txBody>
                    <a:bodyPr/>
                    <a:lstStyle/>
                    <a:p>
                      <a:r>
                        <a:rPr lang="en-US" dirty="0" smtClean="0"/>
                        <a:t>30.0</a:t>
                      </a:r>
                      <a:endParaRPr lang="en-US" dirty="0"/>
                    </a:p>
                  </a:txBody>
                  <a:tcPr/>
                </a:tc>
                <a:tc>
                  <a:txBody>
                    <a:bodyPr/>
                    <a:lstStyle/>
                    <a:p>
                      <a:r>
                        <a:rPr lang="en-US" dirty="0" smtClean="0"/>
                        <a:t>  -87.0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6088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D1E3DAE-4A9A-4B8A-9272-4EF5FD248072}" type="slidenum">
              <a:rPr lang="en-US">
                <a:solidFill>
                  <a:srgbClr val="000000"/>
                </a:solidFill>
              </a:rPr>
              <a:pPr/>
              <a:t>4</a:t>
            </a:fld>
            <a:endParaRPr lang="en-US">
              <a:solidFill>
                <a:srgbClr val="000000"/>
              </a:solidFill>
            </a:endParaRPr>
          </a:p>
        </p:txBody>
      </p:sp>
      <p:sp>
        <p:nvSpPr>
          <p:cNvPr id="66563" name="Text Box 3"/>
          <p:cNvSpPr txBox="1">
            <a:spLocks noChangeArrowheads="1"/>
          </p:cNvSpPr>
          <p:nvPr/>
        </p:nvSpPr>
        <p:spPr bwMode="auto">
          <a:xfrm>
            <a:off x="31750" y="5775325"/>
            <a:ext cx="990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eaLnBrk="0" hangingPunct="0"/>
            <a:r>
              <a:rPr lang="en-US" sz="2000" b="1" dirty="0" smtClean="0">
                <a:solidFill>
                  <a:srgbClr val="FFFFFF"/>
                </a:solidFill>
                <a:latin typeface="Arial Unicode MS" pitchFamily="34" charset="-128"/>
              </a:rPr>
              <a:t>Scan </a:t>
            </a:r>
            <a:r>
              <a:rPr lang="en-US" sz="2000" b="1" dirty="0" smtClean="0">
                <a:solidFill>
                  <a:srgbClr val="FFFFFF"/>
                </a:solidFill>
                <a:latin typeface="Arial Unicode MS" pitchFamily="34" charset="-128"/>
              </a:rPr>
              <a:t>mode </a:t>
            </a:r>
            <a:r>
              <a:rPr lang="en-US" sz="2000" b="1" dirty="0" smtClean="0">
                <a:solidFill>
                  <a:srgbClr val="FFFFFF"/>
                </a:solidFill>
                <a:latin typeface="Arial Unicode MS" pitchFamily="34" charset="-128"/>
              </a:rPr>
              <a:t>(3) for </a:t>
            </a:r>
            <a:r>
              <a:rPr lang="en-US" sz="2000" b="1" dirty="0">
                <a:solidFill>
                  <a:srgbClr val="FFFFFF"/>
                </a:solidFill>
                <a:latin typeface="Arial Unicode MS" pitchFamily="34" charset="-128"/>
              </a:rPr>
              <a:t>the ABI:</a:t>
            </a:r>
          </a:p>
          <a:p>
            <a:pPr eaLnBrk="0" hangingPunct="0"/>
            <a:r>
              <a:rPr lang="en-US" sz="2000" b="1" dirty="0">
                <a:solidFill>
                  <a:srgbClr val="FFFFFF"/>
                </a:solidFill>
                <a:latin typeface="Arial Unicode MS" pitchFamily="34" charset="-128"/>
              </a:rPr>
              <a:t>- Full disk images every 15 minutes + 5 min CONUS images + </a:t>
            </a:r>
            <a:r>
              <a:rPr lang="en-US" sz="2000" b="1" dirty="0" err="1">
                <a:solidFill>
                  <a:srgbClr val="FFFFFF"/>
                </a:solidFill>
                <a:latin typeface="Arial Unicode MS" pitchFamily="34" charset="-128"/>
              </a:rPr>
              <a:t>mesoscale</a:t>
            </a:r>
            <a:r>
              <a:rPr lang="en-US" sz="2000" b="1" dirty="0">
                <a:solidFill>
                  <a:srgbClr val="FFFFFF"/>
                </a:solidFill>
                <a:latin typeface="Arial Unicode MS" pitchFamily="34" charset="-128"/>
              </a:rPr>
              <a:t>. </a:t>
            </a:r>
          </a:p>
        </p:txBody>
      </p:sp>
      <p:sp>
        <p:nvSpPr>
          <p:cNvPr id="66564" name="Text Box 4"/>
          <p:cNvSpPr txBox="1">
            <a:spLocks noChangeArrowheads="1"/>
          </p:cNvSpPr>
          <p:nvPr/>
        </p:nvSpPr>
        <p:spPr bwMode="auto">
          <a:xfrm>
            <a:off x="7543800" y="215900"/>
            <a:ext cx="1447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FF00"/>
                </a:solidFill>
                <a:latin typeface="Arial Unicode MS" pitchFamily="34" charset="-128"/>
              </a:rPr>
              <a:t>ABI scans about 5 times faster</a:t>
            </a:r>
          </a:p>
          <a:p>
            <a:r>
              <a:rPr lang="en-US" sz="2400">
                <a:solidFill>
                  <a:srgbClr val="FFFF00"/>
                </a:solidFill>
                <a:latin typeface="Arial Unicode MS" pitchFamily="34" charset="-128"/>
              </a:rPr>
              <a:t>than the current GOES imager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50" y="0"/>
            <a:ext cx="7258050" cy="5806440"/>
          </a:xfrm>
          <a:prstGeom prst="rect">
            <a:avLst/>
          </a:prstGeom>
        </p:spPr>
      </p:pic>
    </p:spTree>
    <p:extLst>
      <p:ext uri="{BB962C8B-B14F-4D97-AF65-F5344CB8AC3E}">
        <p14:creationId xmlns:p14="http://schemas.microsoft.com/office/powerpoint/2010/main" val="3079946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95B524-A867-4578-919E-E2D8606E1324}" type="slidenum">
              <a:rPr lang="en-US">
                <a:solidFill>
                  <a:srgbClr val="000000"/>
                </a:solidFill>
              </a:rPr>
              <a:pPr/>
              <a:t>5</a:t>
            </a:fld>
            <a:endParaRPr lang="en-US">
              <a:solidFill>
                <a:srgbClr val="000000"/>
              </a:solidFill>
            </a:endParaRPr>
          </a:p>
        </p:txBody>
      </p:sp>
      <p:sp>
        <p:nvSpPr>
          <p:cNvPr id="67587" name="Text Box 3"/>
          <p:cNvSpPr txBox="1">
            <a:spLocks noChangeArrowheads="1"/>
          </p:cNvSpPr>
          <p:nvPr/>
        </p:nvSpPr>
        <p:spPr bwMode="auto">
          <a:xfrm>
            <a:off x="0" y="5789612"/>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eaLnBrk="0" hangingPunct="0"/>
            <a:r>
              <a:rPr lang="en-US" b="1" dirty="0">
                <a:solidFill>
                  <a:srgbClr val="FFFFFF"/>
                </a:solidFill>
                <a:latin typeface="Arial Unicode MS" pitchFamily="34" charset="-128"/>
              </a:rPr>
              <a:t>ABI can offer Continental US images every 5 minutes for routine monitoring of a wide range of events (storms, dust, clouds, fires, winds, </a:t>
            </a:r>
            <a:r>
              <a:rPr lang="en-US" b="1" dirty="0" err="1">
                <a:solidFill>
                  <a:srgbClr val="FFFFFF"/>
                </a:solidFill>
                <a:latin typeface="Arial Unicode MS" pitchFamily="34" charset="-128"/>
              </a:rPr>
              <a:t>etc</a:t>
            </a:r>
            <a:r>
              <a:rPr lang="en-US" b="1" dirty="0">
                <a:solidFill>
                  <a:srgbClr val="FFFFFF"/>
                </a:solidFill>
                <a:latin typeface="Arial Unicode MS" pitchFamily="34" charset="-128"/>
              </a:rPr>
              <a:t>).</a:t>
            </a:r>
          </a:p>
          <a:p>
            <a:pPr algn="ctr" eaLnBrk="0" hangingPunct="0"/>
            <a:r>
              <a:rPr lang="en-US" b="1" dirty="0">
                <a:solidFill>
                  <a:srgbClr val="FFFFFF"/>
                </a:solidFill>
                <a:latin typeface="Arial Unicode MS" pitchFamily="34" charset="-128"/>
              </a:rPr>
              <a:t>This is every 15 or 30 minutes with the current GOES in routine mode.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0"/>
            <a:ext cx="7258050" cy="5806440"/>
          </a:xfrm>
          <a:prstGeom prst="rect">
            <a:avLst/>
          </a:prstGeom>
        </p:spPr>
      </p:pic>
    </p:spTree>
    <p:extLst>
      <p:ext uri="{BB962C8B-B14F-4D97-AF65-F5344CB8AC3E}">
        <p14:creationId xmlns:p14="http://schemas.microsoft.com/office/powerpoint/2010/main" val="18507392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0"/>
            <a:ext cx="7258050" cy="5806440"/>
          </a:xfrm>
          <a:prstGeom prst="rect">
            <a:avLst/>
          </a:prstGeom>
        </p:spPr>
      </p:pic>
      <p:sp>
        <p:nvSpPr>
          <p:cNvPr id="5" name="Slide Number Placeholder 3"/>
          <p:cNvSpPr>
            <a:spLocks noGrp="1"/>
          </p:cNvSpPr>
          <p:nvPr>
            <p:ph type="sldNum" sz="quarter" idx="12"/>
          </p:nvPr>
        </p:nvSpPr>
        <p:spPr/>
        <p:txBody>
          <a:bodyPr/>
          <a:lstStyle/>
          <a:p>
            <a:fld id="{0160D25D-4AA5-4793-82D4-F0225D4758FD}" type="slidenum">
              <a:rPr lang="en-US">
                <a:solidFill>
                  <a:srgbClr val="000000"/>
                </a:solidFill>
              </a:rPr>
              <a:pPr/>
              <a:t>6</a:t>
            </a:fld>
            <a:endParaRPr lang="en-US">
              <a:solidFill>
                <a:srgbClr val="000000"/>
              </a:solidFill>
            </a:endParaRPr>
          </a:p>
        </p:txBody>
      </p:sp>
      <p:sp>
        <p:nvSpPr>
          <p:cNvPr id="69635" name="AutoShape 3"/>
          <p:cNvSpPr>
            <a:spLocks noChangeArrowheads="1"/>
          </p:cNvSpPr>
          <p:nvPr/>
        </p:nvSpPr>
        <p:spPr bwMode="auto">
          <a:xfrm rot="5400000">
            <a:off x="4861983" y="243416"/>
            <a:ext cx="1515534" cy="2552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21481" b="12839"/>
          <a:stretch/>
        </p:blipFill>
        <p:spPr>
          <a:xfrm>
            <a:off x="419100" y="2277533"/>
            <a:ext cx="8572500" cy="4504267"/>
          </a:xfrm>
          <a:prstGeom prst="rect">
            <a:avLst/>
          </a:prstGeom>
        </p:spPr>
      </p:pic>
    </p:spTree>
    <p:extLst>
      <p:ext uri="{BB962C8B-B14F-4D97-AF65-F5344CB8AC3E}">
        <p14:creationId xmlns:p14="http://schemas.microsoft.com/office/powerpoint/2010/main" val="2041049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0"/>
            <a:ext cx="7258050" cy="5806440"/>
          </a:xfrm>
          <a:prstGeom prst="rect">
            <a:avLst/>
          </a:prstGeom>
        </p:spPr>
      </p:pic>
      <p:sp>
        <p:nvSpPr>
          <p:cNvPr id="7" name="Slide Number Placeholder 3"/>
          <p:cNvSpPr>
            <a:spLocks noGrp="1"/>
          </p:cNvSpPr>
          <p:nvPr>
            <p:ph type="sldNum" sz="quarter" idx="12"/>
          </p:nvPr>
        </p:nvSpPr>
        <p:spPr/>
        <p:txBody>
          <a:bodyPr/>
          <a:lstStyle/>
          <a:p>
            <a:fld id="{D3234ABC-2602-4383-88AA-23EE467F0D9D}" type="slidenum">
              <a:rPr lang="en-US">
                <a:solidFill>
                  <a:srgbClr val="000000"/>
                </a:solidFill>
              </a:rPr>
              <a:pPr/>
              <a:t>7</a:t>
            </a:fld>
            <a:endParaRPr lang="en-US">
              <a:solidFill>
                <a:srgbClr val="000000"/>
              </a:solidFill>
            </a:endParaRPr>
          </a:p>
        </p:txBody>
      </p:sp>
      <p:sp>
        <p:nvSpPr>
          <p:cNvPr id="71683" name="AutoShape 3"/>
          <p:cNvSpPr>
            <a:spLocks noChangeArrowheads="1"/>
          </p:cNvSpPr>
          <p:nvPr/>
        </p:nvSpPr>
        <p:spPr bwMode="auto">
          <a:xfrm rot="5400000">
            <a:off x="4362450" y="361950"/>
            <a:ext cx="1295400" cy="2552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FF00"/>
              </a:solidFill>
              <a:latin typeface="Times New Roman"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2453640"/>
            <a:ext cx="5505450" cy="4404360"/>
          </a:xfrm>
          <a:prstGeom prst="rect">
            <a:avLst/>
          </a:prstGeom>
        </p:spPr>
      </p:pic>
      <p:sp>
        <p:nvSpPr>
          <p:cNvPr id="71685" name="Text Box 5"/>
          <p:cNvSpPr txBox="1">
            <a:spLocks noChangeArrowheads="1"/>
          </p:cNvSpPr>
          <p:nvPr/>
        </p:nvSpPr>
        <p:spPr bwMode="auto">
          <a:xfrm>
            <a:off x="76200" y="5921514"/>
            <a:ext cx="906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eaLnBrk="0" hangingPunct="0"/>
            <a:r>
              <a:rPr lang="en-US" sz="2000" b="1" dirty="0" err="1">
                <a:solidFill>
                  <a:srgbClr val="FFFFFF"/>
                </a:solidFill>
                <a:latin typeface="Arial Unicode MS" pitchFamily="34" charset="-128"/>
              </a:rPr>
              <a:t>Mesoscale</a:t>
            </a:r>
            <a:r>
              <a:rPr lang="en-US" sz="2000" b="1" dirty="0">
                <a:solidFill>
                  <a:srgbClr val="FFFFFF"/>
                </a:solidFill>
                <a:latin typeface="Arial Unicode MS" pitchFamily="34" charset="-128"/>
              </a:rPr>
              <a:t> images every 30 seconds for rapidly changing </a:t>
            </a:r>
            <a:r>
              <a:rPr lang="en-US" sz="2000" b="1" dirty="0" smtClean="0">
                <a:solidFill>
                  <a:srgbClr val="FFFFFF"/>
                </a:solidFill>
                <a:latin typeface="Arial Unicode MS" pitchFamily="34" charset="-128"/>
              </a:rPr>
              <a:t>phenomena</a:t>
            </a:r>
          </a:p>
          <a:p>
            <a:pPr algn="ctr" eaLnBrk="0" hangingPunct="0"/>
            <a:r>
              <a:rPr lang="en-US" sz="2000" b="1" dirty="0" smtClean="0">
                <a:solidFill>
                  <a:srgbClr val="FFFFFF"/>
                </a:solidFill>
                <a:latin typeface="Arial Unicode MS" pitchFamily="34" charset="-128"/>
              </a:rPr>
              <a:t>(thunderstorms</a:t>
            </a:r>
            <a:r>
              <a:rPr lang="en-US" sz="2000" b="1" dirty="0">
                <a:solidFill>
                  <a:srgbClr val="FFFFFF"/>
                </a:solidFill>
                <a:latin typeface="Arial Unicode MS" pitchFamily="34" charset="-128"/>
              </a:rPr>
              <a:t>, hurricanes, fires, </a:t>
            </a:r>
            <a:r>
              <a:rPr lang="en-US" sz="2000" b="1" dirty="0" err="1">
                <a:solidFill>
                  <a:srgbClr val="FFFFFF"/>
                </a:solidFill>
                <a:latin typeface="Arial Unicode MS" pitchFamily="34" charset="-128"/>
              </a:rPr>
              <a:t>etc</a:t>
            </a:r>
            <a:r>
              <a:rPr lang="en-US" sz="2000" b="1" dirty="0">
                <a:solidFill>
                  <a:srgbClr val="FFFFFF"/>
                </a:solidFill>
                <a:latin typeface="Arial Unicode MS" pitchFamily="34" charset="-128"/>
              </a:rPr>
              <a:t>). </a:t>
            </a:r>
            <a:r>
              <a:rPr lang="en-US" sz="2000" b="1" dirty="0" smtClean="0">
                <a:solidFill>
                  <a:srgbClr val="FFFFFF"/>
                </a:solidFill>
                <a:latin typeface="Arial Unicode MS" pitchFamily="34" charset="-128"/>
              </a:rPr>
              <a:t>Or two regions every 60 seconds.</a:t>
            </a:r>
            <a:endParaRPr lang="en-US" sz="2000" b="1" dirty="0">
              <a:solidFill>
                <a:srgbClr val="FFFFFF"/>
              </a:solidFill>
              <a:latin typeface="Arial Unicode MS" pitchFamily="34" charset="-128"/>
            </a:endParaRPr>
          </a:p>
        </p:txBody>
      </p:sp>
    </p:spTree>
    <p:extLst>
      <p:ext uri="{BB962C8B-B14F-4D97-AF65-F5344CB8AC3E}">
        <p14:creationId xmlns:p14="http://schemas.microsoft.com/office/powerpoint/2010/main" val="3437219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228600"/>
            <a:ext cx="6152453" cy="584775"/>
          </a:xfrm>
          <a:prstGeom prst="rect">
            <a:avLst/>
          </a:prstGeom>
          <a:noFill/>
        </p:spPr>
        <p:txBody>
          <a:bodyPr wrap="none" rtlCol="0">
            <a:spAutoFit/>
          </a:bodyPr>
          <a:lstStyle/>
          <a:p>
            <a:r>
              <a:rPr lang="en-US" sz="3200" dirty="0" smtClean="0">
                <a:solidFill>
                  <a:srgbClr val="FFFF00"/>
                </a:solidFill>
              </a:rPr>
              <a:t>Volume 4 of the PUG (version C)</a:t>
            </a:r>
          </a:p>
        </p:txBody>
      </p:sp>
      <p:sp>
        <p:nvSpPr>
          <p:cNvPr id="4" name="TextBox 3"/>
          <p:cNvSpPr txBox="1"/>
          <p:nvPr/>
        </p:nvSpPr>
        <p:spPr>
          <a:xfrm>
            <a:off x="533400" y="1219200"/>
            <a:ext cx="8157682" cy="461665"/>
          </a:xfrm>
          <a:prstGeom prst="rect">
            <a:avLst/>
          </a:prstGeom>
          <a:noFill/>
        </p:spPr>
        <p:txBody>
          <a:bodyPr wrap="none" rtlCol="0">
            <a:spAutoFit/>
          </a:bodyPr>
          <a:lstStyle/>
          <a:p>
            <a:r>
              <a:rPr lang="en-US" sz="2400" dirty="0">
                <a:solidFill>
                  <a:schemeClr val="bg1"/>
                </a:solidFill>
              </a:rPr>
              <a:t>http://www.goes-r.gov/users/docs/PUG-GRB-vol4-verC.pdf</a:t>
            </a:r>
          </a:p>
        </p:txBody>
      </p:sp>
      <p:grpSp>
        <p:nvGrpSpPr>
          <p:cNvPr id="14" name="Group 13"/>
          <p:cNvGrpSpPr/>
          <p:nvPr/>
        </p:nvGrpSpPr>
        <p:grpSpPr>
          <a:xfrm>
            <a:off x="438150" y="1981200"/>
            <a:ext cx="8267700" cy="4552950"/>
            <a:chOff x="438150" y="1981200"/>
            <a:chExt cx="8267700" cy="45529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981200"/>
              <a:ext cx="8267700" cy="4552950"/>
            </a:xfrm>
            <a:prstGeom prst="rect">
              <a:avLst/>
            </a:prstGeom>
          </p:spPr>
        </p:pic>
        <p:sp>
          <p:nvSpPr>
            <p:cNvPr id="6" name="Rectangle 5"/>
            <p:cNvSpPr/>
            <p:nvPr/>
          </p:nvSpPr>
          <p:spPr>
            <a:xfrm>
              <a:off x="5791200" y="4853354"/>
              <a:ext cx="2266253" cy="504092"/>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743200" y="5753101"/>
              <a:ext cx="713433" cy="46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743200" y="5506497"/>
              <a:ext cx="703385" cy="180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221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rgbClr val="FFFF00"/>
                </a:solidFill>
              </a:rPr>
              <a:t>Concerns/Solutions</a:t>
            </a:r>
            <a:endParaRPr lang="en-US" dirty="0">
              <a:solidFill>
                <a:srgbClr val="FFFF00"/>
              </a:solidFill>
            </a:endParaRPr>
          </a:p>
        </p:txBody>
      </p:sp>
      <p:sp>
        <p:nvSpPr>
          <p:cNvPr id="4" name="Content Placeholder 3"/>
          <p:cNvSpPr>
            <a:spLocks noGrp="1"/>
          </p:cNvSpPr>
          <p:nvPr>
            <p:ph idx="1"/>
          </p:nvPr>
        </p:nvSpPr>
        <p:spPr>
          <a:xfrm>
            <a:off x="304800" y="1249362"/>
            <a:ext cx="8458200" cy="4525963"/>
          </a:xfrm>
        </p:spPr>
        <p:txBody>
          <a:bodyPr/>
          <a:lstStyle/>
          <a:p>
            <a:r>
              <a:rPr lang="en-US" sz="2800" dirty="0" smtClean="0">
                <a:solidFill>
                  <a:schemeClr val="bg1"/>
                </a:solidFill>
              </a:rPr>
              <a:t>Current plans for the ABI on GOES-R call for all of the CONUS to be scanned by both the GOES-West and –</a:t>
            </a:r>
            <a:r>
              <a:rPr lang="en-US" sz="2800" dirty="0" smtClean="0">
                <a:solidFill>
                  <a:schemeClr val="bg1"/>
                </a:solidFill>
              </a:rPr>
              <a:t>East (most likely at the same time), </a:t>
            </a:r>
            <a:r>
              <a:rPr lang="en-US" sz="2800" dirty="0" smtClean="0">
                <a:solidFill>
                  <a:schemeClr val="bg1"/>
                </a:solidFill>
              </a:rPr>
              <a:t>while not scanning important parts of the Pacific (as we scan today)</a:t>
            </a:r>
          </a:p>
          <a:p>
            <a:r>
              <a:rPr lang="en-US" sz="2800" dirty="0">
                <a:solidFill>
                  <a:schemeClr val="bg1"/>
                </a:solidFill>
              </a:rPr>
              <a:t>Consider </a:t>
            </a:r>
            <a:r>
              <a:rPr lang="en-US" sz="2800" dirty="0" smtClean="0">
                <a:solidFill>
                  <a:schemeClr val="bg1"/>
                </a:solidFill>
              </a:rPr>
              <a:t>optimizing </a:t>
            </a:r>
            <a:r>
              <a:rPr lang="en-US" sz="2800" dirty="0">
                <a:solidFill>
                  <a:schemeClr val="bg1"/>
                </a:solidFill>
              </a:rPr>
              <a:t>the planned ABI CONUS sector</a:t>
            </a:r>
          </a:p>
          <a:p>
            <a:pPr lvl="1"/>
            <a:r>
              <a:rPr lang="en-US" sz="2400" dirty="0" smtClean="0">
                <a:solidFill>
                  <a:schemeClr val="bg1"/>
                </a:solidFill>
              </a:rPr>
              <a:t>(e.g., moving the GOES-West ‘CONUS’ sector towards the west and GOES-East ‘CONUS’ sector </a:t>
            </a:r>
            <a:r>
              <a:rPr lang="en-US" sz="2400" i="1" dirty="0" smtClean="0">
                <a:solidFill>
                  <a:schemeClr val="bg1"/>
                </a:solidFill>
              </a:rPr>
              <a:t>slightly</a:t>
            </a:r>
            <a:r>
              <a:rPr lang="en-US" sz="2400" dirty="0" smtClean="0">
                <a:solidFill>
                  <a:schemeClr val="bg1"/>
                </a:solidFill>
              </a:rPr>
              <a:t> east)</a:t>
            </a:r>
          </a:p>
          <a:p>
            <a:r>
              <a:rPr lang="en-US" sz="2800" dirty="0" smtClean="0">
                <a:solidFill>
                  <a:schemeClr val="bg1"/>
                </a:solidFill>
              </a:rPr>
              <a:t>Time is of the essence if these </a:t>
            </a:r>
            <a:r>
              <a:rPr lang="en-US" sz="2800" dirty="0" smtClean="0">
                <a:solidFill>
                  <a:schemeClr val="bg1"/>
                </a:solidFill>
              </a:rPr>
              <a:t>schedules are </a:t>
            </a:r>
            <a:r>
              <a:rPr lang="en-US" sz="2800" dirty="0" smtClean="0">
                <a:solidFill>
                  <a:schemeClr val="bg1"/>
                </a:solidFill>
              </a:rPr>
              <a:t>to </a:t>
            </a:r>
            <a:r>
              <a:rPr lang="en-US" sz="2800" dirty="0" smtClean="0">
                <a:solidFill>
                  <a:schemeClr val="bg1"/>
                </a:solidFill>
              </a:rPr>
              <a:t>modified (requirement documents, test data, data flow, etc.)</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6067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ES-R PDR Brief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7831</TotalTime>
  <Words>1509</Words>
  <Application>Microsoft Office PowerPoint</Application>
  <PresentationFormat>On-screen Show (4:3)</PresentationFormat>
  <Paragraphs>257</Paragraphs>
  <Slides>38</Slides>
  <Notes>16</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1_Default Design</vt:lpstr>
      <vt:lpstr>Office Theme</vt:lpstr>
      <vt:lpstr>GOES-R PDR Brief Template</vt:lpstr>
      <vt:lpstr>1_Office Theme</vt:lpstr>
      <vt:lpstr>PowerPoint Presentation</vt:lpstr>
      <vt:lpstr>Outline</vt:lpstr>
      <vt:lpstr>Background</vt:lpstr>
      <vt:lpstr>PowerPoint Presentation</vt:lpstr>
      <vt:lpstr>PowerPoint Presentation</vt:lpstr>
      <vt:lpstr>PowerPoint Presentation</vt:lpstr>
      <vt:lpstr>PowerPoint Presentation</vt:lpstr>
      <vt:lpstr>PowerPoint Presentation</vt:lpstr>
      <vt:lpstr>Concerns/Solutions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vt:lpstr>
      <vt:lpstr>ABI CONUS Center Points</vt:lpstr>
      <vt:lpstr>PowerPoint Presentation</vt:lpstr>
      <vt:lpstr>PowerPoint Presentation</vt:lpstr>
      <vt:lpstr>PowerPoint Presentation</vt:lpstr>
      <vt:lpstr>PowerPoint Presentation</vt:lpstr>
      <vt:lpstr>PowerPoint Presentation</vt:lpstr>
      <vt:lpstr>PowerPoint Presentation</vt:lpstr>
      <vt:lpstr>Exploratory Scan Modes</vt:lpstr>
      <vt:lpstr>Exploratory ABI Scan Strategies</vt:lpstr>
      <vt:lpstr>PowerPoint Presentation</vt:lpstr>
      <vt:lpstr>PowerPoint Presentation</vt:lpstr>
      <vt:lpstr>PowerPoint Presentation</vt:lpstr>
      <vt:lpstr>Conclusions</vt:lpstr>
      <vt:lpstr>Back-up Material</vt:lpstr>
      <vt:lpstr>PowerPoint Presentation</vt:lpstr>
      <vt:lpstr>PowerPoint Presentation</vt:lpstr>
      <vt:lpstr>PowerPoint Presentation</vt:lpstr>
      <vt:lpstr>PowerPoint Presentation</vt:lpstr>
      <vt:lpstr>PowerPoint Presentation</vt:lpstr>
      <vt:lpstr>ABI CONUS Center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32</cp:revision>
  <dcterms:created xsi:type="dcterms:W3CDTF">2014-03-20T14:44:57Z</dcterms:created>
  <dcterms:modified xsi:type="dcterms:W3CDTF">2014-03-28T18:20:10Z</dcterms:modified>
</cp:coreProperties>
</file>