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0" r:id="rId5"/>
  </p:sldMasterIdLst>
  <p:notesMasterIdLst>
    <p:notesMasterId r:id="rId37"/>
  </p:notesMasterIdLst>
  <p:sldIdLst>
    <p:sldId id="267" r:id="rId6"/>
    <p:sldId id="268" r:id="rId7"/>
    <p:sldId id="262" r:id="rId8"/>
    <p:sldId id="263" r:id="rId9"/>
    <p:sldId id="264" r:id="rId10"/>
    <p:sldId id="265" r:id="rId11"/>
    <p:sldId id="266" r:id="rId12"/>
    <p:sldId id="270" r:id="rId13"/>
    <p:sldId id="271" r:id="rId14"/>
    <p:sldId id="272" r:id="rId15"/>
    <p:sldId id="273" r:id="rId16"/>
    <p:sldId id="274" r:id="rId17"/>
    <p:sldId id="275" r:id="rId18"/>
    <p:sldId id="278" r:id="rId19"/>
    <p:sldId id="284" r:id="rId20"/>
    <p:sldId id="283" r:id="rId21"/>
    <p:sldId id="282" r:id="rId22"/>
    <p:sldId id="269" r:id="rId23"/>
    <p:sldId id="279" r:id="rId24"/>
    <p:sldId id="286" r:id="rId25"/>
    <p:sldId id="291" r:id="rId26"/>
    <p:sldId id="285" r:id="rId27"/>
    <p:sldId id="287" r:id="rId28"/>
    <p:sldId id="288" r:id="rId29"/>
    <p:sldId id="289" r:id="rId30"/>
    <p:sldId id="290" r:id="rId31"/>
    <p:sldId id="259" r:id="rId32"/>
    <p:sldId id="281" r:id="rId33"/>
    <p:sldId id="261" r:id="rId34"/>
    <p:sldId id="260" r:id="rId35"/>
    <p:sldId id="25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6" d="100"/>
          <a:sy n="126" d="100"/>
        </p:scale>
        <p:origin x="-69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8E227-4604-477B-80D0-98668763BACB}" type="datetimeFigureOut">
              <a:rPr lang="en-US" smtClean="0"/>
              <a:t>9/15/2014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33CFB8-D353-4492-A47B-DAC7D58FAB31}" type="slidenum">
              <a:rPr lang="en-US" smtClean="0"/>
              <a:t>‹#›</a:t>
            </a:fld>
            <a:endParaRPr lang="en-US"/>
          </a:p>
        </p:txBody>
      </p:sp>
    </p:spTree>
    <p:extLst>
      <p:ext uri="{BB962C8B-B14F-4D97-AF65-F5344CB8AC3E}">
        <p14:creationId xmlns:p14="http://schemas.microsoft.com/office/powerpoint/2010/main" val="105213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097C35-4C2F-4316-8043-4B14081389CC}" type="slidenum">
              <a:rPr lang="en-US">
                <a:solidFill>
                  <a:prstClr val="black"/>
                </a:solidFill>
              </a:rPr>
              <a:pPr eaLnBrk="1" hangingPunct="1"/>
              <a:t>1</a:t>
            </a:fld>
            <a:endParaRPr lang="en-US">
              <a:solidFill>
                <a:prstClr val="black"/>
              </a:solidFill>
            </a:endParaRPr>
          </a:p>
        </p:txBody>
      </p:sp>
      <p:sp>
        <p:nvSpPr>
          <p:cNvPr id="99331" name="Rectangle 2"/>
          <p:cNvSpPr>
            <a:spLocks noGrp="1" noRot="1" noChangeAspect="1" noChangeArrowheads="1" noTextEdit="1"/>
          </p:cNvSpPr>
          <p:nvPr>
            <p:ph type="sldImg"/>
          </p:nvPr>
        </p:nvSpPr>
        <p:spPr>
          <a:xfrm>
            <a:off x="1143000" y="687388"/>
            <a:ext cx="4572000" cy="3429000"/>
          </a:xfrm>
          <a:ln/>
        </p:spPr>
      </p:sp>
      <p:sp>
        <p:nvSpPr>
          <p:cNvPr id="99332"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days simulated. </a:t>
            </a:r>
            <a:endParaRPr lang="en-US" dirty="0"/>
          </a:p>
        </p:txBody>
      </p:sp>
      <p:sp>
        <p:nvSpPr>
          <p:cNvPr id="4" name="Slide Number Placeholder 3"/>
          <p:cNvSpPr>
            <a:spLocks noGrp="1"/>
          </p:cNvSpPr>
          <p:nvPr>
            <p:ph type="sldNum" sz="quarter" idx="10"/>
          </p:nvPr>
        </p:nvSpPr>
        <p:spPr/>
        <p:txBody>
          <a:bodyPr/>
          <a:lstStyle/>
          <a:p>
            <a:fld id="{B7B39B64-9E29-4E87-9215-2E470EDD379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431730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Different days simulated. </a:t>
            </a:r>
          </a:p>
          <a:p>
            <a:endParaRPr lang="en-US" dirty="0"/>
          </a:p>
        </p:txBody>
      </p:sp>
      <p:sp>
        <p:nvSpPr>
          <p:cNvPr id="4" name="Slide Number Placeholder 3"/>
          <p:cNvSpPr>
            <a:spLocks noGrp="1"/>
          </p:cNvSpPr>
          <p:nvPr>
            <p:ph type="sldNum" sz="quarter" idx="10"/>
          </p:nvPr>
        </p:nvSpPr>
        <p:spPr/>
        <p:txBody>
          <a:bodyPr/>
          <a:lstStyle/>
          <a:p>
            <a:fld id="{B7B39B64-9E29-4E87-9215-2E470EDD379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274608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 areas and timing </a:t>
            </a:r>
            <a:r>
              <a:rPr lang="en-US" smtClean="0"/>
              <a:t>are approximate.</a:t>
            </a:r>
            <a:endParaRPr lang="en-US"/>
          </a:p>
        </p:txBody>
      </p:sp>
      <p:sp>
        <p:nvSpPr>
          <p:cNvPr id="4" name="Slide Number Placeholder 3"/>
          <p:cNvSpPr>
            <a:spLocks noGrp="1"/>
          </p:cNvSpPr>
          <p:nvPr>
            <p:ph type="sldNum" sz="quarter" idx="10"/>
          </p:nvPr>
        </p:nvSpPr>
        <p:spPr/>
        <p:txBody>
          <a:bodyPr/>
          <a:lstStyle/>
          <a:p>
            <a:pPr>
              <a:defRPr/>
            </a:pPr>
            <a:fld id="{415C002A-71CD-BC4A-BF41-58384222638B}"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3301154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limited by local zenith angle less that 80 degrees</a:t>
            </a:r>
            <a:endParaRPr lang="en-US" dirty="0"/>
          </a:p>
        </p:txBody>
      </p:sp>
      <p:sp>
        <p:nvSpPr>
          <p:cNvPr id="4" name="Slide Number Placeholder 3"/>
          <p:cNvSpPr>
            <a:spLocks noGrp="1"/>
          </p:cNvSpPr>
          <p:nvPr>
            <p:ph type="sldNum" sz="quarter" idx="10"/>
          </p:nvPr>
        </p:nvSpPr>
        <p:spPr/>
        <p:txBody>
          <a:bodyPr/>
          <a:lstStyle/>
          <a:p>
            <a:fld id="{1433CFB8-D353-4492-A47B-DAC7D58FAB31}" type="slidenum">
              <a:rPr lang="en-US" smtClean="0"/>
              <a:t>30</a:t>
            </a:fld>
            <a:endParaRPr lang="en-US"/>
          </a:p>
        </p:txBody>
      </p:sp>
    </p:spTree>
    <p:extLst>
      <p:ext uri="{BB962C8B-B14F-4D97-AF65-F5344CB8AC3E}">
        <p14:creationId xmlns:p14="http://schemas.microsoft.com/office/powerpoint/2010/main" val="380836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limited by local zenith angle less that 80 degrees</a:t>
            </a:r>
          </a:p>
          <a:p>
            <a:endParaRPr lang="en-US" dirty="0"/>
          </a:p>
        </p:txBody>
      </p:sp>
      <p:sp>
        <p:nvSpPr>
          <p:cNvPr id="4" name="Slide Number Placeholder 3"/>
          <p:cNvSpPr>
            <a:spLocks noGrp="1"/>
          </p:cNvSpPr>
          <p:nvPr>
            <p:ph type="sldNum" sz="quarter" idx="10"/>
          </p:nvPr>
        </p:nvSpPr>
        <p:spPr/>
        <p:txBody>
          <a:bodyPr/>
          <a:lstStyle/>
          <a:p>
            <a:fld id="{1433CFB8-D353-4492-A47B-DAC7D58FAB31}" type="slidenum">
              <a:rPr lang="en-US" smtClean="0"/>
              <a:t>31</a:t>
            </a:fld>
            <a:endParaRPr lang="en-US"/>
          </a:p>
        </p:txBody>
      </p:sp>
    </p:spTree>
    <p:extLst>
      <p:ext uri="{BB962C8B-B14F-4D97-AF65-F5344CB8AC3E}">
        <p14:creationId xmlns:p14="http://schemas.microsoft.com/office/powerpoint/2010/main" val="149272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Imagery shown in </a:t>
            </a:r>
            <a:r>
              <a:rPr lang="en-US" dirty="0" err="1" smtClean="0"/>
              <a:t>McIDAS</a:t>
            </a:r>
            <a:r>
              <a:rPr lang="en-US" dirty="0" smtClean="0"/>
              <a:t>-V</a:t>
            </a:r>
            <a:endParaRPr lang="en-US" dirty="0"/>
          </a:p>
        </p:txBody>
      </p:sp>
      <p:sp>
        <p:nvSpPr>
          <p:cNvPr id="4" name="Slide Number Placeholder 3"/>
          <p:cNvSpPr>
            <a:spLocks noGrp="1"/>
          </p:cNvSpPr>
          <p:nvPr>
            <p:ph type="sldNum" sz="quarter" idx="10"/>
          </p:nvPr>
        </p:nvSpPr>
        <p:spPr/>
        <p:txBody>
          <a:bodyPr/>
          <a:lstStyle/>
          <a:p>
            <a:fld id="{B7B39B64-9E29-4E87-9215-2E470EDD379B}" type="slidenum">
              <a:rPr lang="en-US" smtClean="0"/>
              <a:t>4</a:t>
            </a:fld>
            <a:endParaRPr lang="en-US"/>
          </a:p>
        </p:txBody>
      </p:sp>
    </p:spTree>
    <p:extLst>
      <p:ext uri="{BB962C8B-B14F-4D97-AF65-F5344CB8AC3E}">
        <p14:creationId xmlns:p14="http://schemas.microsoft.com/office/powerpoint/2010/main" val="447574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Imagery shown in </a:t>
            </a:r>
            <a:r>
              <a:rPr lang="en-US" dirty="0" err="1" smtClean="0"/>
              <a:t>McIDAS</a:t>
            </a:r>
            <a:r>
              <a:rPr lang="en-US" dirty="0" smtClean="0"/>
              <a:t>-V</a:t>
            </a:r>
          </a:p>
          <a:p>
            <a:endParaRPr lang="en-US" dirty="0"/>
          </a:p>
        </p:txBody>
      </p:sp>
      <p:sp>
        <p:nvSpPr>
          <p:cNvPr id="4" name="Slide Number Placeholder 3"/>
          <p:cNvSpPr>
            <a:spLocks noGrp="1"/>
          </p:cNvSpPr>
          <p:nvPr>
            <p:ph type="sldNum" sz="quarter" idx="10"/>
          </p:nvPr>
        </p:nvSpPr>
        <p:spPr/>
        <p:txBody>
          <a:bodyPr/>
          <a:lstStyle/>
          <a:p>
            <a:fld id="{B7B39B64-9E29-4E87-9215-2E470EDD379B}" type="slidenum">
              <a:rPr lang="en-US" smtClean="0"/>
              <a:t>5</a:t>
            </a:fld>
            <a:endParaRPr lang="en-US"/>
          </a:p>
        </p:txBody>
      </p:sp>
    </p:spTree>
    <p:extLst>
      <p:ext uri="{BB962C8B-B14F-4D97-AF65-F5344CB8AC3E}">
        <p14:creationId xmlns:p14="http://schemas.microsoft.com/office/powerpoint/2010/main" val="2094041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Imagery shown in </a:t>
            </a:r>
            <a:r>
              <a:rPr lang="en-US" dirty="0" err="1" smtClean="0"/>
              <a:t>McIDAS</a:t>
            </a:r>
            <a:r>
              <a:rPr lang="en-US" dirty="0" smtClean="0"/>
              <a:t>-V</a:t>
            </a:r>
          </a:p>
          <a:p>
            <a:endParaRPr lang="en-US" dirty="0"/>
          </a:p>
        </p:txBody>
      </p:sp>
      <p:sp>
        <p:nvSpPr>
          <p:cNvPr id="4" name="Slide Number Placeholder 3"/>
          <p:cNvSpPr>
            <a:spLocks noGrp="1"/>
          </p:cNvSpPr>
          <p:nvPr>
            <p:ph type="sldNum" sz="quarter" idx="10"/>
          </p:nvPr>
        </p:nvSpPr>
        <p:spPr/>
        <p:txBody>
          <a:bodyPr/>
          <a:lstStyle/>
          <a:p>
            <a:fld id="{B7B39B64-9E29-4E87-9215-2E470EDD379B}" type="slidenum">
              <a:rPr lang="en-US" smtClean="0"/>
              <a:t>6</a:t>
            </a:fld>
            <a:endParaRPr lang="en-US"/>
          </a:p>
        </p:txBody>
      </p:sp>
    </p:spTree>
    <p:extLst>
      <p:ext uri="{BB962C8B-B14F-4D97-AF65-F5344CB8AC3E}">
        <p14:creationId xmlns:p14="http://schemas.microsoft.com/office/powerpoint/2010/main" val="429125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this be moved to the east yet</a:t>
            </a:r>
            <a:r>
              <a:rPr lang="en-US" baseline="0" dirty="0" smtClean="0"/>
              <a:t> to cover Montserrat? (16N 62W).</a:t>
            </a:r>
            <a:endParaRPr lang="en-US" dirty="0"/>
          </a:p>
        </p:txBody>
      </p:sp>
      <p:sp>
        <p:nvSpPr>
          <p:cNvPr id="4" name="Slide Number Placeholder 3"/>
          <p:cNvSpPr>
            <a:spLocks noGrp="1"/>
          </p:cNvSpPr>
          <p:nvPr>
            <p:ph type="sldNum" sz="quarter" idx="10"/>
          </p:nvPr>
        </p:nvSpPr>
        <p:spPr/>
        <p:txBody>
          <a:bodyPr/>
          <a:lstStyle/>
          <a:p>
            <a:fld id="{B7B39B64-9E29-4E87-9215-2E470EDD379B}" type="slidenum">
              <a:rPr lang="en-US" smtClean="0"/>
              <a:t>7</a:t>
            </a:fld>
            <a:endParaRPr lang="en-US"/>
          </a:p>
        </p:txBody>
      </p:sp>
    </p:spTree>
    <p:extLst>
      <p:ext uri="{BB962C8B-B14F-4D97-AF65-F5344CB8AC3E}">
        <p14:creationId xmlns:p14="http://schemas.microsoft.com/office/powerpoint/2010/main" val="278360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Infrared</a:t>
            </a:r>
            <a:r>
              <a:rPr lang="en-US" baseline="0" dirty="0" smtClean="0"/>
              <a:t> (IR)</a:t>
            </a:r>
            <a:endParaRPr lang="en-US" dirty="0"/>
          </a:p>
        </p:txBody>
      </p:sp>
      <p:sp>
        <p:nvSpPr>
          <p:cNvPr id="4" name="Slide Number Placeholder 3"/>
          <p:cNvSpPr>
            <a:spLocks noGrp="1"/>
          </p:cNvSpPr>
          <p:nvPr>
            <p:ph type="sldNum" sz="quarter" idx="10"/>
          </p:nvPr>
        </p:nvSpPr>
        <p:spPr/>
        <p:txBody>
          <a:bodyPr/>
          <a:lstStyle/>
          <a:p>
            <a:fld id="{1433CFB8-D353-4492-A47B-DAC7D58FAB31}" type="slidenum">
              <a:rPr lang="en-US" smtClean="0"/>
              <a:t>8</a:t>
            </a:fld>
            <a:endParaRPr lang="en-US"/>
          </a:p>
        </p:txBody>
      </p:sp>
    </p:spTree>
    <p:extLst>
      <p:ext uri="{BB962C8B-B14F-4D97-AF65-F5344CB8AC3E}">
        <p14:creationId xmlns:p14="http://schemas.microsoft.com/office/powerpoint/2010/main" val="320350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an</a:t>
            </a:r>
            <a:r>
              <a:rPr lang="en-US" baseline="0" dirty="0" smtClean="0"/>
              <a:t> average box size to account for east-west over-sampling. </a:t>
            </a:r>
            <a:endParaRPr lang="en-US" dirty="0"/>
          </a:p>
        </p:txBody>
      </p:sp>
      <p:sp>
        <p:nvSpPr>
          <p:cNvPr id="4" name="Slide Number Placeholder 3"/>
          <p:cNvSpPr>
            <a:spLocks noGrp="1"/>
          </p:cNvSpPr>
          <p:nvPr>
            <p:ph type="sldNum" sz="quarter" idx="10"/>
          </p:nvPr>
        </p:nvSpPr>
        <p:spPr/>
        <p:txBody>
          <a:bodyPr/>
          <a:lstStyle/>
          <a:p>
            <a:fld id="{1433CFB8-D353-4492-A47B-DAC7D58FAB31}" type="slidenum">
              <a:rPr lang="en-US" smtClean="0"/>
              <a:t>15</a:t>
            </a:fld>
            <a:endParaRPr lang="en-US"/>
          </a:p>
        </p:txBody>
      </p:sp>
    </p:spTree>
    <p:extLst>
      <p:ext uri="{BB962C8B-B14F-4D97-AF65-F5344CB8AC3E}">
        <p14:creationId xmlns:p14="http://schemas.microsoft.com/office/powerpoint/2010/main" val="2662014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Used an</a:t>
            </a:r>
            <a:r>
              <a:rPr lang="en-US" baseline="0" dirty="0" smtClean="0"/>
              <a:t> average box size to account for east-west over-sampling. </a:t>
            </a:r>
            <a:endParaRPr lang="en-US" dirty="0" smtClean="0"/>
          </a:p>
          <a:p>
            <a:endParaRPr lang="en-US" dirty="0"/>
          </a:p>
        </p:txBody>
      </p:sp>
      <p:sp>
        <p:nvSpPr>
          <p:cNvPr id="4" name="Slide Number Placeholder 3"/>
          <p:cNvSpPr>
            <a:spLocks noGrp="1"/>
          </p:cNvSpPr>
          <p:nvPr>
            <p:ph type="sldNum" sz="quarter" idx="10"/>
          </p:nvPr>
        </p:nvSpPr>
        <p:spPr/>
        <p:txBody>
          <a:bodyPr/>
          <a:lstStyle/>
          <a:p>
            <a:fld id="{1433CFB8-D353-4492-A47B-DAC7D58FAB31}" type="slidenum">
              <a:rPr lang="en-US" smtClean="0"/>
              <a:t>16</a:t>
            </a:fld>
            <a:endParaRPr lang="en-US"/>
          </a:p>
        </p:txBody>
      </p:sp>
    </p:spTree>
    <p:extLst>
      <p:ext uri="{BB962C8B-B14F-4D97-AF65-F5344CB8AC3E}">
        <p14:creationId xmlns:p14="http://schemas.microsoft.com/office/powerpoint/2010/main" val="2496821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http://www.nesdis.noaa.gov/pdf/flyout_pdf/GOES_Flyout_Chart_10_01_13.pdf</a:t>
            </a:r>
            <a:endParaRPr lang="en-US" dirty="0"/>
          </a:p>
        </p:txBody>
      </p:sp>
      <p:sp>
        <p:nvSpPr>
          <p:cNvPr id="4" name="Slide Number Placeholder 3"/>
          <p:cNvSpPr>
            <a:spLocks noGrp="1"/>
          </p:cNvSpPr>
          <p:nvPr>
            <p:ph type="sldNum" sz="quarter" idx="10"/>
          </p:nvPr>
        </p:nvSpPr>
        <p:spPr/>
        <p:txBody>
          <a:bodyPr/>
          <a:lstStyle/>
          <a:p>
            <a:fld id="{6F7EA9FA-E557-44D0-903B-EA28AED2742D}"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686408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47EB2-C379-4F8E-B7D0-6E47F6640951}"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084AA-E4C4-429C-9798-C7C9FDB9D6EE}" type="slidenum">
              <a:rPr lang="en-US" smtClean="0"/>
              <a:t>‹#›</a:t>
            </a:fld>
            <a:endParaRPr lang="en-US"/>
          </a:p>
        </p:txBody>
      </p:sp>
    </p:spTree>
    <p:extLst>
      <p:ext uri="{BB962C8B-B14F-4D97-AF65-F5344CB8AC3E}">
        <p14:creationId xmlns:p14="http://schemas.microsoft.com/office/powerpoint/2010/main" val="63798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47EB2-C379-4F8E-B7D0-6E47F6640951}"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084AA-E4C4-429C-9798-C7C9FDB9D6EE}" type="slidenum">
              <a:rPr lang="en-US" smtClean="0"/>
              <a:t>‹#›</a:t>
            </a:fld>
            <a:endParaRPr lang="en-US"/>
          </a:p>
        </p:txBody>
      </p:sp>
    </p:spTree>
    <p:extLst>
      <p:ext uri="{BB962C8B-B14F-4D97-AF65-F5344CB8AC3E}">
        <p14:creationId xmlns:p14="http://schemas.microsoft.com/office/powerpoint/2010/main" val="257386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47EB2-C379-4F8E-B7D0-6E47F6640951}"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084AA-E4C4-429C-9798-C7C9FDB9D6EE}" type="slidenum">
              <a:rPr lang="en-US" smtClean="0"/>
              <a:t>‹#›</a:t>
            </a:fld>
            <a:endParaRPr lang="en-US"/>
          </a:p>
        </p:txBody>
      </p:sp>
    </p:spTree>
    <p:extLst>
      <p:ext uri="{BB962C8B-B14F-4D97-AF65-F5344CB8AC3E}">
        <p14:creationId xmlns:p14="http://schemas.microsoft.com/office/powerpoint/2010/main" val="2484729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CE0BA4-E8C6-434C-ADA0-1A91C0D5DE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685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1472FF-57B5-4206-AA59-7354F91BDF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701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A31225-F751-460F-B51C-E16DD62499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7175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ABA35E-14B8-4C3A-9772-DEB291AF5C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9391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8219E9-3919-4D64-8FD9-D68C67D10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5193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FFAA2E-2DCD-4576-B58B-C5DD3B30C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3430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ECD224-1A74-47C7-937F-D2AF1EDE5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1448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215A57-D5F5-4DAB-8065-3CD09C494B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2691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47EB2-C379-4F8E-B7D0-6E47F6640951}"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084AA-E4C4-429C-9798-C7C9FDB9D6EE}" type="slidenum">
              <a:rPr lang="en-US" smtClean="0"/>
              <a:t>‹#›</a:t>
            </a:fld>
            <a:endParaRPr lang="en-US"/>
          </a:p>
        </p:txBody>
      </p:sp>
    </p:spTree>
    <p:extLst>
      <p:ext uri="{BB962C8B-B14F-4D97-AF65-F5344CB8AC3E}">
        <p14:creationId xmlns:p14="http://schemas.microsoft.com/office/powerpoint/2010/main" val="2136093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B3F6D5-C7DE-4F28-927C-A4A3578C5C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6659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4BCAD9-4E8E-4F59-9824-E3DD4333FD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0710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6574A5-5032-4E19-B7A0-EA932453A7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6560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506917-834C-4792-AAAF-FFE8748302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5419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71FCB4-B20D-44A1-A55E-58DD90C49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5967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p:txBody>
          <a:bodyPr/>
          <a:lstStyle>
            <a:lvl1pPr>
              <a:spcBef>
                <a:spcPct val="20000"/>
              </a:spcBef>
              <a:defRPr b="1" i="1">
                <a:ea typeface="+mn-ea"/>
              </a:defRPr>
            </a:lvl1pPr>
          </a:lstStyle>
          <a:p>
            <a:pPr>
              <a:defRPr/>
            </a:pPr>
            <a:endParaRPr lang="en-US"/>
          </a:p>
        </p:txBody>
      </p:sp>
      <p:sp>
        <p:nvSpPr>
          <p:cNvPr id="5" name="Rectangle 4"/>
          <p:cNvSpPr>
            <a:spLocks noGrp="1" noChangeArrowheads="1"/>
          </p:cNvSpPr>
          <p:nvPr>
            <p:ph type="sldNum" sz="quarter" idx="11"/>
          </p:nvPr>
        </p:nvSpPr>
        <p:spPr/>
        <p:txBody>
          <a:bodyPr/>
          <a:lstStyle>
            <a:lvl1pPr>
              <a:spcBef>
                <a:spcPct val="20000"/>
              </a:spcBef>
              <a:defRPr i="1">
                <a:ea typeface="+mn-ea"/>
              </a:defRPr>
            </a:lvl1pPr>
          </a:lstStyle>
          <a:p>
            <a:pPr>
              <a:defRPr/>
            </a:pPr>
            <a:fld id="{3983EC4F-2A0D-4A04-8884-A8C0206F6724}" type="slidenum">
              <a:rPr lang="en-US"/>
              <a:pPr>
                <a:defRPr/>
              </a:pPr>
              <a:t>‹#›</a:t>
            </a:fld>
            <a:endParaRPr lang="en-US"/>
          </a:p>
        </p:txBody>
      </p:sp>
    </p:spTree>
    <p:extLst>
      <p:ext uri="{BB962C8B-B14F-4D97-AF65-F5344CB8AC3E}">
        <p14:creationId xmlns:p14="http://schemas.microsoft.com/office/powerpoint/2010/main" val="1121899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spcBef>
                <a:spcPct val="20000"/>
              </a:spcBef>
              <a:defRPr b="1" i="1">
                <a:ea typeface="+mn-ea"/>
              </a:defRPr>
            </a:lvl1pPr>
          </a:lstStyle>
          <a:p>
            <a:pPr>
              <a:defRPr/>
            </a:pPr>
            <a:endParaRPr lang="en-US"/>
          </a:p>
        </p:txBody>
      </p:sp>
      <p:sp>
        <p:nvSpPr>
          <p:cNvPr id="5" name="Rectangle 4"/>
          <p:cNvSpPr>
            <a:spLocks noGrp="1" noChangeArrowheads="1"/>
          </p:cNvSpPr>
          <p:nvPr>
            <p:ph type="sldNum" sz="quarter" idx="11"/>
          </p:nvPr>
        </p:nvSpPr>
        <p:spPr/>
        <p:txBody>
          <a:bodyPr/>
          <a:lstStyle>
            <a:lvl1pPr>
              <a:spcBef>
                <a:spcPct val="20000"/>
              </a:spcBef>
              <a:defRPr i="1">
                <a:ea typeface="+mn-ea"/>
              </a:defRPr>
            </a:lvl1pPr>
          </a:lstStyle>
          <a:p>
            <a:pPr>
              <a:defRPr/>
            </a:pPr>
            <a:fld id="{7FA11908-7626-4223-B0F9-609808D95EFE}" type="slidenum">
              <a:rPr lang="en-US"/>
              <a:pPr>
                <a:defRPr/>
              </a:pPr>
              <a:t>‹#›</a:t>
            </a:fld>
            <a:endParaRPr lang="en-US"/>
          </a:p>
        </p:txBody>
      </p:sp>
    </p:spTree>
    <p:extLst>
      <p:ext uri="{BB962C8B-B14F-4D97-AF65-F5344CB8AC3E}">
        <p14:creationId xmlns:p14="http://schemas.microsoft.com/office/powerpoint/2010/main" val="3525245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a:spcBef>
                <a:spcPct val="20000"/>
              </a:spcBef>
              <a:defRPr b="1" i="1">
                <a:ea typeface="+mn-ea"/>
              </a:defRPr>
            </a:lvl1pPr>
          </a:lstStyle>
          <a:p>
            <a:pPr>
              <a:defRPr/>
            </a:pPr>
            <a:endParaRPr lang="en-US"/>
          </a:p>
        </p:txBody>
      </p:sp>
      <p:sp>
        <p:nvSpPr>
          <p:cNvPr id="5" name="Rectangle 4"/>
          <p:cNvSpPr>
            <a:spLocks noGrp="1" noChangeArrowheads="1"/>
          </p:cNvSpPr>
          <p:nvPr>
            <p:ph type="sldNum" sz="quarter" idx="11"/>
          </p:nvPr>
        </p:nvSpPr>
        <p:spPr/>
        <p:txBody>
          <a:bodyPr/>
          <a:lstStyle>
            <a:lvl1pPr>
              <a:spcBef>
                <a:spcPct val="20000"/>
              </a:spcBef>
              <a:defRPr i="1">
                <a:ea typeface="+mn-ea"/>
              </a:defRPr>
            </a:lvl1pPr>
          </a:lstStyle>
          <a:p>
            <a:pPr>
              <a:defRPr/>
            </a:pPr>
            <a:fld id="{11A6CB1A-82A9-490A-A72E-AC597359704C}" type="slidenum">
              <a:rPr lang="en-US"/>
              <a:pPr>
                <a:defRPr/>
              </a:pPr>
              <a:t>‹#›</a:t>
            </a:fld>
            <a:endParaRPr lang="en-US"/>
          </a:p>
        </p:txBody>
      </p:sp>
    </p:spTree>
    <p:extLst>
      <p:ext uri="{BB962C8B-B14F-4D97-AF65-F5344CB8AC3E}">
        <p14:creationId xmlns:p14="http://schemas.microsoft.com/office/powerpoint/2010/main" val="648330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209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spcBef>
                <a:spcPct val="20000"/>
              </a:spcBef>
              <a:defRPr b="1" i="1">
                <a:ea typeface="+mn-ea"/>
              </a:defRPr>
            </a:lvl1pPr>
          </a:lstStyle>
          <a:p>
            <a:pPr>
              <a:defRPr/>
            </a:pPr>
            <a:endParaRPr lang="en-US"/>
          </a:p>
        </p:txBody>
      </p:sp>
      <p:sp>
        <p:nvSpPr>
          <p:cNvPr id="6" name="Rectangle 4"/>
          <p:cNvSpPr>
            <a:spLocks noGrp="1" noChangeArrowheads="1"/>
          </p:cNvSpPr>
          <p:nvPr>
            <p:ph type="sldNum" sz="quarter" idx="11"/>
          </p:nvPr>
        </p:nvSpPr>
        <p:spPr/>
        <p:txBody>
          <a:bodyPr/>
          <a:lstStyle>
            <a:lvl1pPr>
              <a:spcBef>
                <a:spcPct val="20000"/>
              </a:spcBef>
              <a:defRPr i="1">
                <a:ea typeface="+mn-ea"/>
              </a:defRPr>
            </a:lvl1pPr>
          </a:lstStyle>
          <a:p>
            <a:pPr>
              <a:defRPr/>
            </a:pPr>
            <a:fld id="{D517E84C-2843-4FE6-AB13-457B7DD2FF95}" type="slidenum">
              <a:rPr lang="en-US"/>
              <a:pPr>
                <a:defRPr/>
              </a:pPr>
              <a:t>‹#›</a:t>
            </a:fld>
            <a:endParaRPr lang="en-US"/>
          </a:p>
        </p:txBody>
      </p:sp>
    </p:spTree>
    <p:extLst>
      <p:ext uri="{BB962C8B-B14F-4D97-AF65-F5344CB8AC3E}">
        <p14:creationId xmlns:p14="http://schemas.microsoft.com/office/powerpoint/2010/main" val="3891936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p:txBody>
          <a:bodyPr/>
          <a:lstStyle>
            <a:lvl1pPr>
              <a:spcBef>
                <a:spcPct val="20000"/>
              </a:spcBef>
              <a:defRPr b="1" i="1">
                <a:ea typeface="+mn-ea"/>
              </a:defRPr>
            </a:lvl1pPr>
          </a:lstStyle>
          <a:p>
            <a:pPr>
              <a:defRPr/>
            </a:pPr>
            <a:endParaRPr lang="en-US"/>
          </a:p>
        </p:txBody>
      </p:sp>
      <p:sp>
        <p:nvSpPr>
          <p:cNvPr id="8" name="Rectangle 4"/>
          <p:cNvSpPr>
            <a:spLocks noGrp="1" noChangeArrowheads="1"/>
          </p:cNvSpPr>
          <p:nvPr>
            <p:ph type="sldNum" sz="quarter" idx="11"/>
          </p:nvPr>
        </p:nvSpPr>
        <p:spPr/>
        <p:txBody>
          <a:bodyPr/>
          <a:lstStyle>
            <a:lvl1pPr>
              <a:spcBef>
                <a:spcPct val="20000"/>
              </a:spcBef>
              <a:defRPr i="1">
                <a:ea typeface="+mn-ea"/>
              </a:defRPr>
            </a:lvl1pPr>
          </a:lstStyle>
          <a:p>
            <a:pPr>
              <a:defRPr/>
            </a:pPr>
            <a:fld id="{BCF041E9-97F0-4936-9FFF-E0EB007138C0}" type="slidenum">
              <a:rPr lang="en-US"/>
              <a:pPr>
                <a:defRPr/>
              </a:pPr>
              <a:t>‹#›</a:t>
            </a:fld>
            <a:endParaRPr lang="en-US"/>
          </a:p>
        </p:txBody>
      </p:sp>
    </p:spTree>
    <p:extLst>
      <p:ext uri="{BB962C8B-B14F-4D97-AF65-F5344CB8AC3E}">
        <p14:creationId xmlns:p14="http://schemas.microsoft.com/office/powerpoint/2010/main" val="271302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47EB2-C379-4F8E-B7D0-6E47F6640951}"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084AA-E4C4-429C-9798-C7C9FDB9D6EE}" type="slidenum">
              <a:rPr lang="en-US" smtClean="0"/>
              <a:t>‹#›</a:t>
            </a:fld>
            <a:endParaRPr lang="en-US"/>
          </a:p>
        </p:txBody>
      </p:sp>
    </p:spTree>
    <p:extLst>
      <p:ext uri="{BB962C8B-B14F-4D97-AF65-F5344CB8AC3E}">
        <p14:creationId xmlns:p14="http://schemas.microsoft.com/office/powerpoint/2010/main" val="1417071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p:txBody>
          <a:bodyPr/>
          <a:lstStyle>
            <a:lvl1pPr>
              <a:spcBef>
                <a:spcPct val="20000"/>
              </a:spcBef>
              <a:defRPr b="1" i="1">
                <a:ea typeface="+mn-ea"/>
              </a:defRPr>
            </a:lvl1pPr>
          </a:lstStyle>
          <a:p>
            <a:pPr>
              <a:defRPr/>
            </a:pPr>
            <a:endParaRPr lang="en-US"/>
          </a:p>
        </p:txBody>
      </p:sp>
      <p:sp>
        <p:nvSpPr>
          <p:cNvPr id="4" name="Rectangle 4"/>
          <p:cNvSpPr>
            <a:spLocks noGrp="1" noChangeArrowheads="1"/>
          </p:cNvSpPr>
          <p:nvPr>
            <p:ph type="sldNum" sz="quarter" idx="11"/>
          </p:nvPr>
        </p:nvSpPr>
        <p:spPr/>
        <p:txBody>
          <a:bodyPr/>
          <a:lstStyle>
            <a:lvl1pPr>
              <a:spcBef>
                <a:spcPct val="20000"/>
              </a:spcBef>
              <a:defRPr i="1">
                <a:ea typeface="+mn-ea"/>
              </a:defRPr>
            </a:lvl1pPr>
          </a:lstStyle>
          <a:p>
            <a:pPr>
              <a:defRPr/>
            </a:pPr>
            <a:fld id="{29821475-0E67-4098-BF3D-BD15632C5A8D}" type="slidenum">
              <a:rPr lang="en-US"/>
              <a:pPr>
                <a:defRPr/>
              </a:pPr>
              <a:t>‹#›</a:t>
            </a:fld>
            <a:endParaRPr lang="en-US"/>
          </a:p>
        </p:txBody>
      </p:sp>
    </p:spTree>
    <p:extLst>
      <p:ext uri="{BB962C8B-B14F-4D97-AF65-F5344CB8AC3E}">
        <p14:creationId xmlns:p14="http://schemas.microsoft.com/office/powerpoint/2010/main" val="3153110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p:txBody>
          <a:bodyPr/>
          <a:lstStyle>
            <a:lvl1pPr>
              <a:spcBef>
                <a:spcPct val="20000"/>
              </a:spcBef>
              <a:defRPr b="1" i="1">
                <a:ea typeface="+mn-ea"/>
              </a:defRPr>
            </a:lvl1pPr>
          </a:lstStyle>
          <a:p>
            <a:pPr>
              <a:defRPr/>
            </a:pPr>
            <a:endParaRPr lang="en-US"/>
          </a:p>
        </p:txBody>
      </p:sp>
      <p:sp>
        <p:nvSpPr>
          <p:cNvPr id="3" name="Rectangle 4"/>
          <p:cNvSpPr>
            <a:spLocks noGrp="1" noChangeArrowheads="1"/>
          </p:cNvSpPr>
          <p:nvPr>
            <p:ph type="sldNum" sz="quarter" idx="11"/>
          </p:nvPr>
        </p:nvSpPr>
        <p:spPr/>
        <p:txBody>
          <a:bodyPr/>
          <a:lstStyle>
            <a:lvl1pPr>
              <a:spcBef>
                <a:spcPct val="20000"/>
              </a:spcBef>
              <a:defRPr i="1">
                <a:ea typeface="+mn-ea"/>
              </a:defRPr>
            </a:lvl1pPr>
          </a:lstStyle>
          <a:p>
            <a:pPr>
              <a:defRPr/>
            </a:pPr>
            <a:fld id="{CA3D9720-CB3E-430D-968B-09E6DC53BC1B}" type="slidenum">
              <a:rPr lang="en-US"/>
              <a:pPr>
                <a:defRPr/>
              </a:pPr>
              <a:t>‹#›</a:t>
            </a:fld>
            <a:endParaRPr lang="en-US"/>
          </a:p>
        </p:txBody>
      </p:sp>
    </p:spTree>
    <p:extLst>
      <p:ext uri="{BB962C8B-B14F-4D97-AF65-F5344CB8AC3E}">
        <p14:creationId xmlns:p14="http://schemas.microsoft.com/office/powerpoint/2010/main" val="3918309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p:txBody>
          <a:bodyPr/>
          <a:lstStyle>
            <a:lvl1pPr>
              <a:spcBef>
                <a:spcPct val="20000"/>
              </a:spcBef>
              <a:defRPr b="1" i="1">
                <a:ea typeface="+mn-ea"/>
              </a:defRPr>
            </a:lvl1pPr>
          </a:lstStyle>
          <a:p>
            <a:pPr>
              <a:defRPr/>
            </a:pPr>
            <a:endParaRPr lang="en-US"/>
          </a:p>
        </p:txBody>
      </p:sp>
      <p:sp>
        <p:nvSpPr>
          <p:cNvPr id="6" name="Rectangle 4"/>
          <p:cNvSpPr>
            <a:spLocks noGrp="1" noChangeArrowheads="1"/>
          </p:cNvSpPr>
          <p:nvPr>
            <p:ph type="sldNum" sz="quarter" idx="11"/>
          </p:nvPr>
        </p:nvSpPr>
        <p:spPr/>
        <p:txBody>
          <a:bodyPr/>
          <a:lstStyle>
            <a:lvl1pPr>
              <a:spcBef>
                <a:spcPct val="20000"/>
              </a:spcBef>
              <a:defRPr i="1">
                <a:ea typeface="+mn-ea"/>
              </a:defRPr>
            </a:lvl1pPr>
          </a:lstStyle>
          <a:p>
            <a:pPr>
              <a:defRPr/>
            </a:pPr>
            <a:fld id="{D49A53A0-E963-4F66-98E4-C621537444FC}" type="slidenum">
              <a:rPr lang="en-US"/>
              <a:pPr>
                <a:defRPr/>
              </a:pPr>
              <a:t>‹#›</a:t>
            </a:fld>
            <a:endParaRPr lang="en-US"/>
          </a:p>
        </p:txBody>
      </p:sp>
    </p:spTree>
    <p:extLst>
      <p:ext uri="{BB962C8B-B14F-4D97-AF65-F5344CB8AC3E}">
        <p14:creationId xmlns:p14="http://schemas.microsoft.com/office/powerpoint/2010/main" val="3848093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p:txBody>
          <a:bodyPr/>
          <a:lstStyle>
            <a:lvl1pPr>
              <a:spcBef>
                <a:spcPct val="20000"/>
              </a:spcBef>
              <a:defRPr b="1" i="1">
                <a:ea typeface="+mn-ea"/>
              </a:defRPr>
            </a:lvl1pPr>
          </a:lstStyle>
          <a:p>
            <a:pPr>
              <a:defRPr/>
            </a:pPr>
            <a:endParaRPr lang="en-US"/>
          </a:p>
        </p:txBody>
      </p:sp>
      <p:sp>
        <p:nvSpPr>
          <p:cNvPr id="6" name="Rectangle 4"/>
          <p:cNvSpPr>
            <a:spLocks noGrp="1" noChangeArrowheads="1"/>
          </p:cNvSpPr>
          <p:nvPr>
            <p:ph type="sldNum" sz="quarter" idx="11"/>
          </p:nvPr>
        </p:nvSpPr>
        <p:spPr/>
        <p:txBody>
          <a:bodyPr/>
          <a:lstStyle>
            <a:lvl1pPr>
              <a:spcBef>
                <a:spcPct val="20000"/>
              </a:spcBef>
              <a:defRPr i="1">
                <a:ea typeface="+mn-ea"/>
              </a:defRPr>
            </a:lvl1pPr>
          </a:lstStyle>
          <a:p>
            <a:pPr>
              <a:defRPr/>
            </a:pPr>
            <a:fld id="{D577F592-1E1B-4C57-8C68-32D037D1F50D}" type="slidenum">
              <a:rPr lang="en-US"/>
              <a:pPr>
                <a:defRPr/>
              </a:pPr>
              <a:t>‹#›</a:t>
            </a:fld>
            <a:endParaRPr lang="en-US"/>
          </a:p>
        </p:txBody>
      </p:sp>
    </p:spTree>
    <p:extLst>
      <p:ext uri="{BB962C8B-B14F-4D97-AF65-F5344CB8AC3E}">
        <p14:creationId xmlns:p14="http://schemas.microsoft.com/office/powerpoint/2010/main" val="2743256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spcBef>
                <a:spcPct val="20000"/>
              </a:spcBef>
              <a:defRPr b="1" i="1">
                <a:ea typeface="+mn-ea"/>
              </a:defRPr>
            </a:lvl1pPr>
          </a:lstStyle>
          <a:p>
            <a:pPr>
              <a:defRPr/>
            </a:pPr>
            <a:endParaRPr lang="en-US"/>
          </a:p>
        </p:txBody>
      </p:sp>
      <p:sp>
        <p:nvSpPr>
          <p:cNvPr id="5" name="Rectangle 4"/>
          <p:cNvSpPr>
            <a:spLocks noGrp="1" noChangeArrowheads="1"/>
          </p:cNvSpPr>
          <p:nvPr>
            <p:ph type="sldNum" sz="quarter" idx="11"/>
          </p:nvPr>
        </p:nvSpPr>
        <p:spPr/>
        <p:txBody>
          <a:bodyPr/>
          <a:lstStyle>
            <a:lvl1pPr>
              <a:spcBef>
                <a:spcPct val="20000"/>
              </a:spcBef>
              <a:defRPr i="1">
                <a:ea typeface="+mn-ea"/>
              </a:defRPr>
            </a:lvl1pPr>
          </a:lstStyle>
          <a:p>
            <a:pPr>
              <a:defRPr/>
            </a:pPr>
            <a:fld id="{9F336F56-24E9-45A4-834D-B4E9B578FA53}" type="slidenum">
              <a:rPr lang="en-US"/>
              <a:pPr>
                <a:defRPr/>
              </a:pPr>
              <a:t>‹#›</a:t>
            </a:fld>
            <a:endParaRPr lang="en-US"/>
          </a:p>
        </p:txBody>
      </p:sp>
    </p:spTree>
    <p:extLst>
      <p:ext uri="{BB962C8B-B14F-4D97-AF65-F5344CB8AC3E}">
        <p14:creationId xmlns:p14="http://schemas.microsoft.com/office/powerpoint/2010/main" val="28048179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spcBef>
                <a:spcPct val="20000"/>
              </a:spcBef>
              <a:defRPr b="1" i="1">
                <a:ea typeface="+mn-ea"/>
              </a:defRPr>
            </a:lvl1pPr>
          </a:lstStyle>
          <a:p>
            <a:pPr>
              <a:defRPr/>
            </a:pPr>
            <a:endParaRPr lang="en-US"/>
          </a:p>
        </p:txBody>
      </p:sp>
      <p:sp>
        <p:nvSpPr>
          <p:cNvPr id="5" name="Rectangle 4"/>
          <p:cNvSpPr>
            <a:spLocks noGrp="1" noChangeArrowheads="1"/>
          </p:cNvSpPr>
          <p:nvPr>
            <p:ph type="sldNum" sz="quarter" idx="11"/>
          </p:nvPr>
        </p:nvSpPr>
        <p:spPr/>
        <p:txBody>
          <a:bodyPr/>
          <a:lstStyle>
            <a:lvl1pPr>
              <a:spcBef>
                <a:spcPct val="20000"/>
              </a:spcBef>
              <a:defRPr i="1">
                <a:ea typeface="+mn-ea"/>
              </a:defRPr>
            </a:lvl1pPr>
          </a:lstStyle>
          <a:p>
            <a:pPr>
              <a:defRPr/>
            </a:pPr>
            <a:fld id="{C681F1FA-3F48-4839-997C-3D7B3F01540C}" type="slidenum">
              <a:rPr lang="en-US"/>
              <a:pPr>
                <a:defRPr/>
              </a:pPr>
              <a:t>‹#›</a:t>
            </a:fld>
            <a:endParaRPr lang="en-US"/>
          </a:p>
        </p:txBody>
      </p:sp>
    </p:spTree>
    <p:extLst>
      <p:ext uri="{BB962C8B-B14F-4D97-AF65-F5344CB8AC3E}">
        <p14:creationId xmlns:p14="http://schemas.microsoft.com/office/powerpoint/2010/main" val="3920608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2098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spcBef>
                <a:spcPct val="20000"/>
              </a:spcBef>
              <a:defRPr b="1" i="1">
                <a:ea typeface="+mn-ea"/>
              </a:defRPr>
            </a:lvl1pPr>
          </a:lstStyle>
          <a:p>
            <a:pPr>
              <a:defRPr/>
            </a:pPr>
            <a:endParaRPr lang="en-US"/>
          </a:p>
        </p:txBody>
      </p:sp>
      <p:sp>
        <p:nvSpPr>
          <p:cNvPr id="6" name="Rectangle 4"/>
          <p:cNvSpPr>
            <a:spLocks noGrp="1" noChangeArrowheads="1"/>
          </p:cNvSpPr>
          <p:nvPr>
            <p:ph type="sldNum" sz="quarter" idx="11"/>
          </p:nvPr>
        </p:nvSpPr>
        <p:spPr/>
        <p:txBody>
          <a:bodyPr/>
          <a:lstStyle>
            <a:lvl1pPr>
              <a:spcBef>
                <a:spcPct val="20000"/>
              </a:spcBef>
              <a:defRPr i="1">
                <a:ea typeface="+mn-ea"/>
              </a:defRPr>
            </a:lvl1pPr>
          </a:lstStyle>
          <a:p>
            <a:pPr>
              <a:defRPr/>
            </a:pPr>
            <a:fld id="{C8D0ECDA-F2AE-44B7-BDD4-D5C4DC982683}" type="slidenum">
              <a:rPr lang="en-US"/>
              <a:pPr>
                <a:defRPr/>
              </a:pPr>
              <a:t>‹#›</a:t>
            </a:fld>
            <a:endParaRPr lang="en-US"/>
          </a:p>
        </p:txBody>
      </p:sp>
    </p:spTree>
    <p:extLst>
      <p:ext uri="{BB962C8B-B14F-4D97-AF65-F5344CB8AC3E}">
        <p14:creationId xmlns:p14="http://schemas.microsoft.com/office/powerpoint/2010/main" val="2105515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543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2209800"/>
            <a:ext cx="7848600" cy="4114800"/>
          </a:xfrm>
        </p:spPr>
        <p:txBody>
          <a:bodyPr/>
          <a:lstStyle/>
          <a:p>
            <a:pPr lvl="0"/>
            <a:endParaRPr lang="en-US" noProof="0" smtClean="0"/>
          </a:p>
        </p:txBody>
      </p:sp>
      <p:sp>
        <p:nvSpPr>
          <p:cNvPr id="4" name="Rectangle 3"/>
          <p:cNvSpPr>
            <a:spLocks noGrp="1" noChangeArrowheads="1"/>
          </p:cNvSpPr>
          <p:nvPr>
            <p:ph type="ftr" sz="quarter" idx="10"/>
          </p:nvPr>
        </p:nvSpPr>
        <p:spPr/>
        <p:txBody>
          <a:bodyPr/>
          <a:lstStyle>
            <a:lvl1pPr>
              <a:spcBef>
                <a:spcPct val="20000"/>
              </a:spcBef>
              <a:defRPr b="1" i="1">
                <a:ea typeface="+mn-ea"/>
              </a:defRPr>
            </a:lvl1pPr>
          </a:lstStyle>
          <a:p>
            <a:pPr>
              <a:defRPr/>
            </a:pPr>
            <a:endParaRPr lang="en-US"/>
          </a:p>
        </p:txBody>
      </p:sp>
      <p:sp>
        <p:nvSpPr>
          <p:cNvPr id="5" name="Rectangle 4"/>
          <p:cNvSpPr>
            <a:spLocks noGrp="1" noChangeArrowheads="1"/>
          </p:cNvSpPr>
          <p:nvPr>
            <p:ph type="sldNum" sz="quarter" idx="11"/>
          </p:nvPr>
        </p:nvSpPr>
        <p:spPr/>
        <p:txBody>
          <a:bodyPr/>
          <a:lstStyle>
            <a:lvl1pPr>
              <a:spcBef>
                <a:spcPct val="20000"/>
              </a:spcBef>
              <a:defRPr i="1">
                <a:ea typeface="+mn-ea"/>
              </a:defRPr>
            </a:lvl1pPr>
          </a:lstStyle>
          <a:p>
            <a:pPr>
              <a:defRPr/>
            </a:pPr>
            <a:fld id="{29CC263A-0325-4CDC-AF33-8A0D3B833A26}" type="slidenum">
              <a:rPr lang="en-US"/>
              <a:pPr>
                <a:defRPr/>
              </a:pPr>
              <a:t>‹#›</a:t>
            </a:fld>
            <a:endParaRPr lang="en-US"/>
          </a:p>
        </p:txBody>
      </p:sp>
    </p:spTree>
    <p:extLst>
      <p:ext uri="{BB962C8B-B14F-4D97-AF65-F5344CB8AC3E}">
        <p14:creationId xmlns:p14="http://schemas.microsoft.com/office/powerpoint/2010/main" val="19641333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A69619-6CFF-4BDD-BB6E-6BEB1B42E550}" type="datetimeFigureOut">
              <a:rPr lang="en-US" smtClean="0">
                <a:solidFill>
                  <a:prstClr val="black">
                    <a:tint val="75000"/>
                  </a:prstClr>
                </a:solidFill>
              </a:rPr>
              <a:p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DD5589-28A7-414C-9985-7F1A9176C9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989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69619-6CFF-4BDD-BB6E-6BEB1B42E550}" type="datetimeFigureOut">
              <a:rPr lang="en-US" smtClean="0">
                <a:solidFill>
                  <a:prstClr val="black">
                    <a:tint val="75000"/>
                  </a:prstClr>
                </a:solidFill>
              </a:rPr>
              <a:p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DD5589-28A7-414C-9985-7F1A9176C9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3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47EB2-C379-4F8E-B7D0-6E47F6640951}"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084AA-E4C4-429C-9798-C7C9FDB9D6EE}" type="slidenum">
              <a:rPr lang="en-US" smtClean="0"/>
              <a:t>‹#›</a:t>
            </a:fld>
            <a:endParaRPr lang="en-US"/>
          </a:p>
        </p:txBody>
      </p:sp>
    </p:spTree>
    <p:extLst>
      <p:ext uri="{BB962C8B-B14F-4D97-AF65-F5344CB8AC3E}">
        <p14:creationId xmlns:p14="http://schemas.microsoft.com/office/powerpoint/2010/main" val="2065838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A69619-6CFF-4BDD-BB6E-6BEB1B42E550}" type="datetimeFigureOut">
              <a:rPr lang="en-US" smtClean="0">
                <a:solidFill>
                  <a:prstClr val="black">
                    <a:tint val="75000"/>
                  </a:prstClr>
                </a:solidFill>
              </a:rPr>
              <a:p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DD5589-28A7-414C-9985-7F1A9176C9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836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A69619-6CFF-4BDD-BB6E-6BEB1B42E550}" type="datetimeFigureOut">
              <a:rPr lang="en-US" smtClean="0">
                <a:solidFill>
                  <a:prstClr val="black">
                    <a:tint val="75000"/>
                  </a:prstClr>
                </a:solidFill>
              </a:rPr>
              <a:pPr/>
              <a:t>9/15/2014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DD5589-28A7-414C-9985-7F1A9176C9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5370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A69619-6CFF-4BDD-BB6E-6BEB1B42E550}" type="datetimeFigureOut">
              <a:rPr lang="en-US" smtClean="0">
                <a:solidFill>
                  <a:prstClr val="black">
                    <a:tint val="75000"/>
                  </a:prstClr>
                </a:solidFill>
              </a:rPr>
              <a:pPr/>
              <a:t>9/15/2014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DDD5589-28A7-414C-9985-7F1A9176C9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982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A69619-6CFF-4BDD-BB6E-6BEB1B42E550}" type="datetimeFigureOut">
              <a:rPr lang="en-US" smtClean="0">
                <a:solidFill>
                  <a:prstClr val="black">
                    <a:tint val="75000"/>
                  </a:prstClr>
                </a:solidFill>
              </a:rPr>
              <a:pPr/>
              <a:t>9/15/2014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DD5589-28A7-414C-9985-7F1A9176C9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979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69619-6CFF-4BDD-BB6E-6BEB1B42E550}" type="datetimeFigureOut">
              <a:rPr lang="en-US" smtClean="0">
                <a:solidFill>
                  <a:prstClr val="black">
                    <a:tint val="75000"/>
                  </a:prstClr>
                </a:solidFill>
              </a:rPr>
              <a:pPr/>
              <a:t>9/15/2014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DDD5589-28A7-414C-9985-7F1A9176C9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6736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A69619-6CFF-4BDD-BB6E-6BEB1B42E550}" type="datetimeFigureOut">
              <a:rPr lang="en-US" smtClean="0">
                <a:solidFill>
                  <a:prstClr val="black">
                    <a:tint val="75000"/>
                  </a:prstClr>
                </a:solidFill>
              </a:rPr>
              <a:pPr/>
              <a:t>9/15/2014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DD5589-28A7-414C-9985-7F1A9176C9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343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A69619-6CFF-4BDD-BB6E-6BEB1B42E550}" type="datetimeFigureOut">
              <a:rPr lang="en-US" smtClean="0">
                <a:solidFill>
                  <a:prstClr val="black">
                    <a:tint val="75000"/>
                  </a:prstClr>
                </a:solidFill>
              </a:rPr>
              <a:pPr/>
              <a:t>9/15/2014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DD5589-28A7-414C-9985-7F1A9176C9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988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69619-6CFF-4BDD-BB6E-6BEB1B42E550}" type="datetimeFigureOut">
              <a:rPr lang="en-US" smtClean="0">
                <a:solidFill>
                  <a:prstClr val="black">
                    <a:tint val="75000"/>
                  </a:prstClr>
                </a:solidFill>
              </a:rPr>
              <a:p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DD5589-28A7-414C-9985-7F1A9176C9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8969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69619-6CFF-4BDD-BB6E-6BEB1B42E550}" type="datetimeFigureOut">
              <a:rPr lang="en-US" smtClean="0">
                <a:solidFill>
                  <a:prstClr val="black">
                    <a:tint val="75000"/>
                  </a:prstClr>
                </a:solidFill>
              </a:rPr>
              <a:p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DD5589-28A7-414C-9985-7F1A9176C9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445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66DFDD2-A697-1D44-89D4-44E8754812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837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47EB2-C379-4F8E-B7D0-6E47F6640951}" type="datetimeFigureOut">
              <a:rPr lang="en-US" smtClean="0"/>
              <a:t>9/15/2014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7084AA-E4C4-429C-9798-C7C9FDB9D6EE}" type="slidenum">
              <a:rPr lang="en-US" smtClean="0"/>
              <a:t>‹#›</a:t>
            </a:fld>
            <a:endParaRPr lang="en-US"/>
          </a:p>
        </p:txBody>
      </p:sp>
    </p:spTree>
    <p:extLst>
      <p:ext uri="{BB962C8B-B14F-4D97-AF65-F5344CB8AC3E}">
        <p14:creationId xmlns:p14="http://schemas.microsoft.com/office/powerpoint/2010/main" val="16493408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33481872-D5E5-6745-98E6-9D14EC191251}" type="datetime1">
              <a:rPr lang="en-US">
                <a:solidFill>
                  <a:prstClr val="black"/>
                </a:solidFill>
              </a:rPr>
              <a:pPr defTabSz="457200">
                <a:defRPr/>
              </a:pPr>
              <a:t>9/15/2014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E2F257B4-DC8B-6A48-AE5D-4E9055F48D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36097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B6F128A6-1210-E04B-8BCE-058D7DDD55BE}" type="datetime1">
              <a:rPr lang="en-US">
                <a:solidFill>
                  <a:prstClr val="black"/>
                </a:solidFill>
              </a:rPr>
              <a:pPr defTabSz="457200">
                <a:defRPr/>
              </a:pPr>
              <a:t>9/15/2014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54BAA8A-62EE-3D4F-BE19-CA16774809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3759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2F79D398-F12A-D549-AA67-2C91BF2AB722}" type="datetime1">
              <a:rPr lang="en-US">
                <a:solidFill>
                  <a:prstClr val="black"/>
                </a:solidFill>
              </a:rPr>
              <a:pPr defTabSz="457200">
                <a:defRPr/>
              </a:pPr>
              <a:t>9/15/2014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DBD97132-1E94-AB44-9E47-0F4CE1CBBA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95503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9176B1A5-E80F-4249-A30B-64C2954FF554}" type="datetime1">
              <a:rPr lang="en-US">
                <a:solidFill>
                  <a:prstClr val="black"/>
                </a:solidFill>
              </a:rPr>
              <a:pPr defTabSz="457200">
                <a:defRPr/>
              </a:pPr>
              <a:t>9/15/2014</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5CDD8FCE-71A5-6349-A3BC-53A27642F1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39903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D6D375F2-62F6-D049-843D-37900298313C}" type="datetime1">
              <a:rPr lang="en-US">
                <a:solidFill>
                  <a:prstClr val="black"/>
                </a:solidFill>
              </a:rPr>
              <a:pPr defTabSz="457200">
                <a:defRPr/>
              </a:pPr>
              <a:t>9/15/2014</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ABFDDFC6-E8F3-644A-B49B-EA170D3778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88831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D9133DB8-5D67-604D-AEAE-E94E05A65B59}" type="datetime1">
              <a:rPr lang="en-US">
                <a:solidFill>
                  <a:prstClr val="black"/>
                </a:solidFill>
              </a:rPr>
              <a:pPr defTabSz="457200">
                <a:defRPr/>
              </a:pPr>
              <a:t>9/15/2014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969B995A-F5B3-BF45-BBFC-C763FDCF1E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81268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51ECF92E-78D6-4F43-B877-D27B61DA370A}" type="datetime1">
              <a:rPr lang="en-US">
                <a:solidFill>
                  <a:prstClr val="black"/>
                </a:solidFill>
              </a:rPr>
              <a:pPr defTabSz="457200">
                <a:defRPr/>
              </a:pPr>
              <a:t>9/15/2014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F72048AB-2BC3-274E-B6BD-BDFF3E09F3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08220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85480E6D-5801-5E47-949C-5AA966EFDBA3}" type="datetime1">
              <a:rPr lang="en-US">
                <a:solidFill>
                  <a:prstClr val="black"/>
                </a:solidFill>
              </a:rPr>
              <a:pPr defTabSz="457200">
                <a:defRPr/>
              </a:pPr>
              <a:t>9/15/2014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6C4259EE-FD16-D64C-A29C-388D87C698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23069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610C0BBC-3C0E-5642-8F1F-B65CB3EDFE0A}" type="datetime1">
              <a:rPr lang="en-US">
                <a:solidFill>
                  <a:prstClr val="black"/>
                </a:solidFill>
              </a:rPr>
              <a:pPr defTabSz="457200">
                <a:defRPr/>
              </a:pPr>
              <a:t>9/15/2014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D96D0BF-F845-3046-BA17-A55F9F49FE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6331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fld id="{7602625C-EF58-A449-9CAA-97BC361260F8}" type="datetime1">
              <a:rPr lang="en-US">
                <a:solidFill>
                  <a:prstClr val="black"/>
                </a:solidFill>
              </a:rPr>
              <a:pPr defTabSz="457200">
                <a:defRPr/>
              </a:pPr>
              <a:t>9/15/2014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083E1F1F-0D87-5448-BF2A-6ED054907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114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47EB2-C379-4F8E-B7D0-6E47F6640951}" type="datetimeFigureOut">
              <a:rPr lang="en-US" smtClean="0"/>
              <a:t>9/15/2014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7084AA-E4C4-429C-9798-C7C9FDB9D6EE}" type="slidenum">
              <a:rPr lang="en-US" smtClean="0"/>
              <a:t>‹#›</a:t>
            </a:fld>
            <a:endParaRPr lang="en-US"/>
          </a:p>
        </p:txBody>
      </p:sp>
    </p:spTree>
    <p:extLst>
      <p:ext uri="{BB962C8B-B14F-4D97-AF65-F5344CB8AC3E}">
        <p14:creationId xmlns:p14="http://schemas.microsoft.com/office/powerpoint/2010/main" val="1636620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47EB2-C379-4F8E-B7D0-6E47F6640951}" type="datetimeFigureOut">
              <a:rPr lang="en-US" smtClean="0"/>
              <a:t>9/15/2014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7084AA-E4C4-429C-9798-C7C9FDB9D6EE}" type="slidenum">
              <a:rPr lang="en-US" smtClean="0"/>
              <a:t>‹#›</a:t>
            </a:fld>
            <a:endParaRPr lang="en-US"/>
          </a:p>
        </p:txBody>
      </p:sp>
    </p:spTree>
    <p:extLst>
      <p:ext uri="{BB962C8B-B14F-4D97-AF65-F5344CB8AC3E}">
        <p14:creationId xmlns:p14="http://schemas.microsoft.com/office/powerpoint/2010/main" val="101842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47EB2-C379-4F8E-B7D0-6E47F6640951}"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084AA-E4C4-429C-9798-C7C9FDB9D6EE}" type="slidenum">
              <a:rPr lang="en-US" smtClean="0"/>
              <a:t>‹#›</a:t>
            </a:fld>
            <a:endParaRPr lang="en-US"/>
          </a:p>
        </p:txBody>
      </p:sp>
    </p:spTree>
    <p:extLst>
      <p:ext uri="{BB962C8B-B14F-4D97-AF65-F5344CB8AC3E}">
        <p14:creationId xmlns:p14="http://schemas.microsoft.com/office/powerpoint/2010/main" val="409473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47EB2-C379-4F8E-B7D0-6E47F6640951}"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084AA-E4C4-429C-9798-C7C9FDB9D6EE}" type="slidenum">
              <a:rPr lang="en-US" smtClean="0"/>
              <a:t>‹#›</a:t>
            </a:fld>
            <a:endParaRPr lang="en-US"/>
          </a:p>
        </p:txBody>
      </p:sp>
    </p:spTree>
    <p:extLst>
      <p:ext uri="{BB962C8B-B14F-4D97-AF65-F5344CB8AC3E}">
        <p14:creationId xmlns:p14="http://schemas.microsoft.com/office/powerpoint/2010/main" val="161124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3.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17" Type="http://schemas.openxmlformats.org/officeDocument/2006/relationships/image" Target="../media/image7.png"/><Relationship Id="rId2" Type="http://schemas.openxmlformats.org/officeDocument/2006/relationships/slideLayout" Target="../slideLayouts/slideLayout50.xml"/><Relationship Id="rId16" Type="http://schemas.openxmlformats.org/officeDocument/2006/relationships/image" Target="../media/image6.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5.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47EB2-C379-4F8E-B7D0-6E47F6640951}" type="datetimeFigureOut">
              <a:rPr lang="en-US" smtClean="0"/>
              <a:t>9/15/2014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084AA-E4C4-429C-9798-C7C9FDB9D6EE}" type="slidenum">
              <a:rPr lang="en-US" smtClean="0"/>
              <a:t>‹#›</a:t>
            </a:fld>
            <a:endParaRPr lang="en-US"/>
          </a:p>
        </p:txBody>
      </p:sp>
    </p:spTree>
    <p:extLst>
      <p:ext uri="{BB962C8B-B14F-4D97-AF65-F5344CB8AC3E}">
        <p14:creationId xmlns:p14="http://schemas.microsoft.com/office/powerpoint/2010/main" val="2929391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E4D2343B-4B55-410A-A059-59D128AC094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36223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2185D"/>
            </a:gs>
            <a:gs pos="100000">
              <a:schemeClr val="bg1"/>
            </a:gs>
          </a:gsLst>
          <a:lin ang="5400000" scaled="1"/>
        </a:gradFill>
        <a:effectLst/>
      </p:bgPr>
    </p:bg>
    <p:spTree>
      <p:nvGrpSpPr>
        <p:cNvPr id="1" name=""/>
        <p:cNvGrpSpPr/>
        <p:nvPr/>
      </p:nvGrpSpPr>
      <p:grpSpPr>
        <a:xfrm>
          <a:off x="0" y="0"/>
          <a:ext cx="0" cy="0"/>
          <a:chOff x="0" y="0"/>
          <a:chExt cx="0" cy="0"/>
        </a:xfrm>
      </p:grpSpPr>
      <p:pic>
        <p:nvPicPr>
          <p:cNvPr id="2050" name="Picture 43" descr="goesr_iosspdt_template1"/>
          <p:cNvPicPr>
            <a:picLocks noChangeAspect="1" noChangeArrowheads="1"/>
          </p:cNvPicPr>
          <p:nvPr/>
        </p:nvPicPr>
        <p:blipFill>
          <a:blip r:embed="rId15">
            <a:lum bright="-30000" contrast="-36000"/>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sz="1400" b="0" i="0">
                <a:solidFill>
                  <a:srgbClr val="FFFF00"/>
                </a:solidFill>
                <a:latin typeface="Times New Roman" pitchFamily="18" charset="0"/>
                <a:ea typeface="ＭＳ Ｐゴシック" pitchFamily="34" charset="-128"/>
              </a:defRPr>
            </a:lvl1pPr>
          </a:lstStyle>
          <a:p>
            <a:pPr fontAlgn="base">
              <a:spcAft>
                <a:spcPct val="0"/>
              </a:spcAft>
              <a:defRPr/>
            </a:pPr>
            <a:endParaRPr lang="en-US"/>
          </a:p>
        </p:txBody>
      </p:sp>
      <p:sp>
        <p:nvSpPr>
          <p:cNvPr id="1028" name="Rectangle 4"/>
          <p:cNvSpPr>
            <a:spLocks noGrp="1" noChangeArrowheads="1"/>
          </p:cNvSpPr>
          <p:nvPr>
            <p:ph type="sldNum" sz="quarter" idx="4"/>
          </p:nvPr>
        </p:nvSpPr>
        <p:spPr bwMode="auto">
          <a:xfrm>
            <a:off x="7696200" y="6705600"/>
            <a:ext cx="1447800" cy="1524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1400" b="1" i="0">
                <a:solidFill>
                  <a:srgbClr val="FFFF00"/>
                </a:solidFill>
                <a:latin typeface="Times New Roman" pitchFamily="18" charset="0"/>
                <a:ea typeface="ＭＳ Ｐゴシック" pitchFamily="34" charset="-128"/>
              </a:defRPr>
            </a:lvl1pPr>
          </a:lstStyle>
          <a:p>
            <a:pPr fontAlgn="base">
              <a:spcAft>
                <a:spcPct val="0"/>
              </a:spcAft>
              <a:defRPr/>
            </a:pPr>
            <a:fld id="{DA52FEA2-6043-4062-8E64-41FC7FB5FC6E}" type="slidenum">
              <a:rPr lang="en-US"/>
              <a:pPr fontAlgn="base">
                <a:spcAft>
                  <a:spcPct val="0"/>
                </a:spcAft>
                <a:defRPr/>
              </a:pPr>
              <a:t>‹#›</a:t>
            </a:fld>
            <a:endParaRPr lang="en-US"/>
          </a:p>
        </p:txBody>
      </p:sp>
      <p:sp>
        <p:nvSpPr>
          <p:cNvPr id="2053" name="Rectangle 5"/>
          <p:cNvSpPr>
            <a:spLocks noChangeArrowheads="1"/>
          </p:cNvSpPr>
          <p:nvPr/>
        </p:nvSpPr>
        <p:spPr bwMode="auto">
          <a:xfrm>
            <a:off x="0" y="1428750"/>
            <a:ext cx="9132888" cy="74613"/>
          </a:xfrm>
          <a:prstGeom prst="rect">
            <a:avLst/>
          </a:prstGeom>
          <a:gradFill rotWithShape="0">
            <a:gsLst>
              <a:gs pos="0">
                <a:srgbClr val="063DE8"/>
              </a:gs>
              <a:gs pos="50000">
                <a:srgbClr val="5077EF"/>
              </a:gs>
              <a:gs pos="100000">
                <a:srgbClr val="063DE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1600" b="1">
              <a:solidFill>
                <a:srgbClr val="FFFF00"/>
              </a:solidFill>
              <a:ea typeface="ＭＳ Ｐゴシック" pitchFamily="34" charset="-128"/>
            </a:endParaRPr>
          </a:p>
        </p:txBody>
      </p:sp>
      <p:sp>
        <p:nvSpPr>
          <p:cNvPr id="2054" name="Rectangle 6"/>
          <p:cNvSpPr>
            <a:spLocks noChangeArrowheads="1"/>
          </p:cNvSpPr>
          <p:nvPr/>
        </p:nvSpPr>
        <p:spPr bwMode="auto">
          <a:xfrm>
            <a:off x="0" y="1543050"/>
            <a:ext cx="9132888"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1600" b="1">
              <a:solidFill>
                <a:srgbClr val="FFFF00"/>
              </a:solidFill>
              <a:ea typeface="ＭＳ Ｐゴシック" pitchFamily="34" charset="-128"/>
            </a:endParaRPr>
          </a:p>
        </p:txBody>
      </p:sp>
      <p:sp>
        <p:nvSpPr>
          <p:cNvPr id="2055" name="Rectangle 7"/>
          <p:cNvSpPr>
            <a:spLocks noGrp="1" noChangeArrowheads="1"/>
          </p:cNvSpPr>
          <p:nvPr>
            <p:ph type="title"/>
          </p:nvPr>
        </p:nvSpPr>
        <p:spPr bwMode="auto">
          <a:xfrm>
            <a:off x="1295400" y="2286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056" name="Rectangle 8"/>
          <p:cNvSpPr>
            <a:spLocks noGrp="1" noChangeArrowheads="1"/>
          </p:cNvSpPr>
          <p:nvPr>
            <p:ph type="body" idx="1"/>
          </p:nvPr>
        </p:nvSpPr>
        <p:spPr bwMode="auto">
          <a:xfrm>
            <a:off x="609600" y="2209800"/>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7" name="Picture 39" descr="NOAA-NESDI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138" y="133350"/>
            <a:ext cx="123190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1412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ctr" rtl="0" eaLnBrk="0" fontAlgn="base" hangingPunct="0">
        <a:lnSpc>
          <a:spcPct val="85000"/>
        </a:lnSpc>
        <a:spcBef>
          <a:spcPct val="0"/>
        </a:spcBef>
        <a:spcAft>
          <a:spcPct val="0"/>
        </a:spcAft>
        <a:defRPr sz="4400" b="1">
          <a:solidFill>
            <a:srgbClr val="FAFD00"/>
          </a:solidFill>
          <a:latin typeface="+mj-lt"/>
          <a:ea typeface="ＭＳ Ｐゴシック" pitchFamily="34" charset="-128"/>
          <a:cs typeface="ＭＳ Ｐゴシック" charset="-128"/>
        </a:defRPr>
      </a:lvl1pPr>
      <a:lvl2pPr algn="ctr" rtl="0" eaLnBrk="0" fontAlgn="base" hangingPunct="0">
        <a:lnSpc>
          <a:spcPct val="85000"/>
        </a:lnSpc>
        <a:spcBef>
          <a:spcPct val="0"/>
        </a:spcBef>
        <a:spcAft>
          <a:spcPct val="0"/>
        </a:spcAft>
        <a:defRPr sz="4400" b="1">
          <a:solidFill>
            <a:srgbClr val="FAFD00"/>
          </a:solidFill>
          <a:latin typeface="Book Antiqua" charset="0"/>
          <a:ea typeface="ＭＳ Ｐゴシック" pitchFamily="34" charset="-128"/>
          <a:cs typeface="ＭＳ Ｐゴシック" charset="-128"/>
        </a:defRPr>
      </a:lvl2pPr>
      <a:lvl3pPr algn="ctr" rtl="0" eaLnBrk="0" fontAlgn="base" hangingPunct="0">
        <a:lnSpc>
          <a:spcPct val="85000"/>
        </a:lnSpc>
        <a:spcBef>
          <a:spcPct val="0"/>
        </a:spcBef>
        <a:spcAft>
          <a:spcPct val="0"/>
        </a:spcAft>
        <a:defRPr sz="4400" b="1">
          <a:solidFill>
            <a:srgbClr val="FAFD00"/>
          </a:solidFill>
          <a:latin typeface="Book Antiqua" charset="0"/>
          <a:ea typeface="ＭＳ Ｐゴシック" pitchFamily="34" charset="-128"/>
          <a:cs typeface="ＭＳ Ｐゴシック" charset="-128"/>
        </a:defRPr>
      </a:lvl3pPr>
      <a:lvl4pPr algn="ctr" rtl="0" eaLnBrk="0" fontAlgn="base" hangingPunct="0">
        <a:lnSpc>
          <a:spcPct val="85000"/>
        </a:lnSpc>
        <a:spcBef>
          <a:spcPct val="0"/>
        </a:spcBef>
        <a:spcAft>
          <a:spcPct val="0"/>
        </a:spcAft>
        <a:defRPr sz="4400" b="1">
          <a:solidFill>
            <a:srgbClr val="FAFD00"/>
          </a:solidFill>
          <a:latin typeface="Book Antiqua" charset="0"/>
          <a:ea typeface="ＭＳ Ｐゴシック" pitchFamily="34" charset="-128"/>
          <a:cs typeface="ＭＳ Ｐゴシック" charset="-128"/>
        </a:defRPr>
      </a:lvl4pPr>
      <a:lvl5pPr algn="ctr" rtl="0" eaLnBrk="0" fontAlgn="base" hangingPunct="0">
        <a:lnSpc>
          <a:spcPct val="85000"/>
        </a:lnSpc>
        <a:spcBef>
          <a:spcPct val="0"/>
        </a:spcBef>
        <a:spcAft>
          <a:spcPct val="0"/>
        </a:spcAft>
        <a:defRPr sz="4400" b="1">
          <a:solidFill>
            <a:srgbClr val="FAFD00"/>
          </a:solidFill>
          <a:latin typeface="Book Antiqua" charset="0"/>
          <a:ea typeface="ＭＳ Ｐゴシック" pitchFamily="34" charset="-128"/>
          <a:cs typeface="ＭＳ Ｐゴシック" charset="-128"/>
        </a:defRPr>
      </a:lvl5pPr>
      <a:lvl6pPr marL="457200" algn="ctr" rtl="0" fontAlgn="base">
        <a:lnSpc>
          <a:spcPct val="85000"/>
        </a:lnSpc>
        <a:spcBef>
          <a:spcPct val="0"/>
        </a:spcBef>
        <a:spcAft>
          <a:spcPct val="0"/>
        </a:spcAft>
        <a:defRPr sz="4400" b="1">
          <a:solidFill>
            <a:srgbClr val="FAFD00"/>
          </a:solidFill>
          <a:latin typeface="Book Antiqua" charset="0"/>
        </a:defRPr>
      </a:lvl6pPr>
      <a:lvl7pPr marL="914400" algn="ctr" rtl="0" fontAlgn="base">
        <a:lnSpc>
          <a:spcPct val="85000"/>
        </a:lnSpc>
        <a:spcBef>
          <a:spcPct val="0"/>
        </a:spcBef>
        <a:spcAft>
          <a:spcPct val="0"/>
        </a:spcAft>
        <a:defRPr sz="4400" b="1">
          <a:solidFill>
            <a:srgbClr val="FAFD00"/>
          </a:solidFill>
          <a:latin typeface="Book Antiqua" charset="0"/>
        </a:defRPr>
      </a:lvl7pPr>
      <a:lvl8pPr marL="1371600" algn="ctr" rtl="0" fontAlgn="base">
        <a:lnSpc>
          <a:spcPct val="85000"/>
        </a:lnSpc>
        <a:spcBef>
          <a:spcPct val="0"/>
        </a:spcBef>
        <a:spcAft>
          <a:spcPct val="0"/>
        </a:spcAft>
        <a:defRPr sz="4400" b="1">
          <a:solidFill>
            <a:srgbClr val="FAFD00"/>
          </a:solidFill>
          <a:latin typeface="Book Antiqua" charset="0"/>
        </a:defRPr>
      </a:lvl8pPr>
      <a:lvl9pPr marL="1828800" algn="ctr" rtl="0" fontAlgn="base">
        <a:lnSpc>
          <a:spcPct val="85000"/>
        </a:lnSpc>
        <a:spcBef>
          <a:spcPct val="0"/>
        </a:spcBef>
        <a:spcAft>
          <a:spcPct val="0"/>
        </a:spcAft>
        <a:defRPr sz="4400" b="1">
          <a:solidFill>
            <a:srgbClr val="FAFD00"/>
          </a:solidFill>
          <a:latin typeface="Book Antiqua" charset="0"/>
        </a:defRPr>
      </a:lvl9pPr>
    </p:titleStyle>
    <p:bodyStyle>
      <a:lvl1pPr marL="342900" indent="-342900" algn="l" rtl="0" eaLnBrk="0" fontAlgn="base" hangingPunct="0">
        <a:spcBef>
          <a:spcPct val="20000"/>
        </a:spcBef>
        <a:spcAft>
          <a:spcPct val="0"/>
        </a:spcAft>
        <a:buClr>
          <a:srgbClr val="FAFD00"/>
        </a:buClr>
        <a:buSzPct val="100000"/>
        <a:buFont typeface="Symbol" pitchFamily="18" charset="2"/>
        <a:buChar char="·"/>
        <a:defRPr sz="2800">
          <a:solidFill>
            <a:srgbClr val="F8F8F8"/>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lr>
          <a:srgbClr val="A2D7FF"/>
        </a:buClr>
        <a:buSzPct val="100000"/>
        <a:buChar char="»"/>
        <a:defRPr sz="2400">
          <a:solidFill>
            <a:srgbClr val="F8F8F8"/>
          </a:solidFill>
          <a:latin typeface="+mn-lt"/>
          <a:ea typeface="ＭＳ Ｐゴシック" pitchFamily="34" charset="-128"/>
        </a:defRPr>
      </a:lvl2pPr>
      <a:lvl3pPr marL="1143000" indent="-228600" algn="l" rtl="0" eaLnBrk="0" fontAlgn="base" hangingPunct="0">
        <a:spcBef>
          <a:spcPct val="20000"/>
        </a:spcBef>
        <a:spcAft>
          <a:spcPct val="0"/>
        </a:spcAft>
        <a:buClr>
          <a:srgbClr val="FF6600"/>
        </a:buClr>
        <a:buSzPct val="100000"/>
        <a:buFont typeface="Times New Roman" pitchFamily="18" charset="0"/>
        <a:buChar char="–"/>
        <a:defRPr sz="2400">
          <a:solidFill>
            <a:srgbClr val="F8F8F8"/>
          </a:solidFill>
          <a:latin typeface="+mn-lt"/>
          <a:ea typeface="ＭＳ Ｐゴシック" pitchFamily="34" charset="-128"/>
        </a:defRPr>
      </a:lvl3pPr>
      <a:lvl4pPr marL="1600200" indent="-228600" algn="l" rtl="0" eaLnBrk="0" fontAlgn="base" hangingPunct="0">
        <a:spcBef>
          <a:spcPct val="20000"/>
        </a:spcBef>
        <a:spcAft>
          <a:spcPct val="0"/>
        </a:spcAft>
        <a:buClr>
          <a:schemeClr val="accent2"/>
        </a:buClr>
        <a:buSzPct val="65000"/>
        <a:buFont typeface="Monotype Sorts" charset="2"/>
        <a:buChar char="l"/>
        <a:defRPr sz="2000">
          <a:solidFill>
            <a:srgbClr val="F8F8F8"/>
          </a:solidFill>
          <a:latin typeface="+mn-lt"/>
          <a:ea typeface="ＭＳ Ｐゴシック" pitchFamily="34" charset="-128"/>
        </a:defRPr>
      </a:lvl4pPr>
      <a:lvl5pPr marL="2057400" indent="-228600" algn="l" rtl="0" eaLnBrk="0" fontAlgn="base" hangingPunct="0">
        <a:spcBef>
          <a:spcPct val="20000"/>
        </a:spcBef>
        <a:spcAft>
          <a:spcPct val="0"/>
        </a:spcAft>
        <a:buClr>
          <a:schemeClr val="folHlink"/>
        </a:buClr>
        <a:buSzPct val="100000"/>
        <a:buChar char="»"/>
        <a:defRPr sz="2000">
          <a:solidFill>
            <a:srgbClr val="F8F8F8"/>
          </a:solidFill>
          <a:latin typeface="+mn-lt"/>
          <a:ea typeface="ＭＳ Ｐゴシック" pitchFamily="34" charset="-128"/>
        </a:defRPr>
      </a:lvl5pPr>
      <a:lvl6pPr marL="25146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6pPr>
      <a:lvl7pPr marL="29718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7pPr>
      <a:lvl8pPr marL="34290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8pPr>
      <a:lvl9pPr marL="38862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69619-6CFF-4BDD-BB6E-6BEB1B42E550}" type="datetimeFigureOut">
              <a:rPr lang="en-US" smtClean="0">
                <a:solidFill>
                  <a:prstClr val="black">
                    <a:tint val="75000"/>
                  </a:prstClr>
                </a:solidFill>
              </a:rPr>
              <a:pPr/>
              <a:t>9/15/2014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D5589-28A7-414C-9985-7F1A9176C9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89891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6356350"/>
            <a:ext cx="9144000" cy="501650"/>
          </a:xfrm>
          <a:prstGeom prst="rect">
            <a:avLst/>
          </a:prstGeom>
          <a:solidFill>
            <a:schemeClr val="tx1"/>
          </a:solidFill>
          <a:ln>
            <a:noFill/>
          </a:ln>
          <a:effectLst>
            <a:outerShdw blurRad="50800" dist="63500" dir="54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27" name="Picture 15" descr="Terra-II.jpg"/>
          <p:cNvPicPr>
            <a:picLocks noChangeAspect="1"/>
          </p:cNvPicPr>
          <p:nvPr userDrawn="1"/>
        </p:nvPicPr>
        <p:blipFill>
          <a:blip r:embed="rId13" cstate="print">
            <a:extLst>
              <a:ext uri="{28A0092B-C50C-407E-A947-70E740481C1C}">
                <a14:useLocalDpi xmlns:a14="http://schemas.microsoft.com/office/drawing/2010/main" val="0"/>
              </a:ext>
            </a:extLst>
          </a:blip>
          <a:srcRect l="-12575" t="26163" r="13078" b="65103"/>
          <a:stretch>
            <a:fillRect/>
          </a:stretch>
        </p:blipFill>
        <p:spPr bwMode="auto">
          <a:xfrm>
            <a:off x="0" y="6356350"/>
            <a:ext cx="9144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defTabSz="457200">
              <a:defRPr/>
            </a:pPr>
            <a:fld id="{24C1FF90-0658-224A-A6F8-5C0D035E87AE}" type="slidenum">
              <a:rPr lang="en-US">
                <a:solidFill>
                  <a:prstClr val="black">
                    <a:tint val="75000"/>
                  </a:prstClr>
                </a:solidFill>
              </a:rPr>
              <a:pPr defTabSz="457200">
                <a:defRPr/>
              </a:pPr>
              <a:t>‹#›</a:t>
            </a:fld>
            <a:endParaRPr lang="en-US">
              <a:solidFill>
                <a:prstClr val="black">
                  <a:tint val="75000"/>
                </a:prstClr>
              </a:solidFill>
            </a:endParaRPr>
          </a:p>
        </p:txBody>
      </p:sp>
      <p:sp>
        <p:nvSpPr>
          <p:cNvPr id="7" name="Rectangle 6"/>
          <p:cNvSpPr/>
          <p:nvPr userDrawn="1"/>
        </p:nvSpPr>
        <p:spPr>
          <a:xfrm>
            <a:off x="0" y="0"/>
            <a:ext cx="9144000" cy="617538"/>
          </a:xfrm>
          <a:prstGeom prst="rect">
            <a:avLst/>
          </a:prstGeom>
          <a:solidFill>
            <a:schemeClr val="tx1"/>
          </a:solidFill>
          <a:ln>
            <a:noFill/>
          </a:ln>
          <a:effectLst>
            <a:outerShdw blurRad="50800" dist="63500" dir="54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31" name="Picture 7" descr="NASA_Logo.pn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475663" y="60325"/>
            <a:ext cx="5492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NOAA_logo.pn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943850" y="60325"/>
            <a:ext cx="4651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GOES-R_logo.pn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738" y="38100"/>
            <a:ext cx="79692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itle Placeholder 1"/>
          <p:cNvSpPr>
            <a:spLocks noGrp="1"/>
          </p:cNvSpPr>
          <p:nvPr>
            <p:ph type="title"/>
          </p:nvPr>
        </p:nvSpPr>
        <p:spPr bwMode="auto">
          <a:xfrm>
            <a:off x="922338" y="66675"/>
            <a:ext cx="7021512"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2" name="Picture 2" descr="http://cimss.ssec.wisc.edu/logo/download/web/CIMSS_logo_web_multicolor_PNG_550x400.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8638" y="6126163"/>
            <a:ext cx="937116" cy="68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92466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ctr" defTabSz="457200" rtl="0" eaLnBrk="0" fontAlgn="base" hangingPunct="0">
        <a:spcBef>
          <a:spcPct val="0"/>
        </a:spcBef>
        <a:spcAft>
          <a:spcPct val="0"/>
        </a:spcAft>
        <a:defRPr sz="3600" kern="1200">
          <a:solidFill>
            <a:schemeClr val="bg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3600">
          <a:solidFill>
            <a:schemeClr val="bg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3600">
          <a:solidFill>
            <a:schemeClr val="bg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3600">
          <a:solidFill>
            <a:schemeClr val="bg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3600">
          <a:solidFill>
            <a:schemeClr val="bg1"/>
          </a:solidFill>
          <a:latin typeface="Calibri" pitchFamily="84" charset="0"/>
          <a:ea typeface="ＭＳ Ｐゴシック" pitchFamily="84" charset="-128"/>
          <a:cs typeface="ＭＳ Ｐゴシック" pitchFamily="84" charset="-128"/>
        </a:defRPr>
      </a:lvl5pPr>
      <a:lvl6pPr marL="457200" algn="ctr" defTabSz="457200" rtl="0" fontAlgn="base">
        <a:spcBef>
          <a:spcPct val="0"/>
        </a:spcBef>
        <a:spcAft>
          <a:spcPct val="0"/>
        </a:spcAft>
        <a:defRPr sz="3600">
          <a:solidFill>
            <a:schemeClr val="bg1"/>
          </a:solidFill>
          <a:latin typeface="Calibri" pitchFamily="84" charset="0"/>
          <a:ea typeface="ＭＳ Ｐゴシック" pitchFamily="84" charset="-128"/>
          <a:cs typeface="ＭＳ Ｐゴシック" pitchFamily="84" charset="-128"/>
        </a:defRPr>
      </a:lvl6pPr>
      <a:lvl7pPr marL="914400" algn="ctr" defTabSz="457200" rtl="0" fontAlgn="base">
        <a:spcBef>
          <a:spcPct val="0"/>
        </a:spcBef>
        <a:spcAft>
          <a:spcPct val="0"/>
        </a:spcAft>
        <a:defRPr sz="3600">
          <a:solidFill>
            <a:schemeClr val="bg1"/>
          </a:solidFill>
          <a:latin typeface="Calibri" pitchFamily="84" charset="0"/>
          <a:ea typeface="ＭＳ Ｐゴシック" pitchFamily="84" charset="-128"/>
          <a:cs typeface="ＭＳ Ｐゴシック" pitchFamily="84" charset="-128"/>
        </a:defRPr>
      </a:lvl7pPr>
      <a:lvl8pPr marL="1371600" algn="ctr" defTabSz="457200" rtl="0" fontAlgn="base">
        <a:spcBef>
          <a:spcPct val="0"/>
        </a:spcBef>
        <a:spcAft>
          <a:spcPct val="0"/>
        </a:spcAft>
        <a:defRPr sz="3600">
          <a:solidFill>
            <a:schemeClr val="bg1"/>
          </a:solidFill>
          <a:latin typeface="Calibri" pitchFamily="84" charset="0"/>
          <a:ea typeface="ＭＳ Ｐゴシック" pitchFamily="84" charset="-128"/>
          <a:cs typeface="ＭＳ Ｐゴシック" pitchFamily="84" charset="-128"/>
        </a:defRPr>
      </a:lvl8pPr>
      <a:lvl9pPr marL="1828800" algn="ctr" defTabSz="457200" rtl="0" fontAlgn="base">
        <a:spcBef>
          <a:spcPct val="0"/>
        </a:spcBef>
        <a:spcAft>
          <a:spcPct val="0"/>
        </a:spcAft>
        <a:defRPr sz="3600">
          <a:solidFill>
            <a:schemeClr val="bg1"/>
          </a:solidFill>
          <a:latin typeface="Calibri" pitchFamily="84" charset="0"/>
          <a:ea typeface="ＭＳ Ｐゴシック" pitchFamily="84" charset="-128"/>
          <a:cs typeface="ＭＳ Ｐゴシック" pitchFamily="8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0.gif"/><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6200" y="914400"/>
            <a:ext cx="8991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4400" dirty="0" smtClean="0">
                <a:solidFill>
                  <a:srgbClr val="FFFF00"/>
                </a:solidFill>
                <a:latin typeface="Arial Unicode MS" pitchFamily="34" charset="-128"/>
                <a:cs typeface="Times New Roman" pitchFamily="18" charset="0"/>
              </a:rPr>
              <a:t>GOES-R ABI “Flex” Mode (3) “CONUS” Coverage: </a:t>
            </a:r>
          </a:p>
          <a:p>
            <a:pPr algn="ctr" fontAlgn="base">
              <a:spcBef>
                <a:spcPct val="0"/>
              </a:spcBef>
              <a:spcAft>
                <a:spcPct val="0"/>
              </a:spcAft>
            </a:pPr>
            <a:r>
              <a:rPr lang="en-US" sz="4400" dirty="0" smtClean="0">
                <a:solidFill>
                  <a:srgbClr val="FFFF00"/>
                </a:solidFill>
                <a:latin typeface="Arial Unicode MS" pitchFamily="34" charset="-128"/>
                <a:cs typeface="Times New Roman" pitchFamily="18" charset="0"/>
              </a:rPr>
              <a:t>Increase separation between CONUS views from West and East</a:t>
            </a:r>
            <a:endParaRPr lang="en-US" sz="4000" i="1" dirty="0">
              <a:solidFill>
                <a:srgbClr val="FFFF00"/>
              </a:solidFill>
              <a:latin typeface="Arial Unicode MS" pitchFamily="34" charset="-128"/>
              <a:cs typeface="Times New Roman" pitchFamily="18" charset="0"/>
            </a:endParaRPr>
          </a:p>
        </p:txBody>
      </p:sp>
      <p:sp>
        <p:nvSpPr>
          <p:cNvPr id="7171" name="Text Box 3"/>
          <p:cNvSpPr txBox="1">
            <a:spLocks noChangeArrowheads="1"/>
          </p:cNvSpPr>
          <p:nvPr/>
        </p:nvSpPr>
        <p:spPr bwMode="auto">
          <a:xfrm>
            <a:off x="76200" y="3841790"/>
            <a:ext cx="88392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1" indent="0" algn="ctr" fontAlgn="base">
              <a:spcBef>
                <a:spcPct val="50000"/>
              </a:spcBef>
              <a:spcAft>
                <a:spcPct val="0"/>
              </a:spcAft>
            </a:pPr>
            <a:r>
              <a:rPr lang="en-US" sz="2000" b="1" dirty="0">
                <a:solidFill>
                  <a:srgbClr val="FFFFFF"/>
                </a:solidFill>
                <a:latin typeface="Arial Unicode MS" pitchFamily="34" charset="-128"/>
              </a:rPr>
              <a:t>Timothy J. </a:t>
            </a:r>
            <a:r>
              <a:rPr lang="en-US" sz="2000" b="1" dirty="0" smtClean="0">
                <a:solidFill>
                  <a:srgbClr val="FFFFFF"/>
                </a:solidFill>
                <a:latin typeface="Arial Unicode MS" pitchFamily="34" charset="-128"/>
              </a:rPr>
              <a:t>Schmit  (</a:t>
            </a:r>
            <a:r>
              <a:rPr lang="en-US" dirty="0" smtClean="0">
                <a:solidFill>
                  <a:srgbClr val="FFFFFF"/>
                </a:solidFill>
              </a:rPr>
              <a:t>tim.j.schmit@noaa.gov</a:t>
            </a:r>
            <a:r>
              <a:rPr lang="en-US" sz="2000" b="1" dirty="0" smtClean="0">
                <a:solidFill>
                  <a:srgbClr val="FFFFFF"/>
                </a:solidFill>
                <a:latin typeface="Arial Unicode MS" pitchFamily="34" charset="-128"/>
              </a:rPr>
              <a:t>)</a:t>
            </a:r>
            <a:endParaRPr lang="en-US" sz="2000" b="1" dirty="0">
              <a:solidFill>
                <a:srgbClr val="FFFFFF"/>
              </a:solidFill>
              <a:latin typeface="Arial Unicode MS" pitchFamily="34" charset="-128"/>
            </a:endParaRPr>
          </a:p>
          <a:p>
            <a:pPr algn="ctr" fontAlgn="base">
              <a:spcBef>
                <a:spcPct val="50000"/>
              </a:spcBef>
              <a:spcAft>
                <a:spcPct val="0"/>
              </a:spcAft>
            </a:pPr>
            <a:r>
              <a:rPr lang="en-US" sz="1600" b="1" dirty="0" smtClean="0">
                <a:solidFill>
                  <a:srgbClr val="FFFF00"/>
                </a:solidFill>
                <a:latin typeface="Arial Unicode MS" pitchFamily="34" charset="-128"/>
              </a:rPr>
              <a:t>NOAA/NESDIS</a:t>
            </a:r>
          </a:p>
          <a:p>
            <a:pPr algn="ctr" fontAlgn="base">
              <a:spcBef>
                <a:spcPct val="50000"/>
              </a:spcBef>
              <a:spcAft>
                <a:spcPct val="0"/>
              </a:spcAft>
            </a:pPr>
            <a:r>
              <a:rPr lang="en-US" sz="1600" b="1" dirty="0" smtClean="0">
                <a:solidFill>
                  <a:srgbClr val="FFFF00"/>
                </a:solidFill>
                <a:latin typeface="Arial Unicode MS" pitchFamily="34" charset="-128"/>
              </a:rPr>
              <a:t>Satellite </a:t>
            </a:r>
            <a:r>
              <a:rPr lang="en-US" sz="1600" b="1" dirty="0">
                <a:solidFill>
                  <a:srgbClr val="FFFF00"/>
                </a:solidFill>
                <a:latin typeface="Arial Unicode MS" pitchFamily="34" charset="-128"/>
              </a:rPr>
              <a:t>Applications and Research</a:t>
            </a:r>
          </a:p>
          <a:p>
            <a:pPr algn="ctr" fontAlgn="base">
              <a:spcAft>
                <a:spcPct val="0"/>
              </a:spcAft>
            </a:pPr>
            <a:r>
              <a:rPr lang="en-US" sz="1600" b="1" dirty="0">
                <a:solidFill>
                  <a:srgbClr val="FFFF00"/>
                </a:solidFill>
                <a:latin typeface="Arial Unicode MS" pitchFamily="34" charset="-128"/>
              </a:rPr>
              <a:t>  Advanced Satellite Products Branch (ASPB</a:t>
            </a:r>
            <a:r>
              <a:rPr lang="en-US" sz="1600" b="1" dirty="0" smtClean="0">
                <a:solidFill>
                  <a:srgbClr val="FFFF00"/>
                </a:solidFill>
                <a:latin typeface="Arial Unicode MS" pitchFamily="34" charset="-128"/>
              </a:rPr>
              <a:t>)</a:t>
            </a:r>
          </a:p>
          <a:p>
            <a:pPr algn="ctr" fontAlgn="base">
              <a:spcAft>
                <a:spcPct val="0"/>
              </a:spcAft>
            </a:pPr>
            <a:r>
              <a:rPr lang="en-US" sz="1600" b="1" dirty="0" smtClean="0">
                <a:solidFill>
                  <a:srgbClr val="FFFF00"/>
                </a:solidFill>
                <a:latin typeface="Arial Unicode MS" pitchFamily="34" charset="-128"/>
              </a:rPr>
              <a:t>Madison, WI</a:t>
            </a:r>
          </a:p>
          <a:p>
            <a:pPr algn="ctr" eaLnBrk="1" fontAlgn="base" hangingPunct="1">
              <a:spcBef>
                <a:spcPct val="50000"/>
              </a:spcBef>
              <a:spcAft>
                <a:spcPct val="0"/>
              </a:spcAft>
            </a:pPr>
            <a:endParaRPr lang="en-US" sz="800" b="1" dirty="0" smtClean="0">
              <a:solidFill>
                <a:srgbClr val="FFFF00"/>
              </a:solidFill>
              <a:latin typeface="Arial Unicode MS" pitchFamily="34" charset="-128"/>
            </a:endParaRPr>
          </a:p>
          <a:p>
            <a:pPr algn="ctr" eaLnBrk="1" fontAlgn="base" hangingPunct="1">
              <a:spcBef>
                <a:spcPct val="50000"/>
              </a:spcBef>
              <a:spcAft>
                <a:spcPct val="0"/>
              </a:spcAft>
            </a:pPr>
            <a:r>
              <a:rPr lang="en-US" sz="2000" b="1" dirty="0" smtClean="0">
                <a:solidFill>
                  <a:srgbClr val="FFFFFF"/>
                </a:solidFill>
                <a:latin typeface="Arial Unicode MS" pitchFamily="34" charset="-128"/>
              </a:rPr>
              <a:t>Mat Gunshor, </a:t>
            </a:r>
            <a:r>
              <a:rPr lang="en-US" sz="2000" b="1" dirty="0">
                <a:solidFill>
                  <a:srgbClr val="FFFFFF"/>
                </a:solidFill>
                <a:latin typeface="Arial Unicode MS" pitchFamily="34" charset="-128"/>
              </a:rPr>
              <a:t>Jordan </a:t>
            </a:r>
            <a:r>
              <a:rPr lang="en-US" sz="2000" b="1" dirty="0" err="1">
                <a:solidFill>
                  <a:srgbClr val="FFFFFF"/>
                </a:solidFill>
                <a:latin typeface="Arial Unicode MS" pitchFamily="34" charset="-128"/>
              </a:rPr>
              <a:t>Gerth</a:t>
            </a:r>
            <a:r>
              <a:rPr lang="en-US" sz="2000" b="1" dirty="0">
                <a:solidFill>
                  <a:srgbClr val="FFFFFF"/>
                </a:solidFill>
                <a:latin typeface="Arial Unicode MS" pitchFamily="34" charset="-128"/>
              </a:rPr>
              <a:t>, </a:t>
            </a:r>
            <a:r>
              <a:rPr lang="en-US" sz="2000" b="1" dirty="0" err="1">
                <a:solidFill>
                  <a:srgbClr val="FFFFFF"/>
                </a:solidFill>
                <a:latin typeface="Arial Unicode MS" pitchFamily="34" charset="-128"/>
              </a:rPr>
              <a:t>Kaba</a:t>
            </a:r>
            <a:r>
              <a:rPr lang="en-US" sz="2000" b="1" dirty="0">
                <a:solidFill>
                  <a:srgbClr val="FFFFFF"/>
                </a:solidFill>
                <a:latin typeface="Arial Unicode MS" pitchFamily="34" charset="-128"/>
              </a:rPr>
              <a:t> </a:t>
            </a:r>
            <a:r>
              <a:rPr lang="en-US" sz="2000" b="1" dirty="0" smtClean="0">
                <a:solidFill>
                  <a:srgbClr val="FFFFFF"/>
                </a:solidFill>
                <a:latin typeface="Arial Unicode MS" pitchFamily="34" charset="-128"/>
              </a:rPr>
              <a:t>Bah, Will </a:t>
            </a:r>
            <a:r>
              <a:rPr lang="en-US" sz="2000" b="1" dirty="0" err="1" smtClean="0">
                <a:solidFill>
                  <a:srgbClr val="FFFFFF"/>
                </a:solidFill>
                <a:latin typeface="Arial Unicode MS" pitchFamily="34" charset="-128"/>
              </a:rPr>
              <a:t>Straka</a:t>
            </a:r>
            <a:r>
              <a:rPr lang="en-US" sz="2000" b="1" dirty="0" smtClean="0">
                <a:solidFill>
                  <a:srgbClr val="FFFFFF"/>
                </a:solidFill>
                <a:latin typeface="Arial Unicode MS" pitchFamily="34" charset="-128"/>
              </a:rPr>
              <a:t> and several others</a:t>
            </a:r>
          </a:p>
          <a:p>
            <a:pPr algn="ctr" eaLnBrk="1" fontAlgn="base" hangingPunct="1">
              <a:spcBef>
                <a:spcPct val="50000"/>
              </a:spcBef>
              <a:spcAft>
                <a:spcPct val="0"/>
              </a:spcAft>
            </a:pPr>
            <a:r>
              <a:rPr lang="en-US" sz="1600" b="1" dirty="0" smtClean="0">
                <a:solidFill>
                  <a:srgbClr val="FFFF00"/>
                </a:solidFill>
                <a:latin typeface="Arial Unicode MS" pitchFamily="34" charset="-128"/>
              </a:rPr>
              <a:t>CIMSS</a:t>
            </a:r>
            <a:endParaRPr lang="en-US" sz="1600" b="1" dirty="0">
              <a:solidFill>
                <a:srgbClr val="FFFF00"/>
              </a:solidFill>
              <a:latin typeface="Arial Unicode MS" pitchFamily="34" charset="-128"/>
            </a:endParaRPr>
          </a:p>
          <a:p>
            <a:pPr algn="ctr" eaLnBrk="1" fontAlgn="base" hangingPunct="1">
              <a:spcBef>
                <a:spcPct val="50000"/>
              </a:spcBef>
              <a:spcAft>
                <a:spcPct val="0"/>
              </a:spcAft>
            </a:pPr>
            <a:r>
              <a:rPr lang="en-US" sz="1600" b="1" dirty="0" smtClean="0">
                <a:solidFill>
                  <a:srgbClr val="FFFF00"/>
                </a:solidFill>
                <a:latin typeface="Arial Unicode MS" pitchFamily="34" charset="-128"/>
              </a:rPr>
              <a:t>April 25, </a:t>
            </a:r>
            <a:r>
              <a:rPr lang="en-US" sz="1600" b="1" dirty="0">
                <a:solidFill>
                  <a:srgbClr val="FFFF00"/>
                </a:solidFill>
                <a:latin typeface="Arial Unicode MS" pitchFamily="34" charset="-128"/>
              </a:rPr>
              <a:t>2014</a:t>
            </a:r>
            <a:endParaRPr lang="en-US" sz="1600" b="1" dirty="0" smtClean="0">
              <a:solidFill>
                <a:srgbClr val="FFFF00"/>
              </a:solidFill>
              <a:latin typeface="Arial Unicode MS" pitchFamily="34" charset="-128"/>
            </a:endParaRPr>
          </a:p>
        </p:txBody>
      </p:sp>
      <p:sp>
        <p:nvSpPr>
          <p:cNvPr id="7180" name="Slide Number Placeholder 1"/>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srgbClr val="000000"/>
                </a:solidFill>
              </a:rPr>
              <a:t>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3350" y="6927"/>
            <a:ext cx="1314450" cy="952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30382"/>
            <a:ext cx="1025143" cy="102514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6875" y="-14724"/>
            <a:ext cx="1557849" cy="995802"/>
          </a:xfrm>
          <a:prstGeom prst="rect">
            <a:avLst/>
          </a:prstGeom>
        </p:spPr>
      </p:pic>
    </p:spTree>
    <p:extLst>
      <p:ext uri="{BB962C8B-B14F-4D97-AF65-F5344CB8AC3E}">
        <p14:creationId xmlns:p14="http://schemas.microsoft.com/office/powerpoint/2010/main" val="2483616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ES_R_75W_RES_2km_Zoomed_PUG_CONUS"/>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62000"/>
            <a:ext cx="9144000" cy="9144000"/>
          </a:xfrm>
          <a:prstGeom prst="rect">
            <a:avLst/>
          </a:prstGeom>
          <a:noFill/>
          <a:ln>
            <a:noFill/>
          </a:ln>
        </p:spPr>
      </p:pic>
      <p:sp>
        <p:nvSpPr>
          <p:cNvPr id="3" name="Title 2"/>
          <p:cNvSpPr txBox="1">
            <a:spLocks/>
          </p:cNvSpPr>
          <p:nvPr/>
        </p:nvSpPr>
        <p:spPr>
          <a:xfrm>
            <a:off x="76200" y="-76200"/>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chemeClr val="tx1"/>
                </a:solidFill>
              </a:rPr>
              <a:t>ABI IR Pixel size from East </a:t>
            </a:r>
          </a:p>
          <a:p>
            <a:r>
              <a:rPr lang="en-US" dirty="0" smtClean="0">
                <a:solidFill>
                  <a:schemeClr val="tx1"/>
                </a:solidFill>
              </a:rPr>
              <a:t>(current plan for ABI CONUS scan)</a:t>
            </a:r>
            <a:endParaRPr lang="en-US" dirty="0">
              <a:solidFill>
                <a:schemeClr val="tx1"/>
              </a:solidFill>
            </a:endParaRPr>
          </a:p>
        </p:txBody>
      </p:sp>
    </p:spTree>
    <p:extLst>
      <p:ext uri="{BB962C8B-B14F-4D97-AF65-F5344CB8AC3E}">
        <p14:creationId xmlns:p14="http://schemas.microsoft.com/office/powerpoint/2010/main" val="763818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ES_R_75W_RES_2km_Zoomed_Proposed_CONUS"/>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62000"/>
            <a:ext cx="9144000" cy="9144000"/>
          </a:xfrm>
          <a:prstGeom prst="rect">
            <a:avLst/>
          </a:prstGeom>
          <a:noFill/>
          <a:ln>
            <a:noFill/>
          </a:ln>
        </p:spPr>
      </p:pic>
      <p:sp>
        <p:nvSpPr>
          <p:cNvPr id="3" name="Title 2"/>
          <p:cNvSpPr txBox="1">
            <a:spLocks/>
          </p:cNvSpPr>
          <p:nvPr/>
        </p:nvSpPr>
        <p:spPr>
          <a:xfrm>
            <a:off x="76200" y="-76200"/>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chemeClr val="tx1"/>
                </a:solidFill>
              </a:rPr>
              <a:t>ABI IR Pixel size from East </a:t>
            </a:r>
          </a:p>
          <a:p>
            <a:r>
              <a:rPr lang="en-US" dirty="0" smtClean="0">
                <a:solidFill>
                  <a:schemeClr val="tx1"/>
                </a:solidFill>
              </a:rPr>
              <a:t>(proposed ABI CONUS scan)</a:t>
            </a:r>
            <a:endParaRPr lang="en-US" dirty="0">
              <a:solidFill>
                <a:schemeClr val="tx1"/>
              </a:solidFill>
            </a:endParaRPr>
          </a:p>
        </p:txBody>
      </p:sp>
    </p:spTree>
    <p:extLst>
      <p:ext uri="{BB962C8B-B14F-4D97-AF65-F5344CB8AC3E}">
        <p14:creationId xmlns:p14="http://schemas.microsoft.com/office/powerpoint/2010/main" val="1969696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ES_R_Optimal_RES_2km_Zoomed"/>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62000"/>
            <a:ext cx="9144000" cy="9144000"/>
          </a:xfrm>
          <a:prstGeom prst="rect">
            <a:avLst/>
          </a:prstGeom>
          <a:noFill/>
          <a:ln>
            <a:noFill/>
          </a:ln>
        </p:spPr>
      </p:pic>
      <p:sp>
        <p:nvSpPr>
          <p:cNvPr id="3" name="Title 2"/>
          <p:cNvSpPr txBox="1">
            <a:spLocks/>
          </p:cNvSpPr>
          <p:nvPr/>
        </p:nvSpPr>
        <p:spPr>
          <a:xfrm>
            <a:off x="76200" y="-76200"/>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chemeClr val="tx1"/>
                </a:solidFill>
              </a:rPr>
              <a:t>ABI IR Pixel size from West and East </a:t>
            </a:r>
          </a:p>
          <a:p>
            <a:r>
              <a:rPr lang="en-US" dirty="0" smtClean="0">
                <a:solidFill>
                  <a:schemeClr val="tx1"/>
                </a:solidFill>
              </a:rPr>
              <a:t>(only showing out to 80 degrees view)</a:t>
            </a:r>
            <a:endParaRPr lang="en-US" dirty="0">
              <a:solidFill>
                <a:schemeClr val="tx1"/>
              </a:solidFill>
            </a:endParaRPr>
          </a:p>
        </p:txBody>
      </p:sp>
    </p:spTree>
    <p:extLst>
      <p:ext uri="{BB962C8B-B14F-4D97-AF65-F5344CB8AC3E}">
        <p14:creationId xmlns:p14="http://schemas.microsoft.com/office/powerpoint/2010/main" val="2178948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ES_R_Optimal_RES_2km_Zoomed_Proposed_CONUS"/>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62000"/>
            <a:ext cx="9144000" cy="9144000"/>
          </a:xfrm>
          <a:prstGeom prst="rect">
            <a:avLst/>
          </a:prstGeom>
          <a:noFill/>
          <a:ln>
            <a:noFill/>
          </a:ln>
        </p:spPr>
      </p:pic>
      <p:sp>
        <p:nvSpPr>
          <p:cNvPr id="3" name="Title 2"/>
          <p:cNvSpPr txBox="1">
            <a:spLocks/>
          </p:cNvSpPr>
          <p:nvPr/>
        </p:nvSpPr>
        <p:spPr>
          <a:xfrm>
            <a:off x="76200" y="-76200"/>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chemeClr val="tx1"/>
                </a:solidFill>
              </a:rPr>
              <a:t>ABI IR Pixel size from West and East </a:t>
            </a:r>
          </a:p>
          <a:p>
            <a:r>
              <a:rPr lang="en-US" dirty="0" smtClean="0">
                <a:solidFill>
                  <a:schemeClr val="tx1"/>
                </a:solidFill>
              </a:rPr>
              <a:t>(proposed ABI CONUS West and East)</a:t>
            </a:r>
            <a:endParaRPr lang="en-US" dirty="0">
              <a:solidFill>
                <a:schemeClr val="tx1"/>
              </a:solidFill>
            </a:endParaRPr>
          </a:p>
        </p:txBody>
      </p:sp>
      <p:sp>
        <p:nvSpPr>
          <p:cNvPr id="4" name="TextBox 3"/>
          <p:cNvSpPr txBox="1"/>
          <p:nvPr/>
        </p:nvSpPr>
        <p:spPr>
          <a:xfrm>
            <a:off x="5791200" y="3124199"/>
            <a:ext cx="2351541" cy="584775"/>
          </a:xfrm>
          <a:prstGeom prst="rect">
            <a:avLst/>
          </a:prstGeom>
          <a:noFill/>
        </p:spPr>
        <p:txBody>
          <a:bodyPr wrap="none" rtlCol="0">
            <a:spAutoFit/>
          </a:bodyPr>
          <a:lstStyle/>
          <a:p>
            <a:r>
              <a:rPr lang="en-US" sz="3200" b="1" dirty="0" smtClean="0">
                <a:solidFill>
                  <a:schemeClr val="bg1"/>
                </a:solidFill>
              </a:rPr>
              <a:t>East Optimal</a:t>
            </a:r>
            <a:endParaRPr lang="en-US" sz="3200" b="1" dirty="0">
              <a:solidFill>
                <a:schemeClr val="bg1"/>
              </a:solidFill>
            </a:endParaRPr>
          </a:p>
        </p:txBody>
      </p:sp>
      <p:sp>
        <p:nvSpPr>
          <p:cNvPr id="5" name="TextBox 4"/>
          <p:cNvSpPr txBox="1"/>
          <p:nvPr/>
        </p:nvSpPr>
        <p:spPr>
          <a:xfrm>
            <a:off x="457200" y="3276599"/>
            <a:ext cx="2518638" cy="584775"/>
          </a:xfrm>
          <a:prstGeom prst="rect">
            <a:avLst/>
          </a:prstGeom>
          <a:noFill/>
        </p:spPr>
        <p:txBody>
          <a:bodyPr wrap="none" rtlCol="0">
            <a:spAutoFit/>
          </a:bodyPr>
          <a:lstStyle/>
          <a:p>
            <a:r>
              <a:rPr lang="en-US" sz="3200" b="1" dirty="0" smtClean="0">
                <a:solidFill>
                  <a:schemeClr val="bg1"/>
                </a:solidFill>
              </a:rPr>
              <a:t>West Optimal</a:t>
            </a:r>
            <a:endParaRPr lang="en-US" sz="3200" b="1" dirty="0">
              <a:solidFill>
                <a:schemeClr val="bg1"/>
              </a:solidFill>
            </a:endParaRPr>
          </a:p>
        </p:txBody>
      </p:sp>
    </p:spTree>
    <p:extLst>
      <p:ext uri="{BB962C8B-B14F-4D97-AF65-F5344CB8AC3E}">
        <p14:creationId xmlns:p14="http://schemas.microsoft.com/office/powerpoint/2010/main" val="3974868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ES_R_137W_RES_2km_Zoomed_Proposed_CONUS"/>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62000"/>
            <a:ext cx="9144000" cy="9144000"/>
          </a:xfrm>
          <a:prstGeom prst="rect">
            <a:avLst/>
          </a:prstGeom>
          <a:noFill/>
          <a:ln>
            <a:noFill/>
          </a:ln>
        </p:spPr>
      </p:pic>
      <p:sp>
        <p:nvSpPr>
          <p:cNvPr id="3" name="Title 2"/>
          <p:cNvSpPr txBox="1">
            <a:spLocks/>
          </p:cNvSpPr>
          <p:nvPr/>
        </p:nvSpPr>
        <p:spPr>
          <a:xfrm>
            <a:off x="76200" y="-76200"/>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chemeClr val="tx1"/>
                </a:solidFill>
              </a:rPr>
              <a:t>ABI IR Pixel size from West </a:t>
            </a:r>
          </a:p>
          <a:p>
            <a:r>
              <a:rPr lang="en-US" dirty="0" smtClean="0">
                <a:solidFill>
                  <a:schemeClr val="tx1"/>
                </a:solidFill>
              </a:rPr>
              <a:t>(proposed ABI CONUS scan)</a:t>
            </a:r>
            <a:endParaRPr lang="en-US" dirty="0">
              <a:solidFill>
                <a:schemeClr val="tx1"/>
              </a:solidFill>
            </a:endParaRPr>
          </a:p>
        </p:txBody>
      </p:sp>
    </p:spTree>
    <p:extLst>
      <p:ext uri="{BB962C8B-B14F-4D97-AF65-F5344CB8AC3E}">
        <p14:creationId xmlns:p14="http://schemas.microsoft.com/office/powerpoint/2010/main" val="2787754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ES_R_75W_RES_3p15km_Zoomed"/>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758952"/>
            <a:ext cx="9144000" cy="9144000"/>
          </a:xfrm>
          <a:prstGeom prst="rect">
            <a:avLst/>
          </a:prstGeom>
          <a:noFill/>
          <a:ln>
            <a:noFill/>
          </a:ln>
        </p:spPr>
      </p:pic>
      <p:sp>
        <p:nvSpPr>
          <p:cNvPr id="3" name="Title 2"/>
          <p:cNvSpPr txBox="1">
            <a:spLocks/>
          </p:cNvSpPr>
          <p:nvPr/>
        </p:nvSpPr>
        <p:spPr>
          <a:xfrm>
            <a:off x="76200" y="-76200"/>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chemeClr val="tx1"/>
                </a:solidFill>
              </a:rPr>
              <a:t>“</a:t>
            </a:r>
            <a:r>
              <a:rPr lang="en-US" u="sng" dirty="0" smtClean="0">
                <a:solidFill>
                  <a:schemeClr val="tx1"/>
                </a:solidFill>
              </a:rPr>
              <a:t>Current GOES</a:t>
            </a:r>
            <a:r>
              <a:rPr lang="en-US" dirty="0" smtClean="0">
                <a:solidFill>
                  <a:schemeClr val="tx1"/>
                </a:solidFill>
              </a:rPr>
              <a:t>” IR Pixel size from East </a:t>
            </a:r>
          </a:p>
          <a:p>
            <a:r>
              <a:rPr lang="en-US" dirty="0" smtClean="0">
                <a:solidFill>
                  <a:schemeClr val="tx1"/>
                </a:solidFill>
              </a:rPr>
              <a:t>(approximate size from 75W)</a:t>
            </a:r>
            <a:endParaRPr lang="en-US" dirty="0">
              <a:solidFill>
                <a:schemeClr val="tx1"/>
              </a:solidFill>
            </a:endParaRPr>
          </a:p>
        </p:txBody>
      </p:sp>
    </p:spTree>
    <p:extLst>
      <p:ext uri="{BB962C8B-B14F-4D97-AF65-F5344CB8AC3E}">
        <p14:creationId xmlns:p14="http://schemas.microsoft.com/office/powerpoint/2010/main" val="4010190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ES_R_75W_RES_3p15km_Zoomed_Proposed_CONUS"/>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758952"/>
            <a:ext cx="9144000" cy="9144000"/>
          </a:xfrm>
          <a:prstGeom prst="rect">
            <a:avLst/>
          </a:prstGeom>
          <a:noFill/>
          <a:ln>
            <a:noFill/>
          </a:ln>
        </p:spPr>
      </p:pic>
      <p:sp>
        <p:nvSpPr>
          <p:cNvPr id="3" name="Title 2"/>
          <p:cNvSpPr txBox="1">
            <a:spLocks/>
          </p:cNvSpPr>
          <p:nvPr/>
        </p:nvSpPr>
        <p:spPr>
          <a:xfrm>
            <a:off x="76200" y="-76200"/>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chemeClr val="tx1"/>
                </a:solidFill>
              </a:rPr>
              <a:t>“</a:t>
            </a:r>
            <a:r>
              <a:rPr lang="en-US" u="sng" dirty="0" smtClean="0">
                <a:solidFill>
                  <a:schemeClr val="tx1"/>
                </a:solidFill>
              </a:rPr>
              <a:t>Current GOES</a:t>
            </a:r>
            <a:r>
              <a:rPr lang="en-US" dirty="0" smtClean="0">
                <a:solidFill>
                  <a:schemeClr val="tx1"/>
                </a:solidFill>
              </a:rPr>
              <a:t>” IR Pixel size from East </a:t>
            </a:r>
          </a:p>
          <a:p>
            <a:r>
              <a:rPr lang="en-US" dirty="0" smtClean="0">
                <a:solidFill>
                  <a:schemeClr val="tx1"/>
                </a:solidFill>
              </a:rPr>
              <a:t>(approximate size from 75W)</a:t>
            </a:r>
            <a:endParaRPr lang="en-US" dirty="0">
              <a:solidFill>
                <a:schemeClr val="tx1"/>
              </a:solidFill>
            </a:endParaRPr>
          </a:p>
        </p:txBody>
      </p:sp>
    </p:spTree>
    <p:extLst>
      <p:ext uri="{BB962C8B-B14F-4D97-AF65-F5344CB8AC3E}">
        <p14:creationId xmlns:p14="http://schemas.microsoft.com/office/powerpoint/2010/main" val="3935191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ES_R_Optimal_RES_2km-3p15km_Zoomed_Proposed_CONUS"/>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58952"/>
            <a:ext cx="9144000" cy="9144000"/>
          </a:xfrm>
          <a:prstGeom prst="rect">
            <a:avLst/>
          </a:prstGeom>
          <a:noFill/>
          <a:ln>
            <a:noFill/>
          </a:ln>
        </p:spPr>
      </p:pic>
      <p:sp>
        <p:nvSpPr>
          <p:cNvPr id="3" name="TextBox 2"/>
          <p:cNvSpPr txBox="1"/>
          <p:nvPr/>
        </p:nvSpPr>
        <p:spPr>
          <a:xfrm>
            <a:off x="5486400" y="5334000"/>
            <a:ext cx="2351541" cy="584775"/>
          </a:xfrm>
          <a:prstGeom prst="rect">
            <a:avLst/>
          </a:prstGeom>
          <a:noFill/>
        </p:spPr>
        <p:txBody>
          <a:bodyPr wrap="none" rtlCol="0">
            <a:spAutoFit/>
          </a:bodyPr>
          <a:lstStyle/>
          <a:p>
            <a:r>
              <a:rPr lang="en-US" sz="3200" b="1" dirty="0" smtClean="0">
                <a:solidFill>
                  <a:schemeClr val="bg1"/>
                </a:solidFill>
              </a:rPr>
              <a:t>East Optimal</a:t>
            </a:r>
            <a:endParaRPr lang="en-US" sz="3200" b="1" dirty="0">
              <a:solidFill>
                <a:schemeClr val="bg1"/>
              </a:solidFill>
            </a:endParaRPr>
          </a:p>
        </p:txBody>
      </p:sp>
      <p:sp>
        <p:nvSpPr>
          <p:cNvPr id="4" name="TextBox 3"/>
          <p:cNvSpPr txBox="1"/>
          <p:nvPr/>
        </p:nvSpPr>
        <p:spPr>
          <a:xfrm>
            <a:off x="1534659" y="5358825"/>
            <a:ext cx="2518638" cy="584775"/>
          </a:xfrm>
          <a:prstGeom prst="rect">
            <a:avLst/>
          </a:prstGeom>
          <a:noFill/>
        </p:spPr>
        <p:txBody>
          <a:bodyPr wrap="none" rtlCol="0">
            <a:spAutoFit/>
          </a:bodyPr>
          <a:lstStyle/>
          <a:p>
            <a:r>
              <a:rPr lang="en-US" sz="3200" b="1" dirty="0" smtClean="0">
                <a:solidFill>
                  <a:schemeClr val="bg1"/>
                </a:solidFill>
              </a:rPr>
              <a:t>West Optimal</a:t>
            </a:r>
            <a:endParaRPr lang="en-US" sz="3200" b="1" dirty="0">
              <a:solidFill>
                <a:schemeClr val="bg1"/>
              </a:solidFill>
            </a:endParaRPr>
          </a:p>
        </p:txBody>
      </p:sp>
      <p:sp>
        <p:nvSpPr>
          <p:cNvPr id="5" name="Title 2"/>
          <p:cNvSpPr txBox="1">
            <a:spLocks/>
          </p:cNvSpPr>
          <p:nvPr/>
        </p:nvSpPr>
        <p:spPr>
          <a:xfrm>
            <a:off x="-76200" y="76200"/>
            <a:ext cx="9372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dirty="0" smtClean="0">
                <a:solidFill>
                  <a:schemeClr val="tx1"/>
                </a:solidFill>
              </a:rPr>
              <a:t>ABI IR pixel size from West and “GOES” from East </a:t>
            </a:r>
          </a:p>
          <a:p>
            <a:r>
              <a:rPr lang="en-US" sz="3600" dirty="0" smtClean="0">
                <a:solidFill>
                  <a:schemeClr val="tx1"/>
                </a:solidFill>
              </a:rPr>
              <a:t>(proposed ABI CONUS West and East)</a:t>
            </a:r>
            <a:endParaRPr lang="en-US" sz="3600" dirty="0">
              <a:solidFill>
                <a:schemeClr val="tx1"/>
              </a:solidFill>
            </a:endParaRPr>
          </a:p>
        </p:txBody>
      </p:sp>
    </p:spTree>
    <p:extLst>
      <p:ext uri="{BB962C8B-B14F-4D97-AF65-F5344CB8AC3E}">
        <p14:creationId xmlns:p14="http://schemas.microsoft.com/office/powerpoint/2010/main" val="3130588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dirty="0" smtClean="0">
                <a:solidFill>
                  <a:srgbClr val="FFFF00"/>
                </a:solidFill>
              </a:rPr>
              <a:t>Conclusions</a:t>
            </a:r>
            <a:endParaRPr lang="en-US" dirty="0">
              <a:solidFill>
                <a:srgbClr val="FFFF00"/>
              </a:solidFill>
            </a:endParaRPr>
          </a:p>
        </p:txBody>
      </p:sp>
      <p:sp>
        <p:nvSpPr>
          <p:cNvPr id="4" name="Content Placeholder 3"/>
          <p:cNvSpPr>
            <a:spLocks noGrp="1"/>
          </p:cNvSpPr>
          <p:nvPr>
            <p:ph idx="1"/>
          </p:nvPr>
        </p:nvSpPr>
        <p:spPr>
          <a:xfrm>
            <a:off x="228600" y="762000"/>
            <a:ext cx="8686800" cy="4525963"/>
          </a:xfrm>
        </p:spPr>
        <p:txBody>
          <a:bodyPr/>
          <a:lstStyle/>
          <a:p>
            <a:r>
              <a:rPr lang="en-US" sz="2400" dirty="0" smtClean="0">
                <a:solidFill>
                  <a:schemeClr val="bg1"/>
                </a:solidFill>
              </a:rPr>
              <a:t>Current plans call for the GOES-West ABI CONUS sector to be over CONUS (and not to the west, as the current PACUS). Plus, current plans call for the GOES-East ABI CONUS sector cut-off just to the east of Puerto Rico.</a:t>
            </a:r>
          </a:p>
          <a:p>
            <a:endParaRPr lang="en-US" sz="2400" dirty="0">
              <a:solidFill>
                <a:schemeClr val="bg1"/>
              </a:solidFill>
            </a:endParaRPr>
          </a:p>
          <a:p>
            <a:r>
              <a:rPr lang="en-US" sz="2400" dirty="0" smtClean="0">
                <a:solidFill>
                  <a:schemeClr val="bg1"/>
                </a:solidFill>
              </a:rPr>
              <a:t>No 5-min coverage of Hawaii in ABI mode 3 with the current “CONUS” sector position. </a:t>
            </a:r>
          </a:p>
          <a:p>
            <a:endParaRPr lang="en-US" sz="2400" dirty="0">
              <a:solidFill>
                <a:schemeClr val="bg1"/>
              </a:solidFill>
            </a:endParaRPr>
          </a:p>
          <a:p>
            <a:r>
              <a:rPr lang="en-US" sz="2400" dirty="0" smtClean="0">
                <a:solidFill>
                  <a:schemeClr val="bg1"/>
                </a:solidFill>
              </a:rPr>
              <a:t>Both proposed sectors maximize ideal resolution coverage per the aforementioned analysis </a:t>
            </a:r>
            <a:r>
              <a:rPr lang="en-US" sz="2400" dirty="0">
                <a:solidFill>
                  <a:schemeClr val="bg1"/>
                </a:solidFill>
              </a:rPr>
              <a:t>of how the satellite pixel size varies with view </a:t>
            </a:r>
            <a:r>
              <a:rPr lang="en-US" sz="2400" dirty="0" smtClean="0">
                <a:solidFill>
                  <a:schemeClr val="bg1"/>
                </a:solidFill>
              </a:rPr>
              <a:t>angle. </a:t>
            </a:r>
            <a:endParaRPr lang="en-US" sz="2400" dirty="0">
              <a:solidFill>
                <a:schemeClr val="bg1"/>
              </a:solidFill>
            </a:endParaRPr>
          </a:p>
          <a:p>
            <a:endParaRPr lang="en-US" sz="2400" dirty="0">
              <a:solidFill>
                <a:schemeClr val="bg1"/>
              </a:solidFill>
            </a:endParaRPr>
          </a:p>
          <a:p>
            <a:r>
              <a:rPr lang="en-US" sz="2400" dirty="0" smtClean="0">
                <a:solidFill>
                  <a:schemeClr val="bg1"/>
                </a:solidFill>
              </a:rPr>
              <a:t>The ‘West’ CONUS should be moved much farther to the West and the ‘East’ CONUS should be slightly shifted to the East to optimize ideal viewing from space.</a:t>
            </a:r>
          </a:p>
          <a:p>
            <a:endParaRPr lang="en-US" sz="2400" dirty="0" smtClean="0">
              <a:solidFill>
                <a:schemeClr val="bg1"/>
              </a:solidFill>
            </a:endParaRPr>
          </a:p>
          <a:p>
            <a:endParaRPr lang="en-US" sz="2400" dirty="0">
              <a:solidFill>
                <a:schemeClr val="bg1"/>
              </a:solidFill>
            </a:endParaRPr>
          </a:p>
          <a:p>
            <a:endParaRPr lang="en-US" sz="2400" dirty="0" smtClean="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1621871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dirty="0" smtClean="0">
                <a:solidFill>
                  <a:srgbClr val="FFFF00"/>
                </a:solidFill>
              </a:rPr>
              <a:t>Proposal</a:t>
            </a:r>
            <a:endParaRPr lang="en-US" dirty="0">
              <a:solidFill>
                <a:srgbClr val="FFFF00"/>
              </a:solidFill>
            </a:endParaRPr>
          </a:p>
        </p:txBody>
      </p:sp>
      <p:sp>
        <p:nvSpPr>
          <p:cNvPr id="4" name="Content Placeholder 3"/>
          <p:cNvSpPr>
            <a:spLocks noGrp="1"/>
          </p:cNvSpPr>
          <p:nvPr>
            <p:ph idx="1"/>
          </p:nvPr>
        </p:nvSpPr>
        <p:spPr>
          <a:xfrm>
            <a:off x="228600" y="762000"/>
            <a:ext cx="8686800" cy="4525963"/>
          </a:xfrm>
        </p:spPr>
        <p:txBody>
          <a:bodyPr/>
          <a:lstStyle/>
          <a:p>
            <a:r>
              <a:rPr lang="en-US" sz="2000" dirty="0">
                <a:solidFill>
                  <a:schemeClr val="bg1"/>
                </a:solidFill>
              </a:rPr>
              <a:t>The NOAT (NWS Operational Advisory Team) suggests that the GOES-R ABI (Advanced Baseline Imager) "CONUS" sector center point, as scanned from the western geostationary position, be moved significantly to the west. This adjustment means more coverage of an area with favorable viewing geometry and would extend coverage over the North Pacific (including Hawaii). The center point would move to approximately: 30N and 137W. </a:t>
            </a:r>
            <a:endParaRPr lang="en-US" sz="2000" dirty="0" smtClean="0">
              <a:solidFill>
                <a:schemeClr val="bg1"/>
              </a:solidFill>
            </a:endParaRPr>
          </a:p>
          <a:p>
            <a:endParaRPr lang="en-US" sz="2000" dirty="0" smtClean="0">
              <a:solidFill>
                <a:schemeClr val="bg1"/>
              </a:solidFill>
            </a:endParaRPr>
          </a:p>
          <a:p>
            <a:r>
              <a:rPr lang="en-US" sz="2000" dirty="0" smtClean="0">
                <a:solidFill>
                  <a:schemeClr val="bg1"/>
                </a:solidFill>
              </a:rPr>
              <a:t>In </a:t>
            </a:r>
            <a:r>
              <a:rPr lang="en-US" sz="2000" dirty="0">
                <a:solidFill>
                  <a:schemeClr val="bg1"/>
                </a:solidFill>
              </a:rPr>
              <a:t>addition, the GOES-R ABI CONUS sector center point, as scanned from the eastern geostationary position, should be moved slightly to the east. This adjustment means slightly more coverage of an area with favorable viewing geometry and would extend coverage to the east of Puerto Rico and for tropical waves/tropical cyclones in the Atlantic. The center point would move to approximately: 30N and 87W. </a:t>
            </a:r>
          </a:p>
          <a:p>
            <a:endParaRPr lang="en-US" sz="2000" dirty="0">
              <a:solidFill>
                <a:schemeClr val="bg1"/>
              </a:solidFill>
            </a:endParaRPr>
          </a:p>
          <a:p>
            <a:endParaRPr lang="en-US" sz="2000" dirty="0" smtClean="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2500844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 Scan Mode 3 (“flex”)</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783" y="1371600"/>
            <a:ext cx="4778217" cy="4343400"/>
          </a:xfrm>
        </p:spPr>
      </p:pic>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F497244-FA3C-4012-968F-09C273D16AE7}" type="slidenum">
              <a:rPr lang="en-US" smtClean="0">
                <a:solidFill>
                  <a:srgbClr val="000000"/>
                </a:solidFill>
              </a:rPr>
              <a:pPr/>
              <a:t>2</a:t>
            </a:fld>
            <a:endParaRPr lang="en-US">
              <a:solidFill>
                <a:srgbClr val="0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828800"/>
            <a:ext cx="3962399" cy="237066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2639" y="4416357"/>
            <a:ext cx="2975161" cy="2247900"/>
          </a:xfrm>
          <a:prstGeom prst="rect">
            <a:avLst/>
          </a:prstGeom>
        </p:spPr>
      </p:pic>
      <p:sp>
        <p:nvSpPr>
          <p:cNvPr id="8" name="Text Box 3"/>
          <p:cNvSpPr txBox="1">
            <a:spLocks noChangeArrowheads="1"/>
          </p:cNvSpPr>
          <p:nvPr/>
        </p:nvSpPr>
        <p:spPr bwMode="auto">
          <a:xfrm>
            <a:off x="0" y="5715000"/>
            <a:ext cx="64452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eaLnBrk="0" hangingPunct="0"/>
            <a:r>
              <a:rPr lang="en-US" sz="2000" b="1" dirty="0" smtClean="0">
                <a:solidFill>
                  <a:srgbClr val="FFFFFF"/>
                </a:solidFill>
                <a:latin typeface="Arial Unicode MS" pitchFamily="34" charset="-128"/>
              </a:rPr>
              <a:t>Scan mode (3) or ‘flex mode’ </a:t>
            </a:r>
            <a:r>
              <a:rPr lang="en-US" sz="2000" b="1" dirty="0">
                <a:solidFill>
                  <a:srgbClr val="FFFFFF"/>
                </a:solidFill>
                <a:latin typeface="Arial Unicode MS" pitchFamily="34" charset="-128"/>
              </a:rPr>
              <a:t>for the ABI:</a:t>
            </a:r>
          </a:p>
          <a:p>
            <a:pPr eaLnBrk="0" hangingPunct="0"/>
            <a:r>
              <a:rPr lang="en-US" sz="2000" b="1" dirty="0" smtClean="0">
                <a:solidFill>
                  <a:srgbClr val="FFFFFF"/>
                </a:solidFill>
                <a:latin typeface="Arial Unicode MS" pitchFamily="34" charset="-128"/>
              </a:rPr>
              <a:t>- Full </a:t>
            </a:r>
            <a:r>
              <a:rPr lang="en-US" sz="2000" b="1" dirty="0">
                <a:solidFill>
                  <a:srgbClr val="FFFFFF"/>
                </a:solidFill>
                <a:latin typeface="Arial Unicode MS" pitchFamily="34" charset="-128"/>
              </a:rPr>
              <a:t>disk </a:t>
            </a:r>
            <a:r>
              <a:rPr lang="en-US" sz="2000" b="1" dirty="0" smtClean="0">
                <a:solidFill>
                  <a:srgbClr val="FFFFFF"/>
                </a:solidFill>
                <a:latin typeface="Arial Unicode MS" pitchFamily="34" charset="-128"/>
              </a:rPr>
              <a:t>every </a:t>
            </a:r>
            <a:r>
              <a:rPr lang="en-US" sz="2000" b="1" dirty="0">
                <a:solidFill>
                  <a:srgbClr val="FFFFFF"/>
                </a:solidFill>
                <a:latin typeface="Arial Unicode MS" pitchFamily="34" charset="-128"/>
              </a:rPr>
              <a:t>15 minutes + 5 min CONUS </a:t>
            </a:r>
            <a:endParaRPr lang="en-US" sz="2000" b="1" dirty="0" smtClean="0">
              <a:solidFill>
                <a:srgbClr val="FFFFFF"/>
              </a:solidFill>
              <a:latin typeface="Arial Unicode MS" pitchFamily="34" charset="-128"/>
            </a:endParaRPr>
          </a:p>
          <a:p>
            <a:pPr eaLnBrk="0" hangingPunct="0"/>
            <a:r>
              <a:rPr lang="en-US" sz="2000" b="1" dirty="0" smtClean="0">
                <a:solidFill>
                  <a:srgbClr val="FFFFFF"/>
                </a:solidFill>
                <a:latin typeface="Arial Unicode MS" pitchFamily="34" charset="-128"/>
              </a:rPr>
              <a:t>     + 1-min </a:t>
            </a:r>
            <a:r>
              <a:rPr lang="en-US" sz="2000" b="1" dirty="0" err="1" smtClean="0">
                <a:solidFill>
                  <a:srgbClr val="FFFFFF"/>
                </a:solidFill>
                <a:latin typeface="Arial Unicode MS" pitchFamily="34" charset="-128"/>
              </a:rPr>
              <a:t>mesoscales</a:t>
            </a:r>
            <a:r>
              <a:rPr lang="en-US" sz="2000" b="1" dirty="0" smtClean="0">
                <a:solidFill>
                  <a:srgbClr val="FFFFFF"/>
                </a:solidFill>
                <a:latin typeface="Arial Unicode MS" pitchFamily="34" charset="-128"/>
              </a:rPr>
              <a:t> (2 locations). </a:t>
            </a:r>
            <a:endParaRPr lang="en-US" sz="2000" b="1" dirty="0">
              <a:solidFill>
                <a:srgbClr val="FFFFFF"/>
              </a:solidFill>
              <a:latin typeface="Arial Unicode MS" pitchFamily="34" charset="-128"/>
            </a:endParaRPr>
          </a:p>
        </p:txBody>
      </p:sp>
    </p:spTree>
    <p:extLst>
      <p:ext uri="{BB962C8B-B14F-4D97-AF65-F5344CB8AC3E}">
        <p14:creationId xmlns:p14="http://schemas.microsoft.com/office/powerpoint/2010/main" val="959072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solidFill>
                  <a:srgbClr val="FFFF00"/>
                </a:solidFill>
              </a:rPr>
              <a:t>Back-up Material</a:t>
            </a:r>
            <a:endParaRPr lang="en-US" dirty="0">
              <a:solidFill>
                <a:srgbClr val="FFFF00"/>
              </a:solidFill>
            </a:endParaRPr>
          </a:p>
        </p:txBody>
      </p:sp>
      <p:sp>
        <p:nvSpPr>
          <p:cNvPr id="4" name="Content Placeholder 3"/>
          <p:cNvSpPr>
            <a:spLocks noGrp="1"/>
          </p:cNvSpPr>
          <p:nvPr>
            <p:ph idx="1"/>
          </p:nvPr>
        </p:nvSpPr>
        <p:spPr>
          <a:xfrm>
            <a:off x="381000" y="1189037"/>
            <a:ext cx="8534400" cy="4525963"/>
          </a:xfrm>
        </p:spPr>
        <p:txBody>
          <a:bodyPr/>
          <a:lstStyle/>
          <a:p>
            <a:endParaRPr lang="en-US" sz="2400" dirty="0" smtClean="0">
              <a:solidFill>
                <a:schemeClr val="bg1"/>
              </a:solidFill>
            </a:endParaRPr>
          </a:p>
          <a:p>
            <a:endParaRPr lang="en-US" sz="2400" dirty="0">
              <a:solidFill>
                <a:schemeClr val="bg1"/>
              </a:solidFill>
            </a:endParaRPr>
          </a:p>
          <a:p>
            <a:endParaRPr lang="en-US" sz="2400" dirty="0" smtClean="0">
              <a:solidFill>
                <a:schemeClr val="bg1"/>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2667148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228600"/>
            <a:ext cx="6152453" cy="584775"/>
          </a:xfrm>
          <a:prstGeom prst="rect">
            <a:avLst/>
          </a:prstGeom>
          <a:noFill/>
        </p:spPr>
        <p:txBody>
          <a:bodyPr wrap="none" rtlCol="0">
            <a:spAutoFit/>
          </a:bodyPr>
          <a:lstStyle/>
          <a:p>
            <a:r>
              <a:rPr lang="en-US" sz="3200" dirty="0" smtClean="0">
                <a:solidFill>
                  <a:srgbClr val="FFFF00"/>
                </a:solidFill>
              </a:rPr>
              <a:t>Volume 4 of the PUG (version C)</a:t>
            </a:r>
          </a:p>
        </p:txBody>
      </p:sp>
      <p:sp>
        <p:nvSpPr>
          <p:cNvPr id="4" name="TextBox 3"/>
          <p:cNvSpPr txBox="1"/>
          <p:nvPr/>
        </p:nvSpPr>
        <p:spPr>
          <a:xfrm>
            <a:off x="533400" y="1219200"/>
            <a:ext cx="8157682" cy="461665"/>
          </a:xfrm>
          <a:prstGeom prst="rect">
            <a:avLst/>
          </a:prstGeom>
          <a:noFill/>
        </p:spPr>
        <p:txBody>
          <a:bodyPr wrap="none" rtlCol="0">
            <a:spAutoFit/>
          </a:bodyPr>
          <a:lstStyle/>
          <a:p>
            <a:r>
              <a:rPr lang="en-US" sz="2400" dirty="0">
                <a:solidFill>
                  <a:schemeClr val="bg1"/>
                </a:solidFill>
              </a:rPr>
              <a:t>http://www.goes-r.gov/users/docs/PUG-GRB-vol4-verC.pdf</a:t>
            </a:r>
          </a:p>
        </p:txBody>
      </p:sp>
      <p:grpSp>
        <p:nvGrpSpPr>
          <p:cNvPr id="14" name="Group 13"/>
          <p:cNvGrpSpPr/>
          <p:nvPr/>
        </p:nvGrpSpPr>
        <p:grpSpPr>
          <a:xfrm>
            <a:off x="438150" y="1981200"/>
            <a:ext cx="8267700" cy="4552950"/>
            <a:chOff x="438150" y="1981200"/>
            <a:chExt cx="8267700" cy="455295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1981200"/>
              <a:ext cx="8267700" cy="4552950"/>
            </a:xfrm>
            <a:prstGeom prst="rect">
              <a:avLst/>
            </a:prstGeom>
          </p:spPr>
        </p:pic>
        <p:sp>
          <p:nvSpPr>
            <p:cNvPr id="6" name="Rectangle 5"/>
            <p:cNvSpPr/>
            <p:nvPr/>
          </p:nvSpPr>
          <p:spPr>
            <a:xfrm>
              <a:off x="5791200" y="4853354"/>
              <a:ext cx="2266253" cy="504092"/>
            </a:xfrm>
            <a:prstGeom prst="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743200" y="5753101"/>
              <a:ext cx="713433" cy="46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743200" y="5506497"/>
              <a:ext cx="703385" cy="180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035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8600"/>
            <a:ext cx="8229600" cy="6288364"/>
          </a:xfrm>
          <a:prstGeom prst="rect">
            <a:avLst/>
          </a:prstGeom>
        </p:spPr>
      </p:pic>
      <p:sp>
        <p:nvSpPr>
          <p:cNvPr id="5" name="TextBox 4"/>
          <p:cNvSpPr txBox="1"/>
          <p:nvPr/>
        </p:nvSpPr>
        <p:spPr>
          <a:xfrm>
            <a:off x="540542" y="5867400"/>
            <a:ext cx="8374858" cy="646331"/>
          </a:xfrm>
          <a:prstGeom prst="rect">
            <a:avLst/>
          </a:prstGeom>
          <a:noFill/>
        </p:spPr>
        <p:txBody>
          <a:bodyPr wrap="square" rtlCol="0">
            <a:spAutoFit/>
          </a:bodyPr>
          <a:lstStyle/>
          <a:p>
            <a:r>
              <a:rPr lang="en-US" dirty="0" smtClean="0">
                <a:solidFill>
                  <a:prstClr val="black"/>
                </a:solidFill>
              </a:rPr>
              <a:t>Current plans call for GOES-R to have a 6 month check-out and then replace GOES-15 as the Western GOES. GOES-S is slated to replace GOES-14 in 2020 as the eastern GOES.</a:t>
            </a:r>
          </a:p>
        </p:txBody>
      </p:sp>
    </p:spTree>
    <p:extLst>
      <p:ext uri="{BB962C8B-B14F-4D97-AF65-F5344CB8AC3E}">
        <p14:creationId xmlns:p14="http://schemas.microsoft.com/office/powerpoint/2010/main" val="1560862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G-EAST-WEST-conus"/>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579438"/>
            <a:ext cx="9144000" cy="5699125"/>
          </a:xfrm>
          <a:prstGeom prst="rect">
            <a:avLst/>
          </a:prstGeom>
          <a:noFill/>
          <a:ln>
            <a:noFill/>
          </a:ln>
        </p:spPr>
      </p:pic>
      <p:sp>
        <p:nvSpPr>
          <p:cNvPr id="3" name="Title 2"/>
          <p:cNvSpPr txBox="1">
            <a:spLocks/>
          </p:cNvSpPr>
          <p:nvPr/>
        </p:nvSpPr>
        <p:spPr>
          <a:xfrm>
            <a:off x="228600" y="4648200"/>
            <a:ext cx="7010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rgbClr val="FFFF00"/>
                </a:solidFill>
              </a:rPr>
              <a:t>CONUS from East and West (current)</a:t>
            </a:r>
            <a:endParaRPr lang="en-US" dirty="0">
              <a:solidFill>
                <a:srgbClr val="FFFF00"/>
              </a:solidFill>
            </a:endParaRPr>
          </a:p>
        </p:txBody>
      </p:sp>
    </p:spTree>
    <p:extLst>
      <p:ext uri="{BB962C8B-B14F-4D97-AF65-F5344CB8AC3E}">
        <p14:creationId xmlns:p14="http://schemas.microsoft.com/office/powerpoint/2010/main" val="1441871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ggested-EAST-WEST-conus"/>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579438"/>
            <a:ext cx="9144000" cy="5699125"/>
          </a:xfrm>
          <a:prstGeom prst="rect">
            <a:avLst/>
          </a:prstGeom>
          <a:noFill/>
          <a:ln>
            <a:noFill/>
          </a:ln>
        </p:spPr>
      </p:pic>
      <p:sp>
        <p:nvSpPr>
          <p:cNvPr id="3" name="Title 2"/>
          <p:cNvSpPr txBox="1">
            <a:spLocks/>
          </p:cNvSpPr>
          <p:nvPr/>
        </p:nvSpPr>
        <p:spPr>
          <a:xfrm>
            <a:off x="228600" y="4648200"/>
            <a:ext cx="7010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rgbClr val="FFFF00"/>
                </a:solidFill>
              </a:rPr>
              <a:t>CONUS from East and West (proposed)</a:t>
            </a:r>
            <a:endParaRPr lang="en-US" dirty="0">
              <a:solidFill>
                <a:srgbClr val="FFFF00"/>
              </a:solidFill>
            </a:endParaRPr>
          </a:p>
        </p:txBody>
      </p:sp>
    </p:spTree>
    <p:extLst>
      <p:ext uri="{BB962C8B-B14F-4D97-AF65-F5344CB8AC3E}">
        <p14:creationId xmlns:p14="http://schemas.microsoft.com/office/powerpoint/2010/main" val="3383511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solidFill>
                  <a:srgbClr val="FFFF00"/>
                </a:solidFill>
              </a:rPr>
              <a:t>Exploratory Scan Modes</a:t>
            </a:r>
            <a:endParaRPr lang="en-US" dirty="0">
              <a:solidFill>
                <a:srgbClr val="FFFF00"/>
              </a:solidFill>
            </a:endParaRPr>
          </a:p>
        </p:txBody>
      </p:sp>
      <p:sp>
        <p:nvSpPr>
          <p:cNvPr id="4" name="Content Placeholder 3"/>
          <p:cNvSpPr>
            <a:spLocks noGrp="1"/>
          </p:cNvSpPr>
          <p:nvPr>
            <p:ph idx="1"/>
          </p:nvPr>
        </p:nvSpPr>
        <p:spPr>
          <a:xfrm>
            <a:off x="381000" y="914400"/>
            <a:ext cx="8534400" cy="4525963"/>
          </a:xfrm>
        </p:spPr>
        <p:txBody>
          <a:bodyPr/>
          <a:lstStyle/>
          <a:p>
            <a:endParaRPr lang="en-US" sz="2400" dirty="0" smtClean="0">
              <a:solidFill>
                <a:schemeClr val="bg1"/>
              </a:solidFill>
            </a:endParaRPr>
          </a:p>
          <a:p>
            <a:r>
              <a:rPr lang="en-US" sz="2400" dirty="0" smtClean="0">
                <a:solidFill>
                  <a:schemeClr val="bg1"/>
                </a:solidFill>
              </a:rPr>
              <a:t>In the future, when possible, consider to reshape ‘PACUS’ and/or the ‘</a:t>
            </a:r>
            <a:r>
              <a:rPr lang="en-US" sz="2400" dirty="0" err="1" smtClean="0">
                <a:solidFill>
                  <a:schemeClr val="bg1"/>
                </a:solidFill>
              </a:rPr>
              <a:t>mesoscale</a:t>
            </a:r>
            <a:r>
              <a:rPr lang="en-US" sz="2400" dirty="0" smtClean="0">
                <a:solidFill>
                  <a:schemeClr val="bg1"/>
                </a:solidFill>
              </a:rPr>
              <a:t>’ to be a more efficient system (e.g. the size aspect ratio of the CONUS scan or a “half-height” </a:t>
            </a:r>
            <a:r>
              <a:rPr lang="en-US" sz="2400" dirty="0" err="1" smtClean="0">
                <a:solidFill>
                  <a:schemeClr val="bg1"/>
                </a:solidFill>
              </a:rPr>
              <a:t>mesoscale</a:t>
            </a:r>
            <a:r>
              <a:rPr lang="en-US" sz="2400" dirty="0" smtClean="0">
                <a:solidFill>
                  <a:schemeClr val="bg1"/>
                </a:solidFill>
              </a:rPr>
              <a:t>, double wide). </a:t>
            </a:r>
          </a:p>
          <a:p>
            <a:endParaRPr lang="en-US" sz="2400" dirty="0">
              <a:solidFill>
                <a:schemeClr val="bg1"/>
              </a:solidFill>
            </a:endParaRPr>
          </a:p>
          <a:p>
            <a:r>
              <a:rPr lang="en-US" sz="2400" dirty="0" smtClean="0">
                <a:solidFill>
                  <a:schemeClr val="bg1"/>
                </a:solidFill>
              </a:rPr>
              <a:t>These would take a ground system change, most likely sometime after GOES-R Post Launch Test.</a:t>
            </a:r>
          </a:p>
          <a:p>
            <a:endParaRPr lang="en-US" sz="2400" dirty="0">
              <a:solidFill>
                <a:schemeClr val="bg1"/>
              </a:solidFill>
            </a:endParaRPr>
          </a:p>
          <a:p>
            <a:r>
              <a:rPr lang="en-US" sz="2400" dirty="0" smtClean="0">
                <a:solidFill>
                  <a:schemeClr val="bg1"/>
                </a:solidFill>
              </a:rPr>
              <a:t>At a minimum, data in mode 3 and 4 will be collected during the Post Launch Testing (PLT) phase. Ideally these other ‘exploratory’ modes can also be run during the PLT. </a:t>
            </a:r>
          </a:p>
          <a:p>
            <a:pPr marL="0" indent="0">
              <a:buNone/>
            </a:pPr>
            <a:endParaRPr lang="en-US" sz="2400" dirty="0" smtClean="0">
              <a:solidFill>
                <a:schemeClr val="bg1"/>
              </a:solidFill>
            </a:endParaRPr>
          </a:p>
        </p:txBody>
      </p:sp>
      <p:sp>
        <p:nvSpPr>
          <p:cNvPr id="2" name="Slide Number Placeholder 1"/>
          <p:cNvSpPr>
            <a:spLocks noGrp="1"/>
          </p:cNvSpPr>
          <p:nvPr>
            <p:ph type="sldNum" sz="quarter" idx="12"/>
          </p:nvPr>
        </p:nvSpPr>
        <p:spPr/>
        <p:txBody>
          <a:bodyPr/>
          <a:lstStyle/>
          <a:p>
            <a:pPr>
              <a:defRPr/>
            </a:pPr>
            <a:r>
              <a:rPr lang="en-US" dirty="0" smtClean="0">
                <a:solidFill>
                  <a:srgbClr val="000000"/>
                </a:solidFill>
              </a:rPr>
              <a:t>  </a:t>
            </a:r>
            <a:fld id="{D2ECD224-1A74-47C7-937F-D2AF1EDE567F}"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3445915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ABI Scan Strategies</a:t>
            </a:r>
            <a:endParaRPr lang="en-US" dirty="0"/>
          </a:p>
        </p:txBody>
      </p:sp>
      <p:sp>
        <p:nvSpPr>
          <p:cNvPr id="4" name="Slide Number Placeholder 3"/>
          <p:cNvSpPr>
            <a:spLocks noGrp="1"/>
          </p:cNvSpPr>
          <p:nvPr>
            <p:ph type="sldNum" sz="quarter" idx="12"/>
          </p:nvPr>
        </p:nvSpPr>
        <p:spPr/>
        <p:txBody>
          <a:bodyPr/>
          <a:lstStyle/>
          <a:p>
            <a:pPr>
              <a:defRPr/>
            </a:pPr>
            <a:fld id="{E2F257B4-DC8B-6A48-AE5D-4E9055F48DED}" type="slidenum">
              <a:rPr lang="en-US" smtClean="0">
                <a:solidFill>
                  <a:prstClr val="black">
                    <a:tint val="75000"/>
                  </a:prstClr>
                </a:solidFill>
              </a:rPr>
              <a:pPr>
                <a:defRPr/>
              </a:pPr>
              <a:t>26</a:t>
            </a:fld>
            <a:endParaRPr lang="en-US">
              <a:solidFill>
                <a:prstClr val="black">
                  <a:tint val="75000"/>
                </a:prstClr>
              </a:solidFill>
            </a:endParaRPr>
          </a:p>
        </p:txBody>
      </p:sp>
      <p:pic>
        <p:nvPicPr>
          <p:cNvPr id="1026" name="Picture 2" descr="C:\Users\jgerth\AppData\Local\Microsoft\Windows\Temporary Internet Files\Content.IE5\34A7DMYB\MC9004315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088" y="3162217"/>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gerth\AppData\Local\Microsoft\Windows\Temporary Internet Files\Content.IE5\34A7DMYB\MC9004315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088" y="1695098"/>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1746088" y="4633811"/>
            <a:ext cx="13716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47" t="17191" r="34798" b="54507"/>
          <a:stretch/>
        </p:blipFill>
        <p:spPr bwMode="auto">
          <a:xfrm>
            <a:off x="5454329" y="1833114"/>
            <a:ext cx="612475" cy="3881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866205" y="3434755"/>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1746088" y="5410989"/>
            <a:ext cx="1371600" cy="685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17579" y="3663351"/>
            <a:ext cx="1838965" cy="369332"/>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latin typeface="Arial" charset="0"/>
                <a:ea typeface="ＭＳ Ｐゴシック" charset="0"/>
              </a:rPr>
              <a:t>Every </a:t>
            </a:r>
            <a:r>
              <a:rPr lang="en-US" b="1" dirty="0" smtClean="0">
                <a:solidFill>
                  <a:prstClr val="black"/>
                </a:solidFill>
                <a:latin typeface="Arial" charset="0"/>
                <a:ea typeface="ＭＳ Ｐゴシック" charset="0"/>
              </a:rPr>
              <a:t>6</a:t>
            </a:r>
            <a:r>
              <a:rPr lang="en-US" dirty="0" smtClean="0">
                <a:solidFill>
                  <a:prstClr val="black"/>
                </a:solidFill>
                <a:latin typeface="Arial" charset="0"/>
                <a:ea typeface="ＭＳ Ｐゴシック" charset="0"/>
              </a:rPr>
              <a:t> minutes</a:t>
            </a:r>
            <a:endParaRPr lang="en-US" sz="2400" dirty="0">
              <a:solidFill>
                <a:prstClr val="black"/>
              </a:solidFill>
              <a:latin typeface="Arial" charset="0"/>
              <a:ea typeface="ＭＳ Ｐゴシック" charset="0"/>
            </a:endParaRPr>
          </a:p>
        </p:txBody>
      </p:sp>
      <p:sp>
        <p:nvSpPr>
          <p:cNvPr id="21" name="TextBox 20"/>
          <p:cNvSpPr txBox="1"/>
          <p:nvPr/>
        </p:nvSpPr>
        <p:spPr>
          <a:xfrm>
            <a:off x="3217580" y="2196232"/>
            <a:ext cx="1967205" cy="369332"/>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latin typeface="Arial" charset="0"/>
                <a:ea typeface="ＭＳ Ｐゴシック" charset="0"/>
              </a:rPr>
              <a:t>Every </a:t>
            </a:r>
            <a:r>
              <a:rPr lang="en-US" b="1" dirty="0" smtClean="0">
                <a:solidFill>
                  <a:prstClr val="black"/>
                </a:solidFill>
                <a:latin typeface="Arial" charset="0"/>
                <a:ea typeface="ＭＳ Ｐゴシック" charset="0"/>
              </a:rPr>
              <a:t>10</a:t>
            </a:r>
            <a:r>
              <a:rPr lang="en-US" dirty="0" smtClean="0">
                <a:solidFill>
                  <a:prstClr val="black"/>
                </a:solidFill>
                <a:latin typeface="Arial" charset="0"/>
                <a:ea typeface="ＭＳ Ｐゴシック" charset="0"/>
              </a:rPr>
              <a:t> minutes</a:t>
            </a:r>
            <a:endParaRPr lang="en-US" sz="2400" dirty="0">
              <a:solidFill>
                <a:prstClr val="black"/>
              </a:solidFill>
              <a:latin typeface="Arial" charset="0"/>
              <a:ea typeface="ＭＳ Ｐゴシック" charset="0"/>
            </a:endParaRPr>
          </a:p>
        </p:txBody>
      </p:sp>
      <p:sp>
        <p:nvSpPr>
          <p:cNvPr id="22" name="TextBox 21"/>
          <p:cNvSpPr txBox="1"/>
          <p:nvPr/>
        </p:nvSpPr>
        <p:spPr>
          <a:xfrm>
            <a:off x="3217580" y="5410989"/>
            <a:ext cx="1967205" cy="369332"/>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latin typeface="Arial" charset="0"/>
                <a:ea typeface="ＭＳ Ｐゴシック" charset="0"/>
              </a:rPr>
              <a:t>Every </a:t>
            </a:r>
            <a:r>
              <a:rPr lang="en-US" b="1" dirty="0" smtClean="0">
                <a:solidFill>
                  <a:prstClr val="black"/>
                </a:solidFill>
                <a:latin typeface="Arial" charset="0"/>
                <a:ea typeface="ＭＳ Ｐゴシック" charset="0"/>
              </a:rPr>
              <a:t>15</a:t>
            </a:r>
            <a:r>
              <a:rPr lang="en-US" dirty="0" smtClean="0">
                <a:solidFill>
                  <a:prstClr val="black"/>
                </a:solidFill>
                <a:latin typeface="Arial" charset="0"/>
                <a:ea typeface="ＭＳ Ｐゴシック" charset="0"/>
              </a:rPr>
              <a:t> minutes</a:t>
            </a:r>
            <a:endParaRPr lang="en-US" sz="2400" dirty="0">
              <a:solidFill>
                <a:prstClr val="black"/>
              </a:solidFill>
              <a:latin typeface="Arial" charset="0"/>
              <a:ea typeface="ＭＳ Ｐゴシック" charset="0"/>
            </a:endParaRPr>
          </a:p>
        </p:txBody>
      </p:sp>
      <p:sp>
        <p:nvSpPr>
          <p:cNvPr id="24" name="TextBox 23"/>
          <p:cNvSpPr txBox="1"/>
          <p:nvPr/>
        </p:nvSpPr>
        <p:spPr>
          <a:xfrm>
            <a:off x="3217580" y="4930774"/>
            <a:ext cx="2159566" cy="369332"/>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latin typeface="Arial" charset="0"/>
                <a:ea typeface="ＭＳ Ｐゴシック" charset="0"/>
              </a:rPr>
              <a:t>Every </a:t>
            </a:r>
            <a:r>
              <a:rPr lang="en-US" b="1" dirty="0" smtClean="0">
                <a:solidFill>
                  <a:prstClr val="black"/>
                </a:solidFill>
                <a:latin typeface="Arial" charset="0"/>
                <a:ea typeface="ＭＳ Ｐゴシック" charset="0"/>
              </a:rPr>
              <a:t>3.75</a:t>
            </a:r>
            <a:r>
              <a:rPr lang="en-US" dirty="0" smtClean="0">
                <a:solidFill>
                  <a:prstClr val="black"/>
                </a:solidFill>
                <a:latin typeface="Arial" charset="0"/>
                <a:ea typeface="ＭＳ Ｐゴシック" charset="0"/>
              </a:rPr>
              <a:t> minutes</a:t>
            </a:r>
            <a:endParaRPr lang="en-US" sz="2400" dirty="0">
              <a:solidFill>
                <a:prstClr val="black"/>
              </a:solidFill>
              <a:latin typeface="Arial" charset="0"/>
              <a:ea typeface="ＭＳ Ｐゴシック" charset="0"/>
            </a:endParaRPr>
          </a:p>
        </p:txBody>
      </p:sp>
      <p:sp>
        <p:nvSpPr>
          <p:cNvPr id="25" name="TextBox 24"/>
          <p:cNvSpPr txBox="1"/>
          <p:nvPr/>
        </p:nvSpPr>
        <p:spPr>
          <a:xfrm>
            <a:off x="6626445" y="2057732"/>
            <a:ext cx="2364750" cy="646331"/>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latin typeface="Arial" charset="0"/>
                <a:ea typeface="ＭＳ Ｐゴシック" charset="0"/>
              </a:rPr>
              <a:t>One “CONUS” sector</a:t>
            </a:r>
            <a:br>
              <a:rPr lang="en-US" dirty="0" smtClean="0">
                <a:solidFill>
                  <a:prstClr val="black"/>
                </a:solidFill>
                <a:latin typeface="Arial" charset="0"/>
                <a:ea typeface="ＭＳ Ｐゴシック" charset="0"/>
              </a:rPr>
            </a:br>
            <a:r>
              <a:rPr lang="en-US" dirty="0" smtClean="0">
                <a:solidFill>
                  <a:prstClr val="black"/>
                </a:solidFill>
                <a:latin typeface="Arial" charset="0"/>
                <a:ea typeface="ＭＳ Ｐゴシック" charset="0"/>
              </a:rPr>
              <a:t>every </a:t>
            </a:r>
            <a:r>
              <a:rPr lang="en-US" b="1" dirty="0" smtClean="0">
                <a:solidFill>
                  <a:prstClr val="black"/>
                </a:solidFill>
                <a:latin typeface="Arial" charset="0"/>
                <a:ea typeface="ＭＳ Ｐゴシック" charset="0"/>
              </a:rPr>
              <a:t>2</a:t>
            </a:r>
            <a:r>
              <a:rPr lang="en-US" dirty="0" smtClean="0">
                <a:solidFill>
                  <a:prstClr val="black"/>
                </a:solidFill>
                <a:latin typeface="Arial" charset="0"/>
                <a:ea typeface="ＭＳ Ｐゴシック" charset="0"/>
              </a:rPr>
              <a:t> minutes</a:t>
            </a:r>
            <a:endParaRPr lang="en-US" sz="2400" dirty="0">
              <a:solidFill>
                <a:prstClr val="black"/>
              </a:solidFill>
              <a:latin typeface="Arial" charset="0"/>
              <a:ea typeface="ＭＳ Ｐゴシック" charset="0"/>
            </a:endParaRPr>
          </a:p>
        </p:txBody>
      </p:sp>
      <p:pic>
        <p:nvPicPr>
          <p:cNvPr id="26"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018605" y="3587155"/>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171005" y="3739555"/>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323405" y="3891955"/>
            <a:ext cx="153119" cy="18403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6476525" y="3477887"/>
            <a:ext cx="2480166" cy="923330"/>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latin typeface="Arial" charset="0"/>
                <a:ea typeface="ＭＳ Ｐゴシック" charset="0"/>
              </a:rPr>
              <a:t>One </a:t>
            </a:r>
            <a:r>
              <a:rPr lang="en-US" dirty="0" err="1" smtClean="0">
                <a:solidFill>
                  <a:prstClr val="black"/>
                </a:solidFill>
                <a:latin typeface="Arial" charset="0"/>
                <a:ea typeface="ＭＳ Ｐゴシック" charset="0"/>
              </a:rPr>
              <a:t>mesoscale</a:t>
            </a:r>
            <a:r>
              <a:rPr lang="en-US" dirty="0" smtClean="0">
                <a:solidFill>
                  <a:prstClr val="black"/>
                </a:solidFill>
                <a:latin typeface="Arial" charset="0"/>
                <a:ea typeface="ＭＳ Ｐゴシック" charset="0"/>
              </a:rPr>
              <a:t> sector</a:t>
            </a:r>
          </a:p>
          <a:p>
            <a:pPr defTabSz="457200" fontAlgn="base">
              <a:spcBef>
                <a:spcPct val="0"/>
              </a:spcBef>
              <a:spcAft>
                <a:spcPct val="0"/>
              </a:spcAft>
            </a:pPr>
            <a:r>
              <a:rPr lang="en-US" dirty="0">
                <a:solidFill>
                  <a:prstClr val="black"/>
                </a:solidFill>
                <a:latin typeface="Arial" charset="0"/>
                <a:ea typeface="ＭＳ Ｐゴシック" charset="0"/>
              </a:rPr>
              <a:t>e</a:t>
            </a:r>
            <a:r>
              <a:rPr lang="en-US" dirty="0" smtClean="0">
                <a:solidFill>
                  <a:prstClr val="black"/>
                </a:solidFill>
                <a:latin typeface="Arial" charset="0"/>
                <a:ea typeface="ＭＳ Ｐゴシック" charset="0"/>
              </a:rPr>
              <a:t>very </a:t>
            </a:r>
            <a:r>
              <a:rPr lang="en-US" b="1" dirty="0" smtClean="0">
                <a:solidFill>
                  <a:prstClr val="black"/>
                </a:solidFill>
                <a:latin typeface="Arial" charset="0"/>
                <a:ea typeface="ＭＳ Ｐゴシック" charset="0"/>
              </a:rPr>
              <a:t>30</a:t>
            </a:r>
            <a:r>
              <a:rPr lang="en-US" dirty="0" smtClean="0">
                <a:solidFill>
                  <a:prstClr val="black"/>
                </a:solidFill>
                <a:latin typeface="Arial" charset="0"/>
                <a:ea typeface="ＭＳ Ｐゴシック" charset="0"/>
              </a:rPr>
              <a:t> seconds</a:t>
            </a:r>
            <a:br>
              <a:rPr lang="en-US" dirty="0" smtClean="0">
                <a:solidFill>
                  <a:prstClr val="black"/>
                </a:solidFill>
                <a:latin typeface="Arial" charset="0"/>
                <a:ea typeface="ＭＳ Ｐゴシック" charset="0"/>
              </a:rPr>
            </a:br>
            <a:r>
              <a:rPr lang="en-US" dirty="0" smtClean="0">
                <a:solidFill>
                  <a:prstClr val="black"/>
                </a:solidFill>
                <a:latin typeface="Arial" charset="0"/>
                <a:ea typeface="ＭＳ Ｐゴシック" charset="0"/>
              </a:rPr>
              <a:t>(one or two locations)</a:t>
            </a:r>
            <a:endParaRPr lang="en-US" sz="2400" dirty="0">
              <a:solidFill>
                <a:prstClr val="black"/>
              </a:solidFill>
              <a:latin typeface="Arial" charset="0"/>
              <a:ea typeface="ＭＳ Ｐゴシック" charset="0"/>
            </a:endParaRPr>
          </a:p>
        </p:txBody>
      </p:sp>
      <p:pic>
        <p:nvPicPr>
          <p:cNvPr id="30"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47" t="17191" r="34798" b="54507"/>
          <a:stretch/>
        </p:blipFill>
        <p:spPr bwMode="auto">
          <a:xfrm>
            <a:off x="5606729" y="1985514"/>
            <a:ext cx="612475" cy="38818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47" t="17191" r="34798" b="54507"/>
          <a:stretch/>
        </p:blipFill>
        <p:spPr bwMode="auto">
          <a:xfrm>
            <a:off x="5759129" y="2137914"/>
            <a:ext cx="612475" cy="38818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837459" y="3656163"/>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989859" y="3808563"/>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142259" y="3960963"/>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294659" y="4113363"/>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802955" y="3880439"/>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955355" y="4032839"/>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107755" y="4185239"/>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260155" y="4337639"/>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866206" y="4958117"/>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018606" y="5110517"/>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171006" y="5262917"/>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323406" y="5415317"/>
            <a:ext cx="153119" cy="184032"/>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6476524" y="5000516"/>
            <a:ext cx="2480166" cy="923330"/>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latin typeface="Arial" charset="0"/>
                <a:ea typeface="ＭＳ Ｐゴシック" charset="0"/>
              </a:rPr>
              <a:t>One </a:t>
            </a:r>
            <a:r>
              <a:rPr lang="en-US" dirty="0" err="1" smtClean="0">
                <a:solidFill>
                  <a:prstClr val="black"/>
                </a:solidFill>
                <a:latin typeface="Arial" charset="0"/>
                <a:ea typeface="ＭＳ Ｐゴシック" charset="0"/>
              </a:rPr>
              <a:t>mesoscale</a:t>
            </a:r>
            <a:r>
              <a:rPr lang="en-US" dirty="0" smtClean="0">
                <a:solidFill>
                  <a:prstClr val="black"/>
                </a:solidFill>
                <a:latin typeface="Arial" charset="0"/>
                <a:ea typeface="ＭＳ Ｐゴシック" charset="0"/>
              </a:rPr>
              <a:t> sector</a:t>
            </a:r>
          </a:p>
          <a:p>
            <a:pPr defTabSz="457200" fontAlgn="base">
              <a:spcBef>
                <a:spcPct val="0"/>
              </a:spcBef>
              <a:spcAft>
                <a:spcPct val="0"/>
              </a:spcAft>
            </a:pPr>
            <a:r>
              <a:rPr lang="en-US" dirty="0">
                <a:solidFill>
                  <a:prstClr val="black"/>
                </a:solidFill>
                <a:latin typeface="Arial" charset="0"/>
                <a:ea typeface="ＭＳ Ｐゴシック" charset="0"/>
              </a:rPr>
              <a:t>e</a:t>
            </a:r>
            <a:r>
              <a:rPr lang="en-US" dirty="0" smtClean="0">
                <a:solidFill>
                  <a:prstClr val="black"/>
                </a:solidFill>
                <a:latin typeface="Arial" charset="0"/>
                <a:ea typeface="ＭＳ Ｐゴシック" charset="0"/>
              </a:rPr>
              <a:t>very </a:t>
            </a:r>
            <a:r>
              <a:rPr lang="en-US" b="1" dirty="0" smtClean="0">
                <a:solidFill>
                  <a:prstClr val="black"/>
                </a:solidFill>
                <a:latin typeface="Arial" charset="0"/>
                <a:ea typeface="ＭＳ Ｐゴシック" charset="0"/>
              </a:rPr>
              <a:t>30</a:t>
            </a:r>
            <a:r>
              <a:rPr lang="en-US" dirty="0" smtClean="0">
                <a:solidFill>
                  <a:prstClr val="black"/>
                </a:solidFill>
                <a:latin typeface="Arial" charset="0"/>
                <a:ea typeface="ＭＳ Ｐゴシック" charset="0"/>
              </a:rPr>
              <a:t> seconds</a:t>
            </a:r>
            <a:br>
              <a:rPr lang="en-US" dirty="0" smtClean="0">
                <a:solidFill>
                  <a:prstClr val="black"/>
                </a:solidFill>
                <a:latin typeface="Arial" charset="0"/>
                <a:ea typeface="ＭＳ Ｐゴシック" charset="0"/>
              </a:rPr>
            </a:br>
            <a:r>
              <a:rPr lang="en-US" dirty="0" smtClean="0">
                <a:solidFill>
                  <a:prstClr val="black"/>
                </a:solidFill>
                <a:latin typeface="Arial" charset="0"/>
                <a:ea typeface="ＭＳ Ｐゴシック" charset="0"/>
              </a:rPr>
              <a:t>(one or two locations)</a:t>
            </a:r>
            <a:endParaRPr lang="en-US" sz="2400" dirty="0">
              <a:solidFill>
                <a:prstClr val="black"/>
              </a:solidFill>
              <a:latin typeface="Arial" charset="0"/>
              <a:ea typeface="ＭＳ Ｐゴシック" charset="0"/>
            </a:endParaRPr>
          </a:p>
        </p:txBody>
      </p:sp>
      <p:pic>
        <p:nvPicPr>
          <p:cNvPr id="49"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837460" y="5179525"/>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989860" y="5331925"/>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142260" y="5484325"/>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294660" y="5636725"/>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802956" y="5403801"/>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5955356" y="5556201"/>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107756" y="5708601"/>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42875" t="31342" r="45961" b="55240"/>
          <a:stretch/>
        </p:blipFill>
        <p:spPr bwMode="auto">
          <a:xfrm>
            <a:off x="6260156" y="5861001"/>
            <a:ext cx="153119" cy="18403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47" t="17191" r="34798" b="54507"/>
          <a:stretch/>
        </p:blipFill>
        <p:spPr bwMode="auto">
          <a:xfrm>
            <a:off x="5911529" y="2290314"/>
            <a:ext cx="612475" cy="38818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Users\jgerth\AppData\Local\Microsoft\Windows\Temporary Internet Files\Content.IE5\34A7DMYB\MC900431532[1].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47" t="17191" r="34798" b="54507"/>
          <a:stretch/>
        </p:blipFill>
        <p:spPr bwMode="auto">
          <a:xfrm>
            <a:off x="6063929" y="2442714"/>
            <a:ext cx="612475" cy="388189"/>
          </a:xfrm>
          <a:prstGeom prst="rect">
            <a:avLst/>
          </a:prstGeom>
          <a:noFill/>
          <a:extLst>
            <a:ext uri="{909E8E84-426E-40DD-AFC4-6F175D3DCCD1}">
              <a14:hiddenFill xmlns:a14="http://schemas.microsoft.com/office/drawing/2010/main">
                <a:solidFill>
                  <a:srgbClr val="FFFFFF"/>
                </a:solidFill>
              </a14:hiddenFill>
            </a:ext>
          </a:extLst>
        </p:spPr>
      </p:pic>
      <p:sp>
        <p:nvSpPr>
          <p:cNvPr id="61" name="Oval 60"/>
          <p:cNvSpPr/>
          <p:nvPr/>
        </p:nvSpPr>
        <p:spPr>
          <a:xfrm>
            <a:off x="250174" y="1844616"/>
            <a:ext cx="974784" cy="974784"/>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1400" dirty="0" smtClean="0">
                <a:solidFill>
                  <a:prstClr val="white"/>
                </a:solidFill>
              </a:rPr>
              <a:t>Option</a:t>
            </a:r>
            <a:endParaRPr lang="en-US" sz="2400" dirty="0" smtClean="0">
              <a:solidFill>
                <a:prstClr val="white"/>
              </a:solidFill>
            </a:endParaRPr>
          </a:p>
          <a:p>
            <a:pPr algn="ctr" defTabSz="457200" fontAlgn="base">
              <a:spcBef>
                <a:spcPct val="0"/>
              </a:spcBef>
              <a:spcAft>
                <a:spcPct val="0"/>
              </a:spcAft>
            </a:pPr>
            <a:r>
              <a:rPr lang="en-US" sz="3600" b="1" dirty="0">
                <a:solidFill>
                  <a:prstClr val="white"/>
                </a:solidFill>
              </a:rPr>
              <a:t>A</a:t>
            </a:r>
          </a:p>
        </p:txBody>
      </p:sp>
      <p:sp>
        <p:nvSpPr>
          <p:cNvPr id="63" name="Oval 62"/>
          <p:cNvSpPr/>
          <p:nvPr/>
        </p:nvSpPr>
        <p:spPr>
          <a:xfrm>
            <a:off x="250174" y="3360625"/>
            <a:ext cx="974784" cy="974784"/>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1400" dirty="0" smtClean="0">
                <a:solidFill>
                  <a:prstClr val="white"/>
                </a:solidFill>
              </a:rPr>
              <a:t>Option</a:t>
            </a:r>
            <a:endParaRPr lang="en-US" sz="2400" dirty="0" smtClean="0">
              <a:solidFill>
                <a:prstClr val="white"/>
              </a:solidFill>
            </a:endParaRPr>
          </a:p>
          <a:p>
            <a:pPr algn="ctr" defTabSz="457200" fontAlgn="base">
              <a:spcBef>
                <a:spcPct val="0"/>
              </a:spcBef>
              <a:spcAft>
                <a:spcPct val="0"/>
              </a:spcAft>
            </a:pPr>
            <a:r>
              <a:rPr lang="en-US" sz="3600" b="1" dirty="0" smtClean="0">
                <a:solidFill>
                  <a:prstClr val="white"/>
                </a:solidFill>
              </a:rPr>
              <a:t>B</a:t>
            </a:r>
            <a:endParaRPr lang="en-US" sz="3600" b="1" dirty="0">
              <a:solidFill>
                <a:prstClr val="white"/>
              </a:solidFill>
            </a:endParaRPr>
          </a:p>
        </p:txBody>
      </p:sp>
      <p:sp>
        <p:nvSpPr>
          <p:cNvPr id="64" name="Oval 63"/>
          <p:cNvSpPr/>
          <p:nvPr/>
        </p:nvSpPr>
        <p:spPr>
          <a:xfrm>
            <a:off x="250174" y="4867541"/>
            <a:ext cx="974784" cy="974784"/>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1400" dirty="0" smtClean="0">
                <a:solidFill>
                  <a:prstClr val="white"/>
                </a:solidFill>
              </a:rPr>
              <a:t>Option</a:t>
            </a:r>
            <a:endParaRPr lang="en-US" sz="2400" dirty="0" smtClean="0">
              <a:solidFill>
                <a:prstClr val="white"/>
              </a:solidFill>
            </a:endParaRPr>
          </a:p>
          <a:p>
            <a:pPr algn="ctr" defTabSz="457200" fontAlgn="base">
              <a:spcBef>
                <a:spcPct val="0"/>
              </a:spcBef>
              <a:spcAft>
                <a:spcPct val="0"/>
              </a:spcAft>
            </a:pPr>
            <a:r>
              <a:rPr lang="en-US" sz="3600" b="1" dirty="0">
                <a:solidFill>
                  <a:prstClr val="white"/>
                </a:solidFill>
              </a:rPr>
              <a:t>C</a:t>
            </a:r>
          </a:p>
        </p:txBody>
      </p:sp>
      <p:cxnSp>
        <p:nvCxnSpPr>
          <p:cNvPr id="65" name="Straight Connector 64"/>
          <p:cNvCxnSpPr/>
          <p:nvPr/>
        </p:nvCxnSpPr>
        <p:spPr>
          <a:xfrm>
            <a:off x="1449238" y="1595887"/>
            <a:ext cx="0" cy="4760463"/>
          </a:xfrm>
          <a:prstGeom prst="line">
            <a:avLst/>
          </a:prstGeom>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a:off x="0" y="3101202"/>
            <a:ext cx="9144000" cy="0"/>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a:off x="0" y="4568321"/>
            <a:ext cx="9144000" cy="0"/>
          </a:xfrm>
          <a:prstGeom prst="line">
            <a:avLst/>
          </a:prstGeom>
        </p:spPr>
        <p:style>
          <a:lnRef idx="2">
            <a:schemeClr val="dk1"/>
          </a:lnRef>
          <a:fillRef idx="0">
            <a:schemeClr val="dk1"/>
          </a:fillRef>
          <a:effectRef idx="1">
            <a:schemeClr val="dk1"/>
          </a:effectRef>
          <a:fontRef idx="minor">
            <a:schemeClr val="tx1"/>
          </a:fontRef>
        </p:style>
      </p:cxnSp>
      <p:sp>
        <p:nvSpPr>
          <p:cNvPr id="69" name="TextBox 68"/>
          <p:cNvSpPr txBox="1"/>
          <p:nvPr/>
        </p:nvSpPr>
        <p:spPr>
          <a:xfrm>
            <a:off x="5056544" y="2057731"/>
            <a:ext cx="518091" cy="646331"/>
          </a:xfrm>
          <a:prstGeom prst="rect">
            <a:avLst/>
          </a:prstGeom>
          <a:noFill/>
        </p:spPr>
        <p:txBody>
          <a:bodyPr wrap="none" rtlCol="0">
            <a:spAutoFit/>
          </a:bodyPr>
          <a:lstStyle/>
          <a:p>
            <a:pPr defTabSz="457200" fontAlgn="base">
              <a:spcBef>
                <a:spcPct val="0"/>
              </a:spcBef>
              <a:spcAft>
                <a:spcPct val="0"/>
              </a:spcAft>
            </a:pPr>
            <a:r>
              <a:rPr lang="en-US" sz="3600" b="1" dirty="0" smtClean="0">
                <a:solidFill>
                  <a:prstClr val="black"/>
                </a:solidFill>
                <a:latin typeface="Arial" charset="0"/>
                <a:ea typeface="ＭＳ Ｐゴシック" charset="0"/>
              </a:rPr>
              <a:t>&amp;</a:t>
            </a:r>
            <a:endParaRPr lang="en-US" sz="2400" b="1" dirty="0">
              <a:solidFill>
                <a:prstClr val="black"/>
              </a:solidFill>
              <a:latin typeface="Arial" charset="0"/>
              <a:ea typeface="ＭＳ Ｐゴシック" charset="0"/>
            </a:endParaRPr>
          </a:p>
        </p:txBody>
      </p:sp>
      <p:sp>
        <p:nvSpPr>
          <p:cNvPr id="72" name="TextBox 71"/>
          <p:cNvSpPr txBox="1"/>
          <p:nvPr/>
        </p:nvSpPr>
        <p:spPr>
          <a:xfrm>
            <a:off x="5246314" y="3524851"/>
            <a:ext cx="518091" cy="646331"/>
          </a:xfrm>
          <a:prstGeom prst="rect">
            <a:avLst/>
          </a:prstGeom>
          <a:noFill/>
        </p:spPr>
        <p:txBody>
          <a:bodyPr wrap="none" rtlCol="0">
            <a:spAutoFit/>
          </a:bodyPr>
          <a:lstStyle/>
          <a:p>
            <a:pPr defTabSz="457200" fontAlgn="base">
              <a:spcBef>
                <a:spcPct val="0"/>
              </a:spcBef>
              <a:spcAft>
                <a:spcPct val="0"/>
              </a:spcAft>
            </a:pPr>
            <a:r>
              <a:rPr lang="en-US" sz="3600" b="1" dirty="0" smtClean="0">
                <a:solidFill>
                  <a:prstClr val="black"/>
                </a:solidFill>
                <a:latin typeface="Arial" charset="0"/>
                <a:ea typeface="ＭＳ Ｐゴシック" charset="0"/>
              </a:rPr>
              <a:t>&amp;</a:t>
            </a:r>
            <a:endParaRPr lang="en-US" sz="2400" b="1" dirty="0">
              <a:solidFill>
                <a:prstClr val="black"/>
              </a:solidFill>
              <a:latin typeface="Arial" charset="0"/>
              <a:ea typeface="ＭＳ Ｐゴシック" charset="0"/>
            </a:endParaRPr>
          </a:p>
        </p:txBody>
      </p:sp>
      <p:sp>
        <p:nvSpPr>
          <p:cNvPr id="73" name="TextBox 72"/>
          <p:cNvSpPr txBox="1"/>
          <p:nvPr/>
        </p:nvSpPr>
        <p:spPr>
          <a:xfrm>
            <a:off x="5246314" y="5031767"/>
            <a:ext cx="518091" cy="646331"/>
          </a:xfrm>
          <a:prstGeom prst="rect">
            <a:avLst/>
          </a:prstGeom>
          <a:noFill/>
        </p:spPr>
        <p:txBody>
          <a:bodyPr wrap="none" rtlCol="0">
            <a:spAutoFit/>
          </a:bodyPr>
          <a:lstStyle/>
          <a:p>
            <a:pPr defTabSz="457200" fontAlgn="base">
              <a:spcBef>
                <a:spcPct val="0"/>
              </a:spcBef>
              <a:spcAft>
                <a:spcPct val="0"/>
              </a:spcAft>
            </a:pPr>
            <a:r>
              <a:rPr lang="en-US" sz="3600" b="1" dirty="0" smtClean="0">
                <a:solidFill>
                  <a:prstClr val="black"/>
                </a:solidFill>
                <a:latin typeface="Arial" charset="0"/>
                <a:ea typeface="ＭＳ Ｐゴシック" charset="0"/>
              </a:rPr>
              <a:t>&amp;</a:t>
            </a:r>
            <a:endParaRPr lang="en-US" sz="2400" b="1" dirty="0">
              <a:solidFill>
                <a:prstClr val="black"/>
              </a:solidFill>
              <a:latin typeface="Arial" charset="0"/>
              <a:ea typeface="ＭＳ Ｐゴシック" charset="0"/>
            </a:endParaRPr>
          </a:p>
        </p:txBody>
      </p:sp>
      <p:sp>
        <p:nvSpPr>
          <p:cNvPr id="71" name="TextBox 70"/>
          <p:cNvSpPr txBox="1"/>
          <p:nvPr/>
        </p:nvSpPr>
        <p:spPr>
          <a:xfrm>
            <a:off x="250174" y="974792"/>
            <a:ext cx="8616013" cy="415498"/>
          </a:xfrm>
          <a:prstGeom prst="rect">
            <a:avLst/>
          </a:prstGeom>
          <a:noFill/>
        </p:spPr>
        <p:txBody>
          <a:bodyPr wrap="none" rtlCol="0">
            <a:spAutoFit/>
          </a:bodyPr>
          <a:lstStyle/>
          <a:p>
            <a:pPr defTabSz="457200" fontAlgn="base">
              <a:spcBef>
                <a:spcPct val="0"/>
              </a:spcBef>
              <a:spcAft>
                <a:spcPct val="0"/>
              </a:spcAft>
            </a:pPr>
            <a:r>
              <a:rPr lang="en-US" sz="2100" dirty="0" smtClean="0">
                <a:solidFill>
                  <a:prstClr val="black"/>
                </a:solidFill>
                <a:latin typeface="Arial" charset="0"/>
                <a:ea typeface="ＭＳ Ｐゴシック" charset="0"/>
              </a:rPr>
              <a:t>There are some alternative ABI scan strategies to Mode 3 and Mode 4.</a:t>
            </a:r>
            <a:endParaRPr lang="en-US" sz="2100" dirty="0">
              <a:solidFill>
                <a:prstClr val="black"/>
              </a:solidFill>
              <a:latin typeface="Arial" charset="0"/>
              <a:ea typeface="ＭＳ Ｐゴシック" charset="0"/>
            </a:endParaRPr>
          </a:p>
        </p:txBody>
      </p:sp>
    </p:spTree>
    <p:extLst>
      <p:ext uri="{BB962C8B-B14F-4D97-AF65-F5344CB8AC3E}">
        <p14:creationId xmlns:p14="http://schemas.microsoft.com/office/powerpoint/2010/main" val="3607762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OES_R_EAST_L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73" y="682624"/>
            <a:ext cx="7904327" cy="593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836029" y="6324600"/>
            <a:ext cx="774571" cy="369332"/>
          </a:xfrm>
          <a:prstGeom prst="rect">
            <a:avLst/>
          </a:prstGeom>
          <a:noFill/>
        </p:spPr>
        <p:txBody>
          <a:bodyPr wrap="none" rtlCol="0">
            <a:spAutoFit/>
          </a:bodyPr>
          <a:lstStyle/>
          <a:p>
            <a:r>
              <a:rPr lang="en-US" dirty="0" smtClean="0"/>
              <a:t>CIMSS</a:t>
            </a:r>
            <a:endParaRPr lang="en-US" dirty="0"/>
          </a:p>
        </p:txBody>
      </p:sp>
      <p:sp>
        <p:nvSpPr>
          <p:cNvPr id="3" name="TextBox 2"/>
          <p:cNvSpPr txBox="1"/>
          <p:nvPr/>
        </p:nvSpPr>
        <p:spPr>
          <a:xfrm>
            <a:off x="1519661" y="304800"/>
            <a:ext cx="6074868" cy="369332"/>
          </a:xfrm>
          <a:prstGeom prst="rect">
            <a:avLst/>
          </a:prstGeom>
          <a:noFill/>
        </p:spPr>
        <p:txBody>
          <a:bodyPr wrap="none" rtlCol="0">
            <a:spAutoFit/>
          </a:bodyPr>
          <a:lstStyle/>
          <a:p>
            <a:r>
              <a:rPr lang="en-US" dirty="0" smtClean="0"/>
              <a:t>Local Zenith Angle (nadir is 0 degrees; only goes to 80 degrees)</a:t>
            </a:r>
            <a:endParaRPr lang="en-US" dirty="0"/>
          </a:p>
        </p:txBody>
      </p:sp>
      <p:sp>
        <p:nvSpPr>
          <p:cNvPr id="4" name="TextBox 3"/>
          <p:cNvSpPr txBox="1"/>
          <p:nvPr/>
        </p:nvSpPr>
        <p:spPr>
          <a:xfrm>
            <a:off x="1600200" y="6248400"/>
            <a:ext cx="4851906" cy="369332"/>
          </a:xfrm>
          <a:prstGeom prst="rect">
            <a:avLst/>
          </a:prstGeom>
          <a:noFill/>
        </p:spPr>
        <p:txBody>
          <a:bodyPr wrap="none" rtlCol="0">
            <a:spAutoFit/>
          </a:bodyPr>
          <a:lstStyle/>
          <a:p>
            <a:r>
              <a:rPr lang="en-US" dirty="0" smtClean="0"/>
              <a:t>Bulls-eye location based on fixed satellite position</a:t>
            </a:r>
            <a:endParaRPr lang="en-US" dirty="0"/>
          </a:p>
        </p:txBody>
      </p:sp>
    </p:spTree>
    <p:extLst>
      <p:ext uri="{BB962C8B-B14F-4D97-AF65-F5344CB8AC3E}">
        <p14:creationId xmlns:p14="http://schemas.microsoft.com/office/powerpoint/2010/main" val="179771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ES_R_137W_RES_2km_Zoomed_Proposed_CONUS"/>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62000"/>
            <a:ext cx="9144000" cy="9144000"/>
          </a:xfrm>
          <a:prstGeom prst="rect">
            <a:avLst/>
          </a:prstGeom>
          <a:noFill/>
          <a:ln>
            <a:noFill/>
          </a:ln>
        </p:spPr>
      </p:pic>
      <p:sp>
        <p:nvSpPr>
          <p:cNvPr id="3" name="Title 2"/>
          <p:cNvSpPr txBox="1">
            <a:spLocks/>
          </p:cNvSpPr>
          <p:nvPr/>
        </p:nvSpPr>
        <p:spPr>
          <a:xfrm>
            <a:off x="76200" y="-76200"/>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chemeClr val="tx1"/>
                </a:solidFill>
              </a:rPr>
              <a:t>ABI IR Pixel size from West </a:t>
            </a:r>
          </a:p>
          <a:p>
            <a:r>
              <a:rPr lang="en-US" dirty="0" smtClean="0">
                <a:solidFill>
                  <a:schemeClr val="tx1"/>
                </a:solidFill>
              </a:rPr>
              <a:t>(proposed ABI CONUS scan)</a:t>
            </a:r>
            <a:endParaRPr lang="en-US" dirty="0">
              <a:solidFill>
                <a:schemeClr val="tx1"/>
              </a:solidFill>
            </a:endParaRPr>
          </a:p>
        </p:txBody>
      </p:sp>
    </p:spTree>
    <p:extLst>
      <p:ext uri="{BB962C8B-B14F-4D97-AF65-F5344CB8AC3E}">
        <p14:creationId xmlns:p14="http://schemas.microsoft.com/office/powerpoint/2010/main" val="268535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OES_R_EAST_RES_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2625"/>
            <a:ext cx="73152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836029" y="6324600"/>
            <a:ext cx="774571" cy="369332"/>
          </a:xfrm>
          <a:prstGeom prst="rect">
            <a:avLst/>
          </a:prstGeom>
          <a:noFill/>
        </p:spPr>
        <p:txBody>
          <a:bodyPr wrap="none" rtlCol="0">
            <a:spAutoFit/>
          </a:bodyPr>
          <a:lstStyle/>
          <a:p>
            <a:r>
              <a:rPr lang="en-US" dirty="0" smtClean="0"/>
              <a:t>CIMSS</a:t>
            </a:r>
            <a:endParaRPr lang="en-US" dirty="0"/>
          </a:p>
        </p:txBody>
      </p:sp>
      <p:sp>
        <p:nvSpPr>
          <p:cNvPr id="4" name="TextBox 3"/>
          <p:cNvSpPr txBox="1"/>
          <p:nvPr/>
        </p:nvSpPr>
        <p:spPr>
          <a:xfrm>
            <a:off x="1519661" y="304800"/>
            <a:ext cx="4344331" cy="369332"/>
          </a:xfrm>
          <a:prstGeom prst="rect">
            <a:avLst/>
          </a:prstGeom>
          <a:noFill/>
        </p:spPr>
        <p:txBody>
          <a:bodyPr wrap="none" rtlCol="0">
            <a:spAutoFit/>
          </a:bodyPr>
          <a:lstStyle/>
          <a:p>
            <a:r>
              <a:rPr lang="en-US" dirty="0" smtClean="0"/>
              <a:t>Local Zenith Angle versus Spatial Resolution</a:t>
            </a:r>
            <a:endParaRPr lang="en-US" dirty="0"/>
          </a:p>
        </p:txBody>
      </p:sp>
    </p:spTree>
    <p:extLst>
      <p:ext uri="{BB962C8B-B14F-4D97-AF65-F5344CB8AC3E}">
        <p14:creationId xmlns:p14="http://schemas.microsoft.com/office/powerpoint/2010/main" val="683766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9067800" cy="1143000"/>
          </a:xfrm>
        </p:spPr>
        <p:txBody>
          <a:bodyPr/>
          <a:lstStyle/>
          <a:p>
            <a:r>
              <a:rPr lang="en-US" dirty="0" smtClean="0">
                <a:solidFill>
                  <a:srgbClr val="FFFF00"/>
                </a:solidFill>
              </a:rPr>
              <a:t>ABI CONUS Center Points</a:t>
            </a:r>
            <a:endParaRPr lang="en-US" dirty="0">
              <a:solidFill>
                <a:srgbClr val="FFFF00"/>
              </a:solidFill>
            </a:endParaRPr>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3</a:t>
            </a:fld>
            <a:endParaRPr lang="en-US" dirty="0">
              <a:solidFill>
                <a:srgbClr val="0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49876156"/>
              </p:ext>
            </p:extLst>
          </p:nvPr>
        </p:nvGraphicFramePr>
        <p:xfrm>
          <a:off x="457200" y="1600200"/>
          <a:ext cx="8229600" cy="304292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solidFill>
                            <a:schemeClr val="tx1"/>
                          </a:solidFill>
                        </a:rPr>
                        <a:t>Satellite</a:t>
                      </a:r>
                      <a:endParaRPr lang="en-US" dirty="0">
                        <a:solidFill>
                          <a:schemeClr val="tx1"/>
                        </a:solidFill>
                      </a:endParaRPr>
                    </a:p>
                  </a:txBody>
                  <a:tcPr/>
                </a:tc>
                <a:tc>
                  <a:txBody>
                    <a:bodyPr/>
                    <a:lstStyle/>
                    <a:p>
                      <a:r>
                        <a:rPr lang="en-US" dirty="0" smtClean="0">
                          <a:solidFill>
                            <a:schemeClr val="tx1"/>
                          </a:solidFill>
                        </a:rPr>
                        <a:t>Current</a:t>
                      </a:r>
                      <a:endParaRPr lang="en-US" dirty="0">
                        <a:solidFill>
                          <a:schemeClr val="tx1"/>
                        </a:solidFill>
                      </a:endParaRPr>
                    </a:p>
                  </a:txBody>
                  <a:tcPr/>
                </a:tc>
                <a:tc>
                  <a:txBody>
                    <a:bodyPr/>
                    <a:lstStyle/>
                    <a:p>
                      <a:r>
                        <a:rPr lang="en-US" dirty="0" smtClean="0">
                          <a:solidFill>
                            <a:schemeClr val="tx1"/>
                          </a:solidFill>
                        </a:rPr>
                        <a:t>Current</a:t>
                      </a:r>
                      <a:endParaRPr lang="en-US" dirty="0">
                        <a:solidFill>
                          <a:schemeClr val="tx1"/>
                        </a:solidFill>
                      </a:endParaRPr>
                    </a:p>
                  </a:txBody>
                  <a:tcPr/>
                </a:tc>
                <a:tc>
                  <a:txBody>
                    <a:bodyPr/>
                    <a:lstStyle/>
                    <a:p>
                      <a:r>
                        <a:rPr lang="en-US" dirty="0" smtClean="0">
                          <a:solidFill>
                            <a:schemeClr val="tx1"/>
                          </a:solidFill>
                        </a:rPr>
                        <a:t>Proposed</a:t>
                      </a:r>
                      <a:endParaRPr lang="en-US" dirty="0">
                        <a:solidFill>
                          <a:schemeClr val="tx1"/>
                        </a:solidFill>
                      </a:endParaRPr>
                    </a:p>
                  </a:txBody>
                  <a:tcPr/>
                </a:tc>
                <a:tc>
                  <a:txBody>
                    <a:bodyPr/>
                    <a:lstStyle/>
                    <a:p>
                      <a:r>
                        <a:rPr lang="en-US" dirty="0" smtClean="0">
                          <a:solidFill>
                            <a:schemeClr val="tx1"/>
                          </a:solidFill>
                        </a:rPr>
                        <a:t>Proposed</a:t>
                      </a:r>
                      <a:endParaRPr lang="en-US" dirty="0">
                        <a:solidFill>
                          <a:schemeClr val="tx1"/>
                        </a:solidFill>
                      </a:endParaRPr>
                    </a:p>
                  </a:txBody>
                  <a:tcPr/>
                </a:tc>
              </a:tr>
              <a:tr h="370840">
                <a:tc>
                  <a:txBody>
                    <a:bodyPr/>
                    <a:lstStyle/>
                    <a:p>
                      <a:endParaRPr lang="en-US" dirty="0"/>
                    </a:p>
                  </a:txBody>
                  <a:tcPr/>
                </a:tc>
                <a:tc>
                  <a:txBody>
                    <a:bodyPr/>
                    <a:lstStyle/>
                    <a:p>
                      <a:r>
                        <a:rPr lang="en-US" b="1" dirty="0" smtClean="0"/>
                        <a:t>Latitude</a:t>
                      </a:r>
                      <a:endParaRPr lang="en-US" b="1" dirty="0"/>
                    </a:p>
                  </a:txBody>
                  <a:tcPr/>
                </a:tc>
                <a:tc>
                  <a:txBody>
                    <a:bodyPr/>
                    <a:lstStyle/>
                    <a:p>
                      <a:r>
                        <a:rPr lang="en-US" b="1" dirty="0" smtClean="0"/>
                        <a:t>Longitude</a:t>
                      </a:r>
                      <a:endParaRPr lang="en-US" b="1" dirty="0"/>
                    </a:p>
                  </a:txBody>
                  <a:tcPr/>
                </a:tc>
                <a:tc>
                  <a:txBody>
                    <a:bodyPr/>
                    <a:lstStyle/>
                    <a:p>
                      <a:r>
                        <a:rPr lang="en-US" b="1" dirty="0" smtClean="0"/>
                        <a:t>Latitude</a:t>
                      </a:r>
                      <a:endParaRPr lang="en-US" b="1" dirty="0"/>
                    </a:p>
                  </a:txBody>
                  <a:tcPr/>
                </a:tc>
                <a:tc>
                  <a:txBody>
                    <a:bodyPr/>
                    <a:lstStyle/>
                    <a:p>
                      <a:r>
                        <a:rPr lang="en-US" b="1" dirty="0" smtClean="0"/>
                        <a:t>Longitude</a:t>
                      </a:r>
                      <a:endParaRPr lang="en-US" b="1"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(approximate)</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(approximate)</a:t>
                      </a:r>
                    </a:p>
                    <a:p>
                      <a:endParaRPr lang="en-US" dirty="0"/>
                    </a:p>
                  </a:txBody>
                  <a:tcPr/>
                </a:tc>
              </a:tr>
              <a:tr h="370840">
                <a:tc>
                  <a:txBody>
                    <a:bodyPr/>
                    <a:lstStyle/>
                    <a:p>
                      <a:r>
                        <a:rPr lang="en-US" dirty="0" smtClean="0"/>
                        <a:t>GOES-West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29.8360</a:t>
                      </a:r>
                      <a:endParaRPr lang="en-US" dirty="0" smtClean="0"/>
                    </a:p>
                    <a:p>
                      <a:endParaRPr lang="en-US" dirty="0"/>
                    </a:p>
                  </a:txBody>
                  <a:tcPr/>
                </a:tc>
                <a:tc>
                  <a:txBody>
                    <a:bodyPr/>
                    <a:lstStyle/>
                    <a:p>
                      <a:r>
                        <a:rPr lang="en-US" sz="1800" b="0" i="0" u="none" strike="noStrike" kern="1200" baseline="0" dirty="0" smtClean="0">
                          <a:solidFill>
                            <a:schemeClr val="dk1"/>
                          </a:solidFill>
                          <a:latin typeface="+mn-lt"/>
                          <a:ea typeface="+mn-ea"/>
                          <a:cs typeface="+mn-cs"/>
                        </a:rPr>
                        <a:t>-103.1168 </a:t>
                      </a:r>
                    </a:p>
                    <a:p>
                      <a:r>
                        <a:rPr lang="en-US" sz="1200" b="0" i="0" u="none" strike="noStrike" kern="1200" baseline="0" dirty="0" smtClean="0">
                          <a:solidFill>
                            <a:schemeClr val="dk1"/>
                          </a:solidFill>
                          <a:latin typeface="+mn-lt"/>
                          <a:ea typeface="+mn-ea"/>
                          <a:cs typeface="+mn-cs"/>
                        </a:rPr>
                        <a:t>(PUG via </a:t>
                      </a:r>
                      <a:r>
                        <a:rPr lang="en-US" sz="1200" b="0" i="0" u="none" strike="noStrike" kern="1200" baseline="0" dirty="0" err="1" smtClean="0">
                          <a:solidFill>
                            <a:schemeClr val="dk1"/>
                          </a:solidFill>
                          <a:latin typeface="+mn-lt"/>
                          <a:ea typeface="+mn-ea"/>
                          <a:cs typeface="+mn-cs"/>
                        </a:rPr>
                        <a:t>lat</a:t>
                      </a:r>
                      <a:r>
                        <a:rPr lang="en-US" sz="1200" b="0" i="0" u="none" strike="noStrike" kern="1200" baseline="0" dirty="0" smtClean="0">
                          <a:solidFill>
                            <a:schemeClr val="dk1"/>
                          </a:solidFill>
                          <a:latin typeface="+mn-lt"/>
                          <a:ea typeface="+mn-ea"/>
                          <a:cs typeface="+mn-cs"/>
                        </a:rPr>
                        <a:t>/long)</a:t>
                      </a:r>
                      <a:endParaRPr lang="en-US" sz="1200" dirty="0"/>
                    </a:p>
                  </a:txBody>
                  <a:tcPr/>
                </a:tc>
                <a:tc>
                  <a:txBody>
                    <a:bodyPr/>
                    <a:lstStyle/>
                    <a:p>
                      <a:r>
                        <a:rPr lang="en-US" dirty="0" smtClean="0"/>
                        <a:t>30.0</a:t>
                      </a:r>
                      <a:endParaRPr lang="en-US" dirty="0"/>
                    </a:p>
                  </a:txBody>
                  <a:tcPr/>
                </a:tc>
                <a:tc>
                  <a:txBody>
                    <a:bodyPr/>
                    <a:lstStyle/>
                    <a:p>
                      <a:r>
                        <a:rPr lang="en-US" dirty="0" smtClean="0"/>
                        <a:t>-137.0</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GOES-East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29.5004</a:t>
                      </a:r>
                      <a:endParaRPr lang="en-US" dirty="0" smtClean="0"/>
                    </a:p>
                  </a:txBody>
                  <a:tcPr/>
                </a:tc>
                <a:tc>
                  <a:txBody>
                    <a:bodyPr/>
                    <a:lstStyle/>
                    <a:p>
                      <a:r>
                        <a:rPr lang="en-US" sz="1800" b="0" i="0" u="none" strike="noStrike" kern="1200" baseline="0" dirty="0" smtClean="0">
                          <a:solidFill>
                            <a:schemeClr val="dk1"/>
                          </a:solidFill>
                          <a:latin typeface="+mn-lt"/>
                          <a:ea typeface="+mn-ea"/>
                          <a:cs typeface="+mn-cs"/>
                        </a:rPr>
                        <a:t>  -90.5385</a:t>
                      </a:r>
                      <a:endParaRPr lang="en-US" dirty="0"/>
                    </a:p>
                  </a:txBody>
                  <a:tcPr/>
                </a:tc>
                <a:tc>
                  <a:txBody>
                    <a:bodyPr/>
                    <a:lstStyle/>
                    <a:p>
                      <a:r>
                        <a:rPr lang="en-US" dirty="0" smtClean="0"/>
                        <a:t>30.0</a:t>
                      </a:r>
                      <a:endParaRPr lang="en-US" dirty="0"/>
                    </a:p>
                  </a:txBody>
                  <a:tcPr/>
                </a:tc>
                <a:tc>
                  <a:txBody>
                    <a:bodyPr/>
                    <a:lstStyle/>
                    <a:p>
                      <a:r>
                        <a:rPr lang="en-US" dirty="0" smtClean="0"/>
                        <a:t>  -87.0</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199906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OES_R_EAST_RES_2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2625"/>
            <a:ext cx="73152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836029" y="6324600"/>
            <a:ext cx="774571" cy="369332"/>
          </a:xfrm>
          <a:prstGeom prst="rect">
            <a:avLst/>
          </a:prstGeom>
          <a:noFill/>
        </p:spPr>
        <p:txBody>
          <a:bodyPr wrap="none" rtlCol="0">
            <a:spAutoFit/>
          </a:bodyPr>
          <a:lstStyle/>
          <a:p>
            <a:r>
              <a:rPr lang="en-US" dirty="0" smtClean="0"/>
              <a:t>CIMSS</a:t>
            </a:r>
            <a:endParaRPr lang="en-US" dirty="0"/>
          </a:p>
        </p:txBody>
      </p:sp>
      <p:sp>
        <p:nvSpPr>
          <p:cNvPr id="4" name="TextBox 3"/>
          <p:cNvSpPr txBox="1"/>
          <p:nvPr/>
        </p:nvSpPr>
        <p:spPr>
          <a:xfrm>
            <a:off x="1519661" y="304800"/>
            <a:ext cx="3343929" cy="369332"/>
          </a:xfrm>
          <a:prstGeom prst="rect">
            <a:avLst/>
          </a:prstGeom>
          <a:noFill/>
        </p:spPr>
        <p:txBody>
          <a:bodyPr wrap="none" rtlCol="0">
            <a:spAutoFit/>
          </a:bodyPr>
          <a:lstStyle/>
          <a:p>
            <a:r>
              <a:rPr lang="en-US" dirty="0" smtClean="0"/>
              <a:t>Spatial Resolution (km) from 75W</a:t>
            </a:r>
            <a:endParaRPr lang="en-US" dirty="0"/>
          </a:p>
        </p:txBody>
      </p:sp>
    </p:spTree>
    <p:extLst>
      <p:ext uri="{BB962C8B-B14F-4D97-AF65-F5344CB8AC3E}">
        <p14:creationId xmlns:p14="http://schemas.microsoft.com/office/powerpoint/2010/main" val="3008944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702" y="686026"/>
            <a:ext cx="7314596" cy="5485947"/>
          </a:xfrm>
          <a:prstGeom prst="rect">
            <a:avLst/>
          </a:prstGeom>
        </p:spPr>
      </p:pic>
      <p:sp>
        <p:nvSpPr>
          <p:cNvPr id="3" name="TextBox 2"/>
          <p:cNvSpPr txBox="1"/>
          <p:nvPr/>
        </p:nvSpPr>
        <p:spPr>
          <a:xfrm>
            <a:off x="7836029" y="6324600"/>
            <a:ext cx="774571" cy="369332"/>
          </a:xfrm>
          <a:prstGeom prst="rect">
            <a:avLst/>
          </a:prstGeom>
          <a:noFill/>
        </p:spPr>
        <p:txBody>
          <a:bodyPr wrap="none" rtlCol="0">
            <a:spAutoFit/>
          </a:bodyPr>
          <a:lstStyle/>
          <a:p>
            <a:r>
              <a:rPr lang="en-US" dirty="0" smtClean="0"/>
              <a:t>CIMSS</a:t>
            </a:r>
            <a:endParaRPr lang="en-US" dirty="0"/>
          </a:p>
        </p:txBody>
      </p:sp>
      <p:sp>
        <p:nvSpPr>
          <p:cNvPr id="4" name="TextBox 3"/>
          <p:cNvSpPr txBox="1"/>
          <p:nvPr/>
        </p:nvSpPr>
        <p:spPr>
          <a:xfrm>
            <a:off x="1519661" y="304800"/>
            <a:ext cx="3460947" cy="369332"/>
          </a:xfrm>
          <a:prstGeom prst="rect">
            <a:avLst/>
          </a:prstGeom>
          <a:noFill/>
        </p:spPr>
        <p:txBody>
          <a:bodyPr wrap="none" rtlCol="0">
            <a:spAutoFit/>
          </a:bodyPr>
          <a:lstStyle/>
          <a:p>
            <a:r>
              <a:rPr lang="en-US" dirty="0" smtClean="0"/>
              <a:t>Spatial Resolution (km) from 137W</a:t>
            </a:r>
            <a:endParaRPr lang="en-US" dirty="0"/>
          </a:p>
        </p:txBody>
      </p:sp>
    </p:spTree>
    <p:extLst>
      <p:ext uri="{BB962C8B-B14F-4D97-AF65-F5344CB8AC3E}">
        <p14:creationId xmlns:p14="http://schemas.microsoft.com/office/powerpoint/2010/main" val="3204259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G-conus"/>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554038"/>
            <a:ext cx="9144000" cy="5749925"/>
          </a:xfrm>
          <a:prstGeom prst="rect">
            <a:avLst/>
          </a:prstGeom>
          <a:noFill/>
          <a:ln>
            <a:noFill/>
          </a:ln>
        </p:spPr>
      </p:pic>
      <p:sp>
        <p:nvSpPr>
          <p:cNvPr id="3" name="TextBox 2"/>
          <p:cNvSpPr txBox="1"/>
          <p:nvPr/>
        </p:nvSpPr>
        <p:spPr>
          <a:xfrm>
            <a:off x="609600" y="6412468"/>
            <a:ext cx="7776552" cy="369332"/>
          </a:xfrm>
          <a:prstGeom prst="rect">
            <a:avLst/>
          </a:prstGeom>
          <a:noFill/>
        </p:spPr>
        <p:txBody>
          <a:bodyPr wrap="none" rtlCol="0">
            <a:spAutoFit/>
          </a:bodyPr>
          <a:lstStyle/>
          <a:p>
            <a:r>
              <a:rPr lang="en-US" dirty="0">
                <a:solidFill>
                  <a:schemeClr val="bg1"/>
                </a:solidFill>
              </a:rPr>
              <a:t>Simulated ABI band </a:t>
            </a:r>
            <a:r>
              <a:rPr lang="en-US" dirty="0" smtClean="0">
                <a:solidFill>
                  <a:schemeClr val="bg1"/>
                </a:solidFill>
              </a:rPr>
              <a:t>9 (7 micrometer) brightness temperature at 21:45 UTC</a:t>
            </a:r>
            <a:endParaRPr lang="en-US" dirty="0">
              <a:solidFill>
                <a:schemeClr val="bg1"/>
              </a:solidFill>
            </a:endParaRPr>
          </a:p>
        </p:txBody>
      </p:sp>
      <p:sp>
        <p:nvSpPr>
          <p:cNvPr id="4" name="Title 2"/>
          <p:cNvSpPr txBox="1">
            <a:spLocks/>
          </p:cNvSpPr>
          <p:nvPr/>
        </p:nvSpPr>
        <p:spPr>
          <a:xfrm>
            <a:off x="-381000" y="-76200"/>
            <a:ext cx="9525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solidFill>
                  <a:srgbClr val="FFFF00"/>
                </a:solidFill>
              </a:rPr>
              <a:t>CONUS from West (current ABI plan)</a:t>
            </a:r>
            <a:endParaRPr lang="en-US" sz="4000" dirty="0">
              <a:solidFill>
                <a:srgbClr val="FFFF00"/>
              </a:solidFill>
            </a:endParaRPr>
          </a:p>
        </p:txBody>
      </p:sp>
    </p:spTree>
    <p:extLst>
      <p:ext uri="{BB962C8B-B14F-4D97-AF65-F5344CB8AC3E}">
        <p14:creationId xmlns:p14="http://schemas.microsoft.com/office/powerpoint/2010/main" val="2043665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ggested-WEST-conus"/>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554038"/>
            <a:ext cx="9144000" cy="5749925"/>
          </a:xfrm>
          <a:prstGeom prst="rect">
            <a:avLst/>
          </a:prstGeom>
          <a:noFill/>
          <a:ln>
            <a:noFill/>
          </a:ln>
        </p:spPr>
      </p:pic>
      <p:sp>
        <p:nvSpPr>
          <p:cNvPr id="3" name="TextBox 2"/>
          <p:cNvSpPr txBox="1"/>
          <p:nvPr/>
        </p:nvSpPr>
        <p:spPr>
          <a:xfrm>
            <a:off x="609600" y="6412468"/>
            <a:ext cx="7776552" cy="369332"/>
          </a:xfrm>
          <a:prstGeom prst="rect">
            <a:avLst/>
          </a:prstGeom>
          <a:noFill/>
        </p:spPr>
        <p:txBody>
          <a:bodyPr wrap="none" rtlCol="0">
            <a:spAutoFit/>
          </a:bodyPr>
          <a:lstStyle/>
          <a:p>
            <a:r>
              <a:rPr lang="en-US" dirty="0">
                <a:solidFill>
                  <a:schemeClr val="bg1"/>
                </a:solidFill>
              </a:rPr>
              <a:t>Simulated ABI band </a:t>
            </a:r>
            <a:r>
              <a:rPr lang="en-US" dirty="0" smtClean="0">
                <a:solidFill>
                  <a:schemeClr val="bg1"/>
                </a:solidFill>
              </a:rPr>
              <a:t>9 (7 micrometer) brightness temperature at 21:45 UTC</a:t>
            </a:r>
            <a:endParaRPr lang="en-US" dirty="0">
              <a:solidFill>
                <a:schemeClr val="bg1"/>
              </a:solidFill>
            </a:endParaRPr>
          </a:p>
        </p:txBody>
      </p:sp>
      <p:sp>
        <p:nvSpPr>
          <p:cNvPr id="4" name="Title 2"/>
          <p:cNvSpPr txBox="1">
            <a:spLocks/>
          </p:cNvSpPr>
          <p:nvPr/>
        </p:nvSpPr>
        <p:spPr>
          <a:xfrm>
            <a:off x="76200" y="-76200"/>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rgbClr val="FFFF00"/>
                </a:solidFill>
              </a:rPr>
              <a:t>CONUS from West (proposed)</a:t>
            </a:r>
            <a:endParaRPr lang="en-US" dirty="0">
              <a:solidFill>
                <a:srgbClr val="FFFF00"/>
              </a:solidFill>
            </a:endParaRPr>
          </a:p>
        </p:txBody>
      </p:sp>
    </p:spTree>
    <p:extLst>
      <p:ext uri="{BB962C8B-B14F-4D97-AF65-F5344CB8AC3E}">
        <p14:creationId xmlns:p14="http://schemas.microsoft.com/office/powerpoint/2010/main" val="3601375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G-EAST-75W-conus"/>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214313"/>
            <a:ext cx="9144000" cy="6429375"/>
          </a:xfrm>
          <a:prstGeom prst="rect">
            <a:avLst/>
          </a:prstGeom>
          <a:noFill/>
          <a:ln>
            <a:noFill/>
          </a:ln>
        </p:spPr>
      </p:pic>
      <p:sp>
        <p:nvSpPr>
          <p:cNvPr id="3" name="TextBox 2"/>
          <p:cNvSpPr txBox="1"/>
          <p:nvPr/>
        </p:nvSpPr>
        <p:spPr>
          <a:xfrm>
            <a:off x="609600" y="6412468"/>
            <a:ext cx="7776552" cy="369332"/>
          </a:xfrm>
          <a:prstGeom prst="rect">
            <a:avLst/>
          </a:prstGeom>
          <a:solidFill>
            <a:schemeClr val="tx1"/>
          </a:solidFill>
        </p:spPr>
        <p:txBody>
          <a:bodyPr wrap="none" rtlCol="0">
            <a:spAutoFit/>
          </a:bodyPr>
          <a:lstStyle/>
          <a:p>
            <a:r>
              <a:rPr lang="en-US" dirty="0">
                <a:solidFill>
                  <a:schemeClr val="bg1"/>
                </a:solidFill>
              </a:rPr>
              <a:t>Simulated ABI band </a:t>
            </a:r>
            <a:r>
              <a:rPr lang="en-US" dirty="0" smtClean="0">
                <a:solidFill>
                  <a:schemeClr val="bg1"/>
                </a:solidFill>
              </a:rPr>
              <a:t>9 (7 micrometer) brightness temperature at 21:45 UTC</a:t>
            </a:r>
            <a:endParaRPr lang="en-US" dirty="0">
              <a:solidFill>
                <a:schemeClr val="bg1"/>
              </a:solidFill>
            </a:endParaRPr>
          </a:p>
        </p:txBody>
      </p:sp>
      <p:sp>
        <p:nvSpPr>
          <p:cNvPr id="4" name="Title 2"/>
          <p:cNvSpPr txBox="1">
            <a:spLocks/>
          </p:cNvSpPr>
          <p:nvPr/>
        </p:nvSpPr>
        <p:spPr>
          <a:xfrm>
            <a:off x="76200" y="-76200"/>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smtClean="0">
                <a:solidFill>
                  <a:srgbClr val="FFFF00"/>
                </a:solidFill>
              </a:rPr>
              <a:t>CONUS from East (current ABI plan)</a:t>
            </a:r>
            <a:endParaRPr lang="en-US" sz="4000" dirty="0">
              <a:solidFill>
                <a:srgbClr val="FFFF00"/>
              </a:solidFill>
            </a:endParaRPr>
          </a:p>
        </p:txBody>
      </p:sp>
    </p:spTree>
    <p:extLst>
      <p:ext uri="{BB962C8B-B14F-4D97-AF65-F5344CB8AC3E}">
        <p14:creationId xmlns:p14="http://schemas.microsoft.com/office/powerpoint/2010/main" val="3354060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ggested-EAST-75W-conus"/>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214313"/>
            <a:ext cx="9144000" cy="6429375"/>
          </a:xfrm>
          <a:prstGeom prst="rect">
            <a:avLst/>
          </a:prstGeom>
          <a:noFill/>
          <a:ln>
            <a:noFill/>
          </a:ln>
        </p:spPr>
      </p:pic>
      <p:sp>
        <p:nvSpPr>
          <p:cNvPr id="3" name="TextBox 2"/>
          <p:cNvSpPr txBox="1"/>
          <p:nvPr/>
        </p:nvSpPr>
        <p:spPr>
          <a:xfrm>
            <a:off x="609600" y="6412468"/>
            <a:ext cx="7776552" cy="369332"/>
          </a:xfrm>
          <a:prstGeom prst="rect">
            <a:avLst/>
          </a:prstGeom>
          <a:solidFill>
            <a:schemeClr val="tx1"/>
          </a:solidFill>
        </p:spPr>
        <p:txBody>
          <a:bodyPr wrap="none" rtlCol="0">
            <a:spAutoFit/>
          </a:bodyPr>
          <a:lstStyle/>
          <a:p>
            <a:r>
              <a:rPr lang="en-US" dirty="0">
                <a:solidFill>
                  <a:schemeClr val="bg1"/>
                </a:solidFill>
              </a:rPr>
              <a:t>Simulated ABI band </a:t>
            </a:r>
            <a:r>
              <a:rPr lang="en-US" dirty="0" smtClean="0">
                <a:solidFill>
                  <a:schemeClr val="bg1"/>
                </a:solidFill>
              </a:rPr>
              <a:t>9 (7 micrometer) brightness temperature at 21:45 UTC</a:t>
            </a:r>
            <a:endParaRPr lang="en-US" dirty="0">
              <a:solidFill>
                <a:schemeClr val="bg1"/>
              </a:solidFill>
            </a:endParaRPr>
          </a:p>
        </p:txBody>
      </p:sp>
      <p:sp>
        <p:nvSpPr>
          <p:cNvPr id="4" name="Title 2"/>
          <p:cNvSpPr txBox="1">
            <a:spLocks/>
          </p:cNvSpPr>
          <p:nvPr/>
        </p:nvSpPr>
        <p:spPr>
          <a:xfrm>
            <a:off x="76200" y="-76200"/>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rgbClr val="FFFF00"/>
                </a:solidFill>
              </a:rPr>
              <a:t>CONUS from East (proposed)</a:t>
            </a:r>
            <a:endParaRPr lang="en-US" dirty="0">
              <a:solidFill>
                <a:srgbClr val="FFFF00"/>
              </a:solidFill>
            </a:endParaRPr>
          </a:p>
        </p:txBody>
      </p:sp>
    </p:spTree>
    <p:extLst>
      <p:ext uri="{BB962C8B-B14F-4D97-AF65-F5344CB8AC3E}">
        <p14:creationId xmlns:p14="http://schemas.microsoft.com/office/powerpoint/2010/main" val="2014335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ES_R_137W_RES_2km_Zoomed_PUG_CONUS"/>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762000"/>
            <a:ext cx="9144000" cy="9144000"/>
          </a:xfrm>
          <a:prstGeom prst="rect">
            <a:avLst/>
          </a:prstGeom>
          <a:noFill/>
          <a:ln>
            <a:noFill/>
          </a:ln>
        </p:spPr>
      </p:pic>
      <p:sp>
        <p:nvSpPr>
          <p:cNvPr id="3" name="Title 2"/>
          <p:cNvSpPr txBox="1">
            <a:spLocks/>
          </p:cNvSpPr>
          <p:nvPr/>
        </p:nvSpPr>
        <p:spPr>
          <a:xfrm>
            <a:off x="76200" y="-76200"/>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chemeClr val="tx1"/>
                </a:solidFill>
              </a:rPr>
              <a:t>ABI IR Pixel size from West </a:t>
            </a:r>
          </a:p>
          <a:p>
            <a:r>
              <a:rPr lang="en-US" dirty="0" smtClean="0">
                <a:solidFill>
                  <a:schemeClr val="tx1"/>
                </a:solidFill>
              </a:rPr>
              <a:t>(current plan for ABI CONUS scan)</a:t>
            </a:r>
            <a:endParaRPr lang="en-US" dirty="0">
              <a:solidFill>
                <a:schemeClr val="tx1"/>
              </a:solidFill>
            </a:endParaRPr>
          </a:p>
        </p:txBody>
      </p:sp>
      <p:sp>
        <p:nvSpPr>
          <p:cNvPr id="4" name="TextBox 3"/>
          <p:cNvSpPr txBox="1"/>
          <p:nvPr/>
        </p:nvSpPr>
        <p:spPr>
          <a:xfrm>
            <a:off x="5867400" y="1828800"/>
            <a:ext cx="2514600" cy="646331"/>
          </a:xfrm>
          <a:prstGeom prst="rect">
            <a:avLst/>
          </a:prstGeom>
          <a:solidFill>
            <a:schemeClr val="bg1"/>
          </a:solidFill>
        </p:spPr>
        <p:txBody>
          <a:bodyPr wrap="square" rtlCol="0">
            <a:spAutoFit/>
          </a:bodyPr>
          <a:lstStyle/>
          <a:p>
            <a:r>
              <a:rPr lang="en-US" dirty="0" smtClean="0"/>
              <a:t>IR resolutions greater than 13 km not shown.</a:t>
            </a:r>
            <a:endParaRPr lang="en-US" dirty="0"/>
          </a:p>
        </p:txBody>
      </p:sp>
    </p:spTree>
    <p:extLst>
      <p:ext uri="{BB962C8B-B14F-4D97-AF65-F5344CB8AC3E}">
        <p14:creationId xmlns:p14="http://schemas.microsoft.com/office/powerpoint/2010/main" val="2422591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ES_R_137W_RES_2km_Zoomed_Proposed_CONUS"/>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62000"/>
            <a:ext cx="9144000" cy="9144000"/>
          </a:xfrm>
          <a:prstGeom prst="rect">
            <a:avLst/>
          </a:prstGeom>
          <a:noFill/>
          <a:ln>
            <a:noFill/>
          </a:ln>
        </p:spPr>
      </p:pic>
      <p:sp>
        <p:nvSpPr>
          <p:cNvPr id="3" name="Title 2"/>
          <p:cNvSpPr txBox="1">
            <a:spLocks/>
          </p:cNvSpPr>
          <p:nvPr/>
        </p:nvSpPr>
        <p:spPr>
          <a:xfrm>
            <a:off x="76200" y="-76200"/>
            <a:ext cx="9067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chemeClr val="tx1"/>
                </a:solidFill>
              </a:rPr>
              <a:t>ABI IR Pixel size from West </a:t>
            </a:r>
          </a:p>
          <a:p>
            <a:r>
              <a:rPr lang="en-US" dirty="0" smtClean="0">
                <a:solidFill>
                  <a:schemeClr val="tx1"/>
                </a:solidFill>
              </a:rPr>
              <a:t>(proposed ABI CONUS scan)</a:t>
            </a:r>
            <a:endParaRPr lang="en-US" dirty="0">
              <a:solidFill>
                <a:schemeClr val="tx1"/>
              </a:solidFill>
            </a:endParaRPr>
          </a:p>
        </p:txBody>
      </p:sp>
    </p:spTree>
    <p:extLst>
      <p:ext uri="{BB962C8B-B14F-4D97-AF65-F5344CB8AC3E}">
        <p14:creationId xmlns:p14="http://schemas.microsoft.com/office/powerpoint/2010/main" val="2745079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OAA">
  <a:themeElements>
    <a:clrScheme name="">
      <a:dk1>
        <a:srgbClr val="000000"/>
      </a:dk1>
      <a:lt1>
        <a:srgbClr val="063DE8"/>
      </a:lt1>
      <a:dk2>
        <a:srgbClr val="000000"/>
      </a:dk2>
      <a:lt2>
        <a:srgbClr val="919191"/>
      </a:lt2>
      <a:accent1>
        <a:srgbClr val="618FFD"/>
      </a:accent1>
      <a:accent2>
        <a:srgbClr val="00AE00"/>
      </a:accent2>
      <a:accent3>
        <a:srgbClr val="AAAFF2"/>
      </a:accent3>
      <a:accent4>
        <a:srgbClr val="000000"/>
      </a:accent4>
      <a:accent5>
        <a:srgbClr val="B7C6FE"/>
      </a:accent5>
      <a:accent6>
        <a:srgbClr val="009D00"/>
      </a:accent6>
      <a:hlink>
        <a:srgbClr val="FC0128"/>
      </a:hlink>
      <a:folHlink>
        <a:srgbClr val="CECECE"/>
      </a:folHlink>
    </a:clrScheme>
    <a:fontScheme name="2_NOAA">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OA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NOA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NOA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NOA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NOA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NOA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NOA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22866</TotalTime>
  <Words>1048</Words>
  <Application>Microsoft Office PowerPoint</Application>
  <PresentationFormat>On-screen Show (4:3)</PresentationFormat>
  <Paragraphs>164</Paragraphs>
  <Slides>31</Slides>
  <Notes>14</Notes>
  <HiddenSlides>0</HiddenSlides>
  <MMClips>0</MMClip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Office Theme</vt:lpstr>
      <vt:lpstr>1_Default Design</vt:lpstr>
      <vt:lpstr>2_NOAA</vt:lpstr>
      <vt:lpstr>1_Office Theme</vt:lpstr>
      <vt:lpstr>2_Office Theme</vt:lpstr>
      <vt:lpstr>PowerPoint Presentation</vt:lpstr>
      <vt:lpstr>ABI Scan Mode 3 (“flex”)</vt:lpstr>
      <vt:lpstr>ABI CONUS Center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Proposal</vt:lpstr>
      <vt:lpstr>Back-up Material</vt:lpstr>
      <vt:lpstr>PowerPoint Presentation</vt:lpstr>
      <vt:lpstr>PowerPoint Presentation</vt:lpstr>
      <vt:lpstr>PowerPoint Presentation</vt:lpstr>
      <vt:lpstr>PowerPoint Presentation</vt:lpstr>
      <vt:lpstr>Exploratory Scan Modes</vt:lpstr>
      <vt:lpstr>Exploratory ABI Scan Strategies</vt:lpstr>
      <vt:lpstr>PowerPoint Presentation</vt:lpstr>
      <vt:lpstr>PowerPoint Presentation</vt:lpstr>
      <vt:lpstr>PowerPoint Presentation</vt:lpstr>
      <vt:lpstr>PowerPoint Presentation</vt:lpstr>
      <vt:lpstr>PowerPoint Presentation</vt:lpstr>
    </vt:vector>
  </TitlesOfParts>
  <Company>SSEC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Jinlong Li</dc:creator>
  <cp:lastModifiedBy>Tim Schmit</cp:lastModifiedBy>
  <cp:revision>19</cp:revision>
  <dcterms:created xsi:type="dcterms:W3CDTF">2014-04-08T15:35:13Z</dcterms:created>
  <dcterms:modified xsi:type="dcterms:W3CDTF">2014-09-15T15:45:43Z</dcterms:modified>
</cp:coreProperties>
</file>