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32" r:id="rId2"/>
    <p:sldId id="329" r:id="rId3"/>
    <p:sldId id="331" r:id="rId4"/>
    <p:sldId id="271" r:id="rId5"/>
    <p:sldId id="304" r:id="rId6"/>
    <p:sldId id="338" r:id="rId7"/>
    <p:sldId id="339" r:id="rId8"/>
    <p:sldId id="340" r:id="rId9"/>
    <p:sldId id="341" r:id="rId10"/>
    <p:sldId id="342" r:id="rId11"/>
    <p:sldId id="343" r:id="rId12"/>
    <p:sldId id="344" r:id="rId13"/>
    <p:sldId id="345" r:id="rId14"/>
    <p:sldId id="346" r:id="rId15"/>
    <p:sldId id="347" r:id="rId16"/>
    <p:sldId id="348" r:id="rId17"/>
    <p:sldId id="349" r:id="rId18"/>
    <p:sldId id="285" r:id="rId19"/>
    <p:sldId id="294" r:id="rId20"/>
    <p:sldId id="257" r:id="rId21"/>
    <p:sldId id="310" r:id="rId22"/>
    <p:sldId id="258" r:id="rId23"/>
    <p:sldId id="259" r:id="rId24"/>
    <p:sldId id="355" r:id="rId25"/>
    <p:sldId id="309" r:id="rId26"/>
    <p:sldId id="311" r:id="rId27"/>
    <p:sldId id="261" r:id="rId28"/>
    <p:sldId id="313" r:id="rId29"/>
    <p:sldId id="314" r:id="rId30"/>
    <p:sldId id="356" r:id="rId31"/>
    <p:sldId id="312" r:id="rId32"/>
    <p:sldId id="260" r:id="rId33"/>
    <p:sldId id="320" r:id="rId34"/>
    <p:sldId id="317" r:id="rId35"/>
    <p:sldId id="262" r:id="rId36"/>
    <p:sldId id="321" r:id="rId37"/>
    <p:sldId id="263" r:id="rId38"/>
    <p:sldId id="265" r:id="rId39"/>
    <p:sldId id="350" r:id="rId40"/>
    <p:sldId id="295" r:id="rId41"/>
    <p:sldId id="296" r:id="rId42"/>
    <p:sldId id="297" r:id="rId43"/>
    <p:sldId id="298" r:id="rId44"/>
    <p:sldId id="299" r:id="rId45"/>
    <p:sldId id="300" r:id="rId46"/>
    <p:sldId id="301" r:id="rId47"/>
    <p:sldId id="302" r:id="rId48"/>
    <p:sldId id="351" r:id="rId49"/>
    <p:sldId id="352" r:id="rId50"/>
    <p:sldId id="353" r:id="rId51"/>
    <p:sldId id="354" r:id="rId52"/>
    <p:sldId id="303" r:id="rId53"/>
    <p:sldId id="306" r:id="rId54"/>
    <p:sldId id="307" r:id="rId55"/>
    <p:sldId id="308" r:id="rId56"/>
    <p:sldId id="323" r:id="rId57"/>
    <p:sldId id="324" r:id="rId58"/>
    <p:sldId id="325" r:id="rId59"/>
    <p:sldId id="326" r:id="rId60"/>
    <p:sldId id="334" r:id="rId61"/>
    <p:sldId id="335" r:id="rId62"/>
    <p:sldId id="336" r:id="rId63"/>
    <p:sldId id="357" r:id="rId64"/>
    <p:sldId id="358" r:id="rId65"/>
    <p:sldId id="359" r:id="rId66"/>
    <p:sldId id="360" r:id="rId67"/>
    <p:sldId id="361" r:id="rId68"/>
    <p:sldId id="362" r:id="rId69"/>
    <p:sldId id="363" r:id="rId70"/>
    <p:sldId id="36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F"/>
    <a:srgbClr val="DCD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71728" autoAdjust="0"/>
  </p:normalViewPr>
  <p:slideViewPr>
    <p:cSldViewPr>
      <p:cViewPr varScale="1">
        <p:scale>
          <a:sx n="105" d="100"/>
          <a:sy n="105" d="100"/>
        </p:scale>
        <p:origin x="-1716" y="-78"/>
      </p:cViewPr>
      <p:guideLst>
        <p:guide orient="horz" pos="2160"/>
        <p:guide pos="2880"/>
      </p:guideLst>
    </p:cSldViewPr>
  </p:slideViewPr>
  <p:outlineViewPr>
    <p:cViewPr>
      <p:scale>
        <a:sx n="33" d="100"/>
        <a:sy n="33" d="100"/>
      </p:scale>
      <p:origin x="48" y="298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8F61A9-A00D-48B0-96E6-E50D28828178}" type="datetimeFigureOut">
              <a:rPr lang="en-US" smtClean="0"/>
              <a:t>12/18/2013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8008B3-DAFE-430A-BF95-236640E42350}" type="slidenum">
              <a:rPr lang="en-US" smtClean="0"/>
              <a:t>‹#›</a:t>
            </a:fld>
            <a:endParaRPr lang="en-US"/>
          </a:p>
        </p:txBody>
      </p:sp>
    </p:spTree>
    <p:extLst>
      <p:ext uri="{BB962C8B-B14F-4D97-AF65-F5344CB8AC3E}">
        <p14:creationId xmlns:p14="http://schemas.microsoft.com/office/powerpoint/2010/main" val="347428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oesrhwt.blogspot.co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goes-r.gov/users/pg-activities-01.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http://www.goes-r.gov/products/baseline.html</a:t>
            </a: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E2D187-3D4A-4953-AE4D-AA7B0F349160}" type="slidenum">
              <a:rPr lang="en-US">
                <a:solidFill>
                  <a:prstClr val="black"/>
                </a:solidFill>
              </a:rPr>
              <a:pPr/>
              <a:t>14</a:t>
            </a:fld>
            <a:endParaRPr lang="en-US">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fontAlgn="base">
              <a:spcBef>
                <a:spcPct val="0"/>
              </a:spcBef>
              <a:spcAft>
                <a:spcPct val="0"/>
              </a:spcAft>
            </a:pPr>
            <a:r>
              <a:rPr lang="en-US" sz="1200" b="1" dirty="0" smtClean="0">
                <a:solidFill>
                  <a:srgbClr val="0000FF"/>
                </a:solidFill>
              </a:rPr>
              <a:t>Profile information content analysis</a:t>
            </a:r>
          </a:p>
          <a:p>
            <a:pPr fontAlgn="base">
              <a:spcBef>
                <a:spcPct val="0"/>
              </a:spcBef>
              <a:spcAft>
                <a:spcPct val="0"/>
              </a:spcAft>
            </a:pPr>
            <a:endParaRPr lang="en-US" sz="1200" b="1" dirty="0" smtClean="0">
              <a:solidFill>
                <a:srgbClr val="0000FF"/>
              </a:solidFill>
            </a:endParaRPr>
          </a:p>
          <a:p>
            <a:pPr fontAlgn="base">
              <a:spcBef>
                <a:spcPct val="0"/>
              </a:spcBef>
              <a:spcAft>
                <a:spcPct val="0"/>
              </a:spcAft>
            </a:pPr>
            <a:r>
              <a:rPr lang="en-US" sz="1200" b="1" dirty="0" smtClean="0">
                <a:solidFill>
                  <a:srgbClr val="000000"/>
                </a:solidFill>
              </a:rPr>
              <a:t>J. Li et al</a:t>
            </a:r>
          </a:p>
          <a:p>
            <a:pPr fontAlgn="base">
              <a:spcBef>
                <a:spcPct val="0"/>
              </a:spcBef>
              <a:spcAft>
                <a:spcPct val="0"/>
              </a:spcAft>
            </a:pPr>
            <a:r>
              <a:rPr lang="en-US" sz="1200" b="1" dirty="0" smtClean="0">
                <a:solidFill>
                  <a:srgbClr val="000000"/>
                </a:solidFill>
              </a:rPr>
              <a:t>CIMSS</a:t>
            </a:r>
          </a:p>
          <a:p>
            <a:pPr fontAlgn="base">
              <a:spcBef>
                <a:spcPct val="0"/>
              </a:spcBef>
              <a:spcAft>
                <a:spcPct val="0"/>
              </a:spcAft>
            </a:pPr>
            <a:endParaRPr lang="en-US" sz="1200" b="1" dirty="0" smtClean="0">
              <a:solidFill>
                <a:srgbClr val="000000"/>
              </a:solidFill>
            </a:endParaRPr>
          </a:p>
          <a:p>
            <a:pPr fontAlgn="base">
              <a:spcBef>
                <a:spcPct val="0"/>
              </a:spcBef>
              <a:spcAft>
                <a:spcPct val="0"/>
              </a:spcAft>
            </a:pPr>
            <a:r>
              <a:rPr lang="en-US" sz="1200" b="1" dirty="0" smtClean="0">
                <a:solidFill>
                  <a:srgbClr val="000000"/>
                </a:solidFill>
              </a:rPr>
              <a:t>In general, note that the moisture content is similar between the ABI and the current GOES Sounder. The Sounder does show more temperature information than the ABI. </a:t>
            </a:r>
          </a:p>
          <a:p>
            <a:pPr fontAlgn="base">
              <a:spcBef>
                <a:spcPct val="0"/>
              </a:spcBef>
              <a:spcAft>
                <a:spcPct val="0"/>
              </a:spcAft>
            </a:pPr>
            <a:endParaRPr lang="en-US" sz="1200" b="1" dirty="0" smtClean="0">
              <a:solidFill>
                <a:srgbClr val="000000"/>
              </a:solidFill>
            </a:endParaRPr>
          </a:p>
          <a:p>
            <a:pPr fontAlgn="base">
              <a:spcBef>
                <a:spcPct val="0"/>
              </a:spcBef>
              <a:spcAft>
                <a:spcPct val="0"/>
              </a:spcAft>
            </a:pPr>
            <a:r>
              <a:rPr lang="en-US" sz="1200" b="1" dirty="0" smtClean="0">
                <a:solidFill>
                  <a:srgbClr val="000000"/>
                </a:solidFill>
              </a:rPr>
              <a:t>More than 300 profiles over CONUS with lifted index &lt;0 (unstable atmosphere) are used in analysis. </a:t>
            </a:r>
          </a:p>
          <a:p>
            <a:pPr fontAlgn="base">
              <a:spcBef>
                <a:spcPct val="0"/>
              </a:spcBef>
              <a:spcAft>
                <a:spcPct val="0"/>
              </a:spcAft>
            </a:pPr>
            <a:endParaRPr lang="en-US" sz="1200" b="1" dirty="0" smtClean="0">
              <a:solidFill>
                <a:srgbClr val="000000"/>
              </a:solidFill>
            </a:endParaRPr>
          </a:p>
          <a:p>
            <a:pPr fontAlgn="base">
              <a:spcBef>
                <a:spcPct val="0"/>
              </a:spcBef>
              <a:spcAft>
                <a:spcPct val="0"/>
              </a:spcAft>
            </a:pPr>
            <a:r>
              <a:rPr lang="en-US" sz="1200" b="1" dirty="0" smtClean="0">
                <a:solidFill>
                  <a:srgbClr val="000000"/>
                </a:solidFill>
              </a:rPr>
              <a:t>This information content does not include any spatial or temporal differences.</a:t>
            </a:r>
          </a:p>
          <a:p>
            <a:pPr fontAlgn="base">
              <a:spcBef>
                <a:spcPct val="0"/>
              </a:spcBef>
              <a:spcAft>
                <a:spcPct val="0"/>
              </a:spcAft>
            </a:pPr>
            <a:endParaRPr lang="en-US" sz="1200" b="1" dirty="0" smtClean="0">
              <a:solidFill>
                <a:srgbClr val="000000"/>
              </a:solidFill>
            </a:endParaRPr>
          </a:p>
          <a:p>
            <a:pPr fontAlgn="base">
              <a:spcBef>
                <a:spcPct val="0"/>
              </a:spcBef>
              <a:spcAft>
                <a:spcPct val="0"/>
              </a:spcAft>
            </a:pPr>
            <a:r>
              <a:rPr lang="en-US" sz="1200" b="1" dirty="0" smtClean="0">
                <a:solidFill>
                  <a:srgbClr val="000000"/>
                </a:solidFill>
              </a:rPr>
              <a:t>November 6</a:t>
            </a:r>
            <a:r>
              <a:rPr lang="en-US" sz="1200" b="1" baseline="30000" dirty="0" smtClean="0">
                <a:solidFill>
                  <a:srgbClr val="000000"/>
                </a:solidFill>
              </a:rPr>
              <a:t>th</a:t>
            </a:r>
            <a:r>
              <a:rPr lang="en-US" sz="1200" b="1" dirty="0" smtClean="0">
                <a:solidFill>
                  <a:srgbClr val="000000"/>
                </a:solidFill>
              </a:rPr>
              <a:t>, 2006</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C4885-276A-4DBF-B3CF-E4E3DB073AC4}" type="slidenum">
              <a:rPr lang="en-US">
                <a:solidFill>
                  <a:prstClr val="black"/>
                </a:solidFill>
              </a:rPr>
              <a:pPr/>
              <a:t>15</a:t>
            </a:fld>
            <a:endParaRPr lang="en-US">
              <a:solidFill>
                <a:prstClr val="black"/>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C1358-9160-49FC-A4B4-8586EFA87E9C}" type="slidenum">
              <a:rPr lang="en-US">
                <a:solidFill>
                  <a:prstClr val="black"/>
                </a:solidFill>
              </a:rPr>
              <a:pPr/>
              <a:t>16</a:t>
            </a:fld>
            <a:endParaRPr lang="en-US">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pPr>
              <a:lnSpc>
                <a:spcPct val="90000"/>
              </a:lnSpc>
            </a:pPr>
            <a:r>
              <a:rPr lang="en-US" sz="2400" dirty="0" smtClean="0"/>
              <a:t>Using time/space collocated RAOB/Forecast over CONUS</a:t>
            </a:r>
          </a:p>
          <a:p>
            <a:pPr>
              <a:lnSpc>
                <a:spcPct val="90000"/>
              </a:lnSpc>
            </a:pPr>
            <a:r>
              <a:rPr lang="en-US" sz="2400" dirty="0" smtClean="0"/>
              <a:t>HES option 1a assumption, GOES-12 (for GOES-N class), ABI were used in simulation.  PORD noise were used for HES. </a:t>
            </a:r>
          </a:p>
          <a:p>
            <a:pPr>
              <a:lnSpc>
                <a:spcPct val="90000"/>
              </a:lnSpc>
            </a:pPr>
            <a:r>
              <a:rPr lang="en-US" sz="2400" dirty="0" smtClean="0"/>
              <a:t>HES option 1a:</a:t>
            </a:r>
          </a:p>
          <a:p>
            <a:pPr lvl="1">
              <a:lnSpc>
                <a:spcPct val="90000"/>
              </a:lnSpc>
            </a:pPr>
            <a:r>
              <a:rPr lang="en-US" sz="2000" dirty="0" smtClean="0">
                <a:solidFill>
                  <a:schemeClr val="accent2"/>
                </a:solidFill>
              </a:rPr>
              <a:t>675-1200 with 0.625 cm</a:t>
            </a:r>
            <a:r>
              <a:rPr lang="en-US" sz="2000" baseline="30000" dirty="0" smtClean="0">
                <a:solidFill>
                  <a:schemeClr val="accent2"/>
                </a:solidFill>
              </a:rPr>
              <a:t>-1</a:t>
            </a:r>
            <a:r>
              <a:rPr lang="en-US" sz="2000" dirty="0" smtClean="0">
                <a:solidFill>
                  <a:schemeClr val="accent2"/>
                </a:solidFill>
              </a:rPr>
              <a:t> spectral resolution</a:t>
            </a:r>
          </a:p>
          <a:p>
            <a:pPr lvl="1">
              <a:lnSpc>
                <a:spcPct val="90000"/>
              </a:lnSpc>
            </a:pPr>
            <a:r>
              <a:rPr lang="en-US" sz="2000" dirty="0" smtClean="0">
                <a:solidFill>
                  <a:schemeClr val="accent2"/>
                </a:solidFill>
              </a:rPr>
              <a:t>1689-2150 with 1.250 cm</a:t>
            </a:r>
            <a:r>
              <a:rPr lang="en-US" sz="2000" baseline="30000" dirty="0" smtClean="0">
                <a:solidFill>
                  <a:schemeClr val="accent2"/>
                </a:solidFill>
              </a:rPr>
              <a:t>-1</a:t>
            </a:r>
            <a:r>
              <a:rPr lang="en-US" sz="2000" dirty="0" smtClean="0">
                <a:solidFill>
                  <a:schemeClr val="accent2"/>
                </a:solidFill>
              </a:rPr>
              <a:t> spectral resolution</a:t>
            </a:r>
          </a:p>
          <a:p>
            <a:pPr lvl="1">
              <a:lnSpc>
                <a:spcPct val="90000"/>
              </a:lnSpc>
            </a:pPr>
            <a:r>
              <a:rPr lang="en-US" sz="2000" dirty="0" smtClean="0">
                <a:solidFill>
                  <a:schemeClr val="accent2"/>
                </a:solidFill>
              </a:rPr>
              <a:t>2150-2400 with 2.50 cm</a:t>
            </a:r>
            <a:r>
              <a:rPr lang="en-US" sz="2000" baseline="30000" dirty="0" smtClean="0">
                <a:solidFill>
                  <a:schemeClr val="accent2"/>
                </a:solidFill>
              </a:rPr>
              <a:t>-1</a:t>
            </a:r>
            <a:r>
              <a:rPr lang="en-US" sz="2000" dirty="0" smtClean="0">
                <a:solidFill>
                  <a:schemeClr val="accent2"/>
                </a:solidFill>
              </a:rPr>
              <a:t> spectral resolution</a:t>
            </a:r>
          </a:p>
          <a:p>
            <a:pPr>
              <a:lnSpc>
                <a:spcPct val="90000"/>
              </a:lnSpc>
            </a:pPr>
            <a:r>
              <a:rPr lang="en-US" sz="2400" dirty="0" smtClean="0"/>
              <a:t>~900 independent profiles are retrieved</a:t>
            </a:r>
          </a:p>
          <a:p>
            <a:pPr>
              <a:lnSpc>
                <a:spcPct val="90000"/>
              </a:lnSpc>
            </a:pPr>
            <a:r>
              <a:rPr lang="en-US" sz="2400" dirty="0" smtClean="0"/>
              <a:t>Lifted index and TPW (including layer TPW) are used for performance analysis</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17296-28CB-40C9-9064-76015649CBD0}" type="slidenum">
              <a:rPr lang="en-US">
                <a:solidFill>
                  <a:prstClr val="black"/>
                </a:solidFill>
              </a:rPr>
              <a:pPr/>
              <a:t>17</a:t>
            </a:fld>
            <a:endParaRPr lang="en-US">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Theta-e:</a:t>
                </a:r>
                <a:r>
                  <a:rPr lang="en-US" baseline="0" dirty="0" smtClean="0"/>
                  <a:t> </a:t>
                </a:r>
                <a:r>
                  <a:rPr lang="en-US" dirty="0" smtClean="0"/>
                  <a:t>It is the temperature a parcel of air would have if it were brought adiabatically to 1000 hPa AND all of its water vapor were to condense, releasing its latent heat.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variable is useful for comparing both moisture and temperature of air at different levels of the atmosphere. Convective Instability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Theta-e=</a:t>
                </a:r>
                <a:r>
                  <a:rPr lang="en-US" dirty="0" smtClean="0"/>
                  <a:t>It is the temperature a parcel of air would have if it were brought adiabatically to 1000 </a:t>
                </a:r>
                <a:r>
                  <a:rPr lang="en-US" dirty="0" err="1" smtClean="0"/>
                  <a:t>hPa</a:t>
                </a:r>
                <a:r>
                  <a:rPr lang="en-US" dirty="0" smtClean="0"/>
                  <a:t> AND all of its water vapor were to condense, releasing its latent heat.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variable is useful for comparing both moisture and temperature of air at different levels of the atmosphere. Convective Instability</a:t>
                </a:r>
              </a:p>
              <a:p>
                <a:r>
                  <a:rPr lang="en-US" sz="1200" i="0" smtClean="0">
                    <a:latin typeface="Cambria Math"/>
                  </a:rPr>
                  <a:t>(</a:t>
                </a:r>
                <a:r>
                  <a:rPr lang="en-US" sz="1200" i="0">
                    <a:latin typeface="Cambria Math"/>
                  </a:rPr>
                  <a:t>𝜕𝜃_𝑒</a:t>
                </a:r>
                <a:r>
                  <a:rPr lang="en-US" sz="1200" i="0" smtClean="0">
                    <a:latin typeface="Cambria Math"/>
                  </a:rPr>
                  <a:t>)/</a:t>
                </a:r>
                <a:r>
                  <a:rPr lang="en-US" sz="1200" i="0">
                    <a:latin typeface="Cambria Math"/>
                  </a:rPr>
                  <a:t>𝜕𝑧&gt;0</a:t>
                </a:r>
                <a:r>
                  <a:rPr lang="en-US" sz="1200" dirty="0"/>
                  <a:t>, </a:t>
                </a:r>
                <a:r>
                  <a:rPr lang="en-US" sz="1200" dirty="0" smtClean="0"/>
                  <a:t>stable</a:t>
                </a:r>
                <a:endParaRPr lang="en-US" sz="1200" dirty="0"/>
              </a:p>
              <a:p>
                <a:r>
                  <a:rPr lang="en-US" sz="1200" i="0">
                    <a:latin typeface="Cambria Math"/>
                  </a:rPr>
                  <a:t>(𝜕𝜃_𝑒)/𝜕𝑧&lt;0</a:t>
                </a:r>
                <a:r>
                  <a:rPr lang="en-US" sz="1200" dirty="0"/>
                  <a:t>, unstable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8892F84-6915-4443-B53D-D5B598102DE7}" type="slidenum">
              <a:rPr lang="en-US" smtClean="0"/>
              <a:t>24</a:t>
            </a:fld>
            <a:endParaRPr lang="en-US" dirty="0"/>
          </a:p>
        </p:txBody>
      </p:sp>
    </p:spTree>
    <p:extLst>
      <p:ext uri="{BB962C8B-B14F-4D97-AF65-F5344CB8AC3E}">
        <p14:creationId xmlns:p14="http://schemas.microsoft.com/office/powerpoint/2010/main" val="1880891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something </a:t>
            </a:r>
            <a:r>
              <a:rPr lang="en-US" dirty="0" smtClean="0"/>
              <a:t>we have seen from</a:t>
            </a:r>
            <a:r>
              <a:rPr lang="en-US" baseline="0" dirty="0" smtClean="0"/>
              <a:t> satellite observations for decades, which we are mimicking here in forecasts</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25</a:t>
            </a:fld>
            <a:endParaRPr lang="en-US"/>
          </a:p>
        </p:txBody>
      </p:sp>
    </p:spTree>
    <p:extLst>
      <p:ext uri="{BB962C8B-B14F-4D97-AF65-F5344CB8AC3E}">
        <p14:creationId xmlns:p14="http://schemas.microsoft.com/office/powerpoint/2010/main" val="217896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err="1" smtClean="0"/>
              <a:t>LL:</a:t>
            </a:r>
            <a:r>
              <a:rPr lang="en-US" dirty="0" err="1" smtClean="0"/>
              <a:t>Ridge</a:t>
            </a:r>
            <a:r>
              <a:rPr lang="en-US" dirty="0" smtClean="0"/>
              <a:t> of low-level theta-e max projected to move northeastward from central Kansas into northwest Iowa by 00z.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Gradient in low-level theta-e tightens as max advances northward</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UL: </a:t>
            </a:r>
            <a:r>
              <a:rPr lang="en-US" dirty="0" smtClean="0"/>
              <a:t>At upper level, dry air moving into eastern Nebraska by 00z.</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Diff:</a:t>
            </a:r>
            <a:r>
              <a:rPr lang="en-US" dirty="0" smtClean="0"/>
              <a:t> This correlated to a max in convective instability moving northeast into eastern Nebraska and western Iowa between 21z and 00z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region was stable before quickly becoming very unstable.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hr.. theta-e difference tendency (rate of destabilization) depicts locations that would experience the most rapid destabilization       (-9K/2hr), further narrowing down where and when the environment would be most conducive to convective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Warm/moist sector</a:t>
            </a:r>
            <a:r>
              <a:rPr lang="en-US" u="none" baseline="0" dirty="0" smtClean="0"/>
              <a:t> of developing cyclone/warm front</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8892F84-6915-4443-B53D-D5B598102DE7}" type="slidenum">
              <a:rPr lang="en-US" smtClean="0"/>
              <a:t>26</a:t>
            </a:fld>
            <a:endParaRPr lang="en-US" dirty="0"/>
          </a:p>
        </p:txBody>
      </p:sp>
    </p:spTree>
    <p:extLst>
      <p:ext uri="{BB962C8B-B14F-4D97-AF65-F5344CB8AC3E}">
        <p14:creationId xmlns:p14="http://schemas.microsoft.com/office/powerpoint/2010/main" val="2408584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Initiation along forecasted position</a:t>
            </a:r>
            <a:r>
              <a:rPr lang="en-US" baseline="0" dirty="0" smtClean="0"/>
              <a:t> of</a:t>
            </a:r>
            <a:r>
              <a:rPr lang="en-US" dirty="0" smtClean="0"/>
              <a:t> moisture boundary as</a:t>
            </a:r>
            <a:r>
              <a:rPr lang="en-US" baseline="0" dirty="0" smtClean="0"/>
              <a:t> surge of moisture enters central OK. </a:t>
            </a:r>
            <a:r>
              <a:rPr lang="en-US" baseline="0" dirty="0" err="1" smtClean="0"/>
              <a:t>Dryline</a:t>
            </a:r>
            <a:r>
              <a:rPr lang="en-US" baseline="0" dirty="0" smtClean="0"/>
              <a:t>/cold front</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27</a:t>
            </a:fld>
            <a:endParaRPr lang="en-US"/>
          </a:p>
        </p:txBody>
      </p:sp>
    </p:spTree>
    <p:extLst>
      <p:ext uri="{BB962C8B-B14F-4D97-AF65-F5344CB8AC3E}">
        <p14:creationId xmlns:p14="http://schemas.microsoft.com/office/powerpoint/2010/main" val="1739635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Initiation and movement along cold front</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28</a:t>
            </a:fld>
            <a:endParaRPr lang="en-US"/>
          </a:p>
        </p:txBody>
      </p:sp>
    </p:spTree>
    <p:extLst>
      <p:ext uri="{BB962C8B-B14F-4D97-AF65-F5344CB8AC3E}">
        <p14:creationId xmlns:p14="http://schemas.microsoft.com/office/powerpoint/2010/main" val="361798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Initiation along eastward push of low-level moisture and convective</a:t>
            </a:r>
            <a:r>
              <a:rPr lang="en-US" baseline="0" dirty="0" smtClean="0"/>
              <a:t> instability. Warm moist sector of developing cyclone</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29</a:t>
            </a:fld>
            <a:endParaRPr lang="en-US"/>
          </a:p>
        </p:txBody>
      </p:sp>
    </p:spTree>
    <p:extLst>
      <p:ext uri="{BB962C8B-B14F-4D97-AF65-F5344CB8AC3E}">
        <p14:creationId xmlns:p14="http://schemas.microsoft.com/office/powerpoint/2010/main" val="279236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161A7EE9-5F77-4346-A022-1C82AC9F1BFE}" type="slidenum">
              <a:rPr lang="en-US" sz="1200">
                <a:solidFill>
                  <a:prstClr val="black"/>
                </a:solidFill>
              </a:rPr>
              <a:pPr algn="r" eaLnBrk="1" hangingPunct="1"/>
              <a:t>6</a:t>
            </a:fld>
            <a:endParaRPr lang="en-US" sz="1200">
              <a:solidFill>
                <a:prstClr val="black"/>
              </a:solidFill>
            </a:endParaRPr>
          </a:p>
        </p:txBody>
      </p:sp>
      <p:sp>
        <p:nvSpPr>
          <p:cNvPr id="37891" name="Rectangle 2"/>
          <p:cNvSpPr>
            <a:spLocks noGrp="1" noRot="1" noChangeAspect="1" noChangeArrowheads="1" noTextEdit="1"/>
          </p:cNvSpPr>
          <p:nvPr>
            <p:ph type="sldImg"/>
          </p:nvPr>
        </p:nvSpPr>
        <p:spPr>
          <a:xfrm>
            <a:off x="1152525" y="692150"/>
            <a:ext cx="4556125" cy="3416300"/>
          </a:xfrm>
          <a:ln w="12700" cap="flat">
            <a:solidFill>
              <a:schemeClr val="tx1"/>
            </a:solidFill>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r>
              <a:rPr lang="en-US" dirty="0" smtClean="0">
                <a:ea typeface="ＭＳ Ｐゴシック" pitchFamily="34" charset="-128"/>
              </a:rPr>
              <a:t>To a quick review of most stringent requirements.  </a:t>
            </a:r>
          </a:p>
          <a:p>
            <a:pPr eaLnBrk="1" hangingPunct="1"/>
            <a:r>
              <a:rPr lang="en-US" dirty="0" smtClean="0">
                <a:ea typeface="ＭＳ Ｐゴシック" pitchFamily="34" charset="-128"/>
              </a:rPr>
              <a:t>http://www.goes-r.gov/products/ATBDs/baseline/Sounding_LAP_v2.0_no_color.pdf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30</a:t>
            </a:fld>
            <a:endParaRPr lang="en-US"/>
          </a:p>
        </p:txBody>
      </p:sp>
    </p:spTree>
    <p:extLst>
      <p:ext uri="{BB962C8B-B14F-4D97-AF65-F5344CB8AC3E}">
        <p14:creationId xmlns:p14="http://schemas.microsoft.com/office/powerpoint/2010/main" val="281240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cases analyzed in at least some detail by Bill Line.</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31</a:t>
            </a:fld>
            <a:endParaRPr lang="en-US"/>
          </a:p>
        </p:txBody>
      </p:sp>
    </p:spTree>
    <p:extLst>
      <p:ext uri="{BB962C8B-B14F-4D97-AF65-F5344CB8AC3E}">
        <p14:creationId xmlns:p14="http://schemas.microsoft.com/office/powerpoint/2010/main" val="3079736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Severe used as proo</a:t>
            </a:r>
            <a:r>
              <a:rPr lang="en-US" baseline="0" dirty="0" smtClean="0"/>
              <a:t>f of concept</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32</a:t>
            </a:fld>
            <a:endParaRPr lang="en-US"/>
          </a:p>
        </p:txBody>
      </p:sp>
    </p:spTree>
    <p:extLst>
      <p:ext uri="{BB962C8B-B14F-4D97-AF65-F5344CB8AC3E}">
        <p14:creationId xmlns:p14="http://schemas.microsoft.com/office/powerpoint/2010/main" val="2803304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Germany</a:t>
            </a:r>
            <a:r>
              <a:rPr lang="en-US" baseline="0" dirty="0" smtClean="0"/>
              <a:t> severe (wind, hail, heavy rain) convection. NWP models had convection in western Germany, not in East. SEVIRI observed high levels of LL moisture (high theta-e) in eastern Germany, where convection actually did develop, contrary to what the </a:t>
            </a:r>
            <a:r>
              <a:rPr lang="en-US" baseline="0" dirty="0" err="1" smtClean="0"/>
              <a:t>nwp</a:t>
            </a:r>
            <a:r>
              <a:rPr lang="en-US" baseline="0" dirty="0" smtClean="0"/>
              <a:t> models had said.</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33</a:t>
            </a:fld>
            <a:endParaRPr lang="en-US"/>
          </a:p>
        </p:txBody>
      </p:sp>
    </p:spTree>
    <p:extLst>
      <p:ext uri="{BB962C8B-B14F-4D97-AF65-F5344CB8AC3E}">
        <p14:creationId xmlns:p14="http://schemas.microsoft.com/office/powerpoint/2010/main" val="2398430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HWT</a:t>
            </a:r>
            <a:r>
              <a:rPr lang="en-US" baseline="0" dirty="0" smtClean="0"/>
              <a:t> Comments: </a:t>
            </a:r>
            <a:r>
              <a:rPr lang="en-US" dirty="0" smtClean="0">
                <a:hlinkClick r:id="rId3"/>
              </a:rPr>
              <a:t>http://www.goesrhwt.blogspot.com/</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GOES-R</a:t>
            </a:r>
            <a:r>
              <a:rPr lang="en-US" sz="1200" baseline="0" dirty="0" smtClean="0"/>
              <a:t> PG </a:t>
            </a:r>
            <a:r>
              <a:rPr lang="en-US" sz="1200" dirty="0" smtClean="0"/>
              <a:t>Demonstration reports: </a:t>
            </a:r>
            <a:r>
              <a:rPr lang="en-US" sz="1200" dirty="0" smtClean="0">
                <a:hlinkClick r:id="rId4"/>
              </a:rPr>
              <a:t>www.goes-r.gov/users/pg-activities-01.html</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358008B3-DAFE-430A-BF95-236640E42350}" type="slidenum">
              <a:rPr lang="en-US" smtClean="0"/>
              <a:t>35</a:t>
            </a:fld>
            <a:endParaRPr lang="en-US"/>
          </a:p>
        </p:txBody>
      </p:sp>
    </p:spTree>
    <p:extLst>
      <p:ext uri="{BB962C8B-B14F-4D97-AF65-F5344CB8AC3E}">
        <p14:creationId xmlns:p14="http://schemas.microsoft.com/office/powerpoint/2010/main" val="2014405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58BE3B-AE89-41C1-8823-E85F95ECAABD}" type="slidenum">
              <a:rPr lang="en-US">
                <a:solidFill>
                  <a:prstClr val="black"/>
                </a:solidFill>
              </a:rPr>
              <a:pPr/>
              <a:t>48</a:t>
            </a:fld>
            <a:endParaRPr lang="en-US">
              <a:solidFill>
                <a:prstClr val="black"/>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8DE0B-88CE-4766-AC47-6652E567463C}" type="slidenum">
              <a:rPr lang="en-US">
                <a:solidFill>
                  <a:prstClr val="black"/>
                </a:solidFill>
              </a:rPr>
              <a:pPr/>
              <a:t>49</a:t>
            </a:fld>
            <a:endParaRPr lang="en-US">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F33DD-18FF-4751-A371-BDB83A912439}" type="slidenum">
              <a:rPr lang="en-US">
                <a:solidFill>
                  <a:prstClr val="black"/>
                </a:solidFill>
              </a:rPr>
              <a:pPr/>
              <a:t>50</a:t>
            </a:fld>
            <a:endParaRPr lang="en-US">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pPr>
              <a:lnSpc>
                <a:spcPct val="90000"/>
              </a:lnSpc>
            </a:pPr>
            <a:r>
              <a:rPr lang="en-US" sz="2400" dirty="0" smtClean="0"/>
              <a:t>Using time/space collocated RAOB/Forecast over CONUS</a:t>
            </a:r>
          </a:p>
          <a:p>
            <a:pPr>
              <a:lnSpc>
                <a:spcPct val="90000"/>
              </a:lnSpc>
            </a:pPr>
            <a:r>
              <a:rPr lang="en-US" sz="2400" dirty="0" smtClean="0"/>
              <a:t>HES option 1a assumption, GOES-12 (for GOES-N class), ABI were used in simulation.  PORD noise were used for HES. </a:t>
            </a:r>
          </a:p>
          <a:p>
            <a:pPr>
              <a:lnSpc>
                <a:spcPct val="90000"/>
              </a:lnSpc>
            </a:pPr>
            <a:r>
              <a:rPr lang="en-US" sz="2400" dirty="0" smtClean="0"/>
              <a:t>HES option 1a:</a:t>
            </a:r>
          </a:p>
          <a:p>
            <a:pPr lvl="1">
              <a:lnSpc>
                <a:spcPct val="90000"/>
              </a:lnSpc>
            </a:pPr>
            <a:r>
              <a:rPr lang="en-US" sz="2000" dirty="0" smtClean="0">
                <a:solidFill>
                  <a:schemeClr val="accent2"/>
                </a:solidFill>
              </a:rPr>
              <a:t>675-1200 with 0.625 cm</a:t>
            </a:r>
            <a:r>
              <a:rPr lang="en-US" sz="2000" baseline="30000" dirty="0" smtClean="0">
                <a:solidFill>
                  <a:schemeClr val="accent2"/>
                </a:solidFill>
              </a:rPr>
              <a:t>-1</a:t>
            </a:r>
            <a:r>
              <a:rPr lang="en-US" sz="2000" dirty="0" smtClean="0">
                <a:solidFill>
                  <a:schemeClr val="accent2"/>
                </a:solidFill>
              </a:rPr>
              <a:t> spectral resolution</a:t>
            </a:r>
          </a:p>
          <a:p>
            <a:pPr lvl="1">
              <a:lnSpc>
                <a:spcPct val="90000"/>
              </a:lnSpc>
            </a:pPr>
            <a:r>
              <a:rPr lang="en-US" sz="2000" dirty="0" smtClean="0">
                <a:solidFill>
                  <a:schemeClr val="accent2"/>
                </a:solidFill>
              </a:rPr>
              <a:t>1689-2150 with 1.250 cm</a:t>
            </a:r>
            <a:r>
              <a:rPr lang="en-US" sz="2000" baseline="30000" dirty="0" smtClean="0">
                <a:solidFill>
                  <a:schemeClr val="accent2"/>
                </a:solidFill>
              </a:rPr>
              <a:t>-1</a:t>
            </a:r>
            <a:r>
              <a:rPr lang="en-US" sz="2000" dirty="0" smtClean="0">
                <a:solidFill>
                  <a:schemeClr val="accent2"/>
                </a:solidFill>
              </a:rPr>
              <a:t> spectral resolution</a:t>
            </a:r>
          </a:p>
          <a:p>
            <a:pPr lvl="1">
              <a:lnSpc>
                <a:spcPct val="90000"/>
              </a:lnSpc>
            </a:pPr>
            <a:r>
              <a:rPr lang="en-US" sz="2000" dirty="0" smtClean="0">
                <a:solidFill>
                  <a:schemeClr val="accent2"/>
                </a:solidFill>
              </a:rPr>
              <a:t>2150-2400 with 2.50 cm</a:t>
            </a:r>
            <a:r>
              <a:rPr lang="en-US" sz="2000" baseline="30000" dirty="0" smtClean="0">
                <a:solidFill>
                  <a:schemeClr val="accent2"/>
                </a:solidFill>
              </a:rPr>
              <a:t>-1</a:t>
            </a:r>
            <a:r>
              <a:rPr lang="en-US" sz="2000" dirty="0" smtClean="0">
                <a:solidFill>
                  <a:schemeClr val="accent2"/>
                </a:solidFill>
              </a:rPr>
              <a:t> spectral resolution</a:t>
            </a:r>
          </a:p>
          <a:p>
            <a:pPr>
              <a:lnSpc>
                <a:spcPct val="90000"/>
              </a:lnSpc>
            </a:pPr>
            <a:r>
              <a:rPr lang="en-US" sz="2400" dirty="0" smtClean="0"/>
              <a:t>~900 independent profiles are retrieved</a:t>
            </a:r>
          </a:p>
          <a:p>
            <a:pPr>
              <a:lnSpc>
                <a:spcPct val="90000"/>
              </a:lnSpc>
            </a:pPr>
            <a:r>
              <a:rPr lang="en-US" sz="2400" dirty="0" smtClean="0"/>
              <a:t>Lifted index and TPW (including layer TPW) are used for performance analysis</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increases data coverage at the analyses and forecasts by using previous observations to fill in areas that have become or will become cloud covered (IR data voids).</a:t>
            </a:r>
          </a:p>
          <a:p>
            <a:endParaRPr lang="en-US" dirty="0" smtClean="0"/>
          </a:p>
          <a:p>
            <a:r>
              <a:rPr lang="en-US" dirty="0" smtClean="0"/>
              <a:t>Preserving the earlier obs.</a:t>
            </a:r>
            <a:endParaRPr lang="en-US" dirty="0"/>
          </a:p>
        </p:txBody>
      </p:sp>
      <p:sp>
        <p:nvSpPr>
          <p:cNvPr id="4" name="Slide Number Placeholder 3"/>
          <p:cNvSpPr>
            <a:spLocks noGrp="1"/>
          </p:cNvSpPr>
          <p:nvPr>
            <p:ph type="sldNum" sz="quarter" idx="10"/>
          </p:nvPr>
        </p:nvSpPr>
        <p:spPr/>
        <p:txBody>
          <a:bodyPr/>
          <a:lstStyle/>
          <a:p>
            <a:fld id="{88892F84-6915-4443-B53D-D5B598102DE7}" type="slidenum">
              <a:rPr lang="en-US" smtClean="0"/>
              <a:t>55</a:t>
            </a:fld>
            <a:endParaRPr lang="en-US" dirty="0"/>
          </a:p>
        </p:txBody>
      </p:sp>
    </p:spTree>
    <p:extLst>
      <p:ext uri="{BB962C8B-B14F-4D97-AF65-F5344CB8AC3E}">
        <p14:creationId xmlns:p14="http://schemas.microsoft.com/office/powerpoint/2010/main" val="212526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 retrieval</a:t>
            </a:r>
            <a:r>
              <a:rPr lang="en-US" baseline="0" dirty="0" smtClean="0"/>
              <a:t> algorithm being used now, improvement upon Ma. </a:t>
            </a:r>
            <a:endParaRPr lang="en-US" dirty="0"/>
          </a:p>
        </p:txBody>
      </p:sp>
      <p:sp>
        <p:nvSpPr>
          <p:cNvPr id="4" name="Slide Number Placeholder 3"/>
          <p:cNvSpPr>
            <a:spLocks noGrp="1"/>
          </p:cNvSpPr>
          <p:nvPr>
            <p:ph type="sldNum" sz="quarter" idx="10"/>
          </p:nvPr>
        </p:nvSpPr>
        <p:spPr/>
        <p:txBody>
          <a:bodyPr/>
          <a:lstStyle/>
          <a:p>
            <a:fld id="{88892F84-6915-4443-B53D-D5B598102DE7}" type="slidenum">
              <a:rPr lang="en-US" smtClean="0"/>
              <a:t>56</a:t>
            </a:fld>
            <a:endParaRPr lang="en-US"/>
          </a:p>
        </p:txBody>
      </p:sp>
    </p:spTree>
    <p:extLst>
      <p:ext uri="{BB962C8B-B14F-4D97-AF65-F5344CB8AC3E}">
        <p14:creationId xmlns:p14="http://schemas.microsoft.com/office/powerpoint/2010/main" val="176659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7CCC7-2F7C-4D0B-85E6-5C9F47175D53}" type="slidenum">
              <a:rPr lang="en-US">
                <a:solidFill>
                  <a:prstClr val="black"/>
                </a:solidFill>
              </a:rPr>
              <a:pPr/>
              <a:t>7</a:t>
            </a:fld>
            <a:endParaRPr lang="en-US">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TPW=Total precipitable water; LI=lifted index; ABI=Advanced Baseline Imager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892F84-6915-4443-B53D-D5B598102DE7}" type="slidenum">
              <a:rPr lang="en-US" smtClean="0"/>
              <a:t>57</a:t>
            </a:fld>
            <a:endParaRPr lang="en-US"/>
          </a:p>
        </p:txBody>
      </p:sp>
    </p:spTree>
    <p:extLst>
      <p:ext uri="{BB962C8B-B14F-4D97-AF65-F5344CB8AC3E}">
        <p14:creationId xmlns:p14="http://schemas.microsoft.com/office/powerpoint/2010/main" val="3638884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35907" name="Rectangle 3"/>
          <p:cNvSpPr>
            <a:spLocks noGrp="1" noChangeArrowheads="1"/>
          </p:cNvSpPr>
          <p:nvPr>
            <p:ph type="body" idx="1"/>
          </p:nvPr>
        </p:nvSpPr>
        <p:spPr/>
        <p:txBody>
          <a:bodyPr/>
          <a:lstStyle/>
          <a:p>
            <a:pPr>
              <a:lnSpc>
                <a:spcPct val="80000"/>
              </a:lnSpc>
            </a:pPr>
            <a:r>
              <a:rPr lang="en-US" sz="800" b="1" dirty="0"/>
              <a:t>The Lagrangian approach determines the future location of atmospheric tracers (in this case mid- and low-level moisture observations from GOES) through simple forward transport of the parcels from one location to the next using a 10-15 minute time step.</a:t>
            </a:r>
          </a:p>
          <a:p>
            <a:pPr>
              <a:lnSpc>
                <a:spcPct val="80000"/>
              </a:lnSpc>
            </a:pPr>
            <a:endParaRPr lang="en-US" sz="800" b="1" dirty="0"/>
          </a:p>
          <a:p>
            <a:pPr>
              <a:lnSpc>
                <a:spcPct val="80000"/>
              </a:lnSpc>
            </a:pPr>
            <a:r>
              <a:rPr lang="en-US" sz="800" b="1" dirty="0"/>
              <a:t>The wind field changes during the NearCast period are determined by solving the Primitive Equations of Motion in their simplest (Total Derivative) form, where accelerations of air parcels are determined from the difference of the Coriolis and Pressure Gradient forces at each parcel location.  This eliminates 1) the need to calculate the highly non-linear inertial advective terms in Eulerian Model (fixed grid) form of the equations, 2) the time-step limitations imposed in grid point models (compared to a 10 km Eulerian model which uses 10-15 sec time steps, the Lagrangian model transporting 10 km GOES moisture products can use 10-15 minute time steps), and 3) the smoothing of moisture fields which is inherent in advection calculations used in grid-point models.</a:t>
            </a:r>
          </a:p>
          <a:p>
            <a:pPr>
              <a:lnSpc>
                <a:spcPct val="80000"/>
              </a:lnSpc>
            </a:pPr>
            <a:endParaRPr lang="en-US" sz="800" b="1" dirty="0"/>
          </a:p>
          <a:p>
            <a:pPr>
              <a:lnSpc>
                <a:spcPct val="80000"/>
              </a:lnSpc>
            </a:pPr>
            <a:r>
              <a:rPr lang="en-US" sz="800" b="1" dirty="0"/>
              <a:t>The key outputs from the NearCast Model are 1) projections of future mid- and lower-level moisture/temperature fields (in the layers observed by GOES) and 2) derived fields identifying areas where Stability Parameters (in the case shown here Convective Instability) indicate that convection is likely (or </a:t>
            </a:r>
            <a:r>
              <a:rPr lang="en-US" sz="800" b="1" u="sng" dirty="0"/>
              <a:t>not</a:t>
            </a:r>
            <a:r>
              <a:rPr lang="en-US" sz="800" b="1" dirty="0"/>
              <a:t> likely) to form in the near future.  </a:t>
            </a:r>
            <a:r>
              <a:rPr lang="en-US" sz="800" dirty="0"/>
              <a:t>For this example, Convective Instability occurs when lower-level moisture is overlaid by dry air aloft.  The process of Convective Destabilization commonly occurs through the differential transport between the lower- and mid- troposphere, a result of both directional and speed shear across the layers.  When Convective Instability  occurs, lifting of the entire layer can </a:t>
            </a:r>
            <a:r>
              <a:rPr lang="en-US" sz="800" u="sng" dirty="0"/>
              <a:t>change it from being stable to absolutely unstable over a very short time period</a:t>
            </a:r>
            <a:r>
              <a:rPr lang="en-US" sz="800" dirty="0"/>
              <a:t>.   It should be noted that similar differential advection processes produce the major changes to other Stability Indices as well.</a:t>
            </a:r>
            <a:r>
              <a:rPr lang="en-US" sz="800" b="1" dirty="0"/>
              <a:t>    These types of scenarios are optimal for using GOES IR products, since 1) the convective destabilization occurs in areas which had previously be stable and therefore are very likely to have been free of clouds and 2) it relies in part on one of the best observations from GOES - the location and depth of mid-tropospheric dryness/moisture.  </a:t>
            </a:r>
          </a:p>
          <a:p>
            <a:pPr>
              <a:lnSpc>
                <a:spcPct val="80000"/>
              </a:lnSpc>
            </a:pPr>
            <a:endParaRPr lang="en-US" sz="800" b="1" dirty="0"/>
          </a:p>
          <a:p>
            <a:pPr>
              <a:lnSpc>
                <a:spcPct val="80000"/>
              </a:lnSpc>
            </a:pPr>
            <a:r>
              <a:rPr lang="en-US" sz="800" b="1" dirty="0"/>
              <a:t>Although it was not included as a project task in last years briefing, a number of additional stability parameters are in the process of being added to the NearCasting system.  The choice of which Stability Parameters to include is being made to assure that they reflect those observations that GOES performs best, 2-3 layers of moisture and 5-6 layers of temperature.  Candidate indices include:  Lifter Index (using both surface and lower-tropospheric temperature/moisture data), Totals index, CAPE, CINH, K Index, as well as Ensembles of Combined Indices.  These indices are very similar to those developed (or under consideration) for the MeteoSat GII products.</a:t>
            </a:r>
          </a:p>
          <a:p>
            <a:pPr>
              <a:lnSpc>
                <a:spcPct val="80000"/>
              </a:lnSpc>
            </a:pPr>
            <a:endParaRPr lang="en-US" sz="800" b="1" dirty="0"/>
          </a:p>
          <a:p>
            <a:pPr>
              <a:lnSpc>
                <a:spcPct val="80000"/>
              </a:lnSpc>
            </a:pPr>
            <a:r>
              <a:rPr lang="en-US" sz="800" b="1" dirty="0"/>
              <a:t>Actual observations of areas of Convective Instability itself are relative rare using only GOES water vapor observations because, and even when they do occur, they often become quickly obscured by the subsequent formation of convective clouds and cirrus outflow shields.  The fact that the NearCast System projects the moisture observations to future locations allows earlier observations taken in stable conditions (before the convection forms) to be projected into the future – providing a picture of the amount of support that will be available for the subsequent convection and whether additional storms are likely to develop under the first cirrus shield.</a:t>
            </a:r>
          </a:p>
          <a:p>
            <a:pPr>
              <a:lnSpc>
                <a:spcPct val="80000"/>
              </a:lnSpc>
            </a:pPr>
            <a:endParaRPr lang="en-US" sz="800" b="1" dirty="0"/>
          </a:p>
          <a:p>
            <a:pPr>
              <a:lnSpc>
                <a:spcPct val="80000"/>
              </a:lnSpc>
            </a:pPr>
            <a:endParaRPr lang="en-US" sz="800" b="1"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64</a:t>
            </a:fld>
            <a:endParaRPr lang="en-US"/>
          </a:p>
        </p:txBody>
      </p:sp>
    </p:spTree>
    <p:extLst>
      <p:ext uri="{BB962C8B-B14F-4D97-AF65-F5344CB8AC3E}">
        <p14:creationId xmlns:p14="http://schemas.microsoft.com/office/powerpoint/2010/main" val="3401318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Theta-e=It is the temperature a parcel of air would have if it were brought adiabatically to 1000 hPa AND all of its water vapor were to condense, releasing its latent heat.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variable is useful for comparing both moisture and temperature of air at different levels of the atmosphere. Convective Instability</a:t>
                </a:r>
              </a:p>
              <a:p>
                <a:r>
                  <a:rPr lang="en-US" sz="1200" dirty="0"/>
                  <a:t>, </a:t>
                </a:r>
                <a:r>
                  <a:rPr lang="en-US" sz="1200" dirty="0" smtClean="0"/>
                  <a:t>stable</a:t>
                </a:r>
                <a:endParaRPr lang="en-US" sz="1200" dirty="0"/>
              </a:p>
              <a:p>
                <a:r>
                  <a:rPr lang="en-US" sz="1200" dirty="0"/>
                  <a:t>, unstable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Theta-e=</a:t>
                </a:r>
                <a:r>
                  <a:rPr lang="en-US" dirty="0" smtClean="0"/>
                  <a:t>It is the temperature a parcel of air would have if it were brought adiabatically to 1000 </a:t>
                </a:r>
                <a:r>
                  <a:rPr lang="en-US" dirty="0" err="1" smtClean="0"/>
                  <a:t>hPa</a:t>
                </a:r>
                <a:r>
                  <a:rPr lang="en-US" dirty="0" smtClean="0"/>
                  <a:t> AND all of its water vapor were to condense, releasing its latent heat.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variable is useful for comparing both moisture and temperature of air at different levels of the atmosphere. Convective Instability</a:t>
                </a:r>
              </a:p>
              <a:p>
                <a:r>
                  <a:rPr lang="en-US" sz="1200" i="0" smtClean="0">
                    <a:latin typeface="Cambria Math"/>
                  </a:rPr>
                  <a:t>(</a:t>
                </a:r>
                <a:r>
                  <a:rPr lang="en-US" sz="1200" i="0">
                    <a:latin typeface="Cambria Math"/>
                  </a:rPr>
                  <a:t>𝜕𝜃_𝑒</a:t>
                </a:r>
                <a:r>
                  <a:rPr lang="en-US" sz="1200" i="0" smtClean="0">
                    <a:latin typeface="Cambria Math"/>
                  </a:rPr>
                  <a:t>)/</a:t>
                </a:r>
                <a:r>
                  <a:rPr lang="en-US" sz="1200" i="0">
                    <a:latin typeface="Cambria Math"/>
                  </a:rPr>
                  <a:t>𝜕𝑧&gt;0</a:t>
                </a:r>
                <a:r>
                  <a:rPr lang="en-US" sz="1200" dirty="0"/>
                  <a:t>, </a:t>
                </a:r>
                <a:r>
                  <a:rPr lang="en-US" sz="1200" dirty="0" smtClean="0"/>
                  <a:t>stable</a:t>
                </a:r>
                <a:endParaRPr lang="en-US" sz="1200" dirty="0"/>
              </a:p>
              <a:p>
                <a:r>
                  <a:rPr lang="en-US" sz="1200" i="0">
                    <a:latin typeface="Cambria Math"/>
                  </a:rPr>
                  <a:t>(𝜕𝜃_𝑒)/𝜕𝑧&lt;0</a:t>
                </a:r>
                <a:r>
                  <a:rPr lang="en-US" sz="1200" dirty="0"/>
                  <a:t>, unstable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8892F84-6915-4443-B53D-D5B598102DE7}" type="slidenum">
              <a:rPr lang="en-US" smtClean="0"/>
              <a:t>66</a:t>
            </a:fld>
            <a:endParaRPr lang="en-US" dirty="0"/>
          </a:p>
        </p:txBody>
      </p:sp>
    </p:spTree>
    <p:extLst>
      <p:ext uri="{BB962C8B-B14F-4D97-AF65-F5344CB8AC3E}">
        <p14:creationId xmlns:p14="http://schemas.microsoft.com/office/powerpoint/2010/main" val="1880891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LL:</a:t>
            </a:r>
            <a:r>
              <a:rPr lang="en-US" dirty="0" smtClean="0"/>
              <a:t>Ridge of low-level theta-e max projected to move northeastward from central Kansas into northwest Iowa by 00z.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Gradient in low-level theta-e tightens as max advances northward</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UL: </a:t>
            </a:r>
            <a:r>
              <a:rPr lang="en-US" dirty="0" smtClean="0"/>
              <a:t>At upper level, dry air moving into eastern Nebraska by 00z.</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Diff:</a:t>
            </a:r>
            <a:r>
              <a:rPr lang="en-US" dirty="0" smtClean="0"/>
              <a:t> This correlated to a max in convective instability moving northeast into eastern Nebraska and western Iowa between 21z and 00z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region was stable before quickly becoming very unstable.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hr.. theta-e difference tendency (rate of destabilization) depicts locations that would experience the most rapid destabilization       (-9K/2hr), further narrowing down where and when the environment would be most conducive to convective development. </a:t>
            </a:r>
          </a:p>
        </p:txBody>
      </p:sp>
      <p:sp>
        <p:nvSpPr>
          <p:cNvPr id="4" name="Slide Number Placeholder 3"/>
          <p:cNvSpPr>
            <a:spLocks noGrp="1"/>
          </p:cNvSpPr>
          <p:nvPr>
            <p:ph type="sldNum" sz="quarter" idx="10"/>
          </p:nvPr>
        </p:nvSpPr>
        <p:spPr/>
        <p:txBody>
          <a:bodyPr/>
          <a:lstStyle/>
          <a:p>
            <a:fld id="{88892F84-6915-4443-B53D-D5B598102DE7}" type="slidenum">
              <a:rPr lang="en-US" smtClean="0"/>
              <a:t>67</a:t>
            </a:fld>
            <a:endParaRPr lang="en-US" dirty="0"/>
          </a:p>
        </p:txBody>
      </p:sp>
    </p:spTree>
    <p:extLst>
      <p:ext uri="{BB962C8B-B14F-4D97-AF65-F5344CB8AC3E}">
        <p14:creationId xmlns:p14="http://schemas.microsoft.com/office/powerpoint/2010/main" val="2408584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Initiation along dry line as</a:t>
            </a:r>
            <a:r>
              <a:rPr lang="en-US" baseline="0" dirty="0" smtClean="0"/>
              <a:t> surge of moisture enters central OK</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68</a:t>
            </a:fld>
            <a:endParaRPr lang="en-US"/>
          </a:p>
        </p:txBody>
      </p:sp>
    </p:spTree>
    <p:extLst>
      <p:ext uri="{BB962C8B-B14F-4D97-AF65-F5344CB8AC3E}">
        <p14:creationId xmlns:p14="http://schemas.microsoft.com/office/powerpoint/2010/main" val="1739635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Initiation and movement along cold front</a:t>
            </a:r>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69</a:t>
            </a:fld>
            <a:endParaRPr lang="en-US"/>
          </a:p>
        </p:txBody>
      </p:sp>
    </p:spTree>
    <p:extLst>
      <p:ext uri="{BB962C8B-B14F-4D97-AF65-F5344CB8AC3E}">
        <p14:creationId xmlns:p14="http://schemas.microsoft.com/office/powerpoint/2010/main" val="3617984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70</a:t>
            </a:fld>
            <a:endParaRPr lang="en-US"/>
          </a:p>
        </p:txBody>
      </p:sp>
    </p:spTree>
    <p:extLst>
      <p:ext uri="{BB962C8B-B14F-4D97-AF65-F5344CB8AC3E}">
        <p14:creationId xmlns:p14="http://schemas.microsoft.com/office/powerpoint/2010/main" val="279236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20ACD9-161B-42CB-9D9B-A482002943A2}" type="slidenum">
              <a:rPr lang="en-US">
                <a:solidFill>
                  <a:prstClr val="black"/>
                </a:solidFill>
              </a:rPr>
              <a:pPr/>
              <a:t>8</a:t>
            </a:fld>
            <a:endParaRPr lang="en-US">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361E2-2761-43F2-8945-D807608C862D}" type="slidenum">
              <a:rPr lang="en-US">
                <a:solidFill>
                  <a:prstClr val="black"/>
                </a:solidFill>
              </a:rPr>
              <a:pPr/>
              <a:t>9</a:t>
            </a:fld>
            <a:endParaRPr lang="en-US">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14400" y="4343400"/>
            <a:ext cx="5029200" cy="4114800"/>
          </a:xfrm>
        </p:spPr>
        <p:txBody>
          <a:bodyPr/>
          <a:lstStyle/>
          <a:p>
            <a:r>
              <a:rPr lang="en-US"/>
              <a:t>A GOES-12 Imager Full Disk cloud-top pressure image. There’s also good correlation with GOES-12 sounder images. </a:t>
            </a:r>
          </a:p>
          <a:p>
            <a:r>
              <a:rPr lang="en-US"/>
              <a:t>Possible uses:</a:t>
            </a:r>
          </a:p>
          <a:p>
            <a:r>
              <a:rPr lang="en-US"/>
              <a:t>	NWP assimilation</a:t>
            </a:r>
          </a:p>
          <a:p>
            <a:r>
              <a:rPr lang="en-US"/>
              <a:t>	Aviation interests</a:t>
            </a:r>
          </a:p>
          <a:p>
            <a:r>
              <a:rPr lang="en-US"/>
              <a:t>	ASOS support</a:t>
            </a:r>
          </a:p>
          <a:p>
            <a:r>
              <a:rPr lang="en-US"/>
              <a:t>	cloud  climatology</a:t>
            </a:r>
          </a:p>
          <a:p>
            <a:endParaRPr lang="en-US"/>
          </a:p>
          <a:p>
            <a:r>
              <a:rPr lang="en-US"/>
              <a:t>From Tony 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21D06-42EF-4E20-B3C3-B7093DA79E2B}" type="slidenum">
              <a:rPr lang="en-US">
                <a:solidFill>
                  <a:prstClr val="black"/>
                </a:solidFill>
              </a:rPr>
              <a:pPr/>
              <a:t>10</a:t>
            </a:fld>
            <a:endParaRPr lang="en-US">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dirty="0"/>
              <a:t>Schmit, T. J., M. M. Gunshor, W. P. </a:t>
            </a:r>
            <a:r>
              <a:rPr lang="en-US" dirty="0" err="1"/>
              <a:t>Menzel</a:t>
            </a:r>
            <a:r>
              <a:rPr lang="en-US" dirty="0"/>
              <a:t>, J. J. </a:t>
            </a:r>
            <a:r>
              <a:rPr lang="en-US" dirty="0" err="1"/>
              <a:t>Gurka</a:t>
            </a:r>
            <a:r>
              <a:rPr lang="en-US" dirty="0"/>
              <a:t>, J. Li, and A. S. Bachmeier, 2005: Introducing the next-generation Advanced Baseline Imager on GOES-R. </a:t>
            </a:r>
            <a:r>
              <a:rPr lang="en-US" i="1" dirty="0"/>
              <a:t>Bull. Amer. Meteor. Soc</a:t>
            </a:r>
            <a:r>
              <a:rPr lang="en-US" dirty="0"/>
              <a:t>., </a:t>
            </a:r>
            <a:r>
              <a:rPr lang="en-US" b="1" dirty="0"/>
              <a:t>86</a:t>
            </a:r>
            <a:r>
              <a:rPr lang="en-US" dirty="0"/>
              <a:t>, 1079-1096</a:t>
            </a:r>
            <a:r>
              <a:rPr lang="en-US" dirty="0" smtClean="0"/>
              <a:t>.</a:t>
            </a:r>
          </a:p>
          <a:p>
            <a:r>
              <a:rPr lang="en-US" dirty="0" smtClean="0"/>
              <a:t>LW= </a:t>
            </a:r>
            <a:r>
              <a:rPr lang="en-US" dirty="0" err="1" smtClean="0"/>
              <a:t>LongWave</a:t>
            </a:r>
            <a:r>
              <a:rPr lang="en-US" dirty="0" smtClean="0"/>
              <a:t>;</a:t>
            </a:r>
            <a:r>
              <a:rPr lang="en-US" baseline="0" dirty="0" smtClean="0"/>
              <a:t> MW=</a:t>
            </a:r>
            <a:r>
              <a:rPr lang="en-US" baseline="0" dirty="0" err="1" smtClean="0"/>
              <a:t>MidWave</a:t>
            </a:r>
            <a:r>
              <a:rPr lang="en-US" baseline="0" dirty="0" smtClean="0"/>
              <a:t>; SW=Shortwave</a:t>
            </a:r>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58BE3B-AE89-41C1-8823-E85F95ECAABD}" type="slidenum">
              <a:rPr lang="en-US">
                <a:solidFill>
                  <a:prstClr val="black"/>
                </a:solidFill>
              </a:rPr>
              <a:pPr/>
              <a:t>11</a:t>
            </a:fld>
            <a:endParaRPr lang="en-US">
              <a:solidFill>
                <a:prstClr val="black"/>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8DE0B-88CE-4766-AC47-6652E567463C}" type="slidenum">
              <a:rPr lang="en-US">
                <a:solidFill>
                  <a:prstClr val="black"/>
                </a:solidFill>
              </a:rPr>
              <a:pPr/>
              <a:t>12</a:t>
            </a:fld>
            <a:endParaRPr lang="en-US">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99D39-6E73-4538-8DF3-87F020AE70D3}" type="slidenum">
              <a:rPr lang="en-US">
                <a:solidFill>
                  <a:prstClr val="black"/>
                </a:solidFill>
              </a:rPr>
              <a:pPr/>
              <a:t>13</a:t>
            </a:fld>
            <a:endParaRPr lang="en-US">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63BF96-D1EF-4E5C-BE8E-7A8B7BE11DD6}" type="datetime1">
              <a:rPr lang="en-US" smtClean="0"/>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393988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C8CA0-4193-478C-AB4A-363348013A4D}" type="datetime1">
              <a:rPr lang="en-US" smtClean="0"/>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269873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4D199-133C-48AA-BAFB-9563AC76DE17}" type="datetime1">
              <a:rPr lang="en-US" smtClean="0"/>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303294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46D73-C664-43D8-B72B-0AA9AF2738F8}" type="datetime1">
              <a:rPr lang="en-US" smtClean="0"/>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338497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BFBD28-28F4-4072-8480-D39B58DB6742}" type="datetime1">
              <a:rPr lang="en-US" smtClean="0"/>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14889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B2969F-250F-4939-B9FA-367683C79B0B}" type="datetime1">
              <a:rPr lang="en-US" smtClean="0"/>
              <a:t>12/18/2013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138551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E9FF7A-AFC0-45C3-BE2B-E59F09BB9F12}" type="datetime1">
              <a:rPr lang="en-US" smtClean="0"/>
              <a:t>12/18/2013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9854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FB278-76BF-46F3-B550-842E969534F9}" type="datetime1">
              <a:rPr lang="en-US" smtClean="0"/>
              <a:t>12/18/2013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144118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A297-418A-471B-8F1E-952A125C600B}" type="datetime1">
              <a:rPr lang="en-US" smtClean="0"/>
              <a:t>12/18/2013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392799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86E49-8666-43BE-BADD-4D7D2CF46161}" type="datetime1">
              <a:rPr lang="en-US" smtClean="0"/>
              <a:t>12/18/2013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275916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5780D8-1575-4DA6-A6B2-6C60EADE8477}" type="datetime1">
              <a:rPr lang="en-US" smtClean="0"/>
              <a:t>12/18/2013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E691E-EB41-48F8-BEE9-389CD7BFC50A}" type="slidenum">
              <a:rPr lang="en-US" smtClean="0"/>
              <a:t>‹#›</a:t>
            </a:fld>
            <a:endParaRPr lang="en-US"/>
          </a:p>
        </p:txBody>
      </p:sp>
    </p:spTree>
    <p:extLst>
      <p:ext uri="{BB962C8B-B14F-4D97-AF65-F5344CB8AC3E}">
        <p14:creationId xmlns:p14="http://schemas.microsoft.com/office/powerpoint/2010/main" val="201063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641C9-C63D-45A5-A5A0-20193511A71B}" type="datetime1">
              <a:rPr lang="en-US" smtClean="0"/>
              <a:t>12/18/2013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E691E-EB41-48F8-BEE9-389CD7BFC50A}" type="slidenum">
              <a:rPr lang="en-US" smtClean="0"/>
              <a:t>‹#›</a:t>
            </a:fld>
            <a:endParaRPr lang="en-US"/>
          </a:p>
        </p:txBody>
      </p:sp>
    </p:spTree>
    <p:extLst>
      <p:ext uri="{BB962C8B-B14F-4D97-AF65-F5344CB8AC3E}">
        <p14:creationId xmlns:p14="http://schemas.microsoft.com/office/powerpoint/2010/main" val="2289559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ftp://ftp.ssec.wisc.edu/ABS/publications/ABI_continuation_of_current_GOES_sounder_2008_JAMC.pdf"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91.png"/><Relationship Id="rId7"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0.png"/><Relationship Id="rId10" Type="http://schemas.openxmlformats.org/officeDocument/2006/relationships/image" Target="../media/image160.png"/><Relationship Id="rId4" Type="http://schemas.openxmlformats.org/officeDocument/2006/relationships/image" Target="../media/image101.png"/><Relationship Id="rId9"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3.gi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gif"/></Relationships>
</file>

<file path=ppt/slides/_rels/slide6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12.gif"/><Relationship Id="rId7" Type="http://schemas.openxmlformats.org/officeDocument/2006/relationships/image" Target="../media/image14.gi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16.png"/><Relationship Id="rId5" Type="http://schemas.openxmlformats.org/officeDocument/2006/relationships/image" Target="../media/image54.png"/><Relationship Id="rId10" Type="http://schemas.openxmlformats.org/officeDocument/2006/relationships/image" Target="../media/image15.gif"/><Relationship Id="rId4" Type="http://schemas.openxmlformats.org/officeDocument/2006/relationships/image" Target="../media/image17.png"/><Relationship Id="rId9" Type="http://schemas.openxmlformats.org/officeDocument/2006/relationships/image" Target="../media/image56.emf"/></Relationships>
</file>

<file path=ppt/slides/_rels/slide6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8.gif"/></Relationships>
</file>

<file path=ppt/slides/_rels/slide6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0.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382000" cy="1828800"/>
          </a:xfrm>
        </p:spPr>
        <p:txBody>
          <a:bodyPr>
            <a:noAutofit/>
          </a:bodyPr>
          <a:lstStyle/>
          <a:p>
            <a:r>
              <a:rPr lang="en-US" b="1" dirty="0" smtClean="0">
                <a:solidFill>
                  <a:srgbClr val="C00000"/>
                </a:solidFill>
              </a:rPr>
              <a:t>Discussion on the Status of GOES NearCast Products in the GOES-R Proving Grounds</a:t>
            </a:r>
            <a:endParaRPr lang="en-US" b="1" dirty="0">
              <a:solidFill>
                <a:srgbClr val="C00000"/>
              </a:solidFill>
            </a:endParaRPr>
          </a:p>
        </p:txBody>
      </p:sp>
      <p:sp>
        <p:nvSpPr>
          <p:cNvPr id="3" name="Subtitle 2"/>
          <p:cNvSpPr>
            <a:spLocks noGrp="1"/>
          </p:cNvSpPr>
          <p:nvPr>
            <p:ph type="subTitle" idx="1"/>
          </p:nvPr>
        </p:nvSpPr>
        <p:spPr>
          <a:xfrm>
            <a:off x="1371600" y="3124200"/>
            <a:ext cx="6400800" cy="2286000"/>
          </a:xfrm>
        </p:spPr>
        <p:txBody>
          <a:bodyPr>
            <a:normAutofit fontScale="85000" lnSpcReduction="10000"/>
          </a:bodyPr>
          <a:lstStyle/>
          <a:p>
            <a:r>
              <a:rPr lang="en-US" b="1" dirty="0" smtClean="0">
                <a:solidFill>
                  <a:schemeClr val="tx1"/>
                </a:solidFill>
              </a:rPr>
              <a:t>William Line</a:t>
            </a:r>
            <a:r>
              <a:rPr lang="en-US" b="1" baseline="30000" dirty="0">
                <a:solidFill>
                  <a:schemeClr val="tx1"/>
                </a:solidFill>
              </a:rPr>
              <a:t>1</a:t>
            </a:r>
            <a:endParaRPr lang="en-US" b="1" dirty="0" smtClean="0">
              <a:solidFill>
                <a:schemeClr val="tx1"/>
              </a:solidFill>
            </a:endParaRPr>
          </a:p>
          <a:p>
            <a:r>
              <a:rPr lang="en-US" b="1" dirty="0" smtClean="0">
                <a:solidFill>
                  <a:schemeClr val="tx1"/>
                </a:solidFill>
              </a:rPr>
              <a:t>Tim Schmit</a:t>
            </a:r>
            <a:r>
              <a:rPr lang="en-US" b="1" baseline="30000" dirty="0">
                <a:solidFill>
                  <a:schemeClr val="tx1"/>
                </a:solidFill>
              </a:rPr>
              <a:t>2</a:t>
            </a:r>
            <a:endParaRPr lang="en-US" b="1" dirty="0" smtClean="0">
              <a:solidFill>
                <a:schemeClr val="tx1"/>
              </a:solidFill>
            </a:endParaRPr>
          </a:p>
          <a:p>
            <a:r>
              <a:rPr lang="en-US" b="1" dirty="0" smtClean="0">
                <a:solidFill>
                  <a:schemeClr val="tx1"/>
                </a:solidFill>
              </a:rPr>
              <a:t>Ralph Petersen</a:t>
            </a:r>
            <a:r>
              <a:rPr lang="en-US" b="1" baseline="30000" dirty="0">
                <a:solidFill>
                  <a:schemeClr val="tx1"/>
                </a:solidFill>
              </a:rPr>
              <a:t>3</a:t>
            </a:r>
            <a:endParaRPr lang="en-US" b="1" dirty="0" smtClean="0">
              <a:solidFill>
                <a:schemeClr val="tx1"/>
              </a:solidFill>
            </a:endParaRPr>
          </a:p>
          <a:p>
            <a:endParaRPr lang="en-US" dirty="0" smtClean="0">
              <a:solidFill>
                <a:schemeClr val="tx1"/>
              </a:solidFill>
            </a:endParaRPr>
          </a:p>
          <a:p>
            <a:r>
              <a:rPr lang="en-US" sz="2600" dirty="0" smtClean="0">
                <a:solidFill>
                  <a:schemeClr val="tx1"/>
                </a:solidFill>
              </a:rPr>
              <a:t>And thanks to many others (Robert </a:t>
            </a:r>
            <a:r>
              <a:rPr lang="en-US" sz="2600" dirty="0" err="1" smtClean="0">
                <a:solidFill>
                  <a:schemeClr val="tx1"/>
                </a:solidFill>
              </a:rPr>
              <a:t>Aune</a:t>
            </a:r>
            <a:r>
              <a:rPr lang="en-US" sz="2600" dirty="0" smtClean="0">
                <a:solidFill>
                  <a:schemeClr val="tx1"/>
                </a:solidFill>
              </a:rPr>
              <a:t>, Jun Li, etc.)!</a:t>
            </a:r>
            <a:endParaRPr lang="en-US" sz="2600" dirty="0">
              <a:solidFill>
                <a:schemeClr val="tx1"/>
              </a:solidFill>
            </a:endParaRPr>
          </a:p>
        </p:txBody>
      </p:sp>
      <p:sp>
        <p:nvSpPr>
          <p:cNvPr id="4" name="TextBox 3"/>
          <p:cNvSpPr txBox="1"/>
          <p:nvPr/>
        </p:nvSpPr>
        <p:spPr>
          <a:xfrm>
            <a:off x="-228600" y="5856982"/>
            <a:ext cx="9525000" cy="1077218"/>
          </a:xfrm>
          <a:prstGeom prst="rect">
            <a:avLst/>
          </a:prstGeom>
          <a:noFill/>
        </p:spPr>
        <p:txBody>
          <a:bodyPr wrap="square" rtlCol="0">
            <a:spAutoFit/>
          </a:bodyPr>
          <a:lstStyle/>
          <a:p>
            <a:pPr algn="ctr"/>
            <a:r>
              <a:rPr lang="en-US" sz="1600" baseline="30000" dirty="0"/>
              <a:t>1</a:t>
            </a:r>
            <a:r>
              <a:rPr lang="en-US" sz="1600" dirty="0"/>
              <a:t>CIMMS/University of Oklahoma and NOAA/NWS/Storm Prediction Center, Norman, </a:t>
            </a:r>
            <a:r>
              <a:rPr lang="en-US" sz="1600" dirty="0" smtClean="0"/>
              <a:t>Oklahoma</a:t>
            </a:r>
          </a:p>
          <a:p>
            <a:pPr algn="ctr"/>
            <a:r>
              <a:rPr lang="en-US" sz="1600" baseline="30000" dirty="0" smtClean="0"/>
              <a:t>2</a:t>
            </a:r>
            <a:r>
              <a:rPr lang="en-US" sz="1600" dirty="0" smtClean="0"/>
              <a:t>NOAA/NESDIS Satellite Applications and Research, Advanced Satellite Products Branch, </a:t>
            </a:r>
            <a:r>
              <a:rPr lang="en-US" sz="1600" dirty="0"/>
              <a:t>Madison, </a:t>
            </a:r>
            <a:r>
              <a:rPr lang="en-US" sz="1600" dirty="0" smtClean="0"/>
              <a:t>Wisconsin</a:t>
            </a:r>
            <a:endParaRPr lang="en-US" sz="1600" dirty="0"/>
          </a:p>
          <a:p>
            <a:pPr algn="ctr"/>
            <a:r>
              <a:rPr lang="en-US" sz="1600" baseline="30000" dirty="0" smtClean="0"/>
              <a:t>3</a:t>
            </a:r>
            <a:r>
              <a:rPr lang="en-US" sz="1600" dirty="0" smtClean="0"/>
              <a:t>CIMSS/SSEC/University </a:t>
            </a:r>
            <a:r>
              <a:rPr lang="en-US" sz="1600" dirty="0"/>
              <a:t>of Wisconsin – Madison, Madison, Wisconsin</a:t>
            </a:r>
          </a:p>
          <a:p>
            <a:endParaRPr lang="en-US" sz="1600" dirty="0"/>
          </a:p>
        </p:txBody>
      </p:sp>
      <p:sp>
        <p:nvSpPr>
          <p:cNvPr id="7" name="Slide Number Placeholder 6"/>
          <p:cNvSpPr>
            <a:spLocks noGrp="1"/>
          </p:cNvSpPr>
          <p:nvPr>
            <p:ph type="sldNum" sz="quarter" idx="12"/>
          </p:nvPr>
        </p:nvSpPr>
        <p:spPr/>
        <p:txBody>
          <a:bodyPr/>
          <a:lstStyle/>
          <a:p>
            <a:fld id="{75CE691E-EB41-48F8-BEE9-389CD7BFC50A}" type="slidenum">
              <a:rPr lang="en-US" smtClean="0"/>
              <a:t>1</a:t>
            </a:fld>
            <a:endParaRPr lang="en-US"/>
          </a:p>
        </p:txBody>
      </p:sp>
    </p:spTree>
    <p:extLst>
      <p:ext uri="{BB962C8B-B14F-4D97-AF65-F5344CB8AC3E}">
        <p14:creationId xmlns:p14="http://schemas.microsoft.com/office/powerpoint/2010/main" val="3649832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212725" y="5638800"/>
            <a:ext cx="8702675" cy="12003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a:solidFill>
                  <a:srgbClr val="000000"/>
                </a:solidFill>
                <a:latin typeface="Times New Roman" pitchFamily="18" charset="0"/>
              </a:rPr>
              <a:t>ABI (blue) and current GOES sounder (green) spectral coverage compared showing a high spectral resolution brightness temperature spectrum (black). </a:t>
            </a:r>
            <a:r>
              <a:rPr lang="en-US" sz="2400" dirty="0" smtClean="0">
                <a:solidFill>
                  <a:srgbClr val="000000"/>
                </a:solidFill>
                <a:latin typeface="Times New Roman" pitchFamily="18" charset="0"/>
              </a:rPr>
              <a:t>ABI will allow for an improved cloud mask.</a:t>
            </a:r>
            <a:endParaRPr lang="en-US" sz="2400" dirty="0">
              <a:solidFill>
                <a:srgbClr val="000000"/>
              </a:solidFill>
              <a:latin typeface="Times New Roman" pitchFamily="18" charset="0"/>
            </a:endParaRPr>
          </a:p>
        </p:txBody>
      </p:sp>
      <p:pic>
        <p:nvPicPr>
          <p:cNvPr id="142339" name="Picture 3" descr="ABI_GOES12I_GOES12S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020828" y="3139944"/>
            <a:ext cx="2438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60474" y="1447800"/>
            <a:ext cx="3399526" cy="369332"/>
          </a:xfrm>
          <a:prstGeom prst="rect">
            <a:avLst/>
          </a:prstGeom>
          <a:noFill/>
        </p:spPr>
        <p:txBody>
          <a:bodyPr wrap="none" rtlCol="0">
            <a:spAutoFit/>
          </a:bodyPr>
          <a:lstStyle/>
          <a:p>
            <a:r>
              <a:rPr lang="en-US" b="1" dirty="0" smtClean="0">
                <a:latin typeface="Arial Narrow"/>
                <a:cs typeface="Arial Narrow"/>
              </a:rPr>
              <a:t>LW: T/q/</a:t>
            </a:r>
            <a:r>
              <a:rPr lang="en-US" b="1" dirty="0" err="1" smtClean="0">
                <a:latin typeface="Arial Narrow"/>
                <a:cs typeface="Arial Narrow"/>
              </a:rPr>
              <a:t>Clouds&amp;Cloud-Clearing</a:t>
            </a:r>
            <a:r>
              <a:rPr lang="en-US" b="1" dirty="0" smtClean="0">
                <a:latin typeface="Arial Narrow"/>
                <a:cs typeface="Arial Narrow"/>
              </a:rPr>
              <a:t>/O</a:t>
            </a:r>
            <a:r>
              <a:rPr lang="en-US" b="1" baseline="-25000" dirty="0" smtClean="0">
                <a:latin typeface="Arial Narrow"/>
                <a:cs typeface="Arial Narrow"/>
              </a:rPr>
              <a:t>3</a:t>
            </a:r>
            <a:endParaRPr lang="en-US" b="1" baseline="-25000" dirty="0">
              <a:latin typeface="Arial Narrow"/>
              <a:cs typeface="Arial Narrow"/>
            </a:endParaRPr>
          </a:p>
        </p:txBody>
      </p:sp>
      <p:sp>
        <p:nvSpPr>
          <p:cNvPr id="7" name="TextBox 6"/>
          <p:cNvSpPr txBox="1"/>
          <p:nvPr/>
        </p:nvSpPr>
        <p:spPr>
          <a:xfrm>
            <a:off x="1905000" y="4724400"/>
            <a:ext cx="749011" cy="369332"/>
          </a:xfrm>
          <a:prstGeom prst="rect">
            <a:avLst/>
          </a:prstGeom>
          <a:noFill/>
        </p:spPr>
        <p:txBody>
          <a:bodyPr wrap="none" rtlCol="0">
            <a:spAutoFit/>
          </a:bodyPr>
          <a:lstStyle/>
          <a:p>
            <a:r>
              <a:rPr lang="en-US" b="1" dirty="0" smtClean="0">
                <a:latin typeface="Arial Narrow"/>
                <a:cs typeface="Arial Narrow"/>
              </a:rPr>
              <a:t>MW: q</a:t>
            </a:r>
            <a:endParaRPr lang="en-US" b="1" dirty="0">
              <a:latin typeface="Arial Narrow"/>
              <a:cs typeface="Arial Narrow"/>
            </a:endParaRPr>
          </a:p>
        </p:txBody>
      </p:sp>
      <p:sp>
        <p:nvSpPr>
          <p:cNvPr id="8" name="TextBox 7"/>
          <p:cNvSpPr txBox="1"/>
          <p:nvPr/>
        </p:nvSpPr>
        <p:spPr>
          <a:xfrm>
            <a:off x="6401911" y="3821668"/>
            <a:ext cx="742447" cy="369332"/>
          </a:xfrm>
          <a:prstGeom prst="rect">
            <a:avLst/>
          </a:prstGeom>
          <a:noFill/>
        </p:spPr>
        <p:txBody>
          <a:bodyPr wrap="none" rtlCol="0">
            <a:spAutoFit/>
          </a:bodyPr>
          <a:lstStyle/>
          <a:p>
            <a:r>
              <a:rPr lang="en-US" b="1" dirty="0" smtClean="0">
                <a:latin typeface="Arial Narrow"/>
                <a:cs typeface="Arial Narrow"/>
              </a:rPr>
              <a:t>SW: T</a:t>
            </a:r>
            <a:endParaRPr lang="en-US" b="1" dirty="0">
              <a:latin typeface="Arial Narrow"/>
              <a:cs typeface="Arial Narrow"/>
            </a:endParaRPr>
          </a:p>
        </p:txBody>
      </p:sp>
      <p:sp>
        <p:nvSpPr>
          <p:cNvPr id="6" name="Slide Number Placeholder 5"/>
          <p:cNvSpPr>
            <a:spLocks noGrp="1"/>
          </p:cNvSpPr>
          <p:nvPr>
            <p:ph type="sldNum" sz="quarter" idx="12"/>
          </p:nvPr>
        </p:nvSpPr>
        <p:spPr/>
        <p:txBody>
          <a:bodyPr/>
          <a:lstStyle/>
          <a:p>
            <a:fld id="{75CE691E-EB41-48F8-BEE9-389CD7BFC50A}" type="slidenum">
              <a:rPr lang="en-US" smtClean="0"/>
              <a:t>10</a:t>
            </a:fld>
            <a:endParaRPr lang="en-US"/>
          </a:p>
        </p:txBody>
      </p:sp>
    </p:spTree>
    <p:extLst>
      <p:ext uri="{BB962C8B-B14F-4D97-AF65-F5344CB8AC3E}">
        <p14:creationId xmlns:p14="http://schemas.microsoft.com/office/powerpoint/2010/main" val="143536786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76200"/>
            <a:ext cx="8229600" cy="1143000"/>
          </a:xfrm>
        </p:spPr>
        <p:txBody>
          <a:bodyPr>
            <a:normAutofit fontScale="90000"/>
          </a:bodyPr>
          <a:lstStyle/>
          <a:p>
            <a:r>
              <a:rPr lang="en-US" sz="4000" dirty="0">
                <a:solidFill>
                  <a:srgbClr val="0033CC"/>
                </a:solidFill>
              </a:rPr>
              <a:t>GOES-R ABI Weighting </a:t>
            </a:r>
            <a:r>
              <a:rPr lang="en-US" sz="4000" dirty="0" smtClean="0">
                <a:solidFill>
                  <a:srgbClr val="0033CC"/>
                </a:solidFill>
              </a:rPr>
              <a:t>Functions</a:t>
            </a:r>
            <a:br>
              <a:rPr lang="en-US" sz="4000" dirty="0" smtClean="0">
                <a:solidFill>
                  <a:srgbClr val="0033CC"/>
                </a:solidFill>
              </a:rPr>
            </a:br>
            <a:r>
              <a:rPr lang="en-US" sz="3600" dirty="0" smtClean="0">
                <a:solidFill>
                  <a:srgbClr val="0033CC"/>
                </a:solidFill>
              </a:rPr>
              <a:t>(moisture sensitive bands)</a:t>
            </a:r>
            <a:endParaRPr lang="en-US" sz="3600" dirty="0">
              <a:solidFill>
                <a:srgbClr val="0033CC"/>
              </a:solidFill>
            </a:endParaRPr>
          </a:p>
        </p:txBody>
      </p:sp>
      <p:sp>
        <p:nvSpPr>
          <p:cNvPr id="144388" name="Text Box 4"/>
          <p:cNvSpPr txBox="1">
            <a:spLocks noChangeArrowheads="1"/>
          </p:cNvSpPr>
          <p:nvPr/>
        </p:nvSpPr>
        <p:spPr bwMode="auto">
          <a:xfrm>
            <a:off x="152400" y="6150114"/>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rPr>
              <a:t>Note that both the ABI and GOES Sounders have 3 mid-tropospheric water vapor bands. The ABI does have a ‘cleaner’ 10.35 micrometer band. </a:t>
            </a:r>
            <a:endParaRPr lang="en-US" sz="2000"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066800"/>
            <a:ext cx="5715000" cy="5000625"/>
          </a:xfrm>
          <a:prstGeom prst="rect">
            <a:avLst/>
          </a:prstGeom>
        </p:spPr>
      </p:pic>
      <p:cxnSp>
        <p:nvCxnSpPr>
          <p:cNvPr id="8" name="Straight Arrow Connector 7"/>
          <p:cNvCxnSpPr/>
          <p:nvPr/>
        </p:nvCxnSpPr>
        <p:spPr>
          <a:xfrm flipH="1">
            <a:off x="6477000" y="4800600"/>
            <a:ext cx="978402" cy="16908"/>
          </a:xfrm>
          <a:prstGeom prst="straightConnector1">
            <a:avLst/>
          </a:prstGeom>
          <a:ln w="15875">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934200" y="4648200"/>
            <a:ext cx="533401" cy="152401"/>
          </a:xfrm>
          <a:prstGeom prst="straightConnector1">
            <a:avLst/>
          </a:prstGeom>
          <a:ln w="15875">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003907" y="4800600"/>
            <a:ext cx="1463697" cy="329497"/>
          </a:xfrm>
          <a:prstGeom prst="straightConnector1">
            <a:avLst/>
          </a:prstGeom>
          <a:ln w="15875">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62800" y="4343400"/>
            <a:ext cx="1524000" cy="923330"/>
          </a:xfrm>
          <a:prstGeom prst="rect">
            <a:avLst/>
          </a:prstGeom>
          <a:noFill/>
        </p:spPr>
        <p:txBody>
          <a:bodyPr wrap="square" rtlCol="0">
            <a:spAutoFit/>
          </a:bodyPr>
          <a:lstStyle/>
          <a:p>
            <a:pPr algn="ctr"/>
            <a:r>
              <a:rPr lang="en-US" dirty="0" smtClean="0">
                <a:solidFill>
                  <a:schemeClr val="accent1">
                    <a:lumMod val="75000"/>
                  </a:schemeClr>
                </a:solidFill>
              </a:rPr>
              <a:t>Tropospheric Moisture Channels</a:t>
            </a:r>
            <a:endParaRPr lang="en-US"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75CE691E-EB41-48F8-BEE9-389CD7BFC50A}" type="slidenum">
              <a:rPr lang="en-US" smtClean="0"/>
              <a:t>11</a:t>
            </a:fld>
            <a:endParaRPr lang="en-US"/>
          </a:p>
        </p:txBody>
      </p:sp>
    </p:spTree>
    <p:extLst>
      <p:ext uri="{BB962C8B-B14F-4D97-AF65-F5344CB8AC3E}">
        <p14:creationId xmlns:p14="http://schemas.microsoft.com/office/powerpoint/2010/main" val="517116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76200"/>
            <a:ext cx="8229600" cy="1143000"/>
          </a:xfrm>
        </p:spPr>
        <p:txBody>
          <a:bodyPr>
            <a:normAutofit fontScale="90000"/>
          </a:bodyPr>
          <a:lstStyle/>
          <a:p>
            <a:r>
              <a:rPr lang="en-US" dirty="0" smtClean="0">
                <a:solidFill>
                  <a:srgbClr val="0033CC"/>
                </a:solidFill>
              </a:rPr>
              <a:t>GOES-13 </a:t>
            </a:r>
            <a:r>
              <a:rPr lang="en-US" dirty="0">
                <a:solidFill>
                  <a:srgbClr val="0033CC"/>
                </a:solidFill>
              </a:rPr>
              <a:t>Sounder WFs</a:t>
            </a:r>
            <a:br>
              <a:rPr lang="en-US" dirty="0">
                <a:solidFill>
                  <a:srgbClr val="0033CC"/>
                </a:solidFill>
              </a:rPr>
            </a:br>
            <a:r>
              <a:rPr lang="en-US" sz="3600" dirty="0">
                <a:solidFill>
                  <a:srgbClr val="0033CC"/>
                </a:solidFill>
              </a:rPr>
              <a:t>(moisture sensitive bands)</a:t>
            </a:r>
          </a:p>
        </p:txBody>
      </p:sp>
      <p:sp>
        <p:nvSpPr>
          <p:cNvPr id="7" name="Text Box 4"/>
          <p:cNvSpPr txBox="1">
            <a:spLocks noChangeArrowheads="1"/>
          </p:cNvSpPr>
          <p:nvPr/>
        </p:nvSpPr>
        <p:spPr bwMode="auto">
          <a:xfrm>
            <a:off x="152400" y="6070937"/>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rPr>
              <a:t>Both the ABI and GOES Sounders have 3 mid-tropospheric water vapor bands. The ABI does have a ‘cleaner’ 10.35 micrometer band that the GOES Sounders do not. </a:t>
            </a:r>
            <a:endParaRPr lang="en-US" sz="2000"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066800"/>
            <a:ext cx="5715000" cy="5000625"/>
          </a:xfrm>
          <a:prstGeom prst="rect">
            <a:avLst/>
          </a:prstGeom>
        </p:spPr>
      </p:pic>
      <p:sp>
        <p:nvSpPr>
          <p:cNvPr id="4" name="TextBox 3"/>
          <p:cNvSpPr txBox="1"/>
          <p:nvPr/>
        </p:nvSpPr>
        <p:spPr>
          <a:xfrm>
            <a:off x="7162800" y="4343400"/>
            <a:ext cx="1524000" cy="923330"/>
          </a:xfrm>
          <a:prstGeom prst="rect">
            <a:avLst/>
          </a:prstGeom>
          <a:noFill/>
        </p:spPr>
        <p:txBody>
          <a:bodyPr wrap="square" rtlCol="0">
            <a:spAutoFit/>
          </a:bodyPr>
          <a:lstStyle/>
          <a:p>
            <a:pPr algn="ctr"/>
            <a:r>
              <a:rPr lang="en-US" dirty="0" smtClean="0">
                <a:solidFill>
                  <a:schemeClr val="accent1">
                    <a:lumMod val="75000"/>
                  </a:schemeClr>
                </a:solidFill>
              </a:rPr>
              <a:t>Tropospheric Moisture Channels</a:t>
            </a:r>
            <a:endParaRPr lang="en-US" dirty="0">
              <a:solidFill>
                <a:schemeClr val="accent1">
                  <a:lumMod val="75000"/>
                </a:schemeClr>
              </a:solidFill>
            </a:endParaRPr>
          </a:p>
        </p:txBody>
      </p:sp>
      <p:cxnSp>
        <p:nvCxnSpPr>
          <p:cNvPr id="12" name="Straight Arrow Connector 11"/>
          <p:cNvCxnSpPr/>
          <p:nvPr/>
        </p:nvCxnSpPr>
        <p:spPr>
          <a:xfrm flipH="1">
            <a:off x="6477000" y="4800600"/>
            <a:ext cx="978402" cy="16908"/>
          </a:xfrm>
          <a:prstGeom prst="straightConnector1">
            <a:avLst/>
          </a:prstGeom>
          <a:ln w="15875">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934200" y="4648200"/>
            <a:ext cx="533401" cy="152401"/>
          </a:xfrm>
          <a:prstGeom prst="straightConnector1">
            <a:avLst/>
          </a:prstGeom>
          <a:ln w="15875">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003907" y="4800600"/>
            <a:ext cx="1463697" cy="329497"/>
          </a:xfrm>
          <a:prstGeom prst="straightConnector1">
            <a:avLst/>
          </a:prstGeom>
          <a:ln w="15875">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75CE691E-EB41-48F8-BEE9-389CD7BFC50A}" type="slidenum">
              <a:rPr lang="en-US" smtClean="0"/>
              <a:t>12</a:t>
            </a:fld>
            <a:endParaRPr lang="en-US"/>
          </a:p>
        </p:txBody>
      </p:sp>
    </p:spTree>
    <p:extLst>
      <p:ext uri="{BB962C8B-B14F-4D97-AF65-F5344CB8AC3E}">
        <p14:creationId xmlns:p14="http://schemas.microsoft.com/office/powerpoint/2010/main" val="2556066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609600" y="304800"/>
            <a:ext cx="78486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a:solidFill>
                  <a:srgbClr val="0000FF"/>
                </a:solidFill>
              </a:rPr>
              <a:t>Profile information content analysis</a:t>
            </a:r>
          </a:p>
          <a:p>
            <a:pPr fontAlgn="base">
              <a:spcBef>
                <a:spcPct val="0"/>
              </a:spcBef>
              <a:spcAft>
                <a:spcPct val="0"/>
              </a:spcAft>
            </a:pPr>
            <a:endParaRPr lang="en-US" sz="2400" b="1" dirty="0">
              <a:solidFill>
                <a:srgbClr val="0000FF"/>
              </a:solidFill>
            </a:endParaRPr>
          </a:p>
          <a:p>
            <a:pPr fontAlgn="base">
              <a:spcBef>
                <a:spcPct val="0"/>
              </a:spcBef>
              <a:spcAft>
                <a:spcPct val="0"/>
              </a:spcAft>
            </a:pPr>
            <a:r>
              <a:rPr lang="en-US" sz="2400" b="1" dirty="0">
                <a:solidFill>
                  <a:srgbClr val="000000"/>
                </a:solidFill>
              </a:rPr>
              <a:t>J. Li et al</a:t>
            </a:r>
          </a:p>
          <a:p>
            <a:pPr fontAlgn="base">
              <a:spcBef>
                <a:spcPct val="0"/>
              </a:spcBef>
              <a:spcAft>
                <a:spcPct val="0"/>
              </a:spcAft>
            </a:pPr>
            <a:r>
              <a:rPr lang="en-US" sz="2400" b="1" dirty="0">
                <a:solidFill>
                  <a:srgbClr val="000000"/>
                </a:solidFill>
              </a:rPr>
              <a:t>CIMSS</a:t>
            </a:r>
          </a:p>
          <a:p>
            <a:pPr fontAlgn="base">
              <a:spcBef>
                <a:spcPct val="0"/>
              </a:spcBef>
              <a:spcAft>
                <a:spcPct val="0"/>
              </a:spcAft>
            </a:pPr>
            <a:endParaRPr lang="en-US" sz="2400" b="1" dirty="0">
              <a:solidFill>
                <a:srgbClr val="000000"/>
              </a:solidFill>
            </a:endParaRPr>
          </a:p>
          <a:p>
            <a:pPr fontAlgn="base">
              <a:spcBef>
                <a:spcPct val="0"/>
              </a:spcBef>
              <a:spcAft>
                <a:spcPct val="0"/>
              </a:spcAft>
            </a:pPr>
            <a:r>
              <a:rPr lang="en-US" sz="2400" b="1" dirty="0">
                <a:solidFill>
                  <a:srgbClr val="000000"/>
                </a:solidFill>
              </a:rPr>
              <a:t>In general, note that the moisture content is similar between the ABI and the current GOES Sounder. The Sounder does show more temperature information than the ABI. </a:t>
            </a:r>
          </a:p>
          <a:p>
            <a:pPr fontAlgn="base">
              <a:spcBef>
                <a:spcPct val="0"/>
              </a:spcBef>
              <a:spcAft>
                <a:spcPct val="0"/>
              </a:spcAft>
            </a:pPr>
            <a:endParaRPr lang="en-US" sz="2400" b="1" dirty="0">
              <a:solidFill>
                <a:srgbClr val="000000"/>
              </a:solidFill>
            </a:endParaRPr>
          </a:p>
          <a:p>
            <a:pPr fontAlgn="base">
              <a:spcBef>
                <a:spcPct val="0"/>
              </a:spcBef>
              <a:spcAft>
                <a:spcPct val="0"/>
              </a:spcAft>
            </a:pPr>
            <a:r>
              <a:rPr lang="en-US" sz="2400" b="1" dirty="0">
                <a:solidFill>
                  <a:srgbClr val="000000"/>
                </a:solidFill>
              </a:rPr>
              <a:t>More than 300 profiles over CONUS with lifted index &lt;0 (unstable atmosphere) are used in analysis. </a:t>
            </a:r>
          </a:p>
          <a:p>
            <a:pPr fontAlgn="base">
              <a:spcBef>
                <a:spcPct val="0"/>
              </a:spcBef>
              <a:spcAft>
                <a:spcPct val="0"/>
              </a:spcAft>
            </a:pPr>
            <a:endParaRPr lang="en-US" sz="2400" b="1" dirty="0">
              <a:solidFill>
                <a:srgbClr val="000000"/>
              </a:solidFill>
            </a:endParaRPr>
          </a:p>
          <a:p>
            <a:pPr fontAlgn="base">
              <a:spcBef>
                <a:spcPct val="0"/>
              </a:spcBef>
              <a:spcAft>
                <a:spcPct val="0"/>
              </a:spcAft>
            </a:pPr>
            <a:r>
              <a:rPr lang="en-US" sz="2400" b="1" dirty="0">
                <a:solidFill>
                  <a:srgbClr val="000000"/>
                </a:solidFill>
              </a:rPr>
              <a:t>This information content does not include any spatial or temporal differences.</a:t>
            </a:r>
          </a:p>
          <a:p>
            <a:pPr fontAlgn="base">
              <a:spcBef>
                <a:spcPct val="0"/>
              </a:spcBef>
              <a:spcAft>
                <a:spcPct val="0"/>
              </a:spcAft>
            </a:pPr>
            <a:endParaRPr lang="en-US" sz="2400" b="1" dirty="0">
              <a:solidFill>
                <a:srgbClr val="000000"/>
              </a:solidFill>
            </a:endParaRPr>
          </a:p>
          <a:p>
            <a:pPr fontAlgn="base">
              <a:spcBef>
                <a:spcPct val="0"/>
              </a:spcBef>
              <a:spcAft>
                <a:spcPct val="0"/>
              </a:spcAft>
            </a:pPr>
            <a:r>
              <a:rPr lang="en-US" sz="2400" b="1" dirty="0">
                <a:solidFill>
                  <a:srgbClr val="000000"/>
                </a:solidFill>
              </a:rPr>
              <a:t>November 6</a:t>
            </a:r>
            <a:r>
              <a:rPr lang="en-US" sz="2400" b="1" baseline="30000" dirty="0">
                <a:solidFill>
                  <a:srgbClr val="000000"/>
                </a:solidFill>
              </a:rPr>
              <a:t>th</a:t>
            </a:r>
            <a:r>
              <a:rPr lang="en-US" sz="2400" b="1" dirty="0">
                <a:solidFill>
                  <a:srgbClr val="000000"/>
                </a:solidFill>
              </a:rPr>
              <a:t>, 2006</a:t>
            </a:r>
          </a:p>
        </p:txBody>
      </p:sp>
      <p:sp>
        <p:nvSpPr>
          <p:cNvPr id="4" name="Slide Number Placeholder 3"/>
          <p:cNvSpPr>
            <a:spLocks noGrp="1"/>
          </p:cNvSpPr>
          <p:nvPr>
            <p:ph type="sldNum" sz="quarter" idx="12"/>
          </p:nvPr>
        </p:nvSpPr>
        <p:spPr/>
        <p:txBody>
          <a:bodyPr/>
          <a:lstStyle/>
          <a:p>
            <a:fld id="{75CE691E-EB41-48F8-BEE9-389CD7BFC50A}" type="slidenum">
              <a:rPr lang="en-US" smtClean="0"/>
              <a:t>13</a:t>
            </a:fld>
            <a:endParaRPr lang="en-US"/>
          </a:p>
        </p:txBody>
      </p:sp>
    </p:spTree>
    <p:extLst>
      <p:ext uri="{BB962C8B-B14F-4D97-AF65-F5344CB8AC3E}">
        <p14:creationId xmlns:p14="http://schemas.microsoft.com/office/powerpoint/2010/main" val="414174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06" name="Object 2"/>
          <p:cNvGraphicFramePr>
            <a:graphicFrameLocks noChangeAspect="1"/>
          </p:cNvGraphicFramePr>
          <p:nvPr/>
        </p:nvGraphicFramePr>
        <p:xfrm>
          <a:off x="133350" y="-381000"/>
          <a:ext cx="8877300" cy="5819775"/>
        </p:xfrm>
        <a:graphic>
          <a:graphicData uri="http://schemas.openxmlformats.org/presentationml/2006/ole">
            <mc:AlternateContent xmlns:mc="http://schemas.openxmlformats.org/markup-compatibility/2006">
              <mc:Choice xmlns:v="urn:schemas-microsoft-com:vml" Requires="v">
                <p:oleObj spid="_x0000_s15410"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381000"/>
                        <a:ext cx="88773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07" name="Text Box 3"/>
          <p:cNvSpPr txBox="1">
            <a:spLocks noChangeArrowheads="1"/>
          </p:cNvSpPr>
          <p:nvPr/>
        </p:nvSpPr>
        <p:spPr bwMode="auto">
          <a:xfrm>
            <a:off x="228600" y="4648200"/>
            <a:ext cx="8763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fontAlgn="base">
              <a:spcBef>
                <a:spcPct val="0"/>
              </a:spcBef>
              <a:spcAft>
                <a:spcPct val="0"/>
              </a:spcAft>
              <a:buFont typeface="Arial" pitchFamily="34" charset="0"/>
              <a:buChar char="•"/>
            </a:pPr>
            <a:r>
              <a:rPr lang="en-US" sz="2000" dirty="0">
                <a:solidFill>
                  <a:srgbClr val="000000"/>
                </a:solidFill>
              </a:rPr>
              <a:t>The relative vertical number of independent pieces of information </a:t>
            </a:r>
            <a:r>
              <a:rPr lang="en-US" sz="2000" dirty="0" smtClean="0">
                <a:solidFill>
                  <a:srgbClr val="000000"/>
                </a:solidFill>
              </a:rPr>
              <a:t>of the </a:t>
            </a:r>
            <a:r>
              <a:rPr lang="en-US" sz="2000" i="1" dirty="0">
                <a:solidFill>
                  <a:srgbClr val="000000"/>
                </a:solidFill>
              </a:rPr>
              <a:t>moisture</a:t>
            </a:r>
            <a:r>
              <a:rPr lang="en-US" sz="2000" dirty="0">
                <a:solidFill>
                  <a:srgbClr val="000000"/>
                </a:solidFill>
              </a:rPr>
              <a:t> content is similar between the ABI and the current GOES Sounder</a:t>
            </a:r>
            <a:r>
              <a:rPr lang="en-US" sz="2000" dirty="0" smtClean="0">
                <a:solidFill>
                  <a:srgbClr val="000000"/>
                </a:solidFill>
              </a:rPr>
              <a:t>.</a:t>
            </a:r>
          </a:p>
          <a:p>
            <a:pPr marL="342900" indent="-342900" fontAlgn="base">
              <a:spcBef>
                <a:spcPct val="0"/>
              </a:spcBef>
              <a:spcAft>
                <a:spcPct val="0"/>
              </a:spcAft>
              <a:buFont typeface="Arial" pitchFamily="34" charset="0"/>
              <a:buChar char="•"/>
            </a:pPr>
            <a:endParaRPr lang="en-US" sz="2000" dirty="0">
              <a:solidFill>
                <a:srgbClr val="000000"/>
              </a:solidFill>
            </a:endParaRPr>
          </a:p>
          <a:p>
            <a:pPr fontAlgn="base">
              <a:spcBef>
                <a:spcPct val="0"/>
              </a:spcBef>
              <a:spcAft>
                <a:spcPct val="0"/>
              </a:spcAft>
            </a:pPr>
            <a:endParaRPr lang="en-US" sz="2000" dirty="0">
              <a:solidFill>
                <a:srgbClr val="000000"/>
              </a:solidFill>
            </a:endParaRPr>
          </a:p>
        </p:txBody>
      </p:sp>
      <p:sp>
        <p:nvSpPr>
          <p:cNvPr id="5" name="Oval 4"/>
          <p:cNvSpPr/>
          <p:nvPr/>
        </p:nvSpPr>
        <p:spPr>
          <a:xfrm>
            <a:off x="6705600" y="2895600"/>
            <a:ext cx="8382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14800" y="2667000"/>
            <a:ext cx="9144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4000" y="2667000"/>
            <a:ext cx="9144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01000" y="2895600"/>
            <a:ext cx="8382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190500" y="5358410"/>
            <a:ext cx="8763000" cy="1323439"/>
          </a:xfrm>
          <a:prstGeom prst="rect">
            <a:avLst/>
          </a:prstGeom>
          <a:solidFill>
            <a:schemeClr val="bg1"/>
          </a:solidFill>
          <a:ln>
            <a:noFill/>
          </a:ln>
          <a:effectLst/>
          <a:extLst/>
        </p:spPr>
        <p:txBody>
          <a:bodyPr>
            <a:spAutoFit/>
          </a:bodyPr>
          <a:lstStyle/>
          <a:p>
            <a:pPr marL="342900" indent="-342900" fontAlgn="base">
              <a:spcBef>
                <a:spcPct val="0"/>
              </a:spcBef>
              <a:spcAft>
                <a:spcPct val="0"/>
              </a:spcAft>
              <a:buFont typeface="Arial" pitchFamily="34" charset="0"/>
              <a:buChar char="•"/>
            </a:pPr>
            <a:r>
              <a:rPr lang="en-US" sz="2000" dirty="0" smtClean="0">
                <a:solidFill>
                  <a:srgbClr val="000000"/>
                </a:solidFill>
              </a:rPr>
              <a:t>When the information from the first guess is included via a retrieval (or data fusion), than the moisture information is enhanced and is again comparable to the GOES Sounder. </a:t>
            </a:r>
          </a:p>
          <a:p>
            <a:pPr fontAlgn="base">
              <a:spcBef>
                <a:spcPct val="0"/>
              </a:spcBef>
              <a:spcAft>
                <a:spcPct val="0"/>
              </a:spcAft>
            </a:pP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fld id="{75CE691E-EB41-48F8-BEE9-389CD7BFC50A}" type="slidenum">
              <a:rPr lang="en-US" smtClean="0"/>
              <a:t>14</a:t>
            </a:fld>
            <a:endParaRPr lang="en-US"/>
          </a:p>
        </p:txBody>
      </p:sp>
    </p:spTree>
    <p:extLst>
      <p:ext uri="{BB962C8B-B14F-4D97-AF65-F5344CB8AC3E}">
        <p14:creationId xmlns:p14="http://schemas.microsoft.com/office/powerpoint/2010/main" val="23084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5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p:bldP spid="5" grpId="0" animBg="1"/>
      <p:bldP spid="6"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z="4000" dirty="0"/>
              <a:t>Regional simulation (06Dec2006)</a:t>
            </a:r>
          </a:p>
        </p:txBody>
      </p:sp>
      <p:sp>
        <p:nvSpPr>
          <p:cNvPr id="146435" name="Rectangle 3"/>
          <p:cNvSpPr>
            <a:spLocks noGrp="1" noChangeArrowheads="1"/>
          </p:cNvSpPr>
          <p:nvPr>
            <p:ph type="body" idx="1"/>
          </p:nvPr>
        </p:nvSpPr>
        <p:spPr>
          <a:solidFill>
            <a:srgbClr val="F0F0FF"/>
          </a:solidFill>
        </p:spPr>
        <p:txBody>
          <a:bodyPr/>
          <a:lstStyle/>
          <a:p>
            <a:pPr>
              <a:lnSpc>
                <a:spcPct val="90000"/>
              </a:lnSpc>
            </a:pPr>
            <a:r>
              <a:rPr lang="en-US" sz="2400" dirty="0"/>
              <a:t>Using time/space collocated RAOB/Forecast over CONUS</a:t>
            </a:r>
          </a:p>
          <a:p>
            <a:pPr>
              <a:lnSpc>
                <a:spcPct val="90000"/>
              </a:lnSpc>
            </a:pPr>
            <a:r>
              <a:rPr lang="en-US" sz="2400" dirty="0"/>
              <a:t>HES option 1a assumption, GOES-12 (for GOES-N class), ABI were used in simulation.  PORD noise were used for HES. </a:t>
            </a:r>
          </a:p>
          <a:p>
            <a:pPr>
              <a:lnSpc>
                <a:spcPct val="90000"/>
              </a:lnSpc>
            </a:pPr>
            <a:r>
              <a:rPr lang="en-US" sz="2400" dirty="0"/>
              <a:t>HES option 1a:</a:t>
            </a:r>
          </a:p>
          <a:p>
            <a:pPr lvl="1">
              <a:lnSpc>
                <a:spcPct val="90000"/>
              </a:lnSpc>
            </a:pPr>
            <a:r>
              <a:rPr lang="en-US" sz="2000" dirty="0">
                <a:solidFill>
                  <a:schemeClr val="accent2"/>
                </a:solidFill>
              </a:rPr>
              <a:t>675-1200 with 0.625 cm</a:t>
            </a:r>
            <a:r>
              <a:rPr lang="en-US" sz="2000" baseline="30000" dirty="0">
                <a:solidFill>
                  <a:schemeClr val="accent2"/>
                </a:solidFill>
              </a:rPr>
              <a:t>-1</a:t>
            </a:r>
            <a:r>
              <a:rPr lang="en-US" sz="2000" dirty="0">
                <a:solidFill>
                  <a:schemeClr val="accent2"/>
                </a:solidFill>
              </a:rPr>
              <a:t> spectral resolution</a:t>
            </a:r>
          </a:p>
          <a:p>
            <a:pPr lvl="1">
              <a:lnSpc>
                <a:spcPct val="90000"/>
              </a:lnSpc>
            </a:pPr>
            <a:r>
              <a:rPr lang="en-US" sz="2000" dirty="0">
                <a:solidFill>
                  <a:schemeClr val="accent2"/>
                </a:solidFill>
              </a:rPr>
              <a:t>1689-2150 with 1.250 cm</a:t>
            </a:r>
            <a:r>
              <a:rPr lang="en-US" sz="2000" baseline="30000" dirty="0">
                <a:solidFill>
                  <a:schemeClr val="accent2"/>
                </a:solidFill>
              </a:rPr>
              <a:t>-1</a:t>
            </a:r>
            <a:r>
              <a:rPr lang="en-US" sz="2000" dirty="0">
                <a:solidFill>
                  <a:schemeClr val="accent2"/>
                </a:solidFill>
              </a:rPr>
              <a:t> spectral resolution</a:t>
            </a:r>
          </a:p>
          <a:p>
            <a:pPr lvl="1">
              <a:lnSpc>
                <a:spcPct val="90000"/>
              </a:lnSpc>
            </a:pPr>
            <a:r>
              <a:rPr lang="en-US" sz="2000" dirty="0">
                <a:solidFill>
                  <a:schemeClr val="accent2"/>
                </a:solidFill>
              </a:rPr>
              <a:t>2150-2400 with 2.50 cm</a:t>
            </a:r>
            <a:r>
              <a:rPr lang="en-US" sz="2000" baseline="30000" dirty="0">
                <a:solidFill>
                  <a:schemeClr val="accent2"/>
                </a:solidFill>
              </a:rPr>
              <a:t>-1</a:t>
            </a:r>
            <a:r>
              <a:rPr lang="en-US" sz="2000" dirty="0">
                <a:solidFill>
                  <a:schemeClr val="accent2"/>
                </a:solidFill>
              </a:rPr>
              <a:t> spectral resolution</a:t>
            </a:r>
          </a:p>
          <a:p>
            <a:pPr>
              <a:lnSpc>
                <a:spcPct val="90000"/>
              </a:lnSpc>
            </a:pPr>
            <a:r>
              <a:rPr lang="en-US" sz="2400" dirty="0"/>
              <a:t>~900 independent profiles are retrieved</a:t>
            </a:r>
          </a:p>
          <a:p>
            <a:pPr>
              <a:lnSpc>
                <a:spcPct val="90000"/>
              </a:lnSpc>
            </a:pPr>
            <a:r>
              <a:rPr lang="en-US" sz="2400" dirty="0"/>
              <a:t>Lifted index and TPW (including layer TPW) are used for performance analysis</a:t>
            </a:r>
          </a:p>
        </p:txBody>
      </p:sp>
      <p:sp>
        <p:nvSpPr>
          <p:cNvPr id="4" name="Slide Number Placeholder 3"/>
          <p:cNvSpPr>
            <a:spLocks noGrp="1"/>
          </p:cNvSpPr>
          <p:nvPr>
            <p:ph type="sldNum" sz="quarter" idx="12"/>
          </p:nvPr>
        </p:nvSpPr>
        <p:spPr/>
        <p:txBody>
          <a:bodyPr/>
          <a:lstStyle/>
          <a:p>
            <a:fld id="{75CE691E-EB41-48F8-BEE9-389CD7BFC50A}" type="slidenum">
              <a:rPr lang="en-US" smtClean="0"/>
              <a:t>15</a:t>
            </a:fld>
            <a:endParaRPr lang="en-US"/>
          </a:p>
        </p:txBody>
      </p:sp>
    </p:spTree>
    <p:extLst>
      <p:ext uri="{BB962C8B-B14F-4D97-AF65-F5344CB8AC3E}">
        <p14:creationId xmlns:p14="http://schemas.microsoft.com/office/powerpoint/2010/main" val="4271822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TPW4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2850"/>
            <a:ext cx="7315200" cy="5492750"/>
          </a:xfrm>
          <a:prstGeom prst="rect">
            <a:avLst/>
          </a:prstGeom>
          <a:noFill/>
          <a:extLst>
            <a:ext uri="{909E8E84-426E-40DD-AFC4-6F175D3DCCD1}">
              <a14:hiddenFill xmlns:a14="http://schemas.microsoft.com/office/drawing/2010/main">
                <a:solidFill>
                  <a:srgbClr val="FFFFFF"/>
                </a:solidFill>
              </a14:hiddenFill>
            </a:ext>
          </a:extLst>
        </p:spPr>
      </p:pic>
      <p:sp>
        <p:nvSpPr>
          <p:cNvPr id="150531" name="Text Box 3"/>
          <p:cNvSpPr txBox="1">
            <a:spLocks noChangeArrowheads="1"/>
          </p:cNvSpPr>
          <p:nvPr/>
        </p:nvSpPr>
        <p:spPr bwMode="auto">
          <a:xfrm>
            <a:off x="4500563" y="4862512"/>
            <a:ext cx="2316162" cy="1015663"/>
          </a:xfrm>
          <a:prstGeom prst="rect">
            <a:avLst/>
          </a:prstGeom>
          <a:noFill/>
          <a:ln>
            <a:noFill/>
          </a:ln>
          <a:effectLst/>
          <a:extLst/>
        </p:spPr>
        <p:txBody>
          <a:bodyPr>
            <a:spAutoFit/>
          </a:bodyPr>
          <a:lstStyle/>
          <a:p>
            <a:pPr fontAlgn="base">
              <a:spcBef>
                <a:spcPct val="0"/>
              </a:spcBef>
              <a:spcAft>
                <a:spcPct val="0"/>
              </a:spcAft>
            </a:pPr>
            <a:r>
              <a:rPr lang="en-US" sz="1200" b="1" dirty="0">
                <a:solidFill>
                  <a:srgbClr val="000000"/>
                </a:solidFill>
              </a:rPr>
              <a:t>RMSE</a:t>
            </a:r>
          </a:p>
          <a:p>
            <a:pPr fontAlgn="base">
              <a:spcBef>
                <a:spcPct val="0"/>
              </a:spcBef>
              <a:spcAft>
                <a:spcPct val="0"/>
              </a:spcAft>
            </a:pPr>
            <a:r>
              <a:rPr lang="en-US" sz="1200" b="1" dirty="0">
                <a:solidFill>
                  <a:srgbClr val="000000"/>
                </a:solidFill>
              </a:rPr>
              <a:t>Forecast:                        </a:t>
            </a:r>
            <a:r>
              <a:rPr lang="en-US" sz="1200" b="1" dirty="0" smtClean="0">
                <a:solidFill>
                  <a:srgbClr val="000000"/>
                </a:solidFill>
              </a:rPr>
              <a:t>   </a:t>
            </a:r>
            <a:r>
              <a:rPr lang="en-US" sz="1200" b="1" dirty="0">
                <a:solidFill>
                  <a:srgbClr val="000000"/>
                </a:solidFill>
              </a:rPr>
              <a:t>0.40</a:t>
            </a:r>
          </a:p>
          <a:p>
            <a:pPr fontAlgn="base">
              <a:spcBef>
                <a:spcPct val="0"/>
              </a:spcBef>
              <a:spcAft>
                <a:spcPct val="0"/>
              </a:spcAft>
            </a:pPr>
            <a:r>
              <a:rPr lang="en-US" sz="1200" b="1" dirty="0">
                <a:solidFill>
                  <a:srgbClr val="000000"/>
                </a:solidFill>
              </a:rPr>
              <a:t>ABI (5X5) + </a:t>
            </a:r>
            <a:r>
              <a:rPr lang="en-US" sz="1200" b="1" dirty="0" err="1">
                <a:solidFill>
                  <a:srgbClr val="000000"/>
                </a:solidFill>
              </a:rPr>
              <a:t>fcst</a:t>
            </a:r>
            <a:r>
              <a:rPr lang="en-US" sz="1200" b="1" dirty="0">
                <a:solidFill>
                  <a:srgbClr val="000000"/>
                </a:solidFill>
              </a:rPr>
              <a:t>:               0.32</a:t>
            </a:r>
          </a:p>
          <a:p>
            <a:pPr fontAlgn="base">
              <a:spcBef>
                <a:spcPct val="0"/>
              </a:spcBef>
              <a:spcAft>
                <a:spcPct val="0"/>
              </a:spcAft>
            </a:pPr>
            <a:r>
              <a:rPr lang="en-US" sz="1200" b="1" dirty="0">
                <a:solidFill>
                  <a:srgbClr val="000000"/>
                </a:solidFill>
              </a:rPr>
              <a:t>GOES Sounder + </a:t>
            </a:r>
            <a:r>
              <a:rPr lang="en-US" sz="1200" b="1" dirty="0" err="1">
                <a:solidFill>
                  <a:srgbClr val="000000"/>
                </a:solidFill>
              </a:rPr>
              <a:t>fcst</a:t>
            </a:r>
            <a:r>
              <a:rPr lang="en-US" sz="1200" b="1" dirty="0">
                <a:solidFill>
                  <a:srgbClr val="000000"/>
                </a:solidFill>
              </a:rPr>
              <a:t>:     </a:t>
            </a:r>
            <a:r>
              <a:rPr lang="en-US" sz="1200" b="1" dirty="0" smtClean="0">
                <a:solidFill>
                  <a:srgbClr val="000000"/>
                </a:solidFill>
              </a:rPr>
              <a:t> 0.37</a:t>
            </a:r>
            <a:endParaRPr lang="en-US" sz="1200" b="1" dirty="0">
              <a:solidFill>
                <a:srgbClr val="000000"/>
              </a:solidFill>
            </a:endParaRPr>
          </a:p>
          <a:p>
            <a:pPr fontAlgn="base">
              <a:spcBef>
                <a:spcPct val="0"/>
              </a:spcBef>
              <a:spcAft>
                <a:spcPct val="0"/>
              </a:spcAft>
            </a:pPr>
            <a:r>
              <a:rPr lang="en-US" sz="1200" b="1" dirty="0">
                <a:solidFill>
                  <a:srgbClr val="000000"/>
                </a:solidFill>
              </a:rPr>
              <a:t>HES + </a:t>
            </a:r>
            <a:r>
              <a:rPr lang="en-US" sz="1200" b="1" dirty="0" err="1">
                <a:solidFill>
                  <a:srgbClr val="000000"/>
                </a:solidFill>
              </a:rPr>
              <a:t>fcst</a:t>
            </a:r>
            <a:r>
              <a:rPr lang="en-US" sz="1200" b="1" dirty="0">
                <a:solidFill>
                  <a:srgbClr val="000000"/>
                </a:solidFill>
              </a:rPr>
              <a:t>:                       </a:t>
            </a:r>
            <a:r>
              <a:rPr lang="en-US" sz="1200" b="1" dirty="0" smtClean="0">
                <a:solidFill>
                  <a:srgbClr val="000000"/>
                </a:solidFill>
              </a:rPr>
              <a:t>  0.16</a:t>
            </a:r>
            <a:endParaRPr lang="en-US" sz="1200" b="1" dirty="0">
              <a:solidFill>
                <a:srgbClr val="000000"/>
              </a:solidFill>
            </a:endParaRPr>
          </a:p>
        </p:txBody>
      </p:sp>
      <p:sp>
        <p:nvSpPr>
          <p:cNvPr id="5" name="Rectangle 2"/>
          <p:cNvSpPr txBox="1">
            <a:spLocks noChangeArrowheads="1"/>
          </p:cNvSpPr>
          <p:nvPr/>
        </p:nvSpPr>
        <p:spPr>
          <a:xfrm>
            <a:off x="457200" y="0"/>
            <a:ext cx="8229600" cy="1143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ct val="90000"/>
              </a:lnSpc>
            </a:pPr>
            <a:r>
              <a:rPr lang="en-US" sz="4000" b="1" dirty="0" smtClean="0">
                <a:solidFill>
                  <a:srgbClr val="1F497D"/>
                </a:solidFill>
              </a:rPr>
              <a:t>ABI Retrieval Performance</a:t>
            </a:r>
          </a:p>
          <a:p>
            <a:pPr>
              <a:lnSpc>
                <a:spcPct val="90000"/>
              </a:lnSpc>
            </a:pPr>
            <a:r>
              <a:rPr lang="en-US" sz="4000" i="1" dirty="0" smtClean="0">
                <a:solidFill>
                  <a:srgbClr val="1F497D"/>
                </a:solidFill>
              </a:rPr>
              <a:t>Regional simulation (06Dec2006)</a:t>
            </a:r>
            <a:endParaRPr lang="en-US" sz="4000" i="1" dirty="0">
              <a:solidFill>
                <a:srgbClr val="1F497D"/>
              </a:solidFill>
            </a:endParaRPr>
          </a:p>
        </p:txBody>
      </p:sp>
      <p:sp>
        <p:nvSpPr>
          <p:cNvPr id="3" name="Left Arrow 2"/>
          <p:cNvSpPr/>
          <p:nvPr/>
        </p:nvSpPr>
        <p:spPr>
          <a:xfrm>
            <a:off x="6444012" y="5274295"/>
            <a:ext cx="274320" cy="182880"/>
          </a:xfrm>
          <a:prstGeom prst="leftArrow">
            <a:avLst/>
          </a:prstGeom>
          <a:solidFill>
            <a:srgbClr val="FFFF00"/>
          </a:solidFill>
          <a:ln>
            <a:solidFill>
              <a:schemeClr val="bg1"/>
            </a:solidFill>
            <a:beve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75CE691E-EB41-48F8-BEE9-389CD7BFC50A}" type="slidenum">
              <a:rPr lang="en-US" smtClean="0"/>
              <a:t>16</a:t>
            </a:fld>
            <a:endParaRPr lang="en-US"/>
          </a:p>
        </p:txBody>
      </p:sp>
    </p:spTree>
    <p:extLst>
      <p:ext uri="{BB962C8B-B14F-4D97-AF65-F5344CB8AC3E}">
        <p14:creationId xmlns:p14="http://schemas.microsoft.com/office/powerpoint/2010/main" val="2994388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342900" y="838201"/>
            <a:ext cx="8648700" cy="5410199"/>
          </a:xfrm>
        </p:spPr>
        <p:txBody>
          <a:bodyPr>
            <a:noAutofit/>
          </a:bodyPr>
          <a:lstStyle/>
          <a:p>
            <a:pPr algn="l"/>
            <a:r>
              <a:rPr lang="en-US" sz="2000" dirty="0"/>
              <a:t/>
            </a:r>
            <a:br>
              <a:rPr lang="en-US" sz="2000" dirty="0"/>
            </a:br>
            <a:r>
              <a:rPr lang="en-US" sz="2000" dirty="0"/>
              <a:t>There are </a:t>
            </a:r>
            <a:r>
              <a:rPr lang="en-US" sz="2000" b="1" dirty="0"/>
              <a:t>many operational and research applications from the current GOES sounder</a:t>
            </a:r>
            <a:r>
              <a:rPr lang="en-US" sz="2000" dirty="0"/>
              <a:t>. The data and products are being used by the NWS and others. Applications include, but are not limited to: </a:t>
            </a:r>
            <a:r>
              <a:rPr lang="en-US" sz="2000" dirty="0" err="1"/>
              <a:t>nowcasting</a:t>
            </a:r>
            <a:r>
              <a:rPr lang="en-US" sz="2000" dirty="0"/>
              <a:t> and short-term forecasting (instability, clouds, moisture, skin temperature), and NWP (</a:t>
            </a:r>
            <a:r>
              <a:rPr lang="en-US" sz="2000" dirty="0" smtClean="0"/>
              <a:t>radiances – over water, </a:t>
            </a:r>
            <a:r>
              <a:rPr lang="en-US" sz="2000" dirty="0"/>
              <a:t>clouds, layer PW, winds).</a:t>
            </a:r>
            <a:br>
              <a:rPr lang="en-US" sz="2000" dirty="0"/>
            </a:br>
            <a:r>
              <a:rPr lang="en-US" sz="2000" dirty="0"/>
              <a:t/>
            </a:r>
            <a:br>
              <a:rPr lang="en-US" sz="2000" dirty="0"/>
            </a:br>
            <a:r>
              <a:rPr lang="en-US" sz="2000" dirty="0"/>
              <a:t>ABI, in conjunction with a first guess, </a:t>
            </a:r>
            <a:r>
              <a:rPr lang="en-US" sz="2000" b="1" dirty="0"/>
              <a:t>can supply the needed ‘continuity’ products</a:t>
            </a:r>
            <a:r>
              <a:rPr lang="en-US" sz="2000" dirty="0"/>
              <a:t> (radiances, TPW, LI, skin temperature, clouds, winds) from today's low-spectral resolution sounder. Given the better scan rate and field-of-view size, the ABI plus forecast information will be comparable to the GOES-N class sounder. For example, ABI offers a reduced data latency, compared to the current sounder</a:t>
            </a:r>
            <a:r>
              <a:rPr lang="en-US" sz="2000" dirty="0" smtClean="0"/>
              <a:t>.</a:t>
            </a:r>
            <a:br>
              <a:rPr lang="en-US" sz="2000" dirty="0" smtClean="0"/>
            </a:br>
            <a:r>
              <a:rPr lang="en-US" sz="2000" dirty="0"/>
              <a:t/>
            </a:r>
            <a:br>
              <a:rPr lang="en-US" sz="2000" dirty="0"/>
            </a:br>
            <a:r>
              <a:rPr lang="en-US" sz="2000" dirty="0" smtClean="0"/>
              <a:t>ABI legacy atmospheric products </a:t>
            </a:r>
            <a:r>
              <a:rPr lang="en-US" sz="2000" b="1" dirty="0" smtClean="0"/>
              <a:t>have been validated </a:t>
            </a:r>
            <a:r>
              <a:rPr lang="en-US" sz="2000" dirty="0" smtClean="0"/>
              <a:t>with various in-situ measurements, ABI products have </a:t>
            </a:r>
            <a:r>
              <a:rPr lang="en-US" sz="2000" b="1" dirty="0" smtClean="0"/>
              <a:t>more spatial coverage </a:t>
            </a:r>
            <a:r>
              <a:rPr lang="en-US" sz="2000" dirty="0" smtClean="0"/>
              <a:t>than GOES Sounders.</a:t>
            </a:r>
            <a:r>
              <a:rPr lang="en-US" sz="2000" dirty="0"/>
              <a:t/>
            </a:r>
            <a:br>
              <a:rPr lang="en-US" sz="2000" dirty="0"/>
            </a:br>
            <a:r>
              <a:rPr lang="en-US" sz="2000" dirty="0"/>
              <a:t/>
            </a:r>
            <a:br>
              <a:rPr lang="en-US" sz="2000" dirty="0"/>
            </a:br>
            <a:r>
              <a:rPr lang="en-US" sz="2000" dirty="0"/>
              <a:t>To meet validated user requirements a </a:t>
            </a:r>
            <a:r>
              <a:rPr lang="en-US" sz="2000" b="1" dirty="0"/>
              <a:t>fully capable (high spectral resolution) </a:t>
            </a:r>
            <a:r>
              <a:rPr lang="en-US" sz="2000" b="1" dirty="0" smtClean="0"/>
              <a:t>sounder</a:t>
            </a:r>
            <a:r>
              <a:rPr lang="en-US" sz="2000" dirty="0" smtClean="0"/>
              <a:t> </a:t>
            </a:r>
            <a:r>
              <a:rPr lang="en-US" sz="2000" dirty="0"/>
              <a:t>with high spectral resolution and faster scanning is needed. </a:t>
            </a:r>
          </a:p>
        </p:txBody>
      </p:sp>
      <p:sp>
        <p:nvSpPr>
          <p:cNvPr id="136195" name="Text Box 3"/>
          <p:cNvSpPr txBox="1">
            <a:spLocks noChangeArrowheads="1"/>
          </p:cNvSpPr>
          <p:nvPr/>
        </p:nvSpPr>
        <p:spPr bwMode="auto">
          <a:xfrm>
            <a:off x="838200" y="191869"/>
            <a:ext cx="701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3600" b="1" dirty="0">
                <a:solidFill>
                  <a:srgbClr val="000000"/>
                </a:solidFill>
              </a:rPr>
              <a:t>Conclusions </a:t>
            </a:r>
            <a:r>
              <a:rPr lang="en-US" sz="3600" b="1" dirty="0" smtClean="0">
                <a:solidFill>
                  <a:srgbClr val="000000"/>
                </a:solidFill>
              </a:rPr>
              <a:t>(satellite retrievals</a:t>
            </a:r>
            <a:r>
              <a:rPr lang="en-US" sz="3600" b="1" dirty="0">
                <a:solidFill>
                  <a:srgbClr val="000000"/>
                </a:solidFill>
              </a:rPr>
              <a:t>)</a:t>
            </a:r>
          </a:p>
        </p:txBody>
      </p:sp>
      <p:sp>
        <p:nvSpPr>
          <p:cNvPr id="4" name="Slide Number Placeholder 3"/>
          <p:cNvSpPr>
            <a:spLocks noGrp="1"/>
          </p:cNvSpPr>
          <p:nvPr>
            <p:ph type="sldNum" sz="quarter" idx="12"/>
          </p:nvPr>
        </p:nvSpPr>
        <p:spPr/>
        <p:txBody>
          <a:bodyPr/>
          <a:lstStyle/>
          <a:p>
            <a:fld id="{75CE691E-EB41-48F8-BEE9-389CD7BFC50A}" type="slidenum">
              <a:rPr lang="en-US" smtClean="0"/>
              <a:t>17</a:t>
            </a:fld>
            <a:endParaRPr lang="en-US"/>
          </a:p>
        </p:txBody>
      </p:sp>
    </p:spTree>
    <p:extLst>
      <p:ext uri="{BB962C8B-B14F-4D97-AF65-F5344CB8AC3E}">
        <p14:creationId xmlns:p14="http://schemas.microsoft.com/office/powerpoint/2010/main" val="2974558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2" y="914400"/>
            <a:ext cx="8035638" cy="1600200"/>
          </a:xfrm>
        </p:spPr>
        <p:txBody>
          <a:bodyPr>
            <a:noAutofit/>
          </a:bodyPr>
          <a:lstStyle/>
          <a:p>
            <a:pPr marL="0" indent="0">
              <a:buNone/>
            </a:pPr>
            <a:r>
              <a:rPr lang="en-US" sz="1400" dirty="0">
                <a:solidFill>
                  <a:srgbClr val="000000"/>
                </a:solidFill>
                <a:latin typeface="Arial" charset="0"/>
              </a:rPr>
              <a:t>Schmit, T. J., J. Li, J. J. </a:t>
            </a:r>
            <a:r>
              <a:rPr lang="en-US" sz="1400" dirty="0" err="1">
                <a:solidFill>
                  <a:srgbClr val="000000"/>
                </a:solidFill>
                <a:latin typeface="Arial" charset="0"/>
              </a:rPr>
              <a:t>Gurka</a:t>
            </a:r>
            <a:r>
              <a:rPr lang="en-US" sz="1400" dirty="0">
                <a:solidFill>
                  <a:srgbClr val="000000"/>
                </a:solidFill>
                <a:latin typeface="Arial" charset="0"/>
              </a:rPr>
              <a:t>, M. D. Goldberg, K. </a:t>
            </a:r>
            <a:r>
              <a:rPr lang="en-US" sz="1400" dirty="0" err="1">
                <a:solidFill>
                  <a:srgbClr val="000000"/>
                </a:solidFill>
                <a:latin typeface="Arial" charset="0"/>
              </a:rPr>
              <a:t>Schrab</a:t>
            </a:r>
            <a:r>
              <a:rPr lang="en-US" sz="1400" dirty="0">
                <a:solidFill>
                  <a:srgbClr val="000000"/>
                </a:solidFill>
                <a:latin typeface="Arial" charset="0"/>
              </a:rPr>
              <a:t>, J. Li, W. Feltz, 2008: </a:t>
            </a:r>
            <a:r>
              <a:rPr lang="en-US" sz="1400" b="1" dirty="0">
                <a:solidFill>
                  <a:srgbClr val="000000"/>
                </a:solidFill>
                <a:latin typeface="Arial" charset="0"/>
              </a:rPr>
              <a:t>The GOES-R ABI (Advanced Baseline Imager) and the continuation of current sounder products.  </a:t>
            </a:r>
            <a:r>
              <a:rPr lang="en-US" sz="1400" i="1" dirty="0">
                <a:solidFill>
                  <a:srgbClr val="000000"/>
                </a:solidFill>
                <a:latin typeface="Arial" charset="0"/>
              </a:rPr>
              <a:t>J. of Appl. Meteor</a:t>
            </a:r>
            <a:r>
              <a:rPr lang="en-US" sz="1400" dirty="0">
                <a:solidFill>
                  <a:srgbClr val="000000"/>
                </a:solidFill>
                <a:latin typeface="Arial" charset="0"/>
              </a:rPr>
              <a:t>., 47, 2696–2711</a:t>
            </a:r>
            <a:r>
              <a:rPr lang="en-US" sz="1400" dirty="0" smtClean="0">
                <a:solidFill>
                  <a:srgbClr val="000000"/>
                </a:solidFill>
                <a:latin typeface="Arial" charset="0"/>
              </a:rPr>
              <a:t>.</a:t>
            </a:r>
          </a:p>
          <a:p>
            <a:pPr marL="0" indent="0">
              <a:buNone/>
            </a:pPr>
            <a:endParaRPr lang="en-US" sz="1400" dirty="0" smtClean="0">
              <a:solidFill>
                <a:srgbClr val="000000"/>
              </a:solidFill>
              <a:latin typeface="Arial" charset="0"/>
            </a:endParaRPr>
          </a:p>
          <a:p>
            <a:pPr marL="0" indent="0">
              <a:buNone/>
            </a:pPr>
            <a:r>
              <a:rPr lang="en-US" sz="1400" dirty="0" smtClean="0">
                <a:latin typeface="Arial" charset="0"/>
              </a:rPr>
              <a:t>Jin, </a:t>
            </a:r>
            <a:r>
              <a:rPr lang="en-US" sz="1400" dirty="0" err="1" smtClean="0">
                <a:latin typeface="Arial" charset="0"/>
              </a:rPr>
              <a:t>Xin</a:t>
            </a:r>
            <a:r>
              <a:rPr lang="en-US" sz="1400" dirty="0" smtClean="0">
                <a:latin typeface="Arial" charset="0"/>
              </a:rPr>
              <a:t>, Jun Li, Timothy J. Schmit, </a:t>
            </a:r>
            <a:r>
              <a:rPr lang="en-US" sz="1400" dirty="0" err="1" smtClean="0">
                <a:latin typeface="Arial" charset="0"/>
              </a:rPr>
              <a:t>Jinlong</a:t>
            </a:r>
            <a:r>
              <a:rPr lang="en-US" sz="1400" dirty="0" smtClean="0">
                <a:latin typeface="Arial" charset="0"/>
              </a:rPr>
              <a:t> Li, Mitchell D. Goldberg, and James J. </a:t>
            </a:r>
            <a:r>
              <a:rPr lang="en-US" sz="1400" dirty="0" err="1" smtClean="0">
                <a:latin typeface="Arial" charset="0"/>
              </a:rPr>
              <a:t>Gurka</a:t>
            </a:r>
            <a:r>
              <a:rPr lang="en-US" sz="1400" dirty="0" smtClean="0">
                <a:latin typeface="Arial" charset="0"/>
              </a:rPr>
              <a:t>, 2008: </a:t>
            </a:r>
            <a:r>
              <a:rPr lang="en-US" sz="1400" b="1" dirty="0" smtClean="0">
                <a:latin typeface="Arial" charset="0"/>
              </a:rPr>
              <a:t>Retrieving Clear Sky Atmospheric Parameters from SEVIRI and ABI infrared radiances</a:t>
            </a:r>
            <a:r>
              <a:rPr lang="en-US" sz="1400" dirty="0" smtClean="0">
                <a:latin typeface="Arial" charset="0"/>
              </a:rPr>
              <a:t>. </a:t>
            </a:r>
            <a:r>
              <a:rPr lang="en-US" sz="1400" i="1" dirty="0" smtClean="0">
                <a:latin typeface="Arial" charset="0"/>
              </a:rPr>
              <a:t>J. </a:t>
            </a:r>
            <a:r>
              <a:rPr lang="en-US" sz="1400" i="1" dirty="0" err="1" smtClean="0">
                <a:latin typeface="Arial" charset="0"/>
              </a:rPr>
              <a:t>Geophys</a:t>
            </a:r>
            <a:r>
              <a:rPr lang="en-US" sz="1400" i="1" dirty="0" smtClean="0">
                <a:latin typeface="Arial" charset="0"/>
              </a:rPr>
              <a:t>. Res</a:t>
            </a:r>
            <a:r>
              <a:rPr lang="en-US" sz="1400" dirty="0" smtClean="0">
                <a:latin typeface="Arial" charset="0"/>
              </a:rPr>
              <a:t>., 113, D15310. </a:t>
            </a:r>
          </a:p>
          <a:p>
            <a:pPr marL="0" indent="0">
              <a:buNone/>
            </a:pPr>
            <a:endParaRPr lang="en-US" sz="1400" dirty="0" smtClean="0">
              <a:latin typeface="Arial" charset="0"/>
            </a:endParaRPr>
          </a:p>
          <a:p>
            <a:pPr marL="0" indent="0">
              <a:buNone/>
            </a:pPr>
            <a:r>
              <a:rPr lang="en-US" sz="1400" dirty="0" smtClean="0">
                <a:latin typeface="Arial" charset="0"/>
              </a:rPr>
              <a:t>Schmit</a:t>
            </a:r>
            <a:r>
              <a:rPr lang="en-US" sz="1400" dirty="0">
                <a:latin typeface="Arial" charset="0"/>
              </a:rPr>
              <a:t>, T. J., J. Li, S. A. Ackerman, and J. J. </a:t>
            </a:r>
            <a:r>
              <a:rPr lang="en-US" sz="1400" dirty="0" err="1">
                <a:latin typeface="Arial" charset="0"/>
              </a:rPr>
              <a:t>Gurka</a:t>
            </a:r>
            <a:r>
              <a:rPr lang="en-US" sz="1400" dirty="0">
                <a:latin typeface="Arial" charset="0"/>
              </a:rPr>
              <a:t>, 2009: </a:t>
            </a:r>
            <a:r>
              <a:rPr lang="en-US" sz="1400" b="1" dirty="0">
                <a:latin typeface="Arial" charset="0"/>
              </a:rPr>
              <a:t>High spectral and temporal resolution infrared measurements from geostationary orbit</a:t>
            </a:r>
            <a:r>
              <a:rPr lang="en-US" sz="1400" dirty="0">
                <a:latin typeface="Arial" charset="0"/>
              </a:rPr>
              <a:t>, </a:t>
            </a:r>
            <a:r>
              <a:rPr lang="en-US" sz="1400" i="1" dirty="0">
                <a:latin typeface="Arial" charset="0"/>
              </a:rPr>
              <a:t>Journal of Atmospheric and Oceanic Technology</a:t>
            </a:r>
            <a:r>
              <a:rPr lang="en-US" sz="1400" dirty="0">
                <a:latin typeface="Arial" charset="0"/>
              </a:rPr>
              <a:t>, 26, 2273 - 2292</a:t>
            </a:r>
            <a:r>
              <a:rPr lang="en-US" sz="1400" dirty="0" smtClean="0">
                <a:latin typeface="Arial" charset="0"/>
              </a:rPr>
              <a:t>.</a:t>
            </a:r>
          </a:p>
          <a:p>
            <a:pPr marL="0" indent="0">
              <a:buNone/>
            </a:pPr>
            <a:endParaRPr lang="en-US" sz="1400" dirty="0">
              <a:latin typeface="Arial" charset="0"/>
            </a:endParaRPr>
          </a:p>
          <a:p>
            <a:pPr marL="0" indent="0">
              <a:buNone/>
            </a:pPr>
            <a:r>
              <a:rPr lang="en-US" sz="1400" dirty="0" smtClean="0"/>
              <a:t>Li, Jun; Liu, </a:t>
            </a:r>
            <a:r>
              <a:rPr lang="en-US" sz="1400" dirty="0" err="1" smtClean="0"/>
              <a:t>Chian</a:t>
            </a:r>
            <a:r>
              <a:rPr lang="en-US" sz="1400" dirty="0" smtClean="0"/>
              <a:t>-Yi; Zhang, </a:t>
            </a:r>
            <a:r>
              <a:rPr lang="en-US" sz="1400" dirty="0" err="1" smtClean="0"/>
              <a:t>Peng</a:t>
            </a:r>
            <a:r>
              <a:rPr lang="en-US" sz="1400" dirty="0" smtClean="0"/>
              <a:t> and Schmit, Timothy J., 2012: </a:t>
            </a:r>
            <a:r>
              <a:rPr lang="en-US" sz="1400" b="1" dirty="0" smtClean="0"/>
              <a:t>Applications of full spatial resolution space-based advanced infrared soundings in the </a:t>
            </a:r>
            <a:r>
              <a:rPr lang="en-US" sz="1400" b="1" dirty="0" err="1" smtClean="0"/>
              <a:t>preconvection</a:t>
            </a:r>
            <a:r>
              <a:rPr lang="en-US" sz="1400" b="1" dirty="0" smtClean="0"/>
              <a:t> environment. </a:t>
            </a:r>
            <a:r>
              <a:rPr lang="en-US" sz="1400" i="1" dirty="0" smtClean="0"/>
              <a:t>Weather and Forecasting</a:t>
            </a:r>
            <a:r>
              <a:rPr lang="en-US" sz="1400" dirty="0" smtClean="0"/>
              <a:t>, Volume 27, pp.515-524. </a:t>
            </a:r>
            <a:endParaRPr lang="en-US" sz="1400" dirty="0">
              <a:latin typeface="Arial" charset="0"/>
            </a:endParaRPr>
          </a:p>
          <a:p>
            <a:pPr marL="0" indent="0">
              <a:buNone/>
            </a:pPr>
            <a:endParaRPr lang="en-US" sz="1400" dirty="0">
              <a:latin typeface="Arial" charset="0"/>
            </a:endParaRPr>
          </a:p>
          <a:p>
            <a:pPr marL="0" indent="0">
              <a:buNone/>
            </a:pPr>
            <a:r>
              <a:rPr lang="en-US" sz="1400" dirty="0" err="1" smtClean="0"/>
              <a:t>Xie</a:t>
            </a:r>
            <a:r>
              <a:rPr lang="en-US" sz="1400" dirty="0" smtClean="0"/>
              <a:t>, </a:t>
            </a:r>
            <a:r>
              <a:rPr lang="en-US" sz="1400" dirty="0" err="1" smtClean="0"/>
              <a:t>Hua</a:t>
            </a:r>
            <a:r>
              <a:rPr lang="en-US" sz="1400" dirty="0" smtClean="0"/>
              <a:t>; </a:t>
            </a:r>
            <a:r>
              <a:rPr lang="en-US" sz="1400" dirty="0" err="1" smtClean="0"/>
              <a:t>Nalli</a:t>
            </a:r>
            <a:r>
              <a:rPr lang="en-US" sz="1400" dirty="0" smtClean="0"/>
              <a:t>, Nicholas R.; Sampson, Shanna; Wolf, Walter W.; Li, Jun; Schmit, Timothy J.; Barnet, Christopher D.; Joseph, </a:t>
            </a:r>
            <a:r>
              <a:rPr lang="en-US" sz="1400" dirty="0" err="1" smtClean="0"/>
              <a:t>Everette</a:t>
            </a:r>
            <a:r>
              <a:rPr lang="en-US" sz="1400" dirty="0" smtClean="0"/>
              <a:t>; Morris, Vernon R. and Yang, </a:t>
            </a:r>
            <a:r>
              <a:rPr lang="en-US" sz="1400" dirty="0" err="1" smtClean="0"/>
              <a:t>Fanglin</a:t>
            </a:r>
            <a:r>
              <a:rPr lang="en-US" sz="1400" dirty="0" smtClean="0"/>
              <a:t>, 2013: </a:t>
            </a:r>
            <a:r>
              <a:rPr lang="en-US" sz="1400" b="1" dirty="0" smtClean="0"/>
              <a:t>Integration and ocean-based prelaunch validation of GOES-R Advanced Baseline Imager legacy atmospheric products. </a:t>
            </a:r>
            <a:r>
              <a:rPr lang="en-US" sz="1400" i="1" dirty="0" smtClean="0"/>
              <a:t>Journal of Atmospheric and Oceanic Technology</a:t>
            </a:r>
            <a:r>
              <a:rPr lang="en-US" sz="1400" dirty="0" smtClean="0"/>
              <a:t>, 30, 2013, 1743–1756.</a:t>
            </a:r>
          </a:p>
          <a:p>
            <a:pPr marL="0" indent="0">
              <a:buNone/>
            </a:pPr>
            <a:endParaRPr lang="en-US" sz="1400" dirty="0">
              <a:latin typeface="Arial" charset="0"/>
            </a:endParaRPr>
          </a:p>
          <a:p>
            <a:pPr marL="0" indent="0">
              <a:buNone/>
            </a:pPr>
            <a:r>
              <a:rPr lang="en-US" sz="1400" dirty="0">
                <a:latin typeface="Arial" charset="0"/>
              </a:rPr>
              <a:t>Lee, Yong-</a:t>
            </a:r>
            <a:r>
              <a:rPr lang="en-US" sz="1400" dirty="0" err="1">
                <a:latin typeface="Arial" charset="0"/>
              </a:rPr>
              <a:t>Keun</a:t>
            </a:r>
            <a:r>
              <a:rPr lang="en-US" sz="1400" dirty="0">
                <a:latin typeface="Arial" charset="0"/>
              </a:rPr>
              <a:t>, </a:t>
            </a:r>
            <a:r>
              <a:rPr lang="en-US" sz="1400" dirty="0" err="1">
                <a:latin typeface="Arial" charset="0"/>
              </a:rPr>
              <a:t>Zhenglong</a:t>
            </a:r>
            <a:r>
              <a:rPr lang="en-US" sz="1400" dirty="0">
                <a:latin typeface="Arial" charset="0"/>
              </a:rPr>
              <a:t> Li, Jun Li, and Timothy J. Schmit, 2013: </a:t>
            </a:r>
            <a:r>
              <a:rPr lang="en-US" sz="1400" b="1" dirty="0">
                <a:latin typeface="Arial" charset="0"/>
              </a:rPr>
              <a:t>Evaluation of the GOES-R ABI LAP retrieval algorithm using the current GOES sounder</a:t>
            </a:r>
            <a:r>
              <a:rPr lang="en-US" sz="1400" dirty="0">
                <a:latin typeface="Arial" charset="0"/>
              </a:rPr>
              <a:t>, </a:t>
            </a:r>
            <a:r>
              <a:rPr lang="en-US" sz="1400" i="1" dirty="0">
                <a:latin typeface="Arial" charset="0"/>
              </a:rPr>
              <a:t>Journal of Atmospheric and Oceanic Technology</a:t>
            </a:r>
            <a:r>
              <a:rPr lang="en-US" sz="1400" dirty="0">
                <a:latin typeface="Arial" charset="0"/>
              </a:rPr>
              <a:t> (in press).</a:t>
            </a: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18</a:t>
            </a:fld>
            <a:endParaRPr lang="en-US"/>
          </a:p>
        </p:txBody>
      </p:sp>
    </p:spTree>
    <p:extLst>
      <p:ext uri="{BB962C8B-B14F-4D97-AF65-F5344CB8AC3E}">
        <p14:creationId xmlns:p14="http://schemas.microsoft.com/office/powerpoint/2010/main" val="1716524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873204"/>
            <a:ext cx="7467600" cy="1107996"/>
          </a:xfrm>
          <a:prstGeom prst="rect">
            <a:avLst/>
          </a:prstGeom>
          <a:noFill/>
        </p:spPr>
        <p:txBody>
          <a:bodyPr wrap="square" rtlCol="0">
            <a:spAutoFit/>
          </a:bodyPr>
          <a:lstStyle/>
          <a:p>
            <a:pPr algn="ctr"/>
            <a:r>
              <a:rPr lang="en-US" sz="6600" b="1" dirty="0" smtClean="0">
                <a:solidFill>
                  <a:srgbClr val="C00000"/>
                </a:solidFill>
              </a:rPr>
              <a:t>NearCast Model</a:t>
            </a:r>
            <a:endParaRPr lang="en-US" sz="6600" b="1" dirty="0">
              <a:solidFill>
                <a:srgbClr val="C00000"/>
              </a:solidFill>
            </a:endParaRPr>
          </a:p>
        </p:txBody>
      </p:sp>
      <p:sp>
        <p:nvSpPr>
          <p:cNvPr id="4" name="Rectangle 3"/>
          <p:cNvSpPr/>
          <p:nvPr/>
        </p:nvSpPr>
        <p:spPr>
          <a:xfrm>
            <a:off x="-76200" y="2496741"/>
            <a:ext cx="9144000" cy="1846659"/>
          </a:xfrm>
          <a:prstGeom prst="rect">
            <a:avLst/>
          </a:prstGeom>
        </p:spPr>
        <p:txBody>
          <a:bodyPr wrap="square">
            <a:spAutoFit/>
          </a:bodyPr>
          <a:lstStyle/>
          <a:p>
            <a:r>
              <a:rPr lang="en-US" dirty="0"/>
              <a:t> </a:t>
            </a:r>
          </a:p>
          <a:p>
            <a:pPr algn="ctr"/>
            <a:r>
              <a:rPr lang="en-US" sz="2400" b="1" dirty="0"/>
              <a:t>William E. </a:t>
            </a:r>
            <a:r>
              <a:rPr lang="en-US" sz="2400" b="1" dirty="0" smtClean="0"/>
              <a:t>Line</a:t>
            </a:r>
            <a:r>
              <a:rPr lang="en-US" sz="2400" b="1" baseline="30000" dirty="0" smtClean="0"/>
              <a:t>1</a:t>
            </a:r>
            <a:r>
              <a:rPr lang="en-US" sz="2400" b="1" dirty="0" smtClean="0"/>
              <a:t>, </a:t>
            </a:r>
            <a:r>
              <a:rPr lang="en-US" sz="2400" b="1" dirty="0"/>
              <a:t>Ralph </a:t>
            </a:r>
            <a:r>
              <a:rPr lang="en-US" sz="2400" b="1" dirty="0" smtClean="0"/>
              <a:t>Petersen</a:t>
            </a:r>
            <a:r>
              <a:rPr lang="en-US" sz="2400" b="1" baseline="30000" dirty="0"/>
              <a:t>2</a:t>
            </a:r>
            <a:r>
              <a:rPr lang="en-US" sz="2400" b="1" dirty="0" smtClean="0"/>
              <a:t> </a:t>
            </a:r>
            <a:r>
              <a:rPr lang="en-US" sz="2400" b="1" dirty="0"/>
              <a:t>and Robert Aune</a:t>
            </a:r>
            <a:r>
              <a:rPr lang="en-US" sz="2400" b="1" baseline="30000" dirty="0"/>
              <a:t>3</a:t>
            </a:r>
            <a:endParaRPr lang="en-US" sz="2400" dirty="0"/>
          </a:p>
          <a:p>
            <a:r>
              <a:rPr lang="en-US" baseline="30000" dirty="0"/>
              <a:t> </a:t>
            </a:r>
            <a:endParaRPr lang="en-US" dirty="0"/>
          </a:p>
          <a:p>
            <a:pPr algn="ctr"/>
            <a:r>
              <a:rPr lang="en-US" baseline="30000" dirty="0" smtClean="0"/>
              <a:t>1</a:t>
            </a:r>
            <a:r>
              <a:rPr lang="en-US" dirty="0" smtClean="0"/>
              <a:t>CIMMS/University </a:t>
            </a:r>
            <a:r>
              <a:rPr lang="en-US" dirty="0"/>
              <a:t>of Oklahoma and NOAA/NWS/Storm Prediction Center, Norman, </a:t>
            </a:r>
            <a:r>
              <a:rPr lang="en-US" dirty="0" smtClean="0"/>
              <a:t>Oklahoma</a:t>
            </a:r>
          </a:p>
          <a:p>
            <a:pPr algn="ctr"/>
            <a:r>
              <a:rPr lang="en-US" baseline="30000" dirty="0"/>
              <a:t>2</a:t>
            </a:r>
            <a:r>
              <a:rPr lang="en-US" dirty="0"/>
              <a:t>CIMSS/SSEC/University of Wisconsin – Madison, Madison, </a:t>
            </a:r>
            <a:r>
              <a:rPr lang="en-US" dirty="0" smtClean="0"/>
              <a:t>Wisconsin</a:t>
            </a:r>
            <a:endParaRPr lang="en-US" dirty="0"/>
          </a:p>
          <a:p>
            <a:pPr algn="ctr"/>
            <a:r>
              <a:rPr lang="en-US" baseline="30000" dirty="0"/>
              <a:t>3</a:t>
            </a:r>
            <a:r>
              <a:rPr lang="en-US" dirty="0"/>
              <a:t>NOAA/NESDIS/STAR, Advanced Satellite Products Branch, Madison, Wisconsin</a:t>
            </a:r>
          </a:p>
        </p:txBody>
      </p:sp>
      <p:sp>
        <p:nvSpPr>
          <p:cNvPr id="6" name="Slide Number Placeholder 5"/>
          <p:cNvSpPr>
            <a:spLocks noGrp="1"/>
          </p:cNvSpPr>
          <p:nvPr>
            <p:ph type="sldNum" sz="quarter" idx="12"/>
          </p:nvPr>
        </p:nvSpPr>
        <p:spPr/>
        <p:txBody>
          <a:bodyPr/>
          <a:lstStyle/>
          <a:p>
            <a:fld id="{75CE691E-EB41-48F8-BEE9-389CD7BFC50A}" type="slidenum">
              <a:rPr lang="en-US" smtClean="0"/>
              <a:t>19</a:t>
            </a:fld>
            <a:endParaRPr lang="en-US"/>
          </a:p>
        </p:txBody>
      </p:sp>
    </p:spTree>
    <p:extLst>
      <p:ext uri="{BB962C8B-B14F-4D97-AF65-F5344CB8AC3E}">
        <p14:creationId xmlns:p14="http://schemas.microsoft.com/office/powerpoint/2010/main" val="1689192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534400" cy="3785652"/>
          </a:xfrm>
          <a:prstGeom prst="rect">
            <a:avLst/>
          </a:prstGeom>
          <a:noFill/>
        </p:spPr>
        <p:txBody>
          <a:bodyPr wrap="square" rtlCol="0">
            <a:spAutoFit/>
          </a:bodyPr>
          <a:lstStyle/>
          <a:p>
            <a:pPr marL="571500" indent="-571500">
              <a:buFont typeface="Arial" pitchFamily="34" charset="0"/>
              <a:buChar char="•"/>
            </a:pPr>
            <a:r>
              <a:rPr lang="en-US" sz="4000" dirty="0" smtClean="0"/>
              <a:t>Fundamental Questions to address</a:t>
            </a:r>
          </a:p>
          <a:p>
            <a:pPr marL="571500" indent="-571500">
              <a:buFont typeface="Arial" pitchFamily="34" charset="0"/>
              <a:buChar char="•"/>
            </a:pPr>
            <a:r>
              <a:rPr lang="en-US" sz="4000" dirty="0" smtClean="0"/>
              <a:t>Satellite Retrievals (Tim </a:t>
            </a:r>
            <a:r>
              <a:rPr lang="en-US" sz="4000" dirty="0" err="1" smtClean="0"/>
              <a:t>Schmit</a:t>
            </a:r>
            <a:r>
              <a:rPr lang="en-US" sz="4000" dirty="0" smtClean="0"/>
              <a:t>)</a:t>
            </a:r>
            <a:endParaRPr lang="en-US" sz="4000" dirty="0"/>
          </a:p>
          <a:p>
            <a:pPr marL="571500" indent="-571500">
              <a:buFont typeface="Arial" pitchFamily="34" charset="0"/>
              <a:buChar char="•"/>
            </a:pPr>
            <a:r>
              <a:rPr lang="en-US" sz="4000" dirty="0" smtClean="0"/>
              <a:t>NearCast Model (Bill Line)</a:t>
            </a:r>
          </a:p>
          <a:p>
            <a:pPr marL="1028700" lvl="1" indent="-571500">
              <a:buFontTx/>
              <a:buChar char="-"/>
            </a:pPr>
            <a:r>
              <a:rPr lang="en-US" sz="4000" dirty="0" smtClean="0"/>
              <a:t>Background</a:t>
            </a:r>
          </a:p>
          <a:p>
            <a:pPr marL="1028700" lvl="1" indent="-571500">
              <a:buFontTx/>
              <a:buChar char="-"/>
            </a:pPr>
            <a:r>
              <a:rPr lang="en-US" sz="4000" dirty="0" smtClean="0"/>
              <a:t>Examples</a:t>
            </a:r>
            <a:endParaRPr lang="en-US" sz="4000" dirty="0"/>
          </a:p>
          <a:p>
            <a:pPr marL="1028700" lvl="1" indent="-571500">
              <a:buFontTx/>
              <a:buChar char="-"/>
            </a:pPr>
            <a:r>
              <a:rPr lang="en-US" sz="4000" dirty="0" smtClean="0"/>
              <a:t>Demonstrations and Feedback</a:t>
            </a:r>
          </a:p>
        </p:txBody>
      </p:sp>
      <p:sp>
        <p:nvSpPr>
          <p:cNvPr id="5" name="TextBox 4"/>
          <p:cNvSpPr txBox="1"/>
          <p:nvPr/>
        </p:nvSpPr>
        <p:spPr>
          <a:xfrm>
            <a:off x="2514600" y="228600"/>
            <a:ext cx="3810000" cy="1200329"/>
          </a:xfrm>
          <a:prstGeom prst="rect">
            <a:avLst/>
          </a:prstGeom>
          <a:noFill/>
        </p:spPr>
        <p:txBody>
          <a:bodyPr wrap="square" rtlCol="0">
            <a:spAutoFit/>
          </a:bodyPr>
          <a:lstStyle/>
          <a:p>
            <a:r>
              <a:rPr lang="en-US" sz="7200" b="1" dirty="0" smtClean="0">
                <a:solidFill>
                  <a:schemeClr val="tx2">
                    <a:lumMod val="50000"/>
                  </a:schemeClr>
                </a:solidFill>
              </a:rPr>
              <a:t>OUTLINE</a:t>
            </a:r>
            <a:endParaRPr lang="en-US" sz="7200" b="1" dirty="0">
              <a:solidFill>
                <a:schemeClr val="tx2">
                  <a:lumMod val="50000"/>
                </a:schemeClr>
              </a:solidFill>
            </a:endParaRPr>
          </a:p>
        </p:txBody>
      </p:sp>
      <p:sp>
        <p:nvSpPr>
          <p:cNvPr id="6" name="Slide Number Placeholder 5"/>
          <p:cNvSpPr>
            <a:spLocks noGrp="1"/>
          </p:cNvSpPr>
          <p:nvPr>
            <p:ph type="sldNum" sz="quarter" idx="12"/>
          </p:nvPr>
        </p:nvSpPr>
        <p:spPr/>
        <p:txBody>
          <a:bodyPr/>
          <a:lstStyle/>
          <a:p>
            <a:fld id="{75CE691E-EB41-48F8-BEE9-389CD7BFC50A}" type="slidenum">
              <a:rPr lang="en-US" smtClean="0"/>
              <a:t>2</a:t>
            </a:fld>
            <a:endParaRPr lang="en-US"/>
          </a:p>
        </p:txBody>
      </p:sp>
    </p:spTree>
    <p:extLst>
      <p:ext uri="{BB962C8B-B14F-4D97-AF65-F5344CB8AC3E}">
        <p14:creationId xmlns:p14="http://schemas.microsoft.com/office/powerpoint/2010/main" val="1293664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Autofit/>
          </a:bodyPr>
          <a:lstStyle/>
          <a:p>
            <a:r>
              <a:rPr lang="en-US" b="1" dirty="0" smtClean="0"/>
              <a:t>Motivation</a:t>
            </a:r>
            <a:endParaRPr lang="en-US" b="1"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597122"/>
            <a:ext cx="5162550" cy="255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2400" y="5150584"/>
            <a:ext cx="8229600" cy="1631216"/>
          </a:xfrm>
          <a:prstGeom prst="rect">
            <a:avLst/>
          </a:prstGeom>
          <a:noFill/>
        </p:spPr>
        <p:txBody>
          <a:bodyPr wrap="square" rtlCol="0">
            <a:spAutoFit/>
          </a:bodyPr>
          <a:lstStyle/>
          <a:p>
            <a:pPr marL="285750" indent="-285750">
              <a:buFont typeface="Arial" pitchFamily="34" charset="0"/>
              <a:buChar char="•"/>
            </a:pPr>
            <a:r>
              <a:rPr lang="en-US" sz="2000" dirty="0"/>
              <a:t>GOES retrieval process is  </a:t>
            </a:r>
            <a:r>
              <a:rPr lang="en-US" sz="2000" b="1" dirty="0"/>
              <a:t>data fusion</a:t>
            </a:r>
            <a:r>
              <a:rPr lang="en-US" sz="2000" dirty="0"/>
              <a:t>: melds NWP, surface </a:t>
            </a:r>
            <a:r>
              <a:rPr lang="en-US" sz="2000" dirty="0" err="1"/>
              <a:t>obs</a:t>
            </a:r>
            <a:r>
              <a:rPr lang="en-US" sz="2000" dirty="0"/>
              <a:t>, and satellite radiance information</a:t>
            </a:r>
            <a:r>
              <a:rPr lang="en-US" sz="2000" dirty="0" smtClean="0"/>
              <a:t>.</a:t>
            </a:r>
          </a:p>
          <a:p>
            <a:pPr marL="285750" indent="-285750">
              <a:buFont typeface="Arial" pitchFamily="34" charset="0"/>
              <a:buChar char="•"/>
            </a:pPr>
            <a:r>
              <a:rPr lang="en-US" sz="2000" dirty="0" smtClean="0"/>
              <a:t>GOES retrieval process provides corrections to errors in the model first guess, especially in the warm season</a:t>
            </a:r>
          </a:p>
          <a:p>
            <a:pPr marL="285750" indent="-285750">
              <a:buFont typeface="Arial" pitchFamily="34" charset="0"/>
              <a:buChar char="•"/>
            </a:pPr>
            <a:r>
              <a:rPr lang="en-US" sz="2000" dirty="0" smtClean="0"/>
              <a:t>GOES </a:t>
            </a:r>
            <a:r>
              <a:rPr lang="en-US" sz="2000" dirty="0"/>
              <a:t>retrievals are not being used in </a:t>
            </a:r>
            <a:r>
              <a:rPr lang="en-US" sz="2000" dirty="0" smtClean="0"/>
              <a:t>NWP</a:t>
            </a:r>
            <a:endParaRPr lang="en-US" sz="2000" dirty="0"/>
          </a:p>
        </p:txBody>
      </p:sp>
      <p:sp>
        <p:nvSpPr>
          <p:cNvPr id="8" name="Content Placeholder 2"/>
          <p:cNvSpPr>
            <a:spLocks noGrp="1"/>
          </p:cNvSpPr>
          <p:nvPr>
            <p:ph idx="1"/>
          </p:nvPr>
        </p:nvSpPr>
        <p:spPr>
          <a:xfrm>
            <a:off x="76200" y="762000"/>
            <a:ext cx="9067800" cy="1611086"/>
          </a:xfrm>
        </p:spPr>
        <p:txBody>
          <a:bodyPr>
            <a:noAutofit/>
          </a:bodyPr>
          <a:lstStyle/>
          <a:p>
            <a:pPr marL="285750" indent="-285750"/>
            <a:r>
              <a:rPr lang="en-US" sz="2400" dirty="0" smtClean="0"/>
              <a:t>NWP performance in predicting the occurrence and non-occurrence of short-term precipitation and disruptive weather events needs to be improved, especially in the warm season.</a:t>
            </a:r>
          </a:p>
          <a:p>
            <a:pPr marL="685800" lvl="1"/>
            <a:r>
              <a:rPr lang="en-US" sz="2000" dirty="0" smtClean="0"/>
              <a:t>This is due in part to our inability to observe and predict mesoscale moisture features</a:t>
            </a:r>
            <a:endParaRPr lang="en-US" sz="2000" dirty="0"/>
          </a:p>
        </p:txBody>
      </p:sp>
      <p:sp>
        <p:nvSpPr>
          <p:cNvPr id="5" name="Rectangle 4"/>
          <p:cNvSpPr/>
          <p:nvPr/>
        </p:nvSpPr>
        <p:spPr>
          <a:xfrm>
            <a:off x="152400" y="2971800"/>
            <a:ext cx="3581400" cy="1631216"/>
          </a:xfrm>
          <a:prstGeom prst="rect">
            <a:avLst/>
          </a:prstGeom>
        </p:spPr>
        <p:txBody>
          <a:bodyPr wrap="square">
            <a:spAutoFit/>
          </a:bodyPr>
          <a:lstStyle/>
          <a:p>
            <a:pPr marL="285750" indent="-285750">
              <a:buFont typeface="Arial" pitchFamily="34" charset="0"/>
              <a:buChar char="•"/>
            </a:pPr>
            <a:r>
              <a:rPr lang="en-US" sz="2000" dirty="0"/>
              <a:t>Satellite observations reveal details about the vertical moisture and stability structure of </a:t>
            </a:r>
            <a:r>
              <a:rPr lang="en-US" sz="2000" dirty="0" smtClean="0"/>
              <a:t>atmospheric layers</a:t>
            </a:r>
            <a:endParaRPr lang="en-US" sz="2000" dirty="0"/>
          </a:p>
        </p:txBody>
      </p:sp>
      <p:sp>
        <p:nvSpPr>
          <p:cNvPr id="9" name="Slide Number Placeholder 8"/>
          <p:cNvSpPr>
            <a:spLocks noGrp="1"/>
          </p:cNvSpPr>
          <p:nvPr>
            <p:ph type="sldNum" sz="quarter" idx="12"/>
          </p:nvPr>
        </p:nvSpPr>
        <p:spPr/>
        <p:txBody>
          <a:bodyPr/>
          <a:lstStyle/>
          <a:p>
            <a:fld id="{75CE691E-EB41-48F8-BEE9-389CD7BFC50A}" type="slidenum">
              <a:rPr lang="en-US" smtClean="0"/>
              <a:t>20</a:t>
            </a:fld>
            <a:endParaRPr lang="en-US"/>
          </a:p>
        </p:txBody>
      </p:sp>
    </p:spTree>
    <p:extLst>
      <p:ext uri="{BB962C8B-B14F-4D97-AF65-F5344CB8AC3E}">
        <p14:creationId xmlns:p14="http://schemas.microsoft.com/office/powerpoint/2010/main" val="3967914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41186" y="1066800"/>
            <a:ext cx="8229600" cy="6857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4" name="Content Placeholder 2"/>
          <p:cNvSpPr txBox="1">
            <a:spLocks/>
          </p:cNvSpPr>
          <p:nvPr/>
        </p:nvSpPr>
        <p:spPr>
          <a:xfrm>
            <a:off x="4572000" y="5600700"/>
            <a:ext cx="4343400" cy="121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smtClean="0"/>
          </a:p>
        </p:txBody>
      </p:sp>
      <p:sp>
        <p:nvSpPr>
          <p:cNvPr id="5" name="TextBox 4"/>
          <p:cNvSpPr txBox="1"/>
          <p:nvPr/>
        </p:nvSpPr>
        <p:spPr>
          <a:xfrm>
            <a:off x="0" y="1021140"/>
            <a:ext cx="9144000" cy="1569660"/>
          </a:xfrm>
          <a:prstGeom prst="rect">
            <a:avLst/>
          </a:prstGeom>
          <a:noFill/>
        </p:spPr>
        <p:txBody>
          <a:bodyPr wrap="square" rtlCol="0">
            <a:spAutoFit/>
          </a:bodyPr>
          <a:lstStyle/>
          <a:p>
            <a:pPr algn="ctr"/>
            <a:r>
              <a:rPr lang="en-US" sz="2400" b="1" dirty="0" smtClean="0">
                <a:solidFill>
                  <a:srgbClr val="C00000"/>
                </a:solidFill>
                <a:latin typeface="Arial Rounded MT Bold"/>
                <a:cs typeface="Arial Rounded MT Bold"/>
              </a:rPr>
              <a:t>How can </a:t>
            </a:r>
            <a:r>
              <a:rPr lang="en-US" sz="2400" b="1" u="sng" dirty="0" smtClean="0">
                <a:solidFill>
                  <a:srgbClr val="C00000"/>
                </a:solidFill>
                <a:latin typeface="Arial Rounded MT Bold"/>
                <a:cs typeface="Arial Rounded MT Bold"/>
              </a:rPr>
              <a:t>details </a:t>
            </a:r>
            <a:r>
              <a:rPr lang="en-US" sz="2400" b="1" dirty="0" smtClean="0">
                <a:solidFill>
                  <a:srgbClr val="C00000"/>
                </a:solidFill>
                <a:latin typeface="Arial Rounded MT Bold"/>
                <a:cs typeface="Arial Rounded MT Bold"/>
              </a:rPr>
              <a:t>observed </a:t>
            </a:r>
            <a:r>
              <a:rPr lang="en-US" sz="2400" b="1" u="sng" dirty="0" smtClean="0">
                <a:solidFill>
                  <a:srgbClr val="C00000"/>
                </a:solidFill>
                <a:latin typeface="Arial Rounded MT Bold"/>
                <a:cs typeface="Arial Rounded MT Bold"/>
              </a:rPr>
              <a:t>repeatedly</a:t>
            </a:r>
            <a:r>
              <a:rPr lang="en-US" sz="2400" b="1" dirty="0" smtClean="0">
                <a:solidFill>
                  <a:srgbClr val="C00000"/>
                </a:solidFill>
                <a:latin typeface="Arial Rounded MT Bold"/>
                <a:cs typeface="Arial Rounded MT Bold"/>
              </a:rPr>
              <a:t> in the moisture fields by Geostationary satellites be preserved in</a:t>
            </a:r>
          </a:p>
          <a:p>
            <a:pPr algn="ctr"/>
            <a:r>
              <a:rPr lang="en-US" sz="2400" b="1" dirty="0" smtClean="0">
                <a:solidFill>
                  <a:srgbClr val="C00000"/>
                </a:solidFill>
                <a:latin typeface="Arial Rounded MT Bold"/>
                <a:cs typeface="Arial Rounded MT Bold"/>
              </a:rPr>
              <a:t>in </a:t>
            </a:r>
            <a:r>
              <a:rPr lang="en-US" sz="2400" b="1" u="sng" dirty="0" smtClean="0">
                <a:solidFill>
                  <a:srgbClr val="C00000"/>
                </a:solidFill>
                <a:latin typeface="Arial Rounded MT Bold"/>
                <a:cs typeface="Arial Rounded MT Bold"/>
              </a:rPr>
              <a:t>objective guidance tools </a:t>
            </a:r>
            <a:r>
              <a:rPr lang="en-US" sz="2400" b="1" dirty="0" smtClean="0">
                <a:solidFill>
                  <a:srgbClr val="C00000"/>
                </a:solidFill>
                <a:latin typeface="Arial Rounded MT Bold"/>
                <a:cs typeface="Arial Rounded MT Bold"/>
              </a:rPr>
              <a:t>that can be available to forecasters </a:t>
            </a:r>
            <a:r>
              <a:rPr lang="en-US" sz="2400" b="1" i="1" dirty="0" smtClean="0">
                <a:solidFill>
                  <a:srgbClr val="C00000"/>
                </a:solidFill>
                <a:latin typeface="Arial Rounded MT Bold"/>
                <a:cs typeface="Arial Rounded MT Bold"/>
              </a:rPr>
              <a:t>immediately</a:t>
            </a:r>
            <a:r>
              <a:rPr lang="en-US" sz="2400" b="1" dirty="0" smtClean="0">
                <a:solidFill>
                  <a:srgbClr val="C00000"/>
                </a:solidFill>
                <a:latin typeface="Arial Rounded MT Bold"/>
                <a:cs typeface="Arial Rounded MT Bold"/>
              </a:rPr>
              <a:t> after the observations are made?</a:t>
            </a:r>
            <a:endParaRPr lang="en-US" sz="2400" b="1" dirty="0">
              <a:solidFill>
                <a:srgbClr val="C00000"/>
              </a:solidFill>
              <a:latin typeface="Arial Rounded MT Bold"/>
              <a:cs typeface="Arial Rounded MT Bold"/>
            </a:endParaRPr>
          </a:p>
        </p:txBody>
      </p:sp>
      <p:sp>
        <p:nvSpPr>
          <p:cNvPr id="7" name="Title 11"/>
          <p:cNvSpPr txBox="1">
            <a:spLocks/>
          </p:cNvSpPr>
          <p:nvPr/>
        </p:nvSpPr>
        <p:spPr>
          <a:xfrm>
            <a:off x="0" y="0"/>
            <a:ext cx="9144000" cy="711794"/>
          </a:xfrm>
          <a:prstGeom prst="rect">
            <a:avLst/>
          </a:prstGeom>
          <a:solidFill>
            <a:srgbClr val="FFFF00">
              <a:alpha val="26000"/>
            </a:srgbClr>
          </a:solidFill>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100" dirty="0" smtClean="0"/>
              <a:t>A Fundamental Question for Operational Forecasting :</a:t>
            </a:r>
            <a:endParaRPr lang="en-US" sz="3100" dirty="0"/>
          </a:p>
        </p:txBody>
      </p:sp>
      <p:sp>
        <p:nvSpPr>
          <p:cNvPr id="8" name="Content Placeholder 2"/>
          <p:cNvSpPr txBox="1">
            <a:spLocks/>
          </p:cNvSpPr>
          <p:nvPr/>
        </p:nvSpPr>
        <p:spPr>
          <a:xfrm>
            <a:off x="169254" y="2819400"/>
            <a:ext cx="8805492" cy="34426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ü"/>
            </a:pPr>
            <a:r>
              <a:rPr lang="en-US" sz="2400" i="1" dirty="0" smtClean="0">
                <a:solidFill>
                  <a:srgbClr val="000090"/>
                </a:solidFill>
              </a:rPr>
              <a:t>Ultimately, the proper way to use GOES-R </a:t>
            </a:r>
            <a:r>
              <a:rPr lang="en-US" sz="2400" i="1" dirty="0">
                <a:solidFill>
                  <a:srgbClr val="000090"/>
                </a:solidFill>
              </a:rPr>
              <a:t>c</a:t>
            </a:r>
            <a:r>
              <a:rPr lang="en-US" sz="2400" i="1" dirty="0" smtClean="0">
                <a:solidFill>
                  <a:srgbClr val="000090"/>
                </a:solidFill>
              </a:rPr>
              <a:t>lear-air moisture data will be through use in improved, very-frequently updated NWP systems.</a:t>
            </a:r>
          </a:p>
          <a:p>
            <a:pPr lvl="1">
              <a:buFont typeface="Wingdings" charset="2"/>
              <a:buChar char="ü"/>
            </a:pPr>
            <a:r>
              <a:rPr lang="en-US" sz="2000" i="1" dirty="0" smtClean="0">
                <a:solidFill>
                  <a:srgbClr val="000090"/>
                </a:solidFill>
              </a:rPr>
              <a:t>This will not be available for many years</a:t>
            </a:r>
          </a:p>
          <a:p>
            <a:pPr lvl="2">
              <a:buFont typeface="Wingdings" charset="2"/>
              <a:buChar char="ü"/>
            </a:pPr>
            <a:r>
              <a:rPr lang="en-US" sz="1600" i="1" dirty="0" smtClean="0">
                <a:solidFill>
                  <a:srgbClr val="000090"/>
                </a:solidFill>
              </a:rPr>
              <a:t>Minimal model use of WV radiances now – </a:t>
            </a:r>
            <a:r>
              <a:rPr lang="en-US" sz="1600" b="1" i="1" dirty="0" smtClean="0">
                <a:solidFill>
                  <a:srgbClr val="000090"/>
                </a:solidFill>
              </a:rPr>
              <a:t>NO </a:t>
            </a:r>
            <a:r>
              <a:rPr lang="en-US" sz="1600" i="1" dirty="0" smtClean="0">
                <a:solidFill>
                  <a:srgbClr val="000090"/>
                </a:solidFill>
              </a:rPr>
              <a:t>use of GOES sounding products</a:t>
            </a:r>
          </a:p>
          <a:p>
            <a:pPr lvl="1">
              <a:buFont typeface="Wingdings" charset="2"/>
              <a:buChar char="ü"/>
            </a:pPr>
            <a:r>
              <a:rPr lang="en-US" sz="2000" i="1" dirty="0" smtClean="0">
                <a:solidFill>
                  <a:srgbClr val="000090"/>
                </a:solidFill>
              </a:rPr>
              <a:t>Model output will always lag observations by an hour or more</a:t>
            </a:r>
          </a:p>
          <a:p>
            <a:pPr lvl="1">
              <a:buFont typeface="Wingdings" charset="2"/>
              <a:buChar char="ü"/>
            </a:pPr>
            <a:r>
              <a:rPr lang="en-US" sz="2000" i="1" dirty="0" smtClean="0">
                <a:solidFill>
                  <a:srgbClr val="000090"/>
                </a:solidFill>
              </a:rPr>
              <a:t>Until then, we need a simple, fast means of providing objective short-range forecast of detailed horizontal moisture structures immediately after the GOES observations are made</a:t>
            </a:r>
          </a:p>
        </p:txBody>
      </p:sp>
      <p:sp>
        <p:nvSpPr>
          <p:cNvPr id="9" name="Slide Number Placeholder 8"/>
          <p:cNvSpPr>
            <a:spLocks noGrp="1"/>
          </p:cNvSpPr>
          <p:nvPr>
            <p:ph type="sldNum" sz="quarter" idx="12"/>
          </p:nvPr>
        </p:nvSpPr>
        <p:spPr/>
        <p:txBody>
          <a:bodyPr/>
          <a:lstStyle/>
          <a:p>
            <a:fld id="{75CE691E-EB41-48F8-BEE9-389CD7BFC50A}" type="slidenum">
              <a:rPr lang="en-US" smtClean="0"/>
              <a:t>21</a:t>
            </a:fld>
            <a:endParaRPr lang="en-US"/>
          </a:p>
        </p:txBody>
      </p:sp>
    </p:spTree>
    <p:extLst>
      <p:ext uri="{BB962C8B-B14F-4D97-AF65-F5344CB8AC3E}">
        <p14:creationId xmlns:p14="http://schemas.microsoft.com/office/powerpoint/2010/main" val="890858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 Solution: NearCast Model</a:t>
            </a:r>
            <a:endParaRPr lang="en-US" dirty="0"/>
          </a:p>
        </p:txBody>
      </p:sp>
      <p:sp>
        <p:nvSpPr>
          <p:cNvPr id="3" name="Content Placeholder 2"/>
          <p:cNvSpPr>
            <a:spLocks noGrp="1"/>
          </p:cNvSpPr>
          <p:nvPr>
            <p:ph idx="1"/>
          </p:nvPr>
        </p:nvSpPr>
        <p:spPr>
          <a:xfrm>
            <a:off x="152400" y="838200"/>
            <a:ext cx="8686800" cy="6019800"/>
          </a:xfrm>
        </p:spPr>
        <p:txBody>
          <a:bodyPr>
            <a:normAutofit/>
          </a:bodyPr>
          <a:lstStyle/>
          <a:p>
            <a:r>
              <a:rPr lang="en-US" sz="2400" dirty="0" smtClean="0"/>
              <a:t>Takes advantage of the detailed, under-utilized satellite moisture retrievals in a data-driven trajectory model</a:t>
            </a:r>
          </a:p>
          <a:p>
            <a:r>
              <a:rPr lang="en-US" sz="2400" dirty="0" smtClean="0"/>
              <a:t>Lagrangian model dynamically projects satellite temperature and moisture data forward in space and time to 9 hours at multiple atmospheric levels</a:t>
            </a:r>
          </a:p>
          <a:p>
            <a:pPr lvl="1"/>
            <a:r>
              <a:rPr lang="en-US" sz="1900" b="1" dirty="0" smtClean="0"/>
              <a:t>Expands</a:t>
            </a:r>
            <a:r>
              <a:rPr lang="en-US" sz="1900" dirty="0" smtClean="0"/>
              <a:t> the utility of sounding products from </a:t>
            </a:r>
            <a:r>
              <a:rPr lang="en-US" sz="1900" b="1" dirty="0" smtClean="0"/>
              <a:t>observations to forecast tools</a:t>
            </a:r>
          </a:p>
          <a:p>
            <a:pPr lvl="1"/>
            <a:r>
              <a:rPr lang="en-US" sz="1900" dirty="0" smtClean="0"/>
              <a:t>Large timestep (10-15 minutes) leads to </a:t>
            </a:r>
            <a:r>
              <a:rPr lang="en-US" sz="1900" b="1" dirty="0" smtClean="0"/>
              <a:t>quick run-times</a:t>
            </a:r>
            <a:r>
              <a:rPr lang="en-US" sz="1900" dirty="0" smtClean="0"/>
              <a:t> (1-2 minutes) and small data latency</a:t>
            </a:r>
          </a:p>
          <a:p>
            <a:pPr lvl="1"/>
            <a:r>
              <a:rPr lang="en-US" sz="1900" dirty="0" smtClean="0"/>
              <a:t>Model updates when new observations are available (</a:t>
            </a:r>
            <a:r>
              <a:rPr lang="en-US" sz="1900" b="1" dirty="0" smtClean="0"/>
              <a:t>hourly</a:t>
            </a:r>
            <a:r>
              <a:rPr lang="en-US" sz="1900" dirty="0" smtClean="0"/>
              <a:t> for current GOES)</a:t>
            </a:r>
          </a:p>
          <a:p>
            <a:pPr lvl="1"/>
            <a:r>
              <a:rPr lang="en-US" sz="1900" dirty="0" smtClean="0"/>
              <a:t>No smoothing of data, so </a:t>
            </a:r>
            <a:r>
              <a:rPr lang="en-US" sz="1900" b="1" dirty="0" smtClean="0"/>
              <a:t>details</a:t>
            </a:r>
            <a:r>
              <a:rPr lang="en-US" sz="1900" dirty="0" smtClean="0"/>
              <a:t> detected in the observations (moisture minima, maxima, boundaries preserved) are preserved</a:t>
            </a:r>
          </a:p>
          <a:p>
            <a:pPr lvl="1"/>
            <a:r>
              <a:rPr lang="en-US" sz="1900" dirty="0" smtClean="0"/>
              <a:t>Observations are preserved at </a:t>
            </a:r>
            <a:r>
              <a:rPr lang="en-US" sz="1900" b="1" dirty="0" smtClean="0"/>
              <a:t>full resolution </a:t>
            </a:r>
            <a:r>
              <a:rPr lang="en-US" sz="1900" dirty="0" smtClean="0"/>
              <a:t>(10 </a:t>
            </a:r>
            <a:r>
              <a:rPr lang="en-US" sz="1900" dirty="0"/>
              <a:t>km with current GOES sounder) </a:t>
            </a:r>
            <a:endParaRPr lang="en-US" sz="1900" dirty="0" smtClean="0"/>
          </a:p>
          <a:p>
            <a:pPr lvl="1"/>
            <a:r>
              <a:rPr lang="en-US" sz="1900" dirty="0" smtClean="0"/>
              <a:t>Model retains up to 10 hours of previous observations, </a:t>
            </a:r>
            <a:r>
              <a:rPr lang="en-US" sz="1900" b="1" dirty="0" smtClean="0"/>
              <a:t>filling in data-gaps</a:t>
            </a:r>
            <a:r>
              <a:rPr lang="en-US" sz="1900" dirty="0" smtClean="0"/>
              <a:t>, further utilizing every observation</a:t>
            </a:r>
          </a:p>
        </p:txBody>
      </p:sp>
      <p:sp>
        <p:nvSpPr>
          <p:cNvPr id="6" name="Slide Number Placeholder 5"/>
          <p:cNvSpPr>
            <a:spLocks noGrp="1"/>
          </p:cNvSpPr>
          <p:nvPr>
            <p:ph type="sldNum" sz="quarter" idx="12"/>
          </p:nvPr>
        </p:nvSpPr>
        <p:spPr/>
        <p:txBody>
          <a:bodyPr/>
          <a:lstStyle/>
          <a:p>
            <a:fld id="{75CE691E-EB41-48F8-BEE9-389CD7BFC50A}" type="slidenum">
              <a:rPr lang="en-US" smtClean="0"/>
              <a:t>22</a:t>
            </a:fld>
            <a:endParaRPr lang="en-US"/>
          </a:p>
        </p:txBody>
      </p:sp>
    </p:spTree>
    <p:extLst>
      <p:ext uri="{BB962C8B-B14F-4D97-AF65-F5344CB8AC3E}">
        <p14:creationId xmlns:p14="http://schemas.microsoft.com/office/powerpoint/2010/main" val="183444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0"/>
            <a:ext cx="8229600" cy="3981450"/>
          </a:xfrm>
        </p:spPr>
        <p:txBody>
          <a:bodyPr>
            <a:noAutofit/>
          </a:bodyPr>
          <a:lstStyle/>
          <a:p>
            <a:r>
              <a:rPr lang="en-US" sz="2800" dirty="0" smtClean="0"/>
              <a:t>NearCast model </a:t>
            </a:r>
            <a:r>
              <a:rPr lang="en-US" sz="2800" dirty="0"/>
              <a:t>p</a:t>
            </a:r>
            <a:r>
              <a:rPr lang="en-US" sz="2800" dirty="0" smtClean="0"/>
              <a:t>rovides forecasters with analyses and 1-9 hour, </a:t>
            </a:r>
            <a:r>
              <a:rPr lang="en-US" sz="2800" b="1" dirty="0" smtClean="0"/>
              <a:t>observation-based</a:t>
            </a:r>
            <a:r>
              <a:rPr lang="en-US" sz="2800" dirty="0" smtClean="0"/>
              <a:t> forecasts of the pre-convective environment</a:t>
            </a:r>
          </a:p>
          <a:p>
            <a:pPr lvl="1"/>
            <a:r>
              <a:rPr lang="en-US" sz="2400" dirty="0" smtClean="0"/>
              <a:t>Vertical moisture and stability information helps forecasters to:</a:t>
            </a:r>
          </a:p>
          <a:p>
            <a:pPr lvl="2"/>
            <a:r>
              <a:rPr lang="en-US" sz="2200" dirty="0" smtClean="0"/>
              <a:t>predict where/when convection is </a:t>
            </a:r>
            <a:r>
              <a:rPr lang="en-US" sz="2200" u="sng" dirty="0" smtClean="0"/>
              <a:t>more</a:t>
            </a:r>
            <a:r>
              <a:rPr lang="en-US" sz="2200" dirty="0" smtClean="0"/>
              <a:t> (and </a:t>
            </a:r>
            <a:r>
              <a:rPr lang="en-US" sz="2200" u="sng" dirty="0" smtClean="0"/>
              <a:t>less</a:t>
            </a:r>
            <a:r>
              <a:rPr lang="en-US" sz="2200" dirty="0" smtClean="0"/>
              <a:t>) likely to occur in the near future</a:t>
            </a:r>
          </a:p>
          <a:p>
            <a:pPr lvl="2"/>
            <a:r>
              <a:rPr lang="en-US" sz="2200" dirty="0" smtClean="0"/>
              <a:t>assess whether the downstream environment will support persistence or further growth of existing convection</a:t>
            </a:r>
          </a:p>
          <a:p>
            <a:pPr lvl="2"/>
            <a:r>
              <a:rPr lang="en-US" sz="2200" dirty="0" smtClean="0"/>
              <a:t>monitor NWP model performance</a:t>
            </a:r>
          </a:p>
          <a:p>
            <a:pPr lvl="2"/>
            <a:endParaRPr lang="en-US" sz="2200" dirty="0" smtClean="0"/>
          </a:p>
          <a:p>
            <a:endParaRPr lang="en-US" sz="4000" dirty="0"/>
          </a:p>
        </p:txBody>
      </p:sp>
      <p:sp>
        <p:nvSpPr>
          <p:cNvPr id="4" name="Rectangle 2"/>
          <p:cNvSpPr txBox="1">
            <a:spLocks noChangeArrowheads="1"/>
          </p:cNvSpPr>
          <p:nvPr/>
        </p:nvSpPr>
        <p:spPr>
          <a:xfrm>
            <a:off x="0" y="304800"/>
            <a:ext cx="9144000" cy="762000"/>
          </a:xfrm>
          <a:prstGeom prst="rect">
            <a:avLst/>
          </a:prstGeom>
          <a:solidFill>
            <a:srgbClr val="FFFF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i="1" u="sng" dirty="0" smtClean="0"/>
              <a:t>What are we trying to improve?</a:t>
            </a:r>
          </a:p>
        </p:txBody>
      </p:sp>
      <p:sp>
        <p:nvSpPr>
          <p:cNvPr id="5" name="Rectangle 3"/>
          <p:cNvSpPr txBox="1">
            <a:spLocks noChangeArrowheads="1"/>
          </p:cNvSpPr>
          <p:nvPr/>
        </p:nvSpPr>
        <p:spPr>
          <a:xfrm>
            <a:off x="0" y="914400"/>
            <a:ext cx="9144000" cy="990600"/>
          </a:xfrm>
          <a:prstGeom prst="rect">
            <a:avLst/>
          </a:prstGeom>
          <a:solidFill>
            <a:srgbClr val="FFFF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a:pPr>
            <a:r>
              <a:rPr lang="en-US" sz="2400" b="1" i="1" dirty="0" smtClean="0">
                <a:solidFill>
                  <a:srgbClr val="006600"/>
                </a:solidFill>
              </a:rPr>
              <a:t>Short-range forecasts of</a:t>
            </a:r>
            <a:r>
              <a:rPr lang="en-US" sz="2400" b="1" i="1" u="sng" dirty="0" smtClean="0">
                <a:solidFill>
                  <a:srgbClr val="006600"/>
                </a:solidFill>
              </a:rPr>
              <a:t> timing and location of convection</a:t>
            </a:r>
          </a:p>
          <a:p>
            <a:pPr>
              <a:lnSpc>
                <a:spcPct val="90000"/>
              </a:lnSpc>
              <a:defRPr/>
            </a:pPr>
            <a:r>
              <a:rPr lang="en-US" sz="2400" b="1" i="1" dirty="0" smtClean="0">
                <a:solidFill>
                  <a:srgbClr val="006600"/>
                </a:solidFill>
              </a:rPr>
              <a:t>- including hard-to-forecast, summer-time convection</a:t>
            </a:r>
          </a:p>
        </p:txBody>
      </p:sp>
      <p:sp>
        <p:nvSpPr>
          <p:cNvPr id="6" name="Line 6"/>
          <p:cNvSpPr>
            <a:spLocks noChangeShapeType="1"/>
          </p:cNvSpPr>
          <p:nvPr/>
        </p:nvSpPr>
        <p:spPr bwMode="auto">
          <a:xfrm>
            <a:off x="0" y="1905000"/>
            <a:ext cx="9144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8" name="Slide Number Placeholder 7"/>
          <p:cNvSpPr>
            <a:spLocks noGrp="1"/>
          </p:cNvSpPr>
          <p:nvPr>
            <p:ph type="sldNum" sz="quarter" idx="12"/>
          </p:nvPr>
        </p:nvSpPr>
        <p:spPr/>
        <p:txBody>
          <a:bodyPr/>
          <a:lstStyle/>
          <a:p>
            <a:fld id="{75CE691E-EB41-48F8-BEE9-389CD7BFC50A}" type="slidenum">
              <a:rPr lang="en-US" smtClean="0"/>
              <a:t>23</a:t>
            </a:fld>
            <a:endParaRPr lang="en-US"/>
          </a:p>
        </p:txBody>
      </p:sp>
    </p:spTree>
    <p:extLst>
      <p:ext uri="{BB962C8B-B14F-4D97-AF65-F5344CB8AC3E}">
        <p14:creationId xmlns:p14="http://schemas.microsoft.com/office/powerpoint/2010/main" val="609520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bline\Desktop\case_studies\11Jun01-NewEngland\wv.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33680"/>
            <a:ext cx="6619947" cy="38822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1"/>
          <p:cNvSpPr txBox="1">
            <a:spLocks/>
          </p:cNvSpPr>
          <p:nvPr/>
        </p:nvSpPr>
        <p:spPr>
          <a:xfrm>
            <a:off x="83293" y="304800"/>
            <a:ext cx="9213107" cy="12954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000" dirty="0"/>
              <a:t>How </a:t>
            </a:r>
            <a:r>
              <a:rPr lang="en-US" sz="3000" dirty="0" smtClean="0"/>
              <a:t>can Satellite </a:t>
            </a:r>
            <a:r>
              <a:rPr lang="en-US" sz="3000" dirty="0"/>
              <a:t>Observations </a:t>
            </a:r>
            <a:r>
              <a:rPr lang="en-US" sz="3000" dirty="0" smtClean="0"/>
              <a:t>be Used</a:t>
            </a:r>
            <a:r>
              <a:rPr lang="en-US" sz="3000" dirty="0"/>
              <a:t> </a:t>
            </a:r>
            <a:r>
              <a:rPr lang="en-US" sz="3000" dirty="0" smtClean="0"/>
              <a:t>to Gauge Convective Potential?</a:t>
            </a:r>
            <a:endParaRPr lang="en-US" sz="3000" dirty="0"/>
          </a:p>
        </p:txBody>
      </p:sp>
      <p:sp>
        <p:nvSpPr>
          <p:cNvPr id="12" name="TextBox 11"/>
          <p:cNvSpPr txBox="1"/>
          <p:nvPr/>
        </p:nvSpPr>
        <p:spPr>
          <a:xfrm>
            <a:off x="0" y="6033184"/>
            <a:ext cx="3893198" cy="646331"/>
          </a:xfrm>
          <a:prstGeom prst="rect">
            <a:avLst/>
          </a:prstGeom>
          <a:noFill/>
        </p:spPr>
        <p:txBody>
          <a:bodyPr wrap="square" rtlCol="0">
            <a:spAutoFit/>
          </a:bodyPr>
          <a:lstStyle/>
          <a:p>
            <a:pPr algn="ctr"/>
            <a:r>
              <a:rPr lang="en-US" dirty="0" smtClean="0">
                <a:latin typeface="Arial Narrow"/>
                <a:cs typeface="Arial Narrow"/>
              </a:rPr>
              <a:t>Upper-Level Water Vapor Imagery: </a:t>
            </a:r>
          </a:p>
          <a:p>
            <a:pPr algn="ctr"/>
            <a:r>
              <a:rPr lang="en-US" dirty="0" smtClean="0">
                <a:latin typeface="Arial Narrow"/>
                <a:cs typeface="Arial Narrow"/>
              </a:rPr>
              <a:t>Warm colors = dry, Cool colors (</a:t>
            </a:r>
            <a:r>
              <a:rPr lang="en-US" i="1" dirty="0" smtClean="0">
                <a:latin typeface="Arial Narrow"/>
                <a:cs typeface="Arial Narrow"/>
              </a:rPr>
              <a:t>blues</a:t>
            </a:r>
            <a:r>
              <a:rPr lang="en-US" dirty="0" smtClean="0">
                <a:latin typeface="Arial Narrow"/>
                <a:cs typeface="Arial Narrow"/>
              </a:rPr>
              <a:t>) = wet</a:t>
            </a:r>
            <a:endParaRPr lang="en-US" dirty="0">
              <a:latin typeface="Arial Narrow"/>
              <a:cs typeface="Arial Narrow"/>
            </a:endParaRPr>
          </a:p>
        </p:txBody>
      </p:sp>
      <p:sp>
        <p:nvSpPr>
          <p:cNvPr id="2" name="Cloud 1"/>
          <p:cNvSpPr/>
          <p:nvPr/>
        </p:nvSpPr>
        <p:spPr>
          <a:xfrm>
            <a:off x="1617943" y="3505200"/>
            <a:ext cx="1669984" cy="1873250"/>
          </a:xfrm>
          <a:prstGeom prst="cloud">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109036" y="2384622"/>
            <a:ext cx="1448987" cy="397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853274" y="1905116"/>
            <a:ext cx="1255762" cy="41464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857622" y="1828800"/>
            <a:ext cx="5210178" cy="4555093"/>
          </a:xfrm>
          <a:prstGeom prst="rect">
            <a:avLst/>
          </a:prstGeom>
          <a:solidFill>
            <a:schemeClr val="bg1"/>
          </a:solidFill>
          <a:ln w="57150" cmpd="thickThin">
            <a:solidFill>
              <a:srgbClr val="800000"/>
            </a:solidFill>
          </a:ln>
        </p:spPr>
        <p:txBody>
          <a:bodyPr wrap="square" rtlCol="0">
            <a:spAutoFit/>
          </a:bodyPr>
          <a:lstStyle/>
          <a:p>
            <a:pPr algn="ctr"/>
            <a:r>
              <a:rPr lang="en-US" sz="2400" b="1" u="sng" dirty="0" smtClean="0">
                <a:solidFill>
                  <a:srgbClr val="000090"/>
                </a:solidFill>
              </a:rPr>
              <a:t>Objective #1: Determine sources of lower-level moisture/heat</a:t>
            </a:r>
          </a:p>
          <a:p>
            <a:pPr algn="ctr"/>
            <a:endParaRPr lang="en-US" sz="400" b="1" u="sng" dirty="0" smtClean="0">
              <a:solidFill>
                <a:srgbClr val="000090"/>
              </a:solidFill>
            </a:endParaRPr>
          </a:p>
          <a:p>
            <a:pPr marL="342900" indent="-342900" algn="ctr">
              <a:buFont typeface="Arial"/>
              <a:buChar char="•"/>
            </a:pPr>
            <a:r>
              <a:rPr lang="en-US" b="1" i="1" dirty="0" smtClean="0">
                <a:solidFill>
                  <a:srgbClr val="FF0000"/>
                </a:solidFill>
              </a:rPr>
              <a:t>Equivalent </a:t>
            </a:r>
            <a:r>
              <a:rPr lang="en-US" b="1" i="1" dirty="0">
                <a:solidFill>
                  <a:srgbClr val="FF0000"/>
                </a:solidFill>
              </a:rPr>
              <a:t>Potential Temperature (Theta-e) </a:t>
            </a:r>
            <a:r>
              <a:rPr lang="en-US" b="1" i="1" dirty="0" smtClean="0"/>
              <a:t>combines </a:t>
            </a:r>
            <a:r>
              <a:rPr lang="en-US" b="1" i="1" dirty="0"/>
              <a:t>information about the temperature and moisture content </a:t>
            </a:r>
            <a:r>
              <a:rPr lang="en-US" b="1" i="1" dirty="0" smtClean="0"/>
              <a:t>(thermal energy) of </a:t>
            </a:r>
            <a:r>
              <a:rPr lang="en-US" b="1" i="1" dirty="0"/>
              <a:t>air</a:t>
            </a:r>
            <a:endParaRPr lang="en-US" sz="1200" b="1" i="1" u="sng" dirty="0" smtClean="0">
              <a:solidFill>
                <a:srgbClr val="000090"/>
              </a:solidFill>
            </a:endParaRPr>
          </a:p>
          <a:p>
            <a:pPr algn="ctr"/>
            <a:endParaRPr lang="en-US" sz="1200" b="1" u="sng" dirty="0">
              <a:solidFill>
                <a:srgbClr val="000090"/>
              </a:solidFill>
            </a:endParaRPr>
          </a:p>
          <a:p>
            <a:pPr algn="ctr"/>
            <a:r>
              <a:rPr lang="en-US" sz="2400" b="1" u="sng" dirty="0" smtClean="0">
                <a:solidFill>
                  <a:srgbClr val="000090"/>
                </a:solidFill>
              </a:rPr>
              <a:t>Objective #2:  </a:t>
            </a:r>
            <a:r>
              <a:rPr lang="en-US" sz="2400" b="1" u="sng" dirty="0">
                <a:solidFill>
                  <a:srgbClr val="000090"/>
                </a:solidFill>
              </a:rPr>
              <a:t>M</a:t>
            </a:r>
            <a:r>
              <a:rPr lang="en-US" sz="2400" b="1" u="sng" dirty="0" smtClean="0">
                <a:solidFill>
                  <a:srgbClr val="000090"/>
                </a:solidFill>
              </a:rPr>
              <a:t>imic </a:t>
            </a:r>
          </a:p>
          <a:p>
            <a:pPr algn="ctr"/>
            <a:r>
              <a:rPr lang="en-US" sz="2400" b="1" u="sng" dirty="0" smtClean="0">
                <a:solidFill>
                  <a:srgbClr val="000090"/>
                </a:solidFill>
              </a:rPr>
              <a:t>what we’ve observed on</a:t>
            </a:r>
          </a:p>
          <a:p>
            <a:pPr algn="ctr"/>
            <a:r>
              <a:rPr lang="en-US" sz="2400" b="1" u="sng" dirty="0" smtClean="0">
                <a:solidFill>
                  <a:srgbClr val="000090"/>
                </a:solidFill>
              </a:rPr>
              <a:t> WV imagery for years:</a:t>
            </a:r>
            <a:endParaRPr lang="en-US" sz="800" b="1" u="sng" dirty="0" smtClean="0">
              <a:solidFill>
                <a:srgbClr val="000090"/>
              </a:solidFill>
            </a:endParaRPr>
          </a:p>
          <a:p>
            <a:endParaRPr lang="en-US" sz="800" b="1" dirty="0" smtClean="0">
              <a:solidFill>
                <a:schemeClr val="accent1">
                  <a:lumMod val="75000"/>
                </a:schemeClr>
              </a:solidFill>
            </a:endParaRPr>
          </a:p>
          <a:p>
            <a:pPr algn="ctr"/>
            <a:endParaRPr lang="en-US" sz="800" b="1" dirty="0" smtClean="0">
              <a:solidFill>
                <a:schemeClr val="accent1">
                  <a:lumMod val="75000"/>
                </a:schemeClr>
              </a:solidFill>
            </a:endParaRPr>
          </a:p>
          <a:p>
            <a:pPr marL="571500" lvl="1" indent="-114300" algn="ctr">
              <a:buFont typeface="Arial" pitchFamily="34" charset="0"/>
              <a:buChar char="•"/>
            </a:pPr>
            <a:r>
              <a:rPr lang="en-US" sz="2400" b="1" dirty="0" smtClean="0">
                <a:solidFill>
                  <a:srgbClr val="800000"/>
                </a:solidFill>
              </a:rPr>
              <a:t> </a:t>
            </a:r>
            <a:r>
              <a:rPr lang="en-US" sz="2800" b="1" u="sng" dirty="0" smtClean="0">
                <a:solidFill>
                  <a:srgbClr val="800000"/>
                </a:solidFill>
              </a:rPr>
              <a:t>Tactic</a:t>
            </a:r>
            <a:r>
              <a:rPr lang="en-US" sz="2800" b="1" dirty="0" smtClean="0">
                <a:solidFill>
                  <a:srgbClr val="800000"/>
                </a:solidFill>
              </a:rPr>
              <a:t>: Identify areas where </a:t>
            </a:r>
          </a:p>
          <a:p>
            <a:pPr lvl="1" algn="ctr"/>
            <a:r>
              <a:rPr lang="en-US" sz="2800" b="1" dirty="0" smtClean="0">
                <a:solidFill>
                  <a:srgbClr val="800000"/>
                </a:solidFill>
              </a:rPr>
              <a:t>θe decreases with height (convective instability)</a:t>
            </a:r>
          </a:p>
        </p:txBody>
      </p:sp>
      <p:sp>
        <p:nvSpPr>
          <p:cNvPr id="6" name="Slide Number Placeholder 5"/>
          <p:cNvSpPr>
            <a:spLocks noGrp="1"/>
          </p:cNvSpPr>
          <p:nvPr>
            <p:ph type="sldNum" sz="quarter" idx="12"/>
          </p:nvPr>
        </p:nvSpPr>
        <p:spPr/>
        <p:txBody>
          <a:bodyPr/>
          <a:lstStyle/>
          <a:p>
            <a:fld id="{75CE691E-EB41-48F8-BEE9-389CD7BFC50A}" type="slidenum">
              <a:rPr lang="en-US" smtClean="0"/>
              <a:t>24</a:t>
            </a:fld>
            <a:endParaRPr lang="en-US"/>
          </a:p>
        </p:txBody>
      </p:sp>
    </p:spTree>
    <p:extLst>
      <p:ext uri="{BB962C8B-B14F-4D97-AF65-F5344CB8AC3E}">
        <p14:creationId xmlns:p14="http://schemas.microsoft.com/office/powerpoint/2010/main" val="3759220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6800"/>
            <a:ext cx="3387572" cy="4800600"/>
          </a:xfrm>
        </p:spPr>
        <p:txBody>
          <a:bodyPr>
            <a:noAutofit/>
          </a:bodyPr>
          <a:lstStyle/>
          <a:p>
            <a:r>
              <a:rPr lang="en-US" sz="2000" dirty="0" smtClean="0"/>
              <a:t>Theta-e computed within each layer</a:t>
            </a:r>
          </a:p>
          <a:p>
            <a:r>
              <a:rPr lang="en-US" sz="2000" dirty="0" smtClean="0"/>
              <a:t>Theta-e difference, or lapse </a:t>
            </a:r>
            <a:r>
              <a:rPr lang="en-US" sz="2000" dirty="0"/>
              <a:t>rate (convective instability of a layer</a:t>
            </a:r>
            <a:r>
              <a:rPr lang="en-US" sz="2000" dirty="0" smtClean="0"/>
              <a:t>)</a:t>
            </a:r>
          </a:p>
          <a:p>
            <a:pPr lvl="1"/>
            <a:r>
              <a:rPr lang="en-US" sz="1800" dirty="0" smtClean="0"/>
              <a:t>And theta-e difference (stability)  time tendencies</a:t>
            </a:r>
            <a:endParaRPr lang="en-US" sz="1800" dirty="0"/>
          </a:p>
          <a:p>
            <a:r>
              <a:rPr lang="en-US" sz="2000" dirty="0"/>
              <a:t>Layer PW information</a:t>
            </a:r>
          </a:p>
          <a:p>
            <a:r>
              <a:rPr lang="en-US" sz="2000" dirty="0" smtClean="0"/>
              <a:t>Note: Each field represents a 200-300 hPa thick layer average, the resolving power of GOES/GOES-R</a:t>
            </a:r>
            <a:endParaRPr lang="en-US" sz="2000" dirty="0"/>
          </a:p>
          <a:p>
            <a:endParaRPr lang="en-US" sz="2000" dirty="0"/>
          </a:p>
        </p:txBody>
      </p:sp>
      <p:sp>
        <p:nvSpPr>
          <p:cNvPr id="4" name="AutoShape 2" descr="https://ecf6a2bb-a-7e0e2311-s-sites.googlegroups.com/a/noaa.gov/nws-ncep-spc-wiki/goes-r/nearcast-model/files/3-panel.PNG?attachauth=ANoY7crxvVL4yIyk7JRxMRAvUE5a_hkvXHknbNimvHm1iXdWi19U0QPXR3ZI1RkcQRMabOGcJ3Pk9Qds2byyHfLSNqiFIHMkVUTvywzw9PkhfjL0deDHNzMpcSbyGJkXUU4YeVLWHY2411gYbyib3B6ZXQuSEkZIkzTy48ST-H9o7AMH5qFa8Lg-QCvhwdvyrcRJ2fc2H9D7RIH18UW8q-O-eUEU9v1hM-_HoLqphga9zJ4yl33TpF2GobLLIXv5ye22YbgsIoLx&amp;attredirects=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372" y="1066801"/>
            <a:ext cx="579452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81200" y="0"/>
            <a:ext cx="5105400" cy="923330"/>
          </a:xfrm>
          <a:prstGeom prst="rect">
            <a:avLst/>
          </a:prstGeom>
          <a:noFill/>
        </p:spPr>
        <p:txBody>
          <a:bodyPr wrap="square" rtlCol="0">
            <a:spAutoFit/>
          </a:bodyPr>
          <a:lstStyle/>
          <a:p>
            <a:r>
              <a:rPr lang="en-US" sz="5400" b="1" dirty="0" smtClean="0"/>
              <a:t>NearCast Output</a:t>
            </a:r>
            <a:endParaRPr lang="en-US" sz="5400" b="1" dirty="0"/>
          </a:p>
        </p:txBody>
      </p:sp>
      <p:sp>
        <p:nvSpPr>
          <p:cNvPr id="10" name="TextBox 9"/>
          <p:cNvSpPr txBox="1"/>
          <p:nvPr/>
        </p:nvSpPr>
        <p:spPr>
          <a:xfrm>
            <a:off x="25402" y="5845314"/>
            <a:ext cx="9042398" cy="707886"/>
          </a:xfrm>
          <a:prstGeom prst="rect">
            <a:avLst/>
          </a:prstGeom>
          <a:noFill/>
          <a:ln>
            <a:noFill/>
          </a:ln>
        </p:spPr>
        <p:txBody>
          <a:bodyPr wrap="square" rtlCol="0">
            <a:spAutoFit/>
          </a:bodyPr>
          <a:lstStyle/>
          <a:p>
            <a:pPr marL="114300" indent="-114300">
              <a:buFont typeface="Arial" pitchFamily="34" charset="0"/>
              <a:buChar char="•"/>
            </a:pPr>
            <a:r>
              <a:rPr lang="en-US" sz="2000" b="1" dirty="0" smtClean="0"/>
              <a:t>This convective instability parameter is an objective way to show where dry/cool air at the upper levels is moving over relatively warm/moist air at the low levels.</a:t>
            </a:r>
            <a:endParaRPr lang="en-US" sz="2000" b="1" dirty="0"/>
          </a:p>
        </p:txBody>
      </p:sp>
      <p:sp>
        <p:nvSpPr>
          <p:cNvPr id="8" name="Slide Number Placeholder 7"/>
          <p:cNvSpPr>
            <a:spLocks noGrp="1"/>
          </p:cNvSpPr>
          <p:nvPr>
            <p:ph type="sldNum" sz="quarter" idx="12"/>
          </p:nvPr>
        </p:nvSpPr>
        <p:spPr/>
        <p:txBody>
          <a:bodyPr/>
          <a:lstStyle/>
          <a:p>
            <a:fld id="{75CE691E-EB41-48F8-BEE9-389CD7BFC50A}" type="slidenum">
              <a:rPr lang="en-US" smtClean="0"/>
              <a:t>25</a:t>
            </a:fld>
            <a:endParaRPr lang="en-US"/>
          </a:p>
        </p:txBody>
      </p:sp>
    </p:spTree>
    <p:extLst>
      <p:ext uri="{BB962C8B-B14F-4D97-AF65-F5344CB8AC3E}">
        <p14:creationId xmlns:p14="http://schemas.microsoft.com/office/powerpoint/2010/main" val="2571643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bline\Desktop\GFS-20110409.1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3361" y="990600"/>
            <a:ext cx="6204422"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4761" y="5802868"/>
            <a:ext cx="2521912" cy="369332"/>
          </a:xfrm>
          <a:prstGeom prst="rect">
            <a:avLst/>
          </a:prstGeom>
          <a:noFill/>
        </p:spPr>
        <p:txBody>
          <a:bodyPr wrap="square" rtlCol="0">
            <a:spAutoFit/>
          </a:bodyPr>
          <a:lstStyle/>
          <a:p>
            <a:r>
              <a:rPr lang="en-US" b="1" dirty="0" smtClean="0"/>
              <a:t>LL (780 mb) Theta-e</a:t>
            </a:r>
            <a:endParaRPr lang="en-US" b="1" dirty="0"/>
          </a:p>
        </p:txBody>
      </p:sp>
      <p:sp>
        <p:nvSpPr>
          <p:cNvPr id="14" name="TextBox 13"/>
          <p:cNvSpPr txBox="1"/>
          <p:nvPr/>
        </p:nvSpPr>
        <p:spPr>
          <a:xfrm>
            <a:off x="762073" y="3200400"/>
            <a:ext cx="2790287" cy="369332"/>
          </a:xfrm>
          <a:prstGeom prst="rect">
            <a:avLst/>
          </a:prstGeom>
          <a:noFill/>
        </p:spPr>
        <p:txBody>
          <a:bodyPr wrap="square" rtlCol="0">
            <a:spAutoFit/>
          </a:bodyPr>
          <a:lstStyle/>
          <a:p>
            <a:r>
              <a:rPr lang="en-US" b="1" dirty="0"/>
              <a:t>U</a:t>
            </a:r>
            <a:r>
              <a:rPr lang="en-US" b="1" dirty="0" smtClean="0"/>
              <a:t>L (500 mb) Theta-e</a:t>
            </a:r>
            <a:endParaRPr lang="en-US" b="1" dirty="0"/>
          </a:p>
        </p:txBody>
      </p:sp>
      <p:sp>
        <p:nvSpPr>
          <p:cNvPr id="16" name="TextBox 15"/>
          <p:cNvSpPr txBox="1"/>
          <p:nvPr/>
        </p:nvSpPr>
        <p:spPr>
          <a:xfrm>
            <a:off x="3347205" y="4724400"/>
            <a:ext cx="3663195" cy="369332"/>
          </a:xfrm>
          <a:prstGeom prst="rect">
            <a:avLst/>
          </a:prstGeom>
          <a:noFill/>
        </p:spPr>
        <p:txBody>
          <a:bodyPr wrap="square" rtlCol="0">
            <a:spAutoFit/>
          </a:bodyPr>
          <a:lstStyle/>
          <a:p>
            <a:r>
              <a:rPr lang="en-US" b="1" dirty="0" smtClean="0"/>
              <a:t>Theta-e Difference (Mid-Low)</a:t>
            </a:r>
            <a:endParaRPr lang="en-US" b="1" dirty="0"/>
          </a:p>
        </p:txBody>
      </p:sp>
      <p:pic>
        <p:nvPicPr>
          <p:cNvPr id="17" name="Picture 3" descr="C:\Users\bline\Desktop\case_studies\11Apr09-MapletonIA\pres_2013\20110409.15GFS\nearcast_te9_000m.gif"/>
          <p:cNvPicPr>
            <a:picLocks noChangeAspect="1" noChangeArrowheads="1"/>
          </p:cNvPicPr>
          <p:nvPr/>
        </p:nvPicPr>
        <p:blipFill rotWithShape="1">
          <a:blip r:embed="rId4">
            <a:extLst>
              <a:ext uri="{28A0092B-C50C-407E-A947-70E740481C1C}">
                <a14:useLocalDpi xmlns:a14="http://schemas.microsoft.com/office/drawing/2010/main" val="0"/>
              </a:ext>
            </a:extLst>
          </a:blip>
          <a:srcRect t="29428" r="94074" b="8484"/>
          <a:stretch/>
        </p:blipFill>
        <p:spPr bwMode="auto">
          <a:xfrm>
            <a:off x="228600" y="1499836"/>
            <a:ext cx="457273" cy="44650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bline\Desktop\case_studies\11Apr09-MapletonIA\pres_2013\20110409.18GFS\nearcast_ted_009m.gif"/>
          <p:cNvPicPr>
            <a:picLocks noChangeAspect="1" noChangeArrowheads="1"/>
          </p:cNvPicPr>
          <p:nvPr/>
        </p:nvPicPr>
        <p:blipFill rotWithShape="1">
          <a:blip r:embed="rId5">
            <a:extLst>
              <a:ext uri="{28A0092B-C50C-407E-A947-70E740481C1C}">
                <a14:useLocalDpi xmlns:a14="http://schemas.microsoft.com/office/drawing/2010/main" val="0"/>
              </a:ext>
            </a:extLst>
          </a:blip>
          <a:srcRect t="29364" r="94712" b="9326"/>
          <a:stretch/>
        </p:blipFill>
        <p:spPr bwMode="auto">
          <a:xfrm>
            <a:off x="3086959" y="1752600"/>
            <a:ext cx="342041" cy="36959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rot="16200000">
            <a:off x="3070591" y="4278544"/>
            <a:ext cx="1018641" cy="307777"/>
          </a:xfrm>
          <a:prstGeom prst="rect">
            <a:avLst/>
          </a:prstGeom>
          <a:noFill/>
        </p:spPr>
        <p:txBody>
          <a:bodyPr wrap="square" rtlCol="0">
            <a:spAutoFit/>
          </a:bodyPr>
          <a:lstStyle/>
          <a:p>
            <a:r>
              <a:rPr lang="en-US" sz="1400" b="1" dirty="0" smtClean="0"/>
              <a:t>UNSTABLE</a:t>
            </a:r>
            <a:endParaRPr lang="en-US" sz="1400" b="1" dirty="0"/>
          </a:p>
        </p:txBody>
      </p:sp>
      <p:sp>
        <p:nvSpPr>
          <p:cNvPr id="25" name="TextBox 24"/>
          <p:cNvSpPr txBox="1"/>
          <p:nvPr/>
        </p:nvSpPr>
        <p:spPr>
          <a:xfrm rot="16200000">
            <a:off x="2921169" y="2587979"/>
            <a:ext cx="1018641" cy="307777"/>
          </a:xfrm>
          <a:prstGeom prst="rect">
            <a:avLst/>
          </a:prstGeom>
          <a:noFill/>
        </p:spPr>
        <p:txBody>
          <a:bodyPr wrap="square" rtlCol="0">
            <a:spAutoFit/>
          </a:bodyPr>
          <a:lstStyle/>
          <a:p>
            <a:r>
              <a:rPr lang="en-US" sz="1400" b="1" dirty="0" smtClean="0"/>
              <a:t>STABLE</a:t>
            </a:r>
            <a:endParaRPr lang="en-US" sz="1400" b="1" dirty="0"/>
          </a:p>
        </p:txBody>
      </p:sp>
      <p:sp>
        <p:nvSpPr>
          <p:cNvPr id="32" name="Title 11"/>
          <p:cNvSpPr txBox="1">
            <a:spLocks/>
          </p:cNvSpPr>
          <p:nvPr/>
        </p:nvSpPr>
        <p:spPr>
          <a:xfrm>
            <a:off x="381316" y="1143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April 09, 2011 1500 UTC NearCast Forecast</a:t>
            </a:r>
            <a:endParaRPr lang="en-US" sz="3600" dirty="0"/>
          </a:p>
        </p:txBody>
      </p:sp>
      <p:sp>
        <p:nvSpPr>
          <p:cNvPr id="34" name="TextBox 33"/>
          <p:cNvSpPr txBox="1"/>
          <p:nvPr/>
        </p:nvSpPr>
        <p:spPr>
          <a:xfrm rot="16200000">
            <a:off x="-983739" y="2374781"/>
            <a:ext cx="2229008" cy="338554"/>
          </a:xfrm>
          <a:prstGeom prst="rect">
            <a:avLst/>
          </a:prstGeom>
          <a:noFill/>
        </p:spPr>
        <p:txBody>
          <a:bodyPr wrap="none" rtlCol="0">
            <a:spAutoFit/>
          </a:bodyPr>
          <a:lstStyle/>
          <a:p>
            <a:r>
              <a:rPr lang="en-US" sz="1600" dirty="0" smtClean="0">
                <a:solidFill>
                  <a:srgbClr val="660066"/>
                </a:solidFill>
              </a:rPr>
              <a:t>WARM/MOIST – High θe</a:t>
            </a:r>
            <a:endParaRPr lang="en-US" sz="1600" dirty="0">
              <a:solidFill>
                <a:srgbClr val="660066"/>
              </a:solidFill>
            </a:endParaRPr>
          </a:p>
        </p:txBody>
      </p:sp>
      <p:sp>
        <p:nvSpPr>
          <p:cNvPr id="35" name="TextBox 34"/>
          <p:cNvSpPr txBox="1"/>
          <p:nvPr/>
        </p:nvSpPr>
        <p:spPr>
          <a:xfrm rot="16200000">
            <a:off x="-717531" y="4909603"/>
            <a:ext cx="1706108" cy="338554"/>
          </a:xfrm>
          <a:prstGeom prst="rect">
            <a:avLst/>
          </a:prstGeom>
          <a:noFill/>
        </p:spPr>
        <p:txBody>
          <a:bodyPr wrap="none" rtlCol="0">
            <a:spAutoFit/>
          </a:bodyPr>
          <a:lstStyle/>
          <a:p>
            <a:r>
              <a:rPr lang="en-US" sz="1600" dirty="0" smtClean="0">
                <a:solidFill>
                  <a:srgbClr val="3FA613"/>
                </a:solidFill>
              </a:rPr>
              <a:t>Cool/dry – Low θe</a:t>
            </a:r>
            <a:endParaRPr lang="en-US" sz="1600" dirty="0">
              <a:solidFill>
                <a:srgbClr val="3FA613"/>
              </a:solidFill>
            </a:endParaRPr>
          </a:p>
        </p:txBody>
      </p:sp>
      <p:pic>
        <p:nvPicPr>
          <p:cNvPr id="55" name="Picture 2" descr="C:\Users\bline\Desktop\case_studies\11Apr09-MapletonIA\ir_inst_tend.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39155"/>
            <a:ext cx="8692058" cy="533309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6" y="1780416"/>
            <a:ext cx="783635" cy="414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75CE691E-EB41-48F8-BEE9-389CD7BFC50A}" type="slidenum">
              <a:rPr lang="en-US" smtClean="0"/>
              <a:t>26</a:t>
            </a:fld>
            <a:endParaRPr lang="en-US"/>
          </a:p>
        </p:txBody>
      </p:sp>
      <p:sp>
        <p:nvSpPr>
          <p:cNvPr id="39" name="TextBox 38"/>
          <p:cNvSpPr txBox="1"/>
          <p:nvPr/>
        </p:nvSpPr>
        <p:spPr>
          <a:xfrm>
            <a:off x="6151283" y="671691"/>
            <a:ext cx="2992717" cy="6186309"/>
          </a:xfrm>
          <a:prstGeom prst="rect">
            <a:avLst/>
          </a:prstGeom>
          <a:solidFill>
            <a:srgbClr val="F0F0FF"/>
          </a:solidFill>
        </p:spPr>
        <p:txBody>
          <a:bodyPr wrap="square" rtlCol="0">
            <a:spAutoFit/>
          </a:bodyPr>
          <a:lstStyle/>
          <a:p>
            <a:endParaRPr lang="en-US" sz="2800" dirty="0" smtClean="0"/>
          </a:p>
          <a:p>
            <a:endParaRPr lang="en-US" sz="2800" dirty="0" smtClean="0"/>
          </a:p>
          <a:p>
            <a:r>
              <a:rPr lang="en-US" sz="2800" dirty="0" smtClean="0"/>
              <a:t>Mapleton, IA EF3 </a:t>
            </a:r>
            <a:r>
              <a:rPr lang="en-US" sz="2800" dirty="0"/>
              <a:t>T</a:t>
            </a:r>
            <a:r>
              <a:rPr lang="en-US" sz="2800" dirty="0" smtClean="0"/>
              <a:t>ornado</a:t>
            </a:r>
          </a:p>
          <a:p>
            <a:endParaRPr lang="en-US" dirty="0" smtClean="0"/>
          </a:p>
          <a:p>
            <a:endParaRPr lang="en-US" dirty="0"/>
          </a:p>
          <a:p>
            <a:r>
              <a:rPr lang="en-US" sz="2000" dirty="0" smtClean="0"/>
              <a:t>Convection initiated within forecasted location of convective instability max and most rapid destabilization tendencies by 2230 UTC.</a:t>
            </a:r>
          </a:p>
          <a:p>
            <a:endParaRPr lang="en-US" sz="2000" dirty="0"/>
          </a:p>
          <a:p>
            <a:endParaRPr lang="en-US" dirty="0"/>
          </a:p>
          <a:p>
            <a:endParaRPr lang="en-US" dirty="0" smtClean="0"/>
          </a:p>
          <a:p>
            <a:endParaRPr lang="en-US" dirty="0"/>
          </a:p>
          <a:p>
            <a:endParaRPr lang="en-US" dirty="0" smtClean="0"/>
          </a:p>
          <a:p>
            <a:endParaRPr lang="en-US" dirty="0"/>
          </a:p>
          <a:p>
            <a:endParaRPr lang="en-US" dirty="0"/>
          </a:p>
        </p:txBody>
      </p:sp>
      <p:pic>
        <p:nvPicPr>
          <p:cNvPr id="64" name="Picture 63" descr="C:\Users\bline\Desktop\case_studies\11Apr09-MapletonIA\spc_reports.PNG"/>
          <p:cNvPicPr>
            <a:picLocks noChangeAspect="1" noChangeArrowheads="1"/>
          </p:cNvPicPr>
          <p:nvPr/>
        </p:nvPicPr>
        <p:blipFill rotWithShape="1">
          <a:blip r:embed="rId8">
            <a:extLst>
              <a:ext uri="{28A0092B-C50C-407E-A947-70E740481C1C}">
                <a14:useLocalDpi xmlns:a14="http://schemas.microsoft.com/office/drawing/2010/main" val="0"/>
              </a:ext>
            </a:extLst>
          </a:blip>
          <a:srcRect l="45506" t="25256" r="37017" b="59736"/>
          <a:stretch/>
        </p:blipFill>
        <p:spPr bwMode="auto">
          <a:xfrm>
            <a:off x="7950199" y="6115050"/>
            <a:ext cx="1193801" cy="7239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12557" y="5874603"/>
            <a:ext cx="6565757" cy="830997"/>
          </a:xfrm>
          <a:prstGeom prst="rect">
            <a:avLst/>
          </a:prstGeom>
          <a:solidFill>
            <a:srgbClr val="F0F0FF"/>
          </a:solidFill>
        </p:spPr>
        <p:txBody>
          <a:bodyPr wrap="square" rtlCol="0">
            <a:spAutoFit/>
          </a:bodyPr>
          <a:lstStyle/>
          <a:p>
            <a:r>
              <a:rPr lang="en-US" sz="2400" b="1" dirty="0" smtClean="0"/>
              <a:t>Thin contour- destabilization tendencies &lt;-6K/2hr</a:t>
            </a:r>
          </a:p>
          <a:p>
            <a:r>
              <a:rPr lang="en-US" sz="2400" b="1" dirty="0"/>
              <a:t>Thick contour – Cloud-Top Temps &lt;220K</a:t>
            </a:r>
          </a:p>
        </p:txBody>
      </p:sp>
      <p:sp>
        <p:nvSpPr>
          <p:cNvPr id="65" name="TextBox 64"/>
          <p:cNvSpPr txBox="1"/>
          <p:nvPr/>
        </p:nvSpPr>
        <p:spPr>
          <a:xfrm>
            <a:off x="8941" y="715935"/>
            <a:ext cx="6934200" cy="523220"/>
          </a:xfrm>
          <a:prstGeom prst="rect">
            <a:avLst/>
          </a:prstGeom>
          <a:solidFill>
            <a:srgbClr val="F0F0FF"/>
          </a:solidFill>
        </p:spPr>
        <p:txBody>
          <a:bodyPr wrap="square" rtlCol="0">
            <a:spAutoFit/>
          </a:bodyPr>
          <a:lstStyle/>
          <a:p>
            <a:pPr algn="ctr"/>
            <a:r>
              <a:rPr lang="en-US" sz="2800" b="1" dirty="0" smtClean="0"/>
              <a:t>Convective Instability (theta-e diff) </a:t>
            </a:r>
            <a:r>
              <a:rPr lang="en-US" sz="2800" b="1" u="sng" dirty="0"/>
              <a:t>F</a:t>
            </a:r>
            <a:r>
              <a:rPr lang="en-US" sz="2800" b="1" u="sng" dirty="0" smtClean="0"/>
              <a:t>orecast</a:t>
            </a:r>
            <a:endParaRPr lang="en-US" sz="2800" b="1" u="sng" dirty="0"/>
          </a:p>
        </p:txBody>
      </p:sp>
    </p:spTree>
    <p:extLst>
      <p:ext uri="{BB962C8B-B14F-4D97-AF65-F5344CB8AC3E}">
        <p14:creationId xmlns:p14="http://schemas.microsoft.com/office/powerpoint/2010/main" val="33098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bline\Desktop\case_studies\13May20-Moore\IR_ted_tend_201305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44" y="1344079"/>
            <a:ext cx="5956156" cy="479913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1"/>
          <p:cNvSpPr txBox="1">
            <a:spLocks/>
          </p:cNvSpPr>
          <p:nvPr/>
        </p:nvSpPr>
        <p:spPr>
          <a:xfrm>
            <a:off x="533400" y="762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May 20, 2013 1500 UTC NearCast Forecast</a:t>
            </a:r>
            <a:endParaRPr lang="en-US" sz="3600" dirty="0"/>
          </a:p>
        </p:txBody>
      </p:sp>
      <p:sp>
        <p:nvSpPr>
          <p:cNvPr id="12" name="TextBox 11"/>
          <p:cNvSpPr txBox="1"/>
          <p:nvPr/>
        </p:nvSpPr>
        <p:spPr>
          <a:xfrm>
            <a:off x="-76200" y="838200"/>
            <a:ext cx="7250116" cy="523220"/>
          </a:xfrm>
          <a:prstGeom prst="rect">
            <a:avLst/>
          </a:prstGeom>
          <a:noFill/>
        </p:spPr>
        <p:txBody>
          <a:bodyPr wrap="square" rtlCol="0">
            <a:spAutoFit/>
          </a:bodyPr>
          <a:lstStyle/>
          <a:p>
            <a:r>
              <a:rPr lang="en-US" sz="2800" b="1" dirty="0" smtClean="0"/>
              <a:t>Convective Instability (theta-e diff) </a:t>
            </a:r>
            <a:r>
              <a:rPr lang="en-US" sz="2800" b="1" u="sng" dirty="0" smtClean="0"/>
              <a:t>Forecast</a:t>
            </a:r>
            <a:endParaRPr lang="en-US" sz="2800" b="1" u="sng" dirty="0"/>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74871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5CE691E-EB41-48F8-BEE9-389CD7BFC50A}" type="slidenum">
              <a:rPr lang="en-US" smtClean="0"/>
              <a:t>27</a:t>
            </a:fld>
            <a:endParaRPr lang="en-US"/>
          </a:p>
        </p:txBody>
      </p:sp>
      <p:sp>
        <p:nvSpPr>
          <p:cNvPr id="13" name="TextBox 12"/>
          <p:cNvSpPr txBox="1"/>
          <p:nvPr/>
        </p:nvSpPr>
        <p:spPr>
          <a:xfrm>
            <a:off x="-76200" y="5943600"/>
            <a:ext cx="6946756" cy="830997"/>
          </a:xfrm>
          <a:prstGeom prst="rect">
            <a:avLst/>
          </a:prstGeom>
          <a:solidFill>
            <a:srgbClr val="F0F0FF"/>
          </a:solidFill>
        </p:spPr>
        <p:txBody>
          <a:bodyPr wrap="square" rtlCol="0">
            <a:spAutoFit/>
          </a:bodyPr>
          <a:lstStyle/>
          <a:p>
            <a:r>
              <a:rPr lang="en-US" sz="2400" b="1" dirty="0" smtClean="0"/>
              <a:t>Thin contour- destabilization </a:t>
            </a:r>
            <a:r>
              <a:rPr lang="en-US" sz="2400" b="1" dirty="0"/>
              <a:t>tendencies &lt;-</a:t>
            </a:r>
            <a:r>
              <a:rPr lang="en-US" sz="2400" b="1" dirty="0" smtClean="0"/>
              <a:t>6K/2hr</a:t>
            </a:r>
          </a:p>
          <a:p>
            <a:r>
              <a:rPr lang="en-US" sz="2400" b="1" dirty="0"/>
              <a:t>Thick contour – Cloud-Top Temps &lt;220K</a:t>
            </a:r>
          </a:p>
        </p:txBody>
      </p:sp>
      <p:sp>
        <p:nvSpPr>
          <p:cNvPr id="6" name="TextBox 5"/>
          <p:cNvSpPr txBox="1"/>
          <p:nvPr/>
        </p:nvSpPr>
        <p:spPr>
          <a:xfrm>
            <a:off x="6354431" y="1371600"/>
            <a:ext cx="2865769" cy="5016758"/>
          </a:xfrm>
          <a:prstGeom prst="rect">
            <a:avLst/>
          </a:prstGeom>
          <a:noFill/>
        </p:spPr>
        <p:txBody>
          <a:bodyPr wrap="square" rtlCol="0">
            <a:spAutoFit/>
          </a:bodyPr>
          <a:lstStyle/>
          <a:p>
            <a:r>
              <a:rPr lang="en-US" sz="2800" dirty="0" smtClean="0"/>
              <a:t>Moore, OK EF5 Tornado</a:t>
            </a:r>
          </a:p>
          <a:p>
            <a:endParaRPr lang="en-US" sz="2400" dirty="0"/>
          </a:p>
          <a:p>
            <a:r>
              <a:rPr lang="en-US" sz="2000" dirty="0" smtClean="0"/>
              <a:t>Rapid convective development along moisture/instability gradient by 2000 UTC as LL moisture surged northward along boundary.</a:t>
            </a:r>
          </a:p>
          <a:p>
            <a:endParaRPr lang="en-US" sz="2000" dirty="0" smtClean="0"/>
          </a:p>
          <a:p>
            <a:r>
              <a:rPr lang="en-US" sz="2000" dirty="0" smtClean="0"/>
              <a:t>Continued to develop and move with the forecasted movement of the boundary</a:t>
            </a:r>
            <a:endParaRPr lang="en-US" sz="2000" dirty="0"/>
          </a:p>
        </p:txBody>
      </p:sp>
    </p:spTree>
    <p:extLst>
      <p:ext uri="{BB962C8B-B14F-4D97-AF65-F5344CB8AC3E}">
        <p14:creationId xmlns:p14="http://schemas.microsoft.com/office/powerpoint/2010/main" val="3475952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line\Desktop\case_studies\11Jun01-NewEngland\IR_ted_tend_201106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389" y="1416543"/>
            <a:ext cx="6105177" cy="49088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914400"/>
            <a:ext cx="7509701" cy="523220"/>
          </a:xfrm>
          <a:prstGeom prst="rect">
            <a:avLst/>
          </a:prstGeom>
          <a:solidFill>
            <a:srgbClr val="F0F0FF"/>
          </a:solidFill>
        </p:spPr>
        <p:txBody>
          <a:bodyPr wrap="square" rtlCol="0">
            <a:spAutoFit/>
          </a:bodyPr>
          <a:lstStyle/>
          <a:p>
            <a:r>
              <a:rPr lang="en-US" sz="2800" b="1" dirty="0" smtClean="0"/>
              <a:t>Convective Instability (theta-e diff) </a:t>
            </a:r>
            <a:r>
              <a:rPr lang="en-US" sz="2800" b="1" u="sng" dirty="0" smtClean="0"/>
              <a:t>Forecast</a:t>
            </a:r>
            <a:endParaRPr lang="en-US" sz="2800" b="1" u="sng" dirty="0"/>
          </a:p>
        </p:txBody>
      </p:sp>
      <p:sp>
        <p:nvSpPr>
          <p:cNvPr id="12" name="TextBox 11"/>
          <p:cNvSpPr txBox="1"/>
          <p:nvPr/>
        </p:nvSpPr>
        <p:spPr>
          <a:xfrm>
            <a:off x="6248400" y="1828800"/>
            <a:ext cx="2895599" cy="4031873"/>
          </a:xfrm>
          <a:prstGeom prst="rect">
            <a:avLst/>
          </a:prstGeom>
          <a:solidFill>
            <a:srgbClr val="F0F0FF"/>
          </a:solidFill>
        </p:spPr>
        <p:txBody>
          <a:bodyPr wrap="square" rtlCol="0">
            <a:spAutoFit/>
          </a:bodyPr>
          <a:lstStyle/>
          <a:p>
            <a:r>
              <a:rPr lang="en-US" sz="2800" dirty="0"/>
              <a:t>Springfield, MA EF3 Tornado</a:t>
            </a:r>
          </a:p>
          <a:p>
            <a:endParaRPr lang="en-US" sz="2000" dirty="0" smtClean="0"/>
          </a:p>
          <a:p>
            <a:endParaRPr lang="en-US" sz="2000" dirty="0"/>
          </a:p>
          <a:p>
            <a:r>
              <a:rPr lang="en-US" sz="2000" dirty="0" smtClean="0"/>
              <a:t>Strongest convection developed along cold front between 1500 and 2100 UTC</a:t>
            </a:r>
          </a:p>
          <a:p>
            <a:endParaRPr lang="en-US" sz="2000" dirty="0"/>
          </a:p>
          <a:p>
            <a:r>
              <a:rPr lang="en-US" sz="2000" dirty="0" smtClean="0"/>
              <a:t>Initiated and moved along forecasted movement of the boundary</a:t>
            </a:r>
            <a:endParaRPr lang="en-US" sz="2000" dirty="0"/>
          </a:p>
        </p:txBody>
      </p:sp>
      <p:sp>
        <p:nvSpPr>
          <p:cNvPr id="13" name="Title 11"/>
          <p:cNvSpPr txBox="1">
            <a:spLocks/>
          </p:cNvSpPr>
          <p:nvPr/>
        </p:nvSpPr>
        <p:spPr>
          <a:xfrm>
            <a:off x="609600" y="2286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June 01, 2011 1200 UTC NearCast Forecast</a:t>
            </a:r>
            <a:endParaRPr lang="en-US" sz="3600" dirty="0"/>
          </a:p>
        </p:txBody>
      </p:sp>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6" y="1981200"/>
            <a:ext cx="733631" cy="388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5CE691E-EB41-48F8-BEE9-389CD7BFC50A}" type="slidenum">
              <a:rPr lang="en-US" smtClean="0"/>
              <a:t>28</a:t>
            </a:fld>
            <a:endParaRPr lang="en-US" dirty="0"/>
          </a:p>
        </p:txBody>
      </p:sp>
      <p:sp>
        <p:nvSpPr>
          <p:cNvPr id="14" name="TextBox 13"/>
          <p:cNvSpPr txBox="1"/>
          <p:nvPr/>
        </p:nvSpPr>
        <p:spPr>
          <a:xfrm>
            <a:off x="63644" y="5950803"/>
            <a:ext cx="6946756" cy="830997"/>
          </a:xfrm>
          <a:prstGeom prst="rect">
            <a:avLst/>
          </a:prstGeom>
          <a:solidFill>
            <a:srgbClr val="F0F0FF"/>
          </a:solidFill>
        </p:spPr>
        <p:txBody>
          <a:bodyPr wrap="square" rtlCol="0">
            <a:spAutoFit/>
          </a:bodyPr>
          <a:lstStyle/>
          <a:p>
            <a:r>
              <a:rPr lang="en-US" sz="2400" b="1" dirty="0" smtClean="0"/>
              <a:t>Thin contour- destabilization </a:t>
            </a:r>
            <a:r>
              <a:rPr lang="en-US" sz="2400" b="1" dirty="0"/>
              <a:t>tendencies &lt;-</a:t>
            </a:r>
            <a:r>
              <a:rPr lang="en-US" sz="2400" b="1" dirty="0" smtClean="0"/>
              <a:t>6K/2hr</a:t>
            </a:r>
          </a:p>
          <a:p>
            <a:r>
              <a:rPr lang="en-US" sz="2400" b="1" dirty="0"/>
              <a:t>Thick contour – Cloud-Top Temps &lt;</a:t>
            </a:r>
            <a:r>
              <a:rPr lang="en-US" sz="2400" b="1" dirty="0" smtClean="0"/>
              <a:t>220K</a:t>
            </a:r>
            <a:endParaRPr lang="en-US" sz="2400" b="1" dirty="0"/>
          </a:p>
        </p:txBody>
      </p:sp>
    </p:spTree>
    <p:extLst>
      <p:ext uri="{BB962C8B-B14F-4D97-AF65-F5344CB8AC3E}">
        <p14:creationId xmlns:p14="http://schemas.microsoft.com/office/powerpoint/2010/main" val="280825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728" y="848380"/>
            <a:ext cx="7666672" cy="523220"/>
          </a:xfrm>
          <a:prstGeom prst="rect">
            <a:avLst/>
          </a:prstGeom>
          <a:noFill/>
        </p:spPr>
        <p:txBody>
          <a:bodyPr wrap="square" rtlCol="0">
            <a:spAutoFit/>
          </a:bodyPr>
          <a:lstStyle/>
          <a:p>
            <a:r>
              <a:rPr lang="en-US" sz="2800" b="1" dirty="0" smtClean="0"/>
              <a:t>Convective Instability (theta-e diff) </a:t>
            </a:r>
            <a:r>
              <a:rPr lang="en-US" sz="2800" b="1" u="sng" dirty="0" smtClean="0"/>
              <a:t>Forecast</a:t>
            </a:r>
            <a:endParaRPr lang="en-US" sz="2800" b="1" u="sng" dirty="0"/>
          </a:p>
        </p:txBody>
      </p:sp>
      <p:sp>
        <p:nvSpPr>
          <p:cNvPr id="8" name="TextBox 7"/>
          <p:cNvSpPr txBox="1"/>
          <p:nvPr/>
        </p:nvSpPr>
        <p:spPr>
          <a:xfrm>
            <a:off x="6200912" y="1982212"/>
            <a:ext cx="2852297" cy="3539430"/>
          </a:xfrm>
          <a:prstGeom prst="rect">
            <a:avLst/>
          </a:prstGeom>
          <a:noFill/>
        </p:spPr>
        <p:txBody>
          <a:bodyPr wrap="square" rtlCol="0">
            <a:spAutoFit/>
          </a:bodyPr>
          <a:lstStyle/>
          <a:p>
            <a:r>
              <a:rPr lang="en-US" sz="2800" dirty="0" smtClean="0"/>
              <a:t>June 12/13 2013 </a:t>
            </a:r>
            <a:r>
              <a:rPr lang="en-US" sz="2800" dirty="0" err="1" smtClean="0"/>
              <a:t>Derecho</a:t>
            </a:r>
            <a:r>
              <a:rPr lang="en-US" sz="2800" dirty="0" smtClean="0"/>
              <a:t>/MCS</a:t>
            </a:r>
          </a:p>
          <a:p>
            <a:endParaRPr lang="en-US" sz="2400" dirty="0" smtClean="0"/>
          </a:p>
          <a:p>
            <a:endParaRPr lang="en-US" sz="2400" dirty="0"/>
          </a:p>
          <a:p>
            <a:r>
              <a:rPr lang="en-US" sz="2000" dirty="0" smtClean="0"/>
              <a:t>Initial convection developed between 2000 and 2100 UTC in northern Illinois  along moisture/instability gradient</a:t>
            </a:r>
          </a:p>
        </p:txBody>
      </p:sp>
      <p:sp>
        <p:nvSpPr>
          <p:cNvPr id="10" name="Title 11"/>
          <p:cNvSpPr txBox="1">
            <a:spLocks/>
          </p:cNvSpPr>
          <p:nvPr/>
        </p:nvSpPr>
        <p:spPr>
          <a:xfrm>
            <a:off x="609600" y="2286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June 12, 2013 1500 UTC NearCast Forecast</a:t>
            </a:r>
            <a:endParaRPr lang="en-US" sz="3600" dirty="0"/>
          </a:p>
        </p:txBody>
      </p:sp>
      <p:pic>
        <p:nvPicPr>
          <p:cNvPr id="17411" name="Picture 3" descr="C:\Users\bline\Desktop\case_studies\13Jun12_bow\IR_ted_tend_2013061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722" y="1403034"/>
            <a:ext cx="5910692"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22" y="2279334"/>
            <a:ext cx="656769" cy="347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5CE691E-EB41-48F8-BEE9-389CD7BFC50A}" type="slidenum">
              <a:rPr lang="en-US" smtClean="0"/>
              <a:t>29</a:t>
            </a:fld>
            <a:endParaRPr lang="en-US"/>
          </a:p>
        </p:txBody>
      </p:sp>
      <p:sp>
        <p:nvSpPr>
          <p:cNvPr id="16" name="TextBox 15"/>
          <p:cNvSpPr txBox="1"/>
          <p:nvPr/>
        </p:nvSpPr>
        <p:spPr>
          <a:xfrm>
            <a:off x="63644" y="5950803"/>
            <a:ext cx="6946756" cy="830997"/>
          </a:xfrm>
          <a:prstGeom prst="rect">
            <a:avLst/>
          </a:prstGeom>
          <a:solidFill>
            <a:srgbClr val="F0F0FF"/>
          </a:solidFill>
        </p:spPr>
        <p:txBody>
          <a:bodyPr wrap="square" rtlCol="0">
            <a:spAutoFit/>
          </a:bodyPr>
          <a:lstStyle/>
          <a:p>
            <a:r>
              <a:rPr lang="en-US" sz="2400" b="1" dirty="0" smtClean="0"/>
              <a:t>Thin contour- destabilization </a:t>
            </a:r>
            <a:r>
              <a:rPr lang="en-US" sz="2400" b="1" dirty="0"/>
              <a:t>tendencies &lt;-</a:t>
            </a:r>
            <a:r>
              <a:rPr lang="en-US" sz="2400" b="1" dirty="0" smtClean="0"/>
              <a:t>6K/2hr</a:t>
            </a:r>
          </a:p>
          <a:p>
            <a:r>
              <a:rPr lang="en-US" sz="2400" b="1" dirty="0"/>
              <a:t>Thick contour – Cloud-Top Temps &lt;</a:t>
            </a:r>
            <a:r>
              <a:rPr lang="en-US" sz="2400" b="1" dirty="0" smtClean="0"/>
              <a:t>230K</a:t>
            </a:r>
            <a:endParaRPr lang="en-US" sz="2400" b="1" dirty="0"/>
          </a:p>
        </p:txBody>
      </p:sp>
    </p:spTree>
    <p:extLst>
      <p:ext uri="{BB962C8B-B14F-4D97-AF65-F5344CB8AC3E}">
        <p14:creationId xmlns:p14="http://schemas.microsoft.com/office/powerpoint/2010/main" val="2743417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89721"/>
            <a:ext cx="9144000" cy="5832366"/>
          </a:xfrm>
          <a:prstGeom prst="rect">
            <a:avLst/>
          </a:prstGeom>
          <a:noFill/>
        </p:spPr>
        <p:txBody>
          <a:bodyPr wrap="square" rtlCol="0">
            <a:spAutoFit/>
          </a:bodyPr>
          <a:lstStyle/>
          <a:p>
            <a:r>
              <a:rPr lang="en-US" sz="2800" i="1" dirty="0" smtClean="0">
                <a:solidFill>
                  <a:srgbClr val="000074"/>
                </a:solidFill>
              </a:rPr>
              <a:t>Fundamental Questions:</a:t>
            </a:r>
            <a:endParaRPr lang="en-US" sz="1000" i="1" dirty="0" smtClean="0">
              <a:solidFill>
                <a:srgbClr val="000074"/>
              </a:solidFill>
            </a:endParaRPr>
          </a:p>
          <a:p>
            <a:pPr marL="800100" lvl="1" indent="-342900">
              <a:buFont typeface="Arial"/>
              <a:buChar char="•"/>
            </a:pPr>
            <a:endParaRPr lang="en-US" sz="900" i="1" dirty="0">
              <a:solidFill>
                <a:srgbClr val="000074"/>
              </a:solidFill>
            </a:endParaRPr>
          </a:p>
          <a:p>
            <a:pPr marL="800100" lvl="1" indent="-342900">
              <a:buFont typeface="Arial"/>
              <a:buChar char="•"/>
            </a:pPr>
            <a:r>
              <a:rPr lang="en-US" sz="2400" dirty="0" smtClean="0">
                <a:solidFill>
                  <a:srgbClr val="000074"/>
                </a:solidFill>
              </a:rPr>
              <a:t>Will GOES-R Legacy Sounding Products provide same level of information as current GOES Sounder?</a:t>
            </a:r>
          </a:p>
          <a:p>
            <a:pPr marL="1257300" lvl="2" indent="-342900">
              <a:buFont typeface="Arial"/>
              <a:buChar char="•"/>
            </a:pPr>
            <a:r>
              <a:rPr lang="en-US" sz="2400" i="1" dirty="0" smtClean="0">
                <a:solidFill>
                  <a:srgbClr val="000074"/>
                </a:solidFill>
              </a:rPr>
              <a:t>GOES sounding process melds NWP, Surface Obs and Satellite radiance</a:t>
            </a:r>
          </a:p>
          <a:p>
            <a:pPr marL="1257300" lvl="2" indent="-342900">
              <a:buFont typeface="Arial"/>
              <a:buChar char="•"/>
            </a:pPr>
            <a:r>
              <a:rPr lang="en-US" sz="2400" i="1" dirty="0" smtClean="0">
                <a:solidFill>
                  <a:srgbClr val="000074"/>
                </a:solidFill>
              </a:rPr>
              <a:t>Continuously corrects model ‘first guess errors’</a:t>
            </a:r>
          </a:p>
          <a:p>
            <a:pPr lvl="2"/>
            <a:endParaRPr lang="en-US" sz="2400" i="1" dirty="0" smtClean="0">
              <a:solidFill>
                <a:srgbClr val="000074"/>
              </a:solidFill>
            </a:endParaRPr>
          </a:p>
          <a:p>
            <a:pPr marL="800100" lvl="1" indent="-342900">
              <a:buFont typeface="Arial"/>
              <a:buChar char="•"/>
            </a:pPr>
            <a:r>
              <a:rPr lang="en-US" sz="2400" dirty="0" smtClean="0">
                <a:solidFill>
                  <a:srgbClr val="000074"/>
                </a:solidFill>
              </a:rPr>
              <a:t>How can NearCasts help operational forecasters?</a:t>
            </a:r>
          </a:p>
          <a:p>
            <a:pPr marL="1257300" lvl="2" indent="-342900">
              <a:buFont typeface="Arial"/>
              <a:buChar char="•"/>
            </a:pPr>
            <a:r>
              <a:rPr lang="en-US" sz="2400" i="1" dirty="0" smtClean="0">
                <a:solidFill>
                  <a:srgbClr val="000074"/>
                </a:solidFill>
              </a:rPr>
              <a:t>Expand utility of GOES-R products from ‘only observations’ to ‘forecasting tools’</a:t>
            </a:r>
          </a:p>
          <a:p>
            <a:pPr marL="1257300" lvl="2" indent="-342900">
              <a:buFont typeface="Arial"/>
              <a:buChar char="•"/>
            </a:pPr>
            <a:r>
              <a:rPr lang="en-US" sz="2400" i="1" dirty="0" smtClean="0">
                <a:solidFill>
                  <a:srgbClr val="000074"/>
                </a:solidFill>
              </a:rPr>
              <a:t>Provide real-time means of monitoring model performance</a:t>
            </a:r>
          </a:p>
          <a:p>
            <a:pPr marL="1714500" lvl="3" indent="-342900">
              <a:buFont typeface="Arial"/>
              <a:buChar char="•"/>
            </a:pPr>
            <a:r>
              <a:rPr lang="en-US" sz="2400" i="1" dirty="0" smtClean="0">
                <a:solidFill>
                  <a:srgbClr val="000074"/>
                </a:solidFill>
              </a:rPr>
              <a:t>Especially important for under-observed moisture fields</a:t>
            </a:r>
          </a:p>
          <a:p>
            <a:pPr lvl="3"/>
            <a:endParaRPr lang="en-US" sz="2400" i="1" dirty="0" smtClean="0">
              <a:solidFill>
                <a:srgbClr val="000074"/>
              </a:solidFill>
            </a:endParaRPr>
          </a:p>
          <a:p>
            <a:pPr marL="800100" lvl="1" indent="-342900">
              <a:buFont typeface="Arial"/>
              <a:buChar char="•"/>
            </a:pPr>
            <a:r>
              <a:rPr lang="en-US" sz="2400" dirty="0" smtClean="0">
                <a:solidFill>
                  <a:srgbClr val="000074"/>
                </a:solidFill>
              </a:rPr>
              <a:t>What is the “Operationalization” process for GOES-R RR/PG applications? (Group Discussion Topic)</a:t>
            </a:r>
          </a:p>
        </p:txBody>
      </p:sp>
      <p:sp>
        <p:nvSpPr>
          <p:cNvPr id="4" name="Slide Number Placeholder 3"/>
          <p:cNvSpPr>
            <a:spLocks noGrp="1"/>
          </p:cNvSpPr>
          <p:nvPr>
            <p:ph type="sldNum" sz="quarter" idx="12"/>
          </p:nvPr>
        </p:nvSpPr>
        <p:spPr/>
        <p:txBody>
          <a:bodyPr/>
          <a:lstStyle/>
          <a:p>
            <a:fld id="{75CE691E-EB41-48F8-BEE9-389CD7BFC50A}" type="slidenum">
              <a:rPr lang="en-US" smtClean="0"/>
              <a:t>3</a:t>
            </a:fld>
            <a:endParaRPr lang="en-US"/>
          </a:p>
        </p:txBody>
      </p:sp>
    </p:spTree>
    <p:extLst>
      <p:ext uri="{BB962C8B-B14F-4D97-AF65-F5344CB8AC3E}">
        <p14:creationId xmlns:p14="http://schemas.microsoft.com/office/powerpoint/2010/main" val="390760524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bline\Desktop\nrc_20131026_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 y="1819275"/>
            <a:ext cx="6667500" cy="4962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noGrp="1"/>
          </p:cNvSpPr>
          <p:nvPr>
            <p:ph type="title"/>
          </p:nvPr>
        </p:nvSpPr>
        <p:spPr>
          <a:xfrm>
            <a:off x="457200" y="0"/>
            <a:ext cx="8229600" cy="1096962"/>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200" dirty="0"/>
              <a:t>October </a:t>
            </a:r>
            <a:r>
              <a:rPr lang="en-US" sz="3200" dirty="0" smtClean="0"/>
              <a:t>26, </a:t>
            </a:r>
            <a:r>
              <a:rPr lang="en-US" sz="3200" dirty="0"/>
              <a:t>2013 NearCast Analysis </a:t>
            </a:r>
            <a:r>
              <a:rPr lang="en-US" sz="3200" dirty="0" smtClean="0"/>
              <a:t>Loop</a:t>
            </a:r>
            <a:br>
              <a:rPr lang="en-US" sz="3200" dirty="0" smtClean="0"/>
            </a:br>
            <a:r>
              <a:rPr lang="en-US" sz="3200" dirty="0" smtClean="0"/>
              <a:t>in SPC NAWIPS</a:t>
            </a:r>
            <a:endParaRPr lang="en-US" sz="3200" dirty="0"/>
          </a:p>
        </p:txBody>
      </p:sp>
      <p:sp>
        <p:nvSpPr>
          <p:cNvPr id="6" name="Oval 5"/>
          <p:cNvSpPr/>
          <p:nvPr/>
        </p:nvSpPr>
        <p:spPr>
          <a:xfrm rot="18234327">
            <a:off x="2728998" y="3359487"/>
            <a:ext cx="1182427" cy="13954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4975946" y="4201946"/>
            <a:ext cx="2556575" cy="369333"/>
          </a:xfrm>
          <a:prstGeom prst="rect">
            <a:avLst/>
          </a:prstGeom>
          <a:noFill/>
        </p:spPr>
        <p:txBody>
          <a:bodyPr wrap="square" rtlCol="0">
            <a:spAutoFit/>
          </a:bodyPr>
          <a:lstStyle/>
          <a:p>
            <a:r>
              <a:rPr lang="en-US" b="1" dirty="0" smtClean="0"/>
              <a:t>STABLE       UNSTABLE</a:t>
            </a:r>
            <a:endParaRPr lang="en-US" b="1" dirty="0"/>
          </a:p>
        </p:txBody>
      </p:sp>
      <p:sp>
        <p:nvSpPr>
          <p:cNvPr id="4" name="TextBox 3"/>
          <p:cNvSpPr txBox="1"/>
          <p:nvPr/>
        </p:nvSpPr>
        <p:spPr>
          <a:xfrm>
            <a:off x="6705600" y="1905000"/>
            <a:ext cx="2590800" cy="4339650"/>
          </a:xfrm>
          <a:prstGeom prst="rect">
            <a:avLst/>
          </a:prstGeom>
          <a:noFill/>
        </p:spPr>
        <p:txBody>
          <a:bodyPr wrap="square" rtlCol="0">
            <a:spAutoFit/>
          </a:bodyPr>
          <a:lstStyle/>
          <a:p>
            <a:r>
              <a:rPr lang="en-US" sz="2800" dirty="0" smtClean="0"/>
              <a:t>Texas severe hail/wind</a:t>
            </a:r>
            <a:r>
              <a:rPr lang="en-US" sz="2000" dirty="0" smtClean="0"/>
              <a:t> </a:t>
            </a:r>
          </a:p>
          <a:p>
            <a:endParaRPr lang="en-US" sz="2000" dirty="0"/>
          </a:p>
          <a:p>
            <a:r>
              <a:rPr lang="en-US" sz="2000" dirty="0"/>
              <a:t>C</a:t>
            </a:r>
            <a:r>
              <a:rPr lang="en-US" sz="2000" dirty="0" smtClean="0"/>
              <a:t>onvection developed with observations of greatest convective instability</a:t>
            </a:r>
          </a:p>
          <a:p>
            <a:endParaRPr lang="en-US" sz="2000" dirty="0"/>
          </a:p>
          <a:p>
            <a:r>
              <a:rPr lang="en-US" sz="2000" dirty="0" smtClean="0"/>
              <a:t>Forecasters like viewing recent analyses of NearCast moisture and stability fields </a:t>
            </a:r>
            <a:endParaRPr lang="en-US" sz="2000" dirty="0"/>
          </a:p>
        </p:txBody>
      </p:sp>
      <p:sp>
        <p:nvSpPr>
          <p:cNvPr id="8" name="Slide Number Placeholder 7"/>
          <p:cNvSpPr>
            <a:spLocks noGrp="1"/>
          </p:cNvSpPr>
          <p:nvPr>
            <p:ph type="sldNum" sz="quarter" idx="12"/>
          </p:nvPr>
        </p:nvSpPr>
        <p:spPr/>
        <p:txBody>
          <a:bodyPr/>
          <a:lstStyle/>
          <a:p>
            <a:fld id="{75CE691E-EB41-48F8-BEE9-389CD7BFC50A}" type="slidenum">
              <a:rPr lang="en-US" smtClean="0"/>
              <a:t>30</a:t>
            </a:fld>
            <a:endParaRPr lang="en-US"/>
          </a:p>
        </p:txBody>
      </p:sp>
      <p:sp>
        <p:nvSpPr>
          <p:cNvPr id="9" name="Rectangle 8"/>
          <p:cNvSpPr/>
          <p:nvPr/>
        </p:nvSpPr>
        <p:spPr>
          <a:xfrm>
            <a:off x="-54996" y="1307068"/>
            <a:ext cx="8324651" cy="523220"/>
          </a:xfrm>
          <a:prstGeom prst="rect">
            <a:avLst/>
          </a:prstGeom>
        </p:spPr>
        <p:txBody>
          <a:bodyPr wrap="none">
            <a:spAutoFit/>
          </a:bodyPr>
          <a:lstStyle/>
          <a:p>
            <a:r>
              <a:rPr lang="en-US" sz="2800" b="1" dirty="0"/>
              <a:t>Convective Instability (theta-e diff</a:t>
            </a:r>
            <a:r>
              <a:rPr lang="en-US" sz="2800" b="1" dirty="0" smtClean="0"/>
              <a:t>) </a:t>
            </a:r>
            <a:r>
              <a:rPr lang="en-US" sz="2800" b="1" u="sng" dirty="0"/>
              <a:t>A</a:t>
            </a:r>
            <a:r>
              <a:rPr lang="en-US" sz="2800" b="1" u="sng" dirty="0" smtClean="0"/>
              <a:t>nalysis</a:t>
            </a:r>
            <a:r>
              <a:rPr lang="en-US" sz="2800" b="1" dirty="0" smtClean="0"/>
              <a:t>, </a:t>
            </a:r>
            <a:r>
              <a:rPr lang="en-US" sz="2800" b="1" dirty="0"/>
              <a:t>IR Overlay</a:t>
            </a:r>
          </a:p>
        </p:txBody>
      </p:sp>
    </p:spTree>
    <p:extLst>
      <p:ext uri="{BB962C8B-B14F-4D97-AF65-F5344CB8AC3E}">
        <p14:creationId xmlns:p14="http://schemas.microsoft.com/office/powerpoint/2010/main" val="1712722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United States Cases Analyzed in Detail with NearCast Model</a:t>
            </a:r>
            <a:endParaRPr lang="en-US" dirty="0"/>
          </a:p>
        </p:txBody>
      </p:sp>
      <p:sp>
        <p:nvSpPr>
          <p:cNvPr id="3" name="Content Placeholder 2"/>
          <p:cNvSpPr>
            <a:spLocks noGrp="1"/>
          </p:cNvSpPr>
          <p:nvPr>
            <p:ph idx="1"/>
          </p:nvPr>
        </p:nvSpPr>
        <p:spPr>
          <a:xfrm>
            <a:off x="152400" y="1341437"/>
            <a:ext cx="8686800" cy="5516563"/>
          </a:xfrm>
        </p:spPr>
        <p:txBody>
          <a:bodyPr numCol="2">
            <a:normAutofit fontScale="62500" lnSpcReduction="20000"/>
          </a:bodyPr>
          <a:lstStyle/>
          <a:p>
            <a:r>
              <a:rPr lang="en-US" sz="3400" dirty="0" smtClean="0"/>
              <a:t>April 09, 2011</a:t>
            </a:r>
          </a:p>
          <a:p>
            <a:r>
              <a:rPr lang="en-US" sz="3400" b="1" dirty="0" smtClean="0"/>
              <a:t>May </a:t>
            </a:r>
            <a:r>
              <a:rPr lang="en-US" sz="3400" b="1" dirty="0"/>
              <a:t>24, 2011</a:t>
            </a:r>
          </a:p>
          <a:p>
            <a:r>
              <a:rPr lang="en-US" sz="3400" dirty="0" smtClean="0"/>
              <a:t>June </a:t>
            </a:r>
            <a:r>
              <a:rPr lang="en-US" sz="3400" dirty="0"/>
              <a:t>01, </a:t>
            </a:r>
            <a:r>
              <a:rPr lang="en-US" sz="3400" dirty="0" smtClean="0"/>
              <a:t>2011</a:t>
            </a:r>
          </a:p>
          <a:p>
            <a:r>
              <a:rPr lang="en-US" sz="3400" dirty="0" smtClean="0"/>
              <a:t>June </a:t>
            </a:r>
            <a:r>
              <a:rPr lang="en-US" sz="3400" dirty="0"/>
              <a:t>08, 2011</a:t>
            </a:r>
          </a:p>
          <a:p>
            <a:r>
              <a:rPr lang="en-US" sz="3400" dirty="0" smtClean="0"/>
              <a:t>August 17, 2011</a:t>
            </a:r>
          </a:p>
          <a:p>
            <a:r>
              <a:rPr lang="en-US" sz="3400" dirty="0" smtClean="0"/>
              <a:t>November 08, 2011</a:t>
            </a:r>
          </a:p>
          <a:p>
            <a:r>
              <a:rPr lang="en-US" sz="3400" b="1" dirty="0"/>
              <a:t>February 29, 2012</a:t>
            </a:r>
          </a:p>
          <a:p>
            <a:r>
              <a:rPr lang="en-US" sz="3400" dirty="0" smtClean="0"/>
              <a:t>April 13, 2012</a:t>
            </a:r>
          </a:p>
          <a:p>
            <a:r>
              <a:rPr lang="en-US" sz="3400" dirty="0" smtClean="0"/>
              <a:t>April 14, 2012</a:t>
            </a:r>
          </a:p>
          <a:p>
            <a:r>
              <a:rPr lang="en-US" sz="3400" dirty="0" smtClean="0"/>
              <a:t>April 15, 2012</a:t>
            </a:r>
          </a:p>
          <a:p>
            <a:r>
              <a:rPr lang="en-US" sz="3400" dirty="0" smtClean="0"/>
              <a:t>April 26, 2012</a:t>
            </a:r>
          </a:p>
          <a:p>
            <a:r>
              <a:rPr lang="en-US" sz="3400" dirty="0" smtClean="0"/>
              <a:t>April 28, 2012</a:t>
            </a:r>
          </a:p>
          <a:p>
            <a:r>
              <a:rPr lang="en-US" sz="3400" dirty="0" smtClean="0"/>
              <a:t>December 25, 2012</a:t>
            </a:r>
          </a:p>
          <a:p>
            <a:r>
              <a:rPr lang="en-US" sz="3400" dirty="0" smtClean="0"/>
              <a:t>May 24, 2012</a:t>
            </a:r>
          </a:p>
          <a:p>
            <a:r>
              <a:rPr lang="en-US" sz="3400" dirty="0" smtClean="0"/>
              <a:t>May 25, 2012</a:t>
            </a:r>
          </a:p>
          <a:p>
            <a:r>
              <a:rPr lang="en-US" sz="3400" dirty="0" smtClean="0"/>
              <a:t>May </a:t>
            </a:r>
            <a:r>
              <a:rPr lang="en-US" sz="3400" dirty="0"/>
              <a:t>27, </a:t>
            </a:r>
            <a:r>
              <a:rPr lang="en-US" sz="3400" dirty="0" smtClean="0"/>
              <a:t>2012</a:t>
            </a:r>
          </a:p>
          <a:p>
            <a:r>
              <a:rPr lang="en-US" sz="3400" dirty="0" smtClean="0"/>
              <a:t>May 28, 2012</a:t>
            </a:r>
            <a:endParaRPr lang="en-US" sz="3400" dirty="0"/>
          </a:p>
          <a:p>
            <a:r>
              <a:rPr lang="en-US" sz="3400" dirty="0"/>
              <a:t>May 29, 2012</a:t>
            </a:r>
          </a:p>
          <a:p>
            <a:r>
              <a:rPr lang="en-US" sz="3400" b="1" dirty="0" smtClean="0"/>
              <a:t>June </a:t>
            </a:r>
            <a:r>
              <a:rPr lang="en-US" sz="3400" b="1" dirty="0"/>
              <a:t>29, 2012</a:t>
            </a:r>
          </a:p>
          <a:p>
            <a:r>
              <a:rPr lang="en-US" sz="3400" dirty="0" smtClean="0"/>
              <a:t>July 30, 2012</a:t>
            </a:r>
          </a:p>
          <a:p>
            <a:r>
              <a:rPr lang="en-US" sz="3400" dirty="0" smtClean="0"/>
              <a:t>January 30, 2013</a:t>
            </a:r>
          </a:p>
          <a:p>
            <a:r>
              <a:rPr lang="en-US" sz="3400" dirty="0" smtClean="0"/>
              <a:t>April 17, 2013</a:t>
            </a:r>
          </a:p>
          <a:p>
            <a:r>
              <a:rPr lang="en-US" sz="3400" dirty="0" smtClean="0"/>
              <a:t>April </a:t>
            </a:r>
            <a:r>
              <a:rPr lang="en-US" sz="3400" dirty="0"/>
              <a:t>29, 2013</a:t>
            </a:r>
          </a:p>
          <a:p>
            <a:r>
              <a:rPr lang="en-US" sz="3400" dirty="0" smtClean="0"/>
              <a:t>May 08, 2013</a:t>
            </a:r>
          </a:p>
          <a:p>
            <a:r>
              <a:rPr lang="en-US" sz="3400" dirty="0" smtClean="0"/>
              <a:t>May 19, 2013</a:t>
            </a:r>
          </a:p>
          <a:p>
            <a:r>
              <a:rPr lang="en-US" sz="3400" b="1" dirty="0" smtClean="0"/>
              <a:t>May 20, 3012</a:t>
            </a:r>
          </a:p>
          <a:p>
            <a:r>
              <a:rPr lang="en-US" sz="3400" b="1" dirty="0" smtClean="0"/>
              <a:t>May 31, 2013</a:t>
            </a:r>
          </a:p>
          <a:p>
            <a:r>
              <a:rPr lang="en-US" sz="3400" b="1" dirty="0"/>
              <a:t>June 12, </a:t>
            </a:r>
            <a:r>
              <a:rPr lang="en-US" sz="3400" b="1" dirty="0" smtClean="0"/>
              <a:t>2013</a:t>
            </a:r>
          </a:p>
          <a:p>
            <a:r>
              <a:rPr lang="en-US" sz="3400" dirty="0" smtClean="0"/>
              <a:t>July 22, 2013</a:t>
            </a:r>
            <a:endParaRPr lang="en-US" sz="3400" dirty="0"/>
          </a:p>
          <a:p>
            <a:r>
              <a:rPr lang="en-US" sz="3400" dirty="0" smtClean="0"/>
              <a:t>September 04, 2013</a:t>
            </a:r>
          </a:p>
          <a:p>
            <a:r>
              <a:rPr lang="en-US" sz="3400" dirty="0" smtClean="0"/>
              <a:t>September 12, 2013</a:t>
            </a:r>
          </a:p>
          <a:p>
            <a:r>
              <a:rPr lang="en-US" sz="3400" dirty="0" smtClean="0"/>
              <a:t>October 03, 2013</a:t>
            </a:r>
          </a:p>
          <a:p>
            <a:r>
              <a:rPr lang="en-US" sz="3400" dirty="0" smtClean="0"/>
              <a:t>October 04, 2013</a:t>
            </a:r>
            <a:endParaRPr lang="en-US" sz="3400" dirty="0"/>
          </a:p>
          <a:p>
            <a:r>
              <a:rPr lang="en-US" sz="3400" b="1" dirty="0" smtClean="0"/>
              <a:t>And more …</a:t>
            </a:r>
          </a:p>
        </p:txBody>
      </p:sp>
      <p:sp>
        <p:nvSpPr>
          <p:cNvPr id="6" name="Slide Number Placeholder 5"/>
          <p:cNvSpPr>
            <a:spLocks noGrp="1"/>
          </p:cNvSpPr>
          <p:nvPr>
            <p:ph type="sldNum" sz="quarter" idx="12"/>
          </p:nvPr>
        </p:nvSpPr>
        <p:spPr/>
        <p:txBody>
          <a:bodyPr/>
          <a:lstStyle/>
          <a:p>
            <a:fld id="{75CE691E-EB41-48F8-BEE9-389CD7BFC50A}" type="slidenum">
              <a:rPr lang="en-US" smtClean="0"/>
              <a:t>31</a:t>
            </a:fld>
            <a:endParaRPr lang="en-US"/>
          </a:p>
        </p:txBody>
      </p:sp>
    </p:spTree>
    <p:extLst>
      <p:ext uri="{BB962C8B-B14F-4D97-AF65-F5344CB8AC3E}">
        <p14:creationId xmlns:p14="http://schemas.microsoft.com/office/powerpoint/2010/main" val="807750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1800"/>
            <a:ext cx="8229600" cy="1143000"/>
          </a:xfrm>
        </p:spPr>
        <p:txBody>
          <a:bodyPr>
            <a:normAutofit/>
          </a:bodyPr>
          <a:lstStyle/>
          <a:p>
            <a:r>
              <a:rPr lang="en-US" sz="3200" dirty="0" smtClean="0"/>
              <a:t>SEVIRI Retrievals as GOES-R Surrogate</a:t>
            </a:r>
            <a:endParaRPr lang="en-US" sz="3200" dirty="0"/>
          </a:p>
        </p:txBody>
      </p:sp>
      <p:sp>
        <p:nvSpPr>
          <p:cNvPr id="3" name="Content Placeholder 2"/>
          <p:cNvSpPr>
            <a:spLocks noGrp="1"/>
          </p:cNvSpPr>
          <p:nvPr>
            <p:ph idx="1"/>
          </p:nvPr>
        </p:nvSpPr>
        <p:spPr>
          <a:xfrm>
            <a:off x="381000" y="3810000"/>
            <a:ext cx="8229600" cy="2819400"/>
          </a:xfrm>
        </p:spPr>
        <p:txBody>
          <a:bodyPr>
            <a:normAutofit/>
          </a:bodyPr>
          <a:lstStyle/>
          <a:p>
            <a:r>
              <a:rPr lang="en-US" sz="2400" dirty="0" smtClean="0"/>
              <a:t>NearCast model is being run in real-time over Europe using SEVIRI (European imager) retrievals</a:t>
            </a:r>
          </a:p>
          <a:p>
            <a:pPr lvl="1"/>
            <a:r>
              <a:rPr lang="en-US" sz="2000" dirty="0" smtClean="0"/>
              <a:t>One fewer tropospheric moisture channel than GOES-R</a:t>
            </a:r>
          </a:p>
          <a:p>
            <a:pPr lvl="1"/>
            <a:r>
              <a:rPr lang="en-US" sz="2000" dirty="0"/>
              <a:t>Sub-hourly availability removes gaps in analyses and </a:t>
            </a:r>
            <a:r>
              <a:rPr lang="en-US" sz="2000" dirty="0" smtClean="0"/>
              <a:t>forecasts</a:t>
            </a:r>
          </a:p>
          <a:p>
            <a:pPr lvl="1"/>
            <a:r>
              <a:rPr lang="en-US" sz="2000" dirty="0" smtClean="0"/>
              <a:t>Demonstrated </a:t>
            </a:r>
            <a:r>
              <a:rPr lang="en-US" sz="2000" dirty="0"/>
              <a:t>in 2013 ESSL </a:t>
            </a:r>
            <a:r>
              <a:rPr lang="en-US" sz="2000" dirty="0" err="1"/>
              <a:t>testbed</a:t>
            </a:r>
            <a:endParaRPr lang="en-US" sz="2000" dirty="0"/>
          </a:p>
          <a:p>
            <a:endParaRPr lang="en-US" sz="2400" dirty="0" smtClean="0"/>
          </a:p>
          <a:p>
            <a:pPr marL="457200" lvl="1" indent="0">
              <a:buNone/>
            </a:pPr>
            <a:endParaRPr lang="en-US" sz="2000" dirty="0" smtClean="0"/>
          </a:p>
        </p:txBody>
      </p:sp>
      <p:sp>
        <p:nvSpPr>
          <p:cNvPr id="5" name="Title 1"/>
          <p:cNvSpPr txBox="1">
            <a:spLocks/>
          </p:cNvSpPr>
          <p:nvPr/>
        </p:nvSpPr>
        <p:spPr>
          <a:xfrm>
            <a:off x="1447800" y="300149"/>
            <a:ext cx="6096000" cy="461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GOES-R NearCast</a:t>
            </a:r>
            <a:endParaRPr lang="en-US" sz="4000" dirty="0"/>
          </a:p>
        </p:txBody>
      </p:sp>
      <p:sp>
        <p:nvSpPr>
          <p:cNvPr id="6" name="Content Placeholder 2"/>
          <p:cNvSpPr txBox="1">
            <a:spLocks/>
          </p:cNvSpPr>
          <p:nvPr/>
        </p:nvSpPr>
        <p:spPr>
          <a:xfrm>
            <a:off x="152400" y="914400"/>
            <a:ext cx="8991600" cy="18288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NearCast model will utilize GOES-R </a:t>
            </a:r>
            <a:r>
              <a:rPr lang="en-US" b="1" dirty="0" smtClean="0"/>
              <a:t>baseline products</a:t>
            </a:r>
            <a:r>
              <a:rPr lang="en-US" dirty="0" smtClean="0"/>
              <a:t>: ‘legacy vertical temperature and moisture profiles’, which provide information that is a continuation of the current GOES sounder products:</a:t>
            </a:r>
          </a:p>
          <a:p>
            <a:pPr lvl="1"/>
            <a:r>
              <a:rPr lang="en-US" dirty="0" smtClean="0"/>
              <a:t>Similar spectral information (3 tropospheric moisture channels)</a:t>
            </a:r>
          </a:p>
          <a:p>
            <a:pPr lvl="1"/>
            <a:r>
              <a:rPr lang="en-US" dirty="0" smtClean="0"/>
              <a:t>Same spatial information (10 km, may be improved)</a:t>
            </a:r>
          </a:p>
          <a:p>
            <a:pPr lvl="1"/>
            <a:r>
              <a:rPr lang="en-US" dirty="0" smtClean="0"/>
              <a:t>Sub-hourly availability (every 30 minutes, possibly more)</a:t>
            </a:r>
          </a:p>
          <a:p>
            <a:pPr lvl="1"/>
            <a:endParaRPr lang="en-US" dirty="0"/>
          </a:p>
        </p:txBody>
      </p:sp>
      <p:sp>
        <p:nvSpPr>
          <p:cNvPr id="8" name="Slide Number Placeholder 7"/>
          <p:cNvSpPr>
            <a:spLocks noGrp="1"/>
          </p:cNvSpPr>
          <p:nvPr>
            <p:ph type="sldNum" sz="quarter" idx="12"/>
          </p:nvPr>
        </p:nvSpPr>
        <p:spPr/>
        <p:txBody>
          <a:bodyPr/>
          <a:lstStyle/>
          <a:p>
            <a:fld id="{75CE691E-EB41-48F8-BEE9-389CD7BFC50A}" type="slidenum">
              <a:rPr lang="en-US" smtClean="0"/>
              <a:t>32</a:t>
            </a:fld>
            <a:endParaRPr lang="en-US"/>
          </a:p>
        </p:txBody>
      </p:sp>
    </p:spTree>
    <p:extLst>
      <p:ext uri="{BB962C8B-B14F-4D97-AF65-F5344CB8AC3E}">
        <p14:creationId xmlns:p14="http://schemas.microsoft.com/office/powerpoint/2010/main" val="1732655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bline\Desktop\case_studies\20130620Germany\EURO_anal_201306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1396" y="38100"/>
            <a:ext cx="3634768" cy="33877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3600"/>
            <a:ext cx="4571516" cy="1371600"/>
          </a:xfrm>
          <a:solidFill>
            <a:schemeClr val="bg1"/>
          </a:solidFill>
        </p:spPr>
        <p:txBody>
          <a:bodyPr>
            <a:normAutofit/>
          </a:bodyPr>
          <a:lstStyle/>
          <a:p>
            <a:pPr>
              <a:lnSpc>
                <a:spcPct val="80000"/>
              </a:lnSpc>
            </a:pPr>
            <a:r>
              <a:rPr lang="en-US" sz="2000" b="1" dirty="0" smtClean="0"/>
              <a:t>24 </a:t>
            </a:r>
            <a:r>
              <a:rPr lang="en-US" sz="2000" b="1" dirty="0" err="1" smtClean="0"/>
              <a:t>hr</a:t>
            </a:r>
            <a:r>
              <a:rPr lang="en-US" sz="2000" b="1" dirty="0" smtClean="0"/>
              <a:t> loop of NearCast Lower-level θe Analyses</a:t>
            </a:r>
            <a:r>
              <a:rPr lang="en-US" sz="2000" dirty="0" smtClean="0"/>
              <a:t/>
            </a:r>
            <a:br>
              <a:rPr lang="en-US" sz="2000" dirty="0" smtClean="0"/>
            </a:br>
            <a:r>
              <a:rPr lang="en-US" sz="1600" dirty="0" smtClean="0"/>
              <a:t>(Fills gaps using ‘on-</a:t>
            </a:r>
            <a:r>
              <a:rPr lang="en-US" sz="1600" dirty="0"/>
              <a:t>time’ </a:t>
            </a:r>
            <a:r>
              <a:rPr lang="en-US" sz="1600" dirty="0" smtClean="0"/>
              <a:t>observations </a:t>
            </a:r>
            <a:r>
              <a:rPr lang="en-US" sz="1600" dirty="0"/>
              <a:t>alone)</a:t>
            </a:r>
            <a:br>
              <a:rPr lang="en-US" sz="1600" dirty="0"/>
            </a:br>
            <a:r>
              <a:rPr lang="en-US" sz="1600" i="1" dirty="0" smtClean="0">
                <a:solidFill>
                  <a:schemeClr val="tx1">
                    <a:lumMod val="75000"/>
                    <a:lumOff val="25000"/>
                  </a:schemeClr>
                </a:solidFill>
              </a:rPr>
              <a:t>Available </a:t>
            </a:r>
            <a:r>
              <a:rPr lang="en-US" sz="1600" i="1" dirty="0">
                <a:solidFill>
                  <a:schemeClr val="tx1">
                    <a:lumMod val="75000"/>
                    <a:lumOff val="25000"/>
                  </a:schemeClr>
                </a:solidFill>
              </a:rPr>
              <a:t>even after clouds form and data obscured</a:t>
            </a:r>
            <a:br>
              <a:rPr lang="en-US" sz="1600" i="1" dirty="0">
                <a:solidFill>
                  <a:schemeClr val="tx1">
                    <a:lumMod val="75000"/>
                    <a:lumOff val="25000"/>
                  </a:schemeClr>
                </a:solidFill>
              </a:rPr>
            </a:br>
            <a:endParaRPr lang="en-US" sz="1600" dirty="0"/>
          </a:p>
        </p:txBody>
      </p:sp>
      <p:pic>
        <p:nvPicPr>
          <p:cNvPr id="10" name="Picture 9" descr="DWD_radar_1800_ne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515" y="3925792"/>
            <a:ext cx="4225762" cy="2847607"/>
          </a:xfrm>
          <a:prstGeom prst="rect">
            <a:avLst/>
          </a:prstGeom>
        </p:spPr>
      </p:pic>
      <p:pic>
        <p:nvPicPr>
          <p:cNvPr id="11" name="Picture 10" descr="DWD_COSMO_EU_00z_180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99" y="3925791"/>
            <a:ext cx="4220213" cy="2847607"/>
          </a:xfrm>
          <a:prstGeom prst="rect">
            <a:avLst/>
          </a:prstGeom>
        </p:spPr>
      </p:pic>
      <p:sp>
        <p:nvSpPr>
          <p:cNvPr id="12" name="TextBox 11"/>
          <p:cNvSpPr txBox="1"/>
          <p:nvPr/>
        </p:nvSpPr>
        <p:spPr>
          <a:xfrm>
            <a:off x="0" y="2926080"/>
            <a:ext cx="9144000" cy="923330"/>
          </a:xfrm>
          <a:prstGeom prst="rect">
            <a:avLst/>
          </a:prstGeom>
          <a:noFill/>
        </p:spPr>
        <p:txBody>
          <a:bodyPr wrap="square" rtlCol="0">
            <a:spAutoFit/>
          </a:bodyPr>
          <a:lstStyle/>
          <a:p>
            <a:r>
              <a:rPr lang="en-US" b="1" i="1" dirty="0" smtClean="0">
                <a:solidFill>
                  <a:srgbClr val="000090"/>
                </a:solidFill>
              </a:rPr>
              <a:t>   ______________________________________________________________________________     	 COSMO_EU 00Z forecast valid 1800UTC                      Radar Observation from 1800 UTC</a:t>
            </a:r>
            <a:endParaRPr lang="en-US" b="1" i="1" dirty="0">
              <a:solidFill>
                <a:srgbClr val="000090"/>
              </a:solidFill>
            </a:endParaRPr>
          </a:p>
        </p:txBody>
      </p:sp>
      <p:sp>
        <p:nvSpPr>
          <p:cNvPr id="13" name="Cloud 12"/>
          <p:cNvSpPr/>
          <p:nvPr/>
        </p:nvSpPr>
        <p:spPr>
          <a:xfrm rot="20400000">
            <a:off x="6535715" y="3904966"/>
            <a:ext cx="810526" cy="2437406"/>
          </a:xfrm>
          <a:prstGeom prst="cloud">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loud 13"/>
          <p:cNvSpPr/>
          <p:nvPr/>
        </p:nvSpPr>
        <p:spPr>
          <a:xfrm rot="20400000">
            <a:off x="1986458" y="3904965"/>
            <a:ext cx="810526" cy="2437406"/>
          </a:xfrm>
          <a:prstGeom prst="cloud">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rot="20400000">
            <a:off x="7328079" y="697018"/>
            <a:ext cx="431464" cy="919174"/>
          </a:xfrm>
          <a:prstGeom prst="cloud">
            <a:avLst/>
          </a:prstGeom>
          <a:noFill/>
          <a:ln w="254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211701" y="-218889"/>
            <a:ext cx="5240901" cy="311448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0000"/>
              </a:lnSpc>
            </a:pPr>
            <a:r>
              <a:rPr lang="en-US" sz="3100" b="1" u="sng" dirty="0" smtClean="0">
                <a:solidFill>
                  <a:srgbClr val="000090"/>
                </a:solidFill>
              </a:rPr>
              <a:t>June 20, 2013 </a:t>
            </a:r>
            <a:r>
              <a:rPr lang="en-US" sz="3100" b="1" dirty="0" smtClean="0">
                <a:solidFill>
                  <a:srgbClr val="000090"/>
                </a:solidFill>
              </a:rPr>
              <a:t/>
            </a:r>
            <a:br>
              <a:rPr lang="en-US" sz="3100" b="1" dirty="0" smtClean="0">
                <a:solidFill>
                  <a:srgbClr val="000090"/>
                </a:solidFill>
              </a:rPr>
            </a:br>
            <a:r>
              <a:rPr lang="en-US" sz="3100" b="1" dirty="0" smtClean="0">
                <a:solidFill>
                  <a:srgbClr val="000090"/>
                </a:solidFill>
              </a:rPr>
              <a:t> Convection over Eastern Germany missed by all NWP guidance</a:t>
            </a:r>
            <a:r>
              <a:rPr lang="en-US" sz="2000" dirty="0" smtClean="0"/>
              <a:t/>
            </a:r>
            <a:br>
              <a:rPr lang="en-US" sz="2000" dirty="0" smtClean="0"/>
            </a:br>
            <a:r>
              <a:rPr lang="en-US" sz="800" dirty="0">
                <a:solidFill>
                  <a:schemeClr val="bg1"/>
                </a:solidFill>
              </a:rPr>
              <a:t>o </a:t>
            </a:r>
            <a:r>
              <a:rPr lang="en-US" sz="800" dirty="0" smtClean="0"/>
              <a:t/>
            </a:r>
            <a:br>
              <a:rPr lang="en-US" sz="800" dirty="0" smtClean="0"/>
            </a:br>
            <a:r>
              <a:rPr lang="en-US" sz="2000" dirty="0" smtClean="0">
                <a:solidFill>
                  <a:schemeClr val="bg1"/>
                </a:solidFill>
              </a:rPr>
              <a:t>.</a:t>
            </a:r>
            <a:endParaRPr lang="en-US" sz="2000" dirty="0">
              <a:solidFill>
                <a:schemeClr val="bg1"/>
              </a:solidFill>
            </a:endParaRPr>
          </a:p>
        </p:txBody>
      </p:sp>
      <p:sp>
        <p:nvSpPr>
          <p:cNvPr id="28" name="Right Arrow 27"/>
          <p:cNvSpPr/>
          <p:nvPr/>
        </p:nvSpPr>
        <p:spPr>
          <a:xfrm>
            <a:off x="3487035" y="2512786"/>
            <a:ext cx="1243070" cy="242316"/>
          </a:xfrm>
          <a:prstGeom prst="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75CE691E-EB41-48F8-BEE9-389CD7BFC50A}" type="slidenum">
              <a:rPr lang="en-US" smtClean="0"/>
              <a:t>33</a:t>
            </a:fld>
            <a:endParaRPr lang="en-US"/>
          </a:p>
        </p:txBody>
      </p:sp>
    </p:spTree>
    <p:extLst>
      <p:ext uri="{BB962C8B-B14F-4D97-AF65-F5344CB8AC3E}">
        <p14:creationId xmlns:p14="http://schemas.microsoft.com/office/powerpoint/2010/main" val="129338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line\Desktop\case_studies\20130620Germany\20130620_ir_06_2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74915"/>
            <a:ext cx="3777744" cy="33544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558840"/>
          </a:xfrm>
        </p:spPr>
        <p:txBody>
          <a:bodyPr>
            <a:noAutofit/>
          </a:bodyPr>
          <a:lstStyle/>
          <a:p>
            <a:r>
              <a:rPr lang="en-US" sz="3200" b="1" u="sng" dirty="0" smtClean="0">
                <a:solidFill>
                  <a:srgbClr val="000090"/>
                </a:solidFill>
              </a:rPr>
              <a:t>20 June 2013 – Eastern Germany Convection</a:t>
            </a:r>
            <a:endParaRPr lang="en-US" sz="3200" b="1" u="sng" dirty="0">
              <a:solidFill>
                <a:srgbClr val="000090"/>
              </a:solidFill>
            </a:endParaRPr>
          </a:p>
        </p:txBody>
      </p:sp>
      <p:sp>
        <p:nvSpPr>
          <p:cNvPr id="3" name="Content Placeholder 2"/>
          <p:cNvSpPr>
            <a:spLocks noGrp="1"/>
          </p:cNvSpPr>
          <p:nvPr>
            <p:ph idx="1"/>
          </p:nvPr>
        </p:nvSpPr>
        <p:spPr>
          <a:xfrm>
            <a:off x="1" y="475916"/>
            <a:ext cx="9054924" cy="2767191"/>
          </a:xfrm>
        </p:spPr>
        <p:txBody>
          <a:bodyPr>
            <a:noAutofit/>
          </a:bodyPr>
          <a:lstStyle/>
          <a:p>
            <a:r>
              <a:rPr lang="en-US" sz="2000" dirty="0" smtClean="0">
                <a:solidFill>
                  <a:schemeClr val="tx1">
                    <a:lumMod val="75000"/>
                    <a:lumOff val="25000"/>
                  </a:schemeClr>
                </a:solidFill>
              </a:rPr>
              <a:t>Forecaster Comments:</a:t>
            </a:r>
          </a:p>
          <a:p>
            <a:r>
              <a:rPr lang="en-US" sz="2000" i="1" dirty="0" smtClean="0">
                <a:solidFill>
                  <a:schemeClr val="tx1">
                    <a:lumMod val="75000"/>
                    <a:lumOff val="25000"/>
                  </a:schemeClr>
                </a:solidFill>
              </a:rPr>
              <a:t>“The </a:t>
            </a:r>
            <a:r>
              <a:rPr lang="en-US" sz="2000" i="1" dirty="0" err="1">
                <a:solidFill>
                  <a:schemeClr val="tx1">
                    <a:lumMod val="75000"/>
                    <a:lumOff val="25000"/>
                  </a:schemeClr>
                </a:solidFill>
              </a:rPr>
              <a:t>NearCast</a:t>
            </a:r>
            <a:r>
              <a:rPr lang="en-US" sz="2000" i="1" dirty="0">
                <a:solidFill>
                  <a:schemeClr val="tx1">
                    <a:lumMod val="75000"/>
                    <a:lumOff val="25000"/>
                  </a:schemeClr>
                </a:solidFill>
              </a:rPr>
              <a:t> gave a very good </a:t>
            </a:r>
            <a:r>
              <a:rPr lang="en-US" sz="2000" i="1" dirty="0" smtClean="0">
                <a:solidFill>
                  <a:schemeClr val="tx1">
                    <a:lumMod val="75000"/>
                    <a:lumOff val="25000"/>
                  </a:schemeClr>
                </a:solidFill>
              </a:rPr>
              <a:t>indication of where </a:t>
            </a:r>
            <a:r>
              <a:rPr lang="en-US" sz="2000" i="1" dirty="0">
                <a:solidFill>
                  <a:schemeClr val="tx1">
                    <a:lumMod val="75000"/>
                    <a:lumOff val="25000"/>
                  </a:schemeClr>
                </a:solidFill>
              </a:rPr>
              <a:t>convection was started</a:t>
            </a:r>
            <a:r>
              <a:rPr lang="en-US" sz="2000" i="1" dirty="0" smtClean="0">
                <a:solidFill>
                  <a:schemeClr val="tx1">
                    <a:lumMod val="75000"/>
                    <a:lumOff val="25000"/>
                  </a:schemeClr>
                </a:solidFill>
              </a:rPr>
              <a:t>.</a:t>
            </a:r>
          </a:p>
          <a:p>
            <a:r>
              <a:rPr lang="en-US" sz="2000" i="1" dirty="0" smtClean="0">
                <a:solidFill>
                  <a:schemeClr val="tx1">
                    <a:lumMod val="75000"/>
                    <a:lumOff val="25000"/>
                  </a:schemeClr>
                </a:solidFill>
              </a:rPr>
              <a:t> </a:t>
            </a:r>
            <a:r>
              <a:rPr lang="en-US" sz="2000" i="1" dirty="0">
                <a:solidFill>
                  <a:schemeClr val="tx1">
                    <a:lumMod val="75000"/>
                    <a:lumOff val="25000"/>
                  </a:schemeClr>
                </a:solidFill>
              </a:rPr>
              <a:t>It’s really impressive to see that the convection was initiated at the northern edge of the </a:t>
            </a:r>
            <a:r>
              <a:rPr lang="en-US" sz="2000" i="1" dirty="0" err="1">
                <a:solidFill>
                  <a:schemeClr val="tx1">
                    <a:lumMod val="75000"/>
                    <a:lumOff val="25000"/>
                  </a:schemeClr>
                </a:solidFill>
              </a:rPr>
              <a:t>ThetaE</a:t>
            </a:r>
            <a:r>
              <a:rPr lang="en-US" sz="2000" i="1" dirty="0">
                <a:solidFill>
                  <a:schemeClr val="tx1">
                    <a:lumMod val="75000"/>
                    <a:lumOff val="25000"/>
                  </a:schemeClr>
                </a:solidFill>
              </a:rPr>
              <a:t> maximum over northeaster Bavaria and at another smaller </a:t>
            </a:r>
            <a:r>
              <a:rPr lang="en-US" sz="2000" i="1" dirty="0" err="1">
                <a:solidFill>
                  <a:schemeClr val="tx1">
                    <a:lumMod val="75000"/>
                    <a:lumOff val="25000"/>
                  </a:schemeClr>
                </a:solidFill>
              </a:rPr>
              <a:t>ThetaE</a:t>
            </a:r>
            <a:r>
              <a:rPr lang="en-US" sz="2000" i="1" dirty="0">
                <a:solidFill>
                  <a:schemeClr val="tx1">
                    <a:lumMod val="75000"/>
                    <a:lumOff val="25000"/>
                  </a:schemeClr>
                </a:solidFill>
              </a:rPr>
              <a:t> maximum </a:t>
            </a:r>
            <a:r>
              <a:rPr lang="en-US" sz="2000" i="1" dirty="0" smtClean="0">
                <a:solidFill>
                  <a:schemeClr val="tx1">
                    <a:lumMod val="75000"/>
                    <a:lumOff val="25000"/>
                  </a:schemeClr>
                </a:solidFill>
              </a:rPr>
              <a:t>located </a:t>
            </a:r>
            <a:r>
              <a:rPr lang="en-US" sz="2000" i="1" dirty="0">
                <a:solidFill>
                  <a:schemeClr val="tx1">
                    <a:lumMod val="75000"/>
                    <a:lumOff val="25000"/>
                  </a:schemeClr>
                </a:solidFill>
              </a:rPr>
              <a:t>at the alpine foothills in the southwest of Bavaria. </a:t>
            </a:r>
          </a:p>
          <a:p>
            <a:pPr lvl="1"/>
            <a:r>
              <a:rPr lang="en-US" sz="2000" i="1" dirty="0" smtClean="0">
                <a:solidFill>
                  <a:schemeClr val="tx1">
                    <a:lumMod val="75000"/>
                    <a:lumOff val="25000"/>
                  </a:schemeClr>
                </a:solidFill>
              </a:rPr>
              <a:t>There </a:t>
            </a:r>
            <a:r>
              <a:rPr lang="en-US" sz="2000" i="1" dirty="0">
                <a:solidFill>
                  <a:schemeClr val="tx1">
                    <a:lumMod val="75000"/>
                    <a:lumOff val="25000"/>
                  </a:schemeClr>
                </a:solidFill>
              </a:rPr>
              <a:t>are some hills around 600 - 1000 m high which possibly could have helped to trigger convection. </a:t>
            </a:r>
          </a:p>
          <a:p>
            <a:pPr lvl="1"/>
            <a:r>
              <a:rPr lang="en-US" sz="2000" i="1" dirty="0" smtClean="0">
                <a:solidFill>
                  <a:schemeClr val="tx1">
                    <a:lumMod val="75000"/>
                    <a:lumOff val="25000"/>
                  </a:schemeClr>
                </a:solidFill>
              </a:rPr>
              <a:t>Out </a:t>
            </a:r>
            <a:r>
              <a:rPr lang="en-US" sz="2000" i="1" dirty="0">
                <a:solidFill>
                  <a:schemeClr val="tx1">
                    <a:lumMod val="75000"/>
                    <a:lumOff val="25000"/>
                  </a:schemeClr>
                </a:solidFill>
              </a:rPr>
              <a:t>of these </a:t>
            </a:r>
            <a:r>
              <a:rPr lang="en-US" sz="2000" i="1" dirty="0" smtClean="0">
                <a:solidFill>
                  <a:schemeClr val="tx1">
                    <a:lumMod val="75000"/>
                    <a:lumOff val="25000"/>
                  </a:schemeClr>
                </a:solidFill>
              </a:rPr>
              <a:t>cells, only </a:t>
            </a:r>
            <a:r>
              <a:rPr lang="en-US" sz="2000" i="1" dirty="0">
                <a:solidFill>
                  <a:schemeClr val="tx1">
                    <a:lumMod val="75000"/>
                    <a:lumOff val="25000"/>
                  </a:schemeClr>
                </a:solidFill>
              </a:rPr>
              <a:t>the MCS over eastern Germany developed. </a:t>
            </a:r>
            <a:endParaRPr lang="en-US" sz="2000" i="1" dirty="0" smtClean="0">
              <a:solidFill>
                <a:schemeClr val="tx1">
                  <a:lumMod val="75000"/>
                  <a:lumOff val="25000"/>
                </a:schemeClr>
              </a:solidFill>
            </a:endParaRPr>
          </a:p>
        </p:txBody>
      </p:sp>
      <p:sp>
        <p:nvSpPr>
          <p:cNvPr id="5" name="TextBox 4"/>
          <p:cNvSpPr txBox="1"/>
          <p:nvPr/>
        </p:nvSpPr>
        <p:spPr>
          <a:xfrm>
            <a:off x="7100075" y="6198448"/>
            <a:ext cx="1906356" cy="369332"/>
          </a:xfrm>
          <a:prstGeom prst="rect">
            <a:avLst/>
          </a:prstGeom>
          <a:noFill/>
        </p:spPr>
        <p:txBody>
          <a:bodyPr wrap="none" rtlCol="0">
            <a:spAutoFit/>
          </a:bodyPr>
          <a:lstStyle/>
          <a:p>
            <a:r>
              <a:rPr lang="en-US" dirty="0" smtClean="0">
                <a:solidFill>
                  <a:srgbClr val="FFFF00"/>
                </a:solidFill>
              </a:rPr>
              <a:t>06-23 UTC IR Loop</a:t>
            </a:r>
            <a:endParaRPr lang="en-US" dirty="0">
              <a:solidFill>
                <a:srgbClr val="FFFF00"/>
              </a:solidFill>
            </a:endParaRPr>
          </a:p>
        </p:txBody>
      </p:sp>
      <p:sp>
        <p:nvSpPr>
          <p:cNvPr id="6" name="Cloud 5"/>
          <p:cNvSpPr/>
          <p:nvPr/>
        </p:nvSpPr>
        <p:spPr>
          <a:xfrm rot="20400000">
            <a:off x="7084587" y="4109644"/>
            <a:ext cx="737664" cy="1439111"/>
          </a:xfrm>
          <a:prstGeom prst="cloud">
            <a:avLst/>
          </a:prstGeom>
          <a:noFill/>
          <a:ln w="127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 y="3231438"/>
            <a:ext cx="5201980" cy="3477875"/>
          </a:xfrm>
          <a:prstGeom prst="rect">
            <a:avLst/>
          </a:prstGeom>
          <a:noFill/>
        </p:spPr>
        <p:txBody>
          <a:bodyPr wrap="square" rtlCol="0">
            <a:spAutoFit/>
          </a:bodyPr>
          <a:lstStyle/>
          <a:p>
            <a:pPr marL="342900" indent="-342900">
              <a:buFont typeface="Arial"/>
              <a:buChar char="•"/>
            </a:pPr>
            <a:r>
              <a:rPr lang="en-US" sz="2000" i="1" dirty="0" smtClean="0">
                <a:solidFill>
                  <a:schemeClr val="tx1">
                    <a:lumMod val="75000"/>
                    <a:lumOff val="25000"/>
                  </a:schemeClr>
                </a:solidFill>
              </a:rPr>
              <a:t>Because the </a:t>
            </a:r>
            <a:r>
              <a:rPr lang="en-US" sz="2000" i="1" dirty="0">
                <a:solidFill>
                  <a:schemeClr val="tx1">
                    <a:lumMod val="75000"/>
                    <a:lumOff val="25000"/>
                  </a:schemeClr>
                </a:solidFill>
              </a:rPr>
              <a:t>operational models missed this convective initiation </a:t>
            </a:r>
            <a:r>
              <a:rPr lang="en-US" sz="2000" i="1" dirty="0" smtClean="0">
                <a:solidFill>
                  <a:schemeClr val="tx1">
                    <a:lumMod val="75000"/>
                    <a:lumOff val="25000"/>
                  </a:schemeClr>
                </a:solidFill>
              </a:rPr>
              <a:t>there, they </a:t>
            </a:r>
            <a:r>
              <a:rPr lang="en-US" sz="2000" i="1" dirty="0">
                <a:solidFill>
                  <a:schemeClr val="tx1">
                    <a:lumMod val="75000"/>
                    <a:lumOff val="25000"/>
                  </a:schemeClr>
                </a:solidFill>
              </a:rPr>
              <a:t>also missed the development of the MCS.</a:t>
            </a:r>
          </a:p>
          <a:p>
            <a:pPr marL="342900" indent="-342900">
              <a:buFont typeface="Arial"/>
              <a:buChar char="•"/>
            </a:pPr>
            <a:r>
              <a:rPr lang="en-US" sz="2000" b="1" i="1" dirty="0" smtClean="0">
                <a:solidFill>
                  <a:srgbClr val="00006E"/>
                </a:solidFill>
              </a:rPr>
              <a:t>If </a:t>
            </a:r>
            <a:r>
              <a:rPr lang="en-US" sz="2000" b="1" i="1" dirty="0">
                <a:solidFill>
                  <a:srgbClr val="00006E"/>
                </a:solidFill>
              </a:rPr>
              <a:t>we had had </a:t>
            </a:r>
            <a:r>
              <a:rPr lang="en-US" sz="2000" b="1" i="1" dirty="0" err="1">
                <a:solidFill>
                  <a:srgbClr val="00006E"/>
                </a:solidFill>
              </a:rPr>
              <a:t>NearCast</a:t>
            </a:r>
            <a:r>
              <a:rPr lang="en-US" sz="2000" b="1" i="1" dirty="0">
                <a:solidFill>
                  <a:srgbClr val="00006E"/>
                </a:solidFill>
              </a:rPr>
              <a:t>, we would have been able to make a first estimation of the position where the convection would be most probably initiated.</a:t>
            </a:r>
          </a:p>
          <a:p>
            <a:pPr marL="342900" indent="-342900">
              <a:buFont typeface="Arial"/>
              <a:buChar char="•"/>
            </a:pPr>
            <a:r>
              <a:rPr lang="en-US" sz="2000" b="1" i="1" dirty="0" smtClean="0">
                <a:solidFill>
                  <a:srgbClr val="00006E"/>
                </a:solidFill>
              </a:rPr>
              <a:t>The </a:t>
            </a:r>
            <a:r>
              <a:rPr lang="en-US" sz="2000" b="1" i="1" dirty="0">
                <a:solidFill>
                  <a:srgbClr val="00006E"/>
                </a:solidFill>
              </a:rPr>
              <a:t>NearCast would </a:t>
            </a:r>
            <a:r>
              <a:rPr lang="en-US" sz="2000" b="1" i="1" dirty="0" smtClean="0">
                <a:solidFill>
                  <a:srgbClr val="00006E"/>
                </a:solidFill>
              </a:rPr>
              <a:t>(have) improved the </a:t>
            </a:r>
            <a:r>
              <a:rPr lang="en-US" sz="2000" b="1" i="1" dirty="0">
                <a:solidFill>
                  <a:srgbClr val="00006E"/>
                </a:solidFill>
              </a:rPr>
              <a:t>forecast of this day</a:t>
            </a:r>
            <a:r>
              <a:rPr lang="en-US" sz="2000" b="1" i="1" dirty="0" smtClean="0">
                <a:solidFill>
                  <a:srgbClr val="00006E"/>
                </a:solidFill>
              </a:rPr>
              <a:t>.”</a:t>
            </a:r>
          </a:p>
          <a:p>
            <a:r>
              <a:rPr lang="en-US" sz="2000" i="1" dirty="0">
                <a:solidFill>
                  <a:srgbClr val="00006E"/>
                </a:solidFill>
                <a:latin typeface="Lucida Handwriting"/>
                <a:cs typeface="Lucida Handwriting"/>
              </a:rPr>
              <a:t>	</a:t>
            </a:r>
            <a:r>
              <a:rPr lang="en-US" sz="1600" i="1" dirty="0" smtClean="0">
                <a:solidFill>
                  <a:schemeClr val="tx1">
                    <a:lumMod val="75000"/>
                    <a:lumOff val="25000"/>
                  </a:schemeClr>
                </a:solidFill>
                <a:latin typeface="Lucida Handwriting"/>
                <a:cs typeface="Lucida Handwriting"/>
              </a:rPr>
              <a:t>Christian Herald, DWD Forecaster</a:t>
            </a:r>
            <a:endParaRPr lang="en-US" sz="1600" i="1" dirty="0">
              <a:solidFill>
                <a:schemeClr val="tx1">
                  <a:lumMod val="75000"/>
                  <a:lumOff val="25000"/>
                </a:schemeClr>
              </a:solidFill>
              <a:latin typeface="Lucida Handwriting"/>
              <a:cs typeface="Lucida Handwriting"/>
            </a:endParaRPr>
          </a:p>
          <a:p>
            <a:endParaRPr lang="en-US" sz="2000" dirty="0"/>
          </a:p>
        </p:txBody>
      </p:sp>
      <p:sp>
        <p:nvSpPr>
          <p:cNvPr id="9" name="Slide Number Placeholder 8"/>
          <p:cNvSpPr>
            <a:spLocks noGrp="1"/>
          </p:cNvSpPr>
          <p:nvPr>
            <p:ph type="sldNum" sz="quarter" idx="12"/>
          </p:nvPr>
        </p:nvSpPr>
        <p:spPr/>
        <p:txBody>
          <a:bodyPr/>
          <a:lstStyle/>
          <a:p>
            <a:fld id="{75CE691E-EB41-48F8-BEE9-389CD7BFC50A}" type="slidenum">
              <a:rPr lang="en-US" smtClean="0"/>
              <a:t>34</a:t>
            </a:fld>
            <a:endParaRPr lang="en-US"/>
          </a:p>
        </p:txBody>
      </p:sp>
    </p:spTree>
    <p:extLst>
      <p:ext uri="{BB962C8B-B14F-4D97-AF65-F5344CB8AC3E}">
        <p14:creationId xmlns:p14="http://schemas.microsoft.com/office/powerpoint/2010/main" val="3092144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600" dirty="0" smtClean="0"/>
              <a:t>NearCast Model in HWT Spring Experiment</a:t>
            </a:r>
            <a:br>
              <a:rPr lang="en-US" sz="3600" dirty="0" smtClean="0"/>
            </a:br>
            <a:r>
              <a:rPr lang="en-US" sz="3600" dirty="0" smtClean="0"/>
              <a:t>(2011, 2012, and 2013)</a:t>
            </a:r>
            <a:endParaRPr lang="en-US" sz="3600" dirty="0"/>
          </a:p>
        </p:txBody>
      </p:sp>
      <p:sp>
        <p:nvSpPr>
          <p:cNvPr id="4" name="TextBox 3"/>
          <p:cNvSpPr txBox="1"/>
          <p:nvPr/>
        </p:nvSpPr>
        <p:spPr>
          <a:xfrm>
            <a:off x="0" y="1917680"/>
            <a:ext cx="9372600" cy="4401205"/>
          </a:xfrm>
          <a:prstGeom prst="rect">
            <a:avLst/>
          </a:prstGeom>
          <a:noFill/>
        </p:spPr>
        <p:txBody>
          <a:bodyPr wrap="square" rtlCol="0">
            <a:spAutoFit/>
          </a:bodyPr>
          <a:lstStyle/>
          <a:p>
            <a:pPr marL="285750" indent="-285750">
              <a:buFont typeface="Arial" pitchFamily="34" charset="0"/>
              <a:buChar char="•"/>
            </a:pPr>
            <a:r>
              <a:rPr lang="en-US" sz="2800" i="1" dirty="0" smtClean="0"/>
              <a:t>I used it both as a </a:t>
            </a:r>
            <a:r>
              <a:rPr lang="en-US" sz="2800" b="1" i="1" dirty="0" smtClean="0"/>
              <a:t>forecast tool and an analysis tool</a:t>
            </a:r>
            <a:r>
              <a:rPr lang="en-US" sz="2800" i="1" dirty="0" smtClean="0"/>
              <a:t>.</a:t>
            </a:r>
          </a:p>
          <a:p>
            <a:pPr marL="285750" indent="-285750">
              <a:buFont typeface="Arial" pitchFamily="34" charset="0"/>
              <a:buChar char="•"/>
            </a:pPr>
            <a:r>
              <a:rPr lang="en-US" sz="2800" i="1" dirty="0" smtClean="0"/>
              <a:t>It really had a </a:t>
            </a:r>
            <a:r>
              <a:rPr lang="en-US" sz="2800" b="1" i="1" dirty="0" smtClean="0"/>
              <a:t>clear picture </a:t>
            </a:r>
            <a:r>
              <a:rPr lang="en-US" sz="2800" i="1" dirty="0" smtClean="0"/>
              <a:t>of the gradient of moisture and showed a strong push of cooler/dryer air where storms did not end up forming.</a:t>
            </a:r>
          </a:p>
          <a:p>
            <a:pPr marL="285750" indent="-285750">
              <a:buFont typeface="Arial" pitchFamily="34" charset="0"/>
              <a:buChar char="•"/>
            </a:pPr>
            <a:r>
              <a:rPr lang="en-US" sz="2800" i="1" dirty="0"/>
              <a:t>The product </a:t>
            </a:r>
            <a:r>
              <a:rPr lang="en-US" sz="2800" b="1" i="1" dirty="0"/>
              <a:t>helped a lot </a:t>
            </a:r>
            <a:r>
              <a:rPr lang="en-US" sz="2800" i="1" dirty="0"/>
              <a:t>to focus on the anticipated area of </a:t>
            </a:r>
            <a:r>
              <a:rPr lang="en-US" sz="2800" b="1" i="1" dirty="0"/>
              <a:t>initiation</a:t>
            </a:r>
            <a:r>
              <a:rPr lang="en-US" sz="2800" i="1" dirty="0" smtClean="0"/>
              <a:t>.</a:t>
            </a:r>
          </a:p>
          <a:p>
            <a:pPr marL="285750" indent="-285750">
              <a:buFont typeface="Arial" pitchFamily="34" charset="0"/>
              <a:buChar char="•"/>
            </a:pPr>
            <a:r>
              <a:rPr lang="en-US" sz="2800" i="1" dirty="0" smtClean="0"/>
              <a:t>... </a:t>
            </a:r>
            <a:r>
              <a:rPr lang="en-US" sz="2800" i="1" dirty="0"/>
              <a:t>monitored what environment the storms were moving into... </a:t>
            </a:r>
            <a:r>
              <a:rPr lang="en-US" sz="2800" b="1" i="1" dirty="0"/>
              <a:t>helpful in identifying intensification.</a:t>
            </a:r>
            <a:endParaRPr lang="en-US" sz="2800" b="1" i="1" dirty="0" smtClean="0"/>
          </a:p>
          <a:p>
            <a:pPr marL="285750" indent="-285750">
              <a:buFont typeface="Arial" pitchFamily="34" charset="0"/>
              <a:buChar char="•"/>
            </a:pPr>
            <a:r>
              <a:rPr lang="en-US" sz="2800" i="1" dirty="0" smtClean="0"/>
              <a:t>That </a:t>
            </a:r>
            <a:r>
              <a:rPr lang="en-US" sz="2800" i="1" dirty="0"/>
              <a:t>was my </a:t>
            </a:r>
            <a:r>
              <a:rPr lang="en-US" sz="2800" b="1" i="1" dirty="0"/>
              <a:t>favorite product</a:t>
            </a:r>
            <a:r>
              <a:rPr lang="en-US" sz="2800" i="1" dirty="0"/>
              <a:t>... </a:t>
            </a:r>
            <a:endParaRPr lang="en-US" sz="2800" i="1" dirty="0" smtClean="0"/>
          </a:p>
          <a:p>
            <a:pPr marL="285750" indent="-285750">
              <a:buFont typeface="Arial" pitchFamily="34" charset="0"/>
              <a:buChar char="•"/>
            </a:pPr>
            <a:r>
              <a:rPr lang="en-US" sz="2800" i="1" dirty="0" smtClean="0"/>
              <a:t>Would </a:t>
            </a:r>
            <a:r>
              <a:rPr lang="en-US" sz="2800" i="1" dirty="0"/>
              <a:t>definitely like to see this in my home WFO</a:t>
            </a:r>
            <a:r>
              <a:rPr lang="en-US" sz="2800" i="1" dirty="0" smtClean="0"/>
              <a:t>.</a:t>
            </a:r>
          </a:p>
        </p:txBody>
      </p:sp>
      <p:sp>
        <p:nvSpPr>
          <p:cNvPr id="5" name="TextBox 4"/>
          <p:cNvSpPr txBox="1"/>
          <p:nvPr/>
        </p:nvSpPr>
        <p:spPr>
          <a:xfrm>
            <a:off x="76200" y="1219200"/>
            <a:ext cx="6553200" cy="523220"/>
          </a:xfrm>
          <a:prstGeom prst="rect">
            <a:avLst/>
          </a:prstGeom>
          <a:noFill/>
        </p:spPr>
        <p:txBody>
          <a:bodyPr wrap="square" rtlCol="0">
            <a:spAutoFit/>
          </a:bodyPr>
          <a:lstStyle/>
          <a:p>
            <a:r>
              <a:rPr lang="en-US" sz="2800" dirty="0" smtClean="0"/>
              <a:t>Select feedback:</a:t>
            </a:r>
            <a:endParaRPr lang="en-US" sz="2800" dirty="0"/>
          </a:p>
        </p:txBody>
      </p:sp>
      <p:sp>
        <p:nvSpPr>
          <p:cNvPr id="7" name="Slide Number Placeholder 6"/>
          <p:cNvSpPr>
            <a:spLocks noGrp="1"/>
          </p:cNvSpPr>
          <p:nvPr>
            <p:ph type="sldNum" sz="quarter" idx="12"/>
          </p:nvPr>
        </p:nvSpPr>
        <p:spPr/>
        <p:txBody>
          <a:bodyPr/>
          <a:lstStyle/>
          <a:p>
            <a:fld id="{75CE691E-EB41-48F8-BEE9-389CD7BFC50A}" type="slidenum">
              <a:rPr lang="en-US" smtClean="0"/>
              <a:t>35</a:t>
            </a:fld>
            <a:endParaRPr lang="en-US"/>
          </a:p>
        </p:txBody>
      </p:sp>
    </p:spTree>
    <p:extLst>
      <p:ext uri="{BB962C8B-B14F-4D97-AF65-F5344CB8AC3E}">
        <p14:creationId xmlns:p14="http://schemas.microsoft.com/office/powerpoint/2010/main" val="3795705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600" dirty="0" smtClean="0"/>
              <a:t>NearCast Model in AWT Summer Experiment</a:t>
            </a:r>
            <a:br>
              <a:rPr lang="en-US" sz="3600" dirty="0" smtClean="0"/>
            </a:br>
            <a:r>
              <a:rPr lang="en-US" sz="3600" dirty="0" smtClean="0"/>
              <a:t>(2012, 2013)</a:t>
            </a:r>
            <a:endParaRPr lang="en-US" sz="3600" dirty="0"/>
          </a:p>
        </p:txBody>
      </p:sp>
      <p:sp>
        <p:nvSpPr>
          <p:cNvPr id="4" name="TextBox 3"/>
          <p:cNvSpPr txBox="1"/>
          <p:nvPr/>
        </p:nvSpPr>
        <p:spPr>
          <a:xfrm>
            <a:off x="457200" y="2111276"/>
            <a:ext cx="8305800" cy="3785652"/>
          </a:xfrm>
          <a:prstGeom prst="rect">
            <a:avLst/>
          </a:prstGeom>
          <a:noFill/>
        </p:spPr>
        <p:txBody>
          <a:bodyPr wrap="square" rtlCol="0">
            <a:spAutoFit/>
          </a:bodyPr>
          <a:lstStyle/>
          <a:p>
            <a:pPr marL="285750" indent="-285750">
              <a:buFont typeface="Arial" pitchFamily="34" charset="0"/>
              <a:buChar char="•"/>
            </a:pPr>
            <a:r>
              <a:rPr lang="en-US" sz="2400" i="1" dirty="0" smtClean="0"/>
              <a:t>The product was </a:t>
            </a:r>
            <a:r>
              <a:rPr lang="en-US" sz="2400" b="1" i="1" dirty="0" smtClean="0"/>
              <a:t>VERY useful </a:t>
            </a:r>
            <a:r>
              <a:rPr lang="en-US" sz="2400" i="1" dirty="0" smtClean="0"/>
              <a:t>in terms of assessing where the atmosphere would be most favorable for convection should there be a trigger and/or broad-scale lift support.</a:t>
            </a:r>
          </a:p>
          <a:p>
            <a:pPr marL="285750" indent="-285750">
              <a:buFont typeface="Arial" pitchFamily="34" charset="0"/>
              <a:buChar char="•"/>
            </a:pPr>
            <a:r>
              <a:rPr lang="en-US" sz="2400" i="1" dirty="0" smtClean="0"/>
              <a:t>It may aid in evaluating the evolution of mid-level instability in </a:t>
            </a:r>
            <a:r>
              <a:rPr lang="en-US" sz="2400" b="1" i="1" dirty="0" smtClean="0"/>
              <a:t>data void areas </a:t>
            </a:r>
            <a:r>
              <a:rPr lang="en-US" sz="2400" i="1" dirty="0" smtClean="0"/>
              <a:t>and between radiosonde launches in both space and time.</a:t>
            </a:r>
          </a:p>
          <a:p>
            <a:pPr marL="285750" indent="-285750">
              <a:buFont typeface="Arial" pitchFamily="34" charset="0"/>
              <a:buChar char="•"/>
            </a:pPr>
            <a:r>
              <a:rPr lang="en-US" sz="2400" i="1" dirty="0" smtClean="0"/>
              <a:t>This was of particular use over </a:t>
            </a:r>
            <a:r>
              <a:rPr lang="en-US" sz="2400" b="1" i="1" dirty="0" smtClean="0"/>
              <a:t>off shore regions </a:t>
            </a:r>
            <a:r>
              <a:rPr lang="en-US" sz="2400" i="1" dirty="0" smtClean="0"/>
              <a:t>where flight routes exist, but observations are much more sparse.</a:t>
            </a:r>
          </a:p>
          <a:p>
            <a:pPr marL="285750" indent="-285750">
              <a:buFont typeface="Arial" pitchFamily="34" charset="0"/>
              <a:buChar char="•"/>
            </a:pPr>
            <a:r>
              <a:rPr lang="en-US" sz="2400" i="1" dirty="0" smtClean="0"/>
              <a:t>… it was used to provide </a:t>
            </a:r>
            <a:r>
              <a:rPr lang="en-US" sz="2400" b="1" i="1" dirty="0" smtClean="0"/>
              <a:t>situational awareness </a:t>
            </a:r>
            <a:r>
              <a:rPr lang="en-US" sz="2400" i="1" dirty="0" smtClean="0"/>
              <a:t>for convective initiation and behavior later in the afternoon.</a:t>
            </a:r>
          </a:p>
        </p:txBody>
      </p:sp>
      <p:sp>
        <p:nvSpPr>
          <p:cNvPr id="5" name="TextBox 4"/>
          <p:cNvSpPr txBox="1"/>
          <p:nvPr/>
        </p:nvSpPr>
        <p:spPr>
          <a:xfrm>
            <a:off x="381000" y="1671935"/>
            <a:ext cx="6553200" cy="461665"/>
          </a:xfrm>
          <a:prstGeom prst="rect">
            <a:avLst/>
          </a:prstGeom>
          <a:noFill/>
        </p:spPr>
        <p:txBody>
          <a:bodyPr wrap="square" rtlCol="0">
            <a:spAutoFit/>
          </a:bodyPr>
          <a:lstStyle/>
          <a:p>
            <a:r>
              <a:rPr lang="en-US" sz="2400" dirty="0" smtClean="0"/>
              <a:t>Select feedback:</a:t>
            </a:r>
            <a:endParaRPr lang="en-US" sz="2400" dirty="0"/>
          </a:p>
        </p:txBody>
      </p:sp>
      <p:sp>
        <p:nvSpPr>
          <p:cNvPr id="7" name="Slide Number Placeholder 6"/>
          <p:cNvSpPr>
            <a:spLocks noGrp="1"/>
          </p:cNvSpPr>
          <p:nvPr>
            <p:ph type="sldNum" sz="quarter" idx="12"/>
          </p:nvPr>
        </p:nvSpPr>
        <p:spPr/>
        <p:txBody>
          <a:bodyPr/>
          <a:lstStyle/>
          <a:p>
            <a:fld id="{75CE691E-EB41-48F8-BEE9-389CD7BFC50A}" type="slidenum">
              <a:rPr lang="en-US" smtClean="0"/>
              <a:t>36</a:t>
            </a:fld>
            <a:endParaRPr lang="en-US"/>
          </a:p>
        </p:txBody>
      </p:sp>
    </p:spTree>
    <p:extLst>
      <p:ext uri="{BB962C8B-B14F-4D97-AF65-F5344CB8AC3E}">
        <p14:creationId xmlns:p14="http://schemas.microsoft.com/office/powerpoint/2010/main" val="539554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NearCast Model at SPC</a:t>
            </a:r>
            <a:endParaRPr lang="en-US" dirty="0"/>
          </a:p>
        </p:txBody>
      </p:sp>
      <p:sp>
        <p:nvSpPr>
          <p:cNvPr id="3" name="Content Placeholder 2"/>
          <p:cNvSpPr>
            <a:spLocks noGrp="1"/>
          </p:cNvSpPr>
          <p:nvPr>
            <p:ph idx="1"/>
          </p:nvPr>
        </p:nvSpPr>
        <p:spPr>
          <a:xfrm>
            <a:off x="19050" y="1066800"/>
            <a:ext cx="8229600" cy="5486400"/>
          </a:xfrm>
        </p:spPr>
        <p:txBody>
          <a:bodyPr>
            <a:normAutofit/>
          </a:bodyPr>
          <a:lstStyle/>
          <a:p>
            <a:r>
              <a:rPr lang="en-US" sz="2400" dirty="0" smtClean="0"/>
              <a:t>At the request of SPC (Steve Weiss):</a:t>
            </a:r>
          </a:p>
          <a:p>
            <a:pPr lvl="1"/>
            <a:r>
              <a:rPr lang="en-US" sz="2000" dirty="0" smtClean="0"/>
              <a:t>NearCast model 1-9 hour forecasts and analyses were moved into operations in September 2013 for demonstration and evaluation by SPC forecasters</a:t>
            </a:r>
          </a:p>
          <a:p>
            <a:pPr lvl="1"/>
            <a:r>
              <a:rPr lang="en-US" sz="2000" b="1" dirty="0" smtClean="0"/>
              <a:t>Year-round demonstrations allow for product to be evaluated over difference seasons and weather regimes. </a:t>
            </a:r>
          </a:p>
          <a:p>
            <a:r>
              <a:rPr lang="en-US" sz="2400" dirty="0" smtClean="0"/>
              <a:t>Early comments so far:</a:t>
            </a:r>
          </a:p>
          <a:p>
            <a:pPr lvl="1"/>
            <a:r>
              <a:rPr lang="en-US" sz="2000" i="1" dirty="0" smtClean="0"/>
              <a:t>This is great because it is information we do not already have available</a:t>
            </a:r>
          </a:p>
          <a:p>
            <a:pPr lvl="1"/>
            <a:r>
              <a:rPr lang="en-US" sz="2000" i="1" dirty="0" smtClean="0"/>
              <a:t>I like that it is </a:t>
            </a:r>
            <a:r>
              <a:rPr lang="en-US" sz="2000" b="1" i="1" dirty="0" smtClean="0"/>
              <a:t>observation-based</a:t>
            </a:r>
            <a:r>
              <a:rPr lang="en-US" sz="2000" i="1" dirty="0" smtClean="0"/>
              <a:t>.</a:t>
            </a:r>
          </a:p>
          <a:p>
            <a:pPr lvl="1"/>
            <a:r>
              <a:rPr lang="en-US" sz="2000" i="1" dirty="0" smtClean="0"/>
              <a:t>This could be particularly useful in the south, where we have pulse thunderstorms, to show the </a:t>
            </a:r>
            <a:r>
              <a:rPr lang="en-US" sz="2000" b="1" i="1" dirty="0" smtClean="0"/>
              <a:t>moisture gradients</a:t>
            </a:r>
            <a:r>
              <a:rPr lang="en-US" sz="2000" i="1" dirty="0" smtClean="0"/>
              <a:t>.</a:t>
            </a:r>
          </a:p>
          <a:p>
            <a:pPr lvl="1"/>
            <a:r>
              <a:rPr lang="en-US" sz="2000" dirty="0" smtClean="0"/>
              <a:t>Forecasters really like to view the analysis fields (especially theta-e difference) with satellite imagery overlaid.</a:t>
            </a:r>
          </a:p>
          <a:p>
            <a:endParaRPr lang="en-US" sz="2400" dirty="0" smtClean="0"/>
          </a:p>
          <a:p>
            <a:endParaRPr lang="en-US" sz="2400" dirty="0"/>
          </a:p>
        </p:txBody>
      </p:sp>
      <p:sp>
        <p:nvSpPr>
          <p:cNvPr id="6" name="Slide Number Placeholder 5"/>
          <p:cNvSpPr>
            <a:spLocks noGrp="1"/>
          </p:cNvSpPr>
          <p:nvPr>
            <p:ph type="sldNum" sz="quarter" idx="12"/>
          </p:nvPr>
        </p:nvSpPr>
        <p:spPr/>
        <p:txBody>
          <a:bodyPr/>
          <a:lstStyle/>
          <a:p>
            <a:fld id="{75CE691E-EB41-48F8-BEE9-389CD7BFC50A}" type="slidenum">
              <a:rPr lang="en-US" smtClean="0"/>
              <a:t>37</a:t>
            </a:fld>
            <a:endParaRPr lang="en-US"/>
          </a:p>
        </p:txBody>
      </p:sp>
    </p:spTree>
    <p:extLst>
      <p:ext uri="{BB962C8B-B14F-4D97-AF65-F5344CB8AC3E}">
        <p14:creationId xmlns:p14="http://schemas.microsoft.com/office/powerpoint/2010/main" val="16763118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229600" cy="1143000"/>
          </a:xfrm>
        </p:spPr>
        <p:txBody>
          <a:bodyPr>
            <a:normAutofit/>
          </a:bodyPr>
          <a:lstStyle/>
          <a:p>
            <a:r>
              <a:rPr lang="en-US" sz="6000" dirty="0" smtClean="0"/>
              <a:t>Future Demonstrations</a:t>
            </a:r>
            <a:endParaRPr lang="en-US" sz="6000" dirty="0"/>
          </a:p>
        </p:txBody>
      </p:sp>
      <p:sp>
        <p:nvSpPr>
          <p:cNvPr id="3" name="Content Placeholder 2"/>
          <p:cNvSpPr>
            <a:spLocks noGrp="1"/>
          </p:cNvSpPr>
          <p:nvPr>
            <p:ph idx="1"/>
          </p:nvPr>
        </p:nvSpPr>
        <p:spPr>
          <a:xfrm>
            <a:off x="228600" y="1981200"/>
            <a:ext cx="8763000" cy="4114800"/>
          </a:xfrm>
        </p:spPr>
        <p:txBody>
          <a:bodyPr>
            <a:noAutofit/>
          </a:bodyPr>
          <a:lstStyle/>
          <a:p>
            <a:r>
              <a:rPr lang="en-US" dirty="0" smtClean="0"/>
              <a:t>Continued demonstrations in HWT (EWP and EFP)</a:t>
            </a:r>
          </a:p>
          <a:p>
            <a:r>
              <a:rPr lang="en-US" dirty="0" smtClean="0"/>
              <a:t>Continued demonstrations in AWT</a:t>
            </a:r>
          </a:p>
          <a:p>
            <a:pPr lvl="1"/>
            <a:r>
              <a:rPr lang="en-US" dirty="0" smtClean="0"/>
              <a:t>Bring into AWC ops areas in future (CSIG, CCFP)</a:t>
            </a:r>
          </a:p>
          <a:p>
            <a:r>
              <a:rPr lang="en-US" dirty="0" smtClean="0"/>
              <a:t>Continued demonstrations in SPC ops</a:t>
            </a:r>
          </a:p>
          <a:p>
            <a:r>
              <a:rPr lang="en-US" dirty="0" smtClean="0"/>
              <a:t>Demonstrations in OPC/WPC to begin this summer</a:t>
            </a:r>
          </a:p>
          <a:p>
            <a:r>
              <a:rPr lang="en-US" dirty="0" smtClean="0"/>
              <a:t>Continue ongoing WFO demo at MKX</a:t>
            </a:r>
          </a:p>
          <a:p>
            <a:endParaRPr lang="en-US" dirty="0"/>
          </a:p>
        </p:txBody>
      </p:sp>
      <p:sp>
        <p:nvSpPr>
          <p:cNvPr id="6" name="Slide Number Placeholder 5"/>
          <p:cNvSpPr>
            <a:spLocks noGrp="1"/>
          </p:cNvSpPr>
          <p:nvPr>
            <p:ph type="sldNum" sz="quarter" idx="12"/>
          </p:nvPr>
        </p:nvSpPr>
        <p:spPr/>
        <p:txBody>
          <a:bodyPr/>
          <a:lstStyle/>
          <a:p>
            <a:fld id="{75CE691E-EB41-48F8-BEE9-389CD7BFC50A}" type="slidenum">
              <a:rPr lang="en-US" smtClean="0"/>
              <a:t>38</a:t>
            </a:fld>
            <a:endParaRPr lang="en-US" dirty="0"/>
          </a:p>
        </p:txBody>
      </p:sp>
    </p:spTree>
    <p:extLst>
      <p:ext uri="{BB962C8B-B14F-4D97-AF65-F5344CB8AC3E}">
        <p14:creationId xmlns:p14="http://schemas.microsoft.com/office/powerpoint/2010/main" val="20274364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Conclusion/Discussion</a:t>
            </a:r>
            <a:endParaRPr lang="en-US" sz="4000" b="1" dirty="0"/>
          </a:p>
        </p:txBody>
      </p:sp>
      <p:sp>
        <p:nvSpPr>
          <p:cNvPr id="3" name="Content Placeholder 2"/>
          <p:cNvSpPr>
            <a:spLocks noGrp="1"/>
          </p:cNvSpPr>
          <p:nvPr>
            <p:ph idx="1"/>
          </p:nvPr>
        </p:nvSpPr>
        <p:spPr>
          <a:xfrm>
            <a:off x="0" y="762000"/>
            <a:ext cx="9144000" cy="5715000"/>
          </a:xfrm>
        </p:spPr>
        <p:txBody>
          <a:bodyPr>
            <a:noAutofit/>
          </a:bodyPr>
          <a:lstStyle/>
          <a:p>
            <a:r>
              <a:rPr lang="en-US" sz="2200" dirty="0" smtClean="0"/>
              <a:t>Legacy atmospheric profiles will be generated (as a baseline product) from the ABI, </a:t>
            </a:r>
            <a:r>
              <a:rPr lang="en-US" sz="2200" dirty="0"/>
              <a:t>providing comparable quality to the current sounder, especially for moisture</a:t>
            </a:r>
            <a:r>
              <a:rPr lang="en-US" sz="2200" dirty="0" smtClean="0"/>
              <a:t>.</a:t>
            </a:r>
          </a:p>
          <a:p>
            <a:r>
              <a:rPr lang="en-US" sz="2200" dirty="0"/>
              <a:t>Demonstrations of </a:t>
            </a:r>
            <a:r>
              <a:rPr lang="en-US" sz="2200" dirty="0" smtClean="0"/>
              <a:t>NearCast</a:t>
            </a:r>
            <a:r>
              <a:rPr lang="en-US" sz="2200" dirty="0"/>
              <a:t> </a:t>
            </a:r>
            <a:r>
              <a:rPr lang="en-US" sz="2200" dirty="0" smtClean="0"/>
              <a:t>products using </a:t>
            </a:r>
            <a:r>
              <a:rPr lang="en-US" sz="2200" dirty="0"/>
              <a:t>GOES retrievals to date have shown significant </a:t>
            </a:r>
            <a:r>
              <a:rPr lang="en-US" sz="2200" dirty="0" smtClean="0"/>
              <a:t>potential both for </a:t>
            </a:r>
          </a:p>
          <a:p>
            <a:pPr lvl="1"/>
            <a:r>
              <a:rPr lang="en-US" sz="2000" dirty="0" smtClean="0"/>
              <a:t>filling a </a:t>
            </a:r>
            <a:r>
              <a:rPr lang="en-US" sz="2000" dirty="0"/>
              <a:t>time/space observational gap and </a:t>
            </a:r>
            <a:endParaRPr lang="en-US" sz="2000" dirty="0" smtClean="0"/>
          </a:p>
          <a:p>
            <a:pPr lvl="1"/>
            <a:r>
              <a:rPr lang="en-US" sz="2000" dirty="0" smtClean="0"/>
              <a:t>extending the use of </a:t>
            </a:r>
            <a:r>
              <a:rPr lang="en-US" sz="2000" dirty="0"/>
              <a:t>these </a:t>
            </a:r>
            <a:r>
              <a:rPr lang="en-US" sz="2000" dirty="0" smtClean="0"/>
              <a:t>observations to </a:t>
            </a:r>
            <a:r>
              <a:rPr lang="en-US" sz="2000" dirty="0"/>
              <a:t>short-range </a:t>
            </a:r>
            <a:r>
              <a:rPr lang="en-US" sz="2000" dirty="0" smtClean="0"/>
              <a:t>predictions </a:t>
            </a:r>
            <a:r>
              <a:rPr lang="en-US" sz="2000" dirty="0"/>
              <a:t>of </a:t>
            </a:r>
            <a:r>
              <a:rPr lang="en-US" sz="2000" dirty="0" smtClean="0"/>
              <a:t>moisture </a:t>
            </a:r>
            <a:r>
              <a:rPr lang="en-US" sz="2000" dirty="0"/>
              <a:t>and stability that would otherwise not be available to forecasters</a:t>
            </a:r>
            <a:r>
              <a:rPr lang="en-US" sz="2000" dirty="0" smtClean="0"/>
              <a:t>.</a:t>
            </a:r>
          </a:p>
          <a:p>
            <a:r>
              <a:rPr lang="en-US" sz="2200" dirty="0"/>
              <a:t>The planned demonstrations with the NearCast product </a:t>
            </a:r>
            <a:r>
              <a:rPr lang="en-US" sz="2200" dirty="0" smtClean="0"/>
              <a:t>will continue/begin </a:t>
            </a:r>
            <a:r>
              <a:rPr lang="en-US" sz="2200" dirty="0"/>
              <a:t>at SPC, AWC, OPC and </a:t>
            </a:r>
            <a:r>
              <a:rPr lang="en-US" sz="2200" dirty="0" smtClean="0"/>
              <a:t>WPC</a:t>
            </a:r>
          </a:p>
          <a:p>
            <a:r>
              <a:rPr lang="en-US" sz="2200" dirty="0" smtClean="0"/>
              <a:t>Jim </a:t>
            </a:r>
            <a:r>
              <a:rPr lang="en-US" sz="2200" dirty="0" err="1" smtClean="0"/>
              <a:t>Yoe</a:t>
            </a:r>
            <a:r>
              <a:rPr lang="en-US" sz="2200" dirty="0" smtClean="0"/>
              <a:t>: </a:t>
            </a:r>
            <a:r>
              <a:rPr lang="en-US" sz="2200" i="1" dirty="0" smtClean="0"/>
              <a:t>“The section showing that ABI will provide the requisite information content to make the capability viable in the GOES-R era is very convincing. Therefore I am naturally excited to see … expanded evaluations.”</a:t>
            </a:r>
          </a:p>
          <a:p>
            <a:r>
              <a:rPr lang="en-US" sz="2200" b="1" dirty="0" smtClean="0"/>
              <a:t>Key discussion question: What is the Path to Operations for GOES-RRR and PG products that will be using ABI baseline products?</a:t>
            </a:r>
          </a:p>
        </p:txBody>
      </p:sp>
      <p:sp>
        <p:nvSpPr>
          <p:cNvPr id="6" name="Slide Number Placeholder 5"/>
          <p:cNvSpPr>
            <a:spLocks noGrp="1"/>
          </p:cNvSpPr>
          <p:nvPr>
            <p:ph type="sldNum" sz="quarter" idx="12"/>
          </p:nvPr>
        </p:nvSpPr>
        <p:spPr/>
        <p:txBody>
          <a:bodyPr/>
          <a:lstStyle/>
          <a:p>
            <a:fld id="{75CE691E-EB41-48F8-BEE9-389CD7BFC50A}" type="slidenum">
              <a:rPr lang="en-US" smtClean="0"/>
              <a:t>39</a:t>
            </a:fld>
            <a:endParaRPr lang="en-US"/>
          </a:p>
        </p:txBody>
      </p:sp>
    </p:spTree>
    <p:extLst>
      <p:ext uri="{BB962C8B-B14F-4D97-AF65-F5344CB8AC3E}">
        <p14:creationId xmlns:p14="http://schemas.microsoft.com/office/powerpoint/2010/main" val="1838605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990600"/>
            <a:ext cx="5562600" cy="1470025"/>
          </a:xfrm>
        </p:spPr>
        <p:txBody>
          <a:bodyPr>
            <a:normAutofit fontScale="90000"/>
          </a:bodyPr>
          <a:lstStyle/>
          <a:p>
            <a:r>
              <a:rPr lang="en-US" i="1" dirty="0" smtClean="0"/>
              <a:t>The GOES-R Advanced Baseline Imager and the continuation of current GOES sounder products</a:t>
            </a:r>
            <a:endParaRPr lang="en-US" dirty="0"/>
          </a:p>
        </p:txBody>
      </p:sp>
      <p:sp>
        <p:nvSpPr>
          <p:cNvPr id="3" name="Subtitle 2"/>
          <p:cNvSpPr>
            <a:spLocks noGrp="1"/>
          </p:cNvSpPr>
          <p:nvPr>
            <p:ph type="subTitle" idx="1"/>
          </p:nvPr>
        </p:nvSpPr>
        <p:spPr>
          <a:xfrm>
            <a:off x="1371600" y="4267200"/>
            <a:ext cx="6705600" cy="1981200"/>
          </a:xfrm>
        </p:spPr>
        <p:txBody>
          <a:bodyPr>
            <a:normAutofit fontScale="70000" lnSpcReduction="20000"/>
          </a:bodyPr>
          <a:lstStyle/>
          <a:p>
            <a:r>
              <a:rPr lang="en-US" dirty="0" smtClean="0"/>
              <a:t>Schmit, T. J.,</a:t>
            </a:r>
            <a:r>
              <a:rPr lang="en-US" b="1" dirty="0" smtClean="0"/>
              <a:t> </a:t>
            </a:r>
            <a:r>
              <a:rPr lang="en-US" dirty="0" smtClean="0"/>
              <a:t>J. Li, J. J. </a:t>
            </a:r>
            <a:r>
              <a:rPr lang="en-US" dirty="0" err="1" smtClean="0"/>
              <a:t>Gurka</a:t>
            </a:r>
            <a:r>
              <a:rPr lang="en-US" dirty="0" smtClean="0"/>
              <a:t>, M. D. Goldberg, K. </a:t>
            </a:r>
            <a:r>
              <a:rPr lang="en-US" dirty="0" err="1" smtClean="0"/>
              <a:t>Schrab</a:t>
            </a:r>
            <a:r>
              <a:rPr lang="en-US" dirty="0" smtClean="0"/>
              <a:t>, </a:t>
            </a:r>
            <a:r>
              <a:rPr lang="en-US" dirty="0" err="1" smtClean="0"/>
              <a:t>Jinlong</a:t>
            </a:r>
            <a:r>
              <a:rPr lang="en-US" dirty="0" smtClean="0"/>
              <a:t> Li, and W. Feltz, 2008: The GOES-R Advanced Baseline Imager and the continuation of current GOES sounder products, J. of Appl. </a:t>
            </a:r>
            <a:r>
              <a:rPr lang="en-US" i="1" dirty="0" err="1" smtClean="0"/>
              <a:t>Meteorol</a:t>
            </a:r>
            <a:r>
              <a:rPr lang="en-US" i="1" dirty="0" smtClean="0"/>
              <a:t>. and Climatology</a:t>
            </a:r>
            <a:r>
              <a:rPr lang="en-US" dirty="0" smtClean="0"/>
              <a:t>, 47, 2696 – 2711. </a:t>
            </a:r>
            <a:r>
              <a:rPr lang="en-US" i="1" dirty="0" smtClean="0"/>
              <a:t/>
            </a:r>
            <a:br>
              <a:rPr lang="en-US" i="1" dirty="0" smtClean="0"/>
            </a:br>
            <a:r>
              <a:rPr lang="en-US" i="1" dirty="0" smtClean="0"/>
              <a:t/>
            </a:r>
            <a:br>
              <a:rPr lang="en-US" i="1" dirty="0" smtClean="0"/>
            </a:br>
            <a:r>
              <a:rPr lang="en-US" i="1" dirty="0" smtClean="0"/>
              <a:t>(</a:t>
            </a:r>
            <a:r>
              <a:rPr lang="en-US" i="1" dirty="0" smtClean="0">
                <a:hlinkClick r:id="rId2"/>
              </a:rPr>
              <a:t>Download</a:t>
            </a:r>
            <a:r>
              <a:rPr lang="en-US" i="1"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04800"/>
            <a:ext cx="2819400" cy="3816894"/>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75CE691E-EB41-48F8-BEE9-389CD7BFC50A}" type="slidenum">
              <a:rPr lang="en-US" smtClean="0"/>
              <a:t>4</a:t>
            </a:fld>
            <a:endParaRPr lang="en-US"/>
          </a:p>
        </p:txBody>
      </p:sp>
    </p:spTree>
    <p:extLst>
      <p:ext uri="{BB962C8B-B14F-4D97-AF65-F5344CB8AC3E}">
        <p14:creationId xmlns:p14="http://schemas.microsoft.com/office/powerpoint/2010/main" val="864479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3200400"/>
            <a:ext cx="2071401" cy="369332"/>
          </a:xfrm>
          <a:prstGeom prst="rect">
            <a:avLst/>
          </a:prstGeom>
          <a:noFill/>
        </p:spPr>
        <p:txBody>
          <a:bodyPr wrap="none" rtlCol="0">
            <a:spAutoFit/>
          </a:bodyPr>
          <a:lstStyle/>
          <a:p>
            <a:r>
              <a:rPr lang="en-US" dirty="0" smtClean="0"/>
              <a:t>Back-up Slides (Tim)</a:t>
            </a:r>
            <a:endParaRPr lang="en-US" dirty="0"/>
          </a:p>
        </p:txBody>
      </p:sp>
      <p:sp>
        <p:nvSpPr>
          <p:cNvPr id="5" name="Slide Number Placeholder 4"/>
          <p:cNvSpPr>
            <a:spLocks noGrp="1"/>
          </p:cNvSpPr>
          <p:nvPr>
            <p:ph type="sldNum" sz="quarter" idx="12"/>
          </p:nvPr>
        </p:nvSpPr>
        <p:spPr/>
        <p:txBody>
          <a:bodyPr/>
          <a:lstStyle/>
          <a:p>
            <a:fld id="{75CE691E-EB41-48F8-BEE9-389CD7BFC50A}" type="slidenum">
              <a:rPr lang="en-US" smtClean="0"/>
              <a:t>40</a:t>
            </a:fld>
            <a:endParaRPr lang="en-US"/>
          </a:p>
        </p:txBody>
      </p:sp>
    </p:spTree>
    <p:extLst>
      <p:ext uri="{BB962C8B-B14F-4D97-AF65-F5344CB8AC3E}">
        <p14:creationId xmlns:p14="http://schemas.microsoft.com/office/powerpoint/2010/main" val="3530903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64" y="990600"/>
            <a:ext cx="6583136" cy="49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383337" y="2116138"/>
            <a:ext cx="2989263" cy="2616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FF0000"/>
                </a:solidFill>
              </a:rPr>
              <a:t>x</a:t>
            </a:r>
            <a:r>
              <a:rPr lang="en-US" i="0" kern="0" dirty="0">
                <a:solidFill>
                  <a:srgbClr val="000000"/>
                </a:solidFill>
              </a:rPr>
              <a:t> : RAOB</a:t>
            </a:r>
          </a:p>
          <a:p>
            <a:pPr eaLnBrk="1" hangingPunct="1">
              <a:defRPr/>
            </a:pPr>
            <a:r>
              <a:rPr lang="en-US" i="0" kern="0" dirty="0">
                <a:solidFill>
                  <a:srgbClr val="000099"/>
                </a:solidFill>
              </a:rPr>
              <a:t>o</a:t>
            </a:r>
            <a:r>
              <a:rPr lang="en-US" i="0" kern="0" dirty="0">
                <a:solidFill>
                  <a:srgbClr val="000000"/>
                </a:solidFill>
              </a:rPr>
              <a:t> : GPS</a:t>
            </a:r>
          </a:p>
          <a:p>
            <a:pPr eaLnBrk="1" hangingPunct="1">
              <a:defRPr/>
            </a:pPr>
            <a:r>
              <a:rPr lang="en-US" i="0" kern="0" dirty="0">
                <a:solidFill>
                  <a:srgbClr val="000000"/>
                </a:solidFill>
              </a:rPr>
              <a:t>   : ARM CART</a:t>
            </a:r>
          </a:p>
          <a:p>
            <a:pPr eaLnBrk="1" hangingPunct="1">
              <a:defRPr/>
            </a:pPr>
            <a:r>
              <a:rPr lang="en-US" i="0" kern="0" dirty="0">
                <a:solidFill>
                  <a:srgbClr val="000000"/>
                </a:solidFill>
              </a:rPr>
              <a:t>   : AMSR-E</a:t>
            </a:r>
          </a:p>
          <a:p>
            <a:pPr eaLnBrk="1" hangingPunct="1">
              <a:defRPr/>
            </a:pPr>
            <a:endParaRPr lang="en-US" sz="1400" i="0" kern="0" dirty="0">
              <a:solidFill>
                <a:srgbClr val="000000"/>
              </a:solidFill>
            </a:endParaRPr>
          </a:p>
          <a:p>
            <a:pPr eaLnBrk="1" hangingPunct="1">
              <a:defRPr/>
            </a:pPr>
            <a:r>
              <a:rPr lang="en-US" sz="1400" i="0" kern="0" dirty="0">
                <a:solidFill>
                  <a:srgbClr val="000000"/>
                </a:solidFill>
              </a:rPr>
              <a:t>Data collected over the period between</a:t>
            </a:r>
          </a:p>
          <a:p>
            <a:pPr eaLnBrk="1" hangingPunct="1">
              <a:defRPr/>
            </a:pPr>
            <a:r>
              <a:rPr lang="en-US" sz="1400" i="0" kern="0" dirty="0">
                <a:solidFill>
                  <a:srgbClr val="000000"/>
                </a:solidFill>
              </a:rPr>
              <a:t>Feb. 11, 2011- Aug. 30, 2012.</a:t>
            </a:r>
          </a:p>
          <a:p>
            <a:pPr eaLnBrk="1" hangingPunct="1">
              <a:defRPr/>
            </a:pPr>
            <a:r>
              <a:rPr lang="en-US" sz="1400" i="0" kern="0" dirty="0">
                <a:solidFill>
                  <a:srgbClr val="000000"/>
                </a:solidFill>
              </a:rPr>
              <a:t>For AMSR-E,</a:t>
            </a:r>
          </a:p>
          <a:p>
            <a:pPr eaLnBrk="1" hangingPunct="1">
              <a:defRPr/>
            </a:pPr>
            <a:r>
              <a:rPr lang="en-US" sz="1400" i="0" kern="0" dirty="0">
                <a:solidFill>
                  <a:srgbClr val="000000"/>
                </a:solidFill>
              </a:rPr>
              <a:t>Feb. 11, 2011- Oct. 4, 2011</a:t>
            </a:r>
          </a:p>
        </p:txBody>
      </p:sp>
      <p:sp>
        <p:nvSpPr>
          <p:cNvPr id="5" name="TextBox 1"/>
          <p:cNvSpPr txBox="1">
            <a:spLocks noChangeArrowheads="1"/>
          </p:cNvSpPr>
          <p:nvPr/>
        </p:nvSpPr>
        <p:spPr bwMode="auto">
          <a:xfrm>
            <a:off x="285750" y="6096000"/>
            <a:ext cx="710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Almost full coverage of CONUS and year round!</a:t>
            </a:r>
          </a:p>
        </p:txBody>
      </p:sp>
      <p:sp>
        <p:nvSpPr>
          <p:cNvPr id="6" name="TextBox 5"/>
          <p:cNvSpPr txBox="1"/>
          <p:nvPr/>
        </p:nvSpPr>
        <p:spPr>
          <a:xfrm>
            <a:off x="0" y="76200"/>
            <a:ext cx="9297738" cy="954107"/>
          </a:xfrm>
          <a:prstGeom prst="rect">
            <a:avLst/>
          </a:prstGeom>
          <a:noFill/>
        </p:spPr>
        <p:txBody>
          <a:bodyPr wrap="none" rtlCol="0">
            <a:spAutoFit/>
          </a:bodyPr>
          <a:lstStyle/>
          <a:p>
            <a:r>
              <a:rPr lang="en-US" sz="2800" dirty="0">
                <a:solidFill>
                  <a:srgbClr val="FF0000"/>
                </a:solidFill>
              </a:rPr>
              <a:t>ABI algorithm and product validation with GOES Sounder</a:t>
            </a:r>
          </a:p>
          <a:p>
            <a:r>
              <a:rPr lang="en-US" sz="2800" dirty="0">
                <a:solidFill>
                  <a:srgbClr val="FF0000"/>
                </a:solidFill>
              </a:rPr>
              <a:t>(Lee et al. 2013)</a:t>
            </a:r>
          </a:p>
        </p:txBody>
      </p:sp>
      <p:sp>
        <p:nvSpPr>
          <p:cNvPr id="7" name="Flowchart: Connector 6"/>
          <p:cNvSpPr/>
          <p:nvPr/>
        </p:nvSpPr>
        <p:spPr>
          <a:xfrm>
            <a:off x="6477000" y="2895600"/>
            <a:ext cx="111125" cy="10953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8" name="Rectangle 7"/>
          <p:cNvSpPr/>
          <p:nvPr/>
        </p:nvSpPr>
        <p:spPr>
          <a:xfrm>
            <a:off x="6477000" y="3191669"/>
            <a:ext cx="130628" cy="849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10" name="Slide Number Placeholder 9"/>
          <p:cNvSpPr>
            <a:spLocks noGrp="1"/>
          </p:cNvSpPr>
          <p:nvPr>
            <p:ph type="sldNum" sz="quarter" idx="12"/>
          </p:nvPr>
        </p:nvSpPr>
        <p:spPr/>
        <p:txBody>
          <a:bodyPr/>
          <a:lstStyle/>
          <a:p>
            <a:fld id="{75CE691E-EB41-48F8-BEE9-389CD7BFC50A}" type="slidenum">
              <a:rPr lang="en-US" smtClean="0"/>
              <a:t>41</a:t>
            </a:fld>
            <a:endParaRPr lang="en-US"/>
          </a:p>
        </p:txBody>
      </p:sp>
    </p:spTree>
    <p:extLst>
      <p:ext uri="{BB962C8B-B14F-4D97-AF65-F5344CB8AC3E}">
        <p14:creationId xmlns:p14="http://schemas.microsoft.com/office/powerpoint/2010/main" val="3120249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4030663" y="232092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pitchFamily="34" charset="0"/>
                <a:ea typeface="ＭＳ Ｐゴシック" pitchFamily="34" charset="-128"/>
              </a:rPr>
              <a:t>T</a:t>
            </a:r>
          </a:p>
        </p:txBody>
      </p:sp>
      <p:sp>
        <p:nvSpPr>
          <p:cNvPr id="8" name="TextBox 14"/>
          <p:cNvSpPr txBox="1">
            <a:spLocks noChangeArrowheads="1"/>
          </p:cNvSpPr>
          <p:nvPr/>
        </p:nvSpPr>
        <p:spPr bwMode="auto">
          <a:xfrm>
            <a:off x="3894138" y="4616450"/>
            <a:ext cx="630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00"/>
                </a:solidFill>
                <a:effectLst/>
                <a:uLnTx/>
                <a:uFillTx/>
                <a:latin typeface="Arial" pitchFamily="34" charset="0"/>
                <a:ea typeface="ＭＳ Ｐゴシック" pitchFamily="34" charset="-128"/>
              </a:rPr>
              <a:t>RH</a:t>
            </a:r>
          </a:p>
        </p:txBody>
      </p:sp>
      <p:sp>
        <p:nvSpPr>
          <p:cNvPr id="9" name="TextBox 8"/>
          <p:cNvSpPr txBox="1"/>
          <p:nvPr/>
        </p:nvSpPr>
        <p:spPr>
          <a:xfrm>
            <a:off x="2581146" y="1709516"/>
            <a:ext cx="1550617" cy="400110"/>
          </a:xfrm>
          <a:prstGeom prst="rect">
            <a:avLst/>
          </a:prstGeom>
          <a:solidFill>
            <a:srgbClr val="FFFFFF"/>
          </a:solidFill>
          <a:effectLst>
            <a:reflection endPos="0" dir="5400000" sy="-100000" algn="bl" rotWithShape="0"/>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charset="0"/>
              </a:rPr>
              <a:t>ARM CART</a:t>
            </a:r>
          </a:p>
        </p:txBody>
      </p:sp>
      <p:sp>
        <p:nvSpPr>
          <p:cNvPr id="10" name="TextBox 16"/>
          <p:cNvSpPr txBox="1">
            <a:spLocks noChangeArrowheads="1"/>
          </p:cNvSpPr>
          <p:nvPr/>
        </p:nvSpPr>
        <p:spPr bwMode="auto">
          <a:xfrm>
            <a:off x="2717800" y="4054475"/>
            <a:ext cx="1549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ARM CART</a:t>
            </a:r>
          </a:p>
        </p:txBody>
      </p:sp>
      <p:sp>
        <p:nvSpPr>
          <p:cNvPr id="11" name="TextBox 17"/>
          <p:cNvSpPr txBox="1">
            <a:spLocks noChangeArrowheads="1"/>
          </p:cNvSpPr>
          <p:nvPr/>
        </p:nvSpPr>
        <p:spPr bwMode="auto">
          <a:xfrm>
            <a:off x="6989763" y="1725613"/>
            <a:ext cx="2017712"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pitchFamily="34" charset="0"/>
                <a:ea typeface="ＭＳ Ｐゴシック" pitchFamily="34" charset="-128"/>
              </a:rPr>
              <a:t>Conventional RAOB</a:t>
            </a:r>
          </a:p>
        </p:txBody>
      </p:sp>
      <p:sp>
        <p:nvSpPr>
          <p:cNvPr id="12" name="TextBox 18"/>
          <p:cNvSpPr txBox="1">
            <a:spLocks noChangeArrowheads="1"/>
          </p:cNvSpPr>
          <p:nvPr/>
        </p:nvSpPr>
        <p:spPr bwMode="auto">
          <a:xfrm>
            <a:off x="7356475" y="4265613"/>
            <a:ext cx="2016125"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Conventional RAOB</a:t>
            </a:r>
          </a:p>
        </p:txBody>
      </p:sp>
      <p:sp>
        <p:nvSpPr>
          <p:cNvPr id="13" name="TextBox 14"/>
          <p:cNvSpPr txBox="1">
            <a:spLocks noChangeArrowheads="1"/>
          </p:cNvSpPr>
          <p:nvPr/>
        </p:nvSpPr>
        <p:spPr bwMode="auto">
          <a:xfrm>
            <a:off x="739775" y="6211669"/>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99"/>
                </a:solidFill>
                <a:effectLst/>
                <a:uLnTx/>
                <a:uFillTx/>
                <a:latin typeface="Arial" pitchFamily="34" charset="0"/>
                <a:ea typeface="ＭＳ Ｐゴシック" pitchFamily="34" charset="-128"/>
              </a:rPr>
              <a:t>Both accuracy (BIAS) and precision (STD) of RH are improved above 700 </a:t>
            </a:r>
            <a:r>
              <a:rPr kumimoji="0" lang="en-US" sz="1400" b="1" i="0" u="none" strike="noStrike" kern="0" cap="none" spc="0" normalizeH="0" baseline="0" noProof="0" dirty="0" err="1">
                <a:ln>
                  <a:noFill/>
                </a:ln>
                <a:solidFill>
                  <a:srgbClr val="333399"/>
                </a:solidFill>
                <a:effectLst/>
                <a:uLnTx/>
                <a:uFillTx/>
                <a:latin typeface="Arial" pitchFamily="34" charset="0"/>
                <a:ea typeface="ＭＳ Ｐゴシック" pitchFamily="34" charset="-128"/>
              </a:rPr>
              <a:t>hPa</a:t>
            </a:r>
            <a:r>
              <a:rPr kumimoji="0" lang="en-US" sz="1400" b="1" i="0" u="none" strike="noStrike" kern="0" cap="none" spc="0" normalizeH="0" baseline="0" noProof="0" dirty="0">
                <a:ln>
                  <a:noFill/>
                </a:ln>
                <a:solidFill>
                  <a:srgbClr val="333399"/>
                </a:solidFill>
                <a:effectLst/>
                <a:uLnTx/>
                <a:uFillTx/>
                <a:latin typeface="Arial" pitchFamily="34" charset="0"/>
                <a:ea typeface="ＭＳ Ｐゴシック" pitchFamily="34" charset="-128"/>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333399"/>
              </a:solidFill>
              <a:effectLst/>
              <a:uLnTx/>
              <a:uFillTx/>
              <a:latin typeface="Arial" pitchFamily="34" charset="0"/>
              <a:ea typeface="ＭＳ Ｐゴシック"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99"/>
                </a:solidFill>
                <a:effectLst/>
                <a:uLnTx/>
                <a:uFillTx/>
                <a:latin typeface="Arial" pitchFamily="34" charset="0"/>
                <a:ea typeface="ＭＳ Ｐゴシック" pitchFamily="34" charset="-128"/>
              </a:rPr>
              <a:t>GOES-R ABI LAP algorithm is applied to GOES-13 </a:t>
            </a:r>
            <a:r>
              <a:rPr kumimoji="0" lang="en-US" sz="1400" b="1" i="0" u="none" strike="noStrike" kern="0" cap="none" spc="0" normalizeH="0" baseline="0" noProof="0" dirty="0" smtClean="0">
                <a:ln>
                  <a:noFill/>
                </a:ln>
                <a:solidFill>
                  <a:srgbClr val="333399"/>
                </a:solidFill>
                <a:effectLst/>
                <a:uLnTx/>
                <a:uFillTx/>
                <a:latin typeface="Arial" pitchFamily="34" charset="0"/>
                <a:ea typeface="ＭＳ Ｐゴシック" pitchFamily="34" charset="-128"/>
              </a:rPr>
              <a:t>Sounder </a:t>
            </a:r>
            <a:r>
              <a:rPr kumimoji="0" lang="en-US" sz="1400" b="1" i="0" u="none" strike="noStrike" kern="0" cap="none" spc="0" normalizeH="0" baseline="0" noProof="0" dirty="0">
                <a:ln>
                  <a:noFill/>
                </a:ln>
                <a:solidFill>
                  <a:srgbClr val="333399"/>
                </a:solidFill>
                <a:effectLst/>
                <a:uLnTx/>
                <a:uFillTx/>
                <a:latin typeface="Arial" pitchFamily="34" charset="0"/>
                <a:ea typeface="ＭＳ Ｐゴシック" pitchFamily="34" charset="-128"/>
              </a:rPr>
              <a:t>radiance measurements.</a:t>
            </a:r>
          </a:p>
        </p:txBody>
      </p:sp>
      <p:sp>
        <p:nvSpPr>
          <p:cNvPr id="15" name="Slide Number Placeholder 14"/>
          <p:cNvSpPr>
            <a:spLocks noGrp="1"/>
          </p:cNvSpPr>
          <p:nvPr>
            <p:ph type="sldNum" sz="quarter" idx="12"/>
          </p:nvPr>
        </p:nvSpPr>
        <p:spPr/>
        <p:txBody>
          <a:bodyPr/>
          <a:lstStyle/>
          <a:p>
            <a:fld id="{75CE691E-EB41-48F8-BEE9-389CD7BFC50A}" type="slidenum">
              <a:rPr lang="en-US" smtClean="0"/>
              <a:t>42</a:t>
            </a:fld>
            <a:endParaRPr lang="en-US"/>
          </a:p>
        </p:txBody>
      </p:sp>
    </p:spTree>
    <p:extLst>
      <p:ext uri="{BB962C8B-B14F-4D97-AF65-F5344CB8AC3E}">
        <p14:creationId xmlns:p14="http://schemas.microsoft.com/office/powerpoint/2010/main" val="3120944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val="0"/>
              </a:ext>
            </a:extLst>
          </a:blip>
          <a:srcRect l="8998" r="3003"/>
          <a:stretch>
            <a:fillRect/>
          </a:stretch>
        </p:blipFill>
        <p:spPr bwMode="auto">
          <a:xfrm>
            <a:off x="228600" y="1143000"/>
            <a:ext cx="8839199" cy="372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66800" y="4867870"/>
            <a:ext cx="6781800" cy="923330"/>
          </a:xfrm>
          <a:prstGeom prst="rect">
            <a:avLst/>
          </a:prstGeom>
          <a:noFill/>
        </p:spPr>
        <p:txBody>
          <a:bodyPr wrap="square" rtlCol="0">
            <a:spAutoFit/>
          </a:bodyPr>
          <a:lstStyle/>
          <a:p>
            <a:r>
              <a:rPr lang="en-US" dirty="0" smtClean="0"/>
              <a:t>GOES-R </a:t>
            </a:r>
            <a:r>
              <a:rPr lang="en-US" dirty="0"/>
              <a:t>ABI LAP algorithm is applied to GOES-13 Sounder radiance measurements for validation.</a:t>
            </a:r>
          </a:p>
          <a:p>
            <a:endParaRPr lang="en-US" dirty="0"/>
          </a:p>
        </p:txBody>
      </p:sp>
      <p:sp>
        <p:nvSpPr>
          <p:cNvPr id="7" name="TextBox 6"/>
          <p:cNvSpPr txBox="1"/>
          <p:nvPr/>
        </p:nvSpPr>
        <p:spPr>
          <a:xfrm>
            <a:off x="3048000" y="533400"/>
            <a:ext cx="3019096" cy="369332"/>
          </a:xfrm>
          <a:prstGeom prst="rect">
            <a:avLst/>
          </a:prstGeom>
          <a:noFill/>
        </p:spPr>
        <p:txBody>
          <a:bodyPr wrap="none" rtlCol="0">
            <a:spAutoFit/>
          </a:bodyPr>
          <a:lstStyle/>
          <a:p>
            <a:r>
              <a:rPr lang="en-US" dirty="0" smtClean="0"/>
              <a:t>ARM CART site MWR TPW</a:t>
            </a:r>
            <a:endParaRPr lang="en-US" dirty="0"/>
          </a:p>
        </p:txBody>
      </p:sp>
      <p:sp>
        <p:nvSpPr>
          <p:cNvPr id="5" name="Slide Number Placeholder 4"/>
          <p:cNvSpPr>
            <a:spLocks noGrp="1"/>
          </p:cNvSpPr>
          <p:nvPr>
            <p:ph type="sldNum" sz="quarter" idx="12"/>
          </p:nvPr>
        </p:nvSpPr>
        <p:spPr/>
        <p:txBody>
          <a:bodyPr/>
          <a:lstStyle/>
          <a:p>
            <a:fld id="{75CE691E-EB41-48F8-BEE9-389CD7BFC50A}" type="slidenum">
              <a:rPr lang="en-US" smtClean="0"/>
              <a:t>43</a:t>
            </a:fld>
            <a:endParaRPr lang="en-US"/>
          </a:p>
        </p:txBody>
      </p:sp>
    </p:spTree>
    <p:extLst>
      <p:ext uri="{BB962C8B-B14F-4D97-AF65-F5344CB8AC3E}">
        <p14:creationId xmlns:p14="http://schemas.microsoft.com/office/powerpoint/2010/main" val="2804235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rcRect l="8998" r="4001"/>
          <a:stretch>
            <a:fillRect/>
          </a:stretch>
        </p:blipFill>
        <p:spPr bwMode="auto">
          <a:xfrm>
            <a:off x="304800" y="1219200"/>
            <a:ext cx="8408871" cy="35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4867870"/>
            <a:ext cx="6781800" cy="923330"/>
          </a:xfrm>
          <a:prstGeom prst="rect">
            <a:avLst/>
          </a:prstGeom>
          <a:noFill/>
        </p:spPr>
        <p:txBody>
          <a:bodyPr wrap="square" rtlCol="0">
            <a:spAutoFit/>
          </a:bodyPr>
          <a:lstStyle/>
          <a:p>
            <a:r>
              <a:rPr lang="en-US" dirty="0" smtClean="0"/>
              <a:t>GOES-R </a:t>
            </a:r>
            <a:r>
              <a:rPr lang="en-US" dirty="0"/>
              <a:t>ABI LAP algorithm is applied to GOES-13 Sounder radiance measurements for validation.</a:t>
            </a:r>
          </a:p>
          <a:p>
            <a:endParaRPr lang="en-US" dirty="0"/>
          </a:p>
        </p:txBody>
      </p:sp>
      <p:sp>
        <p:nvSpPr>
          <p:cNvPr id="5" name="TextBox 4"/>
          <p:cNvSpPr txBox="1"/>
          <p:nvPr/>
        </p:nvSpPr>
        <p:spPr>
          <a:xfrm>
            <a:off x="3048000" y="533400"/>
            <a:ext cx="3096040" cy="369332"/>
          </a:xfrm>
          <a:prstGeom prst="rect">
            <a:avLst/>
          </a:prstGeom>
          <a:noFill/>
        </p:spPr>
        <p:txBody>
          <a:bodyPr wrap="none" rtlCol="0">
            <a:spAutoFit/>
          </a:bodyPr>
          <a:lstStyle/>
          <a:p>
            <a:r>
              <a:rPr lang="en-US" dirty="0" smtClean="0"/>
              <a:t>ARM CART site RAOB TPW</a:t>
            </a:r>
            <a:endParaRPr lang="en-US" dirty="0"/>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75CE691E-EB41-48F8-BEE9-389CD7BFC50A}" type="slidenum">
              <a:rPr lang="en-US" smtClean="0"/>
              <a:t>44</a:t>
            </a:fld>
            <a:endParaRPr lang="en-US"/>
          </a:p>
        </p:txBody>
      </p:sp>
    </p:spTree>
    <p:extLst>
      <p:ext uri="{BB962C8B-B14F-4D97-AF65-F5344CB8AC3E}">
        <p14:creationId xmlns:p14="http://schemas.microsoft.com/office/powerpoint/2010/main" val="958899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val="0"/>
              </a:ext>
            </a:extLst>
          </a:blip>
          <a:srcRect l="9000" r="3000"/>
          <a:stretch>
            <a:fillRect/>
          </a:stretch>
        </p:blipFill>
        <p:spPr bwMode="auto">
          <a:xfrm>
            <a:off x="76200" y="1219200"/>
            <a:ext cx="8785434" cy="3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096470"/>
            <a:ext cx="6781800" cy="923330"/>
          </a:xfrm>
          <a:prstGeom prst="rect">
            <a:avLst/>
          </a:prstGeom>
          <a:noFill/>
        </p:spPr>
        <p:txBody>
          <a:bodyPr wrap="square" rtlCol="0">
            <a:spAutoFit/>
          </a:bodyPr>
          <a:lstStyle/>
          <a:p>
            <a:r>
              <a:rPr lang="en-US" dirty="0" smtClean="0"/>
              <a:t>GOES-R </a:t>
            </a:r>
            <a:r>
              <a:rPr lang="en-US" dirty="0"/>
              <a:t>ABI LAP algorithm is applied to GOES-13 Sounder radiance measurements for validation.</a:t>
            </a:r>
          </a:p>
          <a:p>
            <a:endParaRPr lang="en-US" dirty="0"/>
          </a:p>
        </p:txBody>
      </p:sp>
      <p:sp>
        <p:nvSpPr>
          <p:cNvPr id="5" name="TextBox 4"/>
          <p:cNvSpPr txBox="1"/>
          <p:nvPr/>
        </p:nvSpPr>
        <p:spPr>
          <a:xfrm>
            <a:off x="3048000" y="533400"/>
            <a:ext cx="2886368" cy="369332"/>
          </a:xfrm>
          <a:prstGeom prst="rect">
            <a:avLst/>
          </a:prstGeom>
          <a:noFill/>
        </p:spPr>
        <p:txBody>
          <a:bodyPr wrap="none" rtlCol="0">
            <a:spAutoFit/>
          </a:bodyPr>
          <a:lstStyle/>
          <a:p>
            <a:r>
              <a:rPr lang="en-US" dirty="0" smtClean="0"/>
              <a:t>Conventional RAOB TPW</a:t>
            </a:r>
            <a:endParaRPr lang="en-US" dirty="0"/>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533400" y="13716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75CE691E-EB41-48F8-BEE9-389CD7BFC50A}" type="slidenum">
              <a:rPr lang="en-US" smtClean="0"/>
              <a:t>45</a:t>
            </a:fld>
            <a:endParaRPr lang="en-US"/>
          </a:p>
        </p:txBody>
      </p:sp>
    </p:spTree>
    <p:extLst>
      <p:ext uri="{BB962C8B-B14F-4D97-AF65-F5344CB8AC3E}">
        <p14:creationId xmlns:p14="http://schemas.microsoft.com/office/powerpoint/2010/main" val="37823771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p:cNvPicPr>
          <p:nvPr/>
        </p:nvPicPr>
        <p:blipFill>
          <a:blip r:embed="rId2" cstate="print">
            <a:extLst>
              <a:ext uri="{28A0092B-C50C-407E-A947-70E740481C1C}">
                <a14:useLocalDpi xmlns:a14="http://schemas.microsoft.com/office/drawing/2010/main" val="0"/>
              </a:ext>
            </a:extLst>
          </a:blip>
          <a:srcRect l="8998" r="5000"/>
          <a:stretch>
            <a:fillRect/>
          </a:stretch>
        </p:blipFill>
        <p:spPr bwMode="auto">
          <a:xfrm>
            <a:off x="0" y="990600"/>
            <a:ext cx="8610600" cy="37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4867870"/>
            <a:ext cx="6781800" cy="923330"/>
          </a:xfrm>
          <a:prstGeom prst="rect">
            <a:avLst/>
          </a:prstGeom>
          <a:noFill/>
        </p:spPr>
        <p:txBody>
          <a:bodyPr wrap="square" rtlCol="0">
            <a:spAutoFit/>
          </a:bodyPr>
          <a:lstStyle/>
          <a:p>
            <a:r>
              <a:rPr lang="en-US" dirty="0" smtClean="0"/>
              <a:t>GOES-R </a:t>
            </a:r>
            <a:r>
              <a:rPr lang="en-US" dirty="0"/>
              <a:t>ABI LAP algorithm is applied to GOES-13 Sounder radiance measurements for validation.</a:t>
            </a:r>
          </a:p>
          <a:p>
            <a:endParaRPr lang="en-US" dirty="0"/>
          </a:p>
        </p:txBody>
      </p:sp>
      <p:sp>
        <p:nvSpPr>
          <p:cNvPr id="6" name="TextBox 5"/>
          <p:cNvSpPr txBox="1"/>
          <p:nvPr/>
        </p:nvSpPr>
        <p:spPr>
          <a:xfrm>
            <a:off x="3048000" y="533400"/>
            <a:ext cx="3578865" cy="369332"/>
          </a:xfrm>
          <a:prstGeom prst="rect">
            <a:avLst/>
          </a:prstGeom>
          <a:noFill/>
        </p:spPr>
        <p:txBody>
          <a:bodyPr wrap="none" rtlCol="0">
            <a:spAutoFit/>
          </a:bodyPr>
          <a:lstStyle/>
          <a:p>
            <a:r>
              <a:rPr lang="en-US" dirty="0" smtClean="0"/>
              <a:t>AMSR-E TPW (over ocean only)</a:t>
            </a:r>
            <a:endParaRPr lang="en-US" dirty="0"/>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75CE691E-EB41-48F8-BEE9-389CD7BFC50A}" type="slidenum">
              <a:rPr lang="en-US" smtClean="0"/>
              <a:t>46</a:t>
            </a:fld>
            <a:endParaRPr lang="en-US"/>
          </a:p>
        </p:txBody>
      </p:sp>
    </p:spTree>
    <p:extLst>
      <p:ext uri="{BB962C8B-B14F-4D97-AF65-F5344CB8AC3E}">
        <p14:creationId xmlns:p14="http://schemas.microsoft.com/office/powerpoint/2010/main" val="26541900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p:cNvPicPr>
          <p:nvPr/>
        </p:nvPicPr>
        <p:blipFill>
          <a:blip r:embed="rId2" cstate="print">
            <a:extLst>
              <a:ext uri="{28A0092B-C50C-407E-A947-70E740481C1C}">
                <a14:useLocalDpi xmlns:a14="http://schemas.microsoft.com/office/drawing/2010/main" val="0"/>
              </a:ext>
            </a:extLst>
          </a:blip>
          <a:srcRect l="9000" r="5000"/>
          <a:stretch>
            <a:fillRect/>
          </a:stretch>
        </p:blipFill>
        <p:spPr bwMode="auto">
          <a:xfrm>
            <a:off x="0" y="1143000"/>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5373469"/>
            <a:ext cx="6781800" cy="646331"/>
          </a:xfrm>
          <a:prstGeom prst="rect">
            <a:avLst/>
          </a:prstGeom>
          <a:noFill/>
        </p:spPr>
        <p:txBody>
          <a:bodyPr wrap="square" rtlCol="0">
            <a:spAutoFit/>
          </a:bodyPr>
          <a:lstStyle/>
          <a:p>
            <a:r>
              <a:rPr lang="en-US" dirty="0" smtClean="0"/>
              <a:t>GOES-R </a:t>
            </a:r>
            <a:r>
              <a:rPr lang="en-US" dirty="0"/>
              <a:t>ABI LAP algorithm is applied to GOES-13 Sounder radiance measurements for validation</a:t>
            </a:r>
            <a:r>
              <a:rPr lang="en-US" dirty="0" smtClean="0"/>
              <a:t>.</a:t>
            </a:r>
            <a:endParaRPr lang="en-US" dirty="0"/>
          </a:p>
        </p:txBody>
      </p:sp>
      <p:sp>
        <p:nvSpPr>
          <p:cNvPr id="6" name="TextBox 5"/>
          <p:cNvSpPr txBox="1"/>
          <p:nvPr/>
        </p:nvSpPr>
        <p:spPr>
          <a:xfrm>
            <a:off x="3048000" y="533400"/>
            <a:ext cx="1693733" cy="369332"/>
          </a:xfrm>
          <a:prstGeom prst="rect">
            <a:avLst/>
          </a:prstGeom>
          <a:noFill/>
        </p:spPr>
        <p:txBody>
          <a:bodyPr wrap="none" rtlCol="0">
            <a:spAutoFit/>
          </a:bodyPr>
          <a:lstStyle/>
          <a:p>
            <a:r>
              <a:rPr lang="en-US" dirty="0" smtClean="0"/>
              <a:t>GPS Met TPW</a:t>
            </a:r>
            <a:endParaRPr lang="en-US" dirty="0"/>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85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75CE691E-EB41-48F8-BEE9-389CD7BFC50A}" type="slidenum">
              <a:rPr lang="en-US" smtClean="0"/>
              <a:t>47</a:t>
            </a:fld>
            <a:endParaRPr lang="en-US"/>
          </a:p>
        </p:txBody>
      </p:sp>
    </p:spTree>
    <p:extLst>
      <p:ext uri="{BB962C8B-B14F-4D97-AF65-F5344CB8AC3E}">
        <p14:creationId xmlns:p14="http://schemas.microsoft.com/office/powerpoint/2010/main" val="1638539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76200"/>
            <a:ext cx="8229600" cy="1143000"/>
          </a:xfrm>
        </p:spPr>
        <p:txBody>
          <a:bodyPr/>
          <a:lstStyle/>
          <a:p>
            <a:r>
              <a:rPr lang="en-US" sz="4000">
                <a:solidFill>
                  <a:srgbClr val="0033CC"/>
                </a:solidFill>
              </a:rPr>
              <a:t>GOES-R ABI Weighting Functions</a:t>
            </a:r>
          </a:p>
        </p:txBody>
      </p:sp>
      <p:pic>
        <p:nvPicPr>
          <p:cNvPr id="144387"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44388" name="Text Box 4"/>
          <p:cNvSpPr txBox="1">
            <a:spLocks noChangeArrowheads="1"/>
          </p:cNvSpPr>
          <p:nvPr/>
        </p:nvSpPr>
        <p:spPr bwMode="auto">
          <a:xfrm>
            <a:off x="152400" y="5486400"/>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a:solidFill>
                  <a:srgbClr val="000000"/>
                </a:solidFill>
              </a:rPr>
              <a:t>ABI has 1 CO2 band, so (if used stand-alone) the upper-level temperature will be degraded compared to the current sounder, although the retrieval process uses a NWP first guess.</a:t>
            </a:r>
          </a:p>
        </p:txBody>
      </p:sp>
      <p:sp>
        <p:nvSpPr>
          <p:cNvPr id="4" name="Slide Number Placeholder 3"/>
          <p:cNvSpPr>
            <a:spLocks noGrp="1"/>
          </p:cNvSpPr>
          <p:nvPr>
            <p:ph type="sldNum" sz="quarter" idx="12"/>
          </p:nvPr>
        </p:nvSpPr>
        <p:spPr/>
        <p:txBody>
          <a:bodyPr/>
          <a:lstStyle/>
          <a:p>
            <a:fld id="{75CE691E-EB41-48F8-BEE9-389CD7BFC50A}" type="slidenum">
              <a:rPr lang="en-US" smtClean="0"/>
              <a:t>48</a:t>
            </a:fld>
            <a:endParaRPr lang="en-US"/>
          </a:p>
        </p:txBody>
      </p:sp>
    </p:spTree>
    <p:extLst>
      <p:ext uri="{BB962C8B-B14F-4D97-AF65-F5344CB8AC3E}">
        <p14:creationId xmlns:p14="http://schemas.microsoft.com/office/powerpoint/2010/main" val="8382548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76200"/>
            <a:ext cx="8229600" cy="1143000"/>
          </a:xfrm>
        </p:spPr>
        <p:txBody>
          <a:bodyPr/>
          <a:lstStyle/>
          <a:p>
            <a:r>
              <a:rPr lang="en-US">
                <a:solidFill>
                  <a:srgbClr val="0033CC"/>
                </a:solidFill>
              </a:rPr>
              <a:t>GOES-13 Sounder WFs</a:t>
            </a:r>
          </a:p>
        </p:txBody>
      </p:sp>
      <p:pic>
        <p:nvPicPr>
          <p:cNvPr id="145411" name="Picture 3" descr="GOES13_sndr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145412" name="Rectangle 4"/>
          <p:cNvSpPr>
            <a:spLocks noChangeArrowheads="1"/>
          </p:cNvSpPr>
          <p:nvPr/>
        </p:nvSpPr>
        <p:spPr bwMode="auto">
          <a:xfrm>
            <a:off x="152400" y="5638800"/>
            <a:ext cx="88661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a:solidFill>
                  <a:srgbClr val="000000"/>
                </a:solidFill>
              </a:rPr>
              <a:t>The GOES sounder has 5 CO2 bands, more SW bands than the ABI, yet they have comparable moisture bands (in fact, the ABI has a 10.3 micrometer band).</a:t>
            </a:r>
          </a:p>
        </p:txBody>
      </p:sp>
      <p:sp>
        <p:nvSpPr>
          <p:cNvPr id="4" name="Slide Number Placeholder 3"/>
          <p:cNvSpPr>
            <a:spLocks noGrp="1"/>
          </p:cNvSpPr>
          <p:nvPr>
            <p:ph type="sldNum" sz="quarter" idx="12"/>
          </p:nvPr>
        </p:nvSpPr>
        <p:spPr/>
        <p:txBody>
          <a:bodyPr/>
          <a:lstStyle/>
          <a:p>
            <a:fld id="{75CE691E-EB41-48F8-BEE9-389CD7BFC50A}" type="slidenum">
              <a:rPr lang="en-US" smtClean="0"/>
              <a:t>49</a:t>
            </a:fld>
            <a:endParaRPr lang="en-US"/>
          </a:p>
        </p:txBody>
      </p:sp>
    </p:spTree>
    <p:extLst>
      <p:ext uri="{BB962C8B-B14F-4D97-AF65-F5344CB8AC3E}">
        <p14:creationId xmlns:p14="http://schemas.microsoft.com/office/powerpoint/2010/main" val="399830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304800"/>
            <a:ext cx="7086600" cy="1143000"/>
          </a:xfrm>
        </p:spPr>
        <p:txBody>
          <a:bodyPr/>
          <a:lstStyle/>
          <a:p>
            <a:r>
              <a:rPr lang="en-US" b="1" dirty="0" smtClean="0">
                <a:solidFill>
                  <a:schemeClr val="tx2">
                    <a:lumMod val="50000"/>
                  </a:schemeClr>
                </a:solidFill>
                <a:effectLst>
                  <a:outerShdw blurRad="38100" dist="38100" dir="2700000" algn="tl">
                    <a:srgbClr val="000000">
                      <a:alpha val="43137"/>
                    </a:srgbClr>
                  </a:outerShdw>
                </a:effectLst>
              </a:rPr>
              <a:t>GOES-R ABI Products</a:t>
            </a:r>
            <a:endParaRPr lang="en-US" b="1" dirty="0">
              <a:solidFill>
                <a:schemeClr val="tx2">
                  <a:lumMod val="50000"/>
                </a:schemeClr>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97016467"/>
              </p:ext>
            </p:extLst>
          </p:nvPr>
        </p:nvGraphicFramePr>
        <p:xfrm>
          <a:off x="1219201" y="918865"/>
          <a:ext cx="2833066" cy="5471160"/>
        </p:xfrm>
        <a:graphic>
          <a:graphicData uri="http://schemas.openxmlformats.org/drawingml/2006/table">
            <a:tbl>
              <a:tblPr firstRow="1" bandRow="1">
                <a:tableStyleId>{5C22544A-7EE6-4342-B048-85BDC9FD1C3A}</a:tableStyleId>
              </a:tblPr>
              <a:tblGrid>
                <a:gridCol w="2833066"/>
              </a:tblGrid>
              <a:tr h="382417">
                <a:tc>
                  <a:txBody>
                    <a:bodyPr/>
                    <a:lstStyle/>
                    <a:p>
                      <a:r>
                        <a:rPr lang="en-US" sz="1600" b="1" dirty="0" smtClean="0">
                          <a:solidFill>
                            <a:schemeClr val="bg1"/>
                          </a:solidFill>
                        </a:rPr>
                        <a:t>Advanced Baseline</a:t>
                      </a:r>
                      <a:r>
                        <a:rPr lang="en-US" sz="1600" b="1" baseline="0" dirty="0" smtClean="0">
                          <a:solidFill>
                            <a:schemeClr val="bg1"/>
                          </a:solidFill>
                        </a:rPr>
                        <a:t> Imager (ABI)</a:t>
                      </a:r>
                      <a:endParaRPr lang="en-US" sz="1600" b="1" dirty="0">
                        <a:solidFill>
                          <a:schemeClr val="bg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b="1"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1" baseline="0" dirty="0" smtClean="0"/>
                        <a:t>Legacy Vertical Moisture Profile</a:t>
                      </a:r>
                    </a:p>
                    <a:p>
                      <a:pPr>
                        <a:spcAft>
                          <a:spcPts val="200"/>
                        </a:spcAft>
                      </a:pPr>
                      <a:r>
                        <a:rPr lang="en-US" sz="1100" b="1"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1"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533400" y="461665"/>
            <a:ext cx="3962400" cy="461665"/>
          </a:xfrm>
          <a:prstGeom prst="rect">
            <a:avLst/>
          </a:prstGeom>
          <a:noFill/>
        </p:spPr>
        <p:txBody>
          <a:bodyPr wrap="square" rtlCol="0">
            <a:spAutoFit/>
          </a:bodyPr>
          <a:lstStyle/>
          <a:p>
            <a:pPr algn="ctr" fontAlgn="base">
              <a:spcBef>
                <a:spcPct val="0"/>
              </a:spcBef>
              <a:spcAft>
                <a:spcPct val="0"/>
              </a:spcAft>
            </a:pPr>
            <a:r>
              <a:rPr lang="en-US" sz="2400" b="1" dirty="0">
                <a:solidFill>
                  <a:srgbClr val="C000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882541227"/>
              </p:ext>
            </p:extLst>
          </p:nvPr>
        </p:nvGraphicFramePr>
        <p:xfrm>
          <a:off x="5066852" y="918865"/>
          <a:ext cx="2646381" cy="5867400"/>
        </p:xfrm>
        <a:graphic>
          <a:graphicData uri="http://schemas.openxmlformats.org/drawingml/2006/table">
            <a:tbl>
              <a:tblPr firstRow="1" bandRow="1">
                <a:tableStyleId>{5C22544A-7EE6-4342-B048-85BDC9FD1C3A}</a:tableStyleId>
              </a:tblPr>
              <a:tblGrid>
                <a:gridCol w="2646381"/>
              </a:tblGrid>
              <a:tr h="370840">
                <a:tc>
                  <a:txBody>
                    <a:bodyPr/>
                    <a:lstStyle/>
                    <a:p>
                      <a:r>
                        <a:rPr lang="en-US" sz="1600" b="1" dirty="0" smtClean="0">
                          <a:solidFill>
                            <a:schemeClr val="bg1"/>
                          </a:solidFill>
                        </a:rPr>
                        <a:t>Advanced Baseline</a:t>
                      </a:r>
                      <a:r>
                        <a:rPr lang="en-US" sz="1600" b="1" baseline="0" dirty="0" smtClean="0">
                          <a:solidFill>
                            <a:schemeClr val="bg1"/>
                          </a:solidFill>
                        </a:rPr>
                        <a:t> Imager (ABI)</a:t>
                      </a:r>
                      <a:endParaRPr lang="en-US" sz="1600" b="1" dirty="0">
                        <a:solidFill>
                          <a:schemeClr val="bg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100" dirty="0" smtClean="0"/>
                        <a:t>Absorbed Shortwave Radiation:</a:t>
                      </a:r>
                      <a:r>
                        <a:rPr lang="en-US" sz="1100" baseline="0" dirty="0" smtClean="0"/>
                        <a:t> Surface</a:t>
                      </a:r>
                    </a:p>
                    <a:p>
                      <a:pPr>
                        <a:spcAft>
                          <a:spcPts val="0"/>
                        </a:spcAft>
                      </a:pPr>
                      <a:r>
                        <a:rPr lang="en-US" sz="1100" baseline="0" dirty="0" smtClean="0"/>
                        <a:t>Aerosol Particle Size</a:t>
                      </a:r>
                    </a:p>
                    <a:p>
                      <a:pPr>
                        <a:spcAft>
                          <a:spcPts val="0"/>
                        </a:spcAft>
                      </a:pPr>
                      <a:r>
                        <a:rPr lang="en-US" sz="1100" baseline="0" dirty="0" smtClean="0"/>
                        <a:t>Aircraft Icing Threat</a:t>
                      </a:r>
                    </a:p>
                    <a:p>
                      <a:pPr>
                        <a:spcAft>
                          <a:spcPts val="0"/>
                        </a:spcAft>
                      </a:pPr>
                      <a:r>
                        <a:rPr lang="en-US" sz="1100" baseline="0" dirty="0" smtClean="0"/>
                        <a:t>Cloud Ice Water Path</a:t>
                      </a:r>
                    </a:p>
                    <a:p>
                      <a:pPr>
                        <a:spcAft>
                          <a:spcPts val="0"/>
                        </a:spcAft>
                      </a:pPr>
                      <a:r>
                        <a:rPr lang="en-US" sz="1100" baseline="0" dirty="0" smtClean="0"/>
                        <a:t>Cloud Layers/Heights</a:t>
                      </a:r>
                    </a:p>
                    <a:p>
                      <a:pPr>
                        <a:spcAft>
                          <a:spcPts val="0"/>
                        </a:spcAft>
                      </a:pPr>
                      <a:r>
                        <a:rPr lang="en-US" sz="1100" baseline="0" dirty="0" smtClean="0"/>
                        <a:t>Cloud Liquid Water</a:t>
                      </a:r>
                    </a:p>
                    <a:p>
                      <a:pPr>
                        <a:spcAft>
                          <a:spcPts val="0"/>
                        </a:spcAft>
                      </a:pPr>
                      <a:r>
                        <a:rPr lang="en-US" sz="1100" baseline="0" dirty="0" smtClean="0"/>
                        <a:t>Cloud Type</a:t>
                      </a:r>
                    </a:p>
                    <a:p>
                      <a:pPr>
                        <a:spcAft>
                          <a:spcPts val="0"/>
                        </a:spcAft>
                      </a:pPr>
                      <a:r>
                        <a:rPr lang="en-US" sz="1100" baseline="0" dirty="0" smtClean="0"/>
                        <a:t>Convective Initiation</a:t>
                      </a:r>
                    </a:p>
                    <a:p>
                      <a:pPr>
                        <a:spcAft>
                          <a:spcPts val="0"/>
                        </a:spcAft>
                      </a:pPr>
                      <a:r>
                        <a:rPr lang="en-US" sz="1100" baseline="0" dirty="0" smtClean="0"/>
                        <a:t>Currents</a:t>
                      </a:r>
                    </a:p>
                    <a:p>
                      <a:pPr>
                        <a:spcAft>
                          <a:spcPts val="0"/>
                        </a:spcAft>
                      </a:pPr>
                      <a:r>
                        <a:rPr lang="en-US" sz="1100" baseline="0" dirty="0" smtClean="0"/>
                        <a:t>Currents: Offshore</a:t>
                      </a:r>
                    </a:p>
                    <a:p>
                      <a:pPr>
                        <a:spcAft>
                          <a:spcPts val="0"/>
                        </a:spcAft>
                      </a:pPr>
                      <a:r>
                        <a:rPr lang="en-US" sz="1100" baseline="0" dirty="0" smtClean="0"/>
                        <a:t>Downward Longwave Radiation: Surface</a:t>
                      </a:r>
                    </a:p>
                    <a:p>
                      <a:pPr>
                        <a:spcAft>
                          <a:spcPts val="0"/>
                        </a:spcAft>
                      </a:pPr>
                      <a:r>
                        <a:rPr lang="en-US" sz="1100" baseline="0" dirty="0" smtClean="0"/>
                        <a:t>Enhanced “V”/Overshooting Top Detection</a:t>
                      </a:r>
                    </a:p>
                    <a:p>
                      <a:pPr>
                        <a:spcAft>
                          <a:spcPts val="0"/>
                        </a:spcAft>
                      </a:pPr>
                      <a:r>
                        <a:rPr lang="en-US" sz="1100" baseline="0" dirty="0" smtClean="0"/>
                        <a:t>Flood/Standing Water</a:t>
                      </a:r>
                    </a:p>
                    <a:p>
                      <a:pPr>
                        <a:spcAft>
                          <a:spcPts val="0"/>
                        </a:spcAft>
                      </a:pPr>
                      <a:r>
                        <a:rPr lang="en-US" sz="1100" baseline="0" dirty="0" smtClean="0"/>
                        <a:t>Ice Cover</a:t>
                      </a:r>
                    </a:p>
                    <a:p>
                      <a:pPr>
                        <a:spcAft>
                          <a:spcPts val="0"/>
                        </a:spcAft>
                      </a:pPr>
                      <a:r>
                        <a:rPr lang="en-US" sz="1100" baseline="0" dirty="0" smtClean="0"/>
                        <a:t>Low Cloud and Fog</a:t>
                      </a:r>
                    </a:p>
                    <a:p>
                      <a:pPr>
                        <a:spcAft>
                          <a:spcPts val="0"/>
                        </a:spcAft>
                      </a:pPr>
                      <a:r>
                        <a:rPr lang="en-US" sz="1100" baseline="0" dirty="0" smtClean="0"/>
                        <a:t>Ozone Total</a:t>
                      </a:r>
                    </a:p>
                    <a:p>
                      <a:pPr>
                        <a:spcAft>
                          <a:spcPts val="0"/>
                        </a:spcAft>
                      </a:pPr>
                      <a:r>
                        <a:rPr lang="en-US" sz="1100" baseline="0" dirty="0" smtClean="0"/>
                        <a:t>Probability of Rainfall</a:t>
                      </a:r>
                    </a:p>
                    <a:p>
                      <a:pPr>
                        <a:spcAft>
                          <a:spcPts val="0"/>
                        </a:spcAft>
                      </a:pPr>
                      <a:r>
                        <a:rPr lang="en-US" sz="1100" baseline="0" dirty="0" smtClean="0"/>
                        <a:t>Rainfall Potential</a:t>
                      </a:r>
                    </a:p>
                    <a:p>
                      <a:pPr>
                        <a:spcAft>
                          <a:spcPts val="0"/>
                        </a:spcAft>
                      </a:pPr>
                      <a:r>
                        <a:rPr lang="en-US" sz="1100" baseline="0" dirty="0" smtClean="0"/>
                        <a:t>Sea and Lake Ice: Age</a:t>
                      </a:r>
                    </a:p>
                    <a:p>
                      <a:pPr>
                        <a:spcAft>
                          <a:spcPts val="0"/>
                        </a:spcAft>
                      </a:pPr>
                      <a:r>
                        <a:rPr lang="en-US" sz="1100" baseline="0" dirty="0" smtClean="0"/>
                        <a:t>Sea and Lake Ice: Concentration</a:t>
                      </a:r>
                    </a:p>
                    <a:p>
                      <a:pPr>
                        <a:spcAft>
                          <a:spcPts val="0"/>
                        </a:spcAft>
                      </a:pPr>
                      <a:r>
                        <a:rPr lang="en-US" sz="1100" baseline="0" dirty="0" smtClean="0"/>
                        <a:t>Sea and Lake Ice: Motion</a:t>
                      </a:r>
                    </a:p>
                    <a:p>
                      <a:pPr>
                        <a:spcAft>
                          <a:spcPts val="0"/>
                        </a:spcAft>
                      </a:pPr>
                      <a:r>
                        <a:rPr lang="en-US" sz="1100" baseline="0" dirty="0" smtClean="0"/>
                        <a:t>Snow Depth (Over Plains)</a:t>
                      </a:r>
                    </a:p>
                    <a:p>
                      <a:pPr>
                        <a:spcAft>
                          <a:spcPts val="0"/>
                        </a:spcAft>
                      </a:pPr>
                      <a:r>
                        <a:rPr lang="en-US" sz="1100" baseline="0" dirty="0" smtClean="0"/>
                        <a:t>SO</a:t>
                      </a:r>
                      <a:r>
                        <a:rPr lang="en-US" sz="1100" baseline="-25000" dirty="0" smtClean="0"/>
                        <a:t>2 </a:t>
                      </a:r>
                      <a:r>
                        <a:rPr lang="en-US" sz="1100" baseline="0" dirty="0" smtClean="0"/>
                        <a:t>Detection</a:t>
                      </a:r>
                    </a:p>
                    <a:p>
                      <a:pPr>
                        <a:spcAft>
                          <a:spcPts val="0"/>
                        </a:spcAft>
                      </a:pPr>
                      <a:r>
                        <a:rPr lang="en-US" sz="1100" baseline="0" dirty="0" smtClean="0"/>
                        <a:t>Surface Albedo</a:t>
                      </a:r>
                    </a:p>
                    <a:p>
                      <a:pPr>
                        <a:spcAft>
                          <a:spcPts val="0"/>
                        </a:spcAft>
                      </a:pPr>
                      <a:r>
                        <a:rPr lang="en-US" sz="1100" baseline="0" dirty="0" smtClean="0"/>
                        <a:t>Surface Emissivity</a:t>
                      </a:r>
                    </a:p>
                    <a:p>
                      <a:pPr>
                        <a:spcAft>
                          <a:spcPts val="0"/>
                        </a:spcAft>
                      </a:pPr>
                      <a:r>
                        <a:rPr lang="en-US" sz="1100" baseline="0" dirty="0" smtClean="0"/>
                        <a:t>Tropopause Folding Turbulence Prediction</a:t>
                      </a:r>
                    </a:p>
                    <a:p>
                      <a:pPr>
                        <a:spcAft>
                          <a:spcPts val="0"/>
                        </a:spcAft>
                      </a:pPr>
                      <a:r>
                        <a:rPr lang="en-US" sz="1100" baseline="0" dirty="0" smtClean="0"/>
                        <a:t>Upward Longwave Radiation: Surface</a:t>
                      </a:r>
                    </a:p>
                    <a:p>
                      <a:pPr>
                        <a:spcAft>
                          <a:spcPts val="0"/>
                        </a:spcAft>
                      </a:pPr>
                      <a:r>
                        <a:rPr lang="en-US" sz="1100" baseline="0" dirty="0" smtClean="0"/>
                        <a:t>Upward Longwave Radiation: TOA</a:t>
                      </a:r>
                    </a:p>
                    <a:p>
                      <a:pPr>
                        <a:spcAft>
                          <a:spcPts val="0"/>
                        </a:spcAft>
                      </a:pPr>
                      <a:r>
                        <a:rPr lang="en-US" sz="1100" baseline="0" dirty="0" smtClean="0"/>
                        <a:t>Vegetation Fraction: Green</a:t>
                      </a:r>
                    </a:p>
                    <a:p>
                      <a:pPr>
                        <a:spcAft>
                          <a:spcPts val="0"/>
                        </a:spcAft>
                      </a:pPr>
                      <a:r>
                        <a:rPr lang="en-US" sz="1100" baseline="0" dirty="0" smtClean="0"/>
                        <a:t>Vegetation Index</a:t>
                      </a:r>
                    </a:p>
                    <a:p>
                      <a:pPr>
                        <a:spcAft>
                          <a:spcPts val="0"/>
                        </a:spcAft>
                      </a:pPr>
                      <a:r>
                        <a:rPr lang="en-US" sz="11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4800600" y="457200"/>
            <a:ext cx="3276600" cy="461665"/>
          </a:xfrm>
          <a:prstGeom prst="rect">
            <a:avLst/>
          </a:prstGeom>
          <a:noFill/>
        </p:spPr>
        <p:txBody>
          <a:bodyPr wrap="square" rtlCol="0">
            <a:spAutoFit/>
          </a:bodyPr>
          <a:lstStyle/>
          <a:p>
            <a:pPr algn="ctr" fontAlgn="base">
              <a:spcBef>
                <a:spcPct val="0"/>
              </a:spcBef>
              <a:spcAft>
                <a:spcPct val="0"/>
              </a:spcAft>
            </a:pPr>
            <a:r>
              <a:rPr lang="en-US" sz="2400" b="1" dirty="0">
                <a:solidFill>
                  <a:srgbClr val="C000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152400" y="4533900"/>
            <a:ext cx="990600" cy="3429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Slide Number Placeholder 9"/>
          <p:cNvSpPr>
            <a:spLocks noGrp="1"/>
          </p:cNvSpPr>
          <p:nvPr>
            <p:ph type="sldNum" sz="quarter" idx="12"/>
          </p:nvPr>
        </p:nvSpPr>
        <p:spPr/>
        <p:txBody>
          <a:bodyPr/>
          <a:lstStyle/>
          <a:p>
            <a:fld id="{75CE691E-EB41-48F8-BEE9-389CD7BFC50A}" type="slidenum">
              <a:rPr lang="en-US" smtClean="0"/>
              <a:t>5</a:t>
            </a:fld>
            <a:endParaRPr lang="en-US"/>
          </a:p>
        </p:txBody>
      </p:sp>
    </p:spTree>
    <p:extLst>
      <p:ext uri="{BB962C8B-B14F-4D97-AF65-F5344CB8AC3E}">
        <p14:creationId xmlns:p14="http://schemas.microsoft.com/office/powerpoint/2010/main" val="28011001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Lift4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extLst>
            <a:ext uri="{909E8E84-426E-40DD-AFC4-6F175D3DCCD1}">
              <a14:hiddenFill xmlns:a14="http://schemas.microsoft.com/office/drawing/2010/main">
                <a:solidFill>
                  <a:srgbClr val="FFFFFF"/>
                </a:solidFill>
              </a14:hiddenFill>
            </a:ext>
          </a:extLst>
        </p:spPr>
      </p:pic>
      <p:sp>
        <p:nvSpPr>
          <p:cNvPr id="148483" name="Text Box 3"/>
          <p:cNvSpPr txBox="1">
            <a:spLocks noChangeArrowheads="1"/>
          </p:cNvSpPr>
          <p:nvPr/>
        </p:nvSpPr>
        <p:spPr bwMode="auto">
          <a:xfrm>
            <a:off x="4500563" y="4508500"/>
            <a:ext cx="2316162" cy="10048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200" b="1">
                <a:solidFill>
                  <a:srgbClr val="000000"/>
                </a:solidFill>
              </a:rPr>
              <a:t>RMSE</a:t>
            </a:r>
          </a:p>
          <a:p>
            <a:pPr fontAlgn="base">
              <a:spcBef>
                <a:spcPct val="0"/>
              </a:spcBef>
              <a:spcAft>
                <a:spcPct val="0"/>
              </a:spcAft>
            </a:pPr>
            <a:r>
              <a:rPr lang="en-US" sz="1200" b="1">
                <a:solidFill>
                  <a:srgbClr val="000000"/>
                </a:solidFill>
              </a:rPr>
              <a:t>Forecast:                          2.27</a:t>
            </a:r>
          </a:p>
          <a:p>
            <a:pPr fontAlgn="base">
              <a:spcBef>
                <a:spcPct val="0"/>
              </a:spcBef>
              <a:spcAft>
                <a:spcPct val="0"/>
              </a:spcAft>
            </a:pPr>
            <a:r>
              <a:rPr lang="en-US" sz="1200" b="1">
                <a:solidFill>
                  <a:srgbClr val="000000"/>
                </a:solidFill>
              </a:rPr>
              <a:t>ABI (5X5) + fcst:               2.19</a:t>
            </a:r>
          </a:p>
          <a:p>
            <a:pPr fontAlgn="base">
              <a:spcBef>
                <a:spcPct val="0"/>
              </a:spcBef>
              <a:spcAft>
                <a:spcPct val="0"/>
              </a:spcAft>
            </a:pPr>
            <a:r>
              <a:rPr lang="en-US" sz="1200" b="1">
                <a:solidFill>
                  <a:srgbClr val="000000"/>
                </a:solidFill>
              </a:rPr>
              <a:t>GOES Sounder + fcst:     2.22</a:t>
            </a:r>
          </a:p>
          <a:p>
            <a:pPr fontAlgn="base">
              <a:spcBef>
                <a:spcPct val="0"/>
              </a:spcBef>
              <a:spcAft>
                <a:spcPct val="0"/>
              </a:spcAft>
            </a:pPr>
            <a:r>
              <a:rPr lang="en-US" sz="1200" b="1">
                <a:solidFill>
                  <a:srgbClr val="000000"/>
                </a:solidFill>
              </a:rPr>
              <a:t>HES + fcst:                       1.79</a:t>
            </a:r>
          </a:p>
        </p:txBody>
      </p:sp>
      <p:sp>
        <p:nvSpPr>
          <p:cNvPr id="5" name="Rectangle 2"/>
          <p:cNvSpPr txBox="1">
            <a:spLocks noChangeArrowheads="1"/>
          </p:cNvSpPr>
          <p:nvPr/>
        </p:nvSpPr>
        <p:spPr>
          <a:xfrm>
            <a:off x="457200" y="0"/>
            <a:ext cx="8229600" cy="1143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smtClean="0">
                <a:solidFill>
                  <a:srgbClr val="1F497D"/>
                </a:solidFill>
              </a:rPr>
              <a:t>Regional simulation (06Dec2006)</a:t>
            </a:r>
            <a:endParaRPr lang="en-US" sz="4000" dirty="0">
              <a:solidFill>
                <a:srgbClr val="1F497D"/>
              </a:solidFill>
            </a:endParaRPr>
          </a:p>
        </p:txBody>
      </p:sp>
      <p:sp>
        <p:nvSpPr>
          <p:cNvPr id="4" name="Slide Number Placeholder 3"/>
          <p:cNvSpPr>
            <a:spLocks noGrp="1"/>
          </p:cNvSpPr>
          <p:nvPr>
            <p:ph type="sldNum" sz="quarter" idx="12"/>
          </p:nvPr>
        </p:nvSpPr>
        <p:spPr/>
        <p:txBody>
          <a:bodyPr/>
          <a:lstStyle/>
          <a:p>
            <a:fld id="{75CE691E-EB41-48F8-BEE9-389CD7BFC50A}" type="slidenum">
              <a:rPr lang="en-US" smtClean="0"/>
              <a:t>50</a:t>
            </a:fld>
            <a:endParaRPr lang="en-US"/>
          </a:p>
        </p:txBody>
      </p:sp>
    </p:spTree>
    <p:extLst>
      <p:ext uri="{BB962C8B-B14F-4D97-AF65-F5344CB8AC3E}">
        <p14:creationId xmlns:p14="http://schemas.microsoft.com/office/powerpoint/2010/main" val="3732178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41606"/>
            <a:ext cx="6059488" cy="454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211138" y="6130925"/>
            <a:ext cx="48529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200" i="0" kern="0" dirty="0">
                <a:solidFill>
                  <a:srgbClr val="000000"/>
                </a:solidFill>
              </a:rPr>
              <a:t>Li et al. (2008): current operational GOES sounding algorithm </a:t>
            </a:r>
          </a:p>
          <a:p>
            <a:pPr eaLnBrk="1" hangingPunct="1">
              <a:defRPr/>
            </a:pPr>
            <a:r>
              <a:rPr lang="en-US" sz="1200" i="0" kern="0" dirty="0">
                <a:solidFill>
                  <a:srgbClr val="000000"/>
                </a:solidFill>
              </a:rPr>
              <a:t>Ma et al. (1999): previous operational GOES sounding algorithm</a:t>
            </a:r>
          </a:p>
        </p:txBody>
      </p:sp>
      <p:sp>
        <p:nvSpPr>
          <p:cNvPr id="6" name="TextBox 17"/>
          <p:cNvSpPr txBox="1">
            <a:spLocks noChangeArrowheads="1"/>
          </p:cNvSpPr>
          <p:nvPr/>
        </p:nvSpPr>
        <p:spPr bwMode="auto">
          <a:xfrm>
            <a:off x="0" y="4868863"/>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GOES-R </a:t>
            </a:r>
            <a:r>
              <a:rPr lang="en-US" i="0" kern="0" dirty="0" smtClean="0">
                <a:solidFill>
                  <a:srgbClr val="333399"/>
                </a:solidFill>
              </a:rPr>
              <a:t>LAP (Legacy Atmospheric Profiles) </a:t>
            </a:r>
            <a:r>
              <a:rPr lang="en-US" i="0" kern="0" dirty="0">
                <a:solidFill>
                  <a:srgbClr val="333399"/>
                </a:solidFill>
              </a:rPr>
              <a:t>algorithm </a:t>
            </a:r>
            <a:r>
              <a:rPr lang="en-US" i="0" kern="0" dirty="0" smtClean="0">
                <a:solidFill>
                  <a:srgbClr val="333399"/>
                </a:solidFill>
              </a:rPr>
              <a:t>(GOES13) betters </a:t>
            </a:r>
            <a:r>
              <a:rPr lang="en-US" i="0" kern="0" dirty="0">
                <a:solidFill>
                  <a:srgbClr val="333399"/>
                </a:solidFill>
              </a:rPr>
              <a:t>both current </a:t>
            </a:r>
            <a:r>
              <a:rPr lang="en-US" i="0" kern="0" dirty="0" smtClean="0">
                <a:solidFill>
                  <a:srgbClr val="333399"/>
                </a:solidFill>
              </a:rPr>
              <a:t>(Li) and </a:t>
            </a:r>
            <a:r>
              <a:rPr lang="en-US" i="0" kern="0" dirty="0">
                <a:solidFill>
                  <a:srgbClr val="333399"/>
                </a:solidFill>
              </a:rPr>
              <a:t>previous </a:t>
            </a:r>
            <a:r>
              <a:rPr lang="en-US" i="0" kern="0" dirty="0" smtClean="0">
                <a:solidFill>
                  <a:srgbClr val="333399"/>
                </a:solidFill>
              </a:rPr>
              <a:t>(Ma) operational </a:t>
            </a:r>
            <a:r>
              <a:rPr lang="en-US" i="0" kern="0" dirty="0">
                <a:solidFill>
                  <a:srgbClr val="333399"/>
                </a:solidFill>
              </a:rPr>
              <a:t>GOES sounding algorithms in terms of TPW bias and RMSE</a:t>
            </a:r>
            <a:r>
              <a:rPr lang="en-US" i="0" kern="0" dirty="0" smtClean="0">
                <a:solidFill>
                  <a:srgbClr val="333399"/>
                </a:solidFill>
              </a:rPr>
              <a:t>.  Note that Li-algorithm has been operational since February 2013.</a:t>
            </a:r>
            <a:endParaRPr lang="en-US" i="0" kern="0" dirty="0">
              <a:solidFill>
                <a:srgbClr val="333399"/>
              </a:solidFill>
            </a:endParaRPr>
          </a:p>
        </p:txBody>
      </p:sp>
      <p:sp>
        <p:nvSpPr>
          <p:cNvPr id="7" name="Rectangle 10"/>
          <p:cNvSpPr>
            <a:spLocks noChangeArrowheads="1"/>
          </p:cNvSpPr>
          <p:nvPr/>
        </p:nvSpPr>
        <p:spPr bwMode="auto">
          <a:xfrm>
            <a:off x="172775" y="6581775"/>
            <a:ext cx="672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200" kern="0" dirty="0">
                <a:solidFill>
                  <a:srgbClr val="333399"/>
                </a:solidFill>
              </a:rPr>
              <a:t>GOES-R ABI LAP algorithm is applied to GOES-13 Sounder radiance measurements.</a:t>
            </a:r>
          </a:p>
        </p:txBody>
      </p:sp>
      <p:sp>
        <p:nvSpPr>
          <p:cNvPr id="8" name="Slide Number Placeholder 7"/>
          <p:cNvSpPr>
            <a:spLocks noGrp="1"/>
          </p:cNvSpPr>
          <p:nvPr>
            <p:ph type="sldNum" sz="quarter" idx="12"/>
          </p:nvPr>
        </p:nvSpPr>
        <p:spPr/>
        <p:txBody>
          <a:bodyPr/>
          <a:lstStyle/>
          <a:p>
            <a:fld id="{75CE691E-EB41-48F8-BEE9-389CD7BFC50A}" type="slidenum">
              <a:rPr lang="en-US" smtClean="0"/>
              <a:t>51</a:t>
            </a:fld>
            <a:endParaRPr lang="en-US"/>
          </a:p>
        </p:txBody>
      </p:sp>
    </p:spTree>
    <p:extLst>
      <p:ext uri="{BB962C8B-B14F-4D97-AF65-F5344CB8AC3E}">
        <p14:creationId xmlns:p14="http://schemas.microsoft.com/office/powerpoint/2010/main" val="13026473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3200400"/>
            <a:ext cx="2627642" cy="369332"/>
          </a:xfrm>
          <a:prstGeom prst="rect">
            <a:avLst/>
          </a:prstGeom>
          <a:noFill/>
        </p:spPr>
        <p:txBody>
          <a:bodyPr wrap="none" rtlCol="0">
            <a:spAutoFit/>
          </a:bodyPr>
          <a:lstStyle/>
          <a:p>
            <a:r>
              <a:rPr lang="en-US" dirty="0" smtClean="0"/>
              <a:t>Back-up Slides (Bill/Ralph)</a:t>
            </a:r>
            <a:endParaRPr lang="en-US" dirty="0"/>
          </a:p>
        </p:txBody>
      </p:sp>
      <p:sp>
        <p:nvSpPr>
          <p:cNvPr id="5" name="Slide Number Placeholder 4"/>
          <p:cNvSpPr>
            <a:spLocks noGrp="1"/>
          </p:cNvSpPr>
          <p:nvPr>
            <p:ph type="sldNum" sz="quarter" idx="12"/>
          </p:nvPr>
        </p:nvSpPr>
        <p:spPr/>
        <p:txBody>
          <a:bodyPr/>
          <a:lstStyle/>
          <a:p>
            <a:fld id="{75CE691E-EB41-48F8-BEE9-389CD7BFC50A}" type="slidenum">
              <a:rPr lang="en-US" smtClean="0"/>
              <a:t>52</a:t>
            </a:fld>
            <a:endParaRPr lang="en-US"/>
          </a:p>
        </p:txBody>
      </p:sp>
    </p:spTree>
    <p:extLst>
      <p:ext uri="{BB962C8B-B14F-4D97-AF65-F5344CB8AC3E}">
        <p14:creationId xmlns:p14="http://schemas.microsoft.com/office/powerpoint/2010/main" val="3312137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84" y="4853007"/>
            <a:ext cx="8970211" cy="2133600"/>
          </a:xfrm>
        </p:spPr>
        <p:txBody>
          <a:bodyPr>
            <a:normAutofit fontScale="92500"/>
          </a:bodyPr>
          <a:lstStyle/>
          <a:p>
            <a:r>
              <a:rPr lang="en-US" sz="2400" dirty="0">
                <a:solidFill>
                  <a:schemeClr val="tx1">
                    <a:lumMod val="75000"/>
                    <a:lumOff val="25000"/>
                  </a:schemeClr>
                </a:solidFill>
              </a:rPr>
              <a:t>Threat score of </a:t>
            </a:r>
            <a:r>
              <a:rPr lang="en-US" sz="2400" dirty="0" smtClean="0">
                <a:solidFill>
                  <a:schemeClr val="tx1">
                    <a:lumMod val="75000"/>
                    <a:lumOff val="25000"/>
                  </a:schemeClr>
                </a:solidFill>
              </a:rPr>
              <a:t>0.20 </a:t>
            </a:r>
            <a:r>
              <a:rPr lang="en-US" sz="2400" dirty="0">
                <a:solidFill>
                  <a:schemeClr val="tx1">
                    <a:lumMod val="75000"/>
                    <a:lumOff val="25000"/>
                  </a:schemeClr>
                </a:solidFill>
              </a:rPr>
              <a:t>= 1 correct with </a:t>
            </a:r>
            <a:r>
              <a:rPr lang="en-US" sz="2400" dirty="0" smtClean="0">
                <a:solidFill>
                  <a:schemeClr val="tx1">
                    <a:lumMod val="75000"/>
                    <a:lumOff val="25000"/>
                  </a:schemeClr>
                </a:solidFill>
              </a:rPr>
              <a:t>4 </a:t>
            </a:r>
            <a:r>
              <a:rPr lang="en-US" sz="2400" dirty="0">
                <a:solidFill>
                  <a:schemeClr val="tx1">
                    <a:lumMod val="75000"/>
                    <a:lumOff val="25000"/>
                  </a:schemeClr>
                </a:solidFill>
              </a:rPr>
              <a:t>wrong</a:t>
            </a:r>
          </a:p>
          <a:p>
            <a:endParaRPr lang="en-US" sz="800" i="1" dirty="0">
              <a:solidFill>
                <a:schemeClr val="tx1">
                  <a:lumMod val="75000"/>
                  <a:lumOff val="25000"/>
                </a:schemeClr>
              </a:solidFill>
            </a:endParaRPr>
          </a:p>
          <a:p>
            <a:r>
              <a:rPr lang="en-US" sz="2400" dirty="0" smtClean="0">
                <a:solidFill>
                  <a:schemeClr val="tx1">
                    <a:lumMod val="75000"/>
                    <a:lumOff val="25000"/>
                  </a:schemeClr>
                </a:solidFill>
              </a:rPr>
              <a:t>Threat score of 0.14 = 1 correct with 6 wrong  &gt;&gt;&gt;&gt;&gt;&gt;</a:t>
            </a:r>
          </a:p>
          <a:p>
            <a:endParaRPr lang="en-US" sz="800" i="1" dirty="0">
              <a:solidFill>
                <a:schemeClr val="tx1">
                  <a:lumMod val="75000"/>
                  <a:lumOff val="25000"/>
                </a:schemeClr>
              </a:solidFill>
            </a:endParaRPr>
          </a:p>
          <a:p>
            <a:r>
              <a:rPr lang="en-US" sz="2400" dirty="0" smtClean="0">
                <a:solidFill>
                  <a:schemeClr val="tx1">
                    <a:lumMod val="75000"/>
                    <a:lumOff val="25000"/>
                  </a:schemeClr>
                </a:solidFill>
              </a:rPr>
              <a:t>Threat score of 0.10 = 1 correct with 9 wrong</a:t>
            </a:r>
            <a:endParaRPr lang="en-US" sz="800" dirty="0" smtClean="0">
              <a:solidFill>
                <a:schemeClr val="tx1">
                  <a:lumMod val="75000"/>
                  <a:lumOff val="25000"/>
                </a:schemeClr>
              </a:solidFill>
            </a:endParaRPr>
          </a:p>
          <a:p>
            <a:endParaRPr lang="en-US" sz="800" dirty="0">
              <a:solidFill>
                <a:schemeClr val="tx1">
                  <a:lumMod val="75000"/>
                  <a:lumOff val="25000"/>
                </a:schemeClr>
              </a:solidFill>
            </a:endParaRPr>
          </a:p>
          <a:p>
            <a:pPr marL="0" indent="0">
              <a:buNone/>
            </a:pPr>
            <a:r>
              <a:rPr lang="en-US" sz="2400" dirty="0" smtClean="0">
                <a:solidFill>
                  <a:schemeClr val="tx1">
                    <a:lumMod val="95000"/>
                    <a:lumOff val="5000"/>
                  </a:schemeClr>
                </a:solidFill>
              </a:rPr>
              <a:t>Need both to </a:t>
            </a:r>
            <a:r>
              <a:rPr lang="en-US" sz="2400" b="1" dirty="0" smtClean="0">
                <a:solidFill>
                  <a:schemeClr val="tx1">
                    <a:lumMod val="95000"/>
                    <a:lumOff val="5000"/>
                  </a:schemeClr>
                </a:solidFill>
              </a:rPr>
              <a:t>increase </a:t>
            </a:r>
            <a:r>
              <a:rPr lang="en-US" sz="2400" b="1" u="sng" dirty="0" smtClean="0">
                <a:solidFill>
                  <a:srgbClr val="006E00"/>
                </a:solidFill>
              </a:rPr>
              <a:t>Probability of Detection</a:t>
            </a:r>
            <a:r>
              <a:rPr lang="en-US" sz="2400" u="sng" dirty="0" smtClean="0">
                <a:solidFill>
                  <a:srgbClr val="006E00"/>
                </a:solidFill>
              </a:rPr>
              <a:t> </a:t>
            </a:r>
            <a:r>
              <a:rPr lang="en-US" sz="2400" dirty="0" smtClean="0">
                <a:solidFill>
                  <a:schemeClr val="tx1">
                    <a:lumMod val="95000"/>
                    <a:lumOff val="5000"/>
                  </a:schemeClr>
                </a:solidFill>
              </a:rPr>
              <a:t>and </a:t>
            </a:r>
            <a:r>
              <a:rPr lang="en-US" sz="2400" b="1" dirty="0" smtClean="0">
                <a:solidFill>
                  <a:schemeClr val="tx1">
                    <a:lumMod val="95000"/>
                    <a:lumOff val="5000"/>
                  </a:schemeClr>
                </a:solidFill>
              </a:rPr>
              <a:t>reduce </a:t>
            </a:r>
            <a:r>
              <a:rPr lang="en-US" sz="2400" b="1" u="sng" dirty="0" smtClean="0">
                <a:solidFill>
                  <a:srgbClr val="000090"/>
                </a:solidFill>
              </a:rPr>
              <a:t>False Alarm Rate</a:t>
            </a:r>
            <a:endParaRPr lang="en-US" sz="2400" b="1" u="sng" dirty="0">
              <a:solidFill>
                <a:schemeClr val="tx1">
                  <a:lumMod val="95000"/>
                  <a:lumOff val="5000"/>
                </a:schemeClr>
              </a:solidFill>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99678" cy="380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43800" y="4495800"/>
            <a:ext cx="914400" cy="276999"/>
          </a:xfrm>
          <a:prstGeom prst="rect">
            <a:avLst/>
          </a:prstGeom>
          <a:noFill/>
        </p:spPr>
        <p:txBody>
          <a:bodyPr wrap="square" rtlCol="0">
            <a:spAutoFit/>
          </a:bodyPr>
          <a:lstStyle/>
          <a:p>
            <a:r>
              <a:rPr lang="en-US" sz="1200" dirty="0" smtClean="0"/>
              <a:t>NCEP/EMC</a:t>
            </a:r>
            <a:endParaRPr lang="en-US" sz="1200" dirty="0"/>
          </a:p>
        </p:txBody>
      </p:sp>
      <p:sp>
        <p:nvSpPr>
          <p:cNvPr id="20" name="Title 11"/>
          <p:cNvSpPr>
            <a:spLocks noGrp="1"/>
          </p:cNvSpPr>
          <p:nvPr>
            <p:ph type="title"/>
          </p:nvPr>
        </p:nvSpPr>
        <p:spPr>
          <a:xfrm>
            <a:off x="304800" y="0"/>
            <a:ext cx="8229600" cy="779573"/>
          </a:xfrm>
        </p:spPr>
        <p:txBody>
          <a:bodyPr>
            <a:noAutofit/>
          </a:bodyPr>
          <a:lstStyle/>
          <a:p>
            <a:r>
              <a:rPr lang="en-US" sz="4800" dirty="0" smtClean="0"/>
              <a:t>Motivation</a:t>
            </a:r>
            <a:endParaRPr lang="en-US" sz="4800" dirty="0"/>
          </a:p>
        </p:txBody>
      </p:sp>
      <p:sp>
        <p:nvSpPr>
          <p:cNvPr id="2" name="Rectangle 1"/>
          <p:cNvSpPr/>
          <p:nvPr/>
        </p:nvSpPr>
        <p:spPr>
          <a:xfrm>
            <a:off x="3288631" y="1524000"/>
            <a:ext cx="2138947" cy="2667000"/>
          </a:xfrm>
          <a:prstGeom prst="rect">
            <a:avLst/>
          </a:prstGeom>
          <a:solidFill>
            <a:schemeClr val="accent6">
              <a:lumMod val="7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66FF"/>
              </a:solidFill>
            </a:endParaRPr>
          </a:p>
        </p:txBody>
      </p:sp>
      <p:sp>
        <p:nvSpPr>
          <p:cNvPr id="4" name="Rectangle 3"/>
          <p:cNvSpPr/>
          <p:nvPr/>
        </p:nvSpPr>
        <p:spPr>
          <a:xfrm>
            <a:off x="7313102" y="5414030"/>
            <a:ext cx="1097280" cy="1097280"/>
          </a:xfrm>
          <a:prstGeom prst="rect">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764462" y="4865390"/>
            <a:ext cx="1097280" cy="1097280"/>
          </a:xfrm>
          <a:prstGeom prst="rect">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806928" y="4917222"/>
            <a:ext cx="983563" cy="369332"/>
          </a:xfrm>
          <a:prstGeom prst="rect">
            <a:avLst/>
          </a:prstGeom>
          <a:noFill/>
        </p:spPr>
        <p:txBody>
          <a:bodyPr wrap="none" rtlCol="0">
            <a:spAutoFit/>
          </a:bodyPr>
          <a:lstStyle/>
          <a:p>
            <a:r>
              <a:rPr lang="en-US" dirty="0" smtClean="0">
                <a:solidFill>
                  <a:srgbClr val="000090"/>
                </a:solidFill>
              </a:rPr>
              <a:t>Forecast</a:t>
            </a:r>
            <a:endParaRPr lang="en-US" dirty="0">
              <a:solidFill>
                <a:srgbClr val="000090"/>
              </a:solidFill>
            </a:endParaRPr>
          </a:p>
        </p:txBody>
      </p:sp>
      <p:sp>
        <p:nvSpPr>
          <p:cNvPr id="9" name="TextBox 8"/>
          <p:cNvSpPr txBox="1"/>
          <p:nvPr/>
        </p:nvSpPr>
        <p:spPr>
          <a:xfrm>
            <a:off x="7332992" y="6101060"/>
            <a:ext cx="1084777" cy="369332"/>
          </a:xfrm>
          <a:prstGeom prst="rect">
            <a:avLst/>
          </a:prstGeom>
          <a:noFill/>
        </p:spPr>
        <p:txBody>
          <a:bodyPr wrap="none" rtlCol="0">
            <a:spAutoFit/>
          </a:bodyPr>
          <a:lstStyle/>
          <a:p>
            <a:r>
              <a:rPr lang="en-US" dirty="0" smtClean="0">
                <a:solidFill>
                  <a:schemeClr val="accent6">
                    <a:lumMod val="50000"/>
                  </a:schemeClr>
                </a:solidFill>
              </a:rPr>
              <a:t>Observed</a:t>
            </a:r>
            <a:endParaRPr lang="en-US" dirty="0">
              <a:solidFill>
                <a:schemeClr val="accent6">
                  <a:lumMod val="50000"/>
                </a:schemeClr>
              </a:solidFill>
            </a:endParaRPr>
          </a:p>
        </p:txBody>
      </p:sp>
      <p:cxnSp>
        <p:nvCxnSpPr>
          <p:cNvPr id="11" name="Straight Connector 10"/>
          <p:cNvCxnSpPr/>
          <p:nvPr/>
        </p:nvCxnSpPr>
        <p:spPr>
          <a:xfrm>
            <a:off x="1675775" y="3140126"/>
            <a:ext cx="5088687" cy="0"/>
          </a:xfrm>
          <a:prstGeom prst="line">
            <a:avLst/>
          </a:prstGeom>
          <a:ln>
            <a:solidFill>
              <a:srgbClr val="800000"/>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236902" y="5524602"/>
            <a:ext cx="701728" cy="323165"/>
          </a:xfrm>
          <a:prstGeom prst="rect">
            <a:avLst/>
          </a:prstGeom>
          <a:noFill/>
        </p:spPr>
        <p:txBody>
          <a:bodyPr wrap="none" rtlCol="0">
            <a:spAutoFit/>
          </a:bodyPr>
          <a:lstStyle/>
          <a:p>
            <a:r>
              <a:rPr lang="en-US" sz="1500" dirty="0" smtClean="0">
                <a:solidFill>
                  <a:srgbClr val="FFFF00"/>
                </a:solidFill>
                <a:latin typeface="Arial Narrow"/>
                <a:cs typeface="Arial Narrow"/>
              </a:rPr>
              <a:t>Correct</a:t>
            </a:r>
            <a:endParaRPr lang="en-US" sz="1500" dirty="0">
              <a:solidFill>
                <a:srgbClr val="FFFF00"/>
              </a:solidFill>
              <a:latin typeface="Arial Narrow"/>
              <a:cs typeface="Arial Narrow"/>
            </a:endParaRPr>
          </a:p>
        </p:txBody>
      </p:sp>
      <p:sp>
        <p:nvSpPr>
          <p:cNvPr id="17" name="Rectangle 16"/>
          <p:cNvSpPr/>
          <p:nvPr/>
        </p:nvSpPr>
        <p:spPr>
          <a:xfrm>
            <a:off x="7313102" y="5410200"/>
            <a:ext cx="548640" cy="552470"/>
          </a:xfrm>
          <a:prstGeom prst="rect">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11"/>
          <p:cNvSpPr>
            <a:spLocks noGrp="1"/>
          </p:cNvSpPr>
          <p:nvPr>
            <p:ph type="sldNum" sz="quarter" idx="12"/>
          </p:nvPr>
        </p:nvSpPr>
        <p:spPr/>
        <p:txBody>
          <a:bodyPr/>
          <a:lstStyle/>
          <a:p>
            <a:fld id="{75CE691E-EB41-48F8-BEE9-389CD7BFC50A}" type="slidenum">
              <a:rPr lang="en-US" smtClean="0"/>
              <a:t>53</a:t>
            </a:fld>
            <a:endParaRPr lang="en-US"/>
          </a:p>
        </p:txBody>
      </p:sp>
    </p:spTree>
    <p:extLst>
      <p:ext uri="{BB962C8B-B14F-4D97-AF65-F5344CB8AC3E}">
        <p14:creationId xmlns:p14="http://schemas.microsoft.com/office/powerpoint/2010/main" val="21965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598"/>
            <a:ext cx="9144000" cy="646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511"/>
            <a:ext cx="9144000" cy="477054"/>
          </a:xfrm>
          <a:prstGeom prst="rect">
            <a:avLst/>
          </a:prstGeom>
          <a:solidFill>
            <a:srgbClr val="D9CB8B"/>
          </a:solidFill>
          <a:ln>
            <a:solidFill>
              <a:srgbClr val="000090"/>
            </a:solidFill>
          </a:ln>
        </p:spPr>
        <p:txBody>
          <a:bodyPr wrap="square" rtlCol="0">
            <a:spAutoFit/>
          </a:bodyPr>
          <a:lstStyle/>
          <a:p>
            <a:pPr algn="ctr"/>
            <a:r>
              <a:rPr lang="en-US" sz="2500" b="1" dirty="0" smtClean="0">
                <a:solidFill>
                  <a:srgbClr val="000090"/>
                </a:solidFill>
                <a:latin typeface="Arial Rounded MT Bold"/>
                <a:cs typeface="Arial Rounded MT Bold"/>
              </a:rPr>
              <a:t>First, assure that the Satellite Soundings add information</a:t>
            </a:r>
            <a:endParaRPr lang="en-US" sz="2500" b="1" dirty="0">
              <a:solidFill>
                <a:srgbClr val="000090"/>
              </a:solidFill>
              <a:latin typeface="Arial Rounded MT Bold"/>
              <a:cs typeface="Arial Rounded MT Bold"/>
            </a:endParaRPr>
          </a:p>
        </p:txBody>
      </p:sp>
      <p:sp>
        <p:nvSpPr>
          <p:cNvPr id="5" name="Slide Number Placeholder 4"/>
          <p:cNvSpPr>
            <a:spLocks noGrp="1"/>
          </p:cNvSpPr>
          <p:nvPr>
            <p:ph type="sldNum" sz="quarter" idx="12"/>
          </p:nvPr>
        </p:nvSpPr>
        <p:spPr/>
        <p:txBody>
          <a:bodyPr/>
          <a:lstStyle/>
          <a:p>
            <a:fld id="{75CE691E-EB41-48F8-BEE9-389CD7BFC50A}" type="slidenum">
              <a:rPr lang="en-US" smtClean="0"/>
              <a:t>54</a:t>
            </a:fld>
            <a:endParaRPr lang="en-US"/>
          </a:p>
        </p:txBody>
      </p:sp>
    </p:spTree>
    <p:extLst>
      <p:ext uri="{BB962C8B-B14F-4D97-AF65-F5344CB8AC3E}">
        <p14:creationId xmlns:p14="http://schemas.microsoft.com/office/powerpoint/2010/main" val="2235283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66" y="2271712"/>
            <a:ext cx="7063979" cy="41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833171"/>
            <a:ext cx="9144000" cy="1428083"/>
          </a:xfrm>
          <a:prstGeom prst="rect">
            <a:avLst/>
          </a:prstGeom>
          <a:noFill/>
        </p:spPr>
        <p:txBody>
          <a:bodyPr wrap="square" rtlCol="0">
            <a:spAutoFit/>
          </a:bodyPr>
          <a:lstStyle/>
          <a:p>
            <a:pPr algn="ctr">
              <a:lnSpc>
                <a:spcPct val="90000"/>
              </a:lnSpc>
            </a:pPr>
            <a:r>
              <a:rPr lang="en-US" sz="2400" i="1" dirty="0" smtClean="0">
                <a:solidFill>
                  <a:srgbClr val="000090"/>
                </a:solidFill>
              </a:rPr>
              <a:t>NearCasts analyses/forecast displays retain up to 10 hours of </a:t>
            </a:r>
            <a:r>
              <a:rPr lang="en-US" sz="2400" i="1" dirty="0">
                <a:solidFill>
                  <a:srgbClr val="000090"/>
                </a:solidFill>
              </a:rPr>
              <a:t>earlier </a:t>
            </a:r>
            <a:r>
              <a:rPr lang="en-US" sz="2400" i="1" dirty="0" smtClean="0">
                <a:solidFill>
                  <a:srgbClr val="000090"/>
                </a:solidFill>
              </a:rPr>
              <a:t>observations in their </a:t>
            </a:r>
            <a:r>
              <a:rPr lang="en-US" sz="2400" i="1" dirty="0">
                <a:solidFill>
                  <a:srgbClr val="000090"/>
                </a:solidFill>
              </a:rPr>
              <a:t>hourly </a:t>
            </a:r>
            <a:r>
              <a:rPr lang="en-US" sz="2400" i="1" dirty="0" smtClean="0">
                <a:solidFill>
                  <a:srgbClr val="000090"/>
                </a:solidFill>
              </a:rPr>
              <a:t>updates by including data projections (forecast trajectories) from previous model cycles, with </a:t>
            </a:r>
            <a:r>
              <a:rPr lang="en-US" sz="2400" i="1" dirty="0">
                <a:solidFill>
                  <a:srgbClr val="000090"/>
                </a:solidFill>
              </a:rPr>
              <a:t>r</a:t>
            </a:r>
            <a:r>
              <a:rPr lang="en-US" sz="2400" i="1" dirty="0" smtClean="0">
                <a:solidFill>
                  <a:srgbClr val="000090"/>
                </a:solidFill>
              </a:rPr>
              <a:t>ecent observations weighted most heavily </a:t>
            </a:r>
            <a:endParaRPr lang="en-US" sz="2400" i="1" dirty="0">
              <a:solidFill>
                <a:srgbClr val="000090"/>
              </a:solidFill>
            </a:endParaRPr>
          </a:p>
        </p:txBody>
      </p:sp>
      <p:sp>
        <p:nvSpPr>
          <p:cNvPr id="6" name="Title 11"/>
          <p:cNvSpPr txBox="1">
            <a:spLocks/>
          </p:cNvSpPr>
          <p:nvPr/>
        </p:nvSpPr>
        <p:spPr>
          <a:xfrm>
            <a:off x="-1" y="0"/>
            <a:ext cx="9050421" cy="10160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2800" dirty="0" smtClean="0"/>
              <a:t>The importance of Preserving Previous Observations in NearCast Analyses and Forecasts</a:t>
            </a:r>
            <a:endParaRPr lang="en-US" sz="2800" dirty="0"/>
          </a:p>
        </p:txBody>
      </p:sp>
      <p:sp>
        <p:nvSpPr>
          <p:cNvPr id="5" name="Down Arrow 4"/>
          <p:cNvSpPr/>
          <p:nvPr/>
        </p:nvSpPr>
        <p:spPr>
          <a:xfrm>
            <a:off x="4653643" y="5791201"/>
            <a:ext cx="375557" cy="6096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4653642" y="5486400"/>
            <a:ext cx="375557" cy="914401"/>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4653643" y="5191126"/>
            <a:ext cx="375557" cy="12192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4659085" y="4953000"/>
            <a:ext cx="370114" cy="14478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a:off x="4648200" y="4584700"/>
            <a:ext cx="375557" cy="18161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4648200" y="4273551"/>
            <a:ext cx="381000" cy="21336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4653643" y="3962400"/>
            <a:ext cx="375557" cy="24384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4648200" y="3657600"/>
            <a:ext cx="375557" cy="27432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4648200" y="3352800"/>
            <a:ext cx="375557" cy="30480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p:cNvSpPr/>
          <p:nvPr/>
        </p:nvSpPr>
        <p:spPr>
          <a:xfrm>
            <a:off x="4648200" y="3048000"/>
            <a:ext cx="381000" cy="3352800"/>
          </a:xfrm>
          <a:prstGeom prst="downArrow">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6450032" y="5791201"/>
            <a:ext cx="457200" cy="600074"/>
          </a:xfrm>
          <a:prstGeom prst="downArrow">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a:off x="6450032" y="5788026"/>
            <a:ext cx="457200" cy="600074"/>
          </a:xfrm>
          <a:prstGeom prst="downArrow">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22"/>
          <p:cNvSpPr/>
          <p:nvPr/>
        </p:nvSpPr>
        <p:spPr>
          <a:xfrm>
            <a:off x="6450032" y="5492750"/>
            <a:ext cx="457200" cy="896144"/>
          </a:xfrm>
          <a:prstGeom prst="downArrow">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a:off x="6450032" y="5181600"/>
            <a:ext cx="457200" cy="1206500"/>
          </a:xfrm>
          <a:prstGeom prst="downArrow">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own Arrow 24"/>
          <p:cNvSpPr/>
          <p:nvPr/>
        </p:nvSpPr>
        <p:spPr>
          <a:xfrm>
            <a:off x="6450032" y="4876800"/>
            <a:ext cx="457200" cy="1511300"/>
          </a:xfrm>
          <a:prstGeom prst="downArrow">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343400" y="6412468"/>
            <a:ext cx="1295400" cy="369332"/>
          </a:xfrm>
          <a:prstGeom prst="rect">
            <a:avLst/>
          </a:prstGeom>
          <a:noFill/>
        </p:spPr>
        <p:txBody>
          <a:bodyPr wrap="square" rtlCol="0">
            <a:spAutoFit/>
          </a:bodyPr>
          <a:lstStyle/>
          <a:p>
            <a:r>
              <a:rPr lang="en-US" dirty="0" smtClean="0"/>
              <a:t>ANALYSIS</a:t>
            </a:r>
            <a:endParaRPr lang="en-US" dirty="0"/>
          </a:p>
        </p:txBody>
      </p:sp>
      <p:sp>
        <p:nvSpPr>
          <p:cNvPr id="27" name="TextBox 26"/>
          <p:cNvSpPr txBox="1"/>
          <p:nvPr/>
        </p:nvSpPr>
        <p:spPr>
          <a:xfrm>
            <a:off x="5943600" y="6412468"/>
            <a:ext cx="1927264" cy="369332"/>
          </a:xfrm>
          <a:prstGeom prst="rect">
            <a:avLst/>
          </a:prstGeom>
          <a:noFill/>
        </p:spPr>
        <p:txBody>
          <a:bodyPr wrap="square" rtlCol="0">
            <a:spAutoFit/>
          </a:bodyPr>
          <a:lstStyle/>
          <a:p>
            <a:r>
              <a:rPr lang="en-US" dirty="0" smtClean="0"/>
              <a:t>6HR FORECAST</a:t>
            </a:r>
            <a:endParaRPr lang="en-US" dirty="0"/>
          </a:p>
        </p:txBody>
      </p:sp>
      <p:sp>
        <p:nvSpPr>
          <p:cNvPr id="29" name="TextBox 28"/>
          <p:cNvSpPr txBox="1"/>
          <p:nvPr/>
        </p:nvSpPr>
        <p:spPr>
          <a:xfrm>
            <a:off x="2133600" y="6019800"/>
            <a:ext cx="1930400" cy="369332"/>
          </a:xfrm>
          <a:prstGeom prst="rect">
            <a:avLst/>
          </a:prstGeom>
          <a:noFill/>
        </p:spPr>
        <p:txBody>
          <a:bodyPr wrap="square" rtlCol="0">
            <a:spAutoFit/>
          </a:bodyPr>
          <a:lstStyle/>
          <a:p>
            <a:pPr algn="ctr"/>
            <a:r>
              <a:rPr lang="en-US" b="1" dirty="0" smtClean="0"/>
              <a:t>CURRENT CYCLE</a:t>
            </a:r>
            <a:endParaRPr lang="en-US" b="1" dirty="0"/>
          </a:p>
        </p:txBody>
      </p:sp>
      <p:cxnSp>
        <p:nvCxnSpPr>
          <p:cNvPr id="22" name="Straight Arrow Connector 21"/>
          <p:cNvCxnSpPr/>
          <p:nvPr/>
        </p:nvCxnSpPr>
        <p:spPr>
          <a:xfrm flipH="1">
            <a:off x="1676400" y="6215063"/>
            <a:ext cx="609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86200" y="6204466"/>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5CE691E-EB41-48F8-BEE9-389CD7BFC50A}" type="slidenum">
              <a:rPr lang="en-US" smtClean="0"/>
              <a:t>55</a:t>
            </a:fld>
            <a:endParaRPr lang="en-US"/>
          </a:p>
        </p:txBody>
      </p:sp>
    </p:spTree>
    <p:extLst>
      <p:ext uri="{BB962C8B-B14F-4D97-AF65-F5344CB8AC3E}">
        <p14:creationId xmlns:p14="http://schemas.microsoft.com/office/powerpoint/2010/main" val="202529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line\Desktop\may24_sndr_ra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803" y="998606"/>
            <a:ext cx="6126997" cy="42888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Raw Sounding Data</a:t>
            </a:r>
            <a:endParaRPr lang="en-US" dirty="0"/>
          </a:p>
        </p:txBody>
      </p:sp>
      <p:sp>
        <p:nvSpPr>
          <p:cNvPr id="5" name="Rectangle 4"/>
          <p:cNvSpPr/>
          <p:nvPr/>
        </p:nvSpPr>
        <p:spPr>
          <a:xfrm>
            <a:off x="16328" y="5257800"/>
            <a:ext cx="8975271" cy="1631216"/>
          </a:xfrm>
          <a:prstGeom prst="rect">
            <a:avLst/>
          </a:prstGeom>
        </p:spPr>
        <p:txBody>
          <a:bodyPr wrap="square">
            <a:spAutoFit/>
          </a:bodyPr>
          <a:lstStyle/>
          <a:p>
            <a:pPr marL="342900" indent="-342900">
              <a:buFont typeface="Arial"/>
              <a:buChar char="•"/>
              <a:defRPr/>
            </a:pPr>
            <a:r>
              <a:rPr lang="en-US" sz="2000" dirty="0"/>
              <a:t>Retrieval:</a:t>
            </a:r>
          </a:p>
          <a:p>
            <a:pPr marL="800100" lvl="1" indent="-342900">
              <a:buFont typeface="Arial"/>
              <a:buChar char="•"/>
              <a:defRPr/>
            </a:pPr>
            <a:r>
              <a:rPr lang="en-US" sz="2000" dirty="0"/>
              <a:t>Model </a:t>
            </a:r>
            <a:r>
              <a:rPr lang="en-US" sz="2000" dirty="0" smtClean="0"/>
              <a:t>provide a </a:t>
            </a:r>
            <a:r>
              <a:rPr lang="en-US" sz="2000" b="1" dirty="0"/>
              <a:t>first guess profile </a:t>
            </a:r>
            <a:r>
              <a:rPr lang="en-US" sz="2000" dirty="0"/>
              <a:t>(surface reports, SST, GFS forecast).</a:t>
            </a:r>
          </a:p>
          <a:p>
            <a:pPr marL="800100" lvl="1" indent="-342900">
              <a:buFont typeface="Arial"/>
              <a:buChar char="•"/>
              <a:defRPr/>
            </a:pPr>
            <a:r>
              <a:rPr lang="en-US" sz="2000" dirty="0"/>
              <a:t>Perturb this profile, and resulting </a:t>
            </a:r>
            <a:r>
              <a:rPr lang="en-US" sz="2000" b="1" dirty="0"/>
              <a:t>calculated radiances</a:t>
            </a:r>
            <a:r>
              <a:rPr lang="en-US" sz="2000" dirty="0"/>
              <a:t>, until those radiances match the observed radiances</a:t>
            </a:r>
            <a:r>
              <a:rPr lang="en-US" sz="2000" dirty="0" smtClean="0"/>
              <a:t>. </a:t>
            </a:r>
            <a:endParaRPr lang="en-US" sz="2000" dirty="0"/>
          </a:p>
          <a:p>
            <a:pPr marL="800100" lvl="1" indent="-342900">
              <a:buFont typeface="Arial"/>
              <a:buChar char="•"/>
              <a:defRPr/>
            </a:pPr>
            <a:r>
              <a:rPr lang="en-US" sz="2000" dirty="0"/>
              <a:t>When this is satisfied, the perturbed profile is the </a:t>
            </a:r>
            <a:r>
              <a:rPr lang="en-US" sz="2000" b="1" dirty="0"/>
              <a:t>retrieved profile</a:t>
            </a:r>
          </a:p>
        </p:txBody>
      </p:sp>
      <p:sp>
        <p:nvSpPr>
          <p:cNvPr id="6" name="TextBox 5"/>
          <p:cNvSpPr txBox="1"/>
          <p:nvPr/>
        </p:nvSpPr>
        <p:spPr>
          <a:xfrm>
            <a:off x="707572" y="2509520"/>
            <a:ext cx="7620000" cy="1754326"/>
          </a:xfrm>
          <a:prstGeom prst="rect">
            <a:avLst/>
          </a:prstGeom>
          <a:solidFill>
            <a:srgbClr val="92D050"/>
          </a:solidFill>
          <a:ln>
            <a:noFill/>
          </a:ln>
        </p:spPr>
        <p:txBody>
          <a:bodyPr wrap="square" rtlCol="0">
            <a:spAutoFit/>
          </a:bodyPr>
          <a:lstStyle/>
          <a:p>
            <a:r>
              <a:rPr lang="en-US" sz="3600" b="1" dirty="0" smtClean="0"/>
              <a:t>Do these satellite data add info </a:t>
            </a:r>
            <a:r>
              <a:rPr lang="en-US" sz="3600" b="1" dirty="0"/>
              <a:t>to the 1</a:t>
            </a:r>
            <a:r>
              <a:rPr lang="en-US" sz="3600" b="1" baseline="30000" dirty="0"/>
              <a:t>st</a:t>
            </a:r>
            <a:r>
              <a:rPr lang="en-US" sz="3600" b="1" dirty="0"/>
              <a:t> guess </a:t>
            </a:r>
            <a:r>
              <a:rPr lang="en-US" sz="3600" b="1" dirty="0" smtClean="0"/>
              <a:t>profile about the moisture structure of the atmosphere?</a:t>
            </a:r>
            <a:endParaRPr lang="en-US" sz="3600" b="1" dirty="0"/>
          </a:p>
        </p:txBody>
      </p:sp>
      <p:sp>
        <p:nvSpPr>
          <p:cNvPr id="7" name="Slide Number Placeholder 6"/>
          <p:cNvSpPr>
            <a:spLocks noGrp="1"/>
          </p:cNvSpPr>
          <p:nvPr>
            <p:ph type="sldNum" sz="quarter" idx="12"/>
          </p:nvPr>
        </p:nvSpPr>
        <p:spPr/>
        <p:txBody>
          <a:bodyPr/>
          <a:lstStyle/>
          <a:p>
            <a:fld id="{75CE691E-EB41-48F8-BEE9-389CD7BFC50A}" type="slidenum">
              <a:rPr lang="en-US" smtClean="0"/>
              <a:t>56</a:t>
            </a:fld>
            <a:endParaRPr lang="en-US"/>
          </a:p>
        </p:txBody>
      </p:sp>
    </p:spTree>
    <p:extLst>
      <p:ext uri="{BB962C8B-B14F-4D97-AF65-F5344CB8AC3E}">
        <p14:creationId xmlns:p14="http://schemas.microsoft.com/office/powerpoint/2010/main" val="12256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364342" y="2840781"/>
                <a:ext cx="2420715" cy="6598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i="1">
                              <a:latin typeface="Cambria Math"/>
                            </a:rPr>
                          </m:ctrlPr>
                        </m:sSupPr>
                        <m:e>
                          <m:sSub>
                            <m:sSubPr>
                              <m:ctrlPr>
                                <a:rPr lang="en-US" i="1" smtClean="0">
                                  <a:latin typeface="Cambria Math"/>
                                </a:rPr>
                              </m:ctrlPr>
                            </m:sSubPr>
                            <m:e>
                              <m:r>
                                <a:rPr lang="en-US" i="1">
                                  <a:latin typeface="Cambria Math"/>
                                </a:rPr>
                                <m:t> </m:t>
                              </m:r>
                              <m:r>
                                <a:rPr lang="en-US" i="1">
                                  <a:latin typeface="Cambria Math"/>
                                </a:rPr>
                                <m:t>𝑎</m:t>
                              </m:r>
                            </m:e>
                            <m:sub>
                              <m:r>
                                <a:rPr lang="en-US" i="1">
                                  <a:latin typeface="Cambria Math"/>
                                </a:rPr>
                                <m:t>𝑥</m:t>
                              </m:r>
                            </m:sub>
                          </m:sSub>
                        </m:e>
                        <m:sup>
                          <m:r>
                            <a:rPr lang="en-US" i="1">
                              <a:latin typeface="Cambria Math"/>
                            </a:rPr>
                            <m:t>𝑡</m:t>
                          </m:r>
                        </m:sup>
                      </m:sSup>
                      <m:r>
                        <a:rPr lang="en-US" i="1">
                          <a:latin typeface="Cambria Math"/>
                        </a:rPr>
                        <m:t>=−</m:t>
                      </m:r>
                      <m:f>
                        <m:fPr>
                          <m:ctrlPr>
                            <a:rPr lang="en-US" i="1">
                              <a:latin typeface="Cambria Math"/>
                            </a:rPr>
                          </m:ctrlPr>
                        </m:fPr>
                        <m:num>
                          <m:sSup>
                            <m:sSupPr>
                              <m:ctrlPr>
                                <a:rPr lang="en-US" i="1">
                                  <a:latin typeface="Cambria Math"/>
                                </a:rPr>
                              </m:ctrlPr>
                            </m:sSupPr>
                            <m:e>
                              <m:r>
                                <a:rPr lang="en-US" i="1">
                                  <a:latin typeface="Cambria Math"/>
                                </a:rPr>
                                <m:t>∆</m:t>
                              </m:r>
                              <m:r>
                                <a:rPr lang="en-US" i="1">
                                  <a:latin typeface="Cambria Math"/>
                                </a:rPr>
                                <m:t>𝑀</m:t>
                              </m:r>
                            </m:e>
                            <m:sup>
                              <m:r>
                                <a:rPr lang="en-US" i="1">
                                  <a:latin typeface="Cambria Math"/>
                                </a:rPr>
                                <m:t>𝑡</m:t>
                              </m:r>
                            </m:sup>
                          </m:sSup>
                        </m:num>
                        <m:den>
                          <m:r>
                            <a:rPr lang="en-US" i="1">
                              <a:latin typeface="Cambria Math"/>
                            </a:rPr>
                            <m:t>∆</m:t>
                          </m:r>
                          <m:r>
                            <a:rPr lang="en-US" i="1">
                              <a:latin typeface="Cambria Math"/>
                            </a:rPr>
                            <m:t>𝑥</m:t>
                          </m:r>
                        </m:den>
                      </m:f>
                      <m:r>
                        <a:rPr lang="en-US" i="1">
                          <a:latin typeface="Cambria Math"/>
                        </a:rPr>
                        <m:t>+</m:t>
                      </m:r>
                      <m:sSup>
                        <m:sSupPr>
                          <m:ctrlPr>
                            <a:rPr lang="en-US" i="1">
                              <a:latin typeface="Cambria Math"/>
                            </a:rPr>
                          </m:ctrlPr>
                        </m:sSupPr>
                        <m:e>
                          <m:r>
                            <a:rPr lang="en-US" i="1">
                              <a:latin typeface="Cambria Math"/>
                            </a:rPr>
                            <m:t>𝑓</m:t>
                          </m:r>
                        </m:e>
                        <m:sup>
                          <m:r>
                            <a:rPr lang="en-US" i="1">
                              <a:latin typeface="Cambria Math"/>
                            </a:rPr>
                            <m:t>𝑡</m:t>
                          </m:r>
                        </m:sup>
                      </m:sSup>
                      <m:sSup>
                        <m:sSupPr>
                          <m:ctrlPr>
                            <a:rPr lang="en-US" i="1">
                              <a:latin typeface="Cambria Math"/>
                            </a:rPr>
                          </m:ctrlPr>
                        </m:sSupPr>
                        <m:e>
                          <m:r>
                            <a:rPr lang="en-US" i="1">
                              <a:latin typeface="Cambria Math"/>
                            </a:rPr>
                            <m:t>𝑣</m:t>
                          </m:r>
                        </m:e>
                        <m:sup>
                          <m:r>
                            <a:rPr lang="en-US" i="1">
                              <a:latin typeface="Cambria Math"/>
                            </a:rPr>
                            <m:t>𝑡</m:t>
                          </m:r>
                        </m:sup>
                      </m:sSup>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364342" y="2840781"/>
                <a:ext cx="2420715" cy="65986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388757" y="2819400"/>
                <a:ext cx="2205732" cy="707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sSub>
                            <m:sSubPr>
                              <m:ctrlPr>
                                <a:rPr lang="en-US" i="1">
                                  <a:latin typeface="Cambria Math"/>
                                </a:rPr>
                              </m:ctrlPr>
                            </m:sSubPr>
                            <m:e>
                              <m:r>
                                <a:rPr lang="en-US" i="1">
                                  <a:latin typeface="Cambria Math"/>
                                </a:rPr>
                                <m:t> </m:t>
                              </m:r>
                              <m:r>
                                <a:rPr lang="en-US" i="1">
                                  <a:latin typeface="Cambria Math"/>
                                </a:rPr>
                                <m:t>𝑎</m:t>
                              </m:r>
                            </m:e>
                            <m:sub>
                              <m:r>
                                <a:rPr lang="en-US" i="1">
                                  <a:latin typeface="Cambria Math"/>
                                </a:rPr>
                                <m:t>𝑦</m:t>
                              </m:r>
                            </m:sub>
                          </m:sSub>
                        </m:e>
                        <m:sup>
                          <m:r>
                            <a:rPr lang="en-US" i="1">
                              <a:latin typeface="Cambria Math"/>
                            </a:rPr>
                            <m:t>𝑡</m:t>
                          </m:r>
                        </m:sup>
                      </m:sSup>
                      <m:r>
                        <a:rPr lang="en-US" i="1">
                          <a:latin typeface="Cambria Math"/>
                        </a:rPr>
                        <m:t>=−</m:t>
                      </m:r>
                      <m:f>
                        <m:fPr>
                          <m:ctrlPr>
                            <a:rPr lang="en-US" i="1">
                              <a:latin typeface="Cambria Math"/>
                            </a:rPr>
                          </m:ctrlPr>
                        </m:fPr>
                        <m:num>
                          <m:sSup>
                            <m:sSupPr>
                              <m:ctrlPr>
                                <a:rPr lang="en-US" i="1">
                                  <a:latin typeface="Cambria Math"/>
                                </a:rPr>
                              </m:ctrlPr>
                            </m:sSupPr>
                            <m:e>
                              <m:r>
                                <a:rPr lang="en-US" i="1">
                                  <a:latin typeface="Cambria Math"/>
                                </a:rPr>
                                <m:t>∆</m:t>
                              </m:r>
                              <m:r>
                                <a:rPr lang="en-US" i="1">
                                  <a:latin typeface="Cambria Math"/>
                                </a:rPr>
                                <m:t>𝑀</m:t>
                              </m:r>
                            </m:e>
                            <m:sup>
                              <m:r>
                                <a:rPr lang="en-US" i="1">
                                  <a:latin typeface="Cambria Math"/>
                                </a:rPr>
                                <m:t>𝑡</m:t>
                              </m:r>
                            </m:sup>
                          </m:sSup>
                        </m:num>
                        <m:den>
                          <m:r>
                            <a:rPr lang="en-US" i="1">
                              <a:latin typeface="Cambria Math"/>
                            </a:rPr>
                            <m:t>∆</m:t>
                          </m:r>
                          <m:r>
                            <a:rPr lang="en-US" i="1">
                              <a:latin typeface="Cambria Math"/>
                            </a:rPr>
                            <m:t>𝑦</m:t>
                          </m:r>
                        </m:den>
                      </m:f>
                      <m:r>
                        <a:rPr lang="en-US" i="1">
                          <a:latin typeface="Cambria Math"/>
                        </a:rPr>
                        <m:t>−</m:t>
                      </m:r>
                      <m:sSup>
                        <m:sSupPr>
                          <m:ctrlPr>
                            <a:rPr lang="en-US" i="1">
                              <a:latin typeface="Cambria Math"/>
                            </a:rPr>
                          </m:ctrlPr>
                        </m:sSupPr>
                        <m:e>
                          <m:r>
                            <a:rPr lang="en-US" i="1">
                              <a:latin typeface="Cambria Math"/>
                            </a:rPr>
                            <m:t>𝑓</m:t>
                          </m:r>
                        </m:e>
                        <m:sup>
                          <m:r>
                            <a:rPr lang="en-US" i="1">
                              <a:latin typeface="Cambria Math"/>
                            </a:rPr>
                            <m:t>𝑡</m:t>
                          </m:r>
                        </m:sup>
                      </m:sSup>
                      <m:sSup>
                        <m:sSupPr>
                          <m:ctrlPr>
                            <a:rPr lang="en-US" i="1">
                              <a:latin typeface="Cambria Math"/>
                            </a:rPr>
                          </m:ctrlPr>
                        </m:sSupPr>
                        <m:e>
                          <m:r>
                            <a:rPr lang="en-US" i="1">
                              <a:latin typeface="Cambria Math"/>
                            </a:rPr>
                            <m:t>𝑢</m:t>
                          </m:r>
                        </m:e>
                        <m:sup>
                          <m:r>
                            <a:rPr lang="en-US" i="1">
                              <a:latin typeface="Cambria Math"/>
                            </a:rPr>
                            <m:t>𝑡</m:t>
                          </m:r>
                        </m:sup>
                      </m:sSup>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388757" y="2819400"/>
                <a:ext cx="2205732" cy="707181"/>
              </a:xfrm>
              <a:prstGeom prst="rect">
                <a:avLst/>
              </a:prstGeom>
              <a:blipFill rotWithShape="1">
                <a:blip r:embed="rId4"/>
                <a:stretch>
                  <a:fillRect/>
                </a:stretch>
              </a:blipFill>
            </p:spPr>
            <p:txBody>
              <a:bodyPr/>
              <a:lstStyle/>
              <a:p>
                <a:r>
                  <a:rPr lang="en-US">
                    <a:noFill/>
                  </a:rPr>
                  <a:t> </a:t>
                </a:r>
              </a:p>
            </p:txBody>
          </p:sp>
        </mc:Fallback>
      </mc:AlternateContent>
      <p:sp>
        <p:nvSpPr>
          <p:cNvPr id="5" name="TextBox 4"/>
          <p:cNvSpPr txBox="1"/>
          <p:nvPr/>
        </p:nvSpPr>
        <p:spPr>
          <a:xfrm>
            <a:off x="395514" y="5519449"/>
            <a:ext cx="7986486" cy="369332"/>
          </a:xfrm>
          <a:prstGeom prst="rect">
            <a:avLst/>
          </a:prstGeom>
          <a:noFill/>
        </p:spPr>
        <p:txBody>
          <a:bodyPr wrap="square" rtlCol="0">
            <a:spAutoFit/>
          </a:bodyPr>
          <a:lstStyle/>
          <a:p>
            <a:r>
              <a:rPr lang="en-US" dirty="0" smtClean="0"/>
              <a:t>The initial  timestep requires a special “startup” formula to update parcel velocities</a:t>
            </a:r>
            <a:endParaRPr lang="en-US" dirty="0"/>
          </a:p>
        </p:txBody>
      </p:sp>
      <p:sp>
        <p:nvSpPr>
          <p:cNvPr id="6" name="TextBox 5"/>
          <p:cNvSpPr txBox="1"/>
          <p:nvPr/>
        </p:nvSpPr>
        <p:spPr>
          <a:xfrm>
            <a:off x="457200" y="2249269"/>
            <a:ext cx="8229600" cy="646331"/>
          </a:xfrm>
          <a:prstGeom prst="rect">
            <a:avLst/>
          </a:prstGeom>
          <a:noFill/>
        </p:spPr>
        <p:txBody>
          <a:bodyPr wrap="square" rtlCol="0">
            <a:spAutoFit/>
          </a:bodyPr>
          <a:lstStyle/>
          <a:p>
            <a:r>
              <a:rPr lang="en-US" dirty="0" smtClean="0"/>
              <a:t>At each time increment, the acceleration of  every parcel is updated using the inviscid equations of motion</a:t>
            </a:r>
            <a:endParaRPr lang="en-US" dirty="0"/>
          </a:p>
        </p:txBody>
      </p:sp>
      <mc:AlternateContent xmlns:mc="http://schemas.openxmlformats.org/markup-compatibility/2006" xmlns:a14="http://schemas.microsoft.com/office/drawing/2010/main">
        <mc:Choice Requires="a14">
          <p:sp>
            <p:nvSpPr>
              <p:cNvPr id="7" name="Rectangle 6"/>
              <p:cNvSpPr/>
              <p:nvPr/>
            </p:nvSpPr>
            <p:spPr>
              <a:xfrm>
                <a:off x="1340193" y="5922820"/>
                <a:ext cx="1845120"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a:rPr>
                            <m:t>𝑢</m:t>
                          </m:r>
                        </m:e>
                        <m:sup>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𝑢</m:t>
                          </m:r>
                        </m:e>
                        <m:sup>
                          <m:r>
                            <a:rPr lang="en-US" i="1">
                              <a:latin typeface="Cambria Math"/>
                            </a:rPr>
                            <m:t>0</m:t>
                          </m:r>
                        </m:sup>
                      </m:sSup>
                      <m:r>
                        <a:rPr lang="en-US" i="1">
                          <a:latin typeface="Cambria Math"/>
                        </a:rPr>
                        <m:t>+</m:t>
                      </m:r>
                      <m:sSup>
                        <m:sSupPr>
                          <m:ctrlPr>
                            <a:rPr lang="en-US" i="1">
                              <a:latin typeface="Cambria Math"/>
                            </a:rPr>
                          </m:ctrlPr>
                        </m:sSupPr>
                        <m:e>
                          <m:sSub>
                            <m:sSubPr>
                              <m:ctrlPr>
                                <a:rPr lang="en-US" i="1">
                                  <a:latin typeface="Cambria Math"/>
                                </a:rPr>
                              </m:ctrlPr>
                            </m:sSubPr>
                            <m:e>
                              <m:r>
                                <a:rPr lang="en-US" i="1">
                                  <a:latin typeface="Cambria Math"/>
                                </a:rPr>
                                <m:t>𝑎</m:t>
                              </m:r>
                            </m:e>
                            <m:sub>
                              <m:r>
                                <a:rPr lang="en-US" i="1">
                                  <a:latin typeface="Cambria Math"/>
                                </a:rPr>
                                <m:t>𝑥</m:t>
                              </m:r>
                            </m:sub>
                          </m:sSub>
                        </m:e>
                        <m:sup>
                          <m:r>
                            <a:rPr lang="en-US" i="1">
                              <a:latin typeface="Cambria Math"/>
                            </a:rPr>
                            <m:t>0</m:t>
                          </m:r>
                        </m:sup>
                      </m:sSup>
                      <m:r>
                        <a:rPr lang="en-US" i="1">
                          <a:latin typeface="Cambria Math"/>
                        </a:rPr>
                        <m:t>∆</m:t>
                      </m:r>
                      <m:r>
                        <a:rPr lang="en-US" i="1">
                          <a:latin typeface="Cambria Math"/>
                        </a:rPr>
                        <m:t>𝑡</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340193" y="5922820"/>
                <a:ext cx="1845120" cy="37555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922389" y="5938690"/>
                <a:ext cx="1833900" cy="4072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a:rPr>
                            <m:t>𝑣</m:t>
                          </m:r>
                        </m:e>
                        <m:sup>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𝑣</m:t>
                          </m:r>
                        </m:e>
                        <m:sup>
                          <m:r>
                            <a:rPr lang="en-US" i="1">
                              <a:latin typeface="Cambria Math"/>
                            </a:rPr>
                            <m:t>0</m:t>
                          </m:r>
                        </m:sup>
                      </m:sSup>
                      <m:r>
                        <a:rPr lang="en-US" i="1">
                          <a:latin typeface="Cambria Math"/>
                        </a:rPr>
                        <m:t>+</m:t>
                      </m:r>
                      <m:sSup>
                        <m:sSupPr>
                          <m:ctrlPr>
                            <a:rPr lang="en-US" i="1">
                              <a:latin typeface="Cambria Math"/>
                            </a:rPr>
                          </m:ctrlPr>
                        </m:sSupPr>
                        <m:e>
                          <m:sSub>
                            <m:sSubPr>
                              <m:ctrlPr>
                                <a:rPr lang="en-US" i="1">
                                  <a:latin typeface="Cambria Math"/>
                                </a:rPr>
                              </m:ctrlPr>
                            </m:sSubPr>
                            <m:e>
                              <m:r>
                                <a:rPr lang="en-US" i="1">
                                  <a:latin typeface="Cambria Math"/>
                                </a:rPr>
                                <m:t>𝑎</m:t>
                              </m:r>
                            </m:e>
                            <m:sub>
                              <m:r>
                                <a:rPr lang="en-US" i="1">
                                  <a:latin typeface="Cambria Math"/>
                                </a:rPr>
                                <m:t>𝑦</m:t>
                              </m:r>
                            </m:sub>
                          </m:sSub>
                        </m:e>
                        <m:sup>
                          <m:r>
                            <a:rPr lang="en-US" i="1">
                              <a:latin typeface="Cambria Math"/>
                            </a:rPr>
                            <m:t>0</m:t>
                          </m:r>
                        </m:sup>
                      </m:sSup>
                      <m:r>
                        <a:rPr lang="en-US" i="1">
                          <a:latin typeface="Cambria Math"/>
                        </a:rPr>
                        <m:t>∆</m:t>
                      </m:r>
                      <m:r>
                        <a:rPr lang="en-US" i="1">
                          <a:latin typeface="Cambria Math"/>
                        </a:rPr>
                        <m:t>𝑡</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922389" y="5938690"/>
                <a:ext cx="1833900" cy="407291"/>
              </a:xfrm>
              <a:prstGeom prst="rect">
                <a:avLst/>
              </a:prstGeom>
              <a:blipFill rotWithShape="1">
                <a:blip r:embed="rId6"/>
                <a:stretch>
                  <a:fillRect/>
                </a:stretch>
              </a:blipFill>
            </p:spPr>
            <p:txBody>
              <a:bodyPr/>
              <a:lstStyle/>
              <a:p>
                <a:r>
                  <a:rPr lang="en-US">
                    <a:noFill/>
                  </a:rPr>
                  <a:t> </a:t>
                </a:r>
              </a:p>
            </p:txBody>
          </p:sp>
        </mc:Fallback>
      </mc:AlternateContent>
      <p:sp>
        <p:nvSpPr>
          <p:cNvPr id="10" name="TextBox 9"/>
          <p:cNvSpPr txBox="1"/>
          <p:nvPr/>
        </p:nvSpPr>
        <p:spPr>
          <a:xfrm>
            <a:off x="498489" y="3538249"/>
            <a:ext cx="7696200" cy="646331"/>
          </a:xfrm>
          <a:prstGeom prst="rect">
            <a:avLst/>
          </a:prstGeom>
          <a:noFill/>
        </p:spPr>
        <p:txBody>
          <a:bodyPr wrap="square" rtlCol="0">
            <a:spAutoFit/>
          </a:bodyPr>
          <a:lstStyle/>
          <a:p>
            <a:r>
              <a:rPr lang="en-US" dirty="0" smtClean="0"/>
              <a:t>Then, parcel velocities and positions are updated, based on the discrete model formulation of </a:t>
            </a:r>
            <a:r>
              <a:rPr lang="en-US" dirty="0"/>
              <a:t>G</a:t>
            </a:r>
            <a:r>
              <a:rPr lang="en-US" dirty="0" smtClean="0"/>
              <a:t>reenspan (1972, 1973):</a:t>
            </a:r>
            <a:endParaRPr lang="en-US" dirty="0"/>
          </a:p>
        </p:txBody>
      </p:sp>
      <mc:AlternateContent xmlns:mc="http://schemas.openxmlformats.org/markup-compatibility/2006" xmlns:a14="http://schemas.microsoft.com/office/drawing/2010/main">
        <mc:Choice Requires="a14">
          <p:sp>
            <p:nvSpPr>
              <p:cNvPr id="11" name="Rectangle 10"/>
              <p:cNvSpPr/>
              <p:nvPr/>
            </p:nvSpPr>
            <p:spPr>
              <a:xfrm>
                <a:off x="614387" y="4211045"/>
                <a:ext cx="3306931"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a:rPr>
                            <m:t>𝑢</m:t>
                          </m:r>
                        </m:e>
                        <m:sup>
                          <m:r>
                            <a:rPr lang="en-US" i="1">
                              <a:latin typeface="Cambria Math"/>
                            </a:rPr>
                            <m:t>𝑡</m:t>
                          </m:r>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𝑢</m:t>
                          </m:r>
                        </m:e>
                        <m:sup>
                          <m:r>
                            <a:rPr lang="en-US" i="1">
                              <a:latin typeface="Cambria Math"/>
                            </a:rPr>
                            <m:t>𝑡</m:t>
                          </m:r>
                        </m:sup>
                      </m:sSup>
                      <m:r>
                        <a:rPr lang="en-US" i="1">
                          <a:latin typeface="Cambria Math"/>
                        </a:rPr>
                        <m:t>+∆</m:t>
                      </m:r>
                      <m:r>
                        <a:rPr lang="en-US" i="1">
                          <a:latin typeface="Cambria Math"/>
                        </a:rPr>
                        <m:t>𝑡</m:t>
                      </m:r>
                      <m:r>
                        <a:rPr lang="en-US" i="1">
                          <a:latin typeface="Cambria Math"/>
                        </a:rPr>
                        <m:t>(</m:t>
                      </m:r>
                      <m:f>
                        <m:fPr>
                          <m:ctrlPr>
                            <a:rPr lang="en-US" i="1">
                              <a:latin typeface="Cambria Math"/>
                            </a:rPr>
                          </m:ctrlPr>
                        </m:fPr>
                        <m:num>
                          <m:r>
                            <a:rPr lang="en-US" i="1">
                              <a:latin typeface="Cambria Math"/>
                            </a:rPr>
                            <m:t>3</m:t>
                          </m:r>
                        </m:num>
                        <m:den>
                          <m:r>
                            <a:rPr lang="en-US" i="1">
                              <a:latin typeface="Cambria Math"/>
                            </a:rPr>
                            <m:t>2</m:t>
                          </m:r>
                        </m:den>
                      </m:f>
                      <m:sSup>
                        <m:sSupPr>
                          <m:ctrlPr>
                            <a:rPr lang="en-US" i="1">
                              <a:latin typeface="Cambria Math"/>
                            </a:rPr>
                          </m:ctrlPr>
                        </m:sSupPr>
                        <m:e>
                          <m:sSub>
                            <m:sSubPr>
                              <m:ctrlPr>
                                <a:rPr lang="en-US" i="1">
                                  <a:latin typeface="Cambria Math"/>
                                </a:rPr>
                              </m:ctrlPr>
                            </m:sSubPr>
                            <m:e>
                              <m:r>
                                <a:rPr lang="en-US" i="1">
                                  <a:latin typeface="Cambria Math"/>
                                </a:rPr>
                                <m:t>𝑎</m:t>
                              </m:r>
                            </m:e>
                            <m:sub>
                              <m:r>
                                <a:rPr lang="en-US" i="1">
                                  <a:latin typeface="Cambria Math"/>
                                </a:rPr>
                                <m:t>𝑥</m:t>
                              </m:r>
                            </m:sub>
                          </m:sSub>
                        </m:e>
                        <m:sup>
                          <m:r>
                            <a:rPr lang="en-US" i="1">
                              <a:latin typeface="Cambria Math"/>
                            </a:rPr>
                            <m:t>𝑡</m:t>
                          </m:r>
                        </m:sup>
                      </m:sSup>
                      <m:r>
                        <a:rPr lang="en-US" i="1">
                          <a:latin typeface="Cambria Math"/>
                        </a:rPr>
                        <m:t>−</m:t>
                      </m:r>
                      <m:f>
                        <m:fPr>
                          <m:ctrlPr>
                            <a:rPr lang="en-US" i="1">
                              <a:latin typeface="Cambria Math"/>
                            </a:rPr>
                          </m:ctrlPr>
                        </m:fPr>
                        <m:num>
                          <m:r>
                            <a:rPr lang="en-US" i="1">
                              <a:latin typeface="Cambria Math"/>
                            </a:rPr>
                            <m:t>1</m:t>
                          </m:r>
                        </m:num>
                        <m:den>
                          <m:r>
                            <a:rPr lang="en-US" i="1">
                              <a:latin typeface="Cambria Math"/>
                            </a:rPr>
                            <m:t>2</m:t>
                          </m:r>
                        </m:den>
                      </m:f>
                      <m:sSup>
                        <m:sSupPr>
                          <m:ctrlPr>
                            <a:rPr lang="en-US" i="1">
                              <a:latin typeface="Cambria Math"/>
                            </a:rPr>
                          </m:ctrlPr>
                        </m:sSupPr>
                        <m:e>
                          <m:sSub>
                            <m:sSubPr>
                              <m:ctrlPr>
                                <a:rPr lang="en-US" i="1">
                                  <a:latin typeface="Cambria Math"/>
                                </a:rPr>
                              </m:ctrlPr>
                            </m:sSubPr>
                            <m:e>
                              <m:r>
                                <a:rPr lang="en-US" i="1">
                                  <a:latin typeface="Cambria Math"/>
                                </a:rPr>
                                <m:t>𝑎</m:t>
                              </m:r>
                            </m:e>
                            <m:sub>
                              <m:r>
                                <a:rPr lang="en-US" i="1">
                                  <a:latin typeface="Cambria Math"/>
                                </a:rPr>
                                <m:t>𝑥</m:t>
                              </m:r>
                            </m:sub>
                          </m:sSub>
                        </m:e>
                        <m:sup>
                          <m:r>
                            <a:rPr lang="en-US" i="1">
                              <a:latin typeface="Cambria Math"/>
                            </a:rPr>
                            <m:t>𝑡</m:t>
                          </m:r>
                          <m:r>
                            <a:rPr lang="en-US" i="1">
                              <a:latin typeface="Cambria Math"/>
                            </a:rPr>
                            <m:t>−1</m:t>
                          </m:r>
                        </m:sup>
                      </m:sSup>
                      <m:r>
                        <a:rPr lang="en-US" i="1">
                          <a:latin typeface="Cambria Math"/>
                        </a:rPr>
                        <m:t>)</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14387" y="4211045"/>
                <a:ext cx="3306931" cy="61093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4539" y="4841699"/>
                <a:ext cx="330051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a:rPr>
                            <m:t>𝑣</m:t>
                          </m:r>
                        </m:e>
                        <m:sup>
                          <m:r>
                            <a:rPr lang="en-US" i="1">
                              <a:latin typeface="Cambria Math"/>
                            </a:rPr>
                            <m:t>𝑡</m:t>
                          </m:r>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𝑣</m:t>
                          </m:r>
                        </m:e>
                        <m:sup>
                          <m:r>
                            <a:rPr lang="en-US" i="1">
                              <a:latin typeface="Cambria Math"/>
                            </a:rPr>
                            <m:t>𝑡</m:t>
                          </m:r>
                        </m:sup>
                      </m:sSup>
                      <m:r>
                        <a:rPr lang="en-US" i="1">
                          <a:latin typeface="Cambria Math"/>
                        </a:rPr>
                        <m:t>+∆</m:t>
                      </m:r>
                      <m:r>
                        <a:rPr lang="en-US" i="1">
                          <a:latin typeface="Cambria Math"/>
                        </a:rPr>
                        <m:t>𝑡</m:t>
                      </m:r>
                      <m:r>
                        <a:rPr lang="en-US" i="1">
                          <a:latin typeface="Cambria Math"/>
                        </a:rPr>
                        <m:t>(</m:t>
                      </m:r>
                      <m:f>
                        <m:fPr>
                          <m:ctrlPr>
                            <a:rPr lang="en-US" i="1">
                              <a:latin typeface="Cambria Math"/>
                            </a:rPr>
                          </m:ctrlPr>
                        </m:fPr>
                        <m:num>
                          <m:r>
                            <a:rPr lang="en-US" i="1">
                              <a:latin typeface="Cambria Math"/>
                            </a:rPr>
                            <m:t>3</m:t>
                          </m:r>
                        </m:num>
                        <m:den>
                          <m:r>
                            <a:rPr lang="en-US" i="1">
                              <a:latin typeface="Cambria Math"/>
                            </a:rPr>
                            <m:t>2</m:t>
                          </m:r>
                        </m:den>
                      </m:f>
                      <m:sSup>
                        <m:sSupPr>
                          <m:ctrlPr>
                            <a:rPr lang="en-US" i="1">
                              <a:latin typeface="Cambria Math"/>
                            </a:rPr>
                          </m:ctrlPr>
                        </m:sSupPr>
                        <m:e>
                          <m:sSub>
                            <m:sSubPr>
                              <m:ctrlPr>
                                <a:rPr lang="en-US" i="1">
                                  <a:latin typeface="Cambria Math"/>
                                </a:rPr>
                              </m:ctrlPr>
                            </m:sSubPr>
                            <m:e>
                              <m:r>
                                <a:rPr lang="en-US" i="1">
                                  <a:latin typeface="Cambria Math"/>
                                </a:rPr>
                                <m:t>𝑎</m:t>
                              </m:r>
                            </m:e>
                            <m:sub>
                              <m:r>
                                <a:rPr lang="en-US" i="1">
                                  <a:latin typeface="Cambria Math"/>
                                </a:rPr>
                                <m:t>𝑦</m:t>
                              </m:r>
                            </m:sub>
                          </m:sSub>
                        </m:e>
                        <m:sup>
                          <m:r>
                            <a:rPr lang="en-US" i="1">
                              <a:latin typeface="Cambria Math"/>
                            </a:rPr>
                            <m:t>𝑡</m:t>
                          </m:r>
                        </m:sup>
                      </m:sSup>
                      <m:r>
                        <a:rPr lang="en-US" i="1">
                          <a:latin typeface="Cambria Math"/>
                        </a:rPr>
                        <m:t>−</m:t>
                      </m:r>
                      <m:f>
                        <m:fPr>
                          <m:ctrlPr>
                            <a:rPr lang="en-US" i="1">
                              <a:latin typeface="Cambria Math"/>
                            </a:rPr>
                          </m:ctrlPr>
                        </m:fPr>
                        <m:num>
                          <m:r>
                            <a:rPr lang="en-US" i="1">
                              <a:latin typeface="Cambria Math"/>
                            </a:rPr>
                            <m:t>1</m:t>
                          </m:r>
                        </m:num>
                        <m:den>
                          <m:r>
                            <a:rPr lang="en-US" i="1">
                              <a:latin typeface="Cambria Math"/>
                            </a:rPr>
                            <m:t>2</m:t>
                          </m:r>
                        </m:den>
                      </m:f>
                      <m:sSup>
                        <m:sSupPr>
                          <m:ctrlPr>
                            <a:rPr lang="en-US" i="1">
                              <a:latin typeface="Cambria Math"/>
                            </a:rPr>
                          </m:ctrlPr>
                        </m:sSupPr>
                        <m:e>
                          <m:sSub>
                            <m:sSubPr>
                              <m:ctrlPr>
                                <a:rPr lang="en-US" i="1">
                                  <a:latin typeface="Cambria Math"/>
                                </a:rPr>
                              </m:ctrlPr>
                            </m:sSubPr>
                            <m:e>
                              <m:r>
                                <a:rPr lang="en-US" i="1">
                                  <a:latin typeface="Cambria Math"/>
                                </a:rPr>
                                <m:t>𝑎</m:t>
                              </m:r>
                            </m:e>
                            <m:sub>
                              <m:r>
                                <a:rPr lang="en-US" i="1">
                                  <a:latin typeface="Cambria Math"/>
                                </a:rPr>
                                <m:t>𝑦</m:t>
                              </m:r>
                            </m:sub>
                          </m:sSub>
                        </m:e>
                        <m:sup>
                          <m:r>
                            <a:rPr lang="en-US" i="1">
                              <a:latin typeface="Cambria Math"/>
                            </a:rPr>
                            <m:t>𝑡</m:t>
                          </m:r>
                          <m:r>
                            <a:rPr lang="en-US" i="1">
                              <a:latin typeface="Cambria Math"/>
                            </a:rPr>
                            <m:t>−1</m:t>
                          </m:r>
                        </m:sup>
                      </m:sSup>
                      <m:r>
                        <a:rPr lang="en-US" i="1">
                          <a:latin typeface="Cambria Math"/>
                        </a:rPr>
                        <m:t>)</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484539" y="4841699"/>
                <a:ext cx="3300519" cy="61093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508157" y="4192663"/>
                <a:ext cx="293195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a:rPr>
                            <m:t>𝑥</m:t>
                          </m:r>
                        </m:e>
                        <m:sup>
                          <m:r>
                            <a:rPr lang="en-US" i="1">
                              <a:latin typeface="Cambria Math"/>
                            </a:rPr>
                            <m:t>𝑡</m:t>
                          </m:r>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𝑥</m:t>
                          </m:r>
                        </m:e>
                        <m:sup>
                          <m:r>
                            <a:rPr lang="en-US" i="1">
                              <a:latin typeface="Cambria Math"/>
                            </a:rPr>
                            <m:t>𝑡</m:t>
                          </m:r>
                        </m:sup>
                      </m:sSup>
                      <m:r>
                        <a:rPr lang="en-US" i="1">
                          <a:latin typeface="Cambria Math"/>
                        </a:rPr>
                        <m:t>+</m:t>
                      </m:r>
                      <m:f>
                        <m:fPr>
                          <m:ctrlPr>
                            <a:rPr lang="en-US" i="1">
                              <a:latin typeface="Cambria Math"/>
                            </a:rPr>
                          </m:ctrlPr>
                        </m:fPr>
                        <m:num>
                          <m:r>
                            <a:rPr lang="en-US" i="1">
                              <a:latin typeface="Cambria Math"/>
                            </a:rPr>
                            <m:t>1</m:t>
                          </m:r>
                        </m:num>
                        <m:den>
                          <m:r>
                            <a:rPr lang="en-US" i="1">
                              <a:latin typeface="Cambria Math"/>
                            </a:rPr>
                            <m:t>2</m:t>
                          </m:r>
                        </m:den>
                      </m:f>
                      <m:r>
                        <a:rPr lang="en-US" i="1">
                          <a:latin typeface="Cambria Math"/>
                        </a:rPr>
                        <m:t>∆</m:t>
                      </m:r>
                      <m:r>
                        <a:rPr lang="en-US" i="1">
                          <a:latin typeface="Cambria Math"/>
                        </a:rPr>
                        <m:t>𝑡</m:t>
                      </m:r>
                      <m:r>
                        <a:rPr lang="en-US" i="1">
                          <a:latin typeface="Cambria Math"/>
                        </a:rPr>
                        <m:t>(</m:t>
                      </m:r>
                      <m:sSup>
                        <m:sSupPr>
                          <m:ctrlPr>
                            <a:rPr lang="en-US" i="1">
                              <a:latin typeface="Cambria Math"/>
                            </a:rPr>
                          </m:ctrlPr>
                        </m:sSupPr>
                        <m:e>
                          <m:r>
                            <a:rPr lang="en-US" i="1">
                              <a:latin typeface="Cambria Math"/>
                            </a:rPr>
                            <m:t>𝑢</m:t>
                          </m:r>
                        </m:e>
                        <m:sup>
                          <m:r>
                            <a:rPr lang="en-US" i="1">
                              <a:latin typeface="Cambria Math"/>
                            </a:rPr>
                            <m:t>𝑡</m:t>
                          </m:r>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𝑢</m:t>
                          </m:r>
                        </m:e>
                        <m:sup>
                          <m:r>
                            <a:rPr lang="en-US" i="1">
                              <a:latin typeface="Cambria Math"/>
                            </a:rPr>
                            <m:t>𝑡</m:t>
                          </m:r>
                        </m:sup>
                      </m:sSup>
                      <m:r>
                        <a:rPr lang="en-US" i="1">
                          <a:latin typeface="Cambria Math"/>
                        </a:rPr>
                        <m:t>)</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508157" y="4192663"/>
                <a:ext cx="2931956" cy="610936"/>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580139" y="4820645"/>
                <a:ext cx="2928750"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a:rPr>
                            <m:t>𝑦</m:t>
                          </m:r>
                        </m:e>
                        <m:sup>
                          <m:r>
                            <a:rPr lang="en-US" i="1">
                              <a:latin typeface="Cambria Math"/>
                            </a:rPr>
                            <m:t>𝑡</m:t>
                          </m:r>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𝑦</m:t>
                          </m:r>
                        </m:e>
                        <m:sup>
                          <m:r>
                            <a:rPr lang="en-US" i="1">
                              <a:latin typeface="Cambria Math"/>
                            </a:rPr>
                            <m:t>𝑡</m:t>
                          </m:r>
                        </m:sup>
                      </m:sSup>
                      <m:r>
                        <a:rPr lang="en-US" i="1">
                          <a:latin typeface="Cambria Math"/>
                        </a:rPr>
                        <m:t>+</m:t>
                      </m:r>
                      <m:f>
                        <m:fPr>
                          <m:ctrlPr>
                            <a:rPr lang="en-US" i="1">
                              <a:latin typeface="Cambria Math"/>
                            </a:rPr>
                          </m:ctrlPr>
                        </m:fPr>
                        <m:num>
                          <m:r>
                            <a:rPr lang="en-US" i="1">
                              <a:latin typeface="Cambria Math"/>
                            </a:rPr>
                            <m:t>1</m:t>
                          </m:r>
                        </m:num>
                        <m:den>
                          <m:r>
                            <a:rPr lang="en-US" i="1">
                              <a:latin typeface="Cambria Math"/>
                            </a:rPr>
                            <m:t>2</m:t>
                          </m:r>
                        </m:den>
                      </m:f>
                      <m:r>
                        <a:rPr lang="en-US" i="1">
                          <a:latin typeface="Cambria Math"/>
                        </a:rPr>
                        <m:t>∆</m:t>
                      </m:r>
                      <m:r>
                        <a:rPr lang="en-US" i="1">
                          <a:latin typeface="Cambria Math"/>
                        </a:rPr>
                        <m:t>𝑡</m:t>
                      </m:r>
                      <m:r>
                        <a:rPr lang="en-US" i="1">
                          <a:latin typeface="Cambria Math"/>
                        </a:rPr>
                        <m:t>(</m:t>
                      </m:r>
                      <m:sSup>
                        <m:sSupPr>
                          <m:ctrlPr>
                            <a:rPr lang="en-US" i="1">
                              <a:latin typeface="Cambria Math"/>
                            </a:rPr>
                          </m:ctrlPr>
                        </m:sSupPr>
                        <m:e>
                          <m:r>
                            <a:rPr lang="en-US" i="1">
                              <a:latin typeface="Cambria Math"/>
                            </a:rPr>
                            <m:t>𝑣</m:t>
                          </m:r>
                        </m:e>
                        <m:sup>
                          <m:r>
                            <a:rPr lang="en-US" i="1">
                              <a:latin typeface="Cambria Math"/>
                            </a:rPr>
                            <m:t>𝑡</m:t>
                          </m:r>
                          <m:r>
                            <a:rPr lang="en-US" i="1">
                              <a:latin typeface="Cambria Math"/>
                            </a:rPr>
                            <m:t>+1</m:t>
                          </m:r>
                        </m:sup>
                      </m:sSup>
                      <m:r>
                        <a:rPr lang="en-US" i="1">
                          <a:latin typeface="Cambria Math"/>
                        </a:rPr>
                        <m:t>+</m:t>
                      </m:r>
                      <m:sSup>
                        <m:sSupPr>
                          <m:ctrlPr>
                            <a:rPr lang="en-US" i="1">
                              <a:latin typeface="Cambria Math"/>
                            </a:rPr>
                          </m:ctrlPr>
                        </m:sSupPr>
                        <m:e>
                          <m:r>
                            <a:rPr lang="en-US" i="1">
                              <a:latin typeface="Cambria Math"/>
                            </a:rPr>
                            <m:t>𝑣</m:t>
                          </m:r>
                        </m:e>
                        <m:sup>
                          <m:r>
                            <a:rPr lang="en-US" i="1">
                              <a:latin typeface="Cambria Math"/>
                            </a:rPr>
                            <m:t>𝑡</m:t>
                          </m:r>
                        </m:sup>
                      </m:sSup>
                      <m:r>
                        <a:rPr lang="en-US" i="1">
                          <a:latin typeface="Cambria Math"/>
                        </a:rPr>
                        <m:t>)</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4580139" y="4820645"/>
                <a:ext cx="2928750" cy="610936"/>
              </a:xfrm>
              <a:prstGeom prst="rect">
                <a:avLst/>
              </a:prstGeom>
              <a:blipFill rotWithShape="1">
                <a:blip r:embed="rId10"/>
                <a:stretch>
                  <a:fillRect/>
                </a:stretch>
              </a:blipFill>
            </p:spPr>
            <p:txBody>
              <a:bodyPr/>
              <a:lstStyle/>
              <a:p>
                <a:r>
                  <a:rPr lang="en-US">
                    <a:noFill/>
                  </a:rPr>
                  <a:t> </a:t>
                </a:r>
              </a:p>
            </p:txBody>
          </p:sp>
        </mc:Fallback>
      </mc:AlternateContent>
      <p:sp>
        <p:nvSpPr>
          <p:cNvPr id="15" name="TextBox 14"/>
          <p:cNvSpPr txBox="1"/>
          <p:nvPr/>
        </p:nvSpPr>
        <p:spPr>
          <a:xfrm>
            <a:off x="130412" y="1001018"/>
            <a:ext cx="8937388" cy="1323439"/>
          </a:xfrm>
          <a:prstGeom prst="rect">
            <a:avLst/>
          </a:prstGeom>
          <a:noFill/>
        </p:spPr>
        <p:txBody>
          <a:bodyPr wrap="square" rtlCol="0">
            <a:spAutoFit/>
          </a:bodyPr>
          <a:lstStyle/>
          <a:p>
            <a:pPr marL="285750" indent="-285750">
              <a:buFont typeface="Wingdings" pitchFamily="2" charset="2"/>
              <a:buChar char="Ø"/>
            </a:pPr>
            <a:r>
              <a:rPr lang="en-US" sz="2000" dirty="0" smtClean="0"/>
              <a:t>Method uses an initial wind (obtained from forecast gridded velocity field) to start trajectories. </a:t>
            </a:r>
          </a:p>
          <a:p>
            <a:pPr marL="285750" indent="-285750">
              <a:buFont typeface="Wingdings" pitchFamily="2" charset="2"/>
              <a:buChar char="Ø"/>
            </a:pPr>
            <a:r>
              <a:rPr lang="en-US" sz="2000" dirty="0" smtClean="0"/>
              <a:t>Trajectories are dynamically updated at every timestep using (forecasted) pressure gradient fields. </a:t>
            </a:r>
            <a:endParaRPr lang="en-US" sz="2000" dirty="0"/>
          </a:p>
        </p:txBody>
      </p:sp>
      <p:sp>
        <p:nvSpPr>
          <p:cNvPr id="16" name="Title 11"/>
          <p:cNvSpPr txBox="1">
            <a:spLocks/>
          </p:cNvSpPr>
          <p:nvPr/>
        </p:nvSpPr>
        <p:spPr>
          <a:xfrm>
            <a:off x="393592" y="762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4400" dirty="0"/>
              <a:t>Explicit Trajectory Approach </a:t>
            </a:r>
          </a:p>
        </p:txBody>
      </p:sp>
      <p:sp>
        <p:nvSpPr>
          <p:cNvPr id="17" name="Rectangle 16"/>
          <p:cNvSpPr/>
          <p:nvPr/>
        </p:nvSpPr>
        <p:spPr>
          <a:xfrm>
            <a:off x="2472724" y="6488668"/>
            <a:ext cx="3290516" cy="400110"/>
          </a:xfrm>
          <a:prstGeom prst="rect">
            <a:avLst/>
          </a:prstGeom>
        </p:spPr>
        <p:txBody>
          <a:bodyPr wrap="none">
            <a:spAutoFit/>
          </a:bodyPr>
          <a:lstStyle/>
          <a:p>
            <a:r>
              <a:rPr lang="en-US" sz="2000" dirty="0"/>
              <a:t>(Petersen and </a:t>
            </a:r>
            <a:r>
              <a:rPr lang="en-US" sz="2000" dirty="0" err="1"/>
              <a:t>Uccellini</a:t>
            </a:r>
            <a:r>
              <a:rPr lang="en-US" sz="2000" dirty="0"/>
              <a:t>, 1979)</a:t>
            </a:r>
          </a:p>
        </p:txBody>
      </p:sp>
      <p:sp>
        <p:nvSpPr>
          <p:cNvPr id="18" name="Slide Number Placeholder 17"/>
          <p:cNvSpPr>
            <a:spLocks noGrp="1"/>
          </p:cNvSpPr>
          <p:nvPr>
            <p:ph type="sldNum" sz="quarter" idx="12"/>
          </p:nvPr>
        </p:nvSpPr>
        <p:spPr/>
        <p:txBody>
          <a:bodyPr/>
          <a:lstStyle/>
          <a:p>
            <a:fld id="{75CE691E-EB41-48F8-BEE9-389CD7BFC50A}" type="slidenum">
              <a:rPr lang="en-US" smtClean="0"/>
              <a:t>57</a:t>
            </a:fld>
            <a:endParaRPr lang="en-US"/>
          </a:p>
        </p:txBody>
      </p:sp>
    </p:spTree>
    <p:extLst>
      <p:ext uri="{BB962C8B-B14F-4D97-AF65-F5344CB8AC3E}">
        <p14:creationId xmlns:p14="http://schemas.microsoft.com/office/powerpoint/2010/main" val="29272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Validation Efforts	</a:t>
            </a:r>
            <a:endParaRPr lang="en-US" dirty="0"/>
          </a:p>
        </p:txBody>
      </p:sp>
      <p:sp>
        <p:nvSpPr>
          <p:cNvPr id="3" name="Content Placeholder 2"/>
          <p:cNvSpPr>
            <a:spLocks noGrp="1"/>
          </p:cNvSpPr>
          <p:nvPr>
            <p:ph idx="1"/>
          </p:nvPr>
        </p:nvSpPr>
        <p:spPr/>
        <p:txBody>
          <a:bodyPr/>
          <a:lstStyle/>
          <a:p>
            <a:r>
              <a:rPr lang="en-US" dirty="0" smtClean="0"/>
              <a:t>Thus far have been subjective</a:t>
            </a:r>
          </a:p>
          <a:p>
            <a:r>
              <a:rPr lang="en-US" dirty="0" smtClean="0"/>
              <a:t>Objectively, compare NearCast forecasts with:</a:t>
            </a:r>
          </a:p>
          <a:p>
            <a:pPr lvl="1"/>
            <a:r>
              <a:rPr lang="en-US" dirty="0" smtClean="0"/>
              <a:t>Analyses themselves</a:t>
            </a:r>
          </a:p>
          <a:p>
            <a:pPr lvl="1"/>
            <a:r>
              <a:rPr lang="en-US" dirty="0" smtClean="0"/>
              <a:t>Reports </a:t>
            </a:r>
          </a:p>
          <a:p>
            <a:pPr lvl="1"/>
            <a:r>
              <a:rPr lang="en-US" dirty="0" smtClean="0"/>
              <a:t>Raman </a:t>
            </a:r>
            <a:r>
              <a:rPr lang="en-US" dirty="0" err="1" smtClean="0"/>
              <a:t>Lidar</a:t>
            </a:r>
            <a:endParaRPr lang="en-US" dirty="0" smtClean="0"/>
          </a:p>
          <a:p>
            <a:pPr lvl="1"/>
            <a:r>
              <a:rPr lang="en-US" dirty="0" smtClean="0"/>
              <a:t>Tendencies in in GPS (% change)</a:t>
            </a:r>
          </a:p>
          <a:p>
            <a:pPr lvl="1"/>
            <a:endParaRPr lang="en-US" dirty="0"/>
          </a:p>
        </p:txBody>
      </p:sp>
      <p:sp>
        <p:nvSpPr>
          <p:cNvPr id="6" name="Slide Number Placeholder 5"/>
          <p:cNvSpPr>
            <a:spLocks noGrp="1"/>
          </p:cNvSpPr>
          <p:nvPr>
            <p:ph type="sldNum" sz="quarter" idx="12"/>
          </p:nvPr>
        </p:nvSpPr>
        <p:spPr/>
        <p:txBody>
          <a:bodyPr/>
          <a:lstStyle/>
          <a:p>
            <a:fld id="{75CE691E-EB41-48F8-BEE9-389CD7BFC50A}" type="slidenum">
              <a:rPr lang="en-US" smtClean="0"/>
              <a:t>58</a:t>
            </a:fld>
            <a:endParaRPr lang="en-US"/>
          </a:p>
        </p:txBody>
      </p:sp>
    </p:spTree>
    <p:extLst>
      <p:ext uri="{BB962C8B-B14F-4D97-AF65-F5344CB8AC3E}">
        <p14:creationId xmlns:p14="http://schemas.microsoft.com/office/powerpoint/2010/main" val="293791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a:t>
            </a:r>
            <a:endParaRPr lang="en-US" dirty="0"/>
          </a:p>
        </p:txBody>
      </p:sp>
      <p:sp>
        <p:nvSpPr>
          <p:cNvPr id="3" name="Content Placeholder 2"/>
          <p:cNvSpPr>
            <a:spLocks noGrp="1"/>
          </p:cNvSpPr>
          <p:nvPr>
            <p:ph idx="1"/>
          </p:nvPr>
        </p:nvSpPr>
        <p:spPr>
          <a:xfrm>
            <a:off x="381000" y="990600"/>
            <a:ext cx="8382000" cy="2590800"/>
          </a:xfrm>
        </p:spPr>
        <p:txBody>
          <a:bodyPr/>
          <a:lstStyle/>
          <a:p>
            <a:r>
              <a:rPr lang="en-US" dirty="0" smtClean="0"/>
              <a:t>We can derive the total water vapor content of the atmosphere from the propagation delay of GPS radio signals through the atmosphere.</a:t>
            </a:r>
          </a:p>
          <a:p>
            <a:pPr lvl="1"/>
            <a:r>
              <a:rPr lang="en-US" dirty="0" smtClean="0"/>
              <a:t>Delay in signal is much stronger in wet atmosphere then in dry.</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682" y="3577175"/>
            <a:ext cx="4014647" cy="301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95599" y="6439051"/>
            <a:ext cx="3124200" cy="369332"/>
          </a:xfrm>
          <a:prstGeom prst="rect">
            <a:avLst/>
          </a:prstGeom>
          <a:noFill/>
        </p:spPr>
        <p:txBody>
          <a:bodyPr wrap="square" rtlCol="0">
            <a:spAutoFit/>
          </a:bodyPr>
          <a:lstStyle/>
          <a:p>
            <a:r>
              <a:rPr lang="en-US" dirty="0"/>
              <a:t>http://www.suominet.ucar.edu</a:t>
            </a:r>
          </a:p>
        </p:txBody>
      </p:sp>
      <p:sp>
        <p:nvSpPr>
          <p:cNvPr id="7" name="Slide Number Placeholder 6"/>
          <p:cNvSpPr>
            <a:spLocks noGrp="1"/>
          </p:cNvSpPr>
          <p:nvPr>
            <p:ph type="sldNum" sz="quarter" idx="12"/>
          </p:nvPr>
        </p:nvSpPr>
        <p:spPr/>
        <p:txBody>
          <a:bodyPr/>
          <a:lstStyle/>
          <a:p>
            <a:fld id="{75CE691E-EB41-48F8-BEE9-389CD7BFC50A}" type="slidenum">
              <a:rPr lang="en-US" smtClean="0"/>
              <a:t>59</a:t>
            </a:fld>
            <a:endParaRPr lang="en-US"/>
          </a:p>
        </p:txBody>
      </p:sp>
    </p:spTree>
    <p:extLst>
      <p:ext uri="{BB962C8B-B14F-4D97-AF65-F5344CB8AC3E}">
        <p14:creationId xmlns:p14="http://schemas.microsoft.com/office/powerpoint/2010/main" val="1760503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794" name="Group 306"/>
          <p:cNvGraphicFramePr>
            <a:graphicFrameLocks noGrp="1"/>
          </p:cNvGraphicFramePr>
          <p:nvPr>
            <p:ph sz="half" idx="4294967295"/>
            <p:extLst>
              <p:ext uri="{D42A27DB-BD31-4B8C-83A1-F6EECF244321}">
                <p14:modId xmlns:p14="http://schemas.microsoft.com/office/powerpoint/2010/main" val="1161088438"/>
              </p:ext>
            </p:extLst>
          </p:nvPr>
        </p:nvGraphicFramePr>
        <p:xfrm>
          <a:off x="609600" y="990600"/>
          <a:ext cx="8229600" cy="5102352"/>
        </p:xfrm>
        <a:graphic>
          <a:graphicData uri="http://schemas.openxmlformats.org/drawingml/2006/table">
            <a:tbl>
              <a:tblPr/>
              <a:tblGrid>
                <a:gridCol w="1524000"/>
                <a:gridCol w="1592263"/>
                <a:gridCol w="1455737"/>
                <a:gridCol w="1981200"/>
                <a:gridCol w="1676400"/>
              </a:tblGrid>
              <a:tr h="609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dirty="0" smtClean="0">
                          <a:ln>
                            <a:noFill/>
                          </a:ln>
                          <a:solidFill>
                            <a:schemeClr val="tx1"/>
                          </a:solidFill>
                          <a:effectLst/>
                          <a:latin typeface="Arial" charset="0"/>
                          <a:ea typeface="ＭＳ Ｐゴシック" pitchFamily="34" charset="-128"/>
                        </a:rPr>
                        <a:t>Product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chemeClr val="tx1"/>
                          </a:solidFill>
                          <a:effectLst/>
                          <a:latin typeface="Arial" charset="0"/>
                          <a:ea typeface="ＭＳ Ｐゴシック" pitchFamily="34" charset="-128"/>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dirty="0" smtClean="0">
                          <a:ln>
                            <a:noFill/>
                          </a:ln>
                          <a:solidFill>
                            <a:schemeClr val="tx1"/>
                          </a:solidFill>
                          <a:effectLst/>
                          <a:latin typeface="Arial" charset="0"/>
                          <a:ea typeface="ＭＳ Ｐゴシック" pitchFamily="34" charset="-128"/>
                        </a:rPr>
                        <a:t>Precision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dirty="0" smtClean="0">
                          <a:ln>
                            <a:noFill/>
                          </a:ln>
                          <a:solidFill>
                            <a:schemeClr val="tx1"/>
                          </a:solidFill>
                          <a:effectLst/>
                          <a:latin typeface="Arial" charset="0"/>
                          <a:ea typeface="ＭＳ Ｐゴシック" pitchFamily="34" charset="-128"/>
                        </a:rPr>
                        <a:t>Sector (refresh)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chemeClr val="tx1"/>
                          </a:solidFill>
                          <a:effectLst/>
                          <a:latin typeface="Arial" charset="0"/>
                          <a:ea typeface="ＭＳ Ｐゴシック" pitchFamily="34" charset="-128"/>
                        </a:rPr>
                        <a:t>horizontal resolution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chemeClr val="tx1"/>
                          </a:solidFill>
                          <a:effectLst/>
                          <a:latin typeface="Arial" charset="0"/>
                          <a:ea typeface="ＭＳ Ｐゴシック" pitchFamily="34" charset="-128"/>
                        </a:rPr>
                        <a:t>Temperature profile (K)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1K below 400 hPa and above boundary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2K below 400 hPa and above boundary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CONUS: 30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Full Disk : 60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Mesoscale: 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10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chemeClr val="tx1"/>
                          </a:solidFill>
                          <a:effectLst/>
                          <a:latin typeface="Arial" charset="0"/>
                          <a:ea typeface="ＭＳ Ｐゴシック" pitchFamily="34" charset="-128"/>
                        </a:rPr>
                        <a:t>Moisture profile (RH)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CONUS: 30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Full Disk : 60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Mesoscale: 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chemeClr val="tx1"/>
                          </a:solidFill>
                          <a:effectLst/>
                          <a:latin typeface="Arial" charset="0"/>
                          <a:ea typeface="ＭＳ Ｐゴシック" pitchFamily="34" charset="-128"/>
                        </a:rPr>
                        <a:t>10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chemeClr val="tx1"/>
                          </a:solidFill>
                          <a:effectLst/>
                          <a:latin typeface="Arial" charset="0"/>
                          <a:ea typeface="ＭＳ Ｐゴシック" pitchFamily="34" charset="-128"/>
                        </a:rPr>
                        <a:t>Derived stability indices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LI: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CAPE: 1000 J/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TT: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KI:  2</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Lifted Index: 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CAPE: 2500 J/ kg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Showalter index:6.5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Total totals Index:4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K index: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CONUS: 30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Full Disk : 60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Mesoscale: 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chemeClr val="tx1"/>
                          </a:solidFill>
                          <a:effectLst/>
                          <a:latin typeface="Arial" charset="0"/>
                          <a:ea typeface="ＭＳ Ｐゴシック" pitchFamily="34" charset="-128"/>
                        </a:rPr>
                        <a:t>10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dirty="0" smtClean="0">
                          <a:ln>
                            <a:noFill/>
                          </a:ln>
                          <a:solidFill>
                            <a:schemeClr val="tx1"/>
                          </a:solidFill>
                          <a:effectLst/>
                          <a:latin typeface="Arial" charset="0"/>
                          <a:ea typeface="ＭＳ Ｐゴシック" pitchFamily="34" charset="-128"/>
                        </a:rPr>
                        <a:t>TPW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chemeClr val="tx1"/>
                          </a:solidFill>
                          <a:effectLst/>
                          <a:latin typeface="Arial" charset="0"/>
                          <a:ea typeface="ＭＳ Ｐゴシック" pitchFamily="34" charset="-128"/>
                        </a:rPr>
                        <a:t>1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chemeClr val="tx1"/>
                          </a:solidFill>
                          <a:effectLst/>
                          <a:latin typeface="Arial" charset="0"/>
                          <a:ea typeface="ＭＳ Ｐゴシック" pitchFamily="34" charset="-128"/>
                        </a:rPr>
                        <a:t>3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CONUS: 30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Full Disk : 60 min</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Mesoscale: 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dirty="0" smtClean="0">
                          <a:ln>
                            <a:noFill/>
                          </a:ln>
                          <a:solidFill>
                            <a:schemeClr val="tx1"/>
                          </a:solidFill>
                          <a:effectLst/>
                          <a:latin typeface="Arial" charset="0"/>
                          <a:ea typeface="ＭＳ Ｐゴシック" pitchFamily="34" charset="-128"/>
                        </a:rPr>
                        <a:t>10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Oval 1"/>
          <p:cNvSpPr/>
          <p:nvPr/>
        </p:nvSpPr>
        <p:spPr>
          <a:xfrm>
            <a:off x="5189157" y="2643700"/>
            <a:ext cx="1905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838200" y="0"/>
            <a:ext cx="7086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50000"/>
                  </a:schemeClr>
                </a:solidFill>
                <a:effectLst>
                  <a:outerShdw blurRad="38100" dist="38100" dir="2700000" algn="tl">
                    <a:srgbClr val="000000">
                      <a:alpha val="43137"/>
                    </a:srgbClr>
                  </a:outerShdw>
                </a:effectLst>
              </a:rPr>
              <a:t>Requirements</a:t>
            </a:r>
            <a:endParaRPr lang="en-US" b="1" dirty="0">
              <a:solidFill>
                <a:schemeClr val="tx2">
                  <a:lumMod val="50000"/>
                </a:schemeClr>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5CE691E-EB41-48F8-BEE9-389CD7BFC50A}" type="slidenum">
              <a:rPr lang="en-US" smtClean="0"/>
              <a:t>6</a:t>
            </a:fld>
            <a:endParaRPr lang="en-US"/>
          </a:p>
        </p:txBody>
      </p:sp>
    </p:spTree>
    <p:extLst>
      <p:ext uri="{BB962C8B-B14F-4D97-AF65-F5344CB8AC3E}">
        <p14:creationId xmlns:p14="http://schemas.microsoft.com/office/powerpoint/2010/main" val="32879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42"/>
            <a:ext cx="9144000" cy="1781326"/>
          </a:xfrm>
        </p:spPr>
        <p:txBody>
          <a:bodyPr>
            <a:normAutofit/>
          </a:bodyPr>
          <a:lstStyle/>
          <a:p>
            <a:r>
              <a:rPr lang="en-US" sz="3200" b="1" dirty="0" smtClean="0"/>
              <a:t>Verification of EUMETSAT 1200 UTC NearCast</a:t>
            </a:r>
            <a:r>
              <a:rPr lang="en-US" sz="3200" dirty="0" smtClean="0"/>
              <a:t/>
            </a:r>
            <a:br>
              <a:rPr lang="en-US" sz="3200" dirty="0" smtClean="0"/>
            </a:br>
            <a:r>
              <a:rPr lang="en-US" sz="3200" dirty="0" smtClean="0">
                <a:latin typeface="Zapf Dingbats"/>
                <a:ea typeface="Zapf Dingbats"/>
                <a:cs typeface="Zapf Dingbats"/>
                <a:sym typeface="Zapf Dingbats"/>
              </a:rPr>
              <a:t> </a:t>
            </a:r>
            <a:r>
              <a:rPr lang="en-US" sz="3200" dirty="0" smtClean="0"/>
              <a:t/>
            </a:r>
            <a:br>
              <a:rPr lang="en-US" sz="3200" dirty="0" smtClean="0"/>
            </a:br>
            <a:endParaRPr lang="en-US" sz="3200" dirty="0"/>
          </a:p>
        </p:txBody>
      </p:sp>
      <p:pic>
        <p:nvPicPr>
          <p:cNvPr id="10" name="Picture 9" descr="ir_ted_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946" y="1276350"/>
            <a:ext cx="6400800" cy="4988277"/>
          </a:xfrm>
          <a:prstGeom prst="rect">
            <a:avLst/>
          </a:prstGeom>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27" y="2190750"/>
            <a:ext cx="656769" cy="347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00200" y="1201296"/>
            <a:ext cx="6781800" cy="646331"/>
          </a:xfrm>
          <a:prstGeom prst="rect">
            <a:avLst/>
          </a:prstGeom>
          <a:noFill/>
        </p:spPr>
        <p:txBody>
          <a:bodyPr wrap="square" rtlCol="0">
            <a:spAutoFit/>
          </a:bodyPr>
          <a:lstStyle/>
          <a:p>
            <a:r>
              <a:rPr lang="en-US" sz="3600" b="1" dirty="0" smtClean="0"/>
              <a:t>Convective Instability Forecast</a:t>
            </a:r>
            <a:endParaRPr lang="en-US" sz="3600" b="1" dirty="0"/>
          </a:p>
        </p:txBody>
      </p:sp>
      <p:sp>
        <p:nvSpPr>
          <p:cNvPr id="9" name="Rectangle 8"/>
          <p:cNvSpPr/>
          <p:nvPr/>
        </p:nvSpPr>
        <p:spPr>
          <a:xfrm>
            <a:off x="2209800" y="6324600"/>
            <a:ext cx="4403257" cy="400110"/>
          </a:xfrm>
          <a:prstGeom prst="rect">
            <a:avLst/>
          </a:prstGeom>
        </p:spPr>
        <p:txBody>
          <a:bodyPr wrap="none">
            <a:spAutoFit/>
          </a:bodyPr>
          <a:lstStyle/>
          <a:p>
            <a:r>
              <a:rPr lang="en-US" sz="2000" b="1" dirty="0"/>
              <a:t>Thick contour – Cloud-Top Temps &lt;220K</a:t>
            </a:r>
          </a:p>
        </p:txBody>
      </p:sp>
      <p:sp>
        <p:nvSpPr>
          <p:cNvPr id="6" name="Slide Number Placeholder 5"/>
          <p:cNvSpPr>
            <a:spLocks noGrp="1"/>
          </p:cNvSpPr>
          <p:nvPr>
            <p:ph type="sldNum" sz="quarter" idx="12"/>
          </p:nvPr>
        </p:nvSpPr>
        <p:spPr/>
        <p:txBody>
          <a:bodyPr/>
          <a:lstStyle/>
          <a:p>
            <a:fld id="{75CE691E-EB41-48F8-BEE9-389CD7BFC50A}" type="slidenum">
              <a:rPr lang="en-US" smtClean="0"/>
              <a:t>60</a:t>
            </a:fld>
            <a:endParaRPr lang="en-US"/>
          </a:p>
        </p:txBody>
      </p:sp>
    </p:spTree>
    <p:extLst>
      <p:ext uri="{BB962C8B-B14F-4D97-AF65-F5344CB8AC3E}">
        <p14:creationId xmlns:p14="http://schemas.microsoft.com/office/powerpoint/2010/main" val="1523928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90210"/>
            <a:ext cx="7677150" cy="707886"/>
          </a:xfrm>
          <a:prstGeom prst="rect">
            <a:avLst/>
          </a:prstGeom>
          <a:noFill/>
        </p:spPr>
        <p:txBody>
          <a:bodyPr wrap="square" rtlCol="0">
            <a:spAutoFit/>
          </a:bodyPr>
          <a:lstStyle/>
          <a:p>
            <a:r>
              <a:rPr lang="en-US" sz="4000" dirty="0" smtClean="0"/>
              <a:t>SEVIRI NearCast cases documented</a:t>
            </a:r>
            <a:endParaRPr lang="en-US" sz="4000" dirty="0"/>
          </a:p>
        </p:txBody>
      </p:sp>
      <p:sp>
        <p:nvSpPr>
          <p:cNvPr id="6" name="TextBox 5"/>
          <p:cNvSpPr txBox="1"/>
          <p:nvPr/>
        </p:nvSpPr>
        <p:spPr>
          <a:xfrm>
            <a:off x="76200" y="1905000"/>
            <a:ext cx="5029200" cy="3416320"/>
          </a:xfrm>
          <a:prstGeom prst="rect">
            <a:avLst/>
          </a:prstGeom>
          <a:noFill/>
        </p:spPr>
        <p:txBody>
          <a:bodyPr wrap="square" rtlCol="0">
            <a:spAutoFit/>
          </a:bodyPr>
          <a:lstStyle/>
          <a:p>
            <a:pPr marL="285750" indent="-285750">
              <a:buFont typeface="Arial" pitchFamily="34" charset="0"/>
              <a:buChar char="•"/>
            </a:pPr>
            <a:r>
              <a:rPr lang="en-US" dirty="0" smtClean="0"/>
              <a:t>Europe</a:t>
            </a:r>
          </a:p>
          <a:p>
            <a:pPr marL="742950" lvl="1" indent="-285750">
              <a:buFont typeface="Arial" pitchFamily="34" charset="0"/>
              <a:buChar char="•"/>
            </a:pPr>
            <a:r>
              <a:rPr lang="en-US" dirty="0" smtClean="0"/>
              <a:t>November 12, 2012</a:t>
            </a:r>
          </a:p>
          <a:p>
            <a:pPr marL="742950" lvl="1" indent="-285750">
              <a:buFont typeface="Arial" pitchFamily="34" charset="0"/>
              <a:buChar char="•"/>
            </a:pPr>
            <a:r>
              <a:rPr lang="en-US" dirty="0" smtClean="0"/>
              <a:t>November 16, 2012</a:t>
            </a:r>
          </a:p>
          <a:p>
            <a:pPr marL="742950" lvl="1" indent="-285750">
              <a:buFont typeface="Arial" pitchFamily="34" charset="0"/>
              <a:buChar char="•"/>
            </a:pPr>
            <a:r>
              <a:rPr lang="en-US" dirty="0" smtClean="0"/>
              <a:t>November 28, 2012</a:t>
            </a:r>
          </a:p>
          <a:p>
            <a:pPr marL="742950" lvl="1" indent="-285750">
              <a:buFont typeface="Arial" pitchFamily="34" charset="0"/>
              <a:buChar char="•"/>
            </a:pPr>
            <a:r>
              <a:rPr lang="en-US" dirty="0" smtClean="0"/>
              <a:t>November 28, 2012</a:t>
            </a:r>
          </a:p>
          <a:p>
            <a:pPr marL="742950" lvl="1" indent="-285750">
              <a:buFont typeface="Arial" pitchFamily="34" charset="0"/>
              <a:buChar char="•"/>
            </a:pPr>
            <a:r>
              <a:rPr lang="en-US" dirty="0" smtClean="0"/>
              <a:t>May 02, 2013</a:t>
            </a:r>
          </a:p>
          <a:p>
            <a:pPr marL="742950" lvl="1" indent="-285750">
              <a:buFont typeface="Arial" pitchFamily="34" charset="0"/>
              <a:buChar char="•"/>
            </a:pPr>
            <a:r>
              <a:rPr lang="en-US" dirty="0" smtClean="0"/>
              <a:t>May 03, 2013</a:t>
            </a:r>
          </a:p>
          <a:p>
            <a:pPr marL="742950" lvl="1" indent="-285750">
              <a:buFont typeface="Arial" pitchFamily="34" charset="0"/>
              <a:buChar char="•"/>
            </a:pPr>
            <a:r>
              <a:rPr lang="en-US" dirty="0" smtClean="0"/>
              <a:t>June 20, 2013</a:t>
            </a:r>
            <a:endParaRPr lang="en-US" dirty="0"/>
          </a:p>
          <a:p>
            <a:pPr marL="285750" indent="-285750">
              <a:buFont typeface="Arial" pitchFamily="34" charset="0"/>
              <a:buChar char="•"/>
            </a:pPr>
            <a:r>
              <a:rPr lang="en-US" dirty="0" smtClean="0"/>
              <a:t>Lake Victoria, Africa</a:t>
            </a:r>
          </a:p>
          <a:p>
            <a:pPr marL="742950" lvl="1" indent="-285750">
              <a:buFont typeface="Arial" pitchFamily="34" charset="0"/>
              <a:buChar char="•"/>
            </a:pPr>
            <a:r>
              <a:rPr lang="en-US" dirty="0" smtClean="0"/>
              <a:t>October 31, 2010</a:t>
            </a:r>
          </a:p>
          <a:p>
            <a:pPr marL="742950" lvl="1" indent="-285750">
              <a:buFont typeface="Arial" pitchFamily="34" charset="0"/>
              <a:buChar char="•"/>
            </a:pPr>
            <a:r>
              <a:rPr lang="en-US" dirty="0" smtClean="0"/>
              <a:t>November 08, 2009</a:t>
            </a:r>
          </a:p>
          <a:p>
            <a:pPr marL="742950" lvl="1" indent="-285750">
              <a:buFont typeface="Arial" pitchFamily="34" charset="0"/>
              <a:buChar char="•"/>
            </a:pPr>
            <a:r>
              <a:rPr lang="en-US" dirty="0" smtClean="0"/>
              <a:t>November 29, 2009</a:t>
            </a:r>
          </a:p>
        </p:txBody>
      </p:sp>
      <p:pic>
        <p:nvPicPr>
          <p:cNvPr id="819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532545" y="1645919"/>
            <a:ext cx="5306655" cy="438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067" b="3195"/>
          <a:stretch/>
        </p:blipFill>
        <p:spPr bwMode="auto">
          <a:xfrm>
            <a:off x="3539016" y="1645918"/>
            <a:ext cx="5300184" cy="438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91000" y="6059269"/>
            <a:ext cx="4572000" cy="646331"/>
          </a:xfrm>
          <a:prstGeom prst="rect">
            <a:avLst/>
          </a:prstGeom>
          <a:noFill/>
        </p:spPr>
        <p:txBody>
          <a:bodyPr wrap="square" rtlCol="0">
            <a:spAutoFit/>
          </a:bodyPr>
          <a:lstStyle/>
          <a:p>
            <a:r>
              <a:rPr lang="en-US" dirty="0" smtClean="0"/>
              <a:t>November 08, 2011 0000 UTC – </a:t>
            </a:r>
          </a:p>
          <a:p>
            <a:r>
              <a:rPr lang="en-US" dirty="0" smtClean="0"/>
              <a:t>Lake Victoria, Africa, 3.5 Hour forecast</a:t>
            </a:r>
            <a:endParaRPr lang="en-US" dirty="0"/>
          </a:p>
        </p:txBody>
      </p:sp>
      <p:sp>
        <p:nvSpPr>
          <p:cNvPr id="4" name="Slide Number Placeholder 3"/>
          <p:cNvSpPr>
            <a:spLocks noGrp="1"/>
          </p:cNvSpPr>
          <p:nvPr>
            <p:ph type="sldNum" sz="quarter" idx="12"/>
          </p:nvPr>
        </p:nvSpPr>
        <p:spPr/>
        <p:txBody>
          <a:bodyPr/>
          <a:lstStyle/>
          <a:p>
            <a:fld id="{75CE691E-EB41-48F8-BEE9-389CD7BFC50A}" type="slidenum">
              <a:rPr lang="en-US" smtClean="0"/>
              <a:t>61</a:t>
            </a:fld>
            <a:endParaRPr lang="en-US"/>
          </a:p>
        </p:txBody>
      </p:sp>
    </p:spTree>
    <p:extLst>
      <p:ext uri="{BB962C8B-B14F-4D97-AF65-F5344CB8AC3E}">
        <p14:creationId xmlns:p14="http://schemas.microsoft.com/office/powerpoint/2010/main" val="8738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800" dirty="0" smtClean="0"/>
              <a:t>POES NearCasts</a:t>
            </a:r>
            <a:endParaRPr lang="en-US" sz="4800" dirty="0"/>
          </a:p>
        </p:txBody>
      </p:sp>
      <p:sp>
        <p:nvSpPr>
          <p:cNvPr id="3" name="Content Placeholder 2"/>
          <p:cNvSpPr>
            <a:spLocks noGrp="1"/>
          </p:cNvSpPr>
          <p:nvPr>
            <p:ph idx="1"/>
          </p:nvPr>
        </p:nvSpPr>
        <p:spPr>
          <a:xfrm>
            <a:off x="457200" y="838200"/>
            <a:ext cx="8229600" cy="1905000"/>
          </a:xfrm>
        </p:spPr>
        <p:txBody>
          <a:bodyPr/>
          <a:lstStyle/>
          <a:p>
            <a:r>
              <a:rPr lang="en-US" dirty="0" smtClean="0"/>
              <a:t>Under development: NearCast model utilizing polar sounding data</a:t>
            </a:r>
          </a:p>
          <a:p>
            <a:pPr lvl="1"/>
            <a:r>
              <a:rPr lang="en-US" dirty="0" smtClean="0"/>
              <a:t>Utility over Alaska Region</a:t>
            </a:r>
            <a:endParaRPr lang="en-US" dirty="0"/>
          </a:p>
        </p:txBody>
      </p:sp>
      <p:pic>
        <p:nvPicPr>
          <p:cNvPr id="14338" name="Picture 2" descr="C:\Users\bline\Desktop\case_studies\13May20-Moore\poes\CRIS-20130520.19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38400"/>
            <a:ext cx="5018282"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400" y="3505200"/>
            <a:ext cx="3886200" cy="1200329"/>
          </a:xfrm>
          <a:prstGeom prst="rect">
            <a:avLst/>
          </a:prstGeom>
          <a:noFill/>
        </p:spPr>
        <p:txBody>
          <a:bodyPr wrap="square" rtlCol="0">
            <a:spAutoFit/>
          </a:bodyPr>
          <a:lstStyle/>
          <a:p>
            <a:pPr marL="285750" indent="-285750">
              <a:buFont typeface="Arial" pitchFamily="34" charset="0"/>
              <a:buChar char="•"/>
            </a:pPr>
            <a:r>
              <a:rPr lang="en-US" sz="2400" dirty="0" smtClean="0"/>
              <a:t>1900 UTC NearCast model cycle utilizing </a:t>
            </a:r>
            <a:r>
              <a:rPr lang="en-US" sz="2400" dirty="0" err="1" smtClean="0"/>
              <a:t>CrIS</a:t>
            </a:r>
            <a:r>
              <a:rPr lang="en-US" sz="2400" dirty="0" smtClean="0"/>
              <a:t> sounding data (1 pass)</a:t>
            </a:r>
          </a:p>
        </p:txBody>
      </p:sp>
      <p:sp>
        <p:nvSpPr>
          <p:cNvPr id="7" name="Slide Number Placeholder 6"/>
          <p:cNvSpPr>
            <a:spLocks noGrp="1"/>
          </p:cNvSpPr>
          <p:nvPr>
            <p:ph type="sldNum" sz="quarter" idx="12"/>
          </p:nvPr>
        </p:nvSpPr>
        <p:spPr/>
        <p:txBody>
          <a:bodyPr/>
          <a:lstStyle/>
          <a:p>
            <a:fld id="{75CE691E-EB41-48F8-BEE9-389CD7BFC50A}" type="slidenum">
              <a:rPr lang="en-US" smtClean="0"/>
              <a:t>62</a:t>
            </a:fld>
            <a:endParaRPr lang="en-US"/>
          </a:p>
        </p:txBody>
      </p:sp>
    </p:spTree>
    <p:extLst>
      <p:ext uri="{BB962C8B-B14F-4D97-AF65-F5344CB8AC3E}">
        <p14:creationId xmlns:p14="http://schemas.microsoft.com/office/powerpoint/2010/main" val="28416682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2" name="Picture 2"/>
          <p:cNvPicPr>
            <a:picLocks noChangeAspect="1" noChangeArrowheads="1"/>
          </p:cNvPicPr>
          <p:nvPr/>
        </p:nvPicPr>
        <p:blipFill>
          <a:blip r:embed="rId3">
            <a:extLst>
              <a:ext uri="{28A0092B-C50C-407E-A947-70E740481C1C}">
                <a14:useLocalDpi xmlns:a14="http://schemas.microsoft.com/office/drawing/2010/main" val="0"/>
              </a:ext>
            </a:extLst>
          </a:blip>
          <a:srcRect l="8656" t="10516" r="39401" b="19020"/>
          <a:stretch>
            <a:fillRect/>
          </a:stretch>
        </p:blipFill>
        <p:spPr bwMode="auto">
          <a:xfrm>
            <a:off x="0" y="685800"/>
            <a:ext cx="45720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4883" name="Picture 3"/>
          <p:cNvPicPr>
            <a:picLocks noChangeAspect="1" noChangeArrowheads="1"/>
          </p:cNvPicPr>
          <p:nvPr/>
        </p:nvPicPr>
        <p:blipFill>
          <a:blip r:embed="rId4">
            <a:extLst>
              <a:ext uri="{28A0092B-C50C-407E-A947-70E740481C1C}">
                <a14:useLocalDpi xmlns:a14="http://schemas.microsoft.com/office/drawing/2010/main" val="0"/>
              </a:ext>
            </a:extLst>
          </a:blip>
          <a:srcRect l="8687" t="10516" r="39377" b="19020"/>
          <a:stretch>
            <a:fillRect/>
          </a:stretch>
        </p:blipFill>
        <p:spPr bwMode="auto">
          <a:xfrm>
            <a:off x="77788" y="2451100"/>
            <a:ext cx="4570412"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885" name="Text Box 5"/>
          <p:cNvSpPr txBox="1">
            <a:spLocks noChangeArrowheads="1"/>
          </p:cNvSpPr>
          <p:nvPr/>
        </p:nvSpPr>
        <p:spPr bwMode="auto">
          <a:xfrm>
            <a:off x="2286000" y="784225"/>
            <a:ext cx="2243138" cy="7397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400" dirty="0">
                <a:solidFill>
                  <a:srgbClr val="FFFF66"/>
                </a:solidFill>
                <a:latin typeface="Arial" charset="0"/>
              </a:rPr>
              <a:t>13 April 2006 – 2100 UTC</a:t>
            </a:r>
          </a:p>
          <a:p>
            <a:pPr algn="ctr" eaLnBrk="1" hangingPunct="1"/>
            <a:r>
              <a:rPr lang="en-US" sz="1400" dirty="0">
                <a:solidFill>
                  <a:srgbClr val="FFFF66"/>
                </a:solidFill>
                <a:latin typeface="Arial" charset="0"/>
              </a:rPr>
              <a:t>900-700 hPa GOES PW</a:t>
            </a:r>
          </a:p>
          <a:p>
            <a:pPr algn="ctr" eaLnBrk="1" hangingPunct="1"/>
            <a:r>
              <a:rPr lang="en-US" sz="1400" dirty="0">
                <a:solidFill>
                  <a:srgbClr val="FFFF66"/>
                </a:solidFill>
                <a:latin typeface="Arial" charset="0"/>
              </a:rPr>
              <a:t>0 Hour Obs Locations</a:t>
            </a:r>
          </a:p>
        </p:txBody>
      </p:sp>
      <p:sp>
        <p:nvSpPr>
          <p:cNvPr id="634886" name="Text Box 6"/>
          <p:cNvSpPr txBox="1">
            <a:spLocks noChangeArrowheads="1"/>
          </p:cNvSpPr>
          <p:nvPr/>
        </p:nvSpPr>
        <p:spPr bwMode="auto">
          <a:xfrm>
            <a:off x="2328863" y="2514600"/>
            <a:ext cx="2243137" cy="7397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400" dirty="0">
                <a:solidFill>
                  <a:srgbClr val="FFFF66"/>
                </a:solidFill>
                <a:latin typeface="Arial" charset="0"/>
              </a:rPr>
              <a:t>13 April 2006 – 2100 UTC</a:t>
            </a:r>
          </a:p>
          <a:p>
            <a:pPr algn="ctr" eaLnBrk="1" hangingPunct="1"/>
            <a:r>
              <a:rPr lang="en-US" sz="1400" dirty="0">
                <a:solidFill>
                  <a:srgbClr val="FFFF66"/>
                </a:solidFill>
                <a:latin typeface="Arial" charset="0"/>
              </a:rPr>
              <a:t>900-700 hPa GOES PW</a:t>
            </a:r>
          </a:p>
          <a:p>
            <a:pPr algn="ctr" eaLnBrk="1" hangingPunct="1"/>
            <a:r>
              <a:rPr lang="en-US" sz="1400" dirty="0">
                <a:solidFill>
                  <a:srgbClr val="FFFF66"/>
                </a:solidFill>
                <a:latin typeface="Arial" charset="0"/>
              </a:rPr>
              <a:t>3 Hour NearCast Image</a:t>
            </a:r>
          </a:p>
        </p:txBody>
      </p:sp>
      <p:sp>
        <p:nvSpPr>
          <p:cNvPr id="634887" name="Text Box 7"/>
          <p:cNvSpPr txBox="1">
            <a:spLocks noChangeArrowheads="1"/>
          </p:cNvSpPr>
          <p:nvPr/>
        </p:nvSpPr>
        <p:spPr bwMode="auto">
          <a:xfrm>
            <a:off x="228600" y="6573838"/>
            <a:ext cx="5334000" cy="2841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200" b="1" dirty="0">
                <a:latin typeface="Arial" charset="0"/>
              </a:rPr>
              <a:t>Updated Hourly - Full-resolution 10 km data - 10 minute time steps</a:t>
            </a:r>
          </a:p>
        </p:txBody>
      </p:sp>
      <p:pic>
        <p:nvPicPr>
          <p:cNvPr id="634888" name="Picture 8"/>
          <p:cNvPicPr>
            <a:picLocks noChangeAspect="1" noChangeArrowheads="1"/>
          </p:cNvPicPr>
          <p:nvPr/>
        </p:nvPicPr>
        <p:blipFill>
          <a:blip r:embed="rId5">
            <a:extLst>
              <a:ext uri="{28A0092B-C50C-407E-A947-70E740481C1C}">
                <a14:useLocalDpi xmlns:a14="http://schemas.microsoft.com/office/drawing/2010/main" val="0"/>
              </a:ext>
            </a:extLst>
          </a:blip>
          <a:srcRect l="19983" t="15602" r="15182" b="50006"/>
          <a:stretch>
            <a:fillRect/>
          </a:stretch>
        </p:blipFill>
        <p:spPr bwMode="auto">
          <a:xfrm>
            <a:off x="150813" y="4194175"/>
            <a:ext cx="5487987" cy="2357438"/>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889" name="Text Box 9"/>
          <p:cNvSpPr txBox="1">
            <a:spLocks noGrp="1" noChangeArrowheads="1"/>
          </p:cNvSpPr>
          <p:nvPr>
            <p:ph type="body" idx="1"/>
          </p:nvPr>
        </p:nvSpPr>
        <p:spPr>
          <a:xfrm>
            <a:off x="152400" y="4191000"/>
            <a:ext cx="5181600" cy="609600"/>
          </a:xfrm>
          <a:solidFill>
            <a:srgbClr val="00CCFF">
              <a:alpha val="75000"/>
            </a:srgbClr>
          </a:solidFill>
          <a:ln>
            <a:solidFill>
              <a:schemeClr val="tx1"/>
            </a:solidFill>
            <a:miter lim="800000"/>
            <a:headEnd/>
            <a:tailEnd/>
          </a:ln>
        </p:spPr>
        <p:txBody>
          <a:bodyPr>
            <a:normAutofit lnSpcReduction="10000"/>
          </a:bodyPr>
          <a:lstStyle/>
          <a:p>
            <a:pPr algn="ctr">
              <a:lnSpc>
                <a:spcPct val="80000"/>
              </a:lnSpc>
              <a:buFont typeface="Symbol" charset="0"/>
              <a:buNone/>
            </a:pPr>
            <a:r>
              <a:rPr lang="en-US" sz="1300" b="1" i="1" u="sng" dirty="0"/>
              <a:t>NearCast of Vertical Moisture Gradient (Convective Instability)</a:t>
            </a:r>
          </a:p>
          <a:p>
            <a:pPr algn="ctr">
              <a:lnSpc>
                <a:spcPct val="80000"/>
              </a:lnSpc>
              <a:buFont typeface="Symbol" charset="0"/>
              <a:buNone/>
            </a:pPr>
            <a:r>
              <a:rPr lang="en-US" sz="1300" b="1" i="1" dirty="0"/>
              <a:t>(900-700 hPa GOES PW</a:t>
            </a:r>
            <a:r>
              <a:rPr lang="en-US" sz="1300" b="1" dirty="0"/>
              <a:t> -</a:t>
            </a:r>
            <a:r>
              <a:rPr lang="en-US" sz="1300" b="1" i="1" dirty="0"/>
              <a:t>700-500 hPa GOES PW)</a:t>
            </a:r>
          </a:p>
          <a:p>
            <a:pPr algn="ctr">
              <a:lnSpc>
                <a:spcPct val="80000"/>
              </a:lnSpc>
              <a:buFont typeface="Symbol" charset="0"/>
              <a:buNone/>
            </a:pPr>
            <a:r>
              <a:rPr lang="en-US" sz="1300" b="1" u="sng" dirty="0"/>
              <a:t>3 Hour NearCast : Valid 0000UTC</a:t>
            </a:r>
            <a:endParaRPr lang="en-US" sz="1300" b="1" i="1" dirty="0"/>
          </a:p>
        </p:txBody>
      </p:sp>
      <p:sp>
        <p:nvSpPr>
          <p:cNvPr id="634891" name="Rectangle 11"/>
          <p:cNvSpPr>
            <a:spLocks noChangeArrowheads="1"/>
          </p:cNvSpPr>
          <p:nvPr/>
        </p:nvSpPr>
        <p:spPr bwMode="auto">
          <a:xfrm>
            <a:off x="0" y="15240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lgn="ctr">
              <a:lnSpc>
                <a:spcPct val="85000"/>
              </a:lnSpc>
            </a:pPr>
            <a:r>
              <a:rPr lang="en-US" sz="2800" b="1" u="sng" dirty="0">
                <a:latin typeface="Arial" charset="0"/>
              </a:rPr>
              <a:t>How the Lagrangian NearCasts work:</a:t>
            </a:r>
          </a:p>
        </p:txBody>
      </p:sp>
      <p:pic>
        <p:nvPicPr>
          <p:cNvPr id="634892" name="Picture 12"/>
          <p:cNvPicPr>
            <a:picLocks noChangeAspect="1" noChangeArrowheads="1"/>
          </p:cNvPicPr>
          <p:nvPr/>
        </p:nvPicPr>
        <p:blipFill>
          <a:blip r:embed="rId6">
            <a:extLst>
              <a:ext uri="{28A0092B-C50C-407E-A947-70E740481C1C}">
                <a14:useLocalDpi xmlns:a14="http://schemas.microsoft.com/office/drawing/2010/main" val="0"/>
              </a:ext>
            </a:extLst>
          </a:blip>
          <a:srcRect l="73509" t="26038" r="17702" b="44553"/>
          <a:stretch>
            <a:fillRect/>
          </a:stretch>
        </p:blipFill>
        <p:spPr bwMode="auto">
          <a:xfrm>
            <a:off x="5105400" y="4191000"/>
            <a:ext cx="533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893" name="Line 13"/>
          <p:cNvSpPr>
            <a:spLocks noChangeShapeType="1"/>
          </p:cNvSpPr>
          <p:nvPr/>
        </p:nvSpPr>
        <p:spPr bwMode="auto">
          <a:xfrm flipH="1">
            <a:off x="1676400" y="2667000"/>
            <a:ext cx="3124200" cy="53340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34894" name="Line 14"/>
          <p:cNvSpPr>
            <a:spLocks noChangeShapeType="1"/>
          </p:cNvSpPr>
          <p:nvPr/>
        </p:nvSpPr>
        <p:spPr bwMode="auto">
          <a:xfrm flipH="1" flipV="1">
            <a:off x="1295400" y="5181600"/>
            <a:ext cx="4494213" cy="381000"/>
          </a:xfrm>
          <a:prstGeom prst="line">
            <a:avLst/>
          </a:prstGeom>
          <a:noFill/>
          <a:ln w="127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34895" name="Line 15"/>
          <p:cNvSpPr>
            <a:spLocks noChangeShapeType="1"/>
          </p:cNvSpPr>
          <p:nvPr/>
        </p:nvSpPr>
        <p:spPr bwMode="auto">
          <a:xfrm flipH="1" flipV="1">
            <a:off x="1066800" y="5257800"/>
            <a:ext cx="4692650" cy="304800"/>
          </a:xfrm>
          <a:prstGeom prst="line">
            <a:avLst/>
          </a:prstGeom>
          <a:noFill/>
          <a:ln w="127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34896" name="Line 16"/>
          <p:cNvSpPr>
            <a:spLocks noChangeShapeType="1"/>
          </p:cNvSpPr>
          <p:nvPr/>
        </p:nvSpPr>
        <p:spPr bwMode="auto">
          <a:xfrm flipV="1">
            <a:off x="1343025" y="1466850"/>
            <a:ext cx="228600" cy="76200"/>
          </a:xfrm>
          <a:prstGeom prst="line">
            <a:avLst/>
          </a:prstGeom>
          <a:noFill/>
          <a:ln w="254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34897" name="Line 17"/>
          <p:cNvSpPr>
            <a:spLocks noChangeShapeType="1"/>
          </p:cNvSpPr>
          <p:nvPr/>
        </p:nvSpPr>
        <p:spPr bwMode="auto">
          <a:xfrm flipH="1" flipV="1">
            <a:off x="1400175" y="1590675"/>
            <a:ext cx="3400425" cy="161925"/>
          </a:xfrm>
          <a:prstGeom prst="line">
            <a:avLst/>
          </a:prstGeom>
          <a:noFill/>
          <a:ln w="12700">
            <a:solidFill>
              <a:srgbClr val="CC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34898" name="Text Box 18"/>
          <p:cNvSpPr txBox="1">
            <a:spLocks noChangeArrowheads="1"/>
          </p:cNvSpPr>
          <p:nvPr/>
        </p:nvSpPr>
        <p:spPr bwMode="auto">
          <a:xfrm>
            <a:off x="3870325" y="6003925"/>
            <a:ext cx="1292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u="sng" dirty="0">
                <a:solidFill>
                  <a:srgbClr val="FFFF00"/>
                </a:solidFill>
                <a:latin typeface="Arial" charset="0"/>
              </a:rPr>
              <a:t>Verification</a:t>
            </a:r>
          </a:p>
        </p:txBody>
      </p:sp>
      <p:sp>
        <p:nvSpPr>
          <p:cNvPr id="634899" name="Line 19"/>
          <p:cNvSpPr>
            <a:spLocks noChangeShapeType="1"/>
          </p:cNvSpPr>
          <p:nvPr/>
        </p:nvSpPr>
        <p:spPr bwMode="auto">
          <a:xfrm flipV="1">
            <a:off x="1371600" y="3238500"/>
            <a:ext cx="228600" cy="76200"/>
          </a:xfrm>
          <a:prstGeom prst="line">
            <a:avLst/>
          </a:prstGeom>
          <a:noFill/>
          <a:ln w="25400">
            <a:solidFill>
              <a:srgbClr val="FFFFFF"/>
            </a:solidFill>
            <a:round/>
            <a:headEnd type="oval" w="med"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34890" name="Text Box 10"/>
          <p:cNvSpPr txBox="1">
            <a:spLocks noChangeArrowheads="1"/>
          </p:cNvSpPr>
          <p:nvPr/>
        </p:nvSpPr>
        <p:spPr bwMode="auto">
          <a:xfrm>
            <a:off x="4724400" y="609600"/>
            <a:ext cx="4419600" cy="616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800" b="1" dirty="0" smtClean="0">
                <a:solidFill>
                  <a:srgbClr val="000099"/>
                </a:solidFill>
              </a:rPr>
              <a:t>1 </a:t>
            </a:r>
            <a:r>
              <a:rPr lang="en-US" sz="1800" b="1" dirty="0">
                <a:solidFill>
                  <a:srgbClr val="000099"/>
                </a:solidFill>
              </a:rPr>
              <a:t>- Interpolate wind data to locations of </a:t>
            </a:r>
            <a:r>
              <a:rPr lang="en-US" sz="1800" b="1" u="sng" dirty="0"/>
              <a:t>full resolution GOES multi-layer moisture &amp; temperature observations</a:t>
            </a:r>
            <a:r>
              <a:rPr lang="en-US" sz="1800" b="1" dirty="0">
                <a:solidFill>
                  <a:schemeClr val="bg1"/>
                </a:solidFill>
              </a:rPr>
              <a:t>, </a:t>
            </a:r>
            <a:r>
              <a:rPr lang="en-US" sz="1800" b="1" dirty="0">
                <a:solidFill>
                  <a:srgbClr val="003399"/>
                </a:solidFill>
              </a:rPr>
              <a:t>including </a:t>
            </a:r>
            <a:r>
              <a:rPr lang="en-US" sz="1800" b="1" dirty="0" smtClean="0">
                <a:solidFill>
                  <a:srgbClr val="003399"/>
                </a:solidFill>
              </a:rPr>
              <a:t>Maxima/Minima</a:t>
            </a:r>
            <a:r>
              <a:rPr lang="en-US" sz="1800" b="1" dirty="0" smtClean="0">
                <a:solidFill>
                  <a:srgbClr val="000099"/>
                </a:solidFill>
              </a:rPr>
              <a:t> </a:t>
            </a:r>
            <a:endParaRPr lang="en-US" sz="1800" b="1" dirty="0">
              <a:solidFill>
                <a:srgbClr val="000099"/>
              </a:solidFill>
            </a:endParaRPr>
          </a:p>
          <a:p>
            <a:pPr eaLnBrk="1" hangingPunct="1"/>
            <a:endParaRPr lang="en-US" sz="800" b="1" u="sng" dirty="0">
              <a:solidFill>
                <a:srgbClr val="000099"/>
              </a:solidFill>
            </a:endParaRPr>
          </a:p>
          <a:p>
            <a:pPr eaLnBrk="1" hangingPunct="1"/>
            <a:r>
              <a:rPr lang="en-US" sz="1800" b="1" u="sng" dirty="0">
                <a:solidFill>
                  <a:srgbClr val="000099"/>
                </a:solidFill>
              </a:rPr>
              <a:t>2 - Move these high-definition data to future locations</a:t>
            </a:r>
            <a:r>
              <a:rPr lang="en-US" sz="1800" b="1" dirty="0">
                <a:solidFill>
                  <a:srgbClr val="000099"/>
                </a:solidFill>
              </a:rPr>
              <a:t>, using dynamically changing winds with </a:t>
            </a:r>
            <a:r>
              <a:rPr lang="ja-JP" altLang="en-US" sz="1800" b="1" dirty="0">
                <a:solidFill>
                  <a:srgbClr val="000099"/>
                </a:solidFill>
                <a:latin typeface="Arial"/>
              </a:rPr>
              <a:t>‘</a:t>
            </a:r>
            <a:r>
              <a:rPr lang="en-US" sz="1800" b="1" dirty="0">
                <a:solidFill>
                  <a:srgbClr val="000099"/>
                </a:solidFill>
              </a:rPr>
              <a:t>long</a:t>
            </a:r>
            <a:r>
              <a:rPr lang="ja-JP" altLang="en-US" sz="1800" b="1" dirty="0">
                <a:solidFill>
                  <a:srgbClr val="000099"/>
                </a:solidFill>
                <a:latin typeface="Arial"/>
              </a:rPr>
              <a:t>’</a:t>
            </a:r>
            <a:r>
              <a:rPr lang="en-US" sz="1800" b="1" dirty="0">
                <a:solidFill>
                  <a:srgbClr val="000099"/>
                </a:solidFill>
              </a:rPr>
              <a:t> (10 min.) time steps.</a:t>
            </a:r>
          </a:p>
          <a:p>
            <a:pPr eaLnBrk="1" hangingPunct="1"/>
            <a:endParaRPr lang="en-US" sz="800" b="1" dirty="0">
              <a:solidFill>
                <a:srgbClr val="000099"/>
              </a:solidFill>
            </a:endParaRPr>
          </a:p>
          <a:p>
            <a:pPr eaLnBrk="1" hangingPunct="1"/>
            <a:r>
              <a:rPr lang="en-US" sz="1800" b="1" dirty="0">
                <a:solidFill>
                  <a:srgbClr val="003399"/>
                </a:solidFill>
              </a:rPr>
              <a:t>3 - Create grids from these </a:t>
            </a:r>
            <a:r>
              <a:rPr lang="ja-JP" altLang="en-US" sz="1800" b="1" dirty="0">
                <a:solidFill>
                  <a:srgbClr val="003399"/>
                </a:solidFill>
                <a:latin typeface="Arial"/>
              </a:rPr>
              <a:t>‘</a:t>
            </a:r>
            <a:r>
              <a:rPr lang="en-US" sz="1800" b="1" dirty="0">
                <a:solidFill>
                  <a:srgbClr val="003399"/>
                </a:solidFill>
              </a:rPr>
              <a:t>projected parcels</a:t>
            </a:r>
            <a:r>
              <a:rPr lang="ja-JP" altLang="en-US" sz="1800" b="1" dirty="0">
                <a:solidFill>
                  <a:srgbClr val="003399"/>
                </a:solidFill>
                <a:latin typeface="Arial"/>
              </a:rPr>
              <a:t>’</a:t>
            </a:r>
            <a:r>
              <a:rPr lang="en-US" sz="1800" b="1" dirty="0">
                <a:solidFill>
                  <a:srgbClr val="003399"/>
                </a:solidFill>
              </a:rPr>
              <a:t> for </a:t>
            </a:r>
            <a:r>
              <a:rPr lang="en-US" sz="1800" b="1" u="sng" dirty="0">
                <a:solidFill>
                  <a:srgbClr val="003399"/>
                </a:solidFill>
              </a:rPr>
              <a:t>display</a:t>
            </a:r>
            <a:r>
              <a:rPr lang="en-US" sz="1800" b="1" dirty="0">
                <a:solidFill>
                  <a:srgbClr val="003399"/>
                </a:solidFill>
              </a:rPr>
              <a:t> </a:t>
            </a:r>
            <a:r>
              <a:rPr lang="en-US" b="1" dirty="0" smtClean="0">
                <a:solidFill>
                  <a:srgbClr val="003399"/>
                </a:solidFill>
              </a:rPr>
              <a:t>and diagnosis</a:t>
            </a:r>
            <a:endParaRPr lang="en-US" sz="400" b="1" dirty="0">
              <a:solidFill>
                <a:srgbClr val="003399"/>
              </a:solidFill>
            </a:endParaRPr>
          </a:p>
          <a:p>
            <a:pPr eaLnBrk="1" hangingPunct="1">
              <a:lnSpc>
                <a:spcPct val="95000"/>
              </a:lnSpc>
            </a:pPr>
            <a:r>
              <a:rPr lang="en-US" sz="400" b="1" dirty="0">
                <a:solidFill>
                  <a:srgbClr val="000066"/>
                </a:solidFill>
              </a:rPr>
              <a:t>  </a:t>
            </a:r>
          </a:p>
          <a:p>
            <a:pPr marL="914400" eaLnBrk="1" hangingPunct="1">
              <a:lnSpc>
                <a:spcPct val="95000"/>
              </a:lnSpc>
            </a:pPr>
            <a:r>
              <a:rPr lang="en-US" sz="1800" b="1" dirty="0" smtClean="0">
                <a:solidFill>
                  <a:srgbClr val="000066"/>
                </a:solidFill>
              </a:rPr>
              <a:t>a</a:t>
            </a:r>
            <a:r>
              <a:rPr lang="en-US" sz="1800" b="1" dirty="0">
                <a:solidFill>
                  <a:srgbClr val="000066"/>
                </a:solidFill>
              </a:rPr>
              <a:t>) Combine outputs to </a:t>
            </a:r>
            <a:r>
              <a:rPr lang="en-US" sz="1800" b="1" dirty="0" smtClean="0">
                <a:solidFill>
                  <a:srgbClr val="000066"/>
                </a:solidFill>
              </a:rPr>
              <a:t>produce a va</a:t>
            </a:r>
            <a:r>
              <a:rPr lang="en-US" b="1" dirty="0" smtClean="0">
                <a:solidFill>
                  <a:srgbClr val="000066"/>
                </a:solidFill>
              </a:rPr>
              <a:t>riety of </a:t>
            </a:r>
            <a:r>
              <a:rPr lang="en-US" sz="1800" b="1" dirty="0" smtClean="0">
                <a:solidFill>
                  <a:srgbClr val="000066"/>
                </a:solidFill>
              </a:rPr>
              <a:t>derived </a:t>
            </a:r>
            <a:r>
              <a:rPr lang="en-US" sz="1800" b="1" dirty="0">
                <a:solidFill>
                  <a:srgbClr val="000066"/>
                </a:solidFill>
              </a:rPr>
              <a:t>parameters</a:t>
            </a:r>
            <a:endParaRPr lang="en-US" sz="400" b="1" dirty="0">
              <a:solidFill>
                <a:srgbClr val="000066"/>
              </a:solidFill>
            </a:endParaRPr>
          </a:p>
          <a:p>
            <a:pPr marL="914400" eaLnBrk="1" hangingPunct="1">
              <a:lnSpc>
                <a:spcPct val="95000"/>
              </a:lnSpc>
            </a:pPr>
            <a:endParaRPr lang="en-US" sz="400" b="1" dirty="0">
              <a:solidFill>
                <a:srgbClr val="000066"/>
              </a:solidFill>
            </a:endParaRPr>
          </a:p>
          <a:p>
            <a:pPr marL="914400" eaLnBrk="1" hangingPunct="1">
              <a:lnSpc>
                <a:spcPct val="95000"/>
              </a:lnSpc>
            </a:pPr>
            <a:r>
              <a:rPr lang="en-US" sz="1800" b="1" dirty="0" smtClean="0">
                <a:solidFill>
                  <a:srgbClr val="000066"/>
                </a:solidFill>
              </a:rPr>
              <a:t>b</a:t>
            </a:r>
            <a:r>
              <a:rPr lang="en-US" sz="1800" b="1" dirty="0">
                <a:solidFill>
                  <a:srgbClr val="000066"/>
                </a:solidFill>
              </a:rPr>
              <a:t>) Compare between layers to </a:t>
            </a:r>
            <a:r>
              <a:rPr lang="en-US" sz="1800" b="1" dirty="0" smtClean="0">
                <a:solidFill>
                  <a:srgbClr val="000066"/>
                </a:solidFill>
              </a:rPr>
              <a:t>derive </a:t>
            </a:r>
            <a:r>
              <a:rPr lang="ja-JP" altLang="en-US" sz="1800" b="1" dirty="0" smtClean="0">
                <a:solidFill>
                  <a:srgbClr val="000066"/>
                </a:solidFill>
                <a:latin typeface="Arial"/>
              </a:rPr>
              <a:t>“</a:t>
            </a:r>
            <a:r>
              <a:rPr lang="en-US" sz="1800" b="1" dirty="0">
                <a:solidFill>
                  <a:srgbClr val="000066"/>
                </a:solidFill>
              </a:rPr>
              <a:t>Stability Indices</a:t>
            </a:r>
            <a:r>
              <a:rPr lang="ja-JP" altLang="en-US" sz="1800" b="1" dirty="0">
                <a:solidFill>
                  <a:srgbClr val="000066"/>
                </a:solidFill>
                <a:latin typeface="Arial"/>
              </a:rPr>
              <a:t>”</a:t>
            </a:r>
            <a:r>
              <a:rPr lang="en-US" sz="1800" b="1" dirty="0">
                <a:solidFill>
                  <a:srgbClr val="000066"/>
                </a:solidFill>
              </a:rPr>
              <a:t> that </a:t>
            </a:r>
            <a:r>
              <a:rPr lang="en-US" sz="1800" b="1" dirty="0" smtClean="0">
                <a:solidFill>
                  <a:srgbClr val="000066"/>
                </a:solidFill>
              </a:rPr>
              <a:t>can be </a:t>
            </a:r>
            <a:r>
              <a:rPr lang="en-US" sz="1800" b="1" dirty="0">
                <a:solidFill>
                  <a:srgbClr val="000066"/>
                </a:solidFill>
              </a:rPr>
              <a:t>combined with </a:t>
            </a:r>
            <a:r>
              <a:rPr lang="ja-JP" altLang="en-US" sz="1800" b="1" dirty="0">
                <a:solidFill>
                  <a:srgbClr val="000066"/>
                </a:solidFill>
                <a:latin typeface="Arial"/>
              </a:rPr>
              <a:t>‘</a:t>
            </a:r>
            <a:r>
              <a:rPr lang="en-US" sz="1800" b="1" dirty="0">
                <a:solidFill>
                  <a:srgbClr val="000066"/>
                </a:solidFill>
              </a:rPr>
              <a:t>conventional </a:t>
            </a:r>
            <a:r>
              <a:rPr lang="en-US" sz="1800" b="1" dirty="0" smtClean="0">
                <a:solidFill>
                  <a:srgbClr val="000066"/>
                </a:solidFill>
              </a:rPr>
              <a:t>tools</a:t>
            </a:r>
            <a:r>
              <a:rPr lang="ja-JP" altLang="en-US" sz="1800" b="1" dirty="0">
                <a:solidFill>
                  <a:srgbClr val="000066"/>
                </a:solidFill>
                <a:latin typeface="Arial"/>
              </a:rPr>
              <a:t>’</a:t>
            </a:r>
            <a:r>
              <a:rPr lang="en-US" sz="1800" b="1" dirty="0">
                <a:solidFill>
                  <a:srgbClr val="000066"/>
                </a:solidFill>
              </a:rPr>
              <a:t> to identify mesoscale </a:t>
            </a:r>
            <a:r>
              <a:rPr lang="en-US" sz="1800" b="1" dirty="0" smtClean="0">
                <a:solidFill>
                  <a:srgbClr val="000066"/>
                </a:solidFill>
              </a:rPr>
              <a:t>areas where </a:t>
            </a:r>
            <a:r>
              <a:rPr lang="en-US" sz="1800" b="1" dirty="0">
                <a:solidFill>
                  <a:srgbClr val="000066"/>
                </a:solidFill>
              </a:rPr>
              <a:t>severe convective </a:t>
            </a:r>
            <a:r>
              <a:rPr lang="en-US" sz="1800" b="1" dirty="0" smtClean="0">
                <a:solidFill>
                  <a:srgbClr val="000066"/>
                </a:solidFill>
              </a:rPr>
              <a:t>can/cannot </a:t>
            </a:r>
            <a:r>
              <a:rPr lang="en-US" sz="1800" b="1" dirty="0">
                <a:solidFill>
                  <a:srgbClr val="000066"/>
                </a:solidFill>
              </a:rPr>
              <a:t>develop</a:t>
            </a:r>
            <a:br>
              <a:rPr lang="en-US" sz="1800" b="1" dirty="0">
                <a:solidFill>
                  <a:srgbClr val="000066"/>
                </a:solidFill>
              </a:rPr>
            </a:br>
            <a:endParaRPr lang="en-US" sz="400" b="1" dirty="0">
              <a:solidFill>
                <a:srgbClr val="000066"/>
              </a:solidFill>
            </a:endParaRPr>
          </a:p>
          <a:p>
            <a:pPr marL="914400" eaLnBrk="1" hangingPunct="1">
              <a:lnSpc>
                <a:spcPct val="95000"/>
              </a:lnSpc>
            </a:pPr>
            <a:r>
              <a:rPr lang="en-US" sz="1800" b="1" dirty="0" smtClean="0">
                <a:solidFill>
                  <a:srgbClr val="800000"/>
                </a:solidFill>
              </a:rPr>
              <a:t>c</a:t>
            </a:r>
            <a:r>
              <a:rPr lang="en-US" sz="1800" b="1" dirty="0">
                <a:solidFill>
                  <a:srgbClr val="800000"/>
                </a:solidFill>
              </a:rPr>
              <a:t>) </a:t>
            </a:r>
            <a:r>
              <a:rPr lang="en-US" sz="1800" b="1" dirty="0" smtClean="0">
                <a:solidFill>
                  <a:srgbClr val="800000"/>
                </a:solidFill>
              </a:rPr>
              <a:t>NearCasts transform </a:t>
            </a:r>
            <a:r>
              <a:rPr lang="en-US" sz="1800" b="1" dirty="0">
                <a:solidFill>
                  <a:srgbClr val="800000"/>
                </a:solidFill>
              </a:rPr>
              <a:t>GOES IR </a:t>
            </a:r>
            <a:r>
              <a:rPr lang="en-US" sz="1800" b="1" dirty="0" smtClean="0">
                <a:solidFill>
                  <a:srgbClr val="800000"/>
                </a:solidFill>
              </a:rPr>
              <a:t>Sounding </a:t>
            </a:r>
            <a:r>
              <a:rPr lang="en-US" sz="1800" b="1" i="1" dirty="0" smtClean="0">
                <a:solidFill>
                  <a:srgbClr val="800000"/>
                </a:solidFill>
              </a:rPr>
              <a:t>from observations to forecasts</a:t>
            </a:r>
            <a:r>
              <a:rPr lang="en-US" sz="1800" b="1" u="sng" dirty="0" smtClean="0">
                <a:solidFill>
                  <a:srgbClr val="800000"/>
                </a:solidFill>
              </a:rPr>
              <a:t>,</a:t>
            </a:r>
            <a:r>
              <a:rPr lang="en-US" sz="1800" b="1" dirty="0" smtClean="0">
                <a:solidFill>
                  <a:srgbClr val="800000"/>
                </a:solidFill>
              </a:rPr>
              <a:t> adding forecaster utility - </a:t>
            </a:r>
            <a:r>
              <a:rPr lang="en-US" sz="1800" b="1" i="1" u="sng" dirty="0" smtClean="0">
                <a:solidFill>
                  <a:srgbClr val="800000"/>
                </a:solidFill>
              </a:rPr>
              <a:t>even </a:t>
            </a:r>
            <a:r>
              <a:rPr lang="en-US" sz="1800" b="1" i="1" u="sng" dirty="0">
                <a:solidFill>
                  <a:srgbClr val="800000"/>
                </a:solidFill>
              </a:rPr>
              <a:t>after convection initiates</a:t>
            </a:r>
            <a:r>
              <a:rPr lang="en-US" sz="1800" b="1" i="1" dirty="0">
                <a:solidFill>
                  <a:srgbClr val="800000"/>
                </a:solidFill>
              </a:rPr>
              <a:t>.</a:t>
            </a:r>
            <a:r>
              <a:rPr lang="en-US" sz="1600" i="1" dirty="0">
                <a:solidFill>
                  <a:srgbClr val="000066"/>
                </a:solidFill>
                <a:latin typeface="Times New Roman" charset="0"/>
              </a:rPr>
              <a:t>     </a:t>
            </a:r>
          </a:p>
        </p:txBody>
      </p:sp>
      <p:sp>
        <p:nvSpPr>
          <p:cNvPr id="2" name="Slide Number Placeholder 1"/>
          <p:cNvSpPr>
            <a:spLocks noGrp="1"/>
          </p:cNvSpPr>
          <p:nvPr>
            <p:ph type="sldNum" sz="quarter" idx="12"/>
          </p:nvPr>
        </p:nvSpPr>
        <p:spPr/>
        <p:txBody>
          <a:bodyPr/>
          <a:lstStyle/>
          <a:p>
            <a:fld id="{75CE691E-EB41-48F8-BEE9-389CD7BFC50A}" type="slidenum">
              <a:rPr lang="en-US" smtClean="0"/>
              <a:t>63</a:t>
            </a:fld>
            <a:endParaRPr lang="en-US"/>
          </a:p>
        </p:txBody>
      </p:sp>
    </p:spTree>
    <p:extLst>
      <p:ext uri="{BB962C8B-B14F-4D97-AF65-F5344CB8AC3E}">
        <p14:creationId xmlns:p14="http://schemas.microsoft.com/office/powerpoint/2010/main" val="22596689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line\Desktop\case_studies\13Oct04\IR_TED_anal_2013100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86994"/>
            <a:ext cx="5105400" cy="49098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30560"/>
            <a:ext cx="753787" cy="39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1076980"/>
            <a:ext cx="5434584" cy="584775"/>
          </a:xfrm>
          <a:prstGeom prst="rect">
            <a:avLst/>
          </a:prstGeom>
          <a:noFill/>
        </p:spPr>
        <p:txBody>
          <a:bodyPr wrap="square" rtlCol="0">
            <a:spAutoFit/>
          </a:bodyPr>
          <a:lstStyle/>
          <a:p>
            <a:r>
              <a:rPr lang="en-US" sz="3200" b="1" dirty="0" smtClean="0"/>
              <a:t>Convective Instability Analyses </a:t>
            </a:r>
            <a:endParaRPr lang="en-US" sz="3200" b="1" dirty="0"/>
          </a:p>
        </p:txBody>
      </p:sp>
      <p:sp>
        <p:nvSpPr>
          <p:cNvPr id="7" name="Rectangle 6"/>
          <p:cNvSpPr/>
          <p:nvPr/>
        </p:nvSpPr>
        <p:spPr>
          <a:xfrm>
            <a:off x="685800" y="6473763"/>
            <a:ext cx="4403257" cy="400110"/>
          </a:xfrm>
          <a:prstGeom prst="rect">
            <a:avLst/>
          </a:prstGeom>
        </p:spPr>
        <p:txBody>
          <a:bodyPr wrap="none">
            <a:spAutoFit/>
          </a:bodyPr>
          <a:lstStyle/>
          <a:p>
            <a:r>
              <a:rPr lang="en-US" sz="2000" b="1" dirty="0"/>
              <a:t>Thick contour – Cloud-Top Temps &lt;220K</a:t>
            </a:r>
          </a:p>
        </p:txBody>
      </p:sp>
      <p:sp>
        <p:nvSpPr>
          <p:cNvPr id="10" name="Title 11"/>
          <p:cNvSpPr txBox="1">
            <a:spLocks/>
          </p:cNvSpPr>
          <p:nvPr/>
        </p:nvSpPr>
        <p:spPr>
          <a:xfrm>
            <a:off x="304800" y="1524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a:t>October 4, 2013 NearCast Analysis Loop</a:t>
            </a:r>
          </a:p>
        </p:txBody>
      </p:sp>
      <p:sp>
        <p:nvSpPr>
          <p:cNvPr id="11" name="TextBox 10"/>
          <p:cNvSpPr txBox="1"/>
          <p:nvPr/>
        </p:nvSpPr>
        <p:spPr>
          <a:xfrm>
            <a:off x="5643797" y="2427744"/>
            <a:ext cx="3505200" cy="4154984"/>
          </a:xfrm>
          <a:prstGeom prst="rect">
            <a:avLst/>
          </a:prstGeom>
          <a:noFill/>
        </p:spPr>
        <p:txBody>
          <a:bodyPr wrap="square" rtlCol="0">
            <a:spAutoFit/>
          </a:bodyPr>
          <a:lstStyle/>
          <a:p>
            <a:r>
              <a:rPr lang="en-US" sz="2400" dirty="0" smtClean="0"/>
              <a:t>Nebraska/Iowa tornados and KS/OK hail/wind along cold front</a:t>
            </a:r>
          </a:p>
          <a:p>
            <a:endParaRPr lang="en-US" sz="2400" dirty="0"/>
          </a:p>
          <a:p>
            <a:r>
              <a:rPr lang="en-US" sz="2400" dirty="0" smtClean="0"/>
              <a:t>Forecasters can view the recent past evolution of NearCast moisture and stability fields in conjunction with satellite/radar imagery and other fields.</a:t>
            </a:r>
            <a:endParaRPr lang="en-US" sz="2400" dirty="0"/>
          </a:p>
        </p:txBody>
      </p:sp>
      <p:sp>
        <p:nvSpPr>
          <p:cNvPr id="2" name="Slide Number Placeholder 1"/>
          <p:cNvSpPr>
            <a:spLocks noGrp="1"/>
          </p:cNvSpPr>
          <p:nvPr>
            <p:ph type="sldNum" sz="quarter" idx="12"/>
          </p:nvPr>
        </p:nvSpPr>
        <p:spPr/>
        <p:txBody>
          <a:bodyPr/>
          <a:lstStyle/>
          <a:p>
            <a:fld id="{75CE691E-EB41-48F8-BEE9-389CD7BFC50A}" type="slidenum">
              <a:rPr lang="en-US" smtClean="0"/>
              <a:t>64</a:t>
            </a:fld>
            <a:endParaRPr lang="en-US"/>
          </a:p>
        </p:txBody>
      </p:sp>
    </p:spTree>
    <p:extLst>
      <p:ext uri="{BB962C8B-B14F-4D97-AF65-F5344CB8AC3E}">
        <p14:creationId xmlns:p14="http://schemas.microsoft.com/office/powerpoint/2010/main" val="2407525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URO_GFS-20130620.12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48640"/>
            <a:ext cx="7315200" cy="6109264"/>
          </a:xfrm>
          <a:prstGeom prst="rect">
            <a:avLst/>
          </a:prstGeom>
        </p:spPr>
      </p:pic>
      <p:sp>
        <p:nvSpPr>
          <p:cNvPr id="5" name="TextBox 4"/>
          <p:cNvSpPr txBox="1"/>
          <p:nvPr/>
        </p:nvSpPr>
        <p:spPr>
          <a:xfrm>
            <a:off x="1114549" y="3333254"/>
            <a:ext cx="2790287" cy="369332"/>
          </a:xfrm>
          <a:prstGeom prst="rect">
            <a:avLst/>
          </a:prstGeom>
          <a:noFill/>
        </p:spPr>
        <p:txBody>
          <a:bodyPr wrap="square" rtlCol="0">
            <a:spAutoFit/>
          </a:bodyPr>
          <a:lstStyle/>
          <a:p>
            <a:r>
              <a:rPr lang="en-US" b="1" dirty="0"/>
              <a:t>U</a:t>
            </a:r>
            <a:r>
              <a:rPr lang="en-US" b="1" dirty="0" smtClean="0"/>
              <a:t>L (~480 mb) Theta-e</a:t>
            </a:r>
            <a:endParaRPr lang="en-US" b="1" dirty="0"/>
          </a:p>
        </p:txBody>
      </p:sp>
      <p:sp>
        <p:nvSpPr>
          <p:cNvPr id="6" name="TextBox 5"/>
          <p:cNvSpPr txBox="1"/>
          <p:nvPr/>
        </p:nvSpPr>
        <p:spPr>
          <a:xfrm>
            <a:off x="1114549" y="6401320"/>
            <a:ext cx="2790287" cy="369332"/>
          </a:xfrm>
          <a:prstGeom prst="rect">
            <a:avLst/>
          </a:prstGeom>
          <a:noFill/>
        </p:spPr>
        <p:txBody>
          <a:bodyPr wrap="square" rtlCol="0">
            <a:spAutoFit/>
          </a:bodyPr>
          <a:lstStyle/>
          <a:p>
            <a:r>
              <a:rPr lang="en-US" b="1" dirty="0"/>
              <a:t>L</a:t>
            </a:r>
            <a:r>
              <a:rPr lang="en-US" b="1" dirty="0" smtClean="0"/>
              <a:t>L (~795 mb) Theta-e</a:t>
            </a:r>
            <a:endParaRPr lang="en-US" b="1" dirty="0"/>
          </a:p>
        </p:txBody>
      </p:sp>
      <p:sp>
        <p:nvSpPr>
          <p:cNvPr id="7" name="TextBox 6"/>
          <p:cNvSpPr txBox="1"/>
          <p:nvPr/>
        </p:nvSpPr>
        <p:spPr>
          <a:xfrm>
            <a:off x="5060051" y="5279357"/>
            <a:ext cx="2790287" cy="369332"/>
          </a:xfrm>
          <a:prstGeom prst="rect">
            <a:avLst/>
          </a:prstGeom>
          <a:noFill/>
        </p:spPr>
        <p:txBody>
          <a:bodyPr wrap="square" rtlCol="0">
            <a:spAutoFit/>
          </a:bodyPr>
          <a:lstStyle/>
          <a:p>
            <a:r>
              <a:rPr lang="en-US" b="1" dirty="0" smtClean="0"/>
              <a:t>Vertical Theta-e Difference </a:t>
            </a:r>
            <a:endParaRPr lang="en-US" b="1" dirty="0"/>
          </a:p>
        </p:txBody>
      </p:sp>
      <p:pic>
        <p:nvPicPr>
          <p:cNvPr id="8" name="Picture 3" descr="C:\Users\bline\Desktop\case_studies\11Apr09-MapletonIA\pres_2013\20110409.15GFS\nearcast_te9_000m.gif"/>
          <p:cNvPicPr>
            <a:picLocks noChangeAspect="1" noChangeArrowheads="1"/>
          </p:cNvPicPr>
          <p:nvPr/>
        </p:nvPicPr>
        <p:blipFill rotWithShape="1">
          <a:blip r:embed="rId3">
            <a:extLst>
              <a:ext uri="{28A0092B-C50C-407E-A947-70E740481C1C}">
                <a14:useLocalDpi xmlns:a14="http://schemas.microsoft.com/office/drawing/2010/main" val="0"/>
              </a:ext>
            </a:extLst>
          </a:blip>
          <a:srcRect t="29428" r="94074" b="8484"/>
          <a:stretch/>
        </p:blipFill>
        <p:spPr bwMode="auto">
          <a:xfrm>
            <a:off x="387336" y="1605676"/>
            <a:ext cx="457273" cy="44650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6200000">
            <a:off x="-838143" y="2390169"/>
            <a:ext cx="1984062" cy="307777"/>
          </a:xfrm>
          <a:prstGeom prst="rect">
            <a:avLst/>
          </a:prstGeom>
          <a:noFill/>
        </p:spPr>
        <p:txBody>
          <a:bodyPr wrap="none" rtlCol="0">
            <a:spAutoFit/>
          </a:bodyPr>
          <a:lstStyle/>
          <a:p>
            <a:r>
              <a:rPr lang="en-US" sz="1400" dirty="0" smtClean="0">
                <a:solidFill>
                  <a:srgbClr val="660066"/>
                </a:solidFill>
              </a:rPr>
              <a:t>WARM/MOIST – High θe</a:t>
            </a:r>
            <a:endParaRPr lang="en-US" sz="1400" dirty="0">
              <a:solidFill>
                <a:srgbClr val="660066"/>
              </a:solidFill>
            </a:endParaRPr>
          </a:p>
        </p:txBody>
      </p:sp>
      <p:sp>
        <p:nvSpPr>
          <p:cNvPr id="10" name="TextBox 9"/>
          <p:cNvSpPr txBox="1"/>
          <p:nvPr/>
        </p:nvSpPr>
        <p:spPr>
          <a:xfrm rot="16200000">
            <a:off x="-600536" y="4924991"/>
            <a:ext cx="1518364" cy="307777"/>
          </a:xfrm>
          <a:prstGeom prst="rect">
            <a:avLst/>
          </a:prstGeom>
          <a:noFill/>
        </p:spPr>
        <p:txBody>
          <a:bodyPr wrap="none" rtlCol="0">
            <a:spAutoFit/>
          </a:bodyPr>
          <a:lstStyle/>
          <a:p>
            <a:r>
              <a:rPr lang="en-US" sz="1400" dirty="0" smtClean="0">
                <a:solidFill>
                  <a:srgbClr val="3FA613"/>
                </a:solidFill>
              </a:rPr>
              <a:t>Cool/dry – Low θe</a:t>
            </a:r>
            <a:endParaRPr lang="en-US" sz="1400" dirty="0">
              <a:solidFill>
                <a:srgbClr val="3FA613"/>
              </a:solidFill>
            </a:endParaRPr>
          </a:p>
        </p:txBody>
      </p:sp>
      <p:pic>
        <p:nvPicPr>
          <p:cNvPr id="11" name="Picture 13" descr="C:\Users\bline\Desktop\case_studies\11Apr09-MapletonIA\pres_2013\20110409.18GFS\nearcast_ted_009m.gif"/>
          <p:cNvPicPr>
            <a:picLocks noChangeAspect="1" noChangeArrowheads="1"/>
          </p:cNvPicPr>
          <p:nvPr/>
        </p:nvPicPr>
        <p:blipFill rotWithShape="1">
          <a:blip r:embed="rId4">
            <a:extLst>
              <a:ext uri="{28A0092B-C50C-407E-A947-70E740481C1C}">
                <a14:useLocalDpi xmlns:a14="http://schemas.microsoft.com/office/drawing/2010/main" val="0"/>
              </a:ext>
            </a:extLst>
          </a:blip>
          <a:srcRect t="29364" r="94712" b="9326"/>
          <a:stretch/>
        </p:blipFill>
        <p:spPr bwMode="auto">
          <a:xfrm>
            <a:off x="4189141" y="2271600"/>
            <a:ext cx="271658" cy="293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57" y="34509"/>
            <a:ext cx="9139243" cy="674720"/>
          </a:xfrm>
        </p:spPr>
        <p:txBody>
          <a:bodyPr>
            <a:noAutofit/>
          </a:bodyPr>
          <a:lstStyle/>
          <a:p>
            <a:pPr>
              <a:lnSpc>
                <a:spcPct val="80000"/>
              </a:lnSpc>
            </a:pPr>
            <a:r>
              <a:rPr lang="en-US" sz="3200" dirty="0" smtClean="0">
                <a:solidFill>
                  <a:srgbClr val="000090"/>
                </a:solidFill>
              </a:rPr>
              <a:t>1200 UTC NearCasts using </a:t>
            </a:r>
            <a:br>
              <a:rPr lang="en-US" sz="3200" dirty="0" smtClean="0">
                <a:solidFill>
                  <a:srgbClr val="000090"/>
                </a:solidFill>
              </a:rPr>
            </a:br>
            <a:r>
              <a:rPr lang="en-US" sz="3200" dirty="0" smtClean="0">
                <a:solidFill>
                  <a:srgbClr val="000090"/>
                </a:solidFill>
              </a:rPr>
              <a:t>EUMETSAT Retrievals from 0</a:t>
            </a:r>
            <a:r>
              <a:rPr lang="en-US" sz="3200" dirty="0">
                <a:solidFill>
                  <a:srgbClr val="000090"/>
                </a:solidFill>
              </a:rPr>
              <a:t>4</a:t>
            </a:r>
            <a:r>
              <a:rPr lang="en-US" sz="3200" dirty="0" smtClean="0">
                <a:solidFill>
                  <a:srgbClr val="000090"/>
                </a:solidFill>
              </a:rPr>
              <a:t>00</a:t>
            </a:r>
            <a:r>
              <a:rPr lang="en-US" sz="3200" dirty="0">
                <a:solidFill>
                  <a:srgbClr val="000090"/>
                </a:solidFill>
              </a:rPr>
              <a:t>-1200 </a:t>
            </a:r>
            <a:r>
              <a:rPr lang="en-US" sz="3200" dirty="0" smtClean="0">
                <a:solidFill>
                  <a:srgbClr val="000090"/>
                </a:solidFill>
              </a:rPr>
              <a:t>UTC </a:t>
            </a:r>
            <a:endParaRPr lang="en-US" sz="3200" dirty="0">
              <a:solidFill>
                <a:srgbClr val="000090"/>
              </a:solidFill>
            </a:endParaRPr>
          </a:p>
        </p:txBody>
      </p:sp>
      <p:sp>
        <p:nvSpPr>
          <p:cNvPr id="13" name="TextBox 12"/>
          <p:cNvSpPr txBox="1"/>
          <p:nvPr/>
        </p:nvSpPr>
        <p:spPr>
          <a:xfrm>
            <a:off x="4043725" y="5596588"/>
            <a:ext cx="4978014" cy="1200329"/>
          </a:xfrm>
          <a:prstGeom prst="rect">
            <a:avLst/>
          </a:prstGeom>
          <a:noFill/>
        </p:spPr>
        <p:txBody>
          <a:bodyPr wrap="square" rtlCol="0">
            <a:spAutoFit/>
          </a:bodyPr>
          <a:lstStyle/>
          <a:p>
            <a:pPr algn="ctr"/>
            <a:r>
              <a:rPr lang="en-US" dirty="0" smtClean="0"/>
              <a:t>Concentration of</a:t>
            </a:r>
          </a:p>
          <a:p>
            <a:pPr algn="ctr"/>
            <a:r>
              <a:rPr lang="en-US" dirty="0" smtClean="0"/>
              <a:t>large lower-level </a:t>
            </a:r>
            <a:r>
              <a:rPr lang="en-US" dirty="0" err="1" smtClean="0"/>
              <a:t>θe</a:t>
            </a:r>
            <a:r>
              <a:rPr lang="en-US" dirty="0" smtClean="0"/>
              <a:t> and </a:t>
            </a:r>
          </a:p>
          <a:p>
            <a:pPr algn="ctr"/>
            <a:r>
              <a:rPr lang="en-US" dirty="0" smtClean="0"/>
              <a:t>development of strong vertical </a:t>
            </a:r>
            <a:r>
              <a:rPr lang="en-US" dirty="0" err="1" smtClean="0"/>
              <a:t>θe</a:t>
            </a:r>
            <a:r>
              <a:rPr lang="en-US" dirty="0" smtClean="0"/>
              <a:t> gradients already anticipated in 1200 UTC </a:t>
            </a:r>
            <a:r>
              <a:rPr lang="en-US" dirty="0" err="1" smtClean="0"/>
              <a:t>NearCasts</a:t>
            </a:r>
            <a:endParaRPr lang="en-US" dirty="0"/>
          </a:p>
        </p:txBody>
      </p:sp>
      <p:cxnSp>
        <p:nvCxnSpPr>
          <p:cNvPr id="15" name="Straight Arrow Connector 14"/>
          <p:cNvCxnSpPr/>
          <p:nvPr/>
        </p:nvCxnSpPr>
        <p:spPr>
          <a:xfrm flipH="1" flipV="1">
            <a:off x="3048000" y="4648200"/>
            <a:ext cx="2294972" cy="1422531"/>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858000" y="3048000"/>
            <a:ext cx="1386200" cy="3175132"/>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141" y="1769500"/>
            <a:ext cx="656769" cy="347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5CE691E-EB41-48F8-BEE9-389CD7BFC50A}" type="slidenum">
              <a:rPr lang="en-US" smtClean="0"/>
              <a:t>65</a:t>
            </a:fld>
            <a:endParaRPr lang="en-US"/>
          </a:p>
        </p:txBody>
      </p:sp>
    </p:spTree>
    <p:extLst>
      <p:ext uri="{BB962C8B-B14F-4D97-AF65-F5344CB8AC3E}">
        <p14:creationId xmlns:p14="http://schemas.microsoft.com/office/powerpoint/2010/main" val="136214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bline\Desktop\case_studies\11Jun01-NewEngland\wv.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33680"/>
            <a:ext cx="6619947" cy="38822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1"/>
          <p:cNvSpPr txBox="1">
            <a:spLocks/>
          </p:cNvSpPr>
          <p:nvPr/>
        </p:nvSpPr>
        <p:spPr>
          <a:xfrm>
            <a:off x="5837" y="31630"/>
            <a:ext cx="3893197" cy="1066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000" dirty="0"/>
              <a:t>How </a:t>
            </a:r>
            <a:r>
              <a:rPr lang="en-US" sz="3000" dirty="0" smtClean="0"/>
              <a:t>can Satellite </a:t>
            </a:r>
            <a:r>
              <a:rPr lang="en-US" sz="3000" dirty="0"/>
              <a:t>Observations </a:t>
            </a:r>
            <a:r>
              <a:rPr lang="en-US" sz="3000" dirty="0" smtClean="0"/>
              <a:t>be Use</a:t>
            </a:r>
          </a:p>
          <a:p>
            <a:r>
              <a:rPr lang="en-US" sz="3000" dirty="0" smtClean="0"/>
              <a:t>to Gauge </a:t>
            </a:r>
          </a:p>
          <a:p>
            <a:r>
              <a:rPr lang="en-US" sz="3000" dirty="0" smtClean="0"/>
              <a:t>Convective Potential?</a:t>
            </a:r>
            <a:endParaRPr lang="en-US" sz="3000" dirty="0"/>
          </a:p>
        </p:txBody>
      </p:sp>
      <p:sp>
        <p:nvSpPr>
          <p:cNvPr id="12" name="TextBox 11"/>
          <p:cNvSpPr txBox="1"/>
          <p:nvPr/>
        </p:nvSpPr>
        <p:spPr>
          <a:xfrm>
            <a:off x="0" y="6033184"/>
            <a:ext cx="3893198" cy="646331"/>
          </a:xfrm>
          <a:prstGeom prst="rect">
            <a:avLst/>
          </a:prstGeom>
          <a:noFill/>
        </p:spPr>
        <p:txBody>
          <a:bodyPr wrap="square" rtlCol="0">
            <a:spAutoFit/>
          </a:bodyPr>
          <a:lstStyle/>
          <a:p>
            <a:pPr algn="ctr"/>
            <a:r>
              <a:rPr lang="en-US" dirty="0" smtClean="0">
                <a:latin typeface="Arial Narrow"/>
                <a:cs typeface="Arial Narrow"/>
              </a:rPr>
              <a:t>Upper-Level Water Vapor Imagery: </a:t>
            </a:r>
          </a:p>
          <a:p>
            <a:pPr algn="ctr"/>
            <a:r>
              <a:rPr lang="en-US" dirty="0" smtClean="0">
                <a:latin typeface="Arial Narrow"/>
                <a:cs typeface="Arial Narrow"/>
              </a:rPr>
              <a:t>Warm colors = dry, Cool colors (</a:t>
            </a:r>
            <a:r>
              <a:rPr lang="en-US" i="1" dirty="0" smtClean="0">
                <a:latin typeface="Arial Narrow"/>
                <a:cs typeface="Arial Narrow"/>
              </a:rPr>
              <a:t>blues</a:t>
            </a:r>
            <a:r>
              <a:rPr lang="en-US" dirty="0" smtClean="0">
                <a:latin typeface="Arial Narrow"/>
                <a:cs typeface="Arial Narrow"/>
              </a:rPr>
              <a:t>) = wet</a:t>
            </a:r>
            <a:endParaRPr lang="en-US" dirty="0">
              <a:latin typeface="Arial Narrow"/>
              <a:cs typeface="Arial Narrow"/>
            </a:endParaRPr>
          </a:p>
        </p:txBody>
      </p:sp>
      <p:sp>
        <p:nvSpPr>
          <p:cNvPr id="2" name="Cloud 1"/>
          <p:cNvSpPr/>
          <p:nvPr/>
        </p:nvSpPr>
        <p:spPr>
          <a:xfrm>
            <a:off x="1617943" y="3505200"/>
            <a:ext cx="1669984" cy="1873250"/>
          </a:xfrm>
          <a:prstGeom prst="cloud">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4909014" y="2384622"/>
            <a:ext cx="1448987" cy="397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653252" y="1905116"/>
            <a:ext cx="1255762" cy="41464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857917" y="246984"/>
            <a:ext cx="5210178" cy="6432531"/>
          </a:xfrm>
          <a:prstGeom prst="rect">
            <a:avLst/>
          </a:prstGeom>
          <a:solidFill>
            <a:schemeClr val="bg1"/>
          </a:solidFill>
          <a:ln w="57150" cmpd="thickThin">
            <a:solidFill>
              <a:srgbClr val="800000"/>
            </a:solidFill>
          </a:ln>
        </p:spPr>
        <p:txBody>
          <a:bodyPr wrap="square" rtlCol="0">
            <a:spAutoFit/>
          </a:bodyPr>
          <a:lstStyle/>
          <a:p>
            <a:pPr algn="ctr"/>
            <a:r>
              <a:rPr lang="en-US" sz="2400" b="1" u="sng" dirty="0" smtClean="0">
                <a:solidFill>
                  <a:srgbClr val="000090"/>
                </a:solidFill>
              </a:rPr>
              <a:t>Objective #1: Determine sources of lower-level moisture/heat</a:t>
            </a:r>
          </a:p>
          <a:p>
            <a:pPr algn="ctr"/>
            <a:endParaRPr lang="en-US" sz="400" b="1" u="sng" dirty="0" smtClean="0">
              <a:solidFill>
                <a:srgbClr val="000090"/>
              </a:solidFill>
            </a:endParaRPr>
          </a:p>
          <a:p>
            <a:pPr marL="342900" indent="-342900" algn="ctr">
              <a:buFont typeface="Arial"/>
              <a:buChar char="•"/>
            </a:pPr>
            <a:r>
              <a:rPr lang="en-US" b="1" i="1" dirty="0" smtClean="0">
                <a:solidFill>
                  <a:srgbClr val="FF0000"/>
                </a:solidFill>
              </a:rPr>
              <a:t>Equivalent </a:t>
            </a:r>
            <a:r>
              <a:rPr lang="en-US" b="1" i="1" dirty="0">
                <a:solidFill>
                  <a:srgbClr val="FF0000"/>
                </a:solidFill>
              </a:rPr>
              <a:t>Potential Temperature (Theta-e) </a:t>
            </a:r>
            <a:r>
              <a:rPr lang="en-US" b="1" i="1" dirty="0" smtClean="0"/>
              <a:t>combines </a:t>
            </a:r>
            <a:r>
              <a:rPr lang="en-US" b="1" i="1" dirty="0"/>
              <a:t>information about the temperature and moisture content </a:t>
            </a:r>
            <a:r>
              <a:rPr lang="en-US" b="1" i="1" dirty="0" smtClean="0"/>
              <a:t>(thermal energy) of </a:t>
            </a:r>
            <a:r>
              <a:rPr lang="en-US" b="1" i="1" dirty="0"/>
              <a:t>air</a:t>
            </a:r>
            <a:endParaRPr lang="en-US" sz="1200" b="1" i="1" u="sng" dirty="0" smtClean="0">
              <a:solidFill>
                <a:srgbClr val="000090"/>
              </a:solidFill>
            </a:endParaRPr>
          </a:p>
          <a:p>
            <a:pPr algn="ctr"/>
            <a:endParaRPr lang="en-US" sz="1200" b="1" u="sng" dirty="0">
              <a:solidFill>
                <a:srgbClr val="000090"/>
              </a:solidFill>
            </a:endParaRPr>
          </a:p>
          <a:p>
            <a:pPr algn="ctr"/>
            <a:r>
              <a:rPr lang="en-US" sz="2400" b="1" u="sng" dirty="0" smtClean="0">
                <a:solidFill>
                  <a:srgbClr val="000090"/>
                </a:solidFill>
              </a:rPr>
              <a:t>Objective #2:  </a:t>
            </a:r>
            <a:r>
              <a:rPr lang="en-US" sz="2400" b="1" u="sng" dirty="0">
                <a:solidFill>
                  <a:srgbClr val="000090"/>
                </a:solidFill>
              </a:rPr>
              <a:t>M</a:t>
            </a:r>
            <a:r>
              <a:rPr lang="en-US" sz="2400" b="1" u="sng" dirty="0" smtClean="0">
                <a:solidFill>
                  <a:srgbClr val="000090"/>
                </a:solidFill>
              </a:rPr>
              <a:t>imic </a:t>
            </a:r>
          </a:p>
          <a:p>
            <a:pPr algn="ctr"/>
            <a:r>
              <a:rPr lang="en-US" sz="2400" b="1" u="sng" dirty="0" smtClean="0">
                <a:solidFill>
                  <a:srgbClr val="000090"/>
                </a:solidFill>
              </a:rPr>
              <a:t>what we’ve observed on</a:t>
            </a:r>
          </a:p>
          <a:p>
            <a:pPr algn="ctr"/>
            <a:r>
              <a:rPr lang="en-US" sz="2400" b="1" u="sng" dirty="0" smtClean="0">
                <a:solidFill>
                  <a:srgbClr val="000090"/>
                </a:solidFill>
              </a:rPr>
              <a:t> WV imagery for years:</a:t>
            </a:r>
            <a:endParaRPr lang="en-US" sz="800" b="1" u="sng" dirty="0" smtClean="0">
              <a:solidFill>
                <a:srgbClr val="000090"/>
              </a:solidFill>
            </a:endParaRPr>
          </a:p>
          <a:p>
            <a:endParaRPr lang="en-US" sz="800" b="1" dirty="0" smtClean="0">
              <a:solidFill>
                <a:schemeClr val="accent1">
                  <a:lumMod val="75000"/>
                </a:schemeClr>
              </a:solidFill>
            </a:endParaRPr>
          </a:p>
          <a:p>
            <a:pPr marL="114300" indent="-114300" algn="ctr">
              <a:buFont typeface="Arial" pitchFamily="34" charset="0"/>
              <a:buChar char="•"/>
            </a:pPr>
            <a:r>
              <a:rPr lang="en-US" dirty="0" smtClean="0">
                <a:solidFill>
                  <a:srgbClr val="00006E"/>
                </a:solidFill>
              </a:rPr>
              <a:t> </a:t>
            </a:r>
            <a:r>
              <a:rPr lang="en-US" i="1" u="sng" dirty="0" smtClean="0">
                <a:solidFill>
                  <a:srgbClr val="00006E"/>
                </a:solidFill>
              </a:rPr>
              <a:t> </a:t>
            </a:r>
            <a:r>
              <a:rPr lang="en-US" b="1" i="1" u="sng" dirty="0" smtClean="0">
                <a:solidFill>
                  <a:srgbClr val="00006E"/>
                </a:solidFill>
                <a:latin typeface="Arial Narrow"/>
                <a:cs typeface="Arial Narrow"/>
              </a:rPr>
              <a:t>Convection often forms in areas where upper-level dry streaks overtake warm/moist air at lower levels</a:t>
            </a:r>
            <a:endParaRPr lang="en-US" sz="800" b="1" i="1" u="sng" dirty="0" smtClean="0">
              <a:solidFill>
                <a:srgbClr val="00006E"/>
              </a:solidFill>
              <a:latin typeface="Arial Narrow"/>
              <a:cs typeface="Arial Narrow"/>
            </a:endParaRPr>
          </a:p>
          <a:p>
            <a:pPr marL="114300" indent="-114300">
              <a:buFont typeface="Arial" pitchFamily="34" charset="0"/>
              <a:buChar char="•"/>
            </a:pPr>
            <a:endParaRPr lang="en-US" sz="800" b="1" i="1" dirty="0" smtClean="0">
              <a:solidFill>
                <a:srgbClr val="00006E"/>
              </a:solidFill>
            </a:endParaRPr>
          </a:p>
          <a:p>
            <a:pPr marL="114300" indent="-114300" algn="ctr">
              <a:buFont typeface="Arial" pitchFamily="34" charset="0"/>
              <a:buChar char="•"/>
            </a:pPr>
            <a:r>
              <a:rPr lang="en-US" b="1" i="1" dirty="0" smtClean="0">
                <a:solidFill>
                  <a:srgbClr val="00006E"/>
                </a:solidFill>
              </a:rPr>
              <a:t>  This process could includ</a:t>
            </a:r>
            <a:r>
              <a:rPr lang="en-US" b="1" i="1" dirty="0">
                <a:solidFill>
                  <a:srgbClr val="00006E"/>
                </a:solidFill>
              </a:rPr>
              <a:t>e</a:t>
            </a:r>
            <a:r>
              <a:rPr lang="en-US" b="1" i="1" dirty="0" smtClean="0">
                <a:solidFill>
                  <a:srgbClr val="00006E"/>
                </a:solidFill>
              </a:rPr>
              <a:t> a number of different factors influencing the</a:t>
            </a:r>
          </a:p>
          <a:p>
            <a:pPr algn="ctr"/>
            <a:r>
              <a:rPr lang="en-US" b="1" i="1" dirty="0" smtClean="0">
                <a:solidFill>
                  <a:srgbClr val="00006E"/>
                </a:solidFill>
              </a:rPr>
              <a:t> development of convections, including:</a:t>
            </a:r>
          </a:p>
          <a:p>
            <a:pPr marL="285750" indent="-285750" algn="ctr">
              <a:buFont typeface="Arial"/>
              <a:buChar char="•"/>
            </a:pPr>
            <a:r>
              <a:rPr lang="en-US" b="1" i="1" dirty="0" smtClean="0">
                <a:solidFill>
                  <a:srgbClr val="00006E"/>
                </a:solidFill>
              </a:rPr>
              <a:t>Convective Instability, </a:t>
            </a:r>
          </a:p>
          <a:p>
            <a:pPr marL="285750" indent="-285750" algn="ctr">
              <a:buFont typeface="Arial"/>
              <a:buChar char="•"/>
            </a:pPr>
            <a:r>
              <a:rPr lang="en-US" b="1" i="1" dirty="0">
                <a:solidFill>
                  <a:srgbClr val="00006E"/>
                </a:solidFill>
              </a:rPr>
              <a:t> </a:t>
            </a:r>
            <a:r>
              <a:rPr lang="en-US" b="1" i="1" dirty="0" smtClean="0">
                <a:solidFill>
                  <a:srgbClr val="00006E"/>
                </a:solidFill>
              </a:rPr>
              <a:t>IPV forcing, (Deformation/Frontogenesis) </a:t>
            </a:r>
          </a:p>
          <a:p>
            <a:pPr marL="285750" indent="-285750" algn="ctr">
              <a:buFont typeface="Arial"/>
              <a:buChar char="•"/>
            </a:pPr>
            <a:r>
              <a:rPr lang="en-US" b="1" i="1" dirty="0" smtClean="0">
                <a:solidFill>
                  <a:srgbClr val="00006E"/>
                </a:solidFill>
              </a:rPr>
              <a:t>Slantwise Convective Instability,</a:t>
            </a:r>
          </a:p>
          <a:p>
            <a:pPr marL="285750" indent="-285750" algn="ctr">
              <a:buFont typeface="Arial"/>
              <a:buChar char="•"/>
            </a:pPr>
            <a:r>
              <a:rPr lang="en-US" b="1" i="1" dirty="0" smtClean="0">
                <a:solidFill>
                  <a:srgbClr val="00006E"/>
                </a:solidFill>
              </a:rPr>
              <a:t>Wet Downburst Potential,   .  .  .</a:t>
            </a:r>
          </a:p>
          <a:p>
            <a:pPr algn="ctr"/>
            <a:endParaRPr lang="en-US" sz="800" b="1" dirty="0" smtClean="0">
              <a:solidFill>
                <a:schemeClr val="accent1">
                  <a:lumMod val="75000"/>
                </a:schemeClr>
              </a:solidFill>
            </a:endParaRPr>
          </a:p>
          <a:p>
            <a:pPr marL="571500" lvl="1" indent="-114300" algn="ctr">
              <a:buFont typeface="Arial" pitchFamily="34" charset="0"/>
              <a:buChar char="•"/>
            </a:pPr>
            <a:r>
              <a:rPr lang="en-US" b="1" dirty="0" smtClean="0">
                <a:solidFill>
                  <a:srgbClr val="800000"/>
                </a:solidFill>
              </a:rPr>
              <a:t> </a:t>
            </a:r>
            <a:r>
              <a:rPr lang="en-US" sz="2000" b="1" u="sng" dirty="0" smtClean="0">
                <a:solidFill>
                  <a:srgbClr val="800000"/>
                </a:solidFill>
              </a:rPr>
              <a:t>Tactic</a:t>
            </a:r>
            <a:r>
              <a:rPr lang="en-US" sz="2000" b="1" dirty="0" smtClean="0">
                <a:solidFill>
                  <a:srgbClr val="800000"/>
                </a:solidFill>
              </a:rPr>
              <a:t>: Identify areas where </a:t>
            </a:r>
          </a:p>
          <a:p>
            <a:pPr lvl="1" algn="ctr"/>
            <a:r>
              <a:rPr lang="en-US" sz="2000" b="1" dirty="0" smtClean="0">
                <a:solidFill>
                  <a:srgbClr val="800000"/>
                </a:solidFill>
              </a:rPr>
              <a:t>θe decreases with height </a:t>
            </a:r>
          </a:p>
        </p:txBody>
      </p:sp>
      <p:sp>
        <p:nvSpPr>
          <p:cNvPr id="6" name="Slide Number Placeholder 5"/>
          <p:cNvSpPr>
            <a:spLocks noGrp="1"/>
          </p:cNvSpPr>
          <p:nvPr>
            <p:ph type="sldNum" sz="quarter" idx="12"/>
          </p:nvPr>
        </p:nvSpPr>
        <p:spPr/>
        <p:txBody>
          <a:bodyPr/>
          <a:lstStyle/>
          <a:p>
            <a:fld id="{75CE691E-EB41-48F8-BEE9-389CD7BFC50A}" type="slidenum">
              <a:rPr lang="en-US" smtClean="0"/>
              <a:t>66</a:t>
            </a:fld>
            <a:endParaRPr lang="en-US"/>
          </a:p>
        </p:txBody>
      </p:sp>
    </p:spTree>
    <p:extLst>
      <p:ext uri="{BB962C8B-B14F-4D97-AF65-F5344CB8AC3E}">
        <p14:creationId xmlns:p14="http://schemas.microsoft.com/office/powerpoint/2010/main" val="8836428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984521" y="1492240"/>
            <a:ext cx="2180396" cy="3416320"/>
          </a:xfrm>
          <a:prstGeom prst="rect">
            <a:avLst/>
          </a:prstGeom>
          <a:noFill/>
        </p:spPr>
        <p:txBody>
          <a:bodyPr wrap="square" rtlCol="0">
            <a:spAutoFit/>
          </a:bodyPr>
          <a:lstStyle/>
          <a:p>
            <a:r>
              <a:rPr lang="en-US" dirty="0" smtClean="0"/>
              <a:t>Mapleton, IA EF3 tornado</a:t>
            </a:r>
          </a:p>
          <a:p>
            <a:endParaRPr lang="en-US" dirty="0"/>
          </a:p>
          <a:p>
            <a:r>
              <a:rPr lang="en-US" dirty="0" smtClean="0"/>
              <a:t>Convection initiates within forecasted convective instability max and most rapid destabilization tendencies by 2230 UTC.</a:t>
            </a:r>
          </a:p>
          <a:p>
            <a:endParaRPr lang="en-US" dirty="0"/>
          </a:p>
          <a:p>
            <a:r>
              <a:rPr lang="en-US" dirty="0" smtClean="0"/>
              <a:t>Warm front/WAA</a:t>
            </a:r>
            <a:endParaRPr lang="en-US" dirty="0"/>
          </a:p>
        </p:txBody>
      </p:sp>
      <p:pic>
        <p:nvPicPr>
          <p:cNvPr id="4100" name="Picture 4" descr="C:\Users\bline\Desktop\GFS-20110409.1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3361" y="990600"/>
            <a:ext cx="6204422" cy="51816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3377327" y="4728598"/>
            <a:ext cx="2521912" cy="369332"/>
          </a:xfrm>
          <a:prstGeom prst="rect">
            <a:avLst/>
          </a:prstGeom>
          <a:noFill/>
        </p:spPr>
        <p:txBody>
          <a:bodyPr wrap="square" rtlCol="0">
            <a:spAutoFit/>
          </a:bodyPr>
          <a:lstStyle/>
          <a:p>
            <a:r>
              <a:rPr lang="en-US" b="1" dirty="0" smtClean="0"/>
              <a:t>LL (780 mb) Theta-e</a:t>
            </a:r>
            <a:endParaRPr lang="en-US" b="1" dirty="0"/>
          </a:p>
        </p:txBody>
      </p:sp>
      <p:pic>
        <p:nvPicPr>
          <p:cNvPr id="64" name="Picture 63" descr="C:\Users\bline\Desktop\case_studies\11Apr09-MapletonIA\spc_reports.PNG"/>
          <p:cNvPicPr>
            <a:picLocks noChangeAspect="1" noChangeArrowheads="1"/>
          </p:cNvPicPr>
          <p:nvPr/>
        </p:nvPicPr>
        <p:blipFill rotWithShape="1">
          <a:blip r:embed="rId4">
            <a:extLst>
              <a:ext uri="{28A0092B-C50C-407E-A947-70E740481C1C}">
                <a14:useLocalDpi xmlns:a14="http://schemas.microsoft.com/office/drawing/2010/main" val="0"/>
              </a:ext>
            </a:extLst>
          </a:blip>
          <a:srcRect l="45506" t="25256" r="37017" b="59736"/>
          <a:stretch/>
        </p:blipFill>
        <p:spPr bwMode="auto">
          <a:xfrm>
            <a:off x="7950199" y="6115050"/>
            <a:ext cx="1193801" cy="7239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rot="16200000">
            <a:off x="6287090" y="4867720"/>
            <a:ext cx="1257717" cy="400110"/>
          </a:xfrm>
          <a:prstGeom prst="rect">
            <a:avLst/>
          </a:prstGeom>
          <a:noFill/>
        </p:spPr>
        <p:txBody>
          <a:bodyPr wrap="none" rtlCol="0">
            <a:spAutoFit/>
          </a:bodyPr>
          <a:lstStyle/>
          <a:p>
            <a:r>
              <a:rPr lang="en-US" sz="2000" dirty="0" smtClean="0">
                <a:solidFill>
                  <a:srgbClr val="660066"/>
                </a:solidFill>
              </a:rPr>
              <a:t>UNSTABLE</a:t>
            </a:r>
            <a:endParaRPr lang="en-US" sz="2000" dirty="0">
              <a:solidFill>
                <a:srgbClr val="660066"/>
              </a:solidFill>
            </a:endParaRPr>
          </a:p>
        </p:txBody>
      </p:sp>
      <p:sp>
        <p:nvSpPr>
          <p:cNvPr id="43" name="TextBox 42"/>
          <p:cNvSpPr txBox="1"/>
          <p:nvPr/>
        </p:nvSpPr>
        <p:spPr>
          <a:xfrm rot="16200000">
            <a:off x="6458549" y="2225755"/>
            <a:ext cx="927498" cy="400110"/>
          </a:xfrm>
          <a:prstGeom prst="rect">
            <a:avLst/>
          </a:prstGeom>
          <a:noFill/>
        </p:spPr>
        <p:txBody>
          <a:bodyPr wrap="none" rtlCol="0">
            <a:spAutoFit/>
          </a:bodyPr>
          <a:lstStyle/>
          <a:p>
            <a:r>
              <a:rPr lang="en-US" sz="2000" dirty="0" smtClean="0">
                <a:solidFill>
                  <a:srgbClr val="3FA613"/>
                </a:solidFill>
              </a:rPr>
              <a:t>STABLE</a:t>
            </a:r>
            <a:endParaRPr lang="en-US" sz="2000" dirty="0">
              <a:solidFill>
                <a:srgbClr val="3FA613"/>
              </a:solidFill>
            </a:endParaRPr>
          </a:p>
        </p:txBody>
      </p:sp>
      <p:pic>
        <p:nvPicPr>
          <p:cNvPr id="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0353" y="1543749"/>
            <a:ext cx="47625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4761" y="5802868"/>
            <a:ext cx="2521912" cy="369332"/>
          </a:xfrm>
          <a:prstGeom prst="rect">
            <a:avLst/>
          </a:prstGeom>
          <a:noFill/>
        </p:spPr>
        <p:txBody>
          <a:bodyPr wrap="square" rtlCol="0">
            <a:spAutoFit/>
          </a:bodyPr>
          <a:lstStyle/>
          <a:p>
            <a:r>
              <a:rPr lang="en-US" b="1" dirty="0" smtClean="0"/>
              <a:t>LL (780 mb) Theta-e</a:t>
            </a:r>
            <a:endParaRPr lang="en-US" b="1" dirty="0"/>
          </a:p>
        </p:txBody>
      </p:sp>
      <p:sp>
        <p:nvSpPr>
          <p:cNvPr id="14" name="TextBox 13"/>
          <p:cNvSpPr txBox="1"/>
          <p:nvPr/>
        </p:nvSpPr>
        <p:spPr>
          <a:xfrm>
            <a:off x="762073" y="3200400"/>
            <a:ext cx="2790287" cy="369332"/>
          </a:xfrm>
          <a:prstGeom prst="rect">
            <a:avLst/>
          </a:prstGeom>
          <a:noFill/>
        </p:spPr>
        <p:txBody>
          <a:bodyPr wrap="square" rtlCol="0">
            <a:spAutoFit/>
          </a:bodyPr>
          <a:lstStyle/>
          <a:p>
            <a:r>
              <a:rPr lang="en-US" b="1" dirty="0"/>
              <a:t>U</a:t>
            </a:r>
            <a:r>
              <a:rPr lang="en-US" b="1" dirty="0" smtClean="0"/>
              <a:t>L (500 mb) Theta-e</a:t>
            </a:r>
            <a:endParaRPr lang="en-US" b="1" dirty="0"/>
          </a:p>
        </p:txBody>
      </p:sp>
      <p:sp>
        <p:nvSpPr>
          <p:cNvPr id="6" name="Rectangle 5"/>
          <p:cNvSpPr/>
          <p:nvPr/>
        </p:nvSpPr>
        <p:spPr>
          <a:xfrm>
            <a:off x="3167258" y="2348199"/>
            <a:ext cx="2969761" cy="2629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096097" y="4305999"/>
            <a:ext cx="3663195" cy="369332"/>
          </a:xfrm>
          <a:prstGeom prst="rect">
            <a:avLst/>
          </a:prstGeom>
          <a:noFill/>
        </p:spPr>
        <p:txBody>
          <a:bodyPr wrap="square" rtlCol="0">
            <a:spAutoFit/>
          </a:bodyPr>
          <a:lstStyle/>
          <a:p>
            <a:r>
              <a:rPr lang="en-US" b="1" dirty="0" smtClean="0"/>
              <a:t>Theta-e Difference (Mid-Low)</a:t>
            </a:r>
            <a:endParaRPr lang="en-US" b="1" dirty="0"/>
          </a:p>
        </p:txBody>
      </p:sp>
      <p:pic>
        <p:nvPicPr>
          <p:cNvPr id="17" name="Picture 3" descr="C:\Users\bline\Desktop\case_studies\11Apr09-MapletonIA\pres_2013\20110409.15GFS\nearcast_te9_000m.gif"/>
          <p:cNvPicPr>
            <a:picLocks noChangeAspect="1" noChangeArrowheads="1"/>
          </p:cNvPicPr>
          <p:nvPr/>
        </p:nvPicPr>
        <p:blipFill rotWithShape="1">
          <a:blip r:embed="rId6">
            <a:extLst>
              <a:ext uri="{28A0092B-C50C-407E-A947-70E740481C1C}">
                <a14:useLocalDpi xmlns:a14="http://schemas.microsoft.com/office/drawing/2010/main" val="0"/>
              </a:ext>
            </a:extLst>
          </a:blip>
          <a:srcRect t="29428" r="94074" b="8484"/>
          <a:stretch/>
        </p:blipFill>
        <p:spPr bwMode="auto">
          <a:xfrm>
            <a:off x="228600" y="1499836"/>
            <a:ext cx="457273" cy="44650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bline\Desktop\case_studies\11Apr09-MapletonIA\pres_2013\20110409.18GFS\nearcast_ted_009m.gif"/>
          <p:cNvPicPr>
            <a:picLocks noChangeAspect="1" noChangeArrowheads="1"/>
          </p:cNvPicPr>
          <p:nvPr/>
        </p:nvPicPr>
        <p:blipFill rotWithShape="1">
          <a:blip r:embed="rId7">
            <a:extLst>
              <a:ext uri="{28A0092B-C50C-407E-A947-70E740481C1C}">
                <a14:useLocalDpi xmlns:a14="http://schemas.microsoft.com/office/drawing/2010/main" val="0"/>
              </a:ext>
            </a:extLst>
          </a:blip>
          <a:srcRect t="29364" r="94712" b="9326"/>
          <a:stretch/>
        </p:blipFill>
        <p:spPr bwMode="auto">
          <a:xfrm>
            <a:off x="2895600" y="1547021"/>
            <a:ext cx="271658" cy="29354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rot="16200000">
            <a:off x="2728321" y="3733155"/>
            <a:ext cx="1018641" cy="307777"/>
          </a:xfrm>
          <a:prstGeom prst="rect">
            <a:avLst/>
          </a:prstGeom>
          <a:noFill/>
        </p:spPr>
        <p:txBody>
          <a:bodyPr wrap="square" rtlCol="0">
            <a:spAutoFit/>
          </a:bodyPr>
          <a:lstStyle/>
          <a:p>
            <a:r>
              <a:rPr lang="en-US" sz="1400" b="1" dirty="0" smtClean="0"/>
              <a:t>UNSTABLE</a:t>
            </a:r>
            <a:endParaRPr lang="en-US" sz="1400" b="1" dirty="0"/>
          </a:p>
        </p:txBody>
      </p:sp>
      <p:sp>
        <p:nvSpPr>
          <p:cNvPr id="25" name="TextBox 24"/>
          <p:cNvSpPr txBox="1"/>
          <p:nvPr/>
        </p:nvSpPr>
        <p:spPr>
          <a:xfrm rot="16200000">
            <a:off x="2652122" y="2042590"/>
            <a:ext cx="1018641" cy="307777"/>
          </a:xfrm>
          <a:prstGeom prst="rect">
            <a:avLst/>
          </a:prstGeom>
          <a:noFill/>
        </p:spPr>
        <p:txBody>
          <a:bodyPr wrap="square" rtlCol="0">
            <a:spAutoFit/>
          </a:bodyPr>
          <a:lstStyle/>
          <a:p>
            <a:r>
              <a:rPr lang="en-US" sz="1400" b="1" dirty="0" smtClean="0"/>
              <a:t>STABLE</a:t>
            </a:r>
            <a:endParaRPr lang="en-US" sz="1400" b="1" dirty="0"/>
          </a:p>
        </p:txBody>
      </p:sp>
      <p:pic>
        <p:nvPicPr>
          <p:cNvPr id="2" name="Picture 1" descr="OMA-9-11_Apr_20111_GPS-TPW.pdf"/>
          <p:cNvPicPr>
            <a:picLocks noChangeAspect="1"/>
          </p:cNvPicPr>
          <p:nvPr/>
        </p:nvPicPr>
        <p:blipFill rotWithShape="1">
          <a:blip r:embed="rId8">
            <a:extLst>
              <a:ext uri="{28A0092B-C50C-407E-A947-70E740481C1C}">
                <a14:useLocalDpi xmlns:a14="http://schemas.microsoft.com/office/drawing/2010/main" val="0"/>
              </a:ext>
            </a:extLst>
          </a:blip>
          <a:srcRect l="11252" t="6992" r="9799" b="61463"/>
          <a:stretch/>
        </p:blipFill>
        <p:spPr>
          <a:xfrm>
            <a:off x="2916355" y="1513217"/>
            <a:ext cx="5501398" cy="2339805"/>
          </a:xfrm>
          <a:prstGeom prst="rect">
            <a:avLst/>
          </a:prstGeom>
          <a:ln>
            <a:solidFill>
              <a:schemeClr val="tx1"/>
            </a:solidFill>
          </a:ln>
        </p:spPr>
      </p:pic>
      <p:sp>
        <p:nvSpPr>
          <p:cNvPr id="8" name="Rectangle 7"/>
          <p:cNvSpPr/>
          <p:nvPr/>
        </p:nvSpPr>
        <p:spPr>
          <a:xfrm>
            <a:off x="3579687" y="2445848"/>
            <a:ext cx="1294765" cy="1079101"/>
          </a:xfrm>
          <a:prstGeom prst="rect">
            <a:avLst/>
          </a:prstGeom>
          <a:solidFill>
            <a:schemeClr val="tx2">
              <a:lumMod val="20000"/>
              <a:lumOff val="8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5623721" y="2446880"/>
            <a:ext cx="2057431" cy="1078069"/>
          </a:xfrm>
          <a:prstGeom prst="rect">
            <a:avLst/>
          </a:prstGeom>
          <a:solidFill>
            <a:schemeClr val="tx2">
              <a:lumMod val="20000"/>
              <a:lumOff val="8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2926563" y="1754398"/>
            <a:ext cx="5491190" cy="493981"/>
          </a:xfrm>
          <a:prstGeom prst="rect">
            <a:avLst/>
          </a:prstGeom>
          <a:solidFill>
            <a:schemeClr val="bg1"/>
          </a:solidFill>
          <a:ln>
            <a:solidFill>
              <a:schemeClr val="tx1"/>
            </a:solidFill>
          </a:ln>
        </p:spPr>
        <p:txBody>
          <a:bodyPr wrap="square" rtlCol="0">
            <a:spAutoFit/>
          </a:bodyPr>
          <a:lstStyle/>
          <a:p>
            <a:pPr algn="ctr">
              <a:lnSpc>
                <a:spcPct val="70000"/>
              </a:lnSpc>
            </a:pPr>
            <a:r>
              <a:rPr lang="en-US" b="1" i="1" u="sng" dirty="0" smtClean="0"/>
              <a:t>Validation:  </a:t>
            </a:r>
            <a:r>
              <a:rPr lang="en-US" dirty="0" smtClean="0"/>
              <a:t>Surface GPS Total Precipitable Water</a:t>
            </a:r>
          </a:p>
          <a:p>
            <a:pPr algn="ctr">
              <a:lnSpc>
                <a:spcPct val="70000"/>
              </a:lnSpc>
            </a:pPr>
            <a:r>
              <a:rPr lang="en-US" dirty="0" smtClean="0"/>
              <a:t> at Omaha, Nebraska</a:t>
            </a:r>
            <a:endParaRPr lang="en-US" dirty="0"/>
          </a:p>
        </p:txBody>
      </p:sp>
      <p:pic>
        <p:nvPicPr>
          <p:cNvPr id="19" name="Picture 18" descr="TOP_9-11_Apr_2011_GPS-TPW_allplots8194.html.pdf"/>
          <p:cNvPicPr>
            <a:picLocks noChangeAspect="1"/>
          </p:cNvPicPr>
          <p:nvPr/>
        </p:nvPicPr>
        <p:blipFill rotWithShape="1">
          <a:blip r:embed="rId9">
            <a:extLst>
              <a:ext uri="{28A0092B-C50C-407E-A947-70E740481C1C}">
                <a14:useLocalDpi xmlns:a14="http://schemas.microsoft.com/office/drawing/2010/main" val="0"/>
              </a:ext>
            </a:extLst>
          </a:blip>
          <a:srcRect l="11942" t="9795" r="10477" b="62469"/>
          <a:stretch/>
        </p:blipFill>
        <p:spPr>
          <a:xfrm>
            <a:off x="2921029" y="3840716"/>
            <a:ext cx="5496724" cy="2021033"/>
          </a:xfrm>
          <a:prstGeom prst="rect">
            <a:avLst/>
          </a:prstGeom>
          <a:ln>
            <a:solidFill>
              <a:schemeClr val="tx1"/>
            </a:solidFill>
          </a:ln>
        </p:spPr>
      </p:pic>
      <p:sp>
        <p:nvSpPr>
          <p:cNvPr id="28" name="Rectangle 27"/>
          <p:cNvSpPr/>
          <p:nvPr/>
        </p:nvSpPr>
        <p:spPr>
          <a:xfrm>
            <a:off x="3554286" y="4556163"/>
            <a:ext cx="1294765" cy="1079101"/>
          </a:xfrm>
          <a:prstGeom prst="rect">
            <a:avLst/>
          </a:prstGeom>
          <a:solidFill>
            <a:schemeClr val="tx2">
              <a:lumMod val="20000"/>
              <a:lumOff val="8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5623715" y="4538223"/>
            <a:ext cx="2057431" cy="1078069"/>
          </a:xfrm>
          <a:prstGeom prst="rect">
            <a:avLst/>
          </a:prstGeom>
          <a:solidFill>
            <a:schemeClr val="tx2">
              <a:lumMod val="20000"/>
              <a:lumOff val="8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922883" y="3845886"/>
            <a:ext cx="5491190" cy="493981"/>
          </a:xfrm>
          <a:prstGeom prst="rect">
            <a:avLst/>
          </a:prstGeom>
          <a:solidFill>
            <a:schemeClr val="bg1"/>
          </a:solidFill>
          <a:ln>
            <a:solidFill>
              <a:schemeClr val="tx1"/>
            </a:solidFill>
          </a:ln>
        </p:spPr>
        <p:txBody>
          <a:bodyPr wrap="square" rtlCol="0">
            <a:spAutoFit/>
          </a:bodyPr>
          <a:lstStyle/>
          <a:p>
            <a:pPr algn="ctr">
              <a:lnSpc>
                <a:spcPct val="70000"/>
              </a:lnSpc>
            </a:pPr>
            <a:r>
              <a:rPr lang="en-US" b="1" i="1" u="sng" dirty="0" smtClean="0"/>
              <a:t>Validation:  </a:t>
            </a:r>
            <a:r>
              <a:rPr lang="en-US" dirty="0" smtClean="0"/>
              <a:t>Surface GPS Total Precipitable Water</a:t>
            </a:r>
          </a:p>
          <a:p>
            <a:pPr algn="ctr">
              <a:lnSpc>
                <a:spcPct val="70000"/>
              </a:lnSpc>
            </a:pPr>
            <a:r>
              <a:rPr lang="en-US" dirty="0" smtClean="0"/>
              <a:t> at Topeka, Kansas</a:t>
            </a:r>
            <a:endParaRPr lang="en-US" dirty="0"/>
          </a:p>
        </p:txBody>
      </p:sp>
      <p:cxnSp>
        <p:nvCxnSpPr>
          <p:cNvPr id="31" name="Straight Arrow Connector 30"/>
          <p:cNvCxnSpPr/>
          <p:nvPr/>
        </p:nvCxnSpPr>
        <p:spPr>
          <a:xfrm flipH="1">
            <a:off x="1575438" y="5353050"/>
            <a:ext cx="166941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itle 11"/>
          <p:cNvSpPr txBox="1">
            <a:spLocks/>
          </p:cNvSpPr>
          <p:nvPr/>
        </p:nvSpPr>
        <p:spPr>
          <a:xfrm>
            <a:off x="381316" y="1143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April 09, 2011 1500 UTC NearCast Forecast</a:t>
            </a:r>
            <a:endParaRPr lang="en-US" sz="3600" dirty="0"/>
          </a:p>
        </p:txBody>
      </p:sp>
      <p:sp>
        <p:nvSpPr>
          <p:cNvPr id="34" name="TextBox 33"/>
          <p:cNvSpPr txBox="1"/>
          <p:nvPr/>
        </p:nvSpPr>
        <p:spPr>
          <a:xfrm rot="16200000">
            <a:off x="-983739" y="2374781"/>
            <a:ext cx="2229008" cy="338554"/>
          </a:xfrm>
          <a:prstGeom prst="rect">
            <a:avLst/>
          </a:prstGeom>
          <a:noFill/>
        </p:spPr>
        <p:txBody>
          <a:bodyPr wrap="none" rtlCol="0">
            <a:spAutoFit/>
          </a:bodyPr>
          <a:lstStyle/>
          <a:p>
            <a:r>
              <a:rPr lang="en-US" sz="1600" dirty="0" smtClean="0">
                <a:solidFill>
                  <a:srgbClr val="660066"/>
                </a:solidFill>
              </a:rPr>
              <a:t>WARM/MOIST – High θe</a:t>
            </a:r>
            <a:endParaRPr lang="en-US" sz="1600" dirty="0">
              <a:solidFill>
                <a:srgbClr val="660066"/>
              </a:solidFill>
            </a:endParaRPr>
          </a:p>
        </p:txBody>
      </p:sp>
      <p:sp>
        <p:nvSpPr>
          <p:cNvPr id="35" name="TextBox 34"/>
          <p:cNvSpPr txBox="1"/>
          <p:nvPr/>
        </p:nvSpPr>
        <p:spPr>
          <a:xfrm rot="16200000">
            <a:off x="-717531" y="4909603"/>
            <a:ext cx="1706108" cy="338554"/>
          </a:xfrm>
          <a:prstGeom prst="rect">
            <a:avLst/>
          </a:prstGeom>
          <a:noFill/>
        </p:spPr>
        <p:txBody>
          <a:bodyPr wrap="none" rtlCol="0">
            <a:spAutoFit/>
          </a:bodyPr>
          <a:lstStyle/>
          <a:p>
            <a:r>
              <a:rPr lang="en-US" sz="1600" dirty="0" smtClean="0">
                <a:solidFill>
                  <a:srgbClr val="3FA613"/>
                </a:solidFill>
              </a:rPr>
              <a:t>Cool/dry – Low θe</a:t>
            </a:r>
            <a:endParaRPr lang="en-US" sz="1600" dirty="0">
              <a:solidFill>
                <a:srgbClr val="3FA613"/>
              </a:solidFill>
            </a:endParaRPr>
          </a:p>
        </p:txBody>
      </p:sp>
      <p:sp>
        <p:nvSpPr>
          <p:cNvPr id="65" name="TextBox 64"/>
          <p:cNvSpPr txBox="1"/>
          <p:nvPr/>
        </p:nvSpPr>
        <p:spPr>
          <a:xfrm>
            <a:off x="304800" y="786825"/>
            <a:ext cx="6934200" cy="584775"/>
          </a:xfrm>
          <a:prstGeom prst="rect">
            <a:avLst/>
          </a:prstGeom>
          <a:solidFill>
            <a:srgbClr val="F0F0FF"/>
          </a:solidFill>
        </p:spPr>
        <p:txBody>
          <a:bodyPr wrap="square" rtlCol="0">
            <a:spAutoFit/>
          </a:bodyPr>
          <a:lstStyle/>
          <a:p>
            <a:pPr algn="ctr"/>
            <a:r>
              <a:rPr lang="en-US" sz="3200" b="1" dirty="0" smtClean="0"/>
              <a:t>Convective Instability </a:t>
            </a:r>
            <a:r>
              <a:rPr lang="en-US" sz="3200" b="1" dirty="0"/>
              <a:t>F</a:t>
            </a:r>
            <a:r>
              <a:rPr lang="en-US" sz="3200" b="1" dirty="0" smtClean="0"/>
              <a:t>orecast</a:t>
            </a:r>
            <a:endParaRPr lang="en-US" sz="3200" b="1" dirty="0"/>
          </a:p>
        </p:txBody>
      </p:sp>
      <p:cxnSp>
        <p:nvCxnSpPr>
          <p:cNvPr id="13" name="Straight Arrow Connector 12"/>
          <p:cNvCxnSpPr/>
          <p:nvPr/>
        </p:nvCxnSpPr>
        <p:spPr>
          <a:xfrm flipH="1">
            <a:off x="1524000" y="3377723"/>
            <a:ext cx="1572097" cy="15132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5" name="Picture 2" descr="C:\Users\bline\Desktop\case_studies\11Apr09-MapletonIA\ir_inst_tend.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38" y="1233678"/>
            <a:ext cx="8692058" cy="533309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504822" y="5811974"/>
            <a:ext cx="5791200" cy="830997"/>
          </a:xfrm>
          <a:prstGeom prst="rect">
            <a:avLst/>
          </a:prstGeom>
          <a:solidFill>
            <a:srgbClr val="F0F0FF"/>
          </a:solidFill>
        </p:spPr>
        <p:txBody>
          <a:bodyPr wrap="square" rtlCol="0">
            <a:spAutoFit/>
          </a:bodyPr>
          <a:lstStyle/>
          <a:p>
            <a:r>
              <a:rPr lang="en-US" sz="2400" b="1" dirty="0" smtClean="0"/>
              <a:t>Thin contour- destabilization tendencies</a:t>
            </a:r>
          </a:p>
          <a:p>
            <a:r>
              <a:rPr lang="en-US" sz="2400" b="1" dirty="0"/>
              <a:t>Thick contour – Cloud-Top Temps &lt;220K</a:t>
            </a:r>
          </a:p>
        </p:txBody>
      </p:sp>
      <p:pic>
        <p:nvPicPr>
          <p:cNvPr id="6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13" y="1774939"/>
            <a:ext cx="783635" cy="414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477000" y="4343400"/>
            <a:ext cx="2438400" cy="2585323"/>
          </a:xfrm>
          <a:prstGeom prst="rect">
            <a:avLst/>
          </a:prstGeom>
        </p:spPr>
        <p:txBody>
          <a:bodyPr wrap="square">
            <a:spAutoFit/>
          </a:bodyPr>
          <a:lstStyle/>
          <a:p>
            <a:endParaRPr lang="en-US" dirty="0"/>
          </a:p>
          <a:p>
            <a:r>
              <a:rPr lang="en-US" dirty="0"/>
              <a:t>Convection initiates within forecasted convective instability max and most rapid destabilization </a:t>
            </a:r>
            <a:r>
              <a:rPr lang="en-US" dirty="0" smtClean="0"/>
              <a:t>tendencies </a:t>
            </a:r>
            <a:r>
              <a:rPr lang="en-US" dirty="0"/>
              <a:t>by 2230 UTC.</a:t>
            </a:r>
          </a:p>
          <a:p>
            <a:endParaRPr lang="en-US" dirty="0"/>
          </a:p>
        </p:txBody>
      </p:sp>
      <p:sp>
        <p:nvSpPr>
          <p:cNvPr id="12" name="Slide Number Placeholder 11"/>
          <p:cNvSpPr>
            <a:spLocks noGrp="1"/>
          </p:cNvSpPr>
          <p:nvPr>
            <p:ph type="sldNum" sz="quarter" idx="12"/>
          </p:nvPr>
        </p:nvSpPr>
        <p:spPr/>
        <p:txBody>
          <a:bodyPr/>
          <a:lstStyle/>
          <a:p>
            <a:fld id="{75CE691E-EB41-48F8-BEE9-389CD7BFC50A}" type="slidenum">
              <a:rPr lang="en-US" smtClean="0"/>
              <a:t>67</a:t>
            </a:fld>
            <a:endParaRPr lang="en-US"/>
          </a:p>
        </p:txBody>
      </p:sp>
    </p:spTree>
    <p:extLst>
      <p:ext uri="{BB962C8B-B14F-4D97-AF65-F5344CB8AC3E}">
        <p14:creationId xmlns:p14="http://schemas.microsoft.com/office/powerpoint/2010/main" val="163796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4" grpId="0"/>
      <p:bldP spid="25" grpId="0"/>
      <p:bldP spid="8" grpId="0" animBg="1"/>
      <p:bldP spid="23" grpId="0" animBg="1"/>
      <p:bldP spid="27" grpId="0" animBg="1"/>
      <p:bldP spid="28" grpId="0" animBg="1"/>
      <p:bldP spid="29" grpId="0" animBg="1"/>
      <p:bldP spid="30" grpId="0" animBg="1"/>
      <p:bldP spid="65" grpId="0" animBg="1"/>
      <p:bldP spid="56"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bline\Desktop\case_studies\13May20-Moore\GFS-20130520.1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450151"/>
            <a:ext cx="5836640" cy="48744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1"/>
          <p:cNvSpPr txBox="1">
            <a:spLocks/>
          </p:cNvSpPr>
          <p:nvPr/>
        </p:nvSpPr>
        <p:spPr>
          <a:xfrm>
            <a:off x="609600" y="2286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May 20, 2013 1500 UTC NearCast Forecast</a:t>
            </a:r>
            <a:endParaRPr lang="en-US" sz="3600" dirty="0"/>
          </a:p>
        </p:txBody>
      </p:sp>
      <p:sp>
        <p:nvSpPr>
          <p:cNvPr id="10" name="TextBox 9"/>
          <p:cNvSpPr txBox="1"/>
          <p:nvPr/>
        </p:nvSpPr>
        <p:spPr>
          <a:xfrm>
            <a:off x="76200" y="6320302"/>
            <a:ext cx="6705600" cy="523220"/>
          </a:xfrm>
          <a:prstGeom prst="rect">
            <a:avLst/>
          </a:prstGeom>
          <a:noFill/>
        </p:spPr>
        <p:txBody>
          <a:bodyPr wrap="square" rtlCol="0">
            <a:spAutoFit/>
          </a:bodyPr>
          <a:lstStyle/>
          <a:p>
            <a:r>
              <a:rPr lang="en-US" sz="2800" b="1" dirty="0"/>
              <a:t>Thick contour – Cloud-Top Temps &lt;220K</a:t>
            </a:r>
          </a:p>
        </p:txBody>
      </p:sp>
      <p:sp>
        <p:nvSpPr>
          <p:cNvPr id="6" name="TextBox 5"/>
          <p:cNvSpPr txBox="1"/>
          <p:nvPr/>
        </p:nvSpPr>
        <p:spPr>
          <a:xfrm>
            <a:off x="6278231" y="1448812"/>
            <a:ext cx="2865769" cy="4893647"/>
          </a:xfrm>
          <a:prstGeom prst="rect">
            <a:avLst/>
          </a:prstGeom>
          <a:noFill/>
        </p:spPr>
        <p:txBody>
          <a:bodyPr wrap="square" rtlCol="0">
            <a:spAutoFit/>
          </a:bodyPr>
          <a:lstStyle/>
          <a:p>
            <a:r>
              <a:rPr lang="en-US" sz="2400" dirty="0" smtClean="0"/>
              <a:t>Moore, OK EF5 tornado</a:t>
            </a:r>
          </a:p>
          <a:p>
            <a:endParaRPr lang="en-US" sz="2400" dirty="0"/>
          </a:p>
          <a:p>
            <a:r>
              <a:rPr lang="en-US" sz="2400" dirty="0" smtClean="0"/>
              <a:t>Rapid convective development along moisture/instability gradient by 2000 UTC</a:t>
            </a:r>
          </a:p>
          <a:p>
            <a:endParaRPr lang="en-US" sz="2400" dirty="0" smtClean="0"/>
          </a:p>
          <a:p>
            <a:r>
              <a:rPr lang="en-US" sz="2400" dirty="0" smtClean="0"/>
              <a:t>Continued to develop and move with the forecasted movement of the boundary</a:t>
            </a:r>
            <a:endParaRPr lang="en-US" sz="2400" dirty="0"/>
          </a:p>
        </p:txBody>
      </p:sp>
      <p:sp>
        <p:nvSpPr>
          <p:cNvPr id="30" name="Oval 29"/>
          <p:cNvSpPr/>
          <p:nvPr/>
        </p:nvSpPr>
        <p:spPr>
          <a:xfrm>
            <a:off x="3124200" y="3539772"/>
            <a:ext cx="1101229" cy="111077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Users\bline\Desktop\case_studies\13May20-Moore\13May20_15z_ted_sa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2105" y="1445853"/>
            <a:ext cx="6049631" cy="48744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939225"/>
            <a:ext cx="6172200" cy="584775"/>
          </a:xfrm>
          <a:prstGeom prst="rect">
            <a:avLst/>
          </a:prstGeom>
          <a:noFill/>
        </p:spPr>
        <p:txBody>
          <a:bodyPr wrap="square" rtlCol="0">
            <a:spAutoFit/>
          </a:bodyPr>
          <a:lstStyle/>
          <a:p>
            <a:r>
              <a:rPr lang="en-US" sz="3200" b="1" dirty="0" smtClean="0"/>
              <a:t>Convective Instability Forecast</a:t>
            </a:r>
            <a:endParaRPr lang="en-US" sz="3200" b="1" dirty="0"/>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976" y="2315867"/>
            <a:ext cx="656769" cy="347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5CE691E-EB41-48F8-BEE9-389CD7BFC50A}" type="slidenum">
              <a:rPr lang="en-US" smtClean="0"/>
              <a:t>68</a:t>
            </a:fld>
            <a:endParaRPr lang="en-US"/>
          </a:p>
        </p:txBody>
      </p:sp>
    </p:spTree>
    <p:extLst>
      <p:ext uri="{BB962C8B-B14F-4D97-AF65-F5344CB8AC3E}">
        <p14:creationId xmlns:p14="http://schemas.microsoft.com/office/powerpoint/2010/main" val="69568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bline\Desktop\case_studies\11Jun01-NewEngland\pres\GFS-20110601.1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5848350" cy="49278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bline\Desktop\case_studies\11Jun01-NewEngland\ir_inst1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1600201"/>
            <a:ext cx="8056058" cy="472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4800" y="6320135"/>
            <a:ext cx="6278231" cy="461665"/>
          </a:xfrm>
          <a:prstGeom prst="rect">
            <a:avLst/>
          </a:prstGeom>
          <a:solidFill>
            <a:srgbClr val="F0F0FF"/>
          </a:solidFill>
        </p:spPr>
        <p:txBody>
          <a:bodyPr wrap="square" rtlCol="0">
            <a:spAutoFit/>
          </a:bodyPr>
          <a:lstStyle/>
          <a:p>
            <a:r>
              <a:rPr lang="en-US" sz="2400" b="1" dirty="0"/>
              <a:t>Thick contour – Cloud-Top Temps &lt;220K</a:t>
            </a:r>
          </a:p>
        </p:txBody>
      </p:sp>
      <p:sp>
        <p:nvSpPr>
          <p:cNvPr id="11" name="TextBox 10"/>
          <p:cNvSpPr txBox="1"/>
          <p:nvPr/>
        </p:nvSpPr>
        <p:spPr>
          <a:xfrm>
            <a:off x="789214" y="1015425"/>
            <a:ext cx="6144986" cy="584775"/>
          </a:xfrm>
          <a:prstGeom prst="rect">
            <a:avLst/>
          </a:prstGeom>
          <a:solidFill>
            <a:srgbClr val="F0F0FF"/>
          </a:solidFill>
        </p:spPr>
        <p:txBody>
          <a:bodyPr wrap="square" rtlCol="0">
            <a:spAutoFit/>
          </a:bodyPr>
          <a:lstStyle/>
          <a:p>
            <a:r>
              <a:rPr lang="en-US" sz="3200" b="1" dirty="0" smtClean="0"/>
              <a:t>Convective Instability Forecast</a:t>
            </a:r>
            <a:endParaRPr lang="en-US" sz="3200" b="1" dirty="0"/>
          </a:p>
        </p:txBody>
      </p:sp>
      <p:sp>
        <p:nvSpPr>
          <p:cNvPr id="12" name="TextBox 11"/>
          <p:cNvSpPr txBox="1"/>
          <p:nvPr/>
        </p:nvSpPr>
        <p:spPr>
          <a:xfrm>
            <a:off x="5715000" y="4572000"/>
            <a:ext cx="3428999" cy="2246769"/>
          </a:xfrm>
          <a:prstGeom prst="rect">
            <a:avLst/>
          </a:prstGeom>
          <a:solidFill>
            <a:srgbClr val="F0F0FF"/>
          </a:solidFill>
        </p:spPr>
        <p:txBody>
          <a:bodyPr wrap="square" rtlCol="0">
            <a:spAutoFit/>
          </a:bodyPr>
          <a:lstStyle/>
          <a:p>
            <a:r>
              <a:rPr lang="en-US" sz="2000" dirty="0" smtClean="0"/>
              <a:t>Strongest convection began development along cold front between 1500 and 2100 UTC</a:t>
            </a:r>
          </a:p>
          <a:p>
            <a:endParaRPr lang="en-US" sz="2000" dirty="0"/>
          </a:p>
          <a:p>
            <a:r>
              <a:rPr lang="en-US" sz="2000" dirty="0" smtClean="0"/>
              <a:t>Initiated and moved along forecasted movement of the front</a:t>
            </a:r>
            <a:endParaRPr lang="en-US" sz="2000" dirty="0"/>
          </a:p>
        </p:txBody>
      </p:sp>
      <p:sp>
        <p:nvSpPr>
          <p:cNvPr id="13" name="Title 11"/>
          <p:cNvSpPr txBox="1">
            <a:spLocks/>
          </p:cNvSpPr>
          <p:nvPr/>
        </p:nvSpPr>
        <p:spPr>
          <a:xfrm>
            <a:off x="609600" y="2286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June 01, 2011 1200 UTC NearCast Forecast</a:t>
            </a:r>
            <a:endParaRPr lang="en-US" sz="3600" dirty="0"/>
          </a:p>
        </p:txBody>
      </p:sp>
      <p:pic>
        <p:nvPicPr>
          <p:cNvPr id="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31" y="2594430"/>
            <a:ext cx="733631" cy="388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5CE691E-EB41-48F8-BEE9-389CD7BFC50A}" type="slidenum">
              <a:rPr lang="en-US" smtClean="0"/>
              <a:t>69</a:t>
            </a:fld>
            <a:endParaRPr lang="en-US"/>
          </a:p>
        </p:txBody>
      </p:sp>
    </p:spTree>
    <p:extLst>
      <p:ext uri="{BB962C8B-B14F-4D97-AF65-F5344CB8AC3E}">
        <p14:creationId xmlns:p14="http://schemas.microsoft.com/office/powerpoint/2010/main" val="42267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228600"/>
            <a:ext cx="8077200" cy="4038600"/>
          </a:xfrm>
        </p:spPr>
        <p:txBody>
          <a:bodyPr/>
          <a:lstStyle/>
          <a:p>
            <a:r>
              <a:rPr lang="en-US" sz="3600">
                <a:solidFill>
                  <a:srgbClr val="000099"/>
                </a:solidFill>
              </a:rPr>
              <a:t>Can the GOES-R ABI Supply Current GOES Sounder Continuity Operational Products?</a:t>
            </a:r>
            <a:br>
              <a:rPr lang="en-US" sz="3600">
                <a:solidFill>
                  <a:srgbClr val="000099"/>
                </a:solidFill>
              </a:rPr>
            </a:br>
            <a:r>
              <a:rPr lang="en-US" sz="2800"/>
              <a:t/>
            </a:r>
            <a:br>
              <a:rPr lang="en-US" sz="2800"/>
            </a:br>
            <a:r>
              <a:rPr lang="en-US" sz="2800"/>
              <a:t>Yes.  The needed ‘continuity’ products from today's sounder can be provided by the ABI.</a:t>
            </a:r>
            <a:endParaRPr lang="en-US" sz="3200"/>
          </a:p>
        </p:txBody>
      </p:sp>
      <p:sp>
        <p:nvSpPr>
          <p:cNvPr id="11268" name="Text Box 4"/>
          <p:cNvSpPr txBox="1">
            <a:spLocks noChangeArrowheads="1"/>
          </p:cNvSpPr>
          <p:nvPr/>
        </p:nvSpPr>
        <p:spPr bwMode="auto">
          <a:xfrm>
            <a:off x="2133600" y="4267200"/>
            <a:ext cx="63246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i="1">
                <a:solidFill>
                  <a:srgbClr val="000000"/>
                </a:solidFill>
              </a:rPr>
              <a:t>3 Key Aspects to Consider</a:t>
            </a:r>
          </a:p>
          <a:p>
            <a:pPr fontAlgn="base">
              <a:spcBef>
                <a:spcPct val="50000"/>
              </a:spcBef>
              <a:spcAft>
                <a:spcPct val="0"/>
              </a:spcAft>
              <a:buFontTx/>
              <a:buChar char="•"/>
            </a:pPr>
            <a:r>
              <a:rPr lang="en-US" sz="2400" b="1" i="1">
                <a:solidFill>
                  <a:srgbClr val="000000"/>
                </a:solidFill>
              </a:rPr>
              <a:t>  Spatial Resolution</a:t>
            </a:r>
          </a:p>
          <a:p>
            <a:pPr fontAlgn="base">
              <a:spcBef>
                <a:spcPct val="50000"/>
              </a:spcBef>
              <a:spcAft>
                <a:spcPct val="0"/>
              </a:spcAft>
              <a:buFontTx/>
              <a:buChar char="•"/>
            </a:pPr>
            <a:r>
              <a:rPr lang="en-US" sz="2400" b="1" i="1">
                <a:solidFill>
                  <a:srgbClr val="000000"/>
                </a:solidFill>
              </a:rPr>
              <a:t>  Refresh Rate</a:t>
            </a:r>
          </a:p>
          <a:p>
            <a:pPr fontAlgn="base">
              <a:spcBef>
                <a:spcPct val="50000"/>
              </a:spcBef>
              <a:spcAft>
                <a:spcPct val="0"/>
              </a:spcAft>
              <a:buFontTx/>
              <a:buChar char="•"/>
            </a:pPr>
            <a:r>
              <a:rPr lang="en-US" sz="2400" b="1" i="1">
                <a:solidFill>
                  <a:srgbClr val="000000"/>
                </a:solidFill>
              </a:rPr>
              <a:t>  Performance</a:t>
            </a:r>
          </a:p>
        </p:txBody>
      </p:sp>
      <p:sp>
        <p:nvSpPr>
          <p:cNvPr id="2" name="TextBox 1"/>
          <p:cNvSpPr txBox="1"/>
          <p:nvPr/>
        </p:nvSpPr>
        <p:spPr>
          <a:xfrm>
            <a:off x="7772400" y="6377489"/>
            <a:ext cx="1133644" cy="369332"/>
          </a:xfrm>
          <a:prstGeom prst="rect">
            <a:avLst/>
          </a:prstGeom>
          <a:noFill/>
        </p:spPr>
        <p:txBody>
          <a:bodyPr wrap="none" rtlCol="0">
            <a:spAutoFit/>
          </a:bodyPr>
          <a:lstStyle/>
          <a:p>
            <a:r>
              <a:rPr lang="en-US" dirty="0" err="1">
                <a:solidFill>
                  <a:prstClr val="black"/>
                </a:solidFill>
              </a:rPr>
              <a:t>cira</a:t>
            </a:r>
            <a:r>
              <a:rPr lang="en-US" dirty="0">
                <a:solidFill>
                  <a:prstClr val="black"/>
                </a:solidFill>
              </a:rPr>
              <a:t> 2006</a:t>
            </a:r>
          </a:p>
        </p:txBody>
      </p:sp>
      <p:sp>
        <p:nvSpPr>
          <p:cNvPr id="5" name="Slide Number Placeholder 4"/>
          <p:cNvSpPr>
            <a:spLocks noGrp="1"/>
          </p:cNvSpPr>
          <p:nvPr>
            <p:ph type="sldNum" sz="quarter" idx="12"/>
          </p:nvPr>
        </p:nvSpPr>
        <p:spPr/>
        <p:txBody>
          <a:bodyPr/>
          <a:lstStyle/>
          <a:p>
            <a:fld id="{75CE691E-EB41-48F8-BEE9-389CD7BFC50A}" type="slidenum">
              <a:rPr lang="en-US" smtClean="0"/>
              <a:t>7</a:t>
            </a:fld>
            <a:endParaRPr lang="en-US"/>
          </a:p>
        </p:txBody>
      </p:sp>
    </p:spTree>
    <p:extLst>
      <p:ext uri="{BB962C8B-B14F-4D97-AF65-F5344CB8AC3E}">
        <p14:creationId xmlns:p14="http://schemas.microsoft.com/office/powerpoint/2010/main" val="34780233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line\Desktop\case_studies\13Jun12_bow\GFS-20130612.1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5725404" cy="4781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302" y="6334780"/>
            <a:ext cx="6553200" cy="523220"/>
          </a:xfrm>
          <a:prstGeom prst="rect">
            <a:avLst/>
          </a:prstGeom>
          <a:noFill/>
        </p:spPr>
        <p:txBody>
          <a:bodyPr wrap="square" rtlCol="0">
            <a:spAutoFit/>
          </a:bodyPr>
          <a:lstStyle/>
          <a:p>
            <a:r>
              <a:rPr lang="en-US" sz="2800" b="1" dirty="0" smtClean="0"/>
              <a:t>Thick contour – Cloud-Top Temps &lt;220K</a:t>
            </a:r>
            <a:endParaRPr lang="en-US" sz="2800" b="1" dirty="0"/>
          </a:p>
        </p:txBody>
      </p:sp>
      <p:sp>
        <p:nvSpPr>
          <p:cNvPr id="7" name="TextBox 6"/>
          <p:cNvSpPr txBox="1"/>
          <p:nvPr/>
        </p:nvSpPr>
        <p:spPr>
          <a:xfrm>
            <a:off x="859272" y="1019459"/>
            <a:ext cx="4931928" cy="523220"/>
          </a:xfrm>
          <a:prstGeom prst="rect">
            <a:avLst/>
          </a:prstGeom>
          <a:noFill/>
        </p:spPr>
        <p:txBody>
          <a:bodyPr wrap="square" rtlCol="0">
            <a:spAutoFit/>
          </a:bodyPr>
          <a:lstStyle/>
          <a:p>
            <a:r>
              <a:rPr lang="en-US" sz="2800" b="1" dirty="0" smtClean="0"/>
              <a:t>Convective Instability Forecast</a:t>
            </a:r>
            <a:endParaRPr lang="en-US" sz="2800" b="1" dirty="0"/>
          </a:p>
        </p:txBody>
      </p:sp>
      <p:sp>
        <p:nvSpPr>
          <p:cNvPr id="8" name="TextBox 7"/>
          <p:cNvSpPr txBox="1"/>
          <p:nvPr/>
        </p:nvSpPr>
        <p:spPr>
          <a:xfrm>
            <a:off x="6291702" y="1982212"/>
            <a:ext cx="2852297" cy="3785652"/>
          </a:xfrm>
          <a:prstGeom prst="rect">
            <a:avLst/>
          </a:prstGeom>
          <a:noFill/>
        </p:spPr>
        <p:txBody>
          <a:bodyPr wrap="square" rtlCol="0">
            <a:spAutoFit/>
          </a:bodyPr>
          <a:lstStyle/>
          <a:p>
            <a:r>
              <a:rPr lang="en-US" sz="2400" dirty="0" smtClean="0"/>
              <a:t>June 12/13 2013 </a:t>
            </a:r>
            <a:r>
              <a:rPr lang="en-US" sz="2400" dirty="0" err="1" smtClean="0"/>
              <a:t>Derecho</a:t>
            </a:r>
            <a:r>
              <a:rPr lang="en-US" sz="2400" dirty="0" smtClean="0"/>
              <a:t>/MCS</a:t>
            </a:r>
          </a:p>
          <a:p>
            <a:endParaRPr lang="en-US" sz="2400" dirty="0"/>
          </a:p>
          <a:p>
            <a:r>
              <a:rPr lang="en-US" sz="2400" dirty="0"/>
              <a:t>C</a:t>
            </a:r>
            <a:r>
              <a:rPr lang="en-US" sz="2400" dirty="0" smtClean="0"/>
              <a:t>onvection initiated between 2000 and 2100 UTC in northern Illinois in warm/moist sector of developing cyclone</a:t>
            </a:r>
          </a:p>
        </p:txBody>
      </p:sp>
      <p:sp>
        <p:nvSpPr>
          <p:cNvPr id="10" name="Title 11"/>
          <p:cNvSpPr txBox="1">
            <a:spLocks/>
          </p:cNvSpPr>
          <p:nvPr/>
        </p:nvSpPr>
        <p:spPr>
          <a:xfrm>
            <a:off x="609600" y="228600"/>
            <a:ext cx="8229600" cy="685800"/>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600" dirty="0" smtClean="0"/>
              <a:t>June 12, 2013 1500 UTC NearCast Forecast</a:t>
            </a:r>
            <a:endParaRPr lang="en-US" sz="3600" dirty="0"/>
          </a:p>
        </p:txBody>
      </p:sp>
      <p:sp>
        <p:nvSpPr>
          <p:cNvPr id="15" name="Oval 14"/>
          <p:cNvSpPr/>
          <p:nvPr/>
        </p:nvSpPr>
        <p:spPr>
          <a:xfrm>
            <a:off x="3810001" y="3190875"/>
            <a:ext cx="914400" cy="8382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descr="C:\Users\bline\Desktop\case_studies\13Jun12_bow\IR_ted_tend_2013061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3466" y="1638300"/>
            <a:ext cx="5910692"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66" y="2514600"/>
            <a:ext cx="656769" cy="347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5CE691E-EB41-48F8-BEE9-389CD7BFC50A}" type="slidenum">
              <a:rPr lang="en-US" smtClean="0"/>
              <a:t>70</a:t>
            </a:fld>
            <a:endParaRPr lang="en-US"/>
          </a:p>
        </p:txBody>
      </p:sp>
    </p:spTree>
    <p:extLst>
      <p:ext uri="{BB962C8B-B14F-4D97-AF65-F5344CB8AC3E}">
        <p14:creationId xmlns:p14="http://schemas.microsoft.com/office/powerpoint/2010/main" val="426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dirty="0"/>
              <a:t>Spatial </a:t>
            </a:r>
            <a:r>
              <a:rPr lang="en-US" u="sng" dirty="0"/>
              <a:t>Resolution</a:t>
            </a:r>
            <a:r>
              <a:rPr lang="en-US" dirty="0"/>
              <a:t> Comparisons</a:t>
            </a:r>
          </a:p>
        </p:txBody>
      </p:sp>
      <p:sp>
        <p:nvSpPr>
          <p:cNvPr id="207875" name="Rectangle 3"/>
          <p:cNvSpPr>
            <a:spLocks noGrp="1" noChangeArrowheads="1"/>
          </p:cNvSpPr>
          <p:nvPr>
            <p:ph type="body" idx="1"/>
          </p:nvPr>
        </p:nvSpPr>
        <p:spPr>
          <a:xfrm>
            <a:off x="457200" y="1600201"/>
            <a:ext cx="8229600" cy="3962400"/>
          </a:xfrm>
        </p:spPr>
        <p:txBody>
          <a:bodyPr>
            <a:normAutofit lnSpcReduction="10000"/>
          </a:bodyPr>
          <a:lstStyle/>
          <a:p>
            <a:r>
              <a:rPr lang="en-US" dirty="0"/>
              <a:t>IR spatial/horizontal resolution of current sounder</a:t>
            </a:r>
          </a:p>
          <a:p>
            <a:pPr lvl="1"/>
            <a:r>
              <a:rPr lang="en-US" dirty="0"/>
              <a:t>10 </a:t>
            </a:r>
            <a:r>
              <a:rPr lang="en-US" dirty="0" smtClean="0"/>
              <a:t>km (at sub-point)</a:t>
            </a:r>
            <a:endParaRPr lang="en-US" dirty="0"/>
          </a:p>
          <a:p>
            <a:r>
              <a:rPr lang="en-US" dirty="0"/>
              <a:t>IR spatial/horizontal resolution of ABI</a:t>
            </a:r>
          </a:p>
          <a:p>
            <a:pPr lvl="1"/>
            <a:r>
              <a:rPr lang="en-US" dirty="0"/>
              <a:t>2 </a:t>
            </a:r>
            <a:r>
              <a:rPr lang="en-US" dirty="0" smtClean="0"/>
              <a:t>km (at sub-point)</a:t>
            </a:r>
            <a:endParaRPr lang="en-US" dirty="0"/>
          </a:p>
          <a:p>
            <a:r>
              <a:rPr lang="en-US" dirty="0"/>
              <a:t>ABI also have finer visible and near IR bands to help the product </a:t>
            </a:r>
            <a:r>
              <a:rPr lang="en-US" dirty="0" smtClean="0"/>
              <a:t>performance</a:t>
            </a:r>
            <a:br>
              <a:rPr lang="en-US" dirty="0" smtClean="0"/>
            </a:br>
            <a:endParaRPr lang="en-US" dirty="0" smtClean="0"/>
          </a:p>
          <a:p>
            <a:pPr lvl="1"/>
            <a:endParaRPr lang="en-US" dirty="0"/>
          </a:p>
        </p:txBody>
      </p:sp>
      <p:sp>
        <p:nvSpPr>
          <p:cNvPr id="2" name="TextBox 1"/>
          <p:cNvSpPr txBox="1"/>
          <p:nvPr/>
        </p:nvSpPr>
        <p:spPr>
          <a:xfrm>
            <a:off x="381000" y="6019800"/>
            <a:ext cx="8305800" cy="369332"/>
          </a:xfrm>
          <a:prstGeom prst="rect">
            <a:avLst/>
          </a:prstGeom>
          <a:solidFill>
            <a:schemeClr val="accent1"/>
          </a:solidFill>
        </p:spPr>
        <p:txBody>
          <a:bodyPr wrap="square" rtlCol="0">
            <a:spAutoFit/>
          </a:bodyPr>
          <a:lstStyle/>
          <a:p>
            <a:r>
              <a:rPr lang="en-US" dirty="0">
                <a:solidFill>
                  <a:prstClr val="black"/>
                </a:solidFill>
              </a:rPr>
              <a:t>GOES-R plans call to average the ABI to 10 km, to better match current sounder</a:t>
            </a:r>
          </a:p>
        </p:txBody>
      </p:sp>
      <p:sp>
        <p:nvSpPr>
          <p:cNvPr id="5" name="Slide Number Placeholder 4"/>
          <p:cNvSpPr>
            <a:spLocks noGrp="1"/>
          </p:cNvSpPr>
          <p:nvPr>
            <p:ph type="sldNum" sz="quarter" idx="12"/>
          </p:nvPr>
        </p:nvSpPr>
        <p:spPr/>
        <p:txBody>
          <a:bodyPr/>
          <a:lstStyle/>
          <a:p>
            <a:fld id="{75CE691E-EB41-48F8-BEE9-389CD7BFC50A}" type="slidenum">
              <a:rPr lang="en-US" smtClean="0"/>
              <a:t>8</a:t>
            </a:fld>
            <a:endParaRPr lang="en-US"/>
          </a:p>
        </p:txBody>
      </p:sp>
    </p:spTree>
    <p:extLst>
      <p:ext uri="{BB962C8B-B14F-4D97-AF65-F5344CB8AC3E}">
        <p14:creationId xmlns:p14="http://schemas.microsoft.com/office/powerpoint/2010/main" val="1372842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105400" y="152400"/>
            <a:ext cx="3505200" cy="1200329"/>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2400" b="1" dirty="0">
                <a:solidFill>
                  <a:srgbClr val="000000"/>
                </a:solidFill>
                <a:latin typeface="Times New Roman" pitchFamily="18" charset="0"/>
              </a:rPr>
              <a:t>Much improved  </a:t>
            </a:r>
            <a:r>
              <a:rPr lang="en-US" sz="2400" b="1" u="sng" dirty="0">
                <a:solidFill>
                  <a:srgbClr val="000000"/>
                </a:solidFill>
                <a:latin typeface="Times New Roman" pitchFamily="18" charset="0"/>
              </a:rPr>
              <a:t>C</a:t>
            </a:r>
            <a:r>
              <a:rPr lang="en-US" sz="2400" b="1" u="sng" dirty="0" smtClean="0">
                <a:solidFill>
                  <a:srgbClr val="000000"/>
                </a:solidFill>
                <a:latin typeface="Times New Roman" pitchFamily="18" charset="0"/>
              </a:rPr>
              <a:t>overage</a:t>
            </a:r>
            <a:r>
              <a:rPr lang="en-US" sz="2400" b="1" dirty="0" smtClean="0">
                <a:solidFill>
                  <a:srgbClr val="000000"/>
                </a:solidFill>
                <a:latin typeface="Times New Roman" pitchFamily="18" charset="0"/>
              </a:rPr>
              <a:t> </a:t>
            </a:r>
            <a:r>
              <a:rPr lang="en-US" sz="2400" b="1" dirty="0">
                <a:solidFill>
                  <a:srgbClr val="000000"/>
                </a:solidFill>
                <a:latin typeface="Times New Roman" pitchFamily="18" charset="0"/>
              </a:rPr>
              <a:t>with ABI over the current Sounder</a:t>
            </a:r>
          </a:p>
        </p:txBody>
      </p:sp>
      <p:pic>
        <p:nvPicPr>
          <p:cNvPr id="7171" name="Picture 3" descr="Goes12_sndr_conuspls_3mar04_15z"/>
          <p:cNvPicPr>
            <a:picLocks noChangeAspect="1" noChangeArrowheads="1"/>
          </p:cNvPicPr>
          <p:nvPr/>
        </p:nvPicPr>
        <p:blipFill>
          <a:blip r:embed="rId3">
            <a:extLst>
              <a:ext uri="{28A0092B-C50C-407E-A947-70E740481C1C}">
                <a14:useLocalDpi xmlns:a14="http://schemas.microsoft.com/office/drawing/2010/main" val="0"/>
              </a:ext>
            </a:extLst>
          </a:blip>
          <a:srcRect l="15469" t="1875" r="14531" b="8749"/>
          <a:stretch>
            <a:fillRect/>
          </a:stretch>
        </p:blipFill>
        <p:spPr bwMode="auto">
          <a:xfrm>
            <a:off x="82550" y="76200"/>
            <a:ext cx="4643438" cy="4449763"/>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152400" y="1752600"/>
            <a:ext cx="2667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a:solidFill>
                  <a:srgbClr val="000000"/>
                </a:solidFill>
                <a:latin typeface="Times New Roman" pitchFamily="18" charset="0"/>
              </a:rPr>
              <a:t>Current GOES Sounder coverage in </a:t>
            </a:r>
            <a:r>
              <a:rPr lang="en-US" sz="2000" b="1">
                <a:solidFill>
                  <a:srgbClr val="000000"/>
                </a:solidFill>
                <a:latin typeface="Times New Roman" pitchFamily="18" charset="0"/>
              </a:rPr>
              <a:t>one hour</a:t>
            </a:r>
          </a:p>
        </p:txBody>
      </p:sp>
      <p:grpSp>
        <p:nvGrpSpPr>
          <p:cNvPr id="7173" name="Group 5"/>
          <p:cNvGrpSpPr>
            <a:grpSpLocks/>
          </p:cNvGrpSpPr>
          <p:nvPr/>
        </p:nvGrpSpPr>
        <p:grpSpPr bwMode="auto">
          <a:xfrm>
            <a:off x="4419600" y="2286000"/>
            <a:ext cx="4648200" cy="4503738"/>
            <a:chOff x="2784" y="1440"/>
            <a:chExt cx="2928" cy="2837"/>
          </a:xfrm>
        </p:grpSpPr>
        <p:pic>
          <p:nvPicPr>
            <p:cNvPr id="7174" name="Picture 6"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l="13126" t="1250" r="16710" b="8125"/>
            <a:stretch>
              <a:fillRect/>
            </a:stretch>
          </p:blipFill>
          <p:spPr bwMode="auto">
            <a:xfrm>
              <a:off x="2784" y="1440"/>
              <a:ext cx="2928" cy="2837"/>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5212" y="4039"/>
              <a:ext cx="4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a:solidFill>
                    <a:srgbClr val="FFFFFF"/>
                  </a:solidFill>
                  <a:latin typeface="Times New Roman" pitchFamily="18" charset="0"/>
                </a:rPr>
                <a:t>CIMSS</a:t>
              </a:r>
            </a:p>
          </p:txBody>
        </p:sp>
      </p:grpSp>
      <p:sp>
        <p:nvSpPr>
          <p:cNvPr id="7176" name="Text Box 8"/>
          <p:cNvSpPr txBox="1">
            <a:spLocks noChangeArrowheads="1"/>
          </p:cNvSpPr>
          <p:nvPr/>
        </p:nvSpPr>
        <p:spPr bwMode="auto">
          <a:xfrm>
            <a:off x="4606089" y="3657600"/>
            <a:ext cx="2286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dirty="0">
                <a:solidFill>
                  <a:srgbClr val="000000"/>
                </a:solidFill>
                <a:latin typeface="Times New Roman" pitchFamily="18" charset="0"/>
              </a:rPr>
              <a:t>ABI in </a:t>
            </a:r>
            <a:r>
              <a:rPr lang="en-US" sz="2000" b="1" dirty="0">
                <a:solidFill>
                  <a:srgbClr val="000000"/>
                </a:solidFill>
                <a:latin typeface="Times New Roman" pitchFamily="18" charset="0"/>
              </a:rPr>
              <a:t>5 minutes</a:t>
            </a:r>
          </a:p>
        </p:txBody>
      </p:sp>
      <p:pic>
        <p:nvPicPr>
          <p:cNvPr id="7177" name="Picture 9"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t="91277"/>
          <a:stretch>
            <a:fillRect/>
          </a:stretch>
        </p:blipFill>
        <p:spPr bwMode="auto">
          <a:xfrm>
            <a:off x="53975" y="6419850"/>
            <a:ext cx="5624513" cy="368300"/>
          </a:xfrm>
          <a:prstGeom prst="rect">
            <a:avLst/>
          </a:prstGeom>
          <a:noFill/>
          <a:extLst>
            <a:ext uri="{909E8E84-426E-40DD-AFC4-6F175D3DCCD1}">
              <a14:hiddenFill xmlns:a14="http://schemas.microsoft.com/office/drawing/2010/main">
                <a:solidFill>
                  <a:srgbClr val="FFFFFF"/>
                </a:solidFill>
              </a14:hiddenFill>
            </a:ext>
          </a:extLst>
        </p:spPr>
      </p:pic>
      <p:sp>
        <p:nvSpPr>
          <p:cNvPr id="7178" name="Text Box 10"/>
          <p:cNvSpPr txBox="1">
            <a:spLocks noChangeArrowheads="1"/>
          </p:cNvSpPr>
          <p:nvPr/>
        </p:nvSpPr>
        <p:spPr bwMode="auto">
          <a:xfrm>
            <a:off x="438150" y="5981700"/>
            <a:ext cx="4191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a:solidFill>
                  <a:srgbClr val="FFFFFF"/>
                </a:solidFill>
                <a:latin typeface="Times New Roman" pitchFamily="18" charset="0"/>
              </a:rPr>
              <a:t>Cloud Top Pressure</a:t>
            </a:r>
          </a:p>
        </p:txBody>
      </p:sp>
      <p:sp>
        <p:nvSpPr>
          <p:cNvPr id="11" name="TextBox 10"/>
          <p:cNvSpPr txBox="1"/>
          <p:nvPr/>
        </p:nvSpPr>
        <p:spPr>
          <a:xfrm>
            <a:off x="188495" y="4953000"/>
            <a:ext cx="4080711" cy="646331"/>
          </a:xfrm>
          <a:prstGeom prst="rect">
            <a:avLst/>
          </a:prstGeom>
          <a:solidFill>
            <a:schemeClr val="accent1"/>
          </a:solidFill>
        </p:spPr>
        <p:txBody>
          <a:bodyPr wrap="square" rtlCol="0">
            <a:spAutoFit/>
          </a:bodyPr>
          <a:lstStyle/>
          <a:p>
            <a:r>
              <a:rPr lang="en-US" dirty="0">
                <a:solidFill>
                  <a:prstClr val="black"/>
                </a:solidFill>
              </a:rPr>
              <a:t>GOES-R plans call to produce CONUS retrievals every 30 minutes.</a:t>
            </a:r>
          </a:p>
        </p:txBody>
      </p:sp>
      <p:sp>
        <p:nvSpPr>
          <p:cNvPr id="4" name="Slide Number Placeholder 3"/>
          <p:cNvSpPr>
            <a:spLocks noGrp="1"/>
          </p:cNvSpPr>
          <p:nvPr>
            <p:ph type="sldNum" sz="quarter" idx="12"/>
          </p:nvPr>
        </p:nvSpPr>
        <p:spPr/>
        <p:txBody>
          <a:bodyPr/>
          <a:lstStyle/>
          <a:p>
            <a:fld id="{75CE691E-EB41-48F8-BEE9-389CD7BFC50A}" type="slidenum">
              <a:rPr lang="en-US" smtClean="0"/>
              <a:t>9</a:t>
            </a:fld>
            <a:endParaRPr lang="en-US"/>
          </a:p>
        </p:txBody>
      </p:sp>
    </p:spTree>
    <p:extLst>
      <p:ext uri="{BB962C8B-B14F-4D97-AF65-F5344CB8AC3E}">
        <p14:creationId xmlns:p14="http://schemas.microsoft.com/office/powerpoint/2010/main" val="4078659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21501</TotalTime>
  <Words>6601</Words>
  <Application>Microsoft Office PowerPoint</Application>
  <PresentationFormat>On-screen Show (4:3)</PresentationFormat>
  <Paragraphs>846</Paragraphs>
  <Slides>70</Slides>
  <Notes>37</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Chart</vt:lpstr>
      <vt:lpstr>Discussion on the Status of GOES NearCast Products in the GOES-R Proving Grounds</vt:lpstr>
      <vt:lpstr>PowerPoint Presentation</vt:lpstr>
      <vt:lpstr>PowerPoint Presentation</vt:lpstr>
      <vt:lpstr>The GOES-R Advanced Baseline Imager and the continuation of current GOES sounder products</vt:lpstr>
      <vt:lpstr>GOES-R ABI Products</vt:lpstr>
      <vt:lpstr>PowerPoint Presentation</vt:lpstr>
      <vt:lpstr>Can the GOES-R ABI Supply Current GOES Sounder Continuity Operational Products?  Yes.  The needed ‘continuity’ products from today's sounder can be provided by the ABI.</vt:lpstr>
      <vt:lpstr>Spatial Resolution Comparisons</vt:lpstr>
      <vt:lpstr>PowerPoint Presentation</vt:lpstr>
      <vt:lpstr>PowerPoint Presentation</vt:lpstr>
      <vt:lpstr>GOES-R ABI Weighting Functions (moisture sensitive bands)</vt:lpstr>
      <vt:lpstr>GOES-13 Sounder WFs (moisture sensitive bands)</vt:lpstr>
      <vt:lpstr>PowerPoint Presentation</vt:lpstr>
      <vt:lpstr>PowerPoint Presentation</vt:lpstr>
      <vt:lpstr>Regional simulation (06Dec2006)</vt:lpstr>
      <vt:lpstr>PowerPoint Presentation</vt:lpstr>
      <vt:lpstr> There are many operational and research applications from the current GOES sounder. The data and products are being used by the NWS and others. Applications include, but are not limited to: nowcasting and short-term forecasting (instability, clouds, moisture, skin temperature), and NWP (radiances – over water, clouds, layer PW, winds).  ABI, in conjunction with a first guess, can supply the needed ‘continuity’ products (radiances, TPW, LI, skin temperature, clouds, winds) from today's low-spectral resolution sounder. Given the better scan rate and field-of-view size, the ABI plus forecast information will be comparable to the GOES-N class sounder. For example, ABI offers a reduced data latency, compared to the current sounder.  ABI legacy atmospheric products have been validated with various in-situ measurements, ABI products have more spatial coverage than GOES Sounders.  To meet validated user requirements a fully capable (high spectral resolution) sounder with high spectral resolution and faster scanning is needed. </vt:lpstr>
      <vt:lpstr>Select References</vt:lpstr>
      <vt:lpstr>PowerPoint Presentation</vt:lpstr>
      <vt:lpstr>Motivation</vt:lpstr>
      <vt:lpstr>PowerPoint Presentation</vt:lpstr>
      <vt:lpstr>A Solution: NearCast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October 26, 2013 NearCast Analysis Loop in SPC NAWIPS</vt:lpstr>
      <vt:lpstr>United States Cases Analyzed in Detail with NearCast Model</vt:lpstr>
      <vt:lpstr>SEVIRI Retrievals as GOES-R Surrogate</vt:lpstr>
      <vt:lpstr>24 hr loop of NearCast Lower-level θe Analyses (Fills gaps using ‘on-time’ observations alone) Available even after clouds form and data obscured </vt:lpstr>
      <vt:lpstr>20 June 2013 – Eastern Germany Convection</vt:lpstr>
      <vt:lpstr>NearCast Model in HWT Spring Experiment (2011, 2012, and 2013)</vt:lpstr>
      <vt:lpstr>NearCast Model in AWT Summer Experiment (2012, 2013)</vt:lpstr>
      <vt:lpstr>NearCast Model at SPC</vt:lpstr>
      <vt:lpstr>Future Demonstrations</vt:lpstr>
      <vt:lpstr>Conclusion/Discussion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GOES-R ABI Weighting Functions</vt:lpstr>
      <vt:lpstr>GOES-13 Sounder WFs</vt:lpstr>
      <vt:lpstr>PowerPoint Presentation</vt:lpstr>
      <vt:lpstr>PowerPoint Presentation</vt:lpstr>
      <vt:lpstr>PowerPoint Presentation</vt:lpstr>
      <vt:lpstr>Motivation</vt:lpstr>
      <vt:lpstr>PowerPoint Presentation</vt:lpstr>
      <vt:lpstr>PowerPoint Presentation</vt:lpstr>
      <vt:lpstr>Raw Sounding Data</vt:lpstr>
      <vt:lpstr>PowerPoint Presentation</vt:lpstr>
      <vt:lpstr>Model Validation Efforts </vt:lpstr>
      <vt:lpstr>GPS</vt:lpstr>
      <vt:lpstr>Verification of EUMETSAT 1200 UTC NearCast   </vt:lpstr>
      <vt:lpstr>PowerPoint Presentation</vt:lpstr>
      <vt:lpstr>POES NearCasts</vt:lpstr>
      <vt:lpstr>PowerPoint Presentation</vt:lpstr>
      <vt:lpstr>PowerPoint Presentation</vt:lpstr>
      <vt:lpstr>1200 UTC NearCasts using  EUMETSAT Retrievals from 0400-1200 UTC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Line</dc:creator>
  <cp:lastModifiedBy>Tim Schmit</cp:lastModifiedBy>
  <cp:revision>97</cp:revision>
  <dcterms:created xsi:type="dcterms:W3CDTF">2013-11-06T20:30:13Z</dcterms:created>
  <dcterms:modified xsi:type="dcterms:W3CDTF">2013-12-18T21:16:58Z</dcterms:modified>
</cp:coreProperties>
</file>