
<file path=[Content_Types].xml><?xml version="1.0" encoding="utf-8"?>
<Types xmlns="http://schemas.openxmlformats.org/package/2006/content-types">
  <Default Extension="png" ContentType="image/png"/>
  <Default Extension="mpeg" ContentType="vide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  <p:sldMasterId id="2147483699" r:id="rId4"/>
  </p:sldMasterIdLst>
  <p:notesMasterIdLst>
    <p:notesMasterId r:id="rId39"/>
  </p:notesMasterIdLst>
  <p:sldIdLst>
    <p:sldId id="257" r:id="rId5"/>
    <p:sldId id="306" r:id="rId6"/>
    <p:sldId id="307" r:id="rId7"/>
    <p:sldId id="311" r:id="rId8"/>
    <p:sldId id="315" r:id="rId9"/>
    <p:sldId id="268" r:id="rId10"/>
    <p:sldId id="290" r:id="rId11"/>
    <p:sldId id="278" r:id="rId12"/>
    <p:sldId id="287" r:id="rId13"/>
    <p:sldId id="292" r:id="rId14"/>
    <p:sldId id="293" r:id="rId15"/>
    <p:sldId id="294" r:id="rId16"/>
    <p:sldId id="295" r:id="rId17"/>
    <p:sldId id="296" r:id="rId18"/>
    <p:sldId id="297" r:id="rId19"/>
    <p:sldId id="308" r:id="rId20"/>
    <p:sldId id="309" r:id="rId21"/>
    <p:sldId id="310" r:id="rId22"/>
    <p:sldId id="298" r:id="rId23"/>
    <p:sldId id="299" r:id="rId24"/>
    <p:sldId id="271" r:id="rId25"/>
    <p:sldId id="288" r:id="rId26"/>
    <p:sldId id="316" r:id="rId27"/>
    <p:sldId id="289" r:id="rId28"/>
    <p:sldId id="267" r:id="rId29"/>
    <p:sldId id="305" r:id="rId30"/>
    <p:sldId id="312" r:id="rId31"/>
    <p:sldId id="313" r:id="rId32"/>
    <p:sldId id="314" r:id="rId33"/>
    <p:sldId id="291" r:id="rId34"/>
    <p:sldId id="300" r:id="rId35"/>
    <p:sldId id="301" r:id="rId36"/>
    <p:sldId id="302" r:id="rId37"/>
    <p:sldId id="303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90" y="-4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ED9975-B115-4944-BFE8-B31422E79F03}" type="datetimeFigureOut">
              <a:rPr lang="en-US" smtClean="0"/>
              <a:t>12/17/2013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D1F3A5-66D3-4802-A21B-47559E3CD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81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1097C35-4C2F-4316-8043-4B14081389CC}" type="slidenum">
              <a:rPr lang="en-US">
                <a:solidFill>
                  <a:prstClr val="black"/>
                </a:solidFill>
              </a:rPr>
              <a:pPr eaLnBrk="1" hangingPunct="1"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mpeg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1F3A5-66D3-4802-A21B-47559E3CD6A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52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Flexible Combined Imager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1F3A5-66D3-4802-A21B-47559E3CD6A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921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6E656-7BCA-47BA-932F-B9CCCDF33D5D}" type="slidenum">
              <a:rPr lang="en-GB">
                <a:solidFill>
                  <a:prstClr val="black"/>
                </a:solidFill>
              </a:rPr>
              <a:pPr/>
              <a:t>29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C4717A-8810-45BF-BAC0-876F5836F1D0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</p:spPr>
        <p:txBody>
          <a:bodyPr/>
          <a:lstStyle/>
          <a:p>
            <a:r>
              <a:rPr lang="en-US"/>
              <a:t>Approx. size of CONUS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038A95-408F-47ED-AADE-D088C40A47A2}" type="slidenum">
              <a:rPr lang="en-US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</p:spPr>
        <p:txBody>
          <a:bodyPr/>
          <a:lstStyle/>
          <a:p>
            <a:r>
              <a:rPr lang="en-US"/>
              <a:t>Approx. size of CONUS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9DAB93-50B9-4B61-8FCF-26F0BA163705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</p:spPr>
        <p:txBody>
          <a:bodyPr/>
          <a:lstStyle/>
          <a:p>
            <a:r>
              <a:rPr lang="en-US"/>
              <a:t>Approx. size of meso-scale showing “Franklin”.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Sizes are approximate.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80D9B-E8CB-4A7B-8F8F-0822D0B7E5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613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http://www.goes-r.gov/spacesegment/abi.html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1F3A5-66D3-4802-A21B-47559E3CD6A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430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mpeg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1F3A5-66D3-4802-A21B-47559E3CD6A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4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mpeg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1F3A5-66D3-4802-A21B-47559E3CD6A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75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mpeg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1F3A5-66D3-4802-A21B-47559E3CD6A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56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mpeg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1F3A5-66D3-4802-A21B-47559E3CD6A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4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mpeg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1F3A5-66D3-4802-A21B-47559E3CD6A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75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mpeg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1F3A5-66D3-4802-A21B-47559E3CD6A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56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E0BA4-E8C6-434C-ADA0-1A91C0D5DE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757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BCAD9-4E8E-4F59-9824-E3DD4333FD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12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574A5-5032-4E19-B7A0-EA932453A7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894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06917-834C-4792-AAAF-FFE8748302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9896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1FCB4-B20D-44A1-A55E-58DD90C490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150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3"/>
          <p:cNvSpPr>
            <a:spLocks noChangeArrowheads="1"/>
          </p:cNvSpPr>
          <p:nvPr/>
        </p:nvSpPr>
        <p:spPr bwMode="auto">
          <a:xfrm>
            <a:off x="3924300" y="6451601"/>
            <a:ext cx="644769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900">
                <a:solidFill>
                  <a:srgbClr val="5C7F92"/>
                </a:solidFill>
                <a:latin typeface="Century Gothic" pitchFamily="34" charset="0"/>
              </a:rPr>
              <a:t>Slide: </a:t>
            </a:r>
            <a:fld id="{F232F436-FC2E-4A0D-B94F-1250DC4AF312}" type="slidenum">
              <a:rPr lang="de-DE" sz="900">
                <a:solidFill>
                  <a:srgbClr val="5C7F92"/>
                </a:solidFill>
                <a:latin typeface="Century Gothic" pitchFamily="34" charset="0"/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900">
              <a:solidFill>
                <a:srgbClr val="5C7F92"/>
              </a:solidFill>
              <a:latin typeface="Century Gothic" pitchFamily="34" charset="0"/>
            </a:endParaRPr>
          </a:p>
        </p:txBody>
      </p:sp>
      <p:grpSp>
        <p:nvGrpSpPr>
          <p:cNvPr id="5" name="Group 67"/>
          <p:cNvGrpSpPr>
            <a:grpSpLocks/>
          </p:cNvGrpSpPr>
          <p:nvPr userDrawn="1"/>
        </p:nvGrpSpPr>
        <p:grpSpPr bwMode="auto">
          <a:xfrm>
            <a:off x="-5862" y="3381376"/>
            <a:ext cx="9144000" cy="246063"/>
            <a:chOff x="0" y="2129"/>
            <a:chExt cx="6240" cy="155"/>
          </a:xfrm>
        </p:grpSpPr>
        <p:sp>
          <p:nvSpPr>
            <p:cNvPr id="6" name="Rectangle 68"/>
            <p:cNvSpPr>
              <a:spLocks noChangeArrowheads="1"/>
            </p:cNvSpPr>
            <p:nvPr/>
          </p:nvSpPr>
          <p:spPr bwMode="auto">
            <a:xfrm>
              <a:off x="0" y="2129"/>
              <a:ext cx="2436" cy="15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5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7" name="Rectangle 69"/>
            <p:cNvSpPr>
              <a:spLocks noChangeArrowheads="1"/>
            </p:cNvSpPr>
            <p:nvPr/>
          </p:nvSpPr>
          <p:spPr bwMode="auto">
            <a:xfrm>
              <a:off x="2557" y="2129"/>
              <a:ext cx="445" cy="155"/>
            </a:xfrm>
            <a:prstGeom prst="rect">
              <a:avLst/>
            </a:prstGeom>
            <a:solidFill>
              <a:srgbClr val="9F2D20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5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8" name="Rectangle 70"/>
            <p:cNvSpPr>
              <a:spLocks noChangeArrowheads="1"/>
            </p:cNvSpPr>
            <p:nvPr/>
          </p:nvSpPr>
          <p:spPr bwMode="auto">
            <a:xfrm>
              <a:off x="3149" y="2129"/>
              <a:ext cx="149" cy="155"/>
            </a:xfrm>
            <a:prstGeom prst="rect">
              <a:avLst/>
            </a:prstGeom>
            <a:solidFill>
              <a:srgbClr val="7498C0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5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9" name="Rectangle 71"/>
            <p:cNvSpPr>
              <a:spLocks noChangeArrowheads="1"/>
            </p:cNvSpPr>
            <p:nvPr/>
          </p:nvSpPr>
          <p:spPr bwMode="auto">
            <a:xfrm>
              <a:off x="3476" y="2129"/>
              <a:ext cx="89" cy="155"/>
            </a:xfrm>
            <a:prstGeom prst="rect">
              <a:avLst/>
            </a:prstGeom>
            <a:solidFill>
              <a:srgbClr val="FF9A00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5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10" name="Rectangle 72"/>
            <p:cNvSpPr>
              <a:spLocks noChangeArrowheads="1"/>
            </p:cNvSpPr>
            <p:nvPr/>
          </p:nvSpPr>
          <p:spPr bwMode="auto">
            <a:xfrm>
              <a:off x="4398" y="2129"/>
              <a:ext cx="1842" cy="15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5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</p:grpSp>
      <p:pic>
        <p:nvPicPr>
          <p:cNvPr id="11" name="Picture 73" descr="EUMETSATLogo_hor_noTagline_gradient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9982" y="6264275"/>
            <a:ext cx="1960685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74"/>
          <p:cNvSpPr>
            <a:spLocks noChangeArrowheads="1"/>
          </p:cNvSpPr>
          <p:nvPr userDrawn="1"/>
        </p:nvSpPr>
        <p:spPr bwMode="auto">
          <a:xfrm>
            <a:off x="211016" y="6324600"/>
            <a:ext cx="2321169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dirty="0">
                <a:solidFill>
                  <a:srgbClr val="000000"/>
                </a:solidFill>
                <a:latin typeface="Helvetica" pitchFamily="34" charset="0"/>
              </a:rPr>
              <a:t>EUM/OPS/VWG/13/717038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dirty="0">
                <a:solidFill>
                  <a:srgbClr val="000000"/>
                </a:solidFill>
                <a:latin typeface="Helvetica" pitchFamily="34" charset="0"/>
              </a:rPr>
              <a:t>Issue 1.0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dirty="0">
                <a:solidFill>
                  <a:srgbClr val="000000"/>
                </a:solidFill>
                <a:latin typeface="Helvetica" pitchFamily="34" charset="0"/>
              </a:rPr>
              <a:t>01 September 2013</a:t>
            </a:r>
          </a:p>
          <a:p>
            <a:pPr eaLnBrk="0" fontAlgn="base" hangingPunct="0">
              <a:lnSpc>
                <a:spcPct val="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0426" name="Rectangle 26"/>
          <p:cNvSpPr>
            <a:spLocks noGrp="1" noChangeArrowheads="1"/>
          </p:cNvSpPr>
          <p:nvPr>
            <p:ph type="ctrTitle" sz="quarter"/>
          </p:nvPr>
        </p:nvSpPr>
        <p:spPr>
          <a:xfrm>
            <a:off x="3660531" y="204789"/>
            <a:ext cx="5240215" cy="303212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30427" name="Rectangle 2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651739" y="3952875"/>
            <a:ext cx="5256335" cy="1752600"/>
          </a:xfrm>
        </p:spPr>
        <p:txBody>
          <a:bodyPr/>
          <a:lstStyle>
            <a:lvl1pPr marL="0" indent="0">
              <a:defRPr b="1"/>
            </a:lvl1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930580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93973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378551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0146" y="1525588"/>
            <a:ext cx="4082562" cy="4559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3385" y="1525588"/>
            <a:ext cx="4082562" cy="4559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92429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70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70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02842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10201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472FF-57B5-4206-AA59-7354F91BDF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485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664013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051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243883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576664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45315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9497" y="0"/>
            <a:ext cx="2076450" cy="6084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0146" y="0"/>
            <a:ext cx="6088674" cy="6084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62350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50825" y="1631950"/>
            <a:ext cx="8642350" cy="71438"/>
          </a:xfrm>
          <a:prstGeom prst="rect">
            <a:avLst/>
          </a:prstGeom>
          <a:solidFill>
            <a:srgbClr val="66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68315" y="1487488"/>
            <a:ext cx="1366837" cy="144462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8280400" y="6453192"/>
            <a:ext cx="863600" cy="71437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8893177" y="115888"/>
            <a:ext cx="142875" cy="144462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8726490" y="115888"/>
            <a:ext cx="142875" cy="144462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8893177" y="280988"/>
            <a:ext cx="142875" cy="144462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srgbClr val="000000"/>
              </a:solidFill>
            </a:endParaRPr>
          </a:p>
        </p:txBody>
      </p:sp>
      <p:grpSp>
        <p:nvGrpSpPr>
          <p:cNvPr id="10" name="Group 12"/>
          <p:cNvGrpSpPr>
            <a:grpSpLocks/>
          </p:cNvGrpSpPr>
          <p:nvPr/>
        </p:nvGrpSpPr>
        <p:grpSpPr bwMode="auto">
          <a:xfrm rot="10800000">
            <a:off x="85725" y="6465888"/>
            <a:ext cx="309563" cy="309562"/>
            <a:chOff x="113" y="4020"/>
            <a:chExt cx="195" cy="195"/>
          </a:xfrm>
        </p:grpSpPr>
        <p:sp>
          <p:nvSpPr>
            <p:cNvPr id="11" name="Rectangle 13"/>
            <p:cNvSpPr>
              <a:spLocks noChangeArrowheads="1"/>
            </p:cNvSpPr>
            <p:nvPr userDrawn="1"/>
          </p:nvSpPr>
          <p:spPr bwMode="auto">
            <a:xfrm>
              <a:off x="200" y="4021"/>
              <a:ext cx="90" cy="91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" name="Rectangle 14"/>
            <p:cNvSpPr>
              <a:spLocks noChangeArrowheads="1"/>
            </p:cNvSpPr>
            <p:nvPr userDrawn="1"/>
          </p:nvSpPr>
          <p:spPr bwMode="auto">
            <a:xfrm>
              <a:off x="95" y="4021"/>
              <a:ext cx="90" cy="91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3" name="Rectangle 15"/>
            <p:cNvSpPr>
              <a:spLocks noChangeArrowheads="1"/>
            </p:cNvSpPr>
            <p:nvPr userDrawn="1"/>
          </p:nvSpPr>
          <p:spPr bwMode="auto">
            <a:xfrm>
              <a:off x="200" y="4125"/>
              <a:ext cx="90" cy="91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8502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5800" y="18891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85030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1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5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2667000" y="6245225"/>
            <a:ext cx="6019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597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17105B-FDA0-45CE-BBA3-37947FB40C3B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28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36865E-8CD9-4B81-B0BC-55B08DB9DCC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6530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0EBF15-D30D-4887-A334-41943E68A176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5279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0177A4-C715-41E5-B126-737EDDC3A967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930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31225-F751-460F-B51C-E16DD62499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0226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C6204E-CD7B-4CF2-BF9C-D9DA28C3B8B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0761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DDB58C-F36B-4BDB-85A0-84E51182497D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7506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12CF72-FD2F-41D4-B26E-FFF82E412AC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8843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741A9D-9B5E-4DED-83FE-AF584DFF3A5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981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F56C9-4489-4573-8B10-ACE40AB4D6C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9880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188913"/>
            <a:ext cx="2057400" cy="593725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188913"/>
            <a:ext cx="6019800" cy="593725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EBD8E1-EBB1-4103-9F2E-DE6CDD4B22CD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451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88917"/>
            <a:ext cx="8229600" cy="706437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457200" y="1268413"/>
            <a:ext cx="8229600" cy="4857750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0E777-8AEA-4279-A769-C5DE142A404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517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>
          <a:xfrm>
            <a:off x="384458" y="1124744"/>
            <a:ext cx="8229600" cy="552820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2"/>
              </a:buClr>
              <a:buFont typeface="Wingdings" pitchFamily="2" charset="2"/>
              <a:buChar char="v"/>
              <a:defRPr>
                <a:latin typeface="한컴 윤체 L" pitchFamily="18" charset="-127"/>
                <a:ea typeface="한컴 윤체 L" pitchFamily="18" charset="-127"/>
              </a:defRPr>
            </a:lvl1pPr>
            <a:lvl2pPr>
              <a:defRPr>
                <a:latin typeface="한컴 윤체 L" pitchFamily="18" charset="-127"/>
                <a:ea typeface="한컴 윤체 L" pitchFamily="18" charset="-127"/>
              </a:defRPr>
            </a:lvl2pPr>
            <a:lvl3pPr>
              <a:defRPr>
                <a:latin typeface="한컴 윤체 L" pitchFamily="18" charset="-127"/>
                <a:ea typeface="한컴 윤체 L" pitchFamily="18" charset="-127"/>
              </a:defRPr>
            </a:lvl3pPr>
          </a:lstStyle>
          <a:p>
            <a:pPr lvl="0"/>
            <a:r>
              <a:rPr lang="ko-KR" altLang="en-US" dirty="0" smtClean="0"/>
              <a:t> 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152884" y="361908"/>
            <a:ext cx="6182869" cy="438156"/>
          </a:xfrm>
          <a:prstGeom prst="rect">
            <a:avLst/>
          </a:prstGeom>
        </p:spPr>
        <p:txBody>
          <a:bodyPr anchor="ctr"/>
          <a:lstStyle>
            <a:lvl1pPr algn="l">
              <a:defRPr sz="2800" b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5153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1784" y="4407151"/>
            <a:ext cx="7772400" cy="1361709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1784" y="2906959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제목 1"/>
          <p:cNvSpPr txBox="1">
            <a:spLocks/>
          </p:cNvSpPr>
          <p:nvPr userDrawn="1"/>
        </p:nvSpPr>
        <p:spPr>
          <a:xfrm>
            <a:off x="1152884" y="361908"/>
            <a:ext cx="6182869" cy="438156"/>
          </a:xfrm>
          <a:prstGeom prst="rect">
            <a:avLst/>
          </a:prstGeom>
        </p:spPr>
        <p:txBody>
          <a:bodyPr anchor="ctr"/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ko-KR" altLang="en-US" smtClean="0">
                <a:solidFill>
                  <a:prstClr val="white"/>
                </a:solidFill>
              </a:rPr>
              <a:t>마스터 제목 스타일 편집</a:t>
            </a:r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85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397006" y="1484784"/>
            <a:ext cx="4013200" cy="452584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한컴 윤체 L" pitchFamily="18" charset="-127"/>
                <a:ea typeface="한컴 윤체 L" pitchFamily="18" charset="-127"/>
              </a:defRPr>
            </a:lvl1pPr>
            <a:lvl2pPr>
              <a:defRPr sz="2400">
                <a:latin typeface="한컴 윤체 L" pitchFamily="18" charset="-127"/>
                <a:ea typeface="한컴 윤체 L" pitchFamily="18" charset="-127"/>
              </a:defRPr>
            </a:lvl2pPr>
            <a:lvl3pPr>
              <a:defRPr sz="2000">
                <a:latin typeface="한컴 윤체 L" pitchFamily="18" charset="-127"/>
                <a:ea typeface="한컴 윤체 L" pitchFamily="18" charset="-127"/>
              </a:defRPr>
            </a:lvl3pPr>
            <a:lvl4pPr>
              <a:defRPr sz="1800">
                <a:latin typeface="한컴 윤체 L" pitchFamily="18" charset="-127"/>
                <a:ea typeface="한컴 윤체 L" pitchFamily="18" charset="-127"/>
              </a:defRPr>
            </a:lvl4pPr>
            <a:lvl5pPr>
              <a:defRPr sz="1800">
                <a:latin typeface="한컴 윤체 L" pitchFamily="18" charset="-127"/>
                <a:ea typeface="한컴 윤체 L" pitchFamily="18" charset="-127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13407" y="1484784"/>
            <a:ext cx="4013200" cy="452584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한컴 윤체 L" pitchFamily="18" charset="-127"/>
                <a:ea typeface="한컴 윤체 L" pitchFamily="18" charset="-127"/>
              </a:defRPr>
            </a:lvl1pPr>
            <a:lvl2pPr>
              <a:defRPr sz="2400">
                <a:latin typeface="한컴 윤체 L" pitchFamily="18" charset="-127"/>
                <a:ea typeface="한컴 윤체 L" pitchFamily="18" charset="-127"/>
              </a:defRPr>
            </a:lvl2pPr>
            <a:lvl3pPr>
              <a:defRPr sz="2000">
                <a:latin typeface="한컴 윤체 L" pitchFamily="18" charset="-127"/>
                <a:ea typeface="한컴 윤체 L" pitchFamily="18" charset="-127"/>
              </a:defRPr>
            </a:lvl3pPr>
            <a:lvl4pPr>
              <a:defRPr sz="1800">
                <a:latin typeface="한컴 윤체 L" pitchFamily="18" charset="-127"/>
                <a:ea typeface="한컴 윤체 L" pitchFamily="18" charset="-127"/>
              </a:defRPr>
            </a:lvl4pPr>
            <a:lvl5pPr>
              <a:defRPr sz="1800">
                <a:latin typeface="한컴 윤체 L" pitchFamily="18" charset="-127"/>
                <a:ea typeface="한컴 윤체 L" pitchFamily="18" charset="-127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1152884" y="361908"/>
            <a:ext cx="6182869" cy="438156"/>
          </a:xfrm>
          <a:prstGeom prst="rect">
            <a:avLst/>
          </a:prstGeom>
        </p:spPr>
        <p:txBody>
          <a:bodyPr anchor="ctr"/>
          <a:lstStyle>
            <a:lvl1pPr algn="l">
              <a:defRPr sz="2800" b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72430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BA35E-14B8-4C3A-9772-DEB291AF5C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45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1152884" y="361908"/>
            <a:ext cx="6182869" cy="438156"/>
          </a:xfrm>
          <a:prstGeom prst="rect">
            <a:avLst/>
          </a:prstGeom>
        </p:spPr>
        <p:txBody>
          <a:bodyPr anchor="ctr"/>
          <a:lstStyle>
            <a:lvl1pPr algn="l">
              <a:defRPr sz="2800" b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25803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3"/>
          <p:cNvCxnSpPr>
            <a:cxnSpLocks noChangeShapeType="1"/>
          </p:cNvCxnSpPr>
          <p:nvPr userDrawn="1"/>
        </p:nvCxnSpPr>
        <p:spPr bwMode="auto">
          <a:xfrm>
            <a:off x="433754" y="6545268"/>
            <a:ext cx="8324850" cy="1587"/>
          </a:xfrm>
          <a:prstGeom prst="line">
            <a:avLst/>
          </a:prstGeom>
          <a:noFill/>
          <a:ln w="127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152884" y="361908"/>
            <a:ext cx="6182869" cy="438156"/>
          </a:xfrm>
          <a:prstGeom prst="rect">
            <a:avLst/>
          </a:prstGeom>
        </p:spPr>
        <p:txBody>
          <a:bodyPr anchor="ctr"/>
          <a:lstStyle>
            <a:lvl1pPr algn="l">
              <a:defRPr sz="2800" b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8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426372" y="6557772"/>
            <a:ext cx="2258189" cy="249894"/>
          </a:xfrm>
          <a:prstGeom prst="rect">
            <a:avLst/>
          </a:prstGeom>
        </p:spPr>
        <p:txBody>
          <a:bodyPr anchor="ctr"/>
          <a:lstStyle>
            <a:lvl1pPr>
              <a:buFontTx/>
              <a:buNone/>
              <a:defRPr sz="1000">
                <a:solidFill>
                  <a:srgbClr val="0070C0"/>
                </a:solidFill>
                <a:latin typeface="가는둥근제목체" pitchFamily="18" charset="-127"/>
                <a:ea typeface="가는둥근제목체" pitchFamily="18" charset="-12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ko-KR" altLang="en-US" dirty="0" smtClean="0"/>
          </a:p>
        </p:txBody>
      </p:sp>
      <p:sp>
        <p:nvSpPr>
          <p:cNvPr id="6" name="내용 개체 틀 2"/>
          <p:cNvSpPr>
            <a:spLocks noGrp="1"/>
          </p:cNvSpPr>
          <p:nvPr>
            <p:ph idx="1" hasCustomPrompt="1"/>
          </p:nvPr>
        </p:nvSpPr>
        <p:spPr>
          <a:xfrm>
            <a:off x="384458" y="1124744"/>
            <a:ext cx="8229600" cy="552820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2"/>
              </a:buClr>
              <a:buFont typeface="Wingdings" pitchFamily="2" charset="2"/>
              <a:buChar char="v"/>
              <a:defRPr>
                <a:latin typeface="한컴 윤체 L" pitchFamily="18" charset="-127"/>
                <a:ea typeface="한컴 윤체 L" pitchFamily="18" charset="-127"/>
              </a:defRPr>
            </a:lvl1pPr>
            <a:lvl2pPr>
              <a:defRPr>
                <a:latin typeface="한컴 윤체 L" pitchFamily="18" charset="-127"/>
                <a:ea typeface="한컴 윤체 L" pitchFamily="18" charset="-127"/>
              </a:defRPr>
            </a:lvl2pPr>
            <a:lvl3pPr>
              <a:defRPr>
                <a:latin typeface="한컴 윤체 L" pitchFamily="18" charset="-127"/>
                <a:ea typeface="한컴 윤체 L" pitchFamily="18" charset="-127"/>
              </a:defRPr>
            </a:lvl3pPr>
          </a:lstStyle>
          <a:p>
            <a:pPr lvl="0"/>
            <a:r>
              <a:rPr lang="ko-KR" altLang="en-US" dirty="0" smtClean="0"/>
              <a:t> 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</p:txBody>
      </p:sp>
    </p:spTree>
    <p:extLst>
      <p:ext uri="{BB962C8B-B14F-4D97-AF65-F5344CB8AC3E}">
        <p14:creationId xmlns:p14="http://schemas.microsoft.com/office/powerpoint/2010/main" val="1633877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65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609462" y="6610350"/>
            <a:ext cx="571053" cy="247650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tx2"/>
                </a:solidFill>
              </a:defRPr>
            </a:lvl1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GB" dirty="0">
                <a:solidFill>
                  <a:srgbClr val="1F497D"/>
                </a:solidFill>
              </a:rPr>
              <a:t>Slide: </a:t>
            </a:r>
            <a:fld id="{8AE4F5B3-C86E-48F7-90B4-22A3CA5B476D}" type="slidenum">
              <a:rPr kumimoji="1" lang="en-GB">
                <a:solidFill>
                  <a:srgbClr val="1F497D"/>
                </a:solidFill>
              </a:rPr>
              <a:pPr algn="ctr" fontAlgn="base" latinLnBrk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GB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47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fld id="{EE136B92-1659-4159-8B32-69D83096F5AC}" type="datetime1">
              <a:rPr kumimoji="1" lang="ko-KR" altLang="en-US" sz="1200" smtClean="0">
                <a:solidFill>
                  <a:prstClr val="black"/>
                </a:solidFill>
              </a:rPr>
              <a:pPr algn="ctr" fontAlgn="base" latinLnBrk="1">
                <a:spcBef>
                  <a:spcPct val="0"/>
                </a:spcBef>
                <a:spcAft>
                  <a:spcPct val="0"/>
                </a:spcAft>
              </a:pPr>
              <a:t>2013-12-18</a:t>
            </a:fld>
            <a:endParaRPr kumimoji="1" lang="ko-KR" altLang="en-US" sz="1200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fld id="{59596FE0-B363-45DE-A8B9-372DEFE28EA4}" type="slidenum">
              <a:rPr kumimoji="1" lang="ko-KR" altLang="en-US" sz="1200" smtClean="0">
                <a:solidFill>
                  <a:prstClr val="black"/>
                </a:solidFill>
              </a:rPr>
              <a:pPr algn="ctr" fontAlgn="base" latinLnBrk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ko-KR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2451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32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219E9-3919-4D64-8FD9-D68C67D104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81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FAA2E-2DCD-4576-B58B-C5DD3B30C9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479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CD224-1A74-47C7-937F-D2AF1EDE56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408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15A57-D5F5-4DAB-8065-3CD09C494B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203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3F6D5-C7DE-4F28-927C-A4A3578C5C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012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40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2343B-4B55-410A-A059-59D128AC094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93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90"/>
          <p:cNvSpPr>
            <a:spLocks noGrp="1" noChangeArrowheads="1"/>
          </p:cNvSpPr>
          <p:nvPr>
            <p:ph type="title"/>
          </p:nvPr>
        </p:nvSpPr>
        <p:spPr bwMode="auto">
          <a:xfrm>
            <a:off x="300405" y="0"/>
            <a:ext cx="8295542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051" name="Rectangle 9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0146" y="1525588"/>
            <a:ext cx="8305800" cy="455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 here..</a:t>
            </a:r>
          </a:p>
        </p:txBody>
      </p:sp>
      <p:sp>
        <p:nvSpPr>
          <p:cNvPr id="1167" name="Rectangle 143"/>
          <p:cNvSpPr>
            <a:spLocks noChangeArrowheads="1"/>
          </p:cNvSpPr>
          <p:nvPr userDrawn="1"/>
        </p:nvSpPr>
        <p:spPr bwMode="auto">
          <a:xfrm>
            <a:off x="4094285" y="6475414"/>
            <a:ext cx="644769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900">
                <a:solidFill>
                  <a:srgbClr val="5C7F92"/>
                </a:solidFill>
                <a:latin typeface="Century Gothic" pitchFamily="34" charset="0"/>
              </a:rPr>
              <a:t>Slide: </a:t>
            </a:r>
            <a:fld id="{152B0F0B-C639-4D38-9809-2B1D33E9A604}" type="slidenum">
              <a:rPr lang="de-DE" sz="900">
                <a:solidFill>
                  <a:srgbClr val="5C7F92"/>
                </a:solidFill>
                <a:latin typeface="Century Gothic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900">
              <a:solidFill>
                <a:srgbClr val="5C7F92"/>
              </a:solidFill>
              <a:latin typeface="Century Gothic" pitchFamily="34" charset="0"/>
            </a:endParaRPr>
          </a:p>
        </p:txBody>
      </p:sp>
      <p:pic>
        <p:nvPicPr>
          <p:cNvPr id="2053" name="Picture 144" descr="EUMETSATLogo_hor_noTagline_gradient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79982" y="6264275"/>
            <a:ext cx="1960685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4" name="Group 145"/>
          <p:cNvGrpSpPr>
            <a:grpSpLocks/>
          </p:cNvGrpSpPr>
          <p:nvPr userDrawn="1"/>
        </p:nvGrpSpPr>
        <p:grpSpPr bwMode="auto">
          <a:xfrm>
            <a:off x="0" y="1239838"/>
            <a:ext cx="9144000" cy="95250"/>
            <a:chOff x="0" y="2129"/>
            <a:chExt cx="6240" cy="155"/>
          </a:xfrm>
        </p:grpSpPr>
        <p:sp>
          <p:nvSpPr>
            <p:cNvPr id="1170" name="Rectangle 146"/>
            <p:cNvSpPr>
              <a:spLocks noChangeArrowheads="1"/>
            </p:cNvSpPr>
            <p:nvPr/>
          </p:nvSpPr>
          <p:spPr bwMode="auto">
            <a:xfrm>
              <a:off x="0" y="2129"/>
              <a:ext cx="2436" cy="15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5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1171" name="Rectangle 147"/>
            <p:cNvSpPr>
              <a:spLocks noChangeArrowheads="1"/>
            </p:cNvSpPr>
            <p:nvPr/>
          </p:nvSpPr>
          <p:spPr bwMode="auto">
            <a:xfrm>
              <a:off x="2557" y="2129"/>
              <a:ext cx="445" cy="155"/>
            </a:xfrm>
            <a:prstGeom prst="rect">
              <a:avLst/>
            </a:prstGeom>
            <a:solidFill>
              <a:srgbClr val="9F2D20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5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1172" name="Rectangle 148"/>
            <p:cNvSpPr>
              <a:spLocks noChangeArrowheads="1"/>
            </p:cNvSpPr>
            <p:nvPr/>
          </p:nvSpPr>
          <p:spPr bwMode="auto">
            <a:xfrm>
              <a:off x="3149" y="2129"/>
              <a:ext cx="149" cy="155"/>
            </a:xfrm>
            <a:prstGeom prst="rect">
              <a:avLst/>
            </a:prstGeom>
            <a:solidFill>
              <a:srgbClr val="7498C0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5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1173" name="Rectangle 149"/>
            <p:cNvSpPr>
              <a:spLocks noChangeArrowheads="1"/>
            </p:cNvSpPr>
            <p:nvPr/>
          </p:nvSpPr>
          <p:spPr bwMode="auto">
            <a:xfrm>
              <a:off x="3476" y="2129"/>
              <a:ext cx="89" cy="155"/>
            </a:xfrm>
            <a:prstGeom prst="rect">
              <a:avLst/>
            </a:prstGeom>
            <a:solidFill>
              <a:srgbClr val="FF9A00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5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1174" name="Rectangle 150"/>
            <p:cNvSpPr>
              <a:spLocks noChangeArrowheads="1"/>
            </p:cNvSpPr>
            <p:nvPr/>
          </p:nvSpPr>
          <p:spPr bwMode="auto">
            <a:xfrm>
              <a:off x="4398" y="2129"/>
              <a:ext cx="1842" cy="15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5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</p:grpSp>
      <p:sp>
        <p:nvSpPr>
          <p:cNvPr id="1175" name="Rectangle 151"/>
          <p:cNvSpPr>
            <a:spLocks noChangeArrowheads="1"/>
          </p:cNvSpPr>
          <p:nvPr userDrawn="1"/>
        </p:nvSpPr>
        <p:spPr bwMode="auto">
          <a:xfrm>
            <a:off x="211016" y="6324601"/>
            <a:ext cx="2321169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dirty="0">
                <a:solidFill>
                  <a:srgbClr val="000000"/>
                </a:solidFill>
                <a:latin typeface="Helvetica" pitchFamily="34" charset="0"/>
              </a:rPr>
              <a:t>EUM/OPS/VWG/13/717038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dirty="0">
                <a:solidFill>
                  <a:srgbClr val="000000"/>
                </a:solidFill>
                <a:latin typeface="Helvetica" pitchFamily="34" charset="0"/>
              </a:rPr>
              <a:t>Issue 1.0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dirty="0">
                <a:solidFill>
                  <a:srgbClr val="000000"/>
                </a:solidFill>
                <a:latin typeface="Helvetica" pitchFamily="34" charset="0"/>
              </a:rPr>
              <a:t>01 September 2013</a:t>
            </a:r>
            <a:endParaRPr lang="en-GB" sz="1500" dirty="0">
              <a:solidFill>
                <a:srgbClr val="000000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86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rgbClr val="00266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rgbClr val="00469B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rgbClr val="00469B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rgbClr val="00469B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rgbClr val="00469B"/>
          </a:solidFill>
          <a:latin typeface="Arial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rgbClr val="00469B"/>
          </a:solidFill>
          <a:latin typeface="Arial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rgbClr val="00469B"/>
          </a:solidFill>
          <a:latin typeface="Arial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rgbClr val="00469B"/>
          </a:solidFill>
          <a:latin typeface="Arial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rgbClr val="00469B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50825" y="981075"/>
            <a:ext cx="8642350" cy="71438"/>
          </a:xfrm>
          <a:prstGeom prst="rect">
            <a:avLst/>
          </a:prstGeom>
          <a:solidFill>
            <a:srgbClr val="66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68315" y="836613"/>
            <a:ext cx="1366837" cy="144462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8280400" y="6453192"/>
            <a:ext cx="863600" cy="71437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88917"/>
            <a:ext cx="82296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8400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mtClean="0">
              <a:solidFill>
                <a:srgbClr val="000000"/>
              </a:solidFill>
            </a:endParaRPr>
          </a:p>
        </p:txBody>
      </p:sp>
      <p:sp>
        <p:nvSpPr>
          <p:cNvPr id="38400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mtClean="0">
              <a:solidFill>
                <a:srgbClr val="000000"/>
              </a:solidFill>
            </a:endParaRPr>
          </a:p>
        </p:txBody>
      </p:sp>
      <p:sp>
        <p:nvSpPr>
          <p:cNvPr id="38400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7C6812-32F5-4971-92F9-7D66DCC20608}" type="slidenum">
              <a:rPr kumimoji="1" lang="en-US" altLang="ja-JP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ja-JP" smtClean="0">
              <a:solidFill>
                <a:srgbClr val="000000"/>
              </a:solidFill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8893177" y="115888"/>
            <a:ext cx="142875" cy="144462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8726490" y="115888"/>
            <a:ext cx="142875" cy="144462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8893177" y="280988"/>
            <a:ext cx="142875" cy="144462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srgbClr val="000000"/>
              </a:solidFill>
            </a:endParaRPr>
          </a:p>
        </p:txBody>
      </p:sp>
      <p:grpSp>
        <p:nvGrpSpPr>
          <p:cNvPr id="1037" name="Group 13"/>
          <p:cNvGrpSpPr>
            <a:grpSpLocks/>
          </p:cNvGrpSpPr>
          <p:nvPr/>
        </p:nvGrpSpPr>
        <p:grpSpPr bwMode="auto">
          <a:xfrm rot="10800000">
            <a:off x="85725" y="6465888"/>
            <a:ext cx="309563" cy="309562"/>
            <a:chOff x="113" y="4020"/>
            <a:chExt cx="195" cy="195"/>
          </a:xfrm>
        </p:grpSpPr>
        <p:sp>
          <p:nvSpPr>
            <p:cNvPr id="1038" name="Rectangle 14"/>
            <p:cNvSpPr>
              <a:spLocks noChangeArrowheads="1"/>
            </p:cNvSpPr>
            <p:nvPr userDrawn="1"/>
          </p:nvSpPr>
          <p:spPr bwMode="auto">
            <a:xfrm>
              <a:off x="200" y="4021"/>
              <a:ext cx="90" cy="91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39" name="Rectangle 15"/>
            <p:cNvSpPr>
              <a:spLocks noChangeArrowheads="1"/>
            </p:cNvSpPr>
            <p:nvPr userDrawn="1"/>
          </p:nvSpPr>
          <p:spPr bwMode="auto">
            <a:xfrm>
              <a:off x="95" y="4021"/>
              <a:ext cx="90" cy="91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40" name="Rectangle 16"/>
            <p:cNvSpPr>
              <a:spLocks noChangeArrowheads="1"/>
            </p:cNvSpPr>
            <p:nvPr userDrawn="1"/>
          </p:nvSpPr>
          <p:spPr bwMode="auto">
            <a:xfrm>
              <a:off x="200" y="4125"/>
              <a:ext cx="90" cy="91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812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latin typeface="Arial" charset="0"/>
          <a:ea typeface="ＭＳ Ｐゴシック" pitchFamily="50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latin typeface="Arial" charset="0"/>
          <a:ea typeface="ＭＳ Ｐゴシック" pitchFamily="50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latin typeface="Arial" charset="0"/>
          <a:ea typeface="ＭＳ Ｐゴシック" pitchFamily="50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latin typeface="Arial" charset="0"/>
          <a:ea typeface="ＭＳ Ｐゴシック" pitchFamily="50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666699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6666FF"/>
        </a:buClr>
        <a:buFont typeface="Arial" charset="0"/>
        <a:buChar char="–"/>
        <a:defRPr kumimoji="1" sz="2800">
          <a:solidFill>
            <a:srgbClr val="777777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333CC"/>
        </a:buClr>
        <a:buChar char="•"/>
        <a:defRPr kumimoji="1" sz="2400">
          <a:solidFill>
            <a:srgbClr val="777777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533993"/>
        </a:buClr>
        <a:buFont typeface="Arial" charset="0"/>
        <a:buChar char="–"/>
        <a:defRPr kumimoji="1" sz="2000">
          <a:solidFill>
            <a:srgbClr val="777777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666699"/>
        </a:buClr>
        <a:buFont typeface="Arial" charset="0"/>
        <a:buChar char="»"/>
        <a:defRPr kumimoji="1" sz="2000">
          <a:solidFill>
            <a:srgbClr val="777777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666699"/>
        </a:buClr>
        <a:buFont typeface="Arial" charset="0"/>
        <a:buChar char="»"/>
        <a:defRPr kumimoji="1" sz="2000">
          <a:solidFill>
            <a:srgbClr val="777777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666699"/>
        </a:buClr>
        <a:buFont typeface="Arial" charset="0"/>
        <a:buChar char="»"/>
        <a:defRPr kumimoji="1" sz="2000">
          <a:solidFill>
            <a:srgbClr val="777777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666699"/>
        </a:buClr>
        <a:buFont typeface="Arial" charset="0"/>
        <a:buChar char="»"/>
        <a:defRPr kumimoji="1" sz="2000">
          <a:solidFill>
            <a:srgbClr val="777777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666699"/>
        </a:buClr>
        <a:buFont typeface="Arial" charset="0"/>
        <a:buChar char="»"/>
        <a:defRPr kumimoji="1" sz="2000">
          <a:solidFill>
            <a:srgbClr val="777777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3"/>
          <p:cNvSpPr>
            <a:spLocks noChangeArrowheads="1"/>
          </p:cNvSpPr>
          <p:nvPr/>
        </p:nvSpPr>
        <p:spPr bwMode="auto">
          <a:xfrm>
            <a:off x="4433626" y="6645325"/>
            <a:ext cx="168316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183BBE38-6613-442A-BD59-8C4355F7D04B}" type="slidenum">
              <a:rPr kumimoji="1" lang="en-US" altLang="ko-KR" sz="1000" b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ko-KR" sz="10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076" name="Picture 4" descr="C:\Users\kiminhwan\Desktop\위성자료의 예보 및 응용기술개발\로고양식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20"/>
            <a:ext cx="914400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219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hyperlink" Target="http://cimss.ssec.wisc.edu/goes/srsor2013/900x900_GOES_B1_WI_MODE3_animated_2013233_170000_182_2013233_230000_182_X.mp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eg"/><Relationship Id="rId1" Type="http://schemas.microsoft.com/office/2007/relationships/media" Target="../media/media2.mpe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1.png"/><Relationship Id="rId4" Type="http://schemas.openxmlformats.org/officeDocument/2006/relationships/hyperlink" Target="http://cimss.ssec.wisc.edu/goes/srsor2013/900x900_GOES_B1_WI_MODE325_animated_2013233_170000_182_2013233_224500_182_X.mp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eg"/><Relationship Id="rId1" Type="http://schemas.microsoft.com/office/2007/relationships/media" Target="../media/media4.mpe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hyperlink" Target="http://cimss.ssec.wisc.edu/goes/srsor2013/900x900_GOES_B1_NV_MODE3_animated_2013231_140000_182_2013231_210000_182_X.mp4" TargetMode="Externa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eg"/><Relationship Id="rId1" Type="http://schemas.microsoft.com/office/2007/relationships/media" Target="../media/media6.mpe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eg"/><Relationship Id="rId1" Type="http://schemas.microsoft.com/office/2007/relationships/media" Target="../media/media2.mpe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eg"/><Relationship Id="rId1" Type="http://schemas.microsoft.com/office/2007/relationships/media" Target="../media/media4.mpe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eg"/><Relationship Id="rId1" Type="http://schemas.microsoft.com/office/2007/relationships/media" Target="../media/media6.mpe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hyperlink" Target="http://cimss.ssec.wisc.edu/goes/srsor2013/900x900_GOES_B1_NV_MODE325_animated_2013231_140000_182_2013231_204500_182_X.mp4" TargetMode="Externa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eg"/><Relationship Id="rId1" Type="http://schemas.microsoft.com/office/2007/relationships/media" Target="../media/media8.mpe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9" Type="http://schemas.openxmlformats.org/officeDocument/2006/relationships/image" Target="../media/image63.png"/><Relationship Id="rId21" Type="http://schemas.openxmlformats.org/officeDocument/2006/relationships/image" Target="../media/image45.png"/><Relationship Id="rId34" Type="http://schemas.openxmlformats.org/officeDocument/2006/relationships/image" Target="../media/image58.png"/><Relationship Id="rId42" Type="http://schemas.openxmlformats.org/officeDocument/2006/relationships/image" Target="../media/image66.png"/><Relationship Id="rId47" Type="http://schemas.openxmlformats.org/officeDocument/2006/relationships/image" Target="../media/image71.png"/><Relationship Id="rId50" Type="http://schemas.openxmlformats.org/officeDocument/2006/relationships/image" Target="../media/image74.jpeg"/><Relationship Id="rId55" Type="http://schemas.openxmlformats.org/officeDocument/2006/relationships/image" Target="../media/image79.png"/><Relationship Id="rId63" Type="http://schemas.openxmlformats.org/officeDocument/2006/relationships/image" Target="../media/image8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0.png"/><Relationship Id="rId29" Type="http://schemas.openxmlformats.org/officeDocument/2006/relationships/image" Target="../media/image53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32" Type="http://schemas.openxmlformats.org/officeDocument/2006/relationships/image" Target="../media/image56.png"/><Relationship Id="rId37" Type="http://schemas.openxmlformats.org/officeDocument/2006/relationships/image" Target="../media/image61.png"/><Relationship Id="rId40" Type="http://schemas.openxmlformats.org/officeDocument/2006/relationships/image" Target="../media/image64.png"/><Relationship Id="rId45" Type="http://schemas.openxmlformats.org/officeDocument/2006/relationships/image" Target="../media/image69.jpeg"/><Relationship Id="rId53" Type="http://schemas.openxmlformats.org/officeDocument/2006/relationships/image" Target="../media/image77.png"/><Relationship Id="rId58" Type="http://schemas.openxmlformats.org/officeDocument/2006/relationships/image" Target="../media/image82.png"/><Relationship Id="rId66" Type="http://schemas.openxmlformats.org/officeDocument/2006/relationships/image" Target="../media/image90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image" Target="../media/image52.png"/><Relationship Id="rId36" Type="http://schemas.openxmlformats.org/officeDocument/2006/relationships/image" Target="../media/image60.jpeg"/><Relationship Id="rId49" Type="http://schemas.openxmlformats.org/officeDocument/2006/relationships/image" Target="../media/image73.png"/><Relationship Id="rId57" Type="http://schemas.openxmlformats.org/officeDocument/2006/relationships/image" Target="../media/image81.png"/><Relationship Id="rId61" Type="http://schemas.openxmlformats.org/officeDocument/2006/relationships/image" Target="../media/image85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31" Type="http://schemas.openxmlformats.org/officeDocument/2006/relationships/image" Target="../media/image55.jpeg"/><Relationship Id="rId44" Type="http://schemas.openxmlformats.org/officeDocument/2006/relationships/image" Target="../media/image68.png"/><Relationship Id="rId52" Type="http://schemas.openxmlformats.org/officeDocument/2006/relationships/image" Target="../media/image76.png"/><Relationship Id="rId60" Type="http://schemas.openxmlformats.org/officeDocument/2006/relationships/image" Target="../media/image84.png"/><Relationship Id="rId65" Type="http://schemas.openxmlformats.org/officeDocument/2006/relationships/image" Target="../media/image89.png"/><Relationship Id="rId4" Type="http://schemas.openxmlformats.org/officeDocument/2006/relationships/image" Target="../media/image28.png"/><Relationship Id="rId9" Type="http://schemas.openxmlformats.org/officeDocument/2006/relationships/image" Target="../media/image33.jpe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51.png"/><Relationship Id="rId30" Type="http://schemas.openxmlformats.org/officeDocument/2006/relationships/image" Target="../media/image54.png"/><Relationship Id="rId35" Type="http://schemas.openxmlformats.org/officeDocument/2006/relationships/image" Target="../media/image59.png"/><Relationship Id="rId43" Type="http://schemas.openxmlformats.org/officeDocument/2006/relationships/image" Target="../media/image67.png"/><Relationship Id="rId48" Type="http://schemas.openxmlformats.org/officeDocument/2006/relationships/image" Target="../media/image72.jpeg"/><Relationship Id="rId56" Type="http://schemas.openxmlformats.org/officeDocument/2006/relationships/image" Target="../media/image80.png"/><Relationship Id="rId64" Type="http://schemas.openxmlformats.org/officeDocument/2006/relationships/image" Target="../media/image88.png"/><Relationship Id="rId8" Type="http://schemas.openxmlformats.org/officeDocument/2006/relationships/image" Target="../media/image32.png"/><Relationship Id="rId51" Type="http://schemas.openxmlformats.org/officeDocument/2006/relationships/image" Target="../media/image75.png"/><Relationship Id="rId3" Type="http://schemas.openxmlformats.org/officeDocument/2006/relationships/image" Target="../media/image27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33" Type="http://schemas.openxmlformats.org/officeDocument/2006/relationships/image" Target="../media/image57.png"/><Relationship Id="rId38" Type="http://schemas.openxmlformats.org/officeDocument/2006/relationships/image" Target="../media/image62.png"/><Relationship Id="rId46" Type="http://schemas.openxmlformats.org/officeDocument/2006/relationships/image" Target="../media/image70.png"/><Relationship Id="rId59" Type="http://schemas.openxmlformats.org/officeDocument/2006/relationships/image" Target="../media/image83.png"/><Relationship Id="rId67" Type="http://schemas.openxmlformats.org/officeDocument/2006/relationships/image" Target="../media/image91.png"/><Relationship Id="rId20" Type="http://schemas.openxmlformats.org/officeDocument/2006/relationships/image" Target="../media/image44.png"/><Relationship Id="rId41" Type="http://schemas.openxmlformats.org/officeDocument/2006/relationships/image" Target="../media/image65.png"/><Relationship Id="rId54" Type="http://schemas.openxmlformats.org/officeDocument/2006/relationships/image" Target="../media/image78.png"/><Relationship Id="rId62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cimss.ssec.wisc.edu/goes/srsor2013/GOES-14_SRSOR.html" TargetMode="External"/><Relationship Id="rId2" Type="http://schemas.openxmlformats.org/officeDocument/2006/relationships/hyperlink" Target="http://cimss.ssec.wisc.edu/goes/srsor/GOES-14_SRSOR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hyperlink" Target="http://cimss.ssec.wisc.edu/goes/srsor2013/?C=M;O=D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p8SgXJSMOfc&amp;feature=player_embedded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76200" y="1066800"/>
            <a:ext cx="89916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smtClean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Considering alternatives for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smtClean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GOES-R ABI scan modes: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i="1" dirty="0" smtClean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“Continuous FD”, “Flex”, and “Hybrid”</a:t>
            </a:r>
            <a:endParaRPr lang="en-US" sz="4000" i="1" dirty="0">
              <a:solidFill>
                <a:srgbClr val="FFFF00"/>
              </a:solidFill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39849" y="3657600"/>
            <a:ext cx="8839200" cy="272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lvl="1" indent="0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Timothy J. 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Schmit  (</a:t>
            </a:r>
            <a:r>
              <a:rPr lang="en-US" dirty="0" smtClean="0">
                <a:solidFill>
                  <a:srgbClr val="FFFFFF"/>
                </a:solidFill>
              </a:rPr>
              <a:t>tim.j.schmit@noaa.gov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)</a:t>
            </a:r>
            <a:endParaRPr lang="en-US" sz="2000" b="1" dirty="0">
              <a:solidFill>
                <a:srgbClr val="FFFFFF"/>
              </a:solidFill>
              <a:latin typeface="Arial Unicode MS" pitchFamily="34" charset="-128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0000"/>
                </a:solidFill>
                <a:latin typeface="Arial Unicode MS" pitchFamily="34" charset="-128"/>
              </a:rPr>
              <a:t>NOAA/NESDIS/Satellite Applications and Research</a:t>
            </a:r>
          </a:p>
          <a:p>
            <a:pPr algn="ctr" fontAlgn="base">
              <a:spcAft>
                <a:spcPct val="0"/>
              </a:spcAft>
            </a:pPr>
            <a:r>
              <a:rPr lang="en-US" sz="1600" b="1" dirty="0">
                <a:solidFill>
                  <a:srgbClr val="FF0000"/>
                </a:solidFill>
                <a:latin typeface="Arial Unicode MS" pitchFamily="34" charset="-128"/>
              </a:rPr>
              <a:t>  Advanced Satellite Products Branch (ASPB</a:t>
            </a:r>
            <a:r>
              <a:rPr lang="en-US" sz="1600" b="1" dirty="0" smtClean="0">
                <a:solidFill>
                  <a:srgbClr val="FF0000"/>
                </a:solidFill>
                <a:latin typeface="Arial Unicode MS" pitchFamily="34" charset="-128"/>
              </a:rPr>
              <a:t>)</a:t>
            </a:r>
          </a:p>
          <a:p>
            <a:pPr lvl="0"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800" b="1" dirty="0" smtClean="0">
              <a:solidFill>
                <a:srgbClr val="FFFFFF"/>
              </a:solidFill>
              <a:latin typeface="Arial Unicode MS" pitchFamily="34" charset="-128"/>
            </a:endParaRPr>
          </a:p>
          <a:p>
            <a:pPr lvl="0"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Chris </a:t>
            </a:r>
            <a:r>
              <a:rPr lang="en-US" sz="2000" b="1" dirty="0" err="1" smtClean="0">
                <a:solidFill>
                  <a:srgbClr val="FFFFFF"/>
                </a:solidFill>
                <a:latin typeface="Arial Unicode MS" pitchFamily="34" charset="-128"/>
              </a:rPr>
              <a:t>Velden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   (ChrisV@ssec.wisc.edu) </a:t>
            </a:r>
          </a:p>
          <a:p>
            <a:pPr lvl="0" algn="ctr" eaLnBrk="1" fontAlgn="base" hangingPunct="1">
              <a:spcBef>
                <a:spcPts val="600"/>
              </a:spcBef>
              <a:spcAft>
                <a:spcPct val="0"/>
              </a:spcAft>
            </a:pPr>
            <a:r>
              <a:rPr lang="en-US" sz="1600" b="1" dirty="0" err="1" smtClean="0">
                <a:solidFill>
                  <a:srgbClr val="FF0000"/>
                </a:solidFill>
                <a:latin typeface="Arial Unicode MS" pitchFamily="34" charset="-128"/>
              </a:rPr>
              <a:t>UWisc</a:t>
            </a:r>
            <a:r>
              <a:rPr lang="en-US" sz="1600" b="1" dirty="0" smtClean="0">
                <a:solidFill>
                  <a:srgbClr val="FF0000"/>
                </a:solidFill>
                <a:latin typeface="Arial Unicode MS" pitchFamily="34" charset="-128"/>
              </a:rPr>
              <a:t>. - CIMSS</a:t>
            </a:r>
            <a:endParaRPr lang="en-US" sz="1600" b="1" dirty="0">
              <a:solidFill>
                <a:srgbClr val="FF0000"/>
              </a:solidFill>
              <a:latin typeface="Arial Unicode MS" pitchFamily="34" charset="-128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 b="1" dirty="0" smtClean="0">
              <a:solidFill>
                <a:srgbClr val="FFFF00"/>
              </a:solidFill>
              <a:latin typeface="Arial Unicode MS" pitchFamily="34" charset="-128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FF00"/>
                </a:solidFill>
                <a:latin typeface="Arial Unicode MS" pitchFamily="34" charset="-128"/>
              </a:rPr>
              <a:t>Madison, WI</a:t>
            </a:r>
          </a:p>
        </p:txBody>
      </p:sp>
      <p:pic>
        <p:nvPicPr>
          <p:cNvPr id="7177" name="Picture 11" descr="WideBannerLef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6259"/>
            <a:ext cx="2514600" cy="49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1150" y="63759"/>
            <a:ext cx="1041699" cy="6952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50" y="6927"/>
            <a:ext cx="13144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7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tle 6"/>
          <p:cNvSpPr txBox="1">
            <a:spLocks/>
          </p:cNvSpPr>
          <p:nvPr/>
        </p:nvSpPr>
        <p:spPr>
          <a:xfrm>
            <a:off x="6350" y="27708"/>
            <a:ext cx="5645150" cy="53657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kern="0" dirty="0" smtClean="0">
                <a:solidFill>
                  <a:srgbClr val="FFFF00"/>
                </a:solidFill>
                <a:latin typeface="Arial Black"/>
              </a:rPr>
              <a:t>~ mode 3</a:t>
            </a:r>
            <a:br>
              <a:rPr lang="en-US" sz="2000" i="1" kern="0" dirty="0" smtClean="0">
                <a:solidFill>
                  <a:srgbClr val="FFFF00"/>
                </a:solidFill>
                <a:latin typeface="Arial Black"/>
              </a:rPr>
            </a:br>
            <a:r>
              <a:rPr lang="en-US" sz="2000" i="1" kern="0" dirty="0" smtClean="0">
                <a:solidFill>
                  <a:srgbClr val="FFFF00"/>
                </a:solidFill>
                <a:latin typeface="Arial Black"/>
              </a:rPr>
              <a:t>(mp4)</a:t>
            </a:r>
            <a:endParaRPr lang="en-US" sz="2000" i="1" kern="0" dirty="0">
              <a:solidFill>
                <a:srgbClr val="FFFF00"/>
              </a:solidFill>
              <a:latin typeface="Arial Blac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6553200"/>
            <a:ext cx="82301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hlinkClick r:id="rId4"/>
              </a:rPr>
              <a:t>http://cimss.ssec.wisc.edu/goes/srsor2013/900x900_GOES_B1_WI_MODE3_animated_2013233_170000_182_2013233_230000_182_X.mp4</a:t>
            </a:r>
            <a:endParaRPr lang="en-US" sz="1000" dirty="0"/>
          </a:p>
        </p:txBody>
      </p:sp>
      <p:pic>
        <p:nvPicPr>
          <p:cNvPr id="8" name="900x900_GOES_B1_WI_MODE3_animated_2013233_170000_182_2013233_230000_182_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76200"/>
            <a:ext cx="63246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825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tle 6"/>
          <p:cNvSpPr txBox="1">
            <a:spLocks/>
          </p:cNvSpPr>
          <p:nvPr/>
        </p:nvSpPr>
        <p:spPr>
          <a:xfrm>
            <a:off x="6350" y="27708"/>
            <a:ext cx="5645150" cy="53657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kern="0" dirty="0" smtClean="0">
                <a:solidFill>
                  <a:srgbClr val="FFFF00"/>
                </a:solidFill>
                <a:latin typeface="Arial Black"/>
              </a:rPr>
              <a:t>~ mode 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kern="0" dirty="0" smtClean="0">
                <a:solidFill>
                  <a:srgbClr val="FFFF00"/>
                </a:solidFill>
                <a:latin typeface="Arial Black"/>
              </a:rPr>
              <a:t>(mpeg)</a:t>
            </a:r>
            <a:endParaRPr lang="en-US" sz="2000" i="1" kern="0" dirty="0">
              <a:solidFill>
                <a:srgbClr val="FFFF00"/>
              </a:solidFill>
              <a:latin typeface="Arial Black"/>
            </a:endParaRPr>
          </a:p>
        </p:txBody>
      </p:sp>
      <p:pic>
        <p:nvPicPr>
          <p:cNvPr id="4" name="900x900_GOES_B1_WI_MODE3_animated_2013233_170000_182_2013233_230000_182_X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7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tle 6"/>
          <p:cNvSpPr txBox="1">
            <a:spLocks/>
          </p:cNvSpPr>
          <p:nvPr/>
        </p:nvSpPr>
        <p:spPr>
          <a:xfrm>
            <a:off x="0" y="0"/>
            <a:ext cx="5645150" cy="53657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kern="0" dirty="0" smtClean="0">
                <a:solidFill>
                  <a:srgbClr val="FFFF00"/>
                </a:solidFill>
                <a:latin typeface="Arial Black"/>
              </a:rPr>
              <a:t>~ mode 3.25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kern="0" dirty="0" smtClean="0">
                <a:solidFill>
                  <a:srgbClr val="FFFF00"/>
                </a:solidFill>
                <a:latin typeface="Arial Black"/>
              </a:rPr>
              <a:t>(mp4)</a:t>
            </a:r>
            <a:endParaRPr lang="en-US" sz="2000" i="1" kern="0" dirty="0">
              <a:solidFill>
                <a:srgbClr val="FFFF00"/>
              </a:solidFill>
              <a:latin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6629400"/>
            <a:ext cx="86885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http</a:t>
            </a:r>
            <a:r>
              <a:rPr lang="en-US" sz="1000" dirty="0"/>
              <a:t>://</a:t>
            </a:r>
            <a:r>
              <a:rPr lang="en-US" sz="1000" dirty="0">
                <a:hlinkClick r:id="rId4"/>
              </a:rPr>
              <a:t>cimss.ssec.wisc.edu/goes/srsor2013/900x900_GOES_B1_WI_MODE325_animated_2013233_170000_182_2013233_224500_182_X.mp4</a:t>
            </a:r>
            <a:endParaRPr lang="en-US" sz="1000" dirty="0"/>
          </a:p>
        </p:txBody>
      </p:sp>
      <p:pic>
        <p:nvPicPr>
          <p:cNvPr id="6" name="900x900_GOES_B1_WI_MODE325_animated_2013233_170000_182_2013233_224500_182_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7400" y="0"/>
            <a:ext cx="65532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06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itle 6"/>
          <p:cNvSpPr txBox="1">
            <a:spLocks/>
          </p:cNvSpPr>
          <p:nvPr/>
        </p:nvSpPr>
        <p:spPr>
          <a:xfrm>
            <a:off x="0" y="0"/>
            <a:ext cx="5645150" cy="53657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kern="0" dirty="0" smtClean="0">
                <a:solidFill>
                  <a:srgbClr val="FFFF00"/>
                </a:solidFill>
                <a:latin typeface="Arial Black"/>
              </a:rPr>
              <a:t>~ mode 3.25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kern="0" dirty="0" smtClean="0">
                <a:solidFill>
                  <a:srgbClr val="FFFF00"/>
                </a:solidFill>
                <a:latin typeface="Arial Black"/>
              </a:rPr>
              <a:t>(mpeg)</a:t>
            </a:r>
            <a:endParaRPr lang="en-US" sz="2000" i="1" kern="0" dirty="0">
              <a:solidFill>
                <a:srgbClr val="FFFF00"/>
              </a:solidFill>
              <a:latin typeface="Arial Black"/>
            </a:endParaRPr>
          </a:p>
        </p:txBody>
      </p:sp>
      <p:pic>
        <p:nvPicPr>
          <p:cNvPr id="5" name="900x900_GOES_B1_WI_MODE325_animated_2013233_170000_182_2013233_224500_182_X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56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tle 6"/>
          <p:cNvSpPr txBox="1">
            <a:spLocks/>
          </p:cNvSpPr>
          <p:nvPr/>
        </p:nvSpPr>
        <p:spPr>
          <a:xfrm>
            <a:off x="0" y="0"/>
            <a:ext cx="5645150" cy="53657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kern="0" dirty="0" smtClean="0">
                <a:solidFill>
                  <a:srgbClr val="FFFF00"/>
                </a:solidFill>
                <a:latin typeface="Arial Black"/>
              </a:rPr>
              <a:t>~ mode 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kern="0" dirty="0" smtClean="0">
                <a:solidFill>
                  <a:srgbClr val="FFFF00"/>
                </a:solidFill>
                <a:latin typeface="Arial Black"/>
              </a:rPr>
              <a:t>(mp4)</a:t>
            </a:r>
            <a:endParaRPr lang="en-US" sz="2000" i="1" kern="0" dirty="0">
              <a:solidFill>
                <a:srgbClr val="FFFF00"/>
              </a:solidFill>
              <a:latin typeface="Arial Black"/>
            </a:endParaRPr>
          </a:p>
        </p:txBody>
      </p:sp>
      <p:pic>
        <p:nvPicPr>
          <p:cNvPr id="5" name="900x900_GOES_B1_NV_MODE3_animated_2013231_140000_182_2013231_210000_182_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0"/>
            <a:ext cx="6629400" cy="6629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6611779"/>
            <a:ext cx="82509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hlinkClick r:id="rId5"/>
              </a:rPr>
              <a:t>http://cimss.ssec.wisc.edu/goes/srsor2013/900x900_GOES_B1_NV_MODE3_animated_2013231_140000_182_2013231_210000_182_X.mp4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47656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tle 6"/>
          <p:cNvSpPr txBox="1">
            <a:spLocks/>
          </p:cNvSpPr>
          <p:nvPr/>
        </p:nvSpPr>
        <p:spPr>
          <a:xfrm>
            <a:off x="6350" y="27708"/>
            <a:ext cx="5645150" cy="53657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kern="0" dirty="0" smtClean="0">
                <a:solidFill>
                  <a:srgbClr val="FFFF00"/>
                </a:solidFill>
                <a:latin typeface="Arial Black"/>
              </a:rPr>
              <a:t>~ mode 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kern="0" dirty="0" smtClean="0">
                <a:solidFill>
                  <a:srgbClr val="FFFF00"/>
                </a:solidFill>
                <a:latin typeface="Arial Black"/>
              </a:rPr>
              <a:t>(mpeg)</a:t>
            </a:r>
            <a:endParaRPr lang="en-US" sz="2000" i="1" kern="0" dirty="0">
              <a:solidFill>
                <a:srgbClr val="FFFF00"/>
              </a:solidFill>
              <a:latin typeface="Arial Black"/>
            </a:endParaRPr>
          </a:p>
        </p:txBody>
      </p:sp>
      <p:pic>
        <p:nvPicPr>
          <p:cNvPr id="4" name="900x900_GOES_B1_NV_MODE3_animated_2013231_140000_182_2013231_210000_182_X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77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tle 6"/>
          <p:cNvSpPr txBox="1">
            <a:spLocks/>
          </p:cNvSpPr>
          <p:nvPr/>
        </p:nvSpPr>
        <p:spPr>
          <a:xfrm>
            <a:off x="6350" y="27708"/>
            <a:ext cx="5645150" cy="53657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kern="0" dirty="0" smtClean="0">
                <a:solidFill>
                  <a:srgbClr val="FFFF00"/>
                </a:solidFill>
                <a:latin typeface="Arial Black"/>
              </a:rPr>
              <a:t>~ mode 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kern="0" dirty="0" smtClean="0">
                <a:solidFill>
                  <a:srgbClr val="FFFF00"/>
                </a:solidFill>
                <a:latin typeface="Arial Black"/>
              </a:rPr>
              <a:t>(mpeg)</a:t>
            </a:r>
            <a:endParaRPr lang="en-US" sz="2000" i="1" kern="0" dirty="0">
              <a:solidFill>
                <a:srgbClr val="FFFF00"/>
              </a:solidFill>
              <a:latin typeface="Arial Black"/>
            </a:endParaRPr>
          </a:p>
        </p:txBody>
      </p:sp>
      <p:pic>
        <p:nvPicPr>
          <p:cNvPr id="4" name="900x900_GOES_B1_WI_MODE3_animated_2013233_170000_182_2013233_230000_182_X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156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itle 6"/>
          <p:cNvSpPr txBox="1">
            <a:spLocks/>
          </p:cNvSpPr>
          <p:nvPr/>
        </p:nvSpPr>
        <p:spPr>
          <a:xfrm>
            <a:off x="0" y="0"/>
            <a:ext cx="5645150" cy="53657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kern="0" dirty="0" smtClean="0">
                <a:solidFill>
                  <a:srgbClr val="FFFF00"/>
                </a:solidFill>
                <a:latin typeface="Arial Black"/>
              </a:rPr>
              <a:t>~ mode 3.25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kern="0" dirty="0" smtClean="0">
                <a:solidFill>
                  <a:srgbClr val="FFFF00"/>
                </a:solidFill>
                <a:latin typeface="Arial Black"/>
              </a:rPr>
              <a:t>(mpeg)</a:t>
            </a:r>
            <a:endParaRPr lang="en-US" sz="2000" i="1" kern="0" dirty="0">
              <a:solidFill>
                <a:srgbClr val="FFFF00"/>
              </a:solidFill>
              <a:latin typeface="Arial Black"/>
            </a:endParaRPr>
          </a:p>
        </p:txBody>
      </p:sp>
      <p:pic>
        <p:nvPicPr>
          <p:cNvPr id="5" name="900x900_GOES_B1_WI_MODE325_animated_2013233_170000_182_2013233_224500_182_X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4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tle 6"/>
          <p:cNvSpPr txBox="1">
            <a:spLocks/>
          </p:cNvSpPr>
          <p:nvPr/>
        </p:nvSpPr>
        <p:spPr>
          <a:xfrm>
            <a:off x="6350" y="27708"/>
            <a:ext cx="5645150" cy="53657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kern="0" dirty="0" smtClean="0">
                <a:solidFill>
                  <a:srgbClr val="FFFF00"/>
                </a:solidFill>
                <a:latin typeface="Arial Black"/>
              </a:rPr>
              <a:t>~ mode 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kern="0" dirty="0" smtClean="0">
                <a:solidFill>
                  <a:srgbClr val="FFFF00"/>
                </a:solidFill>
                <a:latin typeface="Arial Black"/>
              </a:rPr>
              <a:t>(mpeg)</a:t>
            </a:r>
            <a:endParaRPr lang="en-US" sz="2000" i="1" kern="0" dirty="0">
              <a:solidFill>
                <a:srgbClr val="FFFF00"/>
              </a:solidFill>
              <a:latin typeface="Arial Black"/>
            </a:endParaRPr>
          </a:p>
        </p:txBody>
      </p:sp>
      <p:pic>
        <p:nvPicPr>
          <p:cNvPr id="4" name="900x900_GOES_B1_NV_MODE3_animated_2013231_140000_182_2013231_210000_182_X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74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tle 6"/>
          <p:cNvSpPr txBox="1">
            <a:spLocks/>
          </p:cNvSpPr>
          <p:nvPr/>
        </p:nvSpPr>
        <p:spPr>
          <a:xfrm>
            <a:off x="0" y="0"/>
            <a:ext cx="5645150" cy="53657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kern="0" dirty="0" smtClean="0">
                <a:solidFill>
                  <a:srgbClr val="FFFF00"/>
                </a:solidFill>
                <a:latin typeface="Arial Black"/>
              </a:rPr>
              <a:t>~ mode 3.25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kern="0" dirty="0" smtClean="0">
                <a:solidFill>
                  <a:srgbClr val="FFFF00"/>
                </a:solidFill>
                <a:latin typeface="Arial Black"/>
              </a:rPr>
              <a:t>(mp4)</a:t>
            </a:r>
            <a:endParaRPr lang="en-US" sz="2000" i="1" kern="0" dirty="0">
              <a:solidFill>
                <a:srgbClr val="FFFF00"/>
              </a:solidFill>
              <a:latin typeface="Arial Black"/>
            </a:endParaRPr>
          </a:p>
        </p:txBody>
      </p:sp>
      <p:pic>
        <p:nvPicPr>
          <p:cNvPr id="4" name="900x900_GOES_B1_NV_MODE325_animated_2013231_140000_182_2013231_204500_182_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7400" y="0"/>
            <a:ext cx="6553200" cy="655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6553200"/>
            <a:ext cx="83920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hlinkClick r:id="rId5"/>
              </a:rPr>
              <a:t>http://cimss.ssec.wisc.edu/goes/srsor2013/900x900_GOES_B1_NV_MODE325_animated_2013231_140000_182_2013231_204500_182_X.mp4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64023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Thanks to…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12837"/>
            <a:ext cx="7853109" cy="4525963"/>
          </a:xfrm>
        </p:spPr>
        <p:txBody>
          <a:bodyPr/>
          <a:lstStyle/>
          <a:p>
            <a:pPr eaLnBrk="1" hangingPunct="1"/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Jordan </a:t>
            </a:r>
            <a:r>
              <a:rPr lang="en-US" sz="2000" dirty="0" err="1" smtClean="0">
                <a:solidFill>
                  <a:srgbClr val="FFFFFF"/>
                </a:solidFill>
                <a:latin typeface="Arial Unicode MS" pitchFamily="34" charset="-128"/>
              </a:rPr>
              <a:t>Gerth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, </a:t>
            </a:r>
            <a:r>
              <a:rPr lang="en-US" sz="2000" dirty="0">
                <a:solidFill>
                  <a:srgbClr val="FFFFFF"/>
                </a:solidFill>
                <a:latin typeface="Arial Unicode MS" pitchFamily="34" charset="-128"/>
              </a:rPr>
              <a:t>Mat Gunshor, Justin </a:t>
            </a:r>
            <a:r>
              <a:rPr lang="en-US" sz="2000" dirty="0" err="1" smtClean="0">
                <a:solidFill>
                  <a:srgbClr val="FFFFFF"/>
                </a:solidFill>
                <a:latin typeface="Arial Unicode MS" pitchFamily="34" charset="-128"/>
              </a:rPr>
              <a:t>Sieglaff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, John </a:t>
            </a:r>
            <a:r>
              <a:rPr lang="en-US" sz="2000" dirty="0" err="1" smtClean="0">
                <a:solidFill>
                  <a:srgbClr val="FFFFFF"/>
                </a:solidFill>
                <a:latin typeface="Arial Unicode MS" pitchFamily="34" charset="-128"/>
              </a:rPr>
              <a:t>Cintineo</a:t>
            </a:r>
            <a:endParaRPr lang="en-US" sz="2000" dirty="0" smtClean="0">
              <a:solidFill>
                <a:srgbClr val="FFFFFF"/>
              </a:solidFill>
              <a:latin typeface="Arial Unicode MS" pitchFamily="34" charset="-128"/>
            </a:endParaRPr>
          </a:p>
          <a:p>
            <a:pPr eaLnBrk="1" hangingPunct="1"/>
            <a:endParaRPr lang="en-US" sz="2000" dirty="0" smtClean="0">
              <a:solidFill>
                <a:srgbClr val="FFFFFF"/>
              </a:solidFill>
              <a:latin typeface="Arial Unicode MS" pitchFamily="34" charset="-128"/>
            </a:endParaRPr>
          </a:p>
          <a:p>
            <a:pPr eaLnBrk="1" hangingPunct="1"/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Kevin </a:t>
            </a:r>
            <a:r>
              <a:rPr lang="en-US" sz="2000" dirty="0">
                <a:solidFill>
                  <a:srgbClr val="FFFFFF"/>
                </a:solidFill>
                <a:latin typeface="Arial Unicode MS" pitchFamily="34" charset="-128"/>
              </a:rPr>
              <a:t>Ludlum, GOES operators, GOES shift supervisors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, etc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.</a:t>
            </a:r>
          </a:p>
          <a:p>
            <a:pPr eaLnBrk="1" hangingPunct="1"/>
            <a:endParaRPr lang="en-US" sz="2000" dirty="0">
              <a:solidFill>
                <a:srgbClr val="FFFFFF"/>
              </a:solidFill>
              <a:latin typeface="Arial Unicode MS" pitchFamily="34" charset="-128"/>
            </a:endParaRPr>
          </a:p>
          <a:p>
            <a:pPr eaLnBrk="1" hangingPunct="1"/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EUMETAT, JAM, KMA, etc.</a:t>
            </a:r>
            <a:endParaRPr lang="en-US" sz="2000" dirty="0" smtClean="0">
              <a:solidFill>
                <a:srgbClr val="FFFFFF"/>
              </a:solidFill>
              <a:latin typeface="Arial Unicode MS" pitchFamily="34" charset="-128"/>
            </a:endParaRPr>
          </a:p>
          <a:p>
            <a:pPr eaLnBrk="1" hangingPunct="1"/>
            <a:endParaRPr lang="en-US" sz="2000" dirty="0">
              <a:solidFill>
                <a:srgbClr val="FFFFFF"/>
              </a:solidFill>
              <a:latin typeface="Arial Unicode MS" pitchFamily="34" charset="-128"/>
            </a:endParaRPr>
          </a:p>
          <a:p>
            <a:pPr eaLnBrk="1" hangingPunct="1"/>
            <a:endParaRPr lang="en-US" sz="2000" dirty="0" smtClean="0">
              <a:solidFill>
                <a:srgbClr val="FFFF00"/>
              </a:solidFill>
            </a:endParaRPr>
          </a:p>
        </p:txBody>
      </p:sp>
      <p:sp>
        <p:nvSpPr>
          <p:cNvPr id="819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E1FDAAA-BCDB-4B69-B549-BA5722D2A043}" type="slidenum">
              <a:rPr lang="en-US" smtClean="0">
                <a:solidFill>
                  <a:srgbClr val="000000"/>
                </a:solidFill>
              </a:rPr>
              <a:pPr eaLnBrk="1" hangingPunct="1"/>
              <a:t>2</a:t>
            </a:fld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494" y="5791200"/>
            <a:ext cx="1381631" cy="92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9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tle 6"/>
          <p:cNvSpPr txBox="1">
            <a:spLocks/>
          </p:cNvSpPr>
          <p:nvPr/>
        </p:nvSpPr>
        <p:spPr>
          <a:xfrm>
            <a:off x="0" y="0"/>
            <a:ext cx="5645150" cy="53657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kern="0" dirty="0" smtClean="0">
                <a:solidFill>
                  <a:srgbClr val="FFFF00"/>
                </a:solidFill>
                <a:latin typeface="Arial Black"/>
              </a:rPr>
              <a:t>~ mode 3.25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kern="0" dirty="0" smtClean="0">
                <a:solidFill>
                  <a:srgbClr val="FFFF00"/>
                </a:solidFill>
                <a:latin typeface="Arial Black"/>
              </a:rPr>
              <a:t>(mpeg)</a:t>
            </a:r>
            <a:endParaRPr lang="en-US" sz="2000" i="1" kern="0" dirty="0">
              <a:solidFill>
                <a:srgbClr val="FFFF00"/>
              </a:solidFill>
              <a:latin typeface="Arial Black"/>
            </a:endParaRPr>
          </a:p>
        </p:txBody>
      </p:sp>
      <p:pic>
        <p:nvPicPr>
          <p:cNvPr id="4" name="900x900_GOES_B1_NV_MODE325_animated_2013231_140000_182_2013231_204500_182_X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12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73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9916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</a:rPr>
              <a:t>“Continuous FD” Mode of Operations</a:t>
            </a:r>
            <a:br>
              <a:rPr lang="en-US" sz="4000" dirty="0" smtClean="0">
                <a:solidFill>
                  <a:srgbClr val="FFFF00"/>
                </a:solidFill>
              </a:rPr>
            </a:br>
            <a:r>
              <a:rPr lang="en-US" sz="4000" u="sng" dirty="0" smtClean="0">
                <a:solidFill>
                  <a:srgbClr val="FFFF00"/>
                </a:solidFill>
              </a:rPr>
              <a:t>Pros</a:t>
            </a:r>
            <a:r>
              <a:rPr lang="en-US" sz="4000" dirty="0" smtClean="0">
                <a:solidFill>
                  <a:srgbClr val="FFFF00"/>
                </a:solidFill>
              </a:rPr>
              <a:t>                     </a:t>
            </a:r>
            <a:r>
              <a:rPr lang="en-US" sz="4000" u="sng" dirty="0" smtClean="0">
                <a:solidFill>
                  <a:srgbClr val="FFFF00"/>
                </a:solidFill>
              </a:rPr>
              <a:t>Cons</a:t>
            </a:r>
            <a:endParaRPr lang="en-US" sz="4000" u="sng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Uninterrupted scans of the entire ABI viewing footprint at 5-min. intervals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Improved operational cloud-tracked winds vs. 15-min sampling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No need for NWS to request special scanning operations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Give up the </a:t>
            </a:r>
            <a:r>
              <a:rPr lang="en-US" sz="2800" dirty="0" err="1" smtClean="0">
                <a:solidFill>
                  <a:schemeClr val="bg1"/>
                </a:solidFill>
              </a:rPr>
              <a:t>mesoscale</a:t>
            </a:r>
            <a:r>
              <a:rPr lang="en-US" sz="2800" dirty="0" smtClean="0">
                <a:solidFill>
                  <a:schemeClr val="bg1"/>
                </a:solidFill>
              </a:rPr>
              <a:t> sampling  and products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Will miss rapidly changing/evolving events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No ‘targeted’ observations, e.g. event-driven scanning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1FCB4-B20D-44A1-A55E-58DD90C490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</a:rPr>
              <a:t>“Flex” Mode of Operations</a:t>
            </a:r>
            <a:br>
              <a:rPr lang="en-US" sz="4000" dirty="0" smtClean="0">
                <a:solidFill>
                  <a:srgbClr val="FFFF00"/>
                </a:solidFill>
              </a:rPr>
            </a:br>
            <a:r>
              <a:rPr lang="en-US" sz="4000" u="sng" dirty="0" smtClean="0">
                <a:solidFill>
                  <a:srgbClr val="FFFF00"/>
                </a:solidFill>
              </a:rPr>
              <a:t>Pros</a:t>
            </a:r>
            <a:r>
              <a:rPr lang="en-US" sz="4000" dirty="0" smtClean="0">
                <a:solidFill>
                  <a:srgbClr val="FFFF00"/>
                </a:solidFill>
              </a:rPr>
              <a:t>                     </a:t>
            </a:r>
            <a:r>
              <a:rPr lang="en-US" sz="4000" u="sng" dirty="0" smtClean="0">
                <a:solidFill>
                  <a:srgbClr val="FFFF00"/>
                </a:solidFill>
              </a:rPr>
              <a:t>Cons</a:t>
            </a:r>
            <a:endParaRPr lang="en-US" sz="4000" u="sng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71600"/>
            <a:ext cx="4267200" cy="4525963"/>
          </a:xfr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Syncs FD sampling (15-min) with other future geo satellites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Provides for 5-min scans over western US, southern Alaska and northeast Pacific 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Allows for selectable and uninterrupted </a:t>
            </a:r>
            <a:r>
              <a:rPr lang="en-US" sz="2800" dirty="0" err="1" smtClean="0">
                <a:solidFill>
                  <a:schemeClr val="bg1"/>
                </a:solidFill>
              </a:rPr>
              <a:t>mesoscale</a:t>
            </a:r>
            <a:r>
              <a:rPr lang="en-US" sz="2800" dirty="0" smtClean="0">
                <a:solidFill>
                  <a:schemeClr val="bg1"/>
                </a:solidFill>
              </a:rPr>
              <a:t> sampling (e.g. Hawaii and rapidly changing events, etc.)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525963"/>
          </a:xfr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Operational cloud-tracked winds (outside of “PACUS” domain) limited to 15-min. imagery (sub-optimal)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Other cloud products less frequently available for aviation and global NWP applications outside of the “PACUS”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1FCB4-B20D-44A1-A55E-58DD90C490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57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</a:rPr>
              <a:t>“Flex” Mode </a:t>
            </a:r>
            <a:r>
              <a:rPr lang="en-US" sz="4000" dirty="0" smtClean="0">
                <a:solidFill>
                  <a:srgbClr val="FFFF00"/>
                </a:solidFill>
              </a:rPr>
              <a:t>(Continued)</a:t>
            </a:r>
            <a:r>
              <a:rPr lang="en-US" sz="4000" dirty="0" smtClean="0">
                <a:solidFill>
                  <a:srgbClr val="FFFF00"/>
                </a:solidFill>
              </a:rPr>
              <a:t/>
            </a:r>
            <a:br>
              <a:rPr lang="en-US" sz="4000" dirty="0" smtClean="0">
                <a:solidFill>
                  <a:srgbClr val="FFFF00"/>
                </a:solidFill>
              </a:rPr>
            </a:br>
            <a:r>
              <a:rPr lang="en-US" sz="4000" u="sng" dirty="0" smtClean="0">
                <a:solidFill>
                  <a:srgbClr val="FFFF00"/>
                </a:solidFill>
              </a:rPr>
              <a:t>Leve</a:t>
            </a:r>
            <a:r>
              <a:rPr lang="en-US" sz="4000" u="sng" dirty="0" smtClean="0">
                <a:solidFill>
                  <a:srgbClr val="FFFF00"/>
                </a:solidFill>
              </a:rPr>
              <a:t>l 2</a:t>
            </a:r>
            <a:endParaRPr lang="en-US" sz="4000" u="sng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267200" cy="4525963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With </a:t>
            </a:r>
            <a:r>
              <a:rPr lang="en-US" sz="2800" b="1" dirty="0">
                <a:solidFill>
                  <a:schemeClr val="bg1"/>
                </a:solidFill>
              </a:rPr>
              <a:t>more rapid scan comes opportunities to find more holes in the clouds that may enable the </a:t>
            </a:r>
            <a:r>
              <a:rPr lang="en-US" sz="2800" b="1" dirty="0" smtClean="0">
                <a:solidFill>
                  <a:schemeClr val="bg1"/>
                </a:solidFill>
              </a:rPr>
              <a:t>generation </a:t>
            </a:r>
            <a:r>
              <a:rPr lang="en-US" sz="2800" b="1" dirty="0">
                <a:solidFill>
                  <a:schemeClr val="bg1"/>
                </a:solidFill>
              </a:rPr>
              <a:t>of more L2 products (over time and space), application of compositing techniques, better opportunities for data fusion with polar products, </a:t>
            </a:r>
            <a:r>
              <a:rPr lang="en-US" sz="2800" b="1" dirty="0" smtClean="0">
                <a:solidFill>
                  <a:schemeClr val="bg1"/>
                </a:solidFill>
              </a:rPr>
              <a:t>GLM, etc</a:t>
            </a:r>
            <a:r>
              <a:rPr lang="en-US" sz="2800" b="1" dirty="0">
                <a:solidFill>
                  <a:schemeClr val="bg1"/>
                </a:solidFill>
              </a:rPr>
              <a:t>...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525963"/>
          </a:xfrm>
        </p:spPr>
        <p:txBody>
          <a:bodyPr/>
          <a:lstStyle/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1FCB4-B20D-44A1-A55E-58DD90C490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03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</a:rPr>
              <a:t>“Hybrid” Mode of Operations</a:t>
            </a:r>
            <a:br>
              <a:rPr lang="en-US" sz="4000" dirty="0" smtClean="0">
                <a:solidFill>
                  <a:srgbClr val="FFFF00"/>
                </a:solidFill>
              </a:rPr>
            </a:br>
            <a:r>
              <a:rPr lang="en-US" sz="4000" u="sng" dirty="0" smtClean="0">
                <a:solidFill>
                  <a:srgbClr val="FFFF00"/>
                </a:solidFill>
              </a:rPr>
              <a:t>Pros</a:t>
            </a:r>
            <a:r>
              <a:rPr lang="en-US" sz="4000" dirty="0" smtClean="0">
                <a:solidFill>
                  <a:srgbClr val="FFFF00"/>
                </a:solidFill>
              </a:rPr>
              <a:t>                     </a:t>
            </a:r>
            <a:r>
              <a:rPr lang="en-US" sz="4000" u="sng" dirty="0" smtClean="0">
                <a:solidFill>
                  <a:srgbClr val="FFFF00"/>
                </a:solidFill>
              </a:rPr>
              <a:t>Cons</a:t>
            </a:r>
            <a:endParaRPr lang="en-US" sz="4000" u="sng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38600" cy="4525963"/>
          </a:xfr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All of Flex mode pros, except the </a:t>
            </a:r>
            <a:r>
              <a:rPr lang="en-US" sz="2800" dirty="0" err="1" smtClean="0">
                <a:solidFill>
                  <a:schemeClr val="bg1"/>
                </a:solidFill>
              </a:rPr>
              <a:t>mesoscale</a:t>
            </a:r>
            <a:r>
              <a:rPr lang="en-US" sz="2800" dirty="0" smtClean="0">
                <a:solidFill>
                  <a:schemeClr val="bg1"/>
                </a:solidFill>
              </a:rPr>
              <a:t> views will be interrupted for one-fourth of the hour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Allows FD cloud-tracked winds to be produced from 5-min. images once per hour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267200" cy="4525963"/>
          </a:xfr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1-min. or 30-sec </a:t>
            </a:r>
            <a:r>
              <a:rPr lang="en-US" sz="2800" dirty="0" err="1" smtClean="0">
                <a:solidFill>
                  <a:schemeClr val="bg1"/>
                </a:solidFill>
              </a:rPr>
              <a:t>mesoscale</a:t>
            </a:r>
            <a:r>
              <a:rPr lang="en-US" sz="2800" dirty="0" smtClean="0">
                <a:solidFill>
                  <a:schemeClr val="bg1"/>
                </a:solidFill>
              </a:rPr>
              <a:t> sampling will be interrupted every hour (replaced by 5-min. scans for a duration of 15 min.)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Introduces a discontinuity in the animations once per hour (for 15 min).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1FCB4-B20D-44A1-A55E-58DD90C490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40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FFFF00"/>
                </a:solidFill>
              </a:rPr>
              <a:t>Summary of ABI Operational Scan Mode Alternatives  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762000"/>
            <a:ext cx="8686800" cy="4462462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    </a:t>
            </a:r>
            <a:r>
              <a:rPr lang="en-US" sz="2800" u="sng" dirty="0" smtClean="0">
                <a:solidFill>
                  <a:schemeClr val="bg1"/>
                </a:solidFill>
              </a:rPr>
              <a:t>Continuous FD</a:t>
            </a:r>
            <a:r>
              <a:rPr lang="en-US" sz="2800" dirty="0" smtClean="0">
                <a:solidFill>
                  <a:schemeClr val="bg1"/>
                </a:solidFill>
              </a:rPr>
              <a:t> mode of operations would be great for large-scale animations and improved cloud-track wind derivation, but no ‘super-rapid-scan’ (SRS) imaging for </a:t>
            </a:r>
            <a:r>
              <a:rPr lang="en-US" sz="2800" dirty="0" err="1" smtClean="0">
                <a:solidFill>
                  <a:schemeClr val="bg1"/>
                </a:solidFill>
              </a:rPr>
              <a:t>mesoscale</a:t>
            </a:r>
            <a:r>
              <a:rPr lang="en-US" sz="2800" dirty="0" smtClean="0">
                <a:solidFill>
                  <a:schemeClr val="bg1"/>
                </a:solidFill>
              </a:rPr>
              <a:t> events.</a:t>
            </a:r>
          </a:p>
          <a:p>
            <a:pPr marL="0" indent="0" eaLnBrk="1" hangingPunct="1">
              <a:buNone/>
              <a:defRPr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     </a:t>
            </a:r>
            <a:r>
              <a:rPr lang="en-US" sz="2800" u="sng" dirty="0" smtClean="0">
                <a:solidFill>
                  <a:schemeClr val="bg1"/>
                </a:solidFill>
              </a:rPr>
              <a:t>Flex</a:t>
            </a:r>
            <a:r>
              <a:rPr lang="en-US" sz="2800" dirty="0" smtClean="0">
                <a:solidFill>
                  <a:schemeClr val="bg1"/>
                </a:solidFill>
              </a:rPr>
              <a:t> mode of operations would provide unique opportunities for </a:t>
            </a:r>
            <a:r>
              <a:rPr lang="en-US" sz="2800" dirty="0" err="1" smtClean="0">
                <a:solidFill>
                  <a:schemeClr val="bg1"/>
                </a:solidFill>
              </a:rPr>
              <a:t>mesoscale</a:t>
            </a:r>
            <a:r>
              <a:rPr lang="en-US" sz="2800" dirty="0" smtClean="0">
                <a:solidFill>
                  <a:schemeClr val="bg1"/>
                </a:solidFill>
              </a:rPr>
              <a:t> imaging (SRS), but would be sub-optimal for cloud-tracked winds over most of the viewing region (important for global NWP).</a:t>
            </a:r>
          </a:p>
          <a:p>
            <a:pPr marL="0" indent="0" eaLnBrk="1" hangingPunct="1">
              <a:buNone/>
              <a:defRPr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     </a:t>
            </a:r>
            <a:r>
              <a:rPr lang="en-US" sz="2800" u="sng" dirty="0" smtClean="0">
                <a:solidFill>
                  <a:schemeClr val="bg1"/>
                </a:solidFill>
              </a:rPr>
              <a:t>Hybrid</a:t>
            </a:r>
            <a:r>
              <a:rPr lang="en-US" sz="2800" dirty="0" smtClean="0">
                <a:solidFill>
                  <a:schemeClr val="bg1"/>
                </a:solidFill>
              </a:rPr>
              <a:t> mode of operations would allow improved cloud-tracked winds and </a:t>
            </a:r>
            <a:r>
              <a:rPr lang="en-US" sz="2800" dirty="0" err="1" smtClean="0">
                <a:solidFill>
                  <a:schemeClr val="bg1"/>
                </a:solidFill>
              </a:rPr>
              <a:t>mesoscale</a:t>
            </a:r>
            <a:r>
              <a:rPr lang="en-US" sz="2800" dirty="0" smtClean="0">
                <a:solidFill>
                  <a:schemeClr val="bg1"/>
                </a:solidFill>
              </a:rPr>
              <a:t> sampling, but with small interruptions to the SRS animations (and any derived products)</a:t>
            </a:r>
          </a:p>
        </p:txBody>
      </p:sp>
      <p:sp>
        <p:nvSpPr>
          <p:cNvPr id="8192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9DB4AF0-9137-4E66-BBEB-EA2B82F149F3}" type="slidenum">
              <a:rPr lang="en-US" smtClean="0">
                <a:solidFill>
                  <a:srgbClr val="000000"/>
                </a:solidFill>
              </a:rPr>
              <a:pPr eaLnBrk="1" hangingPunct="1"/>
              <a:t>25</a:t>
            </a:fld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89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</a:rPr>
              <a:t>Are there other options?</a:t>
            </a:r>
            <a:r>
              <a:rPr lang="en-US" sz="4000" dirty="0" smtClean="0">
                <a:solidFill>
                  <a:srgbClr val="FFFF00"/>
                </a:solidFill>
              </a:rPr>
              <a:t/>
            </a:r>
            <a:br>
              <a:rPr lang="en-US" sz="4000" dirty="0" smtClean="0">
                <a:solidFill>
                  <a:srgbClr val="FFFF00"/>
                </a:solidFill>
              </a:rPr>
            </a:br>
            <a:endParaRPr lang="en-US" sz="4000" u="sng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71600"/>
            <a:ext cx="4267200" cy="4525963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a Northern Hemi scan option (say every 2.5 min) with a FD every 15 </a:t>
            </a:r>
            <a:r>
              <a:rPr lang="en-US" sz="2800" dirty="0" smtClean="0">
                <a:solidFill>
                  <a:schemeClr val="bg1"/>
                </a:solidFill>
              </a:rPr>
              <a:t>min?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Assume that GOES-East and –West could be operated differently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525963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just FD and </a:t>
            </a:r>
            <a:r>
              <a:rPr lang="en-US" sz="2800" dirty="0" err="1">
                <a:solidFill>
                  <a:schemeClr val="bg1"/>
                </a:solidFill>
              </a:rPr>
              <a:t>meso</a:t>
            </a:r>
            <a:r>
              <a:rPr lang="en-US" sz="2800" dirty="0">
                <a:solidFill>
                  <a:schemeClr val="bg1"/>
                </a:solidFill>
              </a:rPr>
              <a:t> (where the FD would then take more than 5 min)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Best way to involve operational forecasters in these decisions?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1FCB4-B20D-44A1-A55E-58DD90C490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57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2"/>
          <p:cNvGrpSpPr>
            <a:grpSpLocks/>
          </p:cNvGrpSpPr>
          <p:nvPr/>
        </p:nvGrpSpPr>
        <p:grpSpPr bwMode="auto">
          <a:xfrm>
            <a:off x="52755" y="960438"/>
            <a:ext cx="4676043" cy="5060950"/>
            <a:chOff x="48" y="533"/>
            <a:chExt cx="3455" cy="3403"/>
          </a:xfrm>
        </p:grpSpPr>
        <p:pic>
          <p:nvPicPr>
            <p:cNvPr id="30734" name="Picture 3" descr="zoom7"/>
            <p:cNvPicPr>
              <a:picLocks noChangeAspect="1" noChangeArrowheads="1"/>
            </p:cNvPicPr>
            <p:nvPr/>
          </p:nvPicPr>
          <p:blipFill>
            <a:blip r:embed="rId3" cstate="print">
              <a:lum bright="40000" contrast="40000"/>
            </a:blip>
            <a:srcRect/>
            <a:stretch>
              <a:fillRect/>
            </a:stretch>
          </p:blipFill>
          <p:spPr bwMode="auto">
            <a:xfrm>
              <a:off x="48" y="534"/>
              <a:ext cx="3455" cy="3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35" name="Rectangle 4"/>
            <p:cNvSpPr>
              <a:spLocks noChangeArrowheads="1"/>
            </p:cNvSpPr>
            <p:nvPr/>
          </p:nvSpPr>
          <p:spPr bwMode="auto">
            <a:xfrm>
              <a:off x="50" y="533"/>
              <a:ext cx="3445" cy="3396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30736" name="Rectangle 5"/>
            <p:cNvSpPr>
              <a:spLocks noChangeArrowheads="1"/>
            </p:cNvSpPr>
            <p:nvPr/>
          </p:nvSpPr>
          <p:spPr bwMode="auto">
            <a:xfrm>
              <a:off x="50" y="2548"/>
              <a:ext cx="3451" cy="1148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</p:grpSp>
      <p:sp>
        <p:nvSpPr>
          <p:cNvPr id="14342" name="Text Box 15"/>
          <p:cNvSpPr txBox="1">
            <a:spLocks noChangeArrowheads="1"/>
          </p:cNvSpPr>
          <p:nvPr/>
        </p:nvSpPr>
        <p:spPr bwMode="auto">
          <a:xfrm>
            <a:off x="4991101" y="1454150"/>
            <a:ext cx="3988777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002664"/>
                </a:solidFill>
              </a:rPr>
              <a:t>MTG FCI outbids MSG SEVIRI observations on cloud, aerosol, moisture and fire: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002664"/>
                </a:solidFill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400" dirty="0">
                <a:solidFill>
                  <a:srgbClr val="002664"/>
                </a:solidFill>
              </a:rPr>
              <a:t>  by adding new channels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002664"/>
                </a:solidFill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400" dirty="0">
                <a:solidFill>
                  <a:srgbClr val="002664"/>
                </a:solidFill>
              </a:rPr>
              <a:t>  by improving temporal-,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002664"/>
                </a:solidFill>
              </a:rPr>
              <a:t>   spatial-, and radiometric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002664"/>
                </a:solidFill>
              </a:rPr>
              <a:t>   resolution </a:t>
            </a:r>
          </a:p>
        </p:txBody>
      </p:sp>
      <p:sp>
        <p:nvSpPr>
          <p:cNvPr id="30725" name="Rectangle 17"/>
          <p:cNvSpPr>
            <a:spLocks noChangeArrowheads="1"/>
          </p:cNvSpPr>
          <p:nvPr/>
        </p:nvSpPr>
        <p:spPr bwMode="auto">
          <a:xfrm>
            <a:off x="590010" y="4387850"/>
            <a:ext cx="35766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>
                <a:solidFill>
                  <a:srgbClr val="FFFF00"/>
                </a:solidFill>
                <a:latin typeface="Helvetica" pitchFamily="34" charset="0"/>
              </a:rPr>
              <a:t>High-Resolution Fast Imagery</a:t>
            </a:r>
          </a:p>
        </p:txBody>
      </p:sp>
      <p:sp>
        <p:nvSpPr>
          <p:cNvPr id="30726" name="Rectangle 18"/>
          <p:cNvSpPr>
            <a:spLocks noChangeArrowheads="1"/>
          </p:cNvSpPr>
          <p:nvPr/>
        </p:nvSpPr>
        <p:spPr bwMode="auto">
          <a:xfrm>
            <a:off x="321293" y="1957389"/>
            <a:ext cx="42210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>
                <a:solidFill>
                  <a:srgbClr val="FF3300"/>
                </a:solidFill>
                <a:latin typeface="Helvetica" pitchFamily="34" charset="0"/>
              </a:rPr>
              <a:t>a Full-Disk High-Spectral-resolution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>
                <a:solidFill>
                  <a:srgbClr val="FF3300"/>
                </a:solidFill>
                <a:latin typeface="Helvetica" pitchFamily="34" charset="0"/>
              </a:rPr>
              <a:t>Imagery (FDHSI)</a:t>
            </a:r>
          </a:p>
        </p:txBody>
      </p:sp>
      <p:sp>
        <p:nvSpPr>
          <p:cNvPr id="30727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From MSG-SEVIRI to MTG-FCI</a:t>
            </a:r>
          </a:p>
        </p:txBody>
      </p:sp>
      <p:grpSp>
        <p:nvGrpSpPr>
          <p:cNvPr id="17" name="Group 6"/>
          <p:cNvGrpSpPr>
            <a:grpSpLocks/>
          </p:cNvGrpSpPr>
          <p:nvPr/>
        </p:nvGrpSpPr>
        <p:grpSpPr bwMode="auto">
          <a:xfrm>
            <a:off x="5048250" y="5302888"/>
            <a:ext cx="4095750" cy="1006475"/>
            <a:chOff x="3330" y="860"/>
            <a:chExt cx="2580" cy="634"/>
          </a:xfrm>
        </p:grpSpPr>
        <p:sp>
          <p:nvSpPr>
            <p:cNvPr id="18" name="Rectangle 7"/>
            <p:cNvSpPr>
              <a:spLocks noChangeArrowheads="1"/>
            </p:cNvSpPr>
            <p:nvPr/>
          </p:nvSpPr>
          <p:spPr bwMode="auto">
            <a:xfrm>
              <a:off x="4398" y="861"/>
              <a:ext cx="1422" cy="633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" name="Rectangle 8"/>
            <p:cNvSpPr>
              <a:spLocks noChangeArrowheads="1"/>
            </p:cNvSpPr>
            <p:nvPr/>
          </p:nvSpPr>
          <p:spPr bwMode="auto">
            <a:xfrm>
              <a:off x="3345" y="1089"/>
              <a:ext cx="1053" cy="405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3330" y="862"/>
              <a:ext cx="2580" cy="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GB" sz="1400" dirty="0">
                  <a:solidFill>
                    <a:srgbClr val="3333CC"/>
                  </a:solidFill>
                </a:rPr>
                <a:t>	                Coverage	Repeat cycle </a:t>
              </a:r>
              <a:r>
                <a:rPr lang="en-GB" sz="1400" dirty="0">
                  <a:solidFill>
                    <a:srgbClr val="FF3300"/>
                  </a:solidFill>
                </a:rPr>
                <a:t>FDHSI</a:t>
              </a:r>
              <a:r>
                <a:rPr lang="en-GB" sz="1400" dirty="0">
                  <a:solidFill>
                    <a:srgbClr val="3333CC"/>
                  </a:solidFill>
                </a:rPr>
                <a:t> mission           18</a:t>
              </a:r>
              <a:r>
                <a:rPr lang="en-GB" sz="1400" baseline="30000" dirty="0">
                  <a:solidFill>
                    <a:srgbClr val="3333CC"/>
                  </a:solidFill>
                </a:rPr>
                <a:t>o</a:t>
              </a:r>
              <a:r>
                <a:rPr lang="en-GB" sz="1400" dirty="0">
                  <a:solidFill>
                    <a:srgbClr val="3333CC"/>
                  </a:solidFill>
                </a:rPr>
                <a:t>x18</a:t>
              </a:r>
              <a:r>
                <a:rPr lang="en-GB" sz="1400" baseline="30000" dirty="0">
                  <a:solidFill>
                    <a:srgbClr val="3333CC"/>
                  </a:solidFill>
                </a:rPr>
                <a:t>o</a:t>
              </a:r>
              <a:r>
                <a:rPr lang="en-GB" sz="1400" dirty="0">
                  <a:solidFill>
                    <a:srgbClr val="3333CC"/>
                  </a:solidFill>
                </a:rPr>
                <a:t> 	     10 min               </a:t>
              </a:r>
            </a:p>
            <a:p>
              <a:pPr>
                <a:lnSpc>
                  <a:spcPct val="140000"/>
                </a:lnSpc>
              </a:pPr>
              <a:r>
                <a:rPr lang="en-GB" sz="1400" dirty="0">
                  <a:solidFill>
                    <a:srgbClr val="FFFF00"/>
                  </a:solidFill>
                </a:rPr>
                <a:t>HRFI</a:t>
              </a:r>
              <a:r>
                <a:rPr lang="en-GB" sz="1400" dirty="0">
                  <a:solidFill>
                    <a:srgbClr val="3333CC"/>
                  </a:solidFill>
                </a:rPr>
                <a:t>    mission 	1/4 FD</a:t>
              </a:r>
              <a:r>
                <a:rPr lang="en-GB" sz="1400" baseline="30000" dirty="0">
                  <a:solidFill>
                    <a:srgbClr val="3333CC"/>
                  </a:solidFill>
                </a:rPr>
                <a:t> </a:t>
              </a:r>
              <a:r>
                <a:rPr lang="en-GB" sz="1400" dirty="0">
                  <a:solidFill>
                    <a:srgbClr val="3333CC"/>
                  </a:solidFill>
                </a:rPr>
                <a:t>	  2.5 min</a:t>
              </a:r>
            </a:p>
          </p:txBody>
        </p:sp>
        <p:sp>
          <p:nvSpPr>
            <p:cNvPr id="21" name="Line 10"/>
            <p:cNvSpPr>
              <a:spLocks noChangeShapeType="1"/>
            </p:cNvSpPr>
            <p:nvPr/>
          </p:nvSpPr>
          <p:spPr bwMode="auto">
            <a:xfrm>
              <a:off x="4400" y="860"/>
              <a:ext cx="0" cy="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2" name="Line 11"/>
            <p:cNvSpPr>
              <a:spLocks noChangeShapeType="1"/>
            </p:cNvSpPr>
            <p:nvPr/>
          </p:nvSpPr>
          <p:spPr bwMode="auto">
            <a:xfrm>
              <a:off x="5072" y="860"/>
              <a:ext cx="0" cy="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3" name="Line 12"/>
            <p:cNvSpPr>
              <a:spLocks noChangeShapeType="1"/>
            </p:cNvSpPr>
            <p:nvPr/>
          </p:nvSpPr>
          <p:spPr bwMode="auto">
            <a:xfrm>
              <a:off x="4400" y="1088"/>
              <a:ext cx="14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42383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41325" y="188916"/>
            <a:ext cx="8229600" cy="642937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ja-JP" sz="3200" b="1" dirty="0" smtClean="0">
                <a:solidFill>
                  <a:schemeClr val="accent1">
                    <a:lumMod val="25000"/>
                  </a:schemeClr>
                </a:solidFill>
                <a:cs typeface="+mj-cs"/>
              </a:rPr>
              <a:t>AHI Sectored Observations in 10 minutes</a:t>
            </a:r>
          </a:p>
        </p:txBody>
      </p:sp>
      <p:grpSp>
        <p:nvGrpSpPr>
          <p:cNvPr id="18435" name="Group 3"/>
          <p:cNvGrpSpPr>
            <a:grpSpLocks/>
          </p:cNvGrpSpPr>
          <p:nvPr/>
        </p:nvGrpSpPr>
        <p:grpSpPr bwMode="auto">
          <a:xfrm>
            <a:off x="250827" y="1484317"/>
            <a:ext cx="4772025" cy="4772025"/>
            <a:chOff x="158" y="935"/>
            <a:chExt cx="3006" cy="3006"/>
          </a:xfrm>
        </p:grpSpPr>
        <p:pic>
          <p:nvPicPr>
            <p:cNvPr id="18442" name="Picture 4" descr="188734&amp;DIFF=0&amp;SET=SIMPLE&amp;FILENAME=HRIT_MTSAT1_20080511_0230_DK01VIS&amp;PROJ=DISK&amp;FORM=PNG&amp;STR=1&amp;ELV=2&amp;ERR=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935"/>
              <a:ext cx="3006" cy="3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3" name="Rectangle 5"/>
            <p:cNvSpPr>
              <a:spLocks noChangeArrowheads="1"/>
            </p:cNvSpPr>
            <p:nvPr/>
          </p:nvSpPr>
          <p:spPr bwMode="auto">
            <a:xfrm>
              <a:off x="1383" y="1343"/>
              <a:ext cx="499" cy="227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444" name="Rectangle 6"/>
            <p:cNvSpPr>
              <a:spLocks noChangeArrowheads="1"/>
            </p:cNvSpPr>
            <p:nvPr/>
          </p:nvSpPr>
          <p:spPr bwMode="auto">
            <a:xfrm>
              <a:off x="1201" y="1570"/>
              <a:ext cx="499" cy="227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445" name="Rectangle 7"/>
            <p:cNvSpPr>
              <a:spLocks noChangeArrowheads="1"/>
            </p:cNvSpPr>
            <p:nvPr/>
          </p:nvSpPr>
          <p:spPr bwMode="auto">
            <a:xfrm>
              <a:off x="1337" y="1751"/>
              <a:ext cx="272" cy="22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446" name="Rectangle 8"/>
            <p:cNvSpPr>
              <a:spLocks noChangeArrowheads="1"/>
            </p:cNvSpPr>
            <p:nvPr/>
          </p:nvSpPr>
          <p:spPr bwMode="auto">
            <a:xfrm>
              <a:off x="929" y="3022"/>
              <a:ext cx="272" cy="91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447" name="Rectangle 9"/>
            <p:cNvSpPr>
              <a:spLocks noChangeArrowheads="1"/>
            </p:cNvSpPr>
            <p:nvPr/>
          </p:nvSpPr>
          <p:spPr bwMode="auto">
            <a:xfrm>
              <a:off x="2154" y="2931"/>
              <a:ext cx="272" cy="91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448" name="Text Box 10"/>
            <p:cNvSpPr txBox="1">
              <a:spLocks noChangeArrowheads="1"/>
            </p:cNvSpPr>
            <p:nvPr/>
          </p:nvSpPr>
          <p:spPr bwMode="auto">
            <a:xfrm>
              <a:off x="885" y="1343"/>
              <a:ext cx="58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000" b="1" smtClean="0">
                  <a:solidFill>
                    <a:srgbClr val="0000FF"/>
                  </a:solidFill>
                </a:rPr>
                <a:t>Region</a:t>
              </a:r>
              <a:r>
                <a:rPr lang="ja-JP" altLang="en-US" sz="1000" b="1" smtClean="0">
                  <a:solidFill>
                    <a:srgbClr val="0000FF"/>
                  </a:solidFill>
                </a:rPr>
                <a:t>　</a:t>
              </a:r>
              <a:r>
                <a:rPr lang="en-US" altLang="ja-JP" sz="1000" b="1" smtClean="0">
                  <a:solidFill>
                    <a:srgbClr val="0000FF"/>
                  </a:solidFill>
                </a:rPr>
                <a:t>1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000" b="1" smtClean="0">
                  <a:solidFill>
                    <a:srgbClr val="0000FF"/>
                  </a:solidFill>
                </a:rPr>
                <a:t>N-E JAPAN</a:t>
              </a:r>
            </a:p>
          </p:txBody>
        </p:sp>
        <p:sp>
          <p:nvSpPr>
            <p:cNvPr id="18449" name="Text Box 11"/>
            <p:cNvSpPr txBox="1">
              <a:spLocks noChangeArrowheads="1"/>
            </p:cNvSpPr>
            <p:nvPr/>
          </p:nvSpPr>
          <p:spPr bwMode="auto">
            <a:xfrm>
              <a:off x="659" y="1570"/>
              <a:ext cx="63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000" b="1" smtClean="0">
                  <a:solidFill>
                    <a:srgbClr val="0000FF"/>
                  </a:solidFill>
                </a:rPr>
                <a:t>Region</a:t>
              </a:r>
              <a:r>
                <a:rPr lang="en-US" altLang="ja-JP" sz="1000" smtClean="0">
                  <a:solidFill>
                    <a:srgbClr val="0000FF"/>
                  </a:solidFill>
                </a:rPr>
                <a:t> </a:t>
              </a:r>
              <a:r>
                <a:rPr lang="en-US" altLang="ja-JP" sz="1000" b="1" smtClean="0">
                  <a:solidFill>
                    <a:srgbClr val="0000FF"/>
                  </a:solidFill>
                </a:rPr>
                <a:t>2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000" b="1" smtClean="0">
                  <a:solidFill>
                    <a:srgbClr val="0000FF"/>
                  </a:solidFill>
                </a:rPr>
                <a:t>S-W JAPAN</a:t>
              </a:r>
            </a:p>
          </p:txBody>
        </p:sp>
        <p:sp>
          <p:nvSpPr>
            <p:cNvPr id="18450" name="Text Box 12"/>
            <p:cNvSpPr txBox="1">
              <a:spLocks noChangeArrowheads="1"/>
            </p:cNvSpPr>
            <p:nvPr/>
          </p:nvSpPr>
          <p:spPr bwMode="auto">
            <a:xfrm>
              <a:off x="931" y="1797"/>
              <a:ext cx="498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000" b="1" smtClean="0">
                  <a:solidFill>
                    <a:srgbClr val="009900"/>
                  </a:solidFill>
                </a:rPr>
                <a:t>Region 3</a:t>
              </a:r>
            </a:p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000" b="1" smtClean="0">
                  <a:solidFill>
                    <a:srgbClr val="009900"/>
                  </a:solidFill>
                </a:rPr>
                <a:t>Typhoon</a:t>
              </a:r>
            </a:p>
          </p:txBody>
        </p:sp>
        <p:sp>
          <p:nvSpPr>
            <p:cNvPr id="18451" name="Text Box 13"/>
            <p:cNvSpPr txBox="1">
              <a:spLocks noChangeArrowheads="1"/>
            </p:cNvSpPr>
            <p:nvPr/>
          </p:nvSpPr>
          <p:spPr bwMode="auto">
            <a:xfrm>
              <a:off x="1882" y="2704"/>
              <a:ext cx="63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000" b="1" smtClean="0">
                  <a:solidFill>
                    <a:srgbClr val="FFFF00"/>
                  </a:solidFill>
                </a:rPr>
                <a:t>Region 4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000" b="1" smtClean="0">
                  <a:solidFill>
                    <a:srgbClr val="FFFF00"/>
                  </a:solidFill>
                </a:rPr>
                <a:t>Land mark</a:t>
              </a:r>
            </a:p>
          </p:txBody>
        </p:sp>
        <p:sp>
          <p:nvSpPr>
            <p:cNvPr id="18452" name="Text Box 14"/>
            <p:cNvSpPr txBox="1">
              <a:spLocks noChangeArrowheads="1"/>
            </p:cNvSpPr>
            <p:nvPr/>
          </p:nvSpPr>
          <p:spPr bwMode="auto">
            <a:xfrm>
              <a:off x="703" y="2750"/>
              <a:ext cx="5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000" b="1" smtClean="0">
                  <a:solidFill>
                    <a:srgbClr val="FFFF00"/>
                  </a:solidFill>
                </a:rPr>
                <a:t>Region 5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000" b="1" smtClean="0">
                  <a:solidFill>
                    <a:srgbClr val="FFFF00"/>
                  </a:solidFill>
                </a:rPr>
                <a:t>Land mark</a:t>
              </a:r>
            </a:p>
          </p:txBody>
        </p:sp>
      </p:grpSp>
      <p:sp>
        <p:nvSpPr>
          <p:cNvPr id="18436" name="AutoShape 15"/>
          <p:cNvSpPr>
            <a:spLocks/>
          </p:cNvSpPr>
          <p:nvPr/>
        </p:nvSpPr>
        <p:spPr bwMode="auto">
          <a:xfrm>
            <a:off x="5076827" y="1052513"/>
            <a:ext cx="3671888" cy="647700"/>
          </a:xfrm>
          <a:prstGeom prst="borderCallout1">
            <a:avLst>
              <a:gd name="adj1" fmla="val 47787"/>
              <a:gd name="adj2" fmla="val -1796"/>
              <a:gd name="adj3" fmla="val 136449"/>
              <a:gd name="adj4" fmla="val -34389"/>
            </a:avLst>
          </a:prstGeom>
          <a:noFill/>
          <a:ln w="3175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b="1" smtClean="0">
                <a:solidFill>
                  <a:srgbClr val="C00000"/>
                </a:solidFill>
              </a:rPr>
              <a:t>Full disk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 smtClean="0">
                <a:solidFill>
                  <a:srgbClr val="C00000"/>
                </a:solidFill>
              </a:rPr>
              <a:t>Interval : 10 minutes (6 times per hour)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 smtClean="0">
                <a:solidFill>
                  <a:srgbClr val="C00000"/>
                </a:solidFill>
              </a:rPr>
              <a:t>23 swath</a:t>
            </a:r>
          </a:p>
        </p:txBody>
      </p:sp>
      <p:sp>
        <p:nvSpPr>
          <p:cNvPr id="14341" name="AutoShape 16"/>
          <p:cNvSpPr>
            <a:spLocks/>
          </p:cNvSpPr>
          <p:nvPr/>
        </p:nvSpPr>
        <p:spPr bwMode="auto">
          <a:xfrm>
            <a:off x="5508625" y="1843092"/>
            <a:ext cx="3240088" cy="865187"/>
          </a:xfrm>
          <a:prstGeom prst="borderCallout1">
            <a:avLst>
              <a:gd name="adj1" fmla="val 51213"/>
              <a:gd name="adj2" fmla="val -2986"/>
              <a:gd name="adj3" fmla="val 58786"/>
              <a:gd name="adj4" fmla="val -83563"/>
            </a:avLst>
          </a:prstGeom>
          <a:noFill/>
          <a:ln w="31750">
            <a:solidFill>
              <a:srgbClr val="0000FF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400" b="1" dirty="0">
                <a:solidFill>
                  <a:srgbClr val="2D2D8A"/>
                </a:solidFill>
              </a:rPr>
              <a:t>Region 1 JAPAN (North-East)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200" dirty="0">
                <a:solidFill>
                  <a:srgbClr val="2D2D8A"/>
                </a:solidFill>
              </a:rPr>
              <a:t>Interval : 2.5 minutes (4 times in 10minutes)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200" dirty="0">
                <a:solidFill>
                  <a:srgbClr val="2D2D8A"/>
                </a:solidFill>
              </a:rPr>
              <a:t>Dimension : EW x NS: 2000 x 1000 km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200" dirty="0">
                <a:solidFill>
                  <a:srgbClr val="2D2D8A"/>
                </a:solidFill>
              </a:rPr>
              <a:t>2 swath </a:t>
            </a:r>
          </a:p>
        </p:txBody>
      </p:sp>
      <p:sp>
        <p:nvSpPr>
          <p:cNvPr id="14342" name="AutoShape 17"/>
          <p:cNvSpPr>
            <a:spLocks/>
          </p:cNvSpPr>
          <p:nvPr/>
        </p:nvSpPr>
        <p:spPr bwMode="auto">
          <a:xfrm>
            <a:off x="5508625" y="2781300"/>
            <a:ext cx="3240088" cy="863600"/>
          </a:xfrm>
          <a:prstGeom prst="borderCallout1">
            <a:avLst>
              <a:gd name="adj1" fmla="val 50116"/>
              <a:gd name="adj2" fmla="val -2669"/>
              <a:gd name="adj3" fmla="val -9757"/>
              <a:gd name="adj4" fmla="val -91160"/>
            </a:avLst>
          </a:prstGeom>
          <a:noFill/>
          <a:ln w="31750">
            <a:solidFill>
              <a:srgbClr val="0000FF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400" b="1" dirty="0">
                <a:solidFill>
                  <a:srgbClr val="2D2D8A"/>
                </a:solidFill>
              </a:rPr>
              <a:t>Region 2 JAPAN (South-West)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200" dirty="0">
                <a:solidFill>
                  <a:srgbClr val="2D2D8A"/>
                </a:solidFill>
              </a:rPr>
              <a:t>Interval : 2.5 minutes (4 times in 10minutes)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200" dirty="0">
                <a:solidFill>
                  <a:srgbClr val="2D2D8A"/>
                </a:solidFill>
              </a:rPr>
              <a:t>Dimension : EW x NS: 2000 x 1000 km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200" dirty="0">
                <a:solidFill>
                  <a:srgbClr val="2D2D8A"/>
                </a:solidFill>
              </a:rPr>
              <a:t>2 swath</a:t>
            </a:r>
          </a:p>
        </p:txBody>
      </p:sp>
      <p:sp>
        <p:nvSpPr>
          <p:cNvPr id="14343" name="AutoShape 18"/>
          <p:cNvSpPr>
            <a:spLocks/>
          </p:cNvSpPr>
          <p:nvPr/>
        </p:nvSpPr>
        <p:spPr bwMode="auto">
          <a:xfrm>
            <a:off x="5508625" y="3789363"/>
            <a:ext cx="3240088" cy="863600"/>
          </a:xfrm>
          <a:prstGeom prst="borderCallout1">
            <a:avLst>
              <a:gd name="adj1" fmla="val 47737"/>
              <a:gd name="adj2" fmla="val -2352"/>
              <a:gd name="adj3" fmla="val -93150"/>
              <a:gd name="adj4" fmla="val -94553"/>
            </a:avLst>
          </a:prstGeom>
          <a:noFill/>
          <a:ln w="31750">
            <a:solidFill>
              <a:srgbClr val="008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400" b="1" dirty="0">
                <a:solidFill>
                  <a:srgbClr val="BBE0E3">
                    <a:lumMod val="25000"/>
                  </a:srgbClr>
                </a:solidFill>
              </a:rPr>
              <a:t>Region 3 Typhoon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200" dirty="0">
                <a:solidFill>
                  <a:srgbClr val="BBE0E3">
                    <a:lumMod val="25000"/>
                  </a:srgbClr>
                </a:solidFill>
              </a:rPr>
              <a:t>Interval : 2.5 minutes (4 times in 10minutes)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200" dirty="0">
                <a:solidFill>
                  <a:srgbClr val="BBE0E3">
                    <a:lumMod val="25000"/>
                  </a:srgbClr>
                </a:solidFill>
              </a:rPr>
              <a:t>Dimension : EW x NS: 1000 x 1000 km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200" dirty="0">
                <a:solidFill>
                  <a:srgbClr val="BBE0E3">
                    <a:lumMod val="25000"/>
                  </a:srgbClr>
                </a:solidFill>
              </a:rPr>
              <a:t>2 swath</a:t>
            </a:r>
          </a:p>
        </p:txBody>
      </p:sp>
      <p:sp>
        <p:nvSpPr>
          <p:cNvPr id="18440" name="AutoShape 19"/>
          <p:cNvSpPr>
            <a:spLocks/>
          </p:cNvSpPr>
          <p:nvPr/>
        </p:nvSpPr>
        <p:spPr bwMode="auto">
          <a:xfrm>
            <a:off x="5508627" y="4797425"/>
            <a:ext cx="3311525" cy="863600"/>
          </a:xfrm>
          <a:prstGeom prst="borderCallout1">
            <a:avLst>
              <a:gd name="adj1" fmla="val 46546"/>
              <a:gd name="adj2" fmla="val -1370"/>
              <a:gd name="adj3" fmla="val -5444"/>
              <a:gd name="adj4" fmla="val -48583"/>
            </a:avLst>
          </a:prstGeom>
          <a:noFill/>
          <a:ln w="31750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b="1" smtClean="0">
                <a:solidFill>
                  <a:srgbClr val="A29E00"/>
                </a:solidFill>
              </a:rPr>
              <a:t>Region 4 Land mark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 smtClean="0">
                <a:solidFill>
                  <a:srgbClr val="A29E00"/>
                </a:solidFill>
              </a:rPr>
              <a:t>Interval : 0.5 minutes (20 times in 10minutes)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 smtClean="0">
                <a:solidFill>
                  <a:srgbClr val="A29E00"/>
                </a:solidFill>
              </a:rPr>
              <a:t>Dimension : EW x NS: 1000 x 500 km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 smtClean="0">
                <a:solidFill>
                  <a:srgbClr val="A29E00"/>
                </a:solidFill>
              </a:rPr>
              <a:t>1 swath  </a:t>
            </a:r>
          </a:p>
        </p:txBody>
      </p:sp>
      <p:sp>
        <p:nvSpPr>
          <p:cNvPr id="18441" name="AutoShape 20"/>
          <p:cNvSpPr>
            <a:spLocks/>
          </p:cNvSpPr>
          <p:nvPr/>
        </p:nvSpPr>
        <p:spPr bwMode="auto">
          <a:xfrm>
            <a:off x="5508627" y="5732467"/>
            <a:ext cx="3311525" cy="936625"/>
          </a:xfrm>
          <a:prstGeom prst="borderCallout1">
            <a:avLst>
              <a:gd name="adj1" fmla="val 44014"/>
              <a:gd name="adj2" fmla="val -2611"/>
              <a:gd name="adj3" fmla="val -87644"/>
              <a:gd name="adj4" fmla="val -107875"/>
            </a:avLst>
          </a:prstGeom>
          <a:noFill/>
          <a:ln w="31750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b="1" smtClean="0">
                <a:solidFill>
                  <a:srgbClr val="A29E00"/>
                </a:solidFill>
              </a:rPr>
              <a:t>Region 5 Land mark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 smtClean="0">
                <a:solidFill>
                  <a:srgbClr val="A29E00"/>
                </a:solidFill>
              </a:rPr>
              <a:t>Interval : 0.5 minutes (20 times in 10minutes)</a:t>
            </a:r>
            <a:r>
              <a:rPr kumimoji="1" lang="en-US" altLang="ja-JP" smtClean="0">
                <a:solidFill>
                  <a:srgbClr val="A29E00"/>
                </a:solidFill>
              </a:rPr>
              <a:t> </a:t>
            </a:r>
            <a:r>
              <a:rPr kumimoji="1" lang="en-US" altLang="ja-JP" sz="1200" smtClean="0">
                <a:solidFill>
                  <a:srgbClr val="A29E00"/>
                </a:solidFill>
              </a:rPr>
              <a:t>Dimension : EW x NS: 1000 x 500 km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 smtClean="0">
                <a:solidFill>
                  <a:srgbClr val="A29E00"/>
                </a:solidFill>
              </a:rPr>
              <a:t>1 swath  </a:t>
            </a:r>
          </a:p>
        </p:txBody>
      </p:sp>
    </p:spTree>
    <p:extLst>
      <p:ext uri="{BB962C8B-B14F-4D97-AF65-F5344CB8AC3E}">
        <p14:creationId xmlns:p14="http://schemas.microsoft.com/office/powerpoint/2010/main" val="36942030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직사각형 185"/>
          <p:cNvSpPr/>
          <p:nvPr/>
        </p:nvSpPr>
        <p:spPr>
          <a:xfrm>
            <a:off x="179512" y="6093296"/>
            <a:ext cx="237626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73520" y="1287304"/>
            <a:ext cx="2880000" cy="507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  <a:buSzPct val="70000"/>
            </a:pPr>
            <a:endParaRPr kumimoji="1" lang="en-US" altLang="ko-KR" sz="1100" dirty="0" smtClean="0">
              <a:solidFill>
                <a:prstClr val="black">
                  <a:lumMod val="65000"/>
                  <a:lumOff val="35000"/>
                </a:prst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0" name="직사각형 199"/>
          <p:cNvSpPr/>
          <p:nvPr/>
        </p:nvSpPr>
        <p:spPr>
          <a:xfrm>
            <a:off x="1498516" y="3488494"/>
            <a:ext cx="1448537" cy="26768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6055052" y="1284007"/>
            <a:ext cx="3024000" cy="5072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  <a:buSzPct val="70000"/>
            </a:pPr>
            <a:endParaRPr kumimoji="1" lang="en-US" altLang="ko-KR" sz="1100" dirty="0" smtClean="0">
              <a:solidFill>
                <a:prstClr val="black">
                  <a:lumMod val="65000"/>
                  <a:lumOff val="35000"/>
                </a:prst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2" name="그룹 36"/>
          <p:cNvGrpSpPr/>
          <p:nvPr/>
        </p:nvGrpSpPr>
        <p:grpSpPr>
          <a:xfrm>
            <a:off x="77344" y="1287313"/>
            <a:ext cx="9004678" cy="5072975"/>
            <a:chOff x="2412740" y="2227510"/>
            <a:chExt cx="7551653" cy="5181870"/>
          </a:xfrm>
        </p:grpSpPr>
        <p:sp>
          <p:nvSpPr>
            <p:cNvPr id="37" name="직사각형 36"/>
            <p:cNvSpPr/>
            <p:nvPr/>
          </p:nvSpPr>
          <p:spPr>
            <a:xfrm>
              <a:off x="4919533" y="2227510"/>
              <a:ext cx="2415273" cy="33325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en-US" altLang="ko-KR" sz="1500" b="1" spc="-50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4955347" y="2560763"/>
              <a:ext cx="2304256" cy="484861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  <a:buSzPct val="70000"/>
              </a:pPr>
              <a:endParaRPr kumimoji="1" lang="en-US" altLang="ko-KR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82" name="직사각형 81"/>
            <p:cNvSpPr/>
            <p:nvPr/>
          </p:nvSpPr>
          <p:spPr>
            <a:xfrm>
              <a:off x="2412740" y="2237597"/>
              <a:ext cx="2415273" cy="33095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en-US" altLang="ko-KR" sz="1500" b="1" spc="-50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83" name="직사각형 82"/>
            <p:cNvSpPr/>
            <p:nvPr/>
          </p:nvSpPr>
          <p:spPr>
            <a:xfrm>
              <a:off x="2412741" y="3934817"/>
              <a:ext cx="2415274" cy="33095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en-US" altLang="ko-KR" sz="1500" b="1" spc="-50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16" name="직사각형 115"/>
            <p:cNvSpPr/>
            <p:nvPr/>
          </p:nvSpPr>
          <p:spPr>
            <a:xfrm>
              <a:off x="7428356" y="2227510"/>
              <a:ext cx="2536037" cy="33325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en-US" altLang="ko-KR" sz="1500" b="1" spc="-50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114" name="직사각형 113"/>
          <p:cNvSpPr/>
          <p:nvPr/>
        </p:nvSpPr>
        <p:spPr>
          <a:xfrm>
            <a:off x="3062850" y="1613554"/>
            <a:ext cx="432000" cy="47467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4486003" y="1613554"/>
            <a:ext cx="1458000" cy="47467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42087" y="1860070"/>
            <a:ext cx="973529" cy="70483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79" name="직사각형 78"/>
          <p:cNvSpPr/>
          <p:nvPr/>
        </p:nvSpPr>
        <p:spPr>
          <a:xfrm>
            <a:off x="1388202" y="1860070"/>
            <a:ext cx="1505199" cy="70483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18" name="제목 17"/>
          <p:cNvSpPr>
            <a:spLocks noGrp="1"/>
          </p:cNvSpPr>
          <p:nvPr>
            <p:ph type="title"/>
          </p:nvPr>
        </p:nvSpPr>
        <p:spPr>
          <a:xfrm>
            <a:off x="1049147" y="260655"/>
            <a:ext cx="7895446" cy="709715"/>
          </a:xfrm>
        </p:spPr>
        <p:txBody>
          <a:bodyPr anchor="ctr" anchorCtr="0">
            <a:noAutofit/>
          </a:bodyPr>
          <a:lstStyle/>
          <a:p>
            <a:pPr algn="l"/>
            <a:r>
              <a:rPr lang="en-US" altLang="ko-KR" sz="2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4.3 COMS &amp; GEO-KOMPSAT-2A</a:t>
            </a:r>
            <a:endParaRPr lang="ko-KR" altLang="en-US" sz="2800" b="1" dirty="0">
              <a:solidFill>
                <a:schemeClr val="bg1"/>
              </a:solidFill>
              <a:latin typeface="Tahoma" pitchFamily="34" charset="0"/>
              <a:ea typeface="HY견고딕" pitchFamily="18" charset="-127"/>
              <a:cs typeface="Tahoma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36703" y="1268760"/>
            <a:ext cx="2410404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B h="25400" prst="softRound"/>
            </a:sp3d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resolution</a:t>
            </a:r>
            <a:r>
              <a:rPr kumimoji="1" lang="ko-KR" altLang="en-US" sz="13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4times</a:t>
            </a:r>
            <a:r>
              <a:rPr kumimoji="1" lang="ko-KR" altLang="en-US" sz="13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3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upgrade</a:t>
            </a:r>
            <a:endParaRPr kumimoji="1" lang="ko-KR" altLang="en-US" sz="13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79516" y="1889330"/>
            <a:ext cx="901521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  <a:sp3d>
              <a:bevelB h="25400" prst="softRound"/>
            </a:sp3d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COMS</a:t>
            </a:r>
          </a:p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 smtClean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VIS 1km</a:t>
            </a:r>
          </a:p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 smtClean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IR  4km</a:t>
            </a:r>
            <a:endParaRPr kumimoji="1" lang="ko-KR" altLang="en-US" sz="1200" b="1" dirty="0">
              <a:solidFill>
                <a:srgbClr val="C0504D">
                  <a:lumMod val="50000"/>
                </a:srgb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373670" y="1889330"/>
            <a:ext cx="1533690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B h="25400" prst="softRound"/>
            </a:sp3d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Geo-KOMPSAT-2A</a:t>
            </a:r>
          </a:p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 smtClean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VIS 0.5~1km</a:t>
            </a:r>
          </a:p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 smtClean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IR       2km</a:t>
            </a:r>
            <a:endParaRPr kumimoji="1" lang="ko-KR" altLang="en-US" sz="1200" b="1" dirty="0">
              <a:solidFill>
                <a:srgbClr val="C0504D">
                  <a:lumMod val="50000"/>
                </a:srgb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0" name="오른쪽 화살표 49"/>
          <p:cNvSpPr/>
          <p:nvPr/>
        </p:nvSpPr>
        <p:spPr>
          <a:xfrm>
            <a:off x="1156548" y="2104475"/>
            <a:ext cx="175092" cy="216024"/>
          </a:xfrm>
          <a:prstGeom prst="rightArrow">
            <a:avLst/>
          </a:prstGeom>
          <a:solidFill>
            <a:srgbClr val="97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7508" y="2946430"/>
            <a:ext cx="2778709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B h="25400" prst="softRound"/>
            </a:sp3d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Observation</a:t>
            </a:r>
            <a:r>
              <a:rPr kumimoji="1" lang="ko-KR" altLang="en-US" sz="13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3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frequency</a:t>
            </a:r>
            <a:r>
              <a:rPr kumimoji="1" lang="ko-KR" altLang="en-US" sz="13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4 times</a:t>
            </a:r>
            <a:endParaRPr kumimoji="1" lang="ko-KR" altLang="en-US" sz="13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91142" y="3488494"/>
            <a:ext cx="1384514" cy="26768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pic>
        <p:nvPicPr>
          <p:cNvPr id="56" name="그림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612069"/>
            <a:ext cx="684000" cy="675812"/>
          </a:xfrm>
          <a:prstGeom prst="rect">
            <a:avLst/>
          </a:prstGeom>
        </p:spPr>
      </p:pic>
      <p:grpSp>
        <p:nvGrpSpPr>
          <p:cNvPr id="6" name="그룹 1"/>
          <p:cNvGrpSpPr/>
          <p:nvPr/>
        </p:nvGrpSpPr>
        <p:grpSpPr>
          <a:xfrm>
            <a:off x="1411272" y="3645024"/>
            <a:ext cx="139675" cy="2273776"/>
            <a:chOff x="2269226" y="3458424"/>
            <a:chExt cx="216024" cy="2273776"/>
          </a:xfrm>
        </p:grpSpPr>
        <p:cxnSp>
          <p:nvCxnSpPr>
            <p:cNvPr id="64" name="직선 연결선 63"/>
            <p:cNvCxnSpPr/>
            <p:nvPr/>
          </p:nvCxnSpPr>
          <p:spPr>
            <a:xfrm>
              <a:off x="2377239" y="3458424"/>
              <a:ext cx="0" cy="2268000"/>
            </a:xfrm>
            <a:prstGeom prst="line">
              <a:avLst/>
            </a:prstGeom>
            <a:ln w="22225">
              <a:solidFill>
                <a:srgbClr val="007E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직선 연결선 64"/>
            <p:cNvCxnSpPr/>
            <p:nvPr/>
          </p:nvCxnSpPr>
          <p:spPr>
            <a:xfrm flipH="1">
              <a:off x="2269226" y="3461010"/>
              <a:ext cx="216024" cy="0"/>
            </a:xfrm>
            <a:prstGeom prst="line">
              <a:avLst/>
            </a:prstGeom>
            <a:ln w="22225">
              <a:solidFill>
                <a:srgbClr val="007E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직선 연결선 65"/>
            <p:cNvCxnSpPr/>
            <p:nvPr/>
          </p:nvCxnSpPr>
          <p:spPr>
            <a:xfrm flipH="1">
              <a:off x="2269226" y="5732200"/>
              <a:ext cx="216024" cy="0"/>
            </a:xfrm>
            <a:prstGeom prst="line">
              <a:avLst/>
            </a:prstGeom>
            <a:ln w="22225">
              <a:solidFill>
                <a:srgbClr val="007E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5" name="그림 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38" y="2359895"/>
            <a:ext cx="864000" cy="860245"/>
          </a:xfrm>
          <a:prstGeom prst="rect">
            <a:avLst/>
          </a:prstGeom>
        </p:spPr>
      </p:pic>
      <p:sp>
        <p:nvSpPr>
          <p:cNvPr id="86" name="직사각형 85"/>
          <p:cNvSpPr/>
          <p:nvPr/>
        </p:nvSpPr>
        <p:spPr>
          <a:xfrm>
            <a:off x="3641897" y="1588574"/>
            <a:ext cx="67300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COMS</a:t>
            </a:r>
          </a:p>
        </p:txBody>
      </p:sp>
      <p:sp>
        <p:nvSpPr>
          <p:cNvPr id="87" name="직사각형 86"/>
          <p:cNvSpPr/>
          <p:nvPr/>
        </p:nvSpPr>
        <p:spPr>
          <a:xfrm>
            <a:off x="3304249" y="1892331"/>
            <a:ext cx="135485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 smtClean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1</a:t>
            </a:r>
          </a:p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 smtClean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(Black and white)</a:t>
            </a:r>
            <a:endParaRPr kumimoji="1" lang="en-US" altLang="ko-KR" sz="1100" b="1" dirty="0">
              <a:solidFill>
                <a:srgbClr val="C0504D">
                  <a:lumMod val="50000"/>
                </a:srgb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8" name="직사각형 87"/>
          <p:cNvSpPr/>
          <p:nvPr/>
        </p:nvSpPr>
        <p:spPr>
          <a:xfrm>
            <a:off x="3814799" y="3804761"/>
            <a:ext cx="33374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500" b="1" dirty="0" smtClean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O</a:t>
            </a:r>
            <a:endParaRPr kumimoji="1" lang="en-US" altLang="ko-KR" sz="1500" b="1" dirty="0">
              <a:solidFill>
                <a:srgbClr val="C0504D">
                  <a:lumMod val="50000"/>
                </a:srgb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9" name="직사각형 88"/>
          <p:cNvSpPr/>
          <p:nvPr/>
        </p:nvSpPr>
        <p:spPr>
          <a:xfrm>
            <a:off x="3848463" y="4736532"/>
            <a:ext cx="26642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 smtClean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4</a:t>
            </a:r>
          </a:p>
        </p:txBody>
      </p:sp>
      <p:pic>
        <p:nvPicPr>
          <p:cNvPr id="90" name="그림 8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425" y="5036561"/>
            <a:ext cx="594915" cy="592330"/>
          </a:xfrm>
          <a:prstGeom prst="rect">
            <a:avLst/>
          </a:prstGeom>
        </p:spPr>
      </p:pic>
      <p:pic>
        <p:nvPicPr>
          <p:cNvPr id="91" name="그림 9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390" y="5036561"/>
            <a:ext cx="594915" cy="592330"/>
          </a:xfrm>
          <a:prstGeom prst="rect">
            <a:avLst/>
          </a:prstGeom>
        </p:spPr>
      </p:pic>
      <p:pic>
        <p:nvPicPr>
          <p:cNvPr id="92" name="그림 9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354" y="5036561"/>
            <a:ext cx="594915" cy="592330"/>
          </a:xfrm>
          <a:prstGeom prst="rect">
            <a:avLst/>
          </a:prstGeom>
        </p:spPr>
      </p:pic>
      <p:pic>
        <p:nvPicPr>
          <p:cNvPr id="93" name="그림 9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318" y="5036561"/>
            <a:ext cx="594915" cy="592330"/>
          </a:xfrm>
          <a:prstGeom prst="rect">
            <a:avLst/>
          </a:prstGeom>
        </p:spPr>
      </p:pic>
      <p:sp>
        <p:nvSpPr>
          <p:cNvPr id="94" name="직사각형 93"/>
          <p:cNvSpPr/>
          <p:nvPr/>
        </p:nvSpPr>
        <p:spPr>
          <a:xfrm>
            <a:off x="3203848" y="5949280"/>
            <a:ext cx="11304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5 channel</a:t>
            </a:r>
            <a:endParaRPr kumimoji="1" lang="en-US" altLang="ko-KR" sz="1600" b="1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5" name="직사각형 94"/>
          <p:cNvSpPr/>
          <p:nvPr/>
        </p:nvSpPr>
        <p:spPr>
          <a:xfrm>
            <a:off x="4381857" y="1588574"/>
            <a:ext cx="164134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Geo-KOMPSAT-2A</a:t>
            </a:r>
          </a:p>
        </p:txBody>
      </p:sp>
      <p:pic>
        <p:nvPicPr>
          <p:cNvPr id="96" name="그림 9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799" y="2347459"/>
            <a:ext cx="864342" cy="857842"/>
          </a:xfrm>
          <a:prstGeom prst="rect">
            <a:avLst/>
          </a:prstGeom>
        </p:spPr>
      </p:pic>
      <p:sp>
        <p:nvSpPr>
          <p:cNvPr id="97" name="직사각형 96"/>
          <p:cNvSpPr/>
          <p:nvPr/>
        </p:nvSpPr>
        <p:spPr>
          <a:xfrm>
            <a:off x="4685803" y="1892331"/>
            <a:ext cx="108395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 smtClean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4</a:t>
            </a:r>
          </a:p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 smtClean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(color image)</a:t>
            </a:r>
            <a:endParaRPr kumimoji="1" lang="en-US" altLang="ko-KR" sz="1100" b="1" dirty="0">
              <a:solidFill>
                <a:srgbClr val="C0504D">
                  <a:lumMod val="50000"/>
                </a:srgb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8" name="직사각형 97"/>
          <p:cNvSpPr/>
          <p:nvPr/>
        </p:nvSpPr>
        <p:spPr>
          <a:xfrm>
            <a:off x="5103639" y="3407896"/>
            <a:ext cx="26642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 smtClean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2</a:t>
            </a:r>
          </a:p>
        </p:txBody>
      </p:sp>
      <p:pic>
        <p:nvPicPr>
          <p:cNvPr id="99" name="그림 9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747" y="3706776"/>
            <a:ext cx="594915" cy="592330"/>
          </a:xfrm>
          <a:prstGeom prst="rect">
            <a:avLst/>
          </a:prstGeom>
        </p:spPr>
      </p:pic>
      <p:pic>
        <p:nvPicPr>
          <p:cNvPr id="100" name="그림 9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385" y="3706776"/>
            <a:ext cx="594915" cy="592330"/>
          </a:xfrm>
          <a:prstGeom prst="rect">
            <a:avLst/>
          </a:prstGeom>
        </p:spPr>
      </p:pic>
      <p:sp>
        <p:nvSpPr>
          <p:cNvPr id="109" name="직사각형 108"/>
          <p:cNvSpPr/>
          <p:nvPr/>
        </p:nvSpPr>
        <p:spPr>
          <a:xfrm>
            <a:off x="5093896" y="4736532"/>
            <a:ext cx="3481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 smtClean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10</a:t>
            </a:r>
          </a:p>
        </p:txBody>
      </p:sp>
      <p:sp>
        <p:nvSpPr>
          <p:cNvPr id="110" name="직사각형 109"/>
          <p:cNvSpPr/>
          <p:nvPr/>
        </p:nvSpPr>
        <p:spPr>
          <a:xfrm>
            <a:off x="4572000" y="5949280"/>
            <a:ext cx="12490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16 channel</a:t>
            </a:r>
            <a:endParaRPr kumimoji="1" lang="en-US" altLang="ko-KR" sz="1600" b="1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1" name="직사각형 110"/>
          <p:cNvSpPr/>
          <p:nvPr/>
        </p:nvSpPr>
        <p:spPr>
          <a:xfrm>
            <a:off x="3049388" y="2552848"/>
            <a:ext cx="40267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 smtClean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VIS</a:t>
            </a:r>
            <a:endParaRPr kumimoji="1" lang="ko-KR" altLang="en-US" sz="1100" b="1" dirty="0">
              <a:solidFill>
                <a:srgbClr val="1F497D">
                  <a:lumMod val="75000"/>
                </a:srgb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2" name="직사각형 111"/>
          <p:cNvSpPr/>
          <p:nvPr/>
        </p:nvSpPr>
        <p:spPr>
          <a:xfrm>
            <a:off x="3074473" y="3741061"/>
            <a:ext cx="40748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 smtClean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SW</a:t>
            </a:r>
            <a:br>
              <a:rPr kumimoji="1" lang="en-US" altLang="ko-KR" sz="1100" b="1" dirty="0" smtClean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kumimoji="1" lang="en-US" altLang="ko-KR" sz="1100" b="1" dirty="0" smtClean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IR</a:t>
            </a:r>
            <a:endParaRPr kumimoji="1" lang="ko-KR" altLang="en-US" sz="1100" b="1" dirty="0">
              <a:solidFill>
                <a:srgbClr val="1F497D">
                  <a:lumMod val="75000"/>
                </a:srgb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3" name="직사각형 112"/>
          <p:cNvSpPr/>
          <p:nvPr/>
        </p:nvSpPr>
        <p:spPr>
          <a:xfrm>
            <a:off x="3135787" y="5117283"/>
            <a:ext cx="3209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 smtClean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IR</a:t>
            </a:r>
            <a:endParaRPr kumimoji="1" lang="ko-KR" altLang="en-US" sz="1100" b="1" dirty="0">
              <a:solidFill>
                <a:srgbClr val="1F497D">
                  <a:lumMod val="75000"/>
                </a:srgb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" name="오른쪽 화살표 12"/>
          <p:cNvSpPr/>
          <p:nvPr/>
        </p:nvSpPr>
        <p:spPr>
          <a:xfrm>
            <a:off x="4314898" y="3794454"/>
            <a:ext cx="338743" cy="354626"/>
          </a:xfrm>
          <a:prstGeom prst="rightArrow">
            <a:avLst/>
          </a:prstGeom>
          <a:solidFill>
            <a:srgbClr val="97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3121478" y="1268760"/>
            <a:ext cx="2208426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B h="25400" prst="softRound"/>
            </a:sp3d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channel</a:t>
            </a:r>
            <a:r>
              <a:rPr kumimoji="1" lang="ko-KR" altLang="en-US" sz="13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3times</a:t>
            </a:r>
            <a:r>
              <a:rPr kumimoji="1" lang="ko-KR" altLang="en-US" sz="13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3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increase</a:t>
            </a:r>
            <a:endParaRPr kumimoji="1" lang="ko-KR" altLang="en-US" sz="13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6058744" y="1268760"/>
            <a:ext cx="2541017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B h="25400" prst="softRound"/>
            </a:sp3d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products </a:t>
            </a:r>
            <a:r>
              <a:rPr kumimoji="1" lang="en-US" altLang="ko-K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3.5 times</a:t>
            </a:r>
            <a:r>
              <a:rPr kumimoji="1" lang="ko-KR" altLang="en-US" sz="13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3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increase</a:t>
            </a:r>
            <a:endParaRPr kumimoji="1" lang="ko-KR" altLang="en-US" sz="13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8" name="직사각형 117"/>
          <p:cNvSpPr/>
          <p:nvPr/>
        </p:nvSpPr>
        <p:spPr>
          <a:xfrm>
            <a:off x="6084172" y="1628800"/>
            <a:ext cx="1373811" cy="471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354805" y="1588574"/>
            <a:ext cx="780095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COMS</a:t>
            </a:r>
            <a:endParaRPr kumimoji="1" lang="ko-KR" altLang="en-US" sz="1300" b="1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6" name="직사각형 135"/>
          <p:cNvSpPr/>
          <p:nvPr/>
        </p:nvSpPr>
        <p:spPr>
          <a:xfrm>
            <a:off x="6228186" y="5970611"/>
            <a:ext cx="10941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Total : 16</a:t>
            </a:r>
            <a:endParaRPr kumimoji="1" lang="en-US" altLang="ko-KR" sz="1600" b="1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6201915" y="1827869"/>
            <a:ext cx="11063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 smtClean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Cloud/pre. : 5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6053745" y="3048707"/>
            <a:ext cx="1379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 smtClean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Aerosol : 5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6045036" y="4174920"/>
            <a:ext cx="1379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 smtClean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AMV : 3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6211568" y="5111606"/>
            <a:ext cx="11034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 smtClean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Land </a:t>
            </a:r>
            <a:r>
              <a:rPr kumimoji="1" lang="en-US" altLang="ko-KR" sz="1100" b="1" dirty="0" err="1" smtClean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sfc</a:t>
            </a:r>
            <a:r>
              <a:rPr kumimoji="1" lang="en-US" altLang="ko-KR" sz="1100" b="1" dirty="0" smtClean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. : 3</a:t>
            </a:r>
            <a:endParaRPr kumimoji="1" lang="ko-KR" altLang="en-US" sz="1100" b="1" dirty="0">
              <a:solidFill>
                <a:srgbClr val="7030A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7396711" y="1588574"/>
            <a:ext cx="1626779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Geo-KOMPSAT-2A</a:t>
            </a:r>
            <a:endParaRPr kumimoji="1" lang="ko-KR" altLang="en-US" sz="1300" b="1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2" name="직사각형 141"/>
          <p:cNvSpPr/>
          <p:nvPr/>
        </p:nvSpPr>
        <p:spPr>
          <a:xfrm>
            <a:off x="7668344" y="5970611"/>
            <a:ext cx="11662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Total : 52 </a:t>
            </a:r>
            <a:endParaRPr kumimoji="1" lang="en-US" altLang="ko-KR" sz="1600" b="1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7683803" y="1827869"/>
            <a:ext cx="12086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 smtClean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Cloud/pre. :19</a:t>
            </a:r>
          </a:p>
        </p:txBody>
      </p:sp>
      <p:sp>
        <p:nvSpPr>
          <p:cNvPr id="192" name="TextBox 191"/>
          <p:cNvSpPr txBox="1"/>
          <p:nvPr/>
        </p:nvSpPr>
        <p:spPr>
          <a:xfrm>
            <a:off x="7519487" y="3048707"/>
            <a:ext cx="1445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 smtClean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Aerosol :</a:t>
            </a:r>
            <a:r>
              <a:rPr kumimoji="1" lang="ko-KR" altLang="en-US" sz="1100" b="1" dirty="0" smtClean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100" b="1" dirty="0" smtClean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16</a:t>
            </a:r>
          </a:p>
        </p:txBody>
      </p:sp>
      <p:sp>
        <p:nvSpPr>
          <p:cNvPr id="193" name="TextBox 192"/>
          <p:cNvSpPr txBox="1"/>
          <p:nvPr/>
        </p:nvSpPr>
        <p:spPr>
          <a:xfrm>
            <a:off x="7579947" y="4174920"/>
            <a:ext cx="1384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 smtClean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AMV : 6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7573586" y="5111606"/>
            <a:ext cx="13188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 smtClean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Land </a:t>
            </a:r>
            <a:r>
              <a:rPr kumimoji="1" lang="en-US" altLang="ko-KR" sz="1100" b="1" dirty="0" err="1" smtClean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sfc</a:t>
            </a:r>
            <a:r>
              <a:rPr kumimoji="1" lang="en-US" altLang="ko-KR" sz="1100" b="1" dirty="0" smtClean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. :</a:t>
            </a:r>
            <a:r>
              <a:rPr kumimoji="1" lang="ko-KR" altLang="en-US" sz="1100" b="1" dirty="0" smtClean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100" b="1" dirty="0" smtClean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11</a:t>
            </a:r>
            <a:endParaRPr kumimoji="1" lang="ko-KR" altLang="en-US" sz="1100" b="1" dirty="0">
              <a:solidFill>
                <a:srgbClr val="7030A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02" name="그림 2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16" y="3612075"/>
            <a:ext cx="684000" cy="681027"/>
          </a:xfrm>
          <a:prstGeom prst="rect">
            <a:avLst/>
          </a:prstGeom>
        </p:spPr>
      </p:pic>
      <p:pic>
        <p:nvPicPr>
          <p:cNvPr id="203" name="그림 20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7" t="3563" r="11834" b="41851"/>
          <a:stretch/>
        </p:blipFill>
        <p:spPr>
          <a:xfrm>
            <a:off x="179512" y="4653144"/>
            <a:ext cx="540000" cy="398491"/>
          </a:xfrm>
          <a:prstGeom prst="rect">
            <a:avLst/>
          </a:prstGeom>
        </p:spPr>
      </p:pic>
      <p:pic>
        <p:nvPicPr>
          <p:cNvPr id="204" name="그림 20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7" t="3563" r="11834" b="41851"/>
          <a:stretch/>
        </p:blipFill>
        <p:spPr>
          <a:xfrm>
            <a:off x="734626" y="4653144"/>
            <a:ext cx="540000" cy="398491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"/>
          <a:stretch/>
        </p:blipFill>
        <p:spPr>
          <a:xfrm>
            <a:off x="136079" y="5410047"/>
            <a:ext cx="346942" cy="467233"/>
          </a:xfrm>
          <a:prstGeom prst="rect">
            <a:avLst/>
          </a:prstGeom>
        </p:spPr>
      </p:pic>
      <p:pic>
        <p:nvPicPr>
          <p:cNvPr id="207" name="그림 20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"/>
          <a:stretch/>
        </p:blipFill>
        <p:spPr>
          <a:xfrm>
            <a:off x="395536" y="5410047"/>
            <a:ext cx="346942" cy="467233"/>
          </a:xfrm>
          <a:prstGeom prst="rect">
            <a:avLst/>
          </a:prstGeom>
        </p:spPr>
      </p:pic>
      <p:pic>
        <p:nvPicPr>
          <p:cNvPr id="208" name="그림 20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"/>
          <a:stretch/>
        </p:blipFill>
        <p:spPr>
          <a:xfrm>
            <a:off x="683568" y="5410047"/>
            <a:ext cx="346942" cy="467233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333053" y="4309764"/>
            <a:ext cx="96051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Full disk</a:t>
            </a:r>
            <a:r>
              <a:rPr kumimoji="1" lang="ko-KR" altLang="en-US" sz="11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1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: 1</a:t>
            </a:r>
            <a:endParaRPr kumimoji="1" lang="ko-KR" altLang="en-US" sz="1100" dirty="0">
              <a:solidFill>
                <a:prstClr val="black"/>
              </a:solidFill>
            </a:endParaRPr>
          </a:p>
        </p:txBody>
      </p:sp>
      <p:sp>
        <p:nvSpPr>
          <p:cNvPr id="209" name="직사각형 208"/>
          <p:cNvSpPr/>
          <p:nvPr/>
        </p:nvSpPr>
        <p:spPr>
          <a:xfrm>
            <a:off x="399731" y="5039598"/>
            <a:ext cx="6238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NH : 2</a:t>
            </a:r>
            <a:endParaRPr kumimoji="1" lang="ko-KR" altLang="en-US" sz="1100" dirty="0">
              <a:solidFill>
                <a:prstClr val="black"/>
              </a:solidFill>
            </a:endParaRPr>
          </a:p>
        </p:txBody>
      </p:sp>
      <p:sp>
        <p:nvSpPr>
          <p:cNvPr id="212" name="직사각형 211"/>
          <p:cNvSpPr/>
          <p:nvPr/>
        </p:nvSpPr>
        <p:spPr>
          <a:xfrm>
            <a:off x="35496" y="5877272"/>
            <a:ext cx="13276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KP</a:t>
            </a:r>
            <a:r>
              <a:rPr kumimoji="1" lang="ko-KR" altLang="en-US" sz="11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1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: every 15min</a:t>
            </a:r>
            <a:endParaRPr kumimoji="1" lang="ko-KR" altLang="en-US" sz="1100" dirty="0">
              <a:solidFill>
                <a:prstClr val="black"/>
              </a:solidFill>
            </a:endParaRPr>
          </a:p>
        </p:txBody>
      </p:sp>
      <p:pic>
        <p:nvPicPr>
          <p:cNvPr id="213" name="그림 2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951" y="3612069"/>
            <a:ext cx="684000" cy="675812"/>
          </a:xfrm>
          <a:prstGeom prst="rect">
            <a:avLst/>
          </a:prstGeom>
        </p:spPr>
      </p:pic>
      <p:pic>
        <p:nvPicPr>
          <p:cNvPr id="214" name="그림 2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19" y="3612069"/>
            <a:ext cx="684000" cy="675812"/>
          </a:xfrm>
          <a:prstGeom prst="rect">
            <a:avLst/>
          </a:prstGeom>
        </p:spPr>
      </p:pic>
      <p:pic>
        <p:nvPicPr>
          <p:cNvPr id="215" name="그림 2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435" y="3612069"/>
            <a:ext cx="684000" cy="675812"/>
          </a:xfrm>
          <a:prstGeom prst="rect">
            <a:avLst/>
          </a:prstGeom>
        </p:spPr>
      </p:pic>
      <p:sp>
        <p:nvSpPr>
          <p:cNvPr id="216" name="직사각형 215"/>
          <p:cNvSpPr/>
          <p:nvPr/>
        </p:nvSpPr>
        <p:spPr>
          <a:xfrm>
            <a:off x="1763692" y="4293096"/>
            <a:ext cx="96051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Full disk : 4</a:t>
            </a:r>
            <a:endParaRPr kumimoji="1" lang="ko-KR" altLang="en-US" sz="1100" dirty="0">
              <a:solidFill>
                <a:prstClr val="black"/>
              </a:solidFill>
            </a:endParaRPr>
          </a:p>
        </p:txBody>
      </p:sp>
      <p:pic>
        <p:nvPicPr>
          <p:cNvPr id="217" name="그림 2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7" t="3563" r="11834" b="41851"/>
          <a:stretch/>
        </p:blipFill>
        <p:spPr>
          <a:xfrm>
            <a:off x="1619672" y="4643216"/>
            <a:ext cx="540000" cy="398491"/>
          </a:xfrm>
          <a:prstGeom prst="rect">
            <a:avLst/>
          </a:prstGeom>
        </p:spPr>
      </p:pic>
      <p:pic>
        <p:nvPicPr>
          <p:cNvPr id="218" name="그림 2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7" t="3563" r="11834" b="41851"/>
          <a:stretch/>
        </p:blipFill>
        <p:spPr>
          <a:xfrm>
            <a:off x="1693618" y="4643216"/>
            <a:ext cx="540000" cy="398491"/>
          </a:xfrm>
          <a:prstGeom prst="rect">
            <a:avLst/>
          </a:prstGeom>
        </p:spPr>
      </p:pic>
      <p:pic>
        <p:nvPicPr>
          <p:cNvPr id="219" name="그림 2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7" t="3563" r="11834" b="41851"/>
          <a:stretch/>
        </p:blipFill>
        <p:spPr>
          <a:xfrm>
            <a:off x="1767564" y="4643216"/>
            <a:ext cx="540000" cy="398491"/>
          </a:xfrm>
          <a:prstGeom prst="rect">
            <a:avLst/>
          </a:prstGeom>
        </p:spPr>
      </p:pic>
      <p:sp>
        <p:nvSpPr>
          <p:cNvPr id="221" name="직사각형 220"/>
          <p:cNvSpPr/>
          <p:nvPr/>
        </p:nvSpPr>
        <p:spPr>
          <a:xfrm>
            <a:off x="1690928" y="5039598"/>
            <a:ext cx="70564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NH : 10</a:t>
            </a:r>
            <a:endParaRPr kumimoji="1" lang="ko-KR" altLang="en-US" sz="1100" dirty="0">
              <a:solidFill>
                <a:prstClr val="black"/>
              </a:solidFill>
            </a:endParaRPr>
          </a:p>
        </p:txBody>
      </p:sp>
      <p:sp>
        <p:nvSpPr>
          <p:cNvPr id="225" name="직사각형 224"/>
          <p:cNvSpPr/>
          <p:nvPr/>
        </p:nvSpPr>
        <p:spPr>
          <a:xfrm>
            <a:off x="2485750" y="5471646"/>
            <a:ext cx="45717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…....</a:t>
            </a:r>
            <a:endParaRPr kumimoji="1" lang="ko-KR" altLang="en-US" sz="1100" dirty="0">
              <a:solidFill>
                <a:prstClr val="black"/>
              </a:solidFill>
            </a:endParaRPr>
          </a:p>
        </p:txBody>
      </p:sp>
      <p:sp>
        <p:nvSpPr>
          <p:cNvPr id="227" name="직사각형 226"/>
          <p:cNvSpPr/>
          <p:nvPr/>
        </p:nvSpPr>
        <p:spPr>
          <a:xfrm>
            <a:off x="1700673" y="5877272"/>
            <a:ext cx="12458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KP : every 2min</a:t>
            </a:r>
            <a:endParaRPr kumimoji="1" lang="ko-KR" altLang="en-US" sz="1100" dirty="0">
              <a:solidFill>
                <a:prstClr val="black"/>
              </a:solidFill>
            </a:endParaRPr>
          </a:p>
        </p:txBody>
      </p:sp>
      <p:pic>
        <p:nvPicPr>
          <p:cNvPr id="175" name="그림 17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"/>
          <a:stretch/>
        </p:blipFill>
        <p:spPr>
          <a:xfrm>
            <a:off x="1632770" y="5410047"/>
            <a:ext cx="346942" cy="467233"/>
          </a:xfrm>
          <a:prstGeom prst="rect">
            <a:avLst/>
          </a:prstGeom>
        </p:spPr>
      </p:pic>
      <p:pic>
        <p:nvPicPr>
          <p:cNvPr id="176" name="그림 17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"/>
          <a:stretch/>
        </p:blipFill>
        <p:spPr>
          <a:xfrm>
            <a:off x="1704778" y="5410047"/>
            <a:ext cx="346942" cy="467233"/>
          </a:xfrm>
          <a:prstGeom prst="rect">
            <a:avLst/>
          </a:prstGeom>
        </p:spPr>
      </p:pic>
      <p:pic>
        <p:nvPicPr>
          <p:cNvPr id="177" name="그림 17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"/>
          <a:stretch/>
        </p:blipFill>
        <p:spPr>
          <a:xfrm>
            <a:off x="1776786" y="5410047"/>
            <a:ext cx="346942" cy="467233"/>
          </a:xfrm>
          <a:prstGeom prst="rect">
            <a:avLst/>
          </a:prstGeom>
        </p:spPr>
      </p:pic>
      <p:pic>
        <p:nvPicPr>
          <p:cNvPr id="195" name="그림 19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"/>
          <a:stretch/>
        </p:blipFill>
        <p:spPr>
          <a:xfrm>
            <a:off x="1848794" y="5410047"/>
            <a:ext cx="346942" cy="467233"/>
          </a:xfrm>
          <a:prstGeom prst="rect">
            <a:avLst/>
          </a:prstGeom>
        </p:spPr>
      </p:pic>
      <p:pic>
        <p:nvPicPr>
          <p:cNvPr id="196" name="그림 19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"/>
          <a:stretch/>
        </p:blipFill>
        <p:spPr>
          <a:xfrm>
            <a:off x="1920802" y="5410047"/>
            <a:ext cx="346942" cy="467233"/>
          </a:xfrm>
          <a:prstGeom prst="rect">
            <a:avLst/>
          </a:prstGeom>
        </p:spPr>
      </p:pic>
      <p:pic>
        <p:nvPicPr>
          <p:cNvPr id="197" name="그림 19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"/>
          <a:stretch/>
        </p:blipFill>
        <p:spPr>
          <a:xfrm>
            <a:off x="1992810" y="5410047"/>
            <a:ext cx="346942" cy="467233"/>
          </a:xfrm>
          <a:prstGeom prst="rect">
            <a:avLst/>
          </a:prstGeom>
        </p:spPr>
      </p:pic>
      <p:pic>
        <p:nvPicPr>
          <p:cNvPr id="198" name="그림 19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"/>
          <a:stretch/>
        </p:blipFill>
        <p:spPr>
          <a:xfrm>
            <a:off x="2064818" y="5410047"/>
            <a:ext cx="346942" cy="467233"/>
          </a:xfrm>
          <a:prstGeom prst="rect">
            <a:avLst/>
          </a:prstGeom>
        </p:spPr>
      </p:pic>
      <p:pic>
        <p:nvPicPr>
          <p:cNvPr id="199" name="그림 19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"/>
          <a:stretch/>
        </p:blipFill>
        <p:spPr>
          <a:xfrm>
            <a:off x="2136826" y="5410047"/>
            <a:ext cx="346942" cy="467233"/>
          </a:xfrm>
          <a:prstGeom prst="rect">
            <a:avLst/>
          </a:prstGeom>
        </p:spPr>
      </p:pic>
      <p:pic>
        <p:nvPicPr>
          <p:cNvPr id="201" name="그림 20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"/>
          <a:stretch/>
        </p:blipFill>
        <p:spPr>
          <a:xfrm>
            <a:off x="2208834" y="5410047"/>
            <a:ext cx="346942" cy="467233"/>
          </a:xfrm>
          <a:prstGeom prst="rect">
            <a:avLst/>
          </a:prstGeom>
        </p:spPr>
      </p:pic>
      <p:sp>
        <p:nvSpPr>
          <p:cNvPr id="55" name="오른쪽 화살표 54"/>
          <p:cNvSpPr/>
          <p:nvPr/>
        </p:nvSpPr>
        <p:spPr>
          <a:xfrm>
            <a:off x="1388408" y="4725144"/>
            <a:ext cx="216024" cy="242446"/>
          </a:xfrm>
          <a:prstGeom prst="rightArrow">
            <a:avLst/>
          </a:prstGeom>
          <a:solidFill>
            <a:srgbClr val="97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 dirty="0">
              <a:solidFill>
                <a:prstClr val="white"/>
              </a:solidFill>
            </a:endParaRPr>
          </a:p>
        </p:txBody>
      </p:sp>
      <p:pic>
        <p:nvPicPr>
          <p:cNvPr id="205" name="그림 20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7" t="3563" r="11834" b="41851"/>
          <a:stretch/>
        </p:blipFill>
        <p:spPr>
          <a:xfrm>
            <a:off x="1841510" y="4643216"/>
            <a:ext cx="540000" cy="398491"/>
          </a:xfrm>
          <a:prstGeom prst="rect">
            <a:avLst/>
          </a:prstGeom>
        </p:spPr>
      </p:pic>
      <p:pic>
        <p:nvPicPr>
          <p:cNvPr id="206" name="그림 20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7" t="3563" r="11834" b="41851"/>
          <a:stretch/>
        </p:blipFill>
        <p:spPr>
          <a:xfrm>
            <a:off x="1915456" y="4643216"/>
            <a:ext cx="540000" cy="398491"/>
          </a:xfrm>
          <a:prstGeom prst="rect">
            <a:avLst/>
          </a:prstGeom>
        </p:spPr>
      </p:pic>
      <p:pic>
        <p:nvPicPr>
          <p:cNvPr id="210" name="그림 20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7" t="3563" r="11834" b="41851"/>
          <a:stretch/>
        </p:blipFill>
        <p:spPr>
          <a:xfrm>
            <a:off x="1989402" y="4643216"/>
            <a:ext cx="540000" cy="398491"/>
          </a:xfrm>
          <a:prstGeom prst="rect">
            <a:avLst/>
          </a:prstGeom>
        </p:spPr>
      </p:pic>
      <p:pic>
        <p:nvPicPr>
          <p:cNvPr id="211" name="그림 2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7" t="3563" r="11834" b="41851"/>
          <a:stretch/>
        </p:blipFill>
        <p:spPr>
          <a:xfrm>
            <a:off x="2063348" y="4643216"/>
            <a:ext cx="540000" cy="398491"/>
          </a:xfrm>
          <a:prstGeom prst="rect">
            <a:avLst/>
          </a:prstGeom>
        </p:spPr>
      </p:pic>
      <p:pic>
        <p:nvPicPr>
          <p:cNvPr id="233" name="그림 2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7" t="3563" r="11834" b="41851"/>
          <a:stretch/>
        </p:blipFill>
        <p:spPr>
          <a:xfrm>
            <a:off x="2137294" y="4643216"/>
            <a:ext cx="540000" cy="398491"/>
          </a:xfrm>
          <a:prstGeom prst="rect">
            <a:avLst/>
          </a:prstGeom>
        </p:spPr>
      </p:pic>
      <p:pic>
        <p:nvPicPr>
          <p:cNvPr id="235" name="그림 23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7" t="3563" r="11834" b="41851"/>
          <a:stretch/>
        </p:blipFill>
        <p:spPr>
          <a:xfrm>
            <a:off x="2211240" y="4643216"/>
            <a:ext cx="540000" cy="398491"/>
          </a:xfrm>
          <a:prstGeom prst="rect">
            <a:avLst/>
          </a:prstGeom>
        </p:spPr>
      </p:pic>
      <p:pic>
        <p:nvPicPr>
          <p:cNvPr id="236" name="그림 23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7" t="3563" r="11834" b="41851"/>
          <a:stretch/>
        </p:blipFill>
        <p:spPr>
          <a:xfrm>
            <a:off x="2285186" y="4643216"/>
            <a:ext cx="540000" cy="398491"/>
          </a:xfrm>
          <a:prstGeom prst="rect">
            <a:avLst/>
          </a:prstGeom>
        </p:spPr>
      </p:pic>
      <p:pic>
        <p:nvPicPr>
          <p:cNvPr id="237" name="그림 23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7" t="3563" r="11834" b="41851"/>
          <a:stretch/>
        </p:blipFill>
        <p:spPr>
          <a:xfrm>
            <a:off x="2359134" y="4643216"/>
            <a:ext cx="540000" cy="398491"/>
          </a:xfrm>
          <a:prstGeom prst="rect">
            <a:avLst/>
          </a:prstGeom>
        </p:spPr>
      </p:pic>
      <p:sp>
        <p:nvSpPr>
          <p:cNvPr id="239" name="직사각형 238"/>
          <p:cNvSpPr/>
          <p:nvPr/>
        </p:nvSpPr>
        <p:spPr>
          <a:xfrm>
            <a:off x="1259636" y="3356992"/>
            <a:ext cx="475057" cy="256349"/>
          </a:xfrm>
          <a:prstGeom prst="rect">
            <a:avLst/>
          </a:prstGeom>
          <a:solidFill>
            <a:srgbClr val="004A8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 dirty="0">
              <a:solidFill>
                <a:prstClr val="white"/>
              </a:solidFill>
            </a:endParaRPr>
          </a:p>
        </p:txBody>
      </p:sp>
      <p:sp>
        <p:nvSpPr>
          <p:cNvPr id="240" name="TextBox 239"/>
          <p:cNvSpPr txBox="1"/>
          <p:nvPr/>
        </p:nvSpPr>
        <p:spPr>
          <a:xfrm>
            <a:off x="1206296" y="3341752"/>
            <a:ext cx="576064" cy="2616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B h="25400" prst="softRound"/>
            </a:sp3d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 smtClean="0">
                <a:solidFill>
                  <a:prstClr val="white"/>
                </a:solidFill>
                <a:latin typeface="맑은 고딕" pitchFamily="50" charset="-127"/>
                <a:ea typeface="맑은 고딕" pitchFamily="50" charset="-127"/>
              </a:rPr>
              <a:t>1hr</a:t>
            </a:r>
            <a:endParaRPr kumimoji="1" lang="ko-KR" altLang="en-US" sz="1100" b="1" dirty="0">
              <a:solidFill>
                <a:prstClr val="white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41" name="그림 2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334" y="5036561"/>
            <a:ext cx="594915" cy="592330"/>
          </a:xfrm>
          <a:prstGeom prst="rect">
            <a:avLst/>
          </a:prstGeom>
        </p:spPr>
      </p:pic>
      <p:pic>
        <p:nvPicPr>
          <p:cNvPr id="242" name="그림 2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26" y="5036561"/>
            <a:ext cx="594915" cy="592330"/>
          </a:xfrm>
          <a:prstGeom prst="rect">
            <a:avLst/>
          </a:prstGeom>
        </p:spPr>
      </p:pic>
      <p:pic>
        <p:nvPicPr>
          <p:cNvPr id="243" name="그림 2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318" y="5036561"/>
            <a:ext cx="594915" cy="592330"/>
          </a:xfrm>
          <a:prstGeom prst="rect">
            <a:avLst/>
          </a:prstGeom>
        </p:spPr>
      </p:pic>
      <p:pic>
        <p:nvPicPr>
          <p:cNvPr id="244" name="그림 2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310" y="5036561"/>
            <a:ext cx="594915" cy="592330"/>
          </a:xfrm>
          <a:prstGeom prst="rect">
            <a:avLst/>
          </a:prstGeom>
        </p:spPr>
      </p:pic>
      <p:pic>
        <p:nvPicPr>
          <p:cNvPr id="245" name="그림 2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310" y="5036561"/>
            <a:ext cx="594915" cy="592330"/>
          </a:xfrm>
          <a:prstGeom prst="rect">
            <a:avLst/>
          </a:prstGeom>
        </p:spPr>
      </p:pic>
      <p:pic>
        <p:nvPicPr>
          <p:cNvPr id="246" name="그림 2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302" y="5036561"/>
            <a:ext cx="594915" cy="592330"/>
          </a:xfrm>
          <a:prstGeom prst="rect">
            <a:avLst/>
          </a:prstGeom>
        </p:spPr>
      </p:pic>
      <p:pic>
        <p:nvPicPr>
          <p:cNvPr id="247" name="그림 2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294" y="5036561"/>
            <a:ext cx="594915" cy="592330"/>
          </a:xfrm>
          <a:prstGeom prst="rect">
            <a:avLst/>
          </a:prstGeom>
        </p:spPr>
      </p:pic>
      <p:pic>
        <p:nvPicPr>
          <p:cNvPr id="248" name="그림 2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86" y="5036561"/>
            <a:ext cx="594915" cy="592330"/>
          </a:xfrm>
          <a:prstGeom prst="rect">
            <a:avLst/>
          </a:prstGeom>
        </p:spPr>
      </p:pic>
      <p:pic>
        <p:nvPicPr>
          <p:cNvPr id="249" name="그림 2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278" y="5036561"/>
            <a:ext cx="594915" cy="592330"/>
          </a:xfrm>
          <a:prstGeom prst="rect">
            <a:avLst/>
          </a:prstGeom>
        </p:spPr>
      </p:pic>
      <p:pic>
        <p:nvPicPr>
          <p:cNvPr id="250" name="그림 2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270" y="5036561"/>
            <a:ext cx="594915" cy="592330"/>
          </a:xfrm>
          <a:prstGeom prst="rect">
            <a:avLst/>
          </a:prstGeom>
        </p:spPr>
      </p:pic>
      <p:pic>
        <p:nvPicPr>
          <p:cNvPr id="251" name="그림 2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262" y="5036561"/>
            <a:ext cx="594915" cy="592330"/>
          </a:xfrm>
          <a:prstGeom prst="rect">
            <a:avLst/>
          </a:prstGeom>
        </p:spPr>
      </p:pic>
      <p:pic>
        <p:nvPicPr>
          <p:cNvPr id="1028" name="Picture 4"/>
          <p:cNvPicPr preferRelativeResize="0"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43636" y="2113599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 preferRelativeResize="0">
            <a:picLocks noChangeArrowheads="1"/>
          </p:cNvPicPr>
          <p:nvPr/>
        </p:nvPicPr>
        <p:blipFill>
          <a:blip r:embed="rId11" cstate="print"/>
          <a:srcRect t="1063"/>
          <a:stretch>
            <a:fillRect/>
          </a:stretch>
        </p:blipFill>
        <p:spPr bwMode="auto">
          <a:xfrm>
            <a:off x="6286512" y="2113599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 preferRelativeResize="0"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29388" y="2113607"/>
            <a:ext cx="594000" cy="5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 preferRelativeResize="0"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72264" y="2113599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 preferRelativeResize="0"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715140" y="2113599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 descr="C:\Users\기본\Desktop\그림1.png"/>
          <p:cNvPicPr preferRelativeResize="0"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143636" y="5357826"/>
            <a:ext cx="594000" cy="594000"/>
          </a:xfrm>
          <a:prstGeom prst="rect">
            <a:avLst/>
          </a:prstGeom>
          <a:noFill/>
        </p:spPr>
      </p:pic>
      <p:pic>
        <p:nvPicPr>
          <p:cNvPr id="1039" name="Picture 15" descr="C:\Users\기본\Desktop\그림2.png"/>
          <p:cNvPicPr preferRelativeResize="0"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429388" y="5357826"/>
            <a:ext cx="594000" cy="594000"/>
          </a:xfrm>
          <a:prstGeom prst="rect">
            <a:avLst/>
          </a:prstGeom>
          <a:noFill/>
        </p:spPr>
      </p:pic>
      <p:pic>
        <p:nvPicPr>
          <p:cNvPr id="1040" name="Picture 16" descr="C:\Users\기본\Desktop\그림3.png"/>
          <p:cNvPicPr preferRelativeResize="0">
            <a:picLocks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715140" y="5357826"/>
            <a:ext cx="594000" cy="594000"/>
          </a:xfrm>
          <a:prstGeom prst="rect">
            <a:avLst/>
          </a:prstGeom>
          <a:noFill/>
        </p:spPr>
      </p:pic>
      <p:pic>
        <p:nvPicPr>
          <p:cNvPr id="1044" name="Picture 20" descr="C:\Users\기본\Desktop\그림5.png"/>
          <p:cNvPicPr preferRelativeResize="0">
            <a:picLocks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143636" y="4461760"/>
            <a:ext cx="594000" cy="594000"/>
          </a:xfrm>
          <a:prstGeom prst="rect">
            <a:avLst/>
          </a:prstGeom>
          <a:noFill/>
        </p:spPr>
      </p:pic>
      <p:pic>
        <p:nvPicPr>
          <p:cNvPr id="1045" name="Picture 21" descr="C:\Users\기본\Desktop\그림6.png"/>
          <p:cNvPicPr preferRelativeResize="0">
            <a:picLocks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429388" y="4461760"/>
            <a:ext cx="594000" cy="594000"/>
          </a:xfrm>
          <a:prstGeom prst="rect">
            <a:avLst/>
          </a:prstGeom>
          <a:noFill/>
        </p:spPr>
      </p:pic>
      <p:pic>
        <p:nvPicPr>
          <p:cNvPr id="1046" name="Picture 22" descr="C:\Users\기본\Desktop\그림4.png"/>
          <p:cNvPicPr preferRelativeResize="0">
            <a:picLocks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715140" y="4461760"/>
            <a:ext cx="594000" cy="594000"/>
          </a:xfrm>
          <a:prstGeom prst="rect">
            <a:avLst/>
          </a:prstGeom>
          <a:noFill/>
        </p:spPr>
      </p:pic>
      <p:pic>
        <p:nvPicPr>
          <p:cNvPr id="1062" name="Picture 38" descr="C:\Users\기본\Desktop\그림12.png"/>
          <p:cNvPicPr preferRelativeResize="0">
            <a:picLocks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143636" y="3310613"/>
            <a:ext cx="594000" cy="594000"/>
          </a:xfrm>
          <a:prstGeom prst="rect">
            <a:avLst/>
          </a:prstGeom>
          <a:noFill/>
        </p:spPr>
      </p:pic>
      <p:pic>
        <p:nvPicPr>
          <p:cNvPr id="1063" name="Picture 39" descr="C:\Users\기본\Desktop\그림13.png"/>
          <p:cNvPicPr preferRelativeResize="0">
            <a:picLocks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286512" y="3310613"/>
            <a:ext cx="594000" cy="594000"/>
          </a:xfrm>
          <a:prstGeom prst="rect">
            <a:avLst/>
          </a:prstGeom>
          <a:noFill/>
        </p:spPr>
      </p:pic>
      <p:pic>
        <p:nvPicPr>
          <p:cNvPr id="1064" name="Picture 40" descr="C:\Users\기본\Desktop\그림14.png"/>
          <p:cNvPicPr preferRelativeResize="0">
            <a:picLocks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6429388" y="3310613"/>
            <a:ext cx="594000" cy="594000"/>
          </a:xfrm>
          <a:prstGeom prst="rect">
            <a:avLst/>
          </a:prstGeom>
          <a:noFill/>
        </p:spPr>
      </p:pic>
      <p:pic>
        <p:nvPicPr>
          <p:cNvPr id="1065" name="Picture 41" descr="C:\Users\기본\Desktop\그림15.png"/>
          <p:cNvPicPr preferRelativeResize="0">
            <a:picLocks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6572264" y="3310613"/>
            <a:ext cx="594000" cy="594000"/>
          </a:xfrm>
          <a:prstGeom prst="rect">
            <a:avLst/>
          </a:prstGeom>
          <a:noFill/>
        </p:spPr>
      </p:pic>
      <p:pic>
        <p:nvPicPr>
          <p:cNvPr id="1066" name="Picture 42" descr="C:\Users\기본\Desktop\그림16.png"/>
          <p:cNvPicPr preferRelativeResize="0">
            <a:picLocks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715140" y="3310613"/>
            <a:ext cx="594000" cy="594000"/>
          </a:xfrm>
          <a:prstGeom prst="rect">
            <a:avLst/>
          </a:prstGeom>
          <a:noFill/>
        </p:spPr>
      </p:pic>
      <p:pic>
        <p:nvPicPr>
          <p:cNvPr id="220" name="그림 219" descr="EMB0000153cbc02"/>
          <p:cNvPicPr preferRelativeResize="0"/>
          <p:nvPr/>
        </p:nvPicPr>
        <p:blipFill>
          <a:blip r:embed="rId26" cstate="print"/>
          <a:srcRect l="3316" t="2777" r="2813" b="17887"/>
          <a:stretch>
            <a:fillRect/>
          </a:stretch>
        </p:blipFill>
        <p:spPr bwMode="auto">
          <a:xfrm>
            <a:off x="7500958" y="2117200"/>
            <a:ext cx="594000" cy="594000"/>
          </a:xfrm>
          <a:prstGeom prst="rect">
            <a:avLst/>
          </a:prstGeom>
          <a:noFill/>
        </p:spPr>
      </p:pic>
      <p:pic>
        <p:nvPicPr>
          <p:cNvPr id="222" name="그림 221" descr="EMB0000153cbbde"/>
          <p:cNvPicPr preferRelativeResize="0"/>
          <p:nvPr/>
        </p:nvPicPr>
        <p:blipFill>
          <a:blip r:embed="rId27" cstate="print"/>
          <a:srcRect l="1614" t="4819" r="1341" b="12400"/>
          <a:stretch>
            <a:fillRect/>
          </a:stretch>
        </p:blipFill>
        <p:spPr bwMode="auto">
          <a:xfrm>
            <a:off x="7600588" y="2117200"/>
            <a:ext cx="594000" cy="594000"/>
          </a:xfrm>
          <a:prstGeom prst="rect">
            <a:avLst/>
          </a:prstGeom>
          <a:noFill/>
        </p:spPr>
      </p:pic>
      <p:pic>
        <p:nvPicPr>
          <p:cNvPr id="223" name="그림 222" descr="EMB0000153cbbe1"/>
          <p:cNvPicPr preferRelativeResize="0"/>
          <p:nvPr/>
        </p:nvPicPr>
        <p:blipFill>
          <a:blip r:embed="rId28" cstate="print"/>
          <a:srcRect l="1432" t="3116" r="1973" b="18701"/>
          <a:stretch>
            <a:fillRect/>
          </a:stretch>
        </p:blipFill>
        <p:spPr bwMode="auto">
          <a:xfrm>
            <a:off x="7700218" y="2117200"/>
            <a:ext cx="594000" cy="594000"/>
          </a:xfrm>
          <a:prstGeom prst="rect">
            <a:avLst/>
          </a:prstGeom>
          <a:noFill/>
        </p:spPr>
      </p:pic>
      <p:pic>
        <p:nvPicPr>
          <p:cNvPr id="224" name="그림 223" descr="EMB0000153cbbe4"/>
          <p:cNvPicPr/>
          <p:nvPr/>
        </p:nvPicPr>
        <p:blipFill>
          <a:blip r:embed="rId29" cstate="print"/>
          <a:srcRect l="2727" t="4170" r="2958" b="17563"/>
          <a:stretch>
            <a:fillRect/>
          </a:stretch>
        </p:blipFill>
        <p:spPr bwMode="auto">
          <a:xfrm>
            <a:off x="7799848" y="2117200"/>
            <a:ext cx="594000" cy="594000"/>
          </a:xfrm>
          <a:prstGeom prst="rect">
            <a:avLst/>
          </a:prstGeom>
          <a:noFill/>
        </p:spPr>
      </p:pic>
      <p:pic>
        <p:nvPicPr>
          <p:cNvPr id="259" name="그림 258" descr="EMB0000153cbbde"/>
          <p:cNvPicPr preferRelativeResize="0"/>
          <p:nvPr/>
        </p:nvPicPr>
        <p:blipFill>
          <a:blip r:embed="rId27" cstate="print"/>
          <a:srcRect l="1614" t="4819" r="1341" b="12400"/>
          <a:stretch>
            <a:fillRect/>
          </a:stretch>
        </p:blipFill>
        <p:spPr bwMode="auto">
          <a:xfrm>
            <a:off x="7899478" y="2117200"/>
            <a:ext cx="594000" cy="594000"/>
          </a:xfrm>
          <a:prstGeom prst="rect">
            <a:avLst/>
          </a:prstGeom>
          <a:noFill/>
        </p:spPr>
      </p:pic>
      <p:pic>
        <p:nvPicPr>
          <p:cNvPr id="261" name="그림 260" descr="EMB0000153cbc02"/>
          <p:cNvPicPr preferRelativeResize="0"/>
          <p:nvPr/>
        </p:nvPicPr>
        <p:blipFill>
          <a:blip r:embed="rId26" cstate="print"/>
          <a:srcRect l="3316" t="2777" r="2813" b="17887"/>
          <a:stretch>
            <a:fillRect/>
          </a:stretch>
        </p:blipFill>
        <p:spPr bwMode="auto">
          <a:xfrm>
            <a:off x="7999108" y="2117200"/>
            <a:ext cx="594000" cy="594000"/>
          </a:xfrm>
          <a:prstGeom prst="rect">
            <a:avLst/>
          </a:prstGeom>
          <a:noFill/>
        </p:spPr>
      </p:pic>
      <p:pic>
        <p:nvPicPr>
          <p:cNvPr id="265" name="그림 264" descr="EMB0000153cbbe1"/>
          <p:cNvPicPr preferRelativeResize="0"/>
          <p:nvPr/>
        </p:nvPicPr>
        <p:blipFill>
          <a:blip r:embed="rId28" cstate="print"/>
          <a:srcRect l="1432" t="3116" r="1973" b="18701"/>
          <a:stretch>
            <a:fillRect/>
          </a:stretch>
        </p:blipFill>
        <p:spPr bwMode="auto">
          <a:xfrm>
            <a:off x="8098738" y="2117200"/>
            <a:ext cx="594000" cy="594000"/>
          </a:xfrm>
          <a:prstGeom prst="rect">
            <a:avLst/>
          </a:prstGeom>
          <a:noFill/>
        </p:spPr>
      </p:pic>
      <p:pic>
        <p:nvPicPr>
          <p:cNvPr id="266" name="그림 265" descr="EMB0000153cbbe1"/>
          <p:cNvPicPr preferRelativeResize="0"/>
          <p:nvPr/>
        </p:nvPicPr>
        <p:blipFill>
          <a:blip r:embed="rId28" cstate="print"/>
          <a:srcRect l="1432" t="3116" r="1973" b="18701"/>
          <a:stretch>
            <a:fillRect/>
          </a:stretch>
        </p:blipFill>
        <p:spPr bwMode="auto">
          <a:xfrm>
            <a:off x="8198368" y="2117200"/>
            <a:ext cx="594000" cy="594000"/>
          </a:xfrm>
          <a:prstGeom prst="rect">
            <a:avLst/>
          </a:prstGeom>
          <a:noFill/>
        </p:spPr>
      </p:pic>
      <p:pic>
        <p:nvPicPr>
          <p:cNvPr id="267" name="그림 266" descr="EMB0000153cbbe4"/>
          <p:cNvPicPr/>
          <p:nvPr/>
        </p:nvPicPr>
        <p:blipFill>
          <a:blip r:embed="rId29" cstate="print"/>
          <a:srcRect l="2727" t="4170" r="2958" b="17563"/>
          <a:stretch>
            <a:fillRect/>
          </a:stretch>
        </p:blipFill>
        <p:spPr bwMode="auto">
          <a:xfrm>
            <a:off x="8297998" y="2117200"/>
            <a:ext cx="594000" cy="594000"/>
          </a:xfrm>
          <a:prstGeom prst="rect">
            <a:avLst/>
          </a:prstGeom>
          <a:noFill/>
        </p:spPr>
      </p:pic>
      <p:pic>
        <p:nvPicPr>
          <p:cNvPr id="270" name="그림 269" descr="EMB0000153cbbde"/>
          <p:cNvPicPr preferRelativeResize="0"/>
          <p:nvPr/>
        </p:nvPicPr>
        <p:blipFill>
          <a:blip r:embed="rId27" cstate="print"/>
          <a:srcRect l="1614" t="4819" r="1341" b="12400"/>
          <a:stretch>
            <a:fillRect/>
          </a:stretch>
        </p:blipFill>
        <p:spPr bwMode="auto">
          <a:xfrm>
            <a:off x="7644974" y="2402952"/>
            <a:ext cx="594000" cy="594000"/>
          </a:xfrm>
          <a:prstGeom prst="rect">
            <a:avLst/>
          </a:prstGeom>
          <a:noFill/>
        </p:spPr>
      </p:pic>
      <p:pic>
        <p:nvPicPr>
          <p:cNvPr id="228" name="Picture 4"/>
          <p:cNvPicPr preferRelativeResize="0">
            <a:picLocks noChangeArrowheads="1"/>
          </p:cNvPicPr>
          <p:nvPr/>
        </p:nvPicPr>
        <p:blipFill>
          <a:blip r:embed="rId30" cstate="print"/>
          <a:srcRect l="304" t="498" r="77207" b="76729"/>
          <a:stretch>
            <a:fillRect/>
          </a:stretch>
        </p:blipFill>
        <p:spPr bwMode="auto">
          <a:xfrm>
            <a:off x="7500958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9" name="Picture 4"/>
          <p:cNvPicPr preferRelativeResize="0">
            <a:picLocks noChangeArrowheads="1"/>
          </p:cNvPicPr>
          <p:nvPr/>
        </p:nvPicPr>
        <p:blipFill>
          <a:blip r:embed="rId31" cstate="print"/>
          <a:srcRect l="23308" t="614" r="54070" b="77013"/>
          <a:stretch>
            <a:fillRect/>
          </a:stretch>
        </p:blipFill>
        <p:spPr bwMode="auto">
          <a:xfrm>
            <a:off x="7599266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0" name="Picture 4"/>
          <p:cNvPicPr preferRelativeResize="0">
            <a:picLocks noChangeArrowheads="1"/>
          </p:cNvPicPr>
          <p:nvPr/>
        </p:nvPicPr>
        <p:blipFill>
          <a:blip r:embed="rId32" cstate="print"/>
          <a:srcRect l="46444" t="307" r="31105" b="77013"/>
          <a:stretch>
            <a:fillRect/>
          </a:stretch>
        </p:blipFill>
        <p:spPr bwMode="auto">
          <a:xfrm>
            <a:off x="7697574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1" name="Picture 4"/>
          <p:cNvPicPr preferRelativeResize="0">
            <a:picLocks noChangeArrowheads="1"/>
          </p:cNvPicPr>
          <p:nvPr/>
        </p:nvPicPr>
        <p:blipFill>
          <a:blip r:embed="rId33" cstate="print"/>
          <a:srcRect l="69580" r="7626" b="76162"/>
          <a:stretch>
            <a:fillRect/>
          </a:stretch>
        </p:blipFill>
        <p:spPr bwMode="auto">
          <a:xfrm>
            <a:off x="7795882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2" name="Picture 4"/>
          <p:cNvPicPr preferRelativeResize="0">
            <a:picLocks noChangeArrowheads="1"/>
          </p:cNvPicPr>
          <p:nvPr/>
        </p:nvPicPr>
        <p:blipFill>
          <a:blip r:embed="rId34" cstate="print"/>
          <a:srcRect t="23838" r="77207" b="53175"/>
          <a:stretch>
            <a:fillRect/>
          </a:stretch>
        </p:blipFill>
        <p:spPr bwMode="auto">
          <a:xfrm>
            <a:off x="7894190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" name="Picture 4"/>
          <p:cNvPicPr preferRelativeResize="0">
            <a:picLocks noChangeArrowheads="1"/>
          </p:cNvPicPr>
          <p:nvPr/>
        </p:nvPicPr>
        <p:blipFill>
          <a:blip r:embed="rId35" cstate="print"/>
          <a:srcRect l="23308" t="23554" r="54241" b="53175"/>
          <a:stretch>
            <a:fillRect/>
          </a:stretch>
        </p:blipFill>
        <p:spPr bwMode="auto">
          <a:xfrm>
            <a:off x="7992498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4" name="Picture 4"/>
          <p:cNvPicPr preferRelativeResize="0">
            <a:picLocks noChangeArrowheads="1"/>
          </p:cNvPicPr>
          <p:nvPr/>
        </p:nvPicPr>
        <p:blipFill>
          <a:blip r:embed="rId33" cstate="print"/>
          <a:srcRect l="69580" r="7626" b="76162"/>
          <a:stretch>
            <a:fillRect/>
          </a:stretch>
        </p:blipFill>
        <p:spPr bwMode="auto">
          <a:xfrm>
            <a:off x="8090806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5" name="Picture 4"/>
          <p:cNvPicPr preferRelativeResize="0">
            <a:picLocks noChangeArrowheads="1"/>
          </p:cNvPicPr>
          <p:nvPr/>
        </p:nvPicPr>
        <p:blipFill>
          <a:blip r:embed="rId36" cstate="print"/>
          <a:srcRect t="23838" r="77207" b="53175"/>
          <a:stretch>
            <a:fillRect/>
          </a:stretch>
        </p:blipFill>
        <p:spPr bwMode="auto">
          <a:xfrm>
            <a:off x="8189114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" name="Picture 4"/>
          <p:cNvPicPr preferRelativeResize="0">
            <a:picLocks noChangeArrowheads="1"/>
          </p:cNvPicPr>
          <p:nvPr/>
        </p:nvPicPr>
        <p:blipFill>
          <a:blip r:embed="rId37" cstate="print"/>
          <a:srcRect l="23308" t="614" r="54070" b="77013"/>
          <a:stretch>
            <a:fillRect/>
          </a:stretch>
        </p:blipFill>
        <p:spPr bwMode="auto">
          <a:xfrm>
            <a:off x="8287422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" name="Picture 4"/>
          <p:cNvPicPr preferRelativeResize="0">
            <a:picLocks noChangeArrowheads="1"/>
          </p:cNvPicPr>
          <p:nvPr/>
        </p:nvPicPr>
        <p:blipFill>
          <a:blip r:embed="rId31" cstate="print"/>
          <a:srcRect l="23308" t="614" r="54070" b="77013"/>
          <a:stretch>
            <a:fillRect/>
          </a:stretch>
        </p:blipFill>
        <p:spPr bwMode="auto">
          <a:xfrm>
            <a:off x="8385727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8" name="Picture 4"/>
          <p:cNvPicPr preferRelativeResize="0">
            <a:picLocks noChangeArrowheads="1"/>
          </p:cNvPicPr>
          <p:nvPr/>
        </p:nvPicPr>
        <p:blipFill>
          <a:blip r:embed="rId38" cstate="print"/>
          <a:srcRect l="424" t="47676" r="77249" b="29621"/>
          <a:stretch>
            <a:fillRect/>
          </a:stretch>
        </p:blipFill>
        <p:spPr bwMode="auto">
          <a:xfrm>
            <a:off x="7591915" y="3526637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" name="Picture 4"/>
          <p:cNvPicPr preferRelativeResize="0">
            <a:picLocks noChangeArrowheads="1"/>
          </p:cNvPicPr>
          <p:nvPr/>
        </p:nvPicPr>
        <p:blipFill>
          <a:blip r:embed="rId39" cstate="print"/>
          <a:srcRect l="23479" t="47677" r="53899" b="29283"/>
          <a:stretch>
            <a:fillRect/>
          </a:stretch>
        </p:blipFill>
        <p:spPr bwMode="auto">
          <a:xfrm>
            <a:off x="7690023" y="3526636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0" name="Picture 4"/>
          <p:cNvPicPr preferRelativeResize="0">
            <a:picLocks noChangeArrowheads="1"/>
          </p:cNvPicPr>
          <p:nvPr/>
        </p:nvPicPr>
        <p:blipFill>
          <a:blip r:embed="rId40" cstate="print"/>
          <a:srcRect l="69580" t="48244" r="7969" b="29337"/>
          <a:stretch>
            <a:fillRect/>
          </a:stretch>
        </p:blipFill>
        <p:spPr bwMode="auto">
          <a:xfrm>
            <a:off x="7788131" y="3526637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1" name="Picture 4"/>
          <p:cNvPicPr preferRelativeResize="0">
            <a:picLocks noChangeArrowheads="1"/>
          </p:cNvPicPr>
          <p:nvPr/>
        </p:nvPicPr>
        <p:blipFill>
          <a:blip r:embed="rId41" cstate="print"/>
          <a:srcRect l="69774" t="23838" r="7798" b="53175"/>
          <a:stretch>
            <a:fillRect/>
          </a:stretch>
        </p:blipFill>
        <p:spPr bwMode="auto">
          <a:xfrm>
            <a:off x="7886239" y="3526637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2" name="Picture 4"/>
          <p:cNvPicPr preferRelativeResize="0">
            <a:picLocks noChangeArrowheads="1"/>
          </p:cNvPicPr>
          <p:nvPr/>
        </p:nvPicPr>
        <p:blipFill>
          <a:blip r:embed="rId42" cstate="print"/>
          <a:srcRect l="46615" t="47891" r="31106" b="29336"/>
          <a:stretch>
            <a:fillRect/>
          </a:stretch>
        </p:blipFill>
        <p:spPr bwMode="auto">
          <a:xfrm>
            <a:off x="7984347" y="352981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3" name="Picture 4"/>
          <p:cNvPicPr preferRelativeResize="0">
            <a:picLocks noChangeArrowheads="1"/>
          </p:cNvPicPr>
          <p:nvPr/>
        </p:nvPicPr>
        <p:blipFill>
          <a:blip r:embed="rId43" cstate="print"/>
          <a:srcRect l="46615" t="24362" r="30934" b="53175"/>
          <a:stretch>
            <a:fillRect/>
          </a:stretch>
        </p:blipFill>
        <p:spPr bwMode="auto">
          <a:xfrm>
            <a:off x="8082456" y="3526637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" name="그림 294" descr="EMB0000153cbbe4"/>
          <p:cNvPicPr/>
          <p:nvPr/>
        </p:nvPicPr>
        <p:blipFill>
          <a:blip r:embed="rId29" cstate="print"/>
          <a:srcRect l="2727" t="4170" r="2958" b="17563"/>
          <a:stretch>
            <a:fillRect/>
          </a:stretch>
        </p:blipFill>
        <p:spPr bwMode="auto">
          <a:xfrm>
            <a:off x="7744689" y="2402952"/>
            <a:ext cx="594000" cy="594000"/>
          </a:xfrm>
          <a:prstGeom prst="rect">
            <a:avLst/>
          </a:prstGeom>
          <a:noFill/>
        </p:spPr>
      </p:pic>
      <p:pic>
        <p:nvPicPr>
          <p:cNvPr id="296" name="그림 295" descr="EMB0000153cbbdb"/>
          <p:cNvPicPr preferRelativeResize="0"/>
          <p:nvPr/>
        </p:nvPicPr>
        <p:blipFill>
          <a:blip r:embed="rId44" cstate="print"/>
          <a:srcRect l="1243" t="1657" r="6153" b="20410"/>
          <a:stretch>
            <a:fillRect/>
          </a:stretch>
        </p:blipFill>
        <p:spPr bwMode="auto">
          <a:xfrm>
            <a:off x="7844404" y="2402952"/>
            <a:ext cx="594000" cy="594000"/>
          </a:xfrm>
          <a:prstGeom prst="rect">
            <a:avLst/>
          </a:prstGeom>
          <a:noFill/>
        </p:spPr>
      </p:pic>
      <p:pic>
        <p:nvPicPr>
          <p:cNvPr id="297" name="그림 296" descr="EMB0000153cbbee"/>
          <p:cNvPicPr preferRelativeResize="0"/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7944119" y="2402952"/>
            <a:ext cx="594000" cy="594000"/>
          </a:xfrm>
          <a:prstGeom prst="rect">
            <a:avLst/>
          </a:prstGeom>
          <a:noFill/>
        </p:spPr>
      </p:pic>
      <p:pic>
        <p:nvPicPr>
          <p:cNvPr id="298" name="그림 297" descr="EMB0000153cbbe7"/>
          <p:cNvPicPr preferRelativeResize="0"/>
          <p:nvPr/>
        </p:nvPicPr>
        <p:blipFill>
          <a:blip r:embed="rId46" cstate="print"/>
          <a:srcRect l="3293" t="5257" r="4918"/>
          <a:stretch>
            <a:fillRect/>
          </a:stretch>
        </p:blipFill>
        <p:spPr bwMode="auto">
          <a:xfrm>
            <a:off x="8043834" y="2402952"/>
            <a:ext cx="594000" cy="594000"/>
          </a:xfrm>
          <a:prstGeom prst="rect">
            <a:avLst/>
          </a:prstGeom>
          <a:noFill/>
        </p:spPr>
      </p:pic>
      <p:pic>
        <p:nvPicPr>
          <p:cNvPr id="299" name="그림 298" descr="EMB0000153cbbea"/>
          <p:cNvPicPr preferRelativeResize="0"/>
          <p:nvPr/>
        </p:nvPicPr>
        <p:blipFill>
          <a:blip r:embed="rId47" cstate="print"/>
          <a:srcRect l="4880" t="4572" r="4625" b="2108"/>
          <a:stretch>
            <a:fillRect/>
          </a:stretch>
        </p:blipFill>
        <p:spPr bwMode="auto">
          <a:xfrm>
            <a:off x="8143549" y="2402952"/>
            <a:ext cx="594000" cy="594000"/>
          </a:xfrm>
          <a:prstGeom prst="rect">
            <a:avLst/>
          </a:prstGeom>
          <a:noFill/>
        </p:spPr>
      </p:pic>
      <p:pic>
        <p:nvPicPr>
          <p:cNvPr id="300" name="그림 299" descr="EMB0000153cbbf2"/>
          <p:cNvPicPr preferRelativeResize="0"/>
          <p:nvPr/>
        </p:nvPicPr>
        <p:blipFill>
          <a:blip r:embed="rId48" cstate="print"/>
          <a:srcRect l="19582" t="9731" r="1990" b="4740"/>
          <a:stretch>
            <a:fillRect/>
          </a:stretch>
        </p:blipFill>
        <p:spPr bwMode="auto">
          <a:xfrm>
            <a:off x="8243264" y="2402952"/>
            <a:ext cx="594000" cy="594000"/>
          </a:xfrm>
          <a:prstGeom prst="rect">
            <a:avLst/>
          </a:prstGeom>
          <a:noFill/>
        </p:spPr>
      </p:pic>
      <p:pic>
        <p:nvPicPr>
          <p:cNvPr id="302" name="그림 301" descr="EMB0000153cbbfa"/>
          <p:cNvPicPr preferRelativeResize="0"/>
          <p:nvPr/>
        </p:nvPicPr>
        <p:blipFill>
          <a:blip r:embed="rId49" cstate="print"/>
          <a:srcRect l="21305" t="10626" r="1985" b="2841"/>
          <a:stretch>
            <a:fillRect/>
          </a:stretch>
        </p:blipFill>
        <p:spPr bwMode="auto">
          <a:xfrm>
            <a:off x="8388424" y="2117200"/>
            <a:ext cx="594000" cy="594000"/>
          </a:xfrm>
          <a:prstGeom prst="rect">
            <a:avLst/>
          </a:prstGeom>
          <a:noFill/>
        </p:spPr>
      </p:pic>
      <p:pic>
        <p:nvPicPr>
          <p:cNvPr id="301" name="그림 300" descr="EMB0000153cbbf6"/>
          <p:cNvPicPr preferRelativeResize="0"/>
          <p:nvPr/>
        </p:nvPicPr>
        <p:blipFill>
          <a:blip r:embed="rId50" cstate="print"/>
          <a:srcRect l="20788" t="11901" r="2990" b="2944"/>
          <a:stretch>
            <a:fillRect/>
          </a:stretch>
        </p:blipFill>
        <p:spPr bwMode="auto">
          <a:xfrm>
            <a:off x="8342979" y="2402952"/>
            <a:ext cx="594000" cy="594000"/>
          </a:xfrm>
          <a:prstGeom prst="rect">
            <a:avLst/>
          </a:prstGeom>
          <a:noFill/>
        </p:spPr>
      </p:pic>
      <p:pic>
        <p:nvPicPr>
          <p:cNvPr id="303" name="Picture 3" descr="C:\Users\기본\Desktop\amv3.png"/>
          <p:cNvPicPr>
            <a:picLocks noChangeAspect="1"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857" y="4461760"/>
            <a:ext cx="55207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" name="Picture 5" descr="C:\Users\기본\Desktop\amv.png"/>
          <p:cNvPicPr>
            <a:picLocks noChangeAspect="1" noChangeArrowheads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956" y="4461760"/>
            <a:ext cx="550932" cy="59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" name="Picture 7" descr="C:\Users\기본\Desktop\amv2.png"/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917" y="4461768"/>
            <a:ext cx="554244" cy="59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6" name="Picture 4" descr="C:\Users\기본\Desktop\amv5.png"/>
          <p:cNvPicPr>
            <a:picLocks noChangeAspect="1" noChangeArrowheads="1"/>
          </p:cNvPicPr>
          <p:nvPr/>
        </p:nvPicPr>
        <p:blipFill rotWithShape="1"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0"/>
          <a:stretch/>
        </p:blipFill>
        <p:spPr bwMode="auto">
          <a:xfrm>
            <a:off x="8020194" y="4461760"/>
            <a:ext cx="547347" cy="59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" name="Picture 7" descr="C:\Users\기본\Desktop\amv2.png"/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88570" y="4461760"/>
            <a:ext cx="554244" cy="59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" name="Picture 6" descr="C:\Users\기본\Desktop\TPW.png"/>
          <p:cNvPicPr>
            <a:picLocks noChangeAspect="1" noChangeArrowheads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838" y="4461768"/>
            <a:ext cx="600567" cy="59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" name="Picture 22" descr="C:\Users\기본\Desktop\그림6.png"/>
          <p:cNvPicPr preferRelativeResize="0">
            <a:picLocks noChangeArrowheads="1"/>
          </p:cNvPicPr>
          <p:nvPr/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4" t="22814" r="66733" b="63510"/>
          <a:stretch/>
        </p:blipFill>
        <p:spPr bwMode="auto">
          <a:xfrm>
            <a:off x="7513615" y="5365810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" name="Picture 23" descr="C:\Users\기본\Desktop\그림7.png"/>
          <p:cNvPicPr preferRelativeResize="0">
            <a:picLocks noChangeArrowheads="1"/>
          </p:cNvPicPr>
          <p:nvPr/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3" t="8901" r="19046" b="29290"/>
          <a:stretch/>
        </p:blipFill>
        <p:spPr bwMode="auto">
          <a:xfrm>
            <a:off x="7600429" y="5365810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" name="Picture 20" descr="C:\Users\기본\Desktop\그림4.png"/>
          <p:cNvPicPr preferRelativeResize="0">
            <a:picLocks noChangeArrowheads="1"/>
          </p:cNvPicPr>
          <p:nvPr/>
        </p:nvPicPr>
        <p:blipFill rotWithShape="1"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6" t="34225" r="6732"/>
          <a:stretch/>
        </p:blipFill>
        <p:spPr bwMode="auto">
          <a:xfrm>
            <a:off x="7687243" y="5365810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" name="Picture 13" descr="C:\Users\기본\Desktop\그림8.png"/>
          <p:cNvPicPr preferRelativeResize="0">
            <a:picLocks noChangeArrowheads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057" y="5365596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" name="Picture 18" descr="C:\Users\기본\Desktop\그림2.png"/>
          <p:cNvPicPr preferRelativeResize="0">
            <a:picLocks noChangeArrowheads="1"/>
          </p:cNvPicPr>
          <p:nvPr/>
        </p:nvPicPr>
        <p:blipFill rotWithShape="1"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3" t="24121" r="10706"/>
          <a:stretch/>
        </p:blipFill>
        <p:spPr bwMode="auto">
          <a:xfrm>
            <a:off x="7860871" y="5365810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" name="Picture 17" descr="C:\Users\기본\Desktop\그림1.png"/>
          <p:cNvPicPr preferRelativeResize="0">
            <a:picLocks noChangeArrowheads="1"/>
          </p:cNvPicPr>
          <p:nvPr/>
        </p:nvPicPr>
        <p:blipFill rotWithShape="1"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3" t="45476" r="38164" b="20928"/>
          <a:stretch/>
        </p:blipFill>
        <p:spPr bwMode="auto">
          <a:xfrm>
            <a:off x="7947685" y="5365810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" name="Picture 19" descr="C:\Users\기본\Desktop\그림3.png"/>
          <p:cNvPicPr preferRelativeResize="0">
            <a:picLocks noChangeArrowheads="1"/>
          </p:cNvPicPr>
          <p:nvPr/>
        </p:nvPicPr>
        <p:blipFill rotWithShape="1"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27" b="21270"/>
          <a:stretch/>
        </p:blipFill>
        <p:spPr bwMode="auto">
          <a:xfrm>
            <a:off x="8034499" y="5365810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" name="Picture 14" descr="C:\Users\기본\Desktop\그림9.png"/>
          <p:cNvPicPr preferRelativeResize="0">
            <a:picLocks noChangeArrowheads="1"/>
          </p:cNvPicPr>
          <p:nvPr/>
        </p:nvPicPr>
        <p:blipFill rotWithShape="1"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46866" r="50000" b="26567"/>
          <a:stretch/>
        </p:blipFill>
        <p:spPr bwMode="auto">
          <a:xfrm>
            <a:off x="8121313" y="5365810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" name="Picture 15" descr="C:\Users\기본\Desktop\그림10.png"/>
          <p:cNvPicPr preferRelativeResize="0">
            <a:picLocks noChangeArrowheads="1"/>
          </p:cNvPicPr>
          <p:nvPr/>
        </p:nvPicPr>
        <p:blipFill rotWithShape="1"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0" t="36202" r="15646" b="41945"/>
          <a:stretch/>
        </p:blipFill>
        <p:spPr bwMode="auto">
          <a:xfrm>
            <a:off x="8208127" y="5365468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" name="Picture 21" descr="C:\Users\기본\Desktop\그림5.png"/>
          <p:cNvPicPr preferRelativeResize="0">
            <a:picLocks noChangeArrowheads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941" y="5363494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3" name="오른쪽 화살표 252"/>
          <p:cNvSpPr/>
          <p:nvPr/>
        </p:nvSpPr>
        <p:spPr>
          <a:xfrm>
            <a:off x="7318159" y="3958685"/>
            <a:ext cx="216024" cy="242446"/>
          </a:xfrm>
          <a:prstGeom prst="rightArrow">
            <a:avLst/>
          </a:prstGeom>
          <a:solidFill>
            <a:srgbClr val="97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 dirty="0">
              <a:solidFill>
                <a:prstClr val="white"/>
              </a:solidFill>
            </a:endParaRPr>
          </a:p>
        </p:txBody>
      </p:sp>
      <p:pic>
        <p:nvPicPr>
          <p:cNvPr id="318" name="Picture 16" descr="C:\Users\기본\Desktop\그림11.png"/>
          <p:cNvPicPr preferRelativeResize="0">
            <a:picLocks noChangeArrowheads="1"/>
          </p:cNvPicPr>
          <p:nvPr/>
        </p:nvPicPr>
        <p:blipFill rotWithShape="1"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00" t="28660" r="20167" b="48483"/>
          <a:stretch/>
        </p:blipFill>
        <p:spPr bwMode="auto">
          <a:xfrm>
            <a:off x="8381756" y="5363494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8" name="그림 267" descr="EMB0000153cbbde"/>
          <p:cNvPicPr preferRelativeResize="0"/>
          <p:nvPr/>
        </p:nvPicPr>
        <p:blipFill>
          <a:blip r:embed="rId67" cstate="print"/>
          <a:srcRect l="1614" t="4819" r="1341" b="12400"/>
          <a:stretch>
            <a:fillRect/>
          </a:stretch>
        </p:blipFill>
        <p:spPr bwMode="auto">
          <a:xfrm>
            <a:off x="8442496" y="2404548"/>
            <a:ext cx="594000" cy="592404"/>
          </a:xfrm>
          <a:prstGeom prst="rect">
            <a:avLst/>
          </a:prstGeom>
          <a:noFill/>
        </p:spPr>
      </p:pic>
      <p:pic>
        <p:nvPicPr>
          <p:cNvPr id="184" name="그림 18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"/>
          <a:stretch/>
        </p:blipFill>
        <p:spPr>
          <a:xfrm>
            <a:off x="971600" y="5410047"/>
            <a:ext cx="346942" cy="46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2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8392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ABI (Advanced Baseline Imager) Modes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Flex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Continuous Full Disk</a:t>
            </a:r>
            <a:endParaRPr lang="en-US" dirty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Hybrid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Etc.</a:t>
            </a: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Other advanced images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Links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Back-up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922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66741DF-57BC-4793-A5BF-225B42218311}" type="slidenum">
              <a:rPr lang="en-US" smtClean="0">
                <a:solidFill>
                  <a:srgbClr val="000000"/>
                </a:solidFill>
              </a:rPr>
              <a:pPr eaLnBrk="1" hangingPunct="1"/>
              <a:t>3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7162800" y="5907716"/>
            <a:ext cx="1542107" cy="25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Lockheed Martin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2819400"/>
            <a:ext cx="4763175" cy="268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54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Links/ Reference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47738"/>
            <a:ext cx="8534400" cy="4462462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400" dirty="0">
                <a:solidFill>
                  <a:schemeClr val="bg1"/>
                </a:solidFill>
                <a:hlinkClick r:id="rId2"/>
              </a:rPr>
              <a:t>http://</a:t>
            </a:r>
            <a:r>
              <a:rPr lang="en-US" sz="2400" dirty="0" smtClean="0">
                <a:solidFill>
                  <a:schemeClr val="bg1"/>
                </a:solidFill>
                <a:hlinkClick r:id="rId2"/>
              </a:rPr>
              <a:t>cimss.ssec.wisc.edu/goes/srsor/GOES-14_SRSOR.html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400" dirty="0">
                <a:solidFill>
                  <a:schemeClr val="bg1"/>
                </a:solidFill>
                <a:hlinkClick r:id="rId3"/>
              </a:rPr>
              <a:t>http://</a:t>
            </a:r>
            <a:r>
              <a:rPr lang="en-US" sz="2400" dirty="0" smtClean="0">
                <a:solidFill>
                  <a:schemeClr val="bg1"/>
                </a:solidFill>
                <a:hlinkClick r:id="rId3"/>
              </a:rPr>
              <a:t>cimss.ssec.wisc.edu/goes/srsor2013/GOES-14_SRSOR.html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400" dirty="0">
                <a:solidFill>
                  <a:schemeClr val="bg1"/>
                </a:solidFill>
                <a:hlinkClick r:id="rId4"/>
              </a:rPr>
              <a:t>http://cimss.ssec.wisc.edu/goes/srsor2013/?</a:t>
            </a:r>
            <a:r>
              <a:rPr lang="en-US" sz="2400" dirty="0" smtClean="0">
                <a:solidFill>
                  <a:schemeClr val="bg1"/>
                </a:solidFill>
                <a:hlinkClick r:id="rId4"/>
              </a:rPr>
              <a:t>C=M;O=D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(look for ‘MODE’ animations)</a:t>
            </a:r>
          </a:p>
          <a:p>
            <a:pPr marL="0" indent="0" eaLnBrk="1" hangingPunct="1">
              <a:buNone/>
              <a:defRPr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1800" dirty="0">
                <a:solidFill>
                  <a:schemeClr val="bg1"/>
                </a:solidFill>
              </a:rPr>
              <a:t>Geostationary Operational Environmental Satellite (GOES)-14 super rapid scan operations to prepare for GOES-R Timothy J. Schmit; Steven J. Goodman; Daniel T. Lindsey; Robert M. Rabin; Kristopher M. </a:t>
            </a:r>
            <a:r>
              <a:rPr lang="en-US" sz="1800" dirty="0" err="1">
                <a:solidFill>
                  <a:schemeClr val="bg1"/>
                </a:solidFill>
              </a:rPr>
              <a:t>Bedka</a:t>
            </a:r>
            <a:r>
              <a:rPr lang="en-US" sz="1800" dirty="0">
                <a:solidFill>
                  <a:schemeClr val="bg1"/>
                </a:solidFill>
              </a:rPr>
              <a:t>; Mathew M. Gunshor; John L. </a:t>
            </a:r>
            <a:r>
              <a:rPr lang="en-US" sz="1800" dirty="0" err="1">
                <a:solidFill>
                  <a:schemeClr val="bg1"/>
                </a:solidFill>
              </a:rPr>
              <a:t>Cintineo</a:t>
            </a:r>
            <a:r>
              <a:rPr lang="en-US" sz="1800" dirty="0">
                <a:solidFill>
                  <a:schemeClr val="bg1"/>
                </a:solidFill>
              </a:rPr>
              <a:t>; Christopher S. Velden; A. Scott Bachmeier; Scott S. Lindstrom; Christopher C. Schmidt J. Appl. Remote Sens. 7 (1), 073462 (December 16, 2013); </a:t>
            </a:r>
            <a:r>
              <a:rPr lang="en-US" sz="1800" dirty="0" err="1">
                <a:solidFill>
                  <a:schemeClr val="bg1"/>
                </a:solidFill>
              </a:rPr>
              <a:t>doi</a:t>
            </a:r>
            <a:r>
              <a:rPr lang="en-US" sz="1800" dirty="0">
                <a:solidFill>
                  <a:schemeClr val="bg1"/>
                </a:solidFill>
              </a:rPr>
              <a:t>: 10.1117/1.JRS.7.073462 </a:t>
            </a:r>
            <a:endParaRPr lang="en-US" sz="1800" dirty="0" smtClean="0">
              <a:solidFill>
                <a:schemeClr val="bg1"/>
              </a:solidFill>
            </a:endParaRPr>
          </a:p>
        </p:txBody>
      </p:sp>
      <p:sp>
        <p:nvSpPr>
          <p:cNvPr id="8192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9DB4AF0-9137-4E66-BBEB-EA2B82F149F3}" type="slidenum">
              <a:rPr lang="en-US" smtClean="0">
                <a:solidFill>
                  <a:srgbClr val="000000"/>
                </a:solidFill>
              </a:rPr>
              <a:pPr eaLnBrk="1" hangingPunct="1"/>
              <a:t>30</a:t>
            </a:fld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5276" y="6012599"/>
            <a:ext cx="1152524" cy="76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2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3DAE-4A9A-4B8A-9272-4EF5FD248072}" type="slidenum">
              <a:rPr lang="en-US">
                <a:solidFill>
                  <a:srgbClr val="000000"/>
                </a:solidFill>
              </a:rPr>
              <a:pPr/>
              <a:t>31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1750" y="5775325"/>
            <a:ext cx="9906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/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Anticipated 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scan 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mode 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for the ABI:</a:t>
            </a:r>
          </a:p>
          <a:p>
            <a:pPr eaLnBrk="0" hangingPunct="0"/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- Full disk images every 15 minutes + 5 min CONUS images + </a:t>
            </a:r>
            <a:r>
              <a:rPr lang="en-US" sz="2000" b="1" dirty="0" err="1">
                <a:solidFill>
                  <a:srgbClr val="FFFFFF"/>
                </a:solidFill>
                <a:latin typeface="Arial Unicode MS" pitchFamily="34" charset="-128"/>
              </a:rPr>
              <a:t>mesoscale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. </a:t>
            </a: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7543800" y="215900"/>
            <a:ext cx="1447800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srgbClr val="FFFF00"/>
                </a:solidFill>
                <a:latin typeface="Arial Unicode MS" pitchFamily="34" charset="-128"/>
              </a:rPr>
              <a:t>ABI scans about 5 times faster</a:t>
            </a:r>
          </a:p>
          <a:p>
            <a:r>
              <a:rPr lang="en-US" sz="2400">
                <a:solidFill>
                  <a:srgbClr val="FFFF00"/>
                </a:solidFill>
                <a:latin typeface="Arial Unicode MS" pitchFamily="34" charset="-128"/>
              </a:rPr>
              <a:t>than the current GOES imager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0"/>
            <a:ext cx="7258050" cy="580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455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5B524-A867-4578-919E-E2D8606E1324}" type="slidenum">
              <a:rPr lang="en-US">
                <a:solidFill>
                  <a:srgbClr val="000000"/>
                </a:solidFill>
              </a:rPr>
              <a:pPr/>
              <a:t>32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0" y="5789612"/>
            <a:ext cx="9144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Arial Unicode MS" pitchFamily="34" charset="-128"/>
              </a:rPr>
              <a:t>ABI can offer Continental US images every 5 minutes for routine monitoring of a wide range of events (storms, dust, clouds, fires, winds, </a:t>
            </a:r>
            <a:r>
              <a:rPr lang="en-US" b="1" dirty="0" err="1">
                <a:solidFill>
                  <a:srgbClr val="FFFFFF"/>
                </a:solidFill>
                <a:latin typeface="Arial Unicode MS" pitchFamily="34" charset="-128"/>
              </a:rPr>
              <a:t>etc</a:t>
            </a:r>
            <a:r>
              <a:rPr lang="en-US" b="1" dirty="0">
                <a:solidFill>
                  <a:srgbClr val="FFFFFF"/>
                </a:solidFill>
                <a:latin typeface="Arial Unicode MS" pitchFamily="34" charset="-128"/>
              </a:rPr>
              <a:t>).</a:t>
            </a:r>
          </a:p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Arial Unicode MS" pitchFamily="34" charset="-128"/>
              </a:rPr>
              <a:t>This is every 15 or 30 minutes with the current GOES in routine mode.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0"/>
            <a:ext cx="7258050" cy="580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89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0"/>
            <a:ext cx="7258050" cy="5806440"/>
          </a:xfrm>
          <a:prstGeom prst="rect">
            <a:avLst/>
          </a:prstGeom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D25D-4AA5-4793-82D4-F0225D4758FD}" type="slidenum">
              <a:rPr lang="en-US">
                <a:solidFill>
                  <a:srgbClr val="000000"/>
                </a:solidFill>
              </a:rPr>
              <a:pPr/>
              <a:t>33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9635" name="AutoShape 3"/>
          <p:cNvSpPr>
            <a:spLocks noChangeArrowheads="1"/>
          </p:cNvSpPr>
          <p:nvPr/>
        </p:nvSpPr>
        <p:spPr bwMode="auto">
          <a:xfrm rot="5400000">
            <a:off x="4861983" y="243416"/>
            <a:ext cx="1515534" cy="25527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0C0C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481" b="12839"/>
          <a:stretch/>
        </p:blipFill>
        <p:spPr>
          <a:xfrm>
            <a:off x="419100" y="2277533"/>
            <a:ext cx="8572500" cy="450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277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0"/>
            <a:ext cx="7258050" cy="5806440"/>
          </a:xfrm>
          <a:prstGeom prst="rect">
            <a:avLst/>
          </a:prstGeom>
        </p:spPr>
      </p:pic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34ABC-2602-4383-88AA-23EE467F0D9D}" type="slidenum">
              <a:rPr lang="en-US">
                <a:solidFill>
                  <a:srgbClr val="000000"/>
                </a:solidFill>
              </a:rPr>
              <a:pPr/>
              <a:t>34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1683" name="AutoShape 3"/>
          <p:cNvSpPr>
            <a:spLocks noChangeArrowheads="1"/>
          </p:cNvSpPr>
          <p:nvPr/>
        </p:nvSpPr>
        <p:spPr bwMode="auto">
          <a:xfrm rot="5400000">
            <a:off x="4362450" y="361950"/>
            <a:ext cx="1295400" cy="25527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0C0C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2453640"/>
            <a:ext cx="5505450" cy="4404360"/>
          </a:xfrm>
          <a:prstGeom prst="rect">
            <a:avLst/>
          </a:prstGeom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76200" y="5921514"/>
            <a:ext cx="9067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hangingPunct="0"/>
            <a:r>
              <a:rPr lang="en-US" sz="2000" b="1" dirty="0" err="1">
                <a:solidFill>
                  <a:srgbClr val="FFFFFF"/>
                </a:solidFill>
                <a:latin typeface="Arial Unicode MS" pitchFamily="34" charset="-128"/>
              </a:rPr>
              <a:t>Mesoscale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 images every 30 seconds for rapidly changing 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phenomena</a:t>
            </a:r>
          </a:p>
          <a:p>
            <a:pPr algn="ctr" eaLnBrk="0" hangingPunct="0"/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(thunderstorms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, hurricanes, fires, </a:t>
            </a:r>
            <a:r>
              <a:rPr lang="en-US" sz="2000" b="1" dirty="0" err="1">
                <a:solidFill>
                  <a:srgbClr val="FFFFFF"/>
                </a:solidFill>
                <a:latin typeface="Arial Unicode MS" pitchFamily="34" charset="-128"/>
              </a:rPr>
              <a:t>etc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). 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Or two regions every 60 seconds.</a:t>
            </a:r>
            <a:endParaRPr lang="en-US" sz="2000" b="1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603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1175267"/>
            <a:ext cx="5723501" cy="42926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46" y="232612"/>
            <a:ext cx="4931254" cy="28765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026" y="3313559"/>
            <a:ext cx="2683877" cy="268387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-3678" y="5551797"/>
            <a:ext cx="9147678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/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Possible </a:t>
            </a:r>
            <a:r>
              <a:rPr lang="en-US" sz="2000" b="1" dirty="0">
                <a:solidFill>
                  <a:srgbClr val="FFFF00"/>
                </a:solidFill>
                <a:latin typeface="Arial Unicode MS" pitchFamily="34" charset="-128"/>
              </a:rPr>
              <a:t>scan </a:t>
            </a: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modes for </a:t>
            </a:r>
            <a:r>
              <a:rPr lang="en-US" sz="2000" b="1" dirty="0">
                <a:solidFill>
                  <a:srgbClr val="FFFF00"/>
                </a:solidFill>
                <a:latin typeface="Arial Unicode MS" pitchFamily="34" charset="-128"/>
              </a:rPr>
              <a:t>the </a:t>
            </a: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east </a:t>
            </a: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ABI (per hour):</a:t>
            </a:r>
            <a:endParaRPr lang="en-US" sz="2000" b="1" dirty="0">
              <a:solidFill>
                <a:srgbClr val="FFFF00"/>
              </a:solidFill>
              <a:latin typeface="Arial Unicode MS" pitchFamily="34" charset="-128"/>
            </a:endParaRPr>
          </a:p>
          <a:p>
            <a:pPr eaLnBrk="0" hangingPunct="0"/>
            <a:r>
              <a:rPr lang="en-US" b="1" u="sng" dirty="0" smtClean="0">
                <a:solidFill>
                  <a:srgbClr val="FFFFFF"/>
                </a:solidFill>
                <a:latin typeface="Arial Unicode MS" pitchFamily="34" charset="-128"/>
              </a:rPr>
              <a:t>Continuous FD</a:t>
            </a:r>
            <a:r>
              <a:rPr lang="en-US" b="1" dirty="0" smtClean="0">
                <a:solidFill>
                  <a:srgbClr val="FFFFFF"/>
                </a:solidFill>
                <a:latin typeface="Arial Unicode MS" pitchFamily="34" charset="-128"/>
              </a:rPr>
              <a:t>--Full disk scan every 5 minutes,  </a:t>
            </a: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OR</a:t>
            </a:r>
          </a:p>
          <a:p>
            <a:pPr marL="0" indent="0" eaLnBrk="0" hangingPunct="0"/>
            <a:r>
              <a:rPr lang="en-US" b="1" u="sng" dirty="0" smtClean="0">
                <a:solidFill>
                  <a:srgbClr val="FFFFFF"/>
                </a:solidFill>
                <a:latin typeface="Arial Unicode MS" pitchFamily="34" charset="-128"/>
              </a:rPr>
              <a:t>FLEX</a:t>
            </a:r>
            <a:r>
              <a:rPr lang="en-US" b="1" dirty="0" smtClean="0">
                <a:solidFill>
                  <a:srgbClr val="FFFFFF"/>
                </a:solidFill>
                <a:latin typeface="Arial Unicode MS" pitchFamily="34" charset="-128"/>
              </a:rPr>
              <a:t>--Full </a:t>
            </a:r>
            <a:r>
              <a:rPr lang="en-US" b="1" dirty="0">
                <a:solidFill>
                  <a:srgbClr val="FFFFFF"/>
                </a:solidFill>
                <a:latin typeface="Arial Unicode MS" pitchFamily="34" charset="-128"/>
              </a:rPr>
              <a:t>disk </a:t>
            </a:r>
            <a:r>
              <a:rPr lang="en-US" b="1" dirty="0" smtClean="0">
                <a:solidFill>
                  <a:srgbClr val="FFFFFF"/>
                </a:solidFill>
                <a:latin typeface="Arial Unicode MS" pitchFamily="34" charset="-128"/>
              </a:rPr>
              <a:t>scan </a:t>
            </a:r>
            <a:r>
              <a:rPr lang="en-US" b="1" dirty="0">
                <a:solidFill>
                  <a:srgbClr val="FFFFFF"/>
                </a:solidFill>
                <a:latin typeface="Arial Unicode MS" pitchFamily="34" charset="-128"/>
              </a:rPr>
              <a:t>every 15 </a:t>
            </a:r>
            <a:r>
              <a:rPr lang="en-US" b="1" dirty="0" err="1" smtClean="0">
                <a:solidFill>
                  <a:srgbClr val="FFFFFF"/>
                </a:solidFill>
                <a:latin typeface="Arial Unicode MS" pitchFamily="34" charset="-128"/>
              </a:rPr>
              <a:t>mins</a:t>
            </a:r>
            <a:r>
              <a:rPr lang="en-US" b="1" dirty="0" smtClean="0">
                <a:solidFill>
                  <a:srgbClr val="FFFFFF"/>
                </a:solidFill>
                <a:latin typeface="Arial Unicode MS" pitchFamily="34" charset="-128"/>
              </a:rPr>
              <a:t> </a:t>
            </a:r>
            <a:r>
              <a:rPr lang="en-US" b="1" dirty="0">
                <a:solidFill>
                  <a:srgbClr val="FFFFFF"/>
                </a:solidFill>
                <a:latin typeface="Arial Unicode MS" pitchFamily="34" charset="-128"/>
              </a:rPr>
              <a:t>+ </a:t>
            </a:r>
            <a:r>
              <a:rPr lang="en-US" b="1" dirty="0" smtClean="0">
                <a:solidFill>
                  <a:srgbClr val="FFFFFF"/>
                </a:solidFill>
                <a:latin typeface="Arial Unicode MS" pitchFamily="34" charset="-128"/>
              </a:rPr>
              <a:t>continuous 5-min “PACUS” </a:t>
            </a:r>
            <a:r>
              <a:rPr lang="en-US" b="1" dirty="0">
                <a:solidFill>
                  <a:srgbClr val="FFFFFF"/>
                </a:solidFill>
                <a:latin typeface="Arial Unicode MS" pitchFamily="34" charset="-128"/>
              </a:rPr>
              <a:t>images + </a:t>
            </a:r>
            <a:r>
              <a:rPr lang="en-US" b="1" dirty="0" smtClean="0">
                <a:solidFill>
                  <a:srgbClr val="FFFFFF"/>
                </a:solidFill>
                <a:latin typeface="Arial Unicode MS" pitchFamily="34" charset="-128"/>
              </a:rPr>
              <a:t>two  </a:t>
            </a:r>
          </a:p>
          <a:p>
            <a:pPr marL="0" indent="0" eaLnBrk="0" hangingPunct="0"/>
            <a:r>
              <a:rPr lang="en-US" b="1" dirty="0">
                <a:solidFill>
                  <a:srgbClr val="FFFFFF"/>
                </a:solidFill>
                <a:latin typeface="Arial Unicode MS" pitchFamily="34" charset="-128"/>
              </a:rPr>
              <a:t> </a:t>
            </a:r>
            <a:r>
              <a:rPr lang="en-US" b="1" dirty="0" smtClean="0">
                <a:solidFill>
                  <a:srgbClr val="FFFFFF"/>
                </a:solidFill>
                <a:latin typeface="Arial Unicode MS" pitchFamily="34" charset="-128"/>
              </a:rPr>
              <a:t>           selectable Mesoscale areas with continuous 1-min scans,   </a:t>
            </a:r>
            <a:endParaRPr lang="en-US" sz="2000" b="1" dirty="0">
              <a:solidFill>
                <a:srgbClr val="FFFF00"/>
              </a:solidFill>
              <a:latin typeface="Arial Unicode MS" pitchFamily="34" charset="-128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87844" y="228601"/>
            <a:ext cx="39079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 Unicode MS" pitchFamily="34" charset="-128"/>
              </a:rPr>
              <a:t>GOES-R ABI GOES-East</a:t>
            </a:r>
            <a:endParaRPr lang="en-US" sz="2400" dirty="0">
              <a:solidFill>
                <a:srgbClr val="FFFF00"/>
              </a:solidFill>
              <a:latin typeface="Arial Unicode MS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842" y="1230868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Full Disk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43802" y="5534561"/>
            <a:ext cx="1164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FFFF00"/>
                </a:solidFill>
              </a:rPr>
              <a:t>Mesoscale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41499" y="1337846"/>
            <a:ext cx="923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CONUS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47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27" y="2368034"/>
            <a:ext cx="3143573" cy="39565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228600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Rate of temporal cooling in the </a:t>
            </a:r>
            <a:r>
              <a:rPr lang="en-US" sz="2400" dirty="0" err="1">
                <a:solidFill>
                  <a:srgbClr val="FFFF00"/>
                </a:solidFill>
              </a:rPr>
              <a:t>longwave</a:t>
            </a:r>
            <a:r>
              <a:rPr lang="en-US" sz="2400" dirty="0">
                <a:solidFill>
                  <a:srgbClr val="FFFF00"/>
                </a:solidFill>
              </a:rPr>
              <a:t> infrared band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4049" y="6336268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Cintineo</a:t>
            </a:r>
            <a:r>
              <a:rPr lang="en-US" dirty="0">
                <a:solidFill>
                  <a:srgbClr val="FFFFFF"/>
                </a:solidFill>
              </a:rPr>
              <a:t> et al., 2013 (CIMSS)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209800"/>
            <a:ext cx="3657600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740" y="120134"/>
            <a:ext cx="3657600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740" y="3941064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4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"/>
            <a:ext cx="82296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</a:rPr>
              <a:t>Possible ABI </a:t>
            </a:r>
            <a:r>
              <a:rPr lang="en-US" sz="4000" dirty="0">
                <a:solidFill>
                  <a:srgbClr val="FFFF00"/>
                </a:solidFill>
              </a:rPr>
              <a:t>Modes of </a:t>
            </a:r>
            <a:r>
              <a:rPr lang="en-US" sz="4000" dirty="0" smtClean="0">
                <a:solidFill>
                  <a:srgbClr val="FFFF00"/>
                </a:solidFill>
              </a:rPr>
              <a:t>Operation</a:t>
            </a:r>
            <a:br>
              <a:rPr lang="en-US" sz="4000" dirty="0" smtClean="0">
                <a:solidFill>
                  <a:srgbClr val="FFFF00"/>
                </a:solidFill>
              </a:rPr>
            </a:br>
            <a:r>
              <a:rPr lang="en-US" sz="2800" dirty="0" smtClean="0">
                <a:solidFill>
                  <a:srgbClr val="FFFF00"/>
                </a:solidFill>
              </a:rPr>
              <a:t>(assuming GOES-West positioning)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763000" cy="4525963"/>
          </a:xfrm>
        </p:spPr>
        <p:txBody>
          <a:bodyPr/>
          <a:lstStyle/>
          <a:p>
            <a:r>
              <a:rPr lang="en-US" sz="1800" b="1" u="sng" dirty="0">
                <a:solidFill>
                  <a:schemeClr val="bg1"/>
                </a:solidFill>
              </a:rPr>
              <a:t>Continuous Full </a:t>
            </a:r>
            <a:r>
              <a:rPr lang="en-US" sz="1800" b="1" u="sng" dirty="0" smtClean="0">
                <a:solidFill>
                  <a:schemeClr val="bg1"/>
                </a:solidFill>
              </a:rPr>
              <a:t>Disk </a:t>
            </a:r>
            <a:r>
              <a:rPr lang="en-US" sz="1800" dirty="0" smtClean="0">
                <a:solidFill>
                  <a:schemeClr val="bg1"/>
                </a:solidFill>
              </a:rPr>
              <a:t>: Provides </a:t>
            </a:r>
            <a:r>
              <a:rPr lang="en-US" sz="1800" dirty="0">
                <a:solidFill>
                  <a:schemeClr val="bg1"/>
                </a:solidFill>
              </a:rPr>
              <a:t>uninterrupted scans of the full disk every 5 minutes.</a:t>
            </a:r>
          </a:p>
          <a:p>
            <a:endParaRPr lang="en-US" sz="1200" b="1" dirty="0" smtClean="0">
              <a:solidFill>
                <a:schemeClr val="bg1"/>
              </a:solidFill>
            </a:endParaRPr>
          </a:p>
          <a:p>
            <a:r>
              <a:rPr lang="en-US" sz="1800" b="1" u="sng" dirty="0" smtClean="0">
                <a:solidFill>
                  <a:schemeClr val="bg1"/>
                </a:solidFill>
              </a:rPr>
              <a:t>Flex </a:t>
            </a:r>
            <a:r>
              <a:rPr lang="en-US" sz="1800" dirty="0" smtClean="0">
                <a:solidFill>
                  <a:schemeClr val="bg1"/>
                </a:solidFill>
              </a:rPr>
              <a:t>: Provides </a:t>
            </a:r>
            <a:r>
              <a:rPr lang="en-US" sz="1800" dirty="0">
                <a:solidFill>
                  <a:schemeClr val="bg1"/>
                </a:solidFill>
              </a:rPr>
              <a:t>a FD scan every 15 minutes, a </a:t>
            </a:r>
            <a:r>
              <a:rPr lang="en-US" sz="1800" dirty="0" smtClean="0">
                <a:solidFill>
                  <a:schemeClr val="bg1"/>
                </a:solidFill>
              </a:rPr>
              <a:t>CONUS </a:t>
            </a:r>
            <a:r>
              <a:rPr lang="en-US" sz="1800" dirty="0">
                <a:solidFill>
                  <a:schemeClr val="bg1"/>
                </a:solidFill>
              </a:rPr>
              <a:t>every 5 minutes, and a Mesoscale every 30 </a:t>
            </a:r>
            <a:r>
              <a:rPr lang="en-US" sz="1800" dirty="0" smtClean="0">
                <a:solidFill>
                  <a:schemeClr val="bg1"/>
                </a:solidFill>
              </a:rPr>
              <a:t>seconds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(or two Mesoscale areas with 1-min. scans)</a:t>
            </a: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200" b="1" dirty="0" smtClean="0">
                <a:solidFill>
                  <a:schemeClr val="bg1"/>
                </a:solidFill>
              </a:rPr>
              <a:t>                         </a:t>
            </a:r>
            <a:r>
              <a:rPr lang="en-US" sz="1600" b="1" dirty="0" err="1" smtClean="0">
                <a:solidFill>
                  <a:schemeClr val="bg1"/>
                </a:solidFill>
              </a:rPr>
              <a:t>Mesoscale</a:t>
            </a:r>
            <a:r>
              <a:rPr lang="en-US" sz="1600" dirty="0">
                <a:solidFill>
                  <a:schemeClr val="bg1"/>
                </a:solidFill>
              </a:rPr>
              <a:t>: Provides coverage over a selectable 1000x1000km box with a </a:t>
            </a:r>
            <a:endParaRPr lang="en-US" sz="1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                                      temporal </a:t>
            </a:r>
            <a:r>
              <a:rPr lang="en-US" sz="1600" dirty="0">
                <a:solidFill>
                  <a:schemeClr val="bg1"/>
                </a:solidFill>
              </a:rPr>
              <a:t>resolution of </a:t>
            </a:r>
            <a:r>
              <a:rPr lang="en-US" sz="1600" dirty="0" smtClean="0">
                <a:solidFill>
                  <a:schemeClr val="bg1"/>
                </a:solidFill>
              </a:rPr>
              <a:t>30 seconds</a:t>
            </a:r>
            <a:r>
              <a:rPr lang="en-US" sz="1600" dirty="0">
                <a:solidFill>
                  <a:schemeClr val="bg1"/>
                </a:solidFill>
              </a:rPr>
              <a:t>. Option: Two </a:t>
            </a:r>
            <a:r>
              <a:rPr lang="en-US" sz="1600" dirty="0" err="1">
                <a:solidFill>
                  <a:schemeClr val="bg1"/>
                </a:solidFill>
              </a:rPr>
              <a:t>Meso</a:t>
            </a:r>
            <a:r>
              <a:rPr lang="en-US" sz="1600" dirty="0">
                <a:solidFill>
                  <a:schemeClr val="bg1"/>
                </a:solidFill>
              </a:rPr>
              <a:t> areas with </a:t>
            </a:r>
            <a:r>
              <a:rPr lang="en-US" sz="1600" dirty="0" smtClean="0">
                <a:solidFill>
                  <a:schemeClr val="bg1"/>
                </a:solidFill>
              </a:rPr>
              <a:t>           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                                     1-min</a:t>
            </a:r>
            <a:r>
              <a:rPr lang="en-US" sz="1600" dirty="0">
                <a:solidFill>
                  <a:schemeClr val="bg1"/>
                </a:solidFill>
              </a:rPr>
              <a:t>. </a:t>
            </a:r>
            <a:r>
              <a:rPr lang="en-US" sz="1600" dirty="0" smtClean="0">
                <a:solidFill>
                  <a:schemeClr val="bg1"/>
                </a:solidFill>
              </a:rPr>
              <a:t>scans, with </a:t>
            </a:r>
            <a:r>
              <a:rPr lang="en-US" sz="1600" dirty="0">
                <a:solidFill>
                  <a:schemeClr val="bg1"/>
                </a:solidFill>
              </a:rPr>
              <a:t>one “fixed” over Hawaii.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  	 </a:t>
            </a:r>
            <a:r>
              <a:rPr lang="en-US" sz="1600" b="1" dirty="0" smtClean="0">
                <a:solidFill>
                  <a:schemeClr val="bg1"/>
                </a:solidFill>
              </a:rPr>
              <a:t>  CONUS</a:t>
            </a:r>
            <a:r>
              <a:rPr lang="en-US" sz="1600" dirty="0" smtClean="0">
                <a:solidFill>
                  <a:schemeClr val="bg1"/>
                </a:solidFill>
              </a:rPr>
              <a:t>: </a:t>
            </a:r>
            <a:r>
              <a:rPr lang="en-US" sz="1600" dirty="0">
                <a:solidFill>
                  <a:schemeClr val="bg1"/>
                </a:solidFill>
              </a:rPr>
              <a:t>Provides coverage that includes southern Alaska, the western </a:t>
            </a:r>
            <a:endParaRPr lang="en-US" sz="1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                                      continental </a:t>
            </a:r>
            <a:r>
              <a:rPr lang="en-US" sz="1600" dirty="0">
                <a:solidFill>
                  <a:schemeClr val="bg1"/>
                </a:solidFill>
              </a:rPr>
              <a:t>US, and northeastern Pacific Ocean regions (but not </a:t>
            </a:r>
            <a:endParaRPr lang="en-US" sz="1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                                      Hawaii</a:t>
            </a:r>
            <a:r>
              <a:rPr lang="en-US" sz="1600" dirty="0">
                <a:solidFill>
                  <a:schemeClr val="bg1"/>
                </a:solidFill>
              </a:rPr>
              <a:t>) every 5 minutes. </a:t>
            </a:r>
            <a:r>
              <a:rPr lang="en-US" sz="1600" dirty="0" smtClean="0">
                <a:solidFill>
                  <a:schemeClr val="bg1"/>
                </a:solidFill>
              </a:rPr>
              <a:t>Referred to as “PACUS” (note quotes)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800" b="1" u="sng" dirty="0" smtClean="0">
                <a:solidFill>
                  <a:schemeClr val="bg1"/>
                </a:solidFill>
              </a:rPr>
              <a:t>Hybrid </a:t>
            </a:r>
            <a:r>
              <a:rPr lang="en-US" sz="1800" dirty="0" smtClean="0">
                <a:solidFill>
                  <a:schemeClr val="bg1"/>
                </a:solidFill>
              </a:rPr>
              <a:t>: Provides “PACUS” coverage every 5 minutes, a FD scan every 15 minutes </a:t>
            </a:r>
            <a:r>
              <a:rPr lang="en-US" sz="1800" dirty="0" smtClean="0">
                <a:solidFill>
                  <a:schemeClr val="bg1"/>
                </a:solidFill>
              </a:rPr>
              <a:t>(except every </a:t>
            </a:r>
            <a:r>
              <a:rPr lang="en-US" sz="1800" dirty="0" smtClean="0">
                <a:solidFill>
                  <a:schemeClr val="bg1"/>
                </a:solidFill>
              </a:rPr>
              <a:t>5 minutes near the top of every hour), and Mesoscale coverage every 30 seconds (except for a 15-min. period near the top of every hour, when it becomes 5-min.)</a:t>
            </a:r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  	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1472FF-57B5-4206-AA59-7354F91BDF2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1600" y="6536788"/>
            <a:ext cx="6933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hlinkClick r:id="rId3"/>
              </a:rPr>
              <a:t>ITT scan mode video: http://www.youtube.com/watch?v=p8SgXJSMOfc&amp;feature=player_embedded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1106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AABD5C-EFDC-411D-8BE1-522868F33A1D}" type="datetime5">
              <a:rPr lang="en-US" smtClean="0">
                <a:solidFill>
                  <a:srgbClr val="000000"/>
                </a:solidFill>
              </a:rPr>
              <a:pPr>
                <a:defRPr/>
              </a:pPr>
              <a:t>17-Dec-13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9278" y="3733800"/>
            <a:ext cx="3332136" cy="267765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Current GOES Imager scans: 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</a:rPr>
              <a:t>GOES-W PACUS (upper) and GOES-E CONUS (right). Note 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that PACUS is one-third 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</a:rPr>
              <a:t>larger. 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These regions are sub-selected for AWIPS.</a:t>
            </a:r>
          </a:p>
        </p:txBody>
      </p:sp>
    </p:spTree>
    <p:extLst>
      <p:ext uri="{BB962C8B-B14F-4D97-AF65-F5344CB8AC3E}">
        <p14:creationId xmlns:p14="http://schemas.microsoft.com/office/powerpoint/2010/main" val="190270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-3678" y="5551797"/>
            <a:ext cx="9147678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/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Possible </a:t>
            </a:r>
            <a:r>
              <a:rPr lang="en-US" sz="2000" b="1" dirty="0">
                <a:solidFill>
                  <a:srgbClr val="FFFF00"/>
                </a:solidFill>
                <a:latin typeface="Arial Unicode MS" pitchFamily="34" charset="-128"/>
              </a:rPr>
              <a:t>scan </a:t>
            </a: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modes for </a:t>
            </a:r>
            <a:r>
              <a:rPr lang="en-US" sz="2000" b="1" dirty="0">
                <a:solidFill>
                  <a:srgbClr val="FFFF00"/>
                </a:solidFill>
                <a:latin typeface="Arial Unicode MS" pitchFamily="34" charset="-128"/>
              </a:rPr>
              <a:t>the </a:t>
            </a: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west ABI (per hour):</a:t>
            </a:r>
            <a:endParaRPr lang="en-US" sz="2000" b="1" dirty="0">
              <a:solidFill>
                <a:srgbClr val="FFFF00"/>
              </a:solidFill>
              <a:latin typeface="Arial Unicode MS" pitchFamily="34" charset="-128"/>
            </a:endParaRPr>
          </a:p>
          <a:p>
            <a:pPr eaLnBrk="0" hangingPunct="0"/>
            <a:r>
              <a:rPr lang="en-US" b="1" u="sng" dirty="0" smtClean="0">
                <a:solidFill>
                  <a:srgbClr val="FFFFFF"/>
                </a:solidFill>
                <a:latin typeface="Arial Unicode MS" pitchFamily="34" charset="-128"/>
              </a:rPr>
              <a:t>Continuous FD</a:t>
            </a:r>
            <a:r>
              <a:rPr lang="en-US" b="1" dirty="0" smtClean="0">
                <a:solidFill>
                  <a:srgbClr val="FFFFFF"/>
                </a:solidFill>
                <a:latin typeface="Arial Unicode MS" pitchFamily="34" charset="-128"/>
              </a:rPr>
              <a:t>--Full disk scan every 5 minutes,  </a:t>
            </a: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OR</a:t>
            </a:r>
          </a:p>
          <a:p>
            <a:pPr marL="0" indent="0" eaLnBrk="0" hangingPunct="0"/>
            <a:r>
              <a:rPr lang="en-US" b="1" u="sng" dirty="0" smtClean="0">
                <a:solidFill>
                  <a:srgbClr val="FFFFFF"/>
                </a:solidFill>
                <a:latin typeface="Arial Unicode MS" pitchFamily="34" charset="-128"/>
              </a:rPr>
              <a:t>FLEX</a:t>
            </a:r>
            <a:r>
              <a:rPr lang="en-US" b="1" dirty="0" smtClean="0">
                <a:solidFill>
                  <a:srgbClr val="FFFFFF"/>
                </a:solidFill>
                <a:latin typeface="Arial Unicode MS" pitchFamily="34" charset="-128"/>
              </a:rPr>
              <a:t>--Full </a:t>
            </a:r>
            <a:r>
              <a:rPr lang="en-US" b="1" dirty="0">
                <a:solidFill>
                  <a:srgbClr val="FFFFFF"/>
                </a:solidFill>
                <a:latin typeface="Arial Unicode MS" pitchFamily="34" charset="-128"/>
              </a:rPr>
              <a:t>disk </a:t>
            </a:r>
            <a:r>
              <a:rPr lang="en-US" b="1" dirty="0" smtClean="0">
                <a:solidFill>
                  <a:srgbClr val="FFFFFF"/>
                </a:solidFill>
                <a:latin typeface="Arial Unicode MS" pitchFamily="34" charset="-128"/>
              </a:rPr>
              <a:t>scan </a:t>
            </a:r>
            <a:r>
              <a:rPr lang="en-US" b="1" dirty="0">
                <a:solidFill>
                  <a:srgbClr val="FFFFFF"/>
                </a:solidFill>
                <a:latin typeface="Arial Unicode MS" pitchFamily="34" charset="-128"/>
              </a:rPr>
              <a:t>every 15 </a:t>
            </a:r>
            <a:r>
              <a:rPr lang="en-US" b="1" dirty="0" err="1" smtClean="0">
                <a:solidFill>
                  <a:srgbClr val="FFFFFF"/>
                </a:solidFill>
                <a:latin typeface="Arial Unicode MS" pitchFamily="34" charset="-128"/>
              </a:rPr>
              <a:t>mins</a:t>
            </a:r>
            <a:r>
              <a:rPr lang="en-US" b="1" dirty="0" smtClean="0">
                <a:solidFill>
                  <a:srgbClr val="FFFFFF"/>
                </a:solidFill>
                <a:latin typeface="Arial Unicode MS" pitchFamily="34" charset="-128"/>
              </a:rPr>
              <a:t> </a:t>
            </a:r>
            <a:r>
              <a:rPr lang="en-US" b="1" dirty="0">
                <a:solidFill>
                  <a:srgbClr val="FFFFFF"/>
                </a:solidFill>
                <a:latin typeface="Arial Unicode MS" pitchFamily="34" charset="-128"/>
              </a:rPr>
              <a:t>+ </a:t>
            </a:r>
            <a:r>
              <a:rPr lang="en-US" b="1" dirty="0" smtClean="0">
                <a:solidFill>
                  <a:srgbClr val="FFFFFF"/>
                </a:solidFill>
                <a:latin typeface="Arial Unicode MS" pitchFamily="34" charset="-128"/>
              </a:rPr>
              <a:t>continuous 5-min “PACUS” </a:t>
            </a:r>
            <a:r>
              <a:rPr lang="en-US" b="1" dirty="0">
                <a:solidFill>
                  <a:srgbClr val="FFFFFF"/>
                </a:solidFill>
                <a:latin typeface="Arial Unicode MS" pitchFamily="34" charset="-128"/>
              </a:rPr>
              <a:t>images + </a:t>
            </a:r>
            <a:r>
              <a:rPr lang="en-US" b="1" dirty="0" smtClean="0">
                <a:solidFill>
                  <a:srgbClr val="FFFFFF"/>
                </a:solidFill>
                <a:latin typeface="Arial Unicode MS" pitchFamily="34" charset="-128"/>
              </a:rPr>
              <a:t>two  </a:t>
            </a:r>
          </a:p>
          <a:p>
            <a:pPr marL="0" indent="0" eaLnBrk="0" hangingPunct="0"/>
            <a:r>
              <a:rPr lang="en-US" b="1" dirty="0">
                <a:solidFill>
                  <a:srgbClr val="FFFFFF"/>
                </a:solidFill>
                <a:latin typeface="Arial Unicode MS" pitchFamily="34" charset="-128"/>
              </a:rPr>
              <a:t> </a:t>
            </a:r>
            <a:r>
              <a:rPr lang="en-US" b="1" dirty="0" smtClean="0">
                <a:solidFill>
                  <a:srgbClr val="FFFFFF"/>
                </a:solidFill>
                <a:latin typeface="Arial Unicode MS" pitchFamily="34" charset="-128"/>
              </a:rPr>
              <a:t>           selectable </a:t>
            </a:r>
            <a:r>
              <a:rPr lang="en-US" b="1" dirty="0" err="1" smtClean="0">
                <a:solidFill>
                  <a:srgbClr val="FFFFFF"/>
                </a:solidFill>
                <a:latin typeface="Arial Unicode MS" pitchFamily="34" charset="-128"/>
              </a:rPr>
              <a:t>Mesoscale</a:t>
            </a:r>
            <a:r>
              <a:rPr lang="en-US" b="1" dirty="0" smtClean="0">
                <a:solidFill>
                  <a:srgbClr val="FFFFFF"/>
                </a:solidFill>
                <a:latin typeface="Arial Unicode MS" pitchFamily="34" charset="-128"/>
              </a:rPr>
              <a:t> areas with continuous 1-min scans,   </a:t>
            </a: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OR…</a:t>
            </a:r>
            <a:endParaRPr lang="en-US" sz="2000" b="1" dirty="0">
              <a:solidFill>
                <a:srgbClr val="FFFF00"/>
              </a:solidFill>
              <a:latin typeface="Arial Unicode MS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0" y="76200"/>
            <a:ext cx="4972050" cy="3733800"/>
          </a:xfrm>
          <a:prstGeom prst="rect">
            <a:avLst/>
          </a:prstGeom>
        </p:spPr>
      </p:pic>
      <p:sp>
        <p:nvSpPr>
          <p:cNvPr id="7" name="Trapezoid 6"/>
          <p:cNvSpPr/>
          <p:nvPr/>
        </p:nvSpPr>
        <p:spPr bwMode="auto">
          <a:xfrm rot="10800000">
            <a:off x="4813936" y="942009"/>
            <a:ext cx="2519171" cy="1623391"/>
          </a:xfrm>
          <a:prstGeom prst="trapezoid">
            <a:avLst>
              <a:gd name="adj" fmla="val 46434"/>
            </a:avLst>
          </a:prstGeom>
          <a:noFill/>
          <a:ln w="603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79157" y="609600"/>
            <a:ext cx="15704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“5 min PACUS”</a:t>
            </a:r>
          </a:p>
        </p:txBody>
      </p:sp>
      <p:pic>
        <p:nvPicPr>
          <p:cNvPr id="3" name="Picture 3" descr="138W_FUL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2" t="6504" r="20046" b="6412"/>
          <a:stretch/>
        </p:blipFill>
        <p:spPr bwMode="auto">
          <a:xfrm>
            <a:off x="10471" y="920012"/>
            <a:ext cx="4485330" cy="449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5" t="7296" r="14682" b="9491"/>
          <a:stretch/>
        </p:blipFill>
        <p:spPr>
          <a:xfrm>
            <a:off x="5791200" y="3200400"/>
            <a:ext cx="3200400" cy="2743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848446" y="2472070"/>
            <a:ext cx="457200" cy="45720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72200" y="1828800"/>
            <a:ext cx="457200" cy="45720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6800" y="2861846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333399">
                    <a:lumMod val="60000"/>
                    <a:lumOff val="40000"/>
                  </a:srgbClr>
                </a:solidFill>
              </a:rPr>
              <a:t>meso</a:t>
            </a:r>
            <a:endParaRPr lang="en-US" sz="1600" dirty="0">
              <a:solidFill>
                <a:srgbClr val="33339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87842" y="228600"/>
            <a:ext cx="19010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 Unicode MS" pitchFamily="34" charset="-128"/>
              </a:rPr>
              <a:t>GOES-West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842" y="99060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Full Disk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43800" y="5534561"/>
            <a:ext cx="1164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FF00"/>
                </a:solidFill>
              </a:rPr>
              <a:t>Mesoscale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09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8842" y="5534561"/>
            <a:ext cx="899895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/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Possible </a:t>
            </a:r>
            <a:r>
              <a:rPr lang="en-US" sz="2000" b="1" dirty="0">
                <a:solidFill>
                  <a:srgbClr val="FFFF00"/>
                </a:solidFill>
                <a:latin typeface="Arial Unicode MS" pitchFamily="34" charset="-128"/>
              </a:rPr>
              <a:t>scan </a:t>
            </a: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modes for </a:t>
            </a:r>
            <a:r>
              <a:rPr lang="en-US" sz="2000" b="1" dirty="0">
                <a:solidFill>
                  <a:srgbClr val="FFFF00"/>
                </a:solidFill>
                <a:latin typeface="Arial Unicode MS" pitchFamily="34" charset="-128"/>
              </a:rPr>
              <a:t>the </a:t>
            </a: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west ABI (per hour):</a:t>
            </a:r>
            <a:endParaRPr lang="en-US" sz="2000" b="1" dirty="0">
              <a:solidFill>
                <a:srgbClr val="FFFF00"/>
              </a:solidFill>
              <a:latin typeface="Arial Unicode MS" pitchFamily="34" charset="-128"/>
            </a:endParaRPr>
          </a:p>
          <a:p>
            <a:pPr eaLnBrk="0" hangingPunct="0"/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Hybrid - For ¾ of the hour: FLEX mode (</a:t>
            </a:r>
            <a:r>
              <a:rPr lang="en-US" b="1" dirty="0" smtClean="0">
                <a:solidFill>
                  <a:srgbClr val="FFFFFF"/>
                </a:solidFill>
                <a:latin typeface="Arial Unicode MS" pitchFamily="34" charset="-128"/>
              </a:rPr>
              <a:t>Full </a:t>
            </a:r>
            <a:r>
              <a:rPr lang="en-US" b="1" dirty="0">
                <a:solidFill>
                  <a:srgbClr val="FFFFFF"/>
                </a:solidFill>
                <a:latin typeface="Arial Unicode MS" pitchFamily="34" charset="-128"/>
              </a:rPr>
              <a:t>disk </a:t>
            </a:r>
            <a:r>
              <a:rPr lang="en-US" b="1" dirty="0" smtClean="0">
                <a:solidFill>
                  <a:srgbClr val="FFFFFF"/>
                </a:solidFill>
                <a:latin typeface="Arial Unicode MS" pitchFamily="34" charset="-128"/>
              </a:rPr>
              <a:t>scan </a:t>
            </a:r>
            <a:r>
              <a:rPr lang="en-US" b="1" dirty="0">
                <a:solidFill>
                  <a:srgbClr val="FFFFFF"/>
                </a:solidFill>
                <a:latin typeface="Arial Unicode MS" pitchFamily="34" charset="-128"/>
              </a:rPr>
              <a:t>every 15 </a:t>
            </a:r>
            <a:r>
              <a:rPr lang="en-US" b="1" dirty="0" err="1" smtClean="0">
                <a:solidFill>
                  <a:srgbClr val="FFFFFF"/>
                </a:solidFill>
                <a:latin typeface="Arial Unicode MS" pitchFamily="34" charset="-128"/>
              </a:rPr>
              <a:t>mins</a:t>
            </a:r>
            <a:r>
              <a:rPr lang="en-US" b="1" dirty="0" smtClean="0">
                <a:solidFill>
                  <a:srgbClr val="FFFFFF"/>
                </a:solidFill>
                <a:latin typeface="Arial Unicode MS" pitchFamily="34" charset="-128"/>
              </a:rPr>
              <a:t> </a:t>
            </a:r>
            <a:r>
              <a:rPr lang="en-US" b="1" dirty="0">
                <a:solidFill>
                  <a:srgbClr val="FFFFFF"/>
                </a:solidFill>
                <a:latin typeface="Arial Unicode MS" pitchFamily="34" charset="-128"/>
              </a:rPr>
              <a:t>+ 5 min </a:t>
            </a:r>
            <a:r>
              <a:rPr lang="en-US" b="1" dirty="0" smtClean="0">
                <a:solidFill>
                  <a:srgbClr val="FFFFFF"/>
                </a:solidFill>
                <a:latin typeface="Arial Unicode MS" pitchFamily="34" charset="-128"/>
              </a:rPr>
              <a:t>   </a:t>
            </a:r>
          </a:p>
          <a:p>
            <a:pPr eaLnBrk="0" hangingPunct="0"/>
            <a:r>
              <a:rPr lang="en-US" b="1" dirty="0">
                <a:solidFill>
                  <a:srgbClr val="FFFFFF"/>
                </a:solidFill>
                <a:latin typeface="Arial Unicode MS" pitchFamily="34" charset="-128"/>
              </a:rPr>
              <a:t> </a:t>
            </a:r>
            <a:r>
              <a:rPr lang="en-US" b="1" dirty="0" smtClean="0">
                <a:solidFill>
                  <a:srgbClr val="FFFFFF"/>
                </a:solidFill>
                <a:latin typeface="Arial Unicode MS" pitchFamily="34" charset="-128"/>
              </a:rPr>
              <a:t>             “PACUS” </a:t>
            </a:r>
            <a:r>
              <a:rPr lang="en-US" b="1" dirty="0">
                <a:solidFill>
                  <a:srgbClr val="FFFFFF"/>
                </a:solidFill>
                <a:latin typeface="Arial Unicode MS" pitchFamily="34" charset="-128"/>
              </a:rPr>
              <a:t>images + </a:t>
            </a:r>
            <a:r>
              <a:rPr lang="en-US" b="1" dirty="0" smtClean="0">
                <a:solidFill>
                  <a:srgbClr val="FFFFFF"/>
                </a:solidFill>
                <a:latin typeface="Arial Unicode MS" pitchFamily="34" charset="-128"/>
              </a:rPr>
              <a:t>two 1-min. </a:t>
            </a:r>
            <a:r>
              <a:rPr lang="en-US" b="1" dirty="0" err="1" smtClean="0">
                <a:solidFill>
                  <a:srgbClr val="FFFFFF"/>
                </a:solidFill>
                <a:latin typeface="Arial Unicode MS" pitchFamily="34" charset="-128"/>
              </a:rPr>
              <a:t>mesoscales</a:t>
            </a:r>
            <a:r>
              <a:rPr lang="en-US" b="1" dirty="0" smtClean="0">
                <a:solidFill>
                  <a:srgbClr val="FFFFFF"/>
                </a:solidFill>
                <a:latin typeface="Arial Unicode MS" pitchFamily="34" charset="-128"/>
              </a:rPr>
              <a:t>); 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for ¼ of the hour: FD mode    </a:t>
            </a:r>
          </a:p>
          <a:p>
            <a:pPr eaLnBrk="0" hangingPunct="0"/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            </a:t>
            </a:r>
            <a:r>
              <a:rPr lang="en-US" b="1" dirty="0" smtClean="0">
                <a:solidFill>
                  <a:srgbClr val="FFFFFF"/>
                </a:solidFill>
                <a:latin typeface="Arial Unicode MS" pitchFamily="34" charset="-128"/>
              </a:rPr>
              <a:t>(5-min. FD scans for AMV production)</a:t>
            </a:r>
            <a:endParaRPr lang="en-US" sz="2000" b="1" dirty="0">
              <a:solidFill>
                <a:srgbClr val="FFFF00"/>
              </a:solidFill>
              <a:latin typeface="Arial Unicode MS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0" y="76200"/>
            <a:ext cx="4972050" cy="3733800"/>
          </a:xfrm>
          <a:prstGeom prst="rect">
            <a:avLst/>
          </a:prstGeom>
        </p:spPr>
      </p:pic>
      <p:sp>
        <p:nvSpPr>
          <p:cNvPr id="7" name="Trapezoid 6"/>
          <p:cNvSpPr/>
          <p:nvPr/>
        </p:nvSpPr>
        <p:spPr bwMode="auto">
          <a:xfrm rot="10800000">
            <a:off x="4813936" y="942009"/>
            <a:ext cx="2519171" cy="1623391"/>
          </a:xfrm>
          <a:prstGeom prst="trapezoid">
            <a:avLst>
              <a:gd name="adj" fmla="val 46434"/>
            </a:avLst>
          </a:prstGeom>
          <a:noFill/>
          <a:ln w="603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79157" y="609600"/>
            <a:ext cx="15704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“5 min PACUS”</a:t>
            </a:r>
          </a:p>
        </p:txBody>
      </p:sp>
      <p:pic>
        <p:nvPicPr>
          <p:cNvPr id="3" name="Picture 3" descr="138W_FUL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2" t="6504" r="20046" b="6412"/>
          <a:stretch/>
        </p:blipFill>
        <p:spPr bwMode="auto">
          <a:xfrm>
            <a:off x="10471" y="920012"/>
            <a:ext cx="4485330" cy="449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5" t="7296" r="14682" b="9491"/>
          <a:stretch/>
        </p:blipFill>
        <p:spPr>
          <a:xfrm>
            <a:off x="5791200" y="3200400"/>
            <a:ext cx="3200400" cy="2743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848446" y="2472070"/>
            <a:ext cx="457200" cy="45720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72200" y="1828800"/>
            <a:ext cx="457200" cy="45720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6800" y="2861846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333399">
                    <a:lumMod val="60000"/>
                    <a:lumOff val="40000"/>
                  </a:srgbClr>
                </a:solidFill>
              </a:rPr>
              <a:t>meso</a:t>
            </a:r>
            <a:endParaRPr lang="en-US" sz="1600" dirty="0">
              <a:solidFill>
                <a:srgbClr val="33339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87842" y="228600"/>
            <a:ext cx="19010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 Unicode MS" pitchFamily="34" charset="-128"/>
              </a:rPr>
              <a:t>GOES-West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842" y="99060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Full Disk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43800" y="5534561"/>
            <a:ext cx="1164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FF00"/>
                </a:solidFill>
              </a:rPr>
              <a:t>Mesoscale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11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UM_template_v02">
  <a:themeElements>
    <a:clrScheme name="EUM_template_v0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UM_template_v02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5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5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EUM_template_v0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M_template_v0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M_template_v0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M_template_v0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M_template_v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M_template_v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M_template_v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0050907_murata_draft">
  <a:themeElements>
    <a:clrScheme name="20050907_murata_dra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0050907_murata_draf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20050907_murata_dra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0907_murata_draf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0907_murata_draf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0907_murata_draf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0907_murata_draf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0907_murata_draf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0907_murata_draf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0907_murata_draf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0907_murata_draf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0907_murata_draf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0907_murata_draf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0907_murata_draf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기본 디자인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FE7F5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FE7F5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3347</TotalTime>
  <Words>1574</Words>
  <Application>Microsoft Office PowerPoint</Application>
  <PresentationFormat>On-screen Show (4:3)</PresentationFormat>
  <Paragraphs>299</Paragraphs>
  <Slides>34</Slides>
  <Notes>15</Notes>
  <HiddenSlides>0</HiddenSlides>
  <MMClips>11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1_Default Design</vt:lpstr>
      <vt:lpstr>1_EUM_template_v02</vt:lpstr>
      <vt:lpstr>20050907_murata_draft</vt:lpstr>
      <vt:lpstr>기본 디자인</vt:lpstr>
      <vt:lpstr>PowerPoint Presentation</vt:lpstr>
      <vt:lpstr>Thanks to…</vt:lpstr>
      <vt:lpstr>Outline</vt:lpstr>
      <vt:lpstr>PowerPoint Presentation</vt:lpstr>
      <vt:lpstr>PowerPoint Presentation</vt:lpstr>
      <vt:lpstr>Possible ABI Modes of Operation (assuming GOES-West positioning)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“Continuous FD” Mode of Operations Pros                     Cons</vt:lpstr>
      <vt:lpstr>“Flex” Mode of Operations Pros                     Cons</vt:lpstr>
      <vt:lpstr>“Flex” Mode (Continued) Level 2</vt:lpstr>
      <vt:lpstr>“Hybrid” Mode of Operations Pros                     Cons</vt:lpstr>
      <vt:lpstr>Summary of ABI Operational Scan Mode Alternatives  </vt:lpstr>
      <vt:lpstr>Are there other options? </vt:lpstr>
      <vt:lpstr>From MSG-SEVIRI to MTG-FCI</vt:lpstr>
      <vt:lpstr>AHI Sectored Observations in 10 minutes</vt:lpstr>
      <vt:lpstr> 4.3 COMS &amp; GEO-KOMPSAT-2A</vt:lpstr>
      <vt:lpstr>Links/ Reference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Schmit</dc:creator>
  <cp:lastModifiedBy>Tim Schmit</cp:lastModifiedBy>
  <cp:revision>59</cp:revision>
  <dcterms:created xsi:type="dcterms:W3CDTF">2013-12-11T19:23:16Z</dcterms:created>
  <dcterms:modified xsi:type="dcterms:W3CDTF">2013-12-19T14:18:48Z</dcterms:modified>
</cp:coreProperties>
</file>