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8" r:id="rId3"/>
    <p:sldId id="290" r:id="rId4"/>
    <p:sldId id="291" r:id="rId5"/>
    <p:sldId id="287" r:id="rId6"/>
    <p:sldId id="271" r:id="rId7"/>
    <p:sldId id="288" r:id="rId8"/>
    <p:sldId id="289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D9975-B115-4944-BFE8-B31422E79F03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1F3A5-66D3-4802-A21B-47559E3CD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1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097C35-4C2F-4316-8043-4B14081389CC}" type="slidenum">
              <a:rPr lang="en-US">
                <a:solidFill>
                  <a:prstClr val="black"/>
                </a:solidFill>
              </a:rPr>
              <a:pPr eaLnBrk="1" hangingPunct="1"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http://www.goes-r.gov/spacesegment/abi.html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1F3A5-66D3-4802-A21B-47559E3CD6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3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E0BA4-E8C6-434C-ADA0-1A91C0D5DE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5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CAD9-4E8E-4F59-9824-E3DD4333FD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574A5-5032-4E19-B7A0-EA932453A7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6917-834C-4792-AAAF-FFE874830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8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FCB4-B20D-44A1-A55E-58DD90C490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5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72FF-57B5-4206-AA59-7354F91BDF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8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31225-F751-460F-B51C-E16DD62499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2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BA35E-14B8-4C3A-9772-DEB291AF5C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19E9-3919-4D64-8FD9-D68C67D104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FAA2E-2DCD-4576-B58B-C5DD3B30C9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7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CD224-1A74-47C7-937F-D2AF1EDE56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5A57-D5F5-4DAB-8065-3CD09C494B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2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3F6D5-C7DE-4F28-927C-A4A3578C5C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1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2343B-4B55-410A-A059-59D128AC094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8SgXJSMOfc&amp;feature=player_embedd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" y="1066800"/>
            <a:ext cx="8991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FFFF00"/>
                </a:solidFill>
                <a:latin typeface="Arial Unicode MS" pitchFamily="34" charset="-128"/>
                <a:cs typeface="Times New Roman" pitchFamily="18" charset="0"/>
              </a:rPr>
              <a:t>Considering alternatives for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FFFF00"/>
                </a:solidFill>
                <a:latin typeface="Arial Unicode MS" pitchFamily="34" charset="-128"/>
                <a:cs typeface="Times New Roman" pitchFamily="18" charset="0"/>
              </a:rPr>
              <a:t>GOES-R ABI scan modes: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i="1" dirty="0" smtClean="0">
                <a:solidFill>
                  <a:srgbClr val="FFFF00"/>
                </a:solidFill>
                <a:latin typeface="Arial Unicode MS" pitchFamily="34" charset="-128"/>
                <a:cs typeface="Times New Roman" pitchFamily="18" charset="0"/>
              </a:rPr>
              <a:t>“Continuous FD”, “Flex”, and “Hybrid”</a:t>
            </a:r>
            <a:endParaRPr lang="en-US" sz="4000" i="1" dirty="0">
              <a:solidFill>
                <a:srgbClr val="FFFF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9849" y="3657600"/>
            <a:ext cx="88392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indent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latin typeface="Arial Unicode MS" pitchFamily="34" charset="-128"/>
              </a:rPr>
              <a:t>Timothy J. </a:t>
            </a:r>
            <a:r>
              <a:rPr lang="en-US" sz="2000" b="1" dirty="0" smtClean="0">
                <a:solidFill>
                  <a:srgbClr val="FFFFFF"/>
                </a:solidFill>
                <a:latin typeface="Arial Unicode MS" pitchFamily="34" charset="-128"/>
              </a:rPr>
              <a:t>Schmit  (</a:t>
            </a:r>
            <a:r>
              <a:rPr lang="en-US" dirty="0" smtClean="0">
                <a:solidFill>
                  <a:srgbClr val="FFFFFF"/>
                </a:solidFill>
              </a:rPr>
              <a:t>tim.j.schmit@noaa.gov</a:t>
            </a:r>
            <a:r>
              <a:rPr lang="en-US" sz="2000" b="1" dirty="0" smtClean="0">
                <a:solidFill>
                  <a:srgbClr val="FFFFFF"/>
                </a:solidFill>
                <a:latin typeface="Arial Unicode MS" pitchFamily="34" charset="-128"/>
              </a:rPr>
              <a:t>)</a:t>
            </a:r>
            <a:endParaRPr lang="en-US" sz="2000" b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Arial Unicode MS" pitchFamily="34" charset="-128"/>
              </a:rPr>
              <a:t>NOAA/NESDIS/Satellite Applications and Research</a:t>
            </a:r>
          </a:p>
          <a:p>
            <a:pPr algn="ctr" fontAlgn="base"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Arial Unicode MS" pitchFamily="34" charset="-128"/>
              </a:rPr>
              <a:t>  Advanced Satellite Products Branch (ASPB</a:t>
            </a:r>
            <a:r>
              <a:rPr lang="en-US" sz="1600" b="1" dirty="0" smtClean="0">
                <a:solidFill>
                  <a:srgbClr val="FF0000"/>
                </a:solidFill>
                <a:latin typeface="Arial Unicode MS" pitchFamily="34" charset="-128"/>
              </a:rPr>
              <a:t>)</a:t>
            </a:r>
          </a:p>
          <a:p>
            <a:pPr lvl="0"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800" b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lvl="0"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 Unicode MS" pitchFamily="34" charset="-128"/>
              </a:rPr>
              <a:t>Chris </a:t>
            </a:r>
            <a:r>
              <a:rPr lang="en-US" sz="2000" b="1" dirty="0" err="1" smtClean="0">
                <a:solidFill>
                  <a:srgbClr val="FFFFFF"/>
                </a:solidFill>
                <a:latin typeface="Arial Unicode MS" pitchFamily="34" charset="-128"/>
              </a:rPr>
              <a:t>Velden</a:t>
            </a:r>
            <a:r>
              <a:rPr lang="en-US" sz="2000" b="1" dirty="0" smtClean="0">
                <a:solidFill>
                  <a:srgbClr val="FFFFFF"/>
                </a:solidFill>
                <a:latin typeface="Arial Unicode MS" pitchFamily="34" charset="-128"/>
              </a:rPr>
              <a:t>   (ChrisV@ssec.wisc.edu) </a:t>
            </a:r>
          </a:p>
          <a:p>
            <a:pPr lvl="0" algn="ctr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FF0000"/>
                </a:solidFill>
                <a:latin typeface="Arial Unicode MS" pitchFamily="34" charset="-128"/>
              </a:rPr>
              <a:t>UWisc</a:t>
            </a:r>
            <a:r>
              <a:rPr lang="en-US" sz="1600" b="1" dirty="0" smtClean="0">
                <a:solidFill>
                  <a:srgbClr val="FF0000"/>
                </a:solidFill>
                <a:latin typeface="Arial Unicode MS" pitchFamily="34" charset="-128"/>
              </a:rPr>
              <a:t>. - CIMSS</a:t>
            </a:r>
            <a:endParaRPr lang="en-US" sz="1600" b="1" dirty="0">
              <a:solidFill>
                <a:srgbClr val="FF0000"/>
              </a:solidFill>
              <a:latin typeface="Arial Unicode MS" pitchFamily="34" charset="-128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600" b="1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latin typeface="Arial Unicode MS" pitchFamily="34" charset="-128"/>
              </a:rPr>
              <a:t>Madison, WI</a:t>
            </a:r>
          </a:p>
        </p:txBody>
      </p:sp>
      <p:pic>
        <p:nvPicPr>
          <p:cNvPr id="7177" name="Picture 11" descr="WideBannerLef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6259"/>
            <a:ext cx="2514600" cy="49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1150" y="63759"/>
            <a:ext cx="1041699" cy="6952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6927"/>
            <a:ext cx="13144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Possible ABI </a:t>
            </a:r>
            <a:r>
              <a:rPr lang="en-US" sz="4000" dirty="0">
                <a:solidFill>
                  <a:srgbClr val="FFFF00"/>
                </a:solidFill>
              </a:rPr>
              <a:t>Modes of </a:t>
            </a:r>
            <a:r>
              <a:rPr lang="en-US" sz="4000" dirty="0" smtClean="0">
                <a:solidFill>
                  <a:srgbClr val="FFFF00"/>
                </a:solidFill>
              </a:rPr>
              <a:t>Operation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(assuming GOES-West positioning)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525963"/>
          </a:xfrm>
        </p:spPr>
        <p:txBody>
          <a:bodyPr/>
          <a:lstStyle/>
          <a:p>
            <a:r>
              <a:rPr lang="en-US" sz="1800" b="1" u="sng" dirty="0">
                <a:solidFill>
                  <a:schemeClr val="bg1"/>
                </a:solidFill>
              </a:rPr>
              <a:t>Continuous Full </a:t>
            </a:r>
            <a:r>
              <a:rPr lang="en-US" sz="1800" b="1" u="sng" dirty="0" smtClean="0">
                <a:solidFill>
                  <a:schemeClr val="bg1"/>
                </a:solidFill>
              </a:rPr>
              <a:t>Disk </a:t>
            </a:r>
            <a:r>
              <a:rPr lang="en-US" sz="1800" dirty="0" smtClean="0">
                <a:solidFill>
                  <a:schemeClr val="bg1"/>
                </a:solidFill>
              </a:rPr>
              <a:t>: Provides </a:t>
            </a:r>
            <a:r>
              <a:rPr lang="en-US" sz="1800" dirty="0">
                <a:solidFill>
                  <a:schemeClr val="bg1"/>
                </a:solidFill>
              </a:rPr>
              <a:t>uninterrupted scans of the full disk every 5 minutes.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1800" b="1" u="sng" dirty="0" smtClean="0">
                <a:solidFill>
                  <a:schemeClr val="bg1"/>
                </a:solidFill>
              </a:rPr>
              <a:t>Flex </a:t>
            </a:r>
            <a:r>
              <a:rPr lang="en-US" sz="1800" dirty="0" smtClean="0">
                <a:solidFill>
                  <a:schemeClr val="bg1"/>
                </a:solidFill>
              </a:rPr>
              <a:t>: Provides </a:t>
            </a:r>
            <a:r>
              <a:rPr lang="en-US" sz="1800" dirty="0">
                <a:solidFill>
                  <a:schemeClr val="bg1"/>
                </a:solidFill>
              </a:rPr>
              <a:t>a FD scan every 15 minutes, a </a:t>
            </a:r>
            <a:r>
              <a:rPr lang="en-US" sz="1800" dirty="0" smtClean="0">
                <a:solidFill>
                  <a:schemeClr val="bg1"/>
                </a:solidFill>
              </a:rPr>
              <a:t>CONUS </a:t>
            </a:r>
            <a:r>
              <a:rPr lang="en-US" sz="1800" dirty="0">
                <a:solidFill>
                  <a:schemeClr val="bg1"/>
                </a:solidFill>
              </a:rPr>
              <a:t>every 5 minutes, and a Mesoscale every 30 </a:t>
            </a:r>
            <a:r>
              <a:rPr lang="en-US" sz="1800" dirty="0" smtClean="0">
                <a:solidFill>
                  <a:schemeClr val="bg1"/>
                </a:solidFill>
              </a:rPr>
              <a:t>seconds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(or two Mesoscale areas with 1-min. scans)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                         </a:t>
            </a:r>
            <a:r>
              <a:rPr lang="en-US" sz="1600" b="1" dirty="0" err="1" smtClean="0">
                <a:solidFill>
                  <a:schemeClr val="bg1"/>
                </a:solidFill>
              </a:rPr>
              <a:t>Mesoscale</a:t>
            </a:r>
            <a:r>
              <a:rPr lang="en-US" sz="1600" dirty="0">
                <a:solidFill>
                  <a:schemeClr val="bg1"/>
                </a:solidFill>
              </a:rPr>
              <a:t>: Provides coverage over a selectable 1000x1000km box with a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           temporal </a:t>
            </a:r>
            <a:r>
              <a:rPr lang="en-US" sz="1600" dirty="0">
                <a:solidFill>
                  <a:schemeClr val="bg1"/>
                </a:solidFill>
              </a:rPr>
              <a:t>resolution of </a:t>
            </a:r>
            <a:r>
              <a:rPr lang="en-US" sz="1600" dirty="0" smtClean="0">
                <a:solidFill>
                  <a:schemeClr val="bg1"/>
                </a:solidFill>
              </a:rPr>
              <a:t>30 seconds</a:t>
            </a:r>
            <a:r>
              <a:rPr lang="en-US" sz="1600" dirty="0">
                <a:solidFill>
                  <a:schemeClr val="bg1"/>
                </a:solidFill>
              </a:rPr>
              <a:t>. Option: Two </a:t>
            </a:r>
            <a:r>
              <a:rPr lang="en-US" sz="1600" dirty="0" err="1">
                <a:solidFill>
                  <a:schemeClr val="bg1"/>
                </a:solidFill>
              </a:rPr>
              <a:t>Meso</a:t>
            </a:r>
            <a:r>
              <a:rPr lang="en-US" sz="1600" dirty="0">
                <a:solidFill>
                  <a:schemeClr val="bg1"/>
                </a:solidFill>
              </a:rPr>
              <a:t> areas with </a:t>
            </a:r>
            <a:r>
              <a:rPr lang="en-US" sz="1600" dirty="0" smtClean="0">
                <a:solidFill>
                  <a:schemeClr val="bg1"/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          1-min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smtClean="0">
                <a:solidFill>
                  <a:schemeClr val="bg1"/>
                </a:solidFill>
              </a:rPr>
              <a:t>scans, with </a:t>
            </a:r>
            <a:r>
              <a:rPr lang="en-US" sz="1600" dirty="0">
                <a:solidFill>
                  <a:schemeClr val="bg1"/>
                </a:solidFill>
              </a:rPr>
              <a:t>one “fixed” over Hawaii.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 	 </a:t>
            </a:r>
            <a:r>
              <a:rPr lang="en-US" sz="1600" b="1" dirty="0" smtClean="0">
                <a:solidFill>
                  <a:schemeClr val="bg1"/>
                </a:solidFill>
              </a:rPr>
              <a:t>  CONUS</a:t>
            </a:r>
            <a:r>
              <a:rPr lang="en-US" sz="1600" dirty="0" smtClean="0">
                <a:solidFill>
                  <a:schemeClr val="bg1"/>
                </a:solidFill>
              </a:rPr>
              <a:t>: </a:t>
            </a:r>
            <a:r>
              <a:rPr lang="en-US" sz="1600" dirty="0">
                <a:solidFill>
                  <a:schemeClr val="bg1"/>
                </a:solidFill>
              </a:rPr>
              <a:t>Provides coverage that includes southern Alaska, the western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           continental </a:t>
            </a:r>
            <a:r>
              <a:rPr lang="en-US" sz="1600" dirty="0">
                <a:solidFill>
                  <a:schemeClr val="bg1"/>
                </a:solidFill>
              </a:rPr>
              <a:t>US, and northeastern Pacific Ocean regions (but not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           Hawaii</a:t>
            </a:r>
            <a:r>
              <a:rPr lang="en-US" sz="1600" dirty="0">
                <a:solidFill>
                  <a:schemeClr val="bg1"/>
                </a:solidFill>
              </a:rPr>
              <a:t>) every 5 minutes. </a:t>
            </a:r>
            <a:r>
              <a:rPr lang="en-US" sz="1600" dirty="0" smtClean="0">
                <a:solidFill>
                  <a:schemeClr val="bg1"/>
                </a:solidFill>
              </a:rPr>
              <a:t>Referred to as “PACUS” (note quotes)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800" b="1" u="sng" dirty="0" smtClean="0">
                <a:solidFill>
                  <a:schemeClr val="bg1"/>
                </a:solidFill>
              </a:rPr>
              <a:t>Hybrid </a:t>
            </a:r>
            <a:r>
              <a:rPr lang="en-US" sz="1800" dirty="0" smtClean="0">
                <a:solidFill>
                  <a:schemeClr val="bg1"/>
                </a:solidFill>
              </a:rPr>
              <a:t>: Provides “PACUS” coverage every 5 minutes, a FD scan every 15 minutes (accept every 5 minutes near the top of every hour), and Mesoscale coverage every 30 seconds (except for a 15-min. period near the top of every hour, when it becomes 5-min.)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	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472FF-57B5-4206-AA59-7354F91BDF2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6536788"/>
            <a:ext cx="6933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3"/>
              </a:rPr>
              <a:t>ITT scan mode video: http://www.youtube.com/watch?v=p8SgXJSMOfc&amp;feature=player_embedded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10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AABD5C-EFDC-411D-8BE1-522868F33A1D}" type="datetime5">
              <a:rPr lang="en-US" smtClean="0">
                <a:solidFill>
                  <a:srgbClr val="000000"/>
                </a:solidFill>
              </a:rPr>
              <a:pPr>
                <a:defRPr/>
              </a:pPr>
              <a:t>13-Dec-13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9278" y="3733800"/>
            <a:ext cx="3332136" cy="26776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Current GOES Imager scans: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GOES-W PACUS (upper) and GOES-E CONUS (right). Note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that PACUS is one-third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larger.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These regions are sub-selected for AWIPS.</a:t>
            </a:r>
          </a:p>
        </p:txBody>
      </p:sp>
    </p:spTree>
    <p:extLst>
      <p:ext uri="{BB962C8B-B14F-4D97-AF65-F5344CB8AC3E}">
        <p14:creationId xmlns:p14="http://schemas.microsoft.com/office/powerpoint/2010/main" val="19027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CD224-1A74-47C7-937F-D2AF1EDE567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3678" y="5551797"/>
            <a:ext cx="914767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US" sz="2000" b="1" dirty="0" smtClean="0">
                <a:solidFill>
                  <a:srgbClr val="FFFF00"/>
                </a:solidFill>
                <a:latin typeface="Arial Unicode MS" pitchFamily="34" charset="-128"/>
              </a:rPr>
              <a:t>Possible </a:t>
            </a:r>
            <a:r>
              <a:rPr lang="en-US" sz="2000" b="1" dirty="0">
                <a:solidFill>
                  <a:srgbClr val="FFFF00"/>
                </a:solidFill>
                <a:latin typeface="Arial Unicode MS" pitchFamily="34" charset="-128"/>
              </a:rPr>
              <a:t>scan </a:t>
            </a:r>
            <a:r>
              <a:rPr lang="en-US" sz="2000" b="1" dirty="0" smtClean="0">
                <a:solidFill>
                  <a:srgbClr val="FFFF00"/>
                </a:solidFill>
                <a:latin typeface="Arial Unicode MS" pitchFamily="34" charset="-128"/>
              </a:rPr>
              <a:t>modes for </a:t>
            </a:r>
            <a:r>
              <a:rPr lang="en-US" sz="2000" b="1" dirty="0">
                <a:solidFill>
                  <a:srgbClr val="FFFF00"/>
                </a:solidFill>
                <a:latin typeface="Arial Unicode MS" pitchFamily="34" charset="-128"/>
              </a:rPr>
              <a:t>the </a:t>
            </a:r>
            <a:r>
              <a:rPr lang="en-US" sz="2000" b="1" dirty="0" smtClean="0">
                <a:solidFill>
                  <a:srgbClr val="FFFF00"/>
                </a:solidFill>
                <a:latin typeface="Arial Unicode MS" pitchFamily="34" charset="-128"/>
              </a:rPr>
              <a:t>west ABI (per hour):</a:t>
            </a:r>
            <a:endParaRPr lang="en-US" sz="2000" b="1" dirty="0">
              <a:solidFill>
                <a:srgbClr val="FFFF00"/>
              </a:solidFill>
              <a:latin typeface="Arial Unicode MS" pitchFamily="34" charset="-128"/>
            </a:endParaRPr>
          </a:p>
          <a:p>
            <a:pPr eaLnBrk="0" hangingPunct="0"/>
            <a:r>
              <a:rPr lang="en-US" b="1" u="sng" dirty="0" smtClean="0">
                <a:solidFill>
                  <a:srgbClr val="FFFFFF"/>
                </a:solidFill>
                <a:latin typeface="Arial Unicode MS" pitchFamily="34" charset="-128"/>
              </a:rPr>
              <a:t>Continuous FD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--Full disk scan every 5 minutes,  </a:t>
            </a:r>
            <a:r>
              <a:rPr lang="en-US" sz="2000" b="1" dirty="0" smtClean="0">
                <a:solidFill>
                  <a:srgbClr val="FFFF00"/>
                </a:solidFill>
                <a:latin typeface="Arial Unicode MS" pitchFamily="34" charset="-128"/>
              </a:rPr>
              <a:t>OR</a:t>
            </a:r>
          </a:p>
          <a:p>
            <a:pPr marL="0" indent="0" eaLnBrk="0" hangingPunct="0"/>
            <a:r>
              <a:rPr lang="en-US" b="1" u="sng" dirty="0" smtClean="0">
                <a:solidFill>
                  <a:srgbClr val="FFFFFF"/>
                </a:solidFill>
                <a:latin typeface="Arial Unicode MS" pitchFamily="34" charset="-128"/>
              </a:rPr>
              <a:t>FLEX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--Full </a:t>
            </a:r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disk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scan </a:t>
            </a:r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every 15 </a:t>
            </a:r>
            <a:r>
              <a:rPr lang="en-US" b="1" dirty="0" err="1" smtClean="0">
                <a:solidFill>
                  <a:srgbClr val="FFFFFF"/>
                </a:solidFill>
                <a:latin typeface="Arial Unicode MS" pitchFamily="34" charset="-128"/>
              </a:rPr>
              <a:t>mins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+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continuous 5-min “PACUS” </a:t>
            </a:r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images +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two  </a:t>
            </a:r>
          </a:p>
          <a:p>
            <a:pPr marL="0" indent="0" eaLnBrk="0" hangingPunct="0"/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           selectable </a:t>
            </a:r>
            <a:r>
              <a:rPr lang="en-US" b="1" dirty="0" err="1" smtClean="0">
                <a:solidFill>
                  <a:srgbClr val="FFFFFF"/>
                </a:solidFill>
                <a:latin typeface="Arial Unicode MS" pitchFamily="34" charset="-128"/>
              </a:rPr>
              <a:t>Mesoscale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 areas with continuous 1-min scans,   </a:t>
            </a:r>
            <a:r>
              <a:rPr lang="en-US" sz="2000" b="1" dirty="0" smtClean="0">
                <a:solidFill>
                  <a:srgbClr val="FFFF00"/>
                </a:solidFill>
                <a:latin typeface="Arial Unicode MS" pitchFamily="34" charset="-128"/>
              </a:rPr>
              <a:t>OR…</a:t>
            </a:r>
            <a:endParaRPr lang="en-US" sz="2000" b="1" dirty="0">
              <a:solidFill>
                <a:srgbClr val="FFFF00"/>
              </a:solidFill>
              <a:latin typeface="Arial Unicode MS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76200"/>
            <a:ext cx="4972050" cy="3733800"/>
          </a:xfrm>
          <a:prstGeom prst="rect">
            <a:avLst/>
          </a:prstGeom>
        </p:spPr>
      </p:pic>
      <p:sp>
        <p:nvSpPr>
          <p:cNvPr id="7" name="Trapezoid 6"/>
          <p:cNvSpPr/>
          <p:nvPr/>
        </p:nvSpPr>
        <p:spPr bwMode="auto">
          <a:xfrm rot="10800000">
            <a:off x="4813936" y="942009"/>
            <a:ext cx="2519171" cy="1623391"/>
          </a:xfrm>
          <a:prstGeom prst="trapezoid">
            <a:avLst>
              <a:gd name="adj" fmla="val 46434"/>
            </a:avLst>
          </a:prstGeom>
          <a:noFill/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9157" y="609600"/>
            <a:ext cx="15704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“5 min PACUS”</a:t>
            </a:r>
          </a:p>
        </p:txBody>
      </p:sp>
      <p:pic>
        <p:nvPicPr>
          <p:cNvPr id="3" name="Picture 3" descr="138W_FUL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2" t="6504" r="20046" b="6412"/>
          <a:stretch/>
        </p:blipFill>
        <p:spPr bwMode="auto">
          <a:xfrm>
            <a:off x="10471" y="920012"/>
            <a:ext cx="4485330" cy="449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5" t="7296" r="14682" b="9491"/>
          <a:stretch/>
        </p:blipFill>
        <p:spPr>
          <a:xfrm>
            <a:off x="5791200" y="3200400"/>
            <a:ext cx="3200400" cy="2743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48446" y="2472070"/>
            <a:ext cx="457200" cy="4572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1828800"/>
            <a:ext cx="457200" cy="4572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2861846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333399">
                    <a:lumMod val="60000"/>
                    <a:lumOff val="40000"/>
                  </a:srgbClr>
                </a:solidFill>
              </a:rPr>
              <a:t>meso</a:t>
            </a:r>
            <a:endParaRPr lang="en-US" sz="1600" dirty="0">
              <a:solidFill>
                <a:srgbClr val="33339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7842" y="228600"/>
            <a:ext cx="1901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 Unicode MS" pitchFamily="34" charset="-128"/>
              </a:rPr>
              <a:t>GOES-West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842" y="990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Full Disk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43800" y="5534561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FF00"/>
                </a:solidFill>
              </a:rPr>
              <a:t>Mesoscale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CD224-1A74-47C7-937F-D2AF1EDE567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842" y="5534561"/>
            <a:ext cx="899895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US" sz="2000" b="1" dirty="0" smtClean="0">
                <a:solidFill>
                  <a:srgbClr val="FFFF00"/>
                </a:solidFill>
                <a:latin typeface="Arial Unicode MS" pitchFamily="34" charset="-128"/>
              </a:rPr>
              <a:t>Possible </a:t>
            </a:r>
            <a:r>
              <a:rPr lang="en-US" sz="2000" b="1" dirty="0">
                <a:solidFill>
                  <a:srgbClr val="FFFF00"/>
                </a:solidFill>
                <a:latin typeface="Arial Unicode MS" pitchFamily="34" charset="-128"/>
              </a:rPr>
              <a:t>scan </a:t>
            </a:r>
            <a:r>
              <a:rPr lang="en-US" sz="2000" b="1" dirty="0" smtClean="0">
                <a:solidFill>
                  <a:srgbClr val="FFFF00"/>
                </a:solidFill>
                <a:latin typeface="Arial Unicode MS" pitchFamily="34" charset="-128"/>
              </a:rPr>
              <a:t>modes for </a:t>
            </a:r>
            <a:r>
              <a:rPr lang="en-US" sz="2000" b="1" dirty="0">
                <a:solidFill>
                  <a:srgbClr val="FFFF00"/>
                </a:solidFill>
                <a:latin typeface="Arial Unicode MS" pitchFamily="34" charset="-128"/>
              </a:rPr>
              <a:t>the </a:t>
            </a:r>
            <a:r>
              <a:rPr lang="en-US" sz="2000" b="1" dirty="0" smtClean="0">
                <a:solidFill>
                  <a:srgbClr val="FFFF00"/>
                </a:solidFill>
                <a:latin typeface="Arial Unicode MS" pitchFamily="34" charset="-128"/>
              </a:rPr>
              <a:t>west ABI (per hour):</a:t>
            </a:r>
            <a:endParaRPr lang="en-US" sz="2000" b="1" dirty="0">
              <a:solidFill>
                <a:srgbClr val="FFFF00"/>
              </a:solidFill>
              <a:latin typeface="Arial Unicode MS" pitchFamily="34" charset="-128"/>
            </a:endParaRPr>
          </a:p>
          <a:p>
            <a:pPr eaLnBrk="0" hangingPunct="0"/>
            <a:r>
              <a:rPr lang="en-US" sz="2000" b="1" dirty="0" smtClean="0">
                <a:solidFill>
                  <a:srgbClr val="FFFFFF"/>
                </a:solidFill>
                <a:latin typeface="Arial Unicode MS" pitchFamily="34" charset="-128"/>
              </a:rPr>
              <a:t>Hybrid - For ¾ of the hour: FLEX mode (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Full </a:t>
            </a:r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disk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scan </a:t>
            </a:r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every 15 </a:t>
            </a:r>
            <a:r>
              <a:rPr lang="en-US" b="1" dirty="0" err="1" smtClean="0">
                <a:solidFill>
                  <a:srgbClr val="FFFFFF"/>
                </a:solidFill>
                <a:latin typeface="Arial Unicode MS" pitchFamily="34" charset="-128"/>
              </a:rPr>
              <a:t>mins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+ 5 min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   </a:t>
            </a:r>
          </a:p>
          <a:p>
            <a:pPr eaLnBrk="0" hangingPunct="0"/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             “PACUS” </a:t>
            </a:r>
            <a:r>
              <a:rPr lang="en-US" b="1" dirty="0">
                <a:solidFill>
                  <a:srgbClr val="FFFFFF"/>
                </a:solidFill>
                <a:latin typeface="Arial Unicode MS" pitchFamily="34" charset="-128"/>
              </a:rPr>
              <a:t>images +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two 1-min. </a:t>
            </a:r>
            <a:r>
              <a:rPr lang="en-US" b="1" dirty="0" err="1" smtClean="0">
                <a:solidFill>
                  <a:srgbClr val="FFFFFF"/>
                </a:solidFill>
                <a:latin typeface="Arial Unicode MS" pitchFamily="34" charset="-128"/>
              </a:rPr>
              <a:t>mesoscales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); </a:t>
            </a:r>
            <a:r>
              <a:rPr lang="en-US" sz="2000" b="1" dirty="0" smtClean="0">
                <a:solidFill>
                  <a:srgbClr val="FFFFFF"/>
                </a:solidFill>
                <a:latin typeface="Arial Unicode MS" pitchFamily="34" charset="-128"/>
              </a:rPr>
              <a:t>for ¼ of the hour: FD mode    </a:t>
            </a:r>
          </a:p>
          <a:p>
            <a:pPr eaLnBrk="0" hangingPunct="0"/>
            <a:r>
              <a:rPr lang="en-US" sz="2000" b="1" dirty="0">
                <a:solidFill>
                  <a:srgbClr val="FFFFFF"/>
                </a:solidFill>
                <a:latin typeface="Arial Unicode MS" pitchFamily="34" charset="-128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Arial Unicode MS" pitchFamily="34" charset="-128"/>
              </a:rPr>
              <a:t>            </a:t>
            </a: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(5-min. FD scans for AMV production)</a:t>
            </a:r>
            <a:endParaRPr lang="en-US" sz="2000" b="1" dirty="0">
              <a:solidFill>
                <a:srgbClr val="FFFF00"/>
              </a:solidFill>
              <a:latin typeface="Arial Unicode MS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76200"/>
            <a:ext cx="4972050" cy="3733800"/>
          </a:xfrm>
          <a:prstGeom prst="rect">
            <a:avLst/>
          </a:prstGeom>
        </p:spPr>
      </p:pic>
      <p:sp>
        <p:nvSpPr>
          <p:cNvPr id="7" name="Trapezoid 6"/>
          <p:cNvSpPr/>
          <p:nvPr/>
        </p:nvSpPr>
        <p:spPr bwMode="auto">
          <a:xfrm rot="10800000">
            <a:off x="4813936" y="942009"/>
            <a:ext cx="2519171" cy="1623391"/>
          </a:xfrm>
          <a:prstGeom prst="trapezoid">
            <a:avLst>
              <a:gd name="adj" fmla="val 46434"/>
            </a:avLst>
          </a:prstGeom>
          <a:noFill/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9157" y="609600"/>
            <a:ext cx="15704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“5 min PACUS”</a:t>
            </a:r>
          </a:p>
        </p:txBody>
      </p:sp>
      <p:pic>
        <p:nvPicPr>
          <p:cNvPr id="3" name="Picture 3" descr="138W_FUL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2" t="6504" r="20046" b="6412"/>
          <a:stretch/>
        </p:blipFill>
        <p:spPr bwMode="auto">
          <a:xfrm>
            <a:off x="10471" y="920012"/>
            <a:ext cx="4485330" cy="449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5" t="7296" r="14682" b="9491"/>
          <a:stretch/>
        </p:blipFill>
        <p:spPr>
          <a:xfrm>
            <a:off x="5791200" y="3200400"/>
            <a:ext cx="3200400" cy="2743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48446" y="2472070"/>
            <a:ext cx="457200" cy="4572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1828800"/>
            <a:ext cx="457200" cy="4572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2861846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333399">
                    <a:lumMod val="60000"/>
                    <a:lumOff val="40000"/>
                  </a:srgbClr>
                </a:solidFill>
              </a:rPr>
              <a:t>meso</a:t>
            </a:r>
            <a:endParaRPr lang="en-US" sz="1600" dirty="0">
              <a:solidFill>
                <a:srgbClr val="33339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7842" y="228600"/>
            <a:ext cx="1901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 Unicode MS" pitchFamily="34" charset="-128"/>
              </a:rPr>
              <a:t>GOES-West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842" y="990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Full Disk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43800" y="5534561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FF00"/>
                </a:solidFill>
              </a:rPr>
              <a:t>Mesoscale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“Continuous FD” Mode of Operations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u="sng" dirty="0" smtClean="0">
                <a:solidFill>
                  <a:srgbClr val="FFFF00"/>
                </a:solidFill>
              </a:rPr>
              <a:t>Pros</a:t>
            </a:r>
            <a:r>
              <a:rPr lang="en-US" sz="4000" dirty="0" smtClean="0">
                <a:solidFill>
                  <a:srgbClr val="FFFF00"/>
                </a:solidFill>
              </a:rPr>
              <a:t>                     </a:t>
            </a:r>
            <a:r>
              <a:rPr lang="en-US" sz="4000" u="sng" dirty="0" smtClean="0">
                <a:solidFill>
                  <a:srgbClr val="FFFF00"/>
                </a:solidFill>
              </a:rPr>
              <a:t>Cons</a:t>
            </a:r>
            <a:endParaRPr lang="en-US" sz="4000" u="sng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Uninterrupted scans of the entire ABI viewing footprint at 5-min. intervals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Improved operational cloud-tracked winds vs. 15-min sampling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No need for NWS to request special scanning operations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Give up the </a:t>
            </a:r>
            <a:r>
              <a:rPr lang="en-US" sz="2800" dirty="0" err="1" smtClean="0">
                <a:solidFill>
                  <a:schemeClr val="bg1"/>
                </a:solidFill>
              </a:rPr>
              <a:t>mesoscale</a:t>
            </a:r>
            <a:r>
              <a:rPr lang="en-US" sz="2800" dirty="0" smtClean="0">
                <a:solidFill>
                  <a:schemeClr val="bg1"/>
                </a:solidFill>
              </a:rPr>
              <a:t> sampling  and products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Will miss rapidly changing/evolving events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No ‘targeted’ observations, e.g. event-driven scanning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1FCB4-B20D-44A1-A55E-58DD90C490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“Flex” Mode of Operations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u="sng" dirty="0" smtClean="0">
                <a:solidFill>
                  <a:srgbClr val="FFFF00"/>
                </a:solidFill>
              </a:rPr>
              <a:t>Pros</a:t>
            </a:r>
            <a:r>
              <a:rPr lang="en-US" sz="4000" dirty="0" smtClean="0">
                <a:solidFill>
                  <a:srgbClr val="FFFF00"/>
                </a:solidFill>
              </a:rPr>
              <a:t>                     </a:t>
            </a:r>
            <a:r>
              <a:rPr lang="en-US" sz="4000" u="sng" dirty="0" smtClean="0">
                <a:solidFill>
                  <a:srgbClr val="FFFF00"/>
                </a:solidFill>
              </a:rPr>
              <a:t>Cons</a:t>
            </a:r>
            <a:endParaRPr lang="en-US" sz="4000" u="sng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2672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Syncs FD sampling (15-min) with other future geo satellites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Provides for 5-min scans over western US, southern Alaska and northeast Pacific 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Allows for selectable and uninterrupted </a:t>
            </a:r>
            <a:r>
              <a:rPr lang="en-US" sz="2800" dirty="0" err="1" smtClean="0">
                <a:solidFill>
                  <a:schemeClr val="bg1"/>
                </a:solidFill>
              </a:rPr>
              <a:t>mesoscale</a:t>
            </a:r>
            <a:r>
              <a:rPr lang="en-US" sz="2800" dirty="0" smtClean="0">
                <a:solidFill>
                  <a:schemeClr val="bg1"/>
                </a:solidFill>
              </a:rPr>
              <a:t> sampling (e.g. Hawaii and rapidly changing events, etc.)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Operational cloud-tracked winds (outside of “PACUS” domain) limited to 15-min. imagery (sub-optimal)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Other cloud products less frequently available for aviation and global NWP applications outside of the “PACUS”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1FCB4-B20D-44A1-A55E-58DD90C490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“Hybrid” Mode of Operations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u="sng" dirty="0" smtClean="0">
                <a:solidFill>
                  <a:srgbClr val="FFFF00"/>
                </a:solidFill>
              </a:rPr>
              <a:t>Pros</a:t>
            </a:r>
            <a:r>
              <a:rPr lang="en-US" sz="4000" dirty="0" smtClean="0">
                <a:solidFill>
                  <a:srgbClr val="FFFF00"/>
                </a:solidFill>
              </a:rPr>
              <a:t>                     </a:t>
            </a:r>
            <a:r>
              <a:rPr lang="en-US" sz="4000" u="sng" dirty="0" smtClean="0">
                <a:solidFill>
                  <a:srgbClr val="FFFF00"/>
                </a:solidFill>
              </a:rPr>
              <a:t>Cons</a:t>
            </a:r>
            <a:endParaRPr lang="en-US" sz="4000" u="sng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All of Flex mode pros, except the </a:t>
            </a:r>
            <a:r>
              <a:rPr lang="en-US" sz="2800" dirty="0" err="1" smtClean="0">
                <a:solidFill>
                  <a:schemeClr val="bg1"/>
                </a:solidFill>
              </a:rPr>
              <a:t>mesoscale</a:t>
            </a:r>
            <a:r>
              <a:rPr lang="en-US" sz="2800" dirty="0" smtClean="0">
                <a:solidFill>
                  <a:schemeClr val="bg1"/>
                </a:solidFill>
              </a:rPr>
              <a:t> views will be interrupted for one-fourth of the hour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Allows FD cloud-tracked winds to be produced from 5-min. images once per hour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1-min. or 30-sec </a:t>
            </a:r>
            <a:r>
              <a:rPr lang="en-US" sz="2800" dirty="0" err="1" smtClean="0">
                <a:solidFill>
                  <a:schemeClr val="bg1"/>
                </a:solidFill>
              </a:rPr>
              <a:t>mesoscale</a:t>
            </a:r>
            <a:r>
              <a:rPr lang="en-US" sz="2800" dirty="0" smtClean="0">
                <a:solidFill>
                  <a:schemeClr val="bg1"/>
                </a:solidFill>
              </a:rPr>
              <a:t> sampling will be interrupted every hour (replaced by 5-min. scans for a duration of 15 min.)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Introduces a discontinuity in the animations once per hour (for 15 min).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1FCB4-B20D-44A1-A55E-58DD90C490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</a:rPr>
              <a:t>Summary of ABI Operational Scan Mode Alternatives 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446246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u="sng" dirty="0" smtClean="0">
                <a:solidFill>
                  <a:schemeClr val="bg1"/>
                </a:solidFill>
              </a:rPr>
              <a:t>Continuous FD</a:t>
            </a:r>
            <a:r>
              <a:rPr lang="en-US" sz="2800" dirty="0" smtClean="0">
                <a:solidFill>
                  <a:schemeClr val="bg1"/>
                </a:solidFill>
              </a:rPr>
              <a:t> mode of operations would be great for large-scale animations and improved cloud-track wind derivation, but no ‘super-rapid-scan’ (SRS) imaging for </a:t>
            </a:r>
            <a:r>
              <a:rPr lang="en-US" sz="2800" dirty="0" err="1" smtClean="0">
                <a:solidFill>
                  <a:schemeClr val="bg1"/>
                </a:solidFill>
              </a:rPr>
              <a:t>mesoscale</a:t>
            </a:r>
            <a:r>
              <a:rPr lang="en-US" sz="2800" dirty="0" smtClean="0">
                <a:solidFill>
                  <a:schemeClr val="bg1"/>
                </a:solidFill>
              </a:rPr>
              <a:t> events.</a:t>
            </a: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n-US" sz="2800" u="sng" dirty="0" smtClean="0">
                <a:solidFill>
                  <a:schemeClr val="bg1"/>
                </a:solidFill>
              </a:rPr>
              <a:t>Flex</a:t>
            </a:r>
            <a:r>
              <a:rPr lang="en-US" sz="2800" dirty="0" smtClean="0">
                <a:solidFill>
                  <a:schemeClr val="bg1"/>
                </a:solidFill>
              </a:rPr>
              <a:t> mode of operations would provide unique opportunities for </a:t>
            </a:r>
            <a:r>
              <a:rPr lang="en-US" sz="2800" dirty="0" err="1" smtClean="0">
                <a:solidFill>
                  <a:schemeClr val="bg1"/>
                </a:solidFill>
              </a:rPr>
              <a:t>mesoscale</a:t>
            </a:r>
            <a:r>
              <a:rPr lang="en-US" sz="2800" dirty="0" smtClean="0">
                <a:solidFill>
                  <a:schemeClr val="bg1"/>
                </a:solidFill>
              </a:rPr>
              <a:t> imaging (SRS), but would be sub-optimal for cloud-tracked winds over most of the viewing region (important for global NWP).</a:t>
            </a: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n-US" sz="2800" u="sng" dirty="0" smtClean="0">
                <a:solidFill>
                  <a:schemeClr val="bg1"/>
                </a:solidFill>
              </a:rPr>
              <a:t>Hybrid</a:t>
            </a:r>
            <a:r>
              <a:rPr lang="en-US" sz="2800" dirty="0" smtClean="0">
                <a:solidFill>
                  <a:schemeClr val="bg1"/>
                </a:solidFill>
              </a:rPr>
              <a:t> mode of operations would allow improved cloud-tracked winds and </a:t>
            </a:r>
            <a:r>
              <a:rPr lang="en-US" sz="2800" dirty="0" err="1" smtClean="0">
                <a:solidFill>
                  <a:schemeClr val="bg1"/>
                </a:solidFill>
              </a:rPr>
              <a:t>mesoscale</a:t>
            </a:r>
            <a:r>
              <a:rPr lang="en-US" sz="2800" dirty="0" smtClean="0">
                <a:solidFill>
                  <a:schemeClr val="bg1"/>
                </a:solidFill>
              </a:rPr>
              <a:t> sampling, but with small interruptions to the SRS animations (and any derived products)</a:t>
            </a:r>
          </a:p>
        </p:txBody>
      </p:sp>
      <p:sp>
        <p:nvSpPr>
          <p:cNvPr id="819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DB4AF0-9137-4E66-BBEB-EA2B82F149F3}" type="slidenum">
              <a:rPr lang="en-US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642</Words>
  <Application>Microsoft Office PowerPoint</Application>
  <PresentationFormat>On-screen Show (4:3)</PresentationFormat>
  <Paragraphs>81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1_Default Design</vt:lpstr>
      <vt:lpstr>PowerPoint Presentation</vt:lpstr>
      <vt:lpstr>Possible ABI Modes of Operation (assuming GOES-West positioning)</vt:lpstr>
      <vt:lpstr>PowerPoint Presentation</vt:lpstr>
      <vt:lpstr>PowerPoint Presentation</vt:lpstr>
      <vt:lpstr>PowerPoint Presentation</vt:lpstr>
      <vt:lpstr>“Continuous FD” Mode of Operations Pros                     Cons</vt:lpstr>
      <vt:lpstr>“Flex” Mode of Operations Pros                     Cons</vt:lpstr>
      <vt:lpstr>“Hybrid” Mode of Operations Pros                     Cons</vt:lpstr>
      <vt:lpstr>Summary of ABI Operational Scan Mode Alternatives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Schmit</dc:creator>
  <cp:lastModifiedBy>Tim Schmit</cp:lastModifiedBy>
  <cp:revision>50</cp:revision>
  <dcterms:created xsi:type="dcterms:W3CDTF">2013-12-11T19:23:16Z</dcterms:created>
  <dcterms:modified xsi:type="dcterms:W3CDTF">2013-12-13T19:58:11Z</dcterms:modified>
</cp:coreProperties>
</file>