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75" r:id="rId4"/>
    <p:sldMasterId id="2147483677" r:id="rId5"/>
    <p:sldMasterId id="2147483701" r:id="rId6"/>
    <p:sldMasterId id="2147483713" r:id="rId7"/>
    <p:sldMasterId id="2147483725" r:id="rId8"/>
    <p:sldMasterId id="2147483749" r:id="rId9"/>
  </p:sldMasterIdLst>
  <p:notesMasterIdLst>
    <p:notesMasterId r:id="rId37"/>
  </p:notesMasterIdLst>
  <p:sldIdLst>
    <p:sldId id="257" r:id="rId10"/>
    <p:sldId id="275" r:id="rId11"/>
    <p:sldId id="276" r:id="rId12"/>
    <p:sldId id="259" r:id="rId13"/>
    <p:sldId id="273" r:id="rId14"/>
    <p:sldId id="264" r:id="rId15"/>
    <p:sldId id="274" r:id="rId16"/>
    <p:sldId id="291" r:id="rId17"/>
    <p:sldId id="260" r:id="rId18"/>
    <p:sldId id="261" r:id="rId19"/>
    <p:sldId id="265" r:id="rId20"/>
    <p:sldId id="266" r:id="rId21"/>
    <p:sldId id="279" r:id="rId22"/>
    <p:sldId id="286" r:id="rId23"/>
    <p:sldId id="287" r:id="rId24"/>
    <p:sldId id="280" r:id="rId25"/>
    <p:sldId id="284" r:id="rId26"/>
    <p:sldId id="285" r:id="rId27"/>
    <p:sldId id="290" r:id="rId28"/>
    <p:sldId id="292" r:id="rId29"/>
    <p:sldId id="293" r:id="rId30"/>
    <p:sldId id="269" r:id="rId31"/>
    <p:sldId id="271" r:id="rId32"/>
    <p:sldId id="267" r:id="rId33"/>
    <p:sldId id="277" r:id="rId34"/>
    <p:sldId id="278" r:id="rId35"/>
    <p:sldId id="27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35" d="100"/>
          <a:sy n="135" d="100"/>
        </p:scale>
        <p:origin x="-33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18456B-D257-4E32-870E-41AB0D2A2055}" type="datetimeFigureOut">
              <a:rPr lang="en-US" smtClean="0"/>
              <a:pPr/>
              <a:t>3/18/2014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E10BB4-BBCA-4958-93FD-3A276AF0B7FB}" type="slidenum">
              <a:rPr lang="en-US" smtClean="0"/>
              <a:pPr/>
              <a:t>‹#›</a:t>
            </a:fld>
            <a:endParaRPr lang="en-US"/>
          </a:p>
        </p:txBody>
      </p:sp>
    </p:spTree>
    <p:extLst>
      <p:ext uri="{BB962C8B-B14F-4D97-AF65-F5344CB8AC3E}">
        <p14:creationId xmlns:p14="http://schemas.microsoft.com/office/powerpoint/2010/main" val="4217784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2700A80-626F-439E-A3FE-CD2A3AFE2AAB}" type="slidenum">
              <a:rPr lang="en-US"/>
              <a:pPr eaLnBrk="1" hangingPunct="1"/>
              <a:t>1</a:t>
            </a:fld>
            <a:endParaRPr lang="en-US"/>
          </a:p>
        </p:txBody>
      </p:sp>
      <p:sp>
        <p:nvSpPr>
          <p:cNvPr id="36867" name="Rectangle 2"/>
          <p:cNvSpPr>
            <a:spLocks noGrp="1" noRot="1" noChangeAspect="1" noChangeArrowheads="1" noTextEdit="1"/>
          </p:cNvSpPr>
          <p:nvPr>
            <p:ph type="sldImg"/>
          </p:nvPr>
        </p:nvSpPr>
        <p:spPr>
          <a:xfrm>
            <a:off x="1143000" y="687388"/>
            <a:ext cx="4572000" cy="3429000"/>
          </a:xfrm>
          <a:ln/>
        </p:spPr>
      </p:sp>
      <p:sp>
        <p:nvSpPr>
          <p:cNvPr id="36868" name="Rectangle 3"/>
          <p:cNvSpPr>
            <a:spLocks noGrp="1" noChangeArrowheads="1"/>
          </p:cNvSpPr>
          <p:nvPr>
            <p:ph type="body" idx="1"/>
          </p:nvPr>
        </p:nvSpPr>
        <p:spPr>
          <a:xfrm>
            <a:off x="912813" y="4343400"/>
            <a:ext cx="5032375" cy="4113213"/>
          </a:xfrm>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Trackers:</a:t>
            </a:r>
            <a:r>
              <a:rPr lang="en-US" baseline="0" dirty="0" smtClean="0"/>
              <a:t> </a:t>
            </a:r>
            <a:r>
              <a:rPr lang="en-US" baseline="0" dirty="0" err="1" smtClean="0"/>
              <a:t>mslp</a:t>
            </a:r>
            <a:r>
              <a:rPr lang="en-US" baseline="0" dirty="0" smtClean="0"/>
              <a:t>, </a:t>
            </a:r>
            <a:r>
              <a:rPr lang="en-US" sz="1200" baseline="0" dirty="0" err="1" smtClean="0"/>
              <a:t>v</a:t>
            </a:r>
            <a:r>
              <a:rPr lang="en-US" sz="1200" dirty="0" err="1" smtClean="0"/>
              <a:t>orticity</a:t>
            </a:r>
            <a:r>
              <a:rPr lang="en-US" sz="1200" dirty="0" smtClean="0"/>
              <a:t> and </a:t>
            </a:r>
            <a:r>
              <a:rPr lang="en-US" sz="1200" dirty="0" err="1" smtClean="0"/>
              <a:t>gph</a:t>
            </a:r>
            <a:r>
              <a:rPr lang="en-US" sz="1200" dirty="0" smtClean="0"/>
              <a:t> at 700,850 </a:t>
            </a:r>
            <a:r>
              <a:rPr lang="en-US" sz="1200" dirty="0" err="1" smtClean="0"/>
              <a:t>mb</a:t>
            </a:r>
            <a:r>
              <a:rPr lang="en-US" sz="1200" dirty="0" smtClean="0"/>
              <a:t>,</a:t>
            </a:r>
            <a:r>
              <a:rPr lang="en-US" sz="1200" baseline="0" dirty="0" smtClean="0"/>
              <a:t> winds at 10m, 700, 850 </a:t>
            </a:r>
            <a:r>
              <a:rPr lang="en-US" sz="1200" baseline="0" dirty="0" err="1" smtClean="0"/>
              <a:t>mb</a:t>
            </a:r>
            <a:r>
              <a:rPr lang="en-US" sz="1200" baseline="0" dirty="0" smtClean="0"/>
              <a:t>,</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Method:</a:t>
            </a:r>
            <a:r>
              <a:rPr lang="en-US" baseline="0" dirty="0" smtClean="0"/>
              <a:t> </a:t>
            </a:r>
            <a:r>
              <a:rPr lang="en-US" sz="1200" dirty="0" smtClean="0"/>
              <a:t>Find minimum/maximum points based on Gaussian weighted-average</a:t>
            </a:r>
            <a:r>
              <a:rPr lang="en-US" sz="1200" baseline="0" dirty="0" smtClean="0"/>
              <a:t> data surrounding the guess position, then do center fixes through a few iterations, then do quality check (</a:t>
            </a:r>
            <a:r>
              <a:rPr lang="en-US" sz="1200" baseline="0" dirty="0" err="1" smtClean="0"/>
              <a:t>mslp</a:t>
            </a:r>
            <a:r>
              <a:rPr lang="en-US" sz="1200" baseline="0" dirty="0" smtClean="0"/>
              <a:t> gradient, VT at 850 </a:t>
            </a:r>
            <a:r>
              <a:rPr lang="en-US" sz="1200" baseline="0" dirty="0" err="1" smtClean="0"/>
              <a:t>mb</a:t>
            </a:r>
            <a:r>
              <a:rPr lang="en-US" sz="1200" baseline="0" dirty="0" smtClean="0"/>
              <a:t>, mslp_850 center difference, storm translation speed), finally average these parameters to get mean position,</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430FA1E-1C85-45D2-8C65-944F867964C5}" type="slidenum">
              <a:rPr lang="en-US" smtClean="0"/>
              <a:pPr/>
              <a:t>7</a:t>
            </a:fld>
            <a:endParaRPr lang="en-US"/>
          </a:p>
        </p:txBody>
      </p:sp>
    </p:spTree>
    <p:extLst>
      <p:ext uri="{BB962C8B-B14F-4D97-AF65-F5344CB8AC3E}">
        <p14:creationId xmlns:p14="http://schemas.microsoft.com/office/powerpoint/2010/main" val="599691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all the assimilation experiments, data are assimilated every 6 hours from 06 UTC August 22 to 00 UTC August 24, 2011 followed by 48-hour forecasts, the spatial resolution of WRF is 12 km in these experiments.  Figure 2 shows the track and intensity (central sea level pressure) root mean square error (RMSE) for the forecasts of 00 hour, 06 hour, …., and 48 hours.  The 00 hour forecast is from the analysis after assimilation.  The AIRS and AMSU channels used are the same as that that used in the NCEP global NWP models, and AIRS and AMSU radiances are used in these experiments. It can be seen than when AIRS and all available AMSU (NOAA15, NOAA18, Aqua and </a:t>
            </a:r>
            <a:r>
              <a:rPr lang="en-US" dirty="0" err="1" smtClean="0"/>
              <a:t>Metop</a:t>
            </a:r>
            <a:r>
              <a:rPr lang="en-US" dirty="0" smtClean="0"/>
              <a:t> –A) are used, the track and intensity forecasts have the best accuracy (smallest RMSEs) during the forecast period, indicating that both advanced IR and microwave sounder data are needed for improving the tropical cyclone forecasts.  Since the soundings are ingested into the </a:t>
            </a:r>
            <a:r>
              <a:rPr lang="en-US" dirty="0" err="1" smtClean="0"/>
              <a:t>PrepBUFR</a:t>
            </a:r>
            <a:r>
              <a:rPr lang="en-US" dirty="0" smtClean="0"/>
              <a:t> format, our next work is to compare assimilation of radiances and assimilation of soundings.</a:t>
            </a:r>
            <a:endParaRPr lang="en-US" dirty="0"/>
          </a:p>
        </p:txBody>
      </p:sp>
      <p:sp>
        <p:nvSpPr>
          <p:cNvPr id="4" name="Slide Number Placeholder 3"/>
          <p:cNvSpPr>
            <a:spLocks noGrp="1"/>
          </p:cNvSpPr>
          <p:nvPr>
            <p:ph type="sldNum" sz="quarter" idx="10"/>
          </p:nvPr>
        </p:nvSpPr>
        <p:spPr/>
        <p:txBody>
          <a:bodyPr/>
          <a:lstStyle/>
          <a:p>
            <a:fld id="{84C5C220-9336-4303-A3A4-63373D9F4D4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1286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Forecasts</a:t>
            </a:r>
            <a:r>
              <a:rPr lang="en-US" baseline="0" dirty="0" smtClean="0"/>
              <a:t> started at 00 UTC 28 Oct 2012 valid 00 UTC 30 Oct 2012.  WRF/GSI with 12 km resolution.</a:t>
            </a:r>
            <a:endParaRPr lang="en-US" dirty="0"/>
          </a:p>
        </p:txBody>
      </p:sp>
      <p:sp>
        <p:nvSpPr>
          <p:cNvPr id="4" name="Slide Number Placeholder 3"/>
          <p:cNvSpPr>
            <a:spLocks noGrp="1"/>
          </p:cNvSpPr>
          <p:nvPr>
            <p:ph type="sldNum" sz="quarter" idx="10"/>
          </p:nvPr>
        </p:nvSpPr>
        <p:spPr/>
        <p:txBody>
          <a:bodyPr/>
          <a:lstStyle/>
          <a:p>
            <a:fld id="{B19F9011-B744-4335-8638-BD8A34C2CECD}"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713128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FF81B3-DBC8-42AA-A142-8BB90A5FC9BD}" type="slidenum">
              <a:rPr lang="zh-CN" altLang="en-US" smtClean="0">
                <a:solidFill>
                  <a:prstClr val="black"/>
                </a:solidFill>
              </a:rPr>
              <a:pPr>
                <a:defRPr/>
              </a:pPr>
              <a:t>13</a:t>
            </a:fld>
            <a:endParaRPr lang="en-US" altLang="zh-CN">
              <a:solidFill>
                <a:prstClr val="black"/>
              </a:solidFill>
            </a:endParaRPr>
          </a:p>
        </p:txBody>
      </p:sp>
    </p:spTree>
    <p:extLst>
      <p:ext uri="{BB962C8B-B14F-4D97-AF65-F5344CB8AC3E}">
        <p14:creationId xmlns:p14="http://schemas.microsoft.com/office/powerpoint/2010/main" val="3788655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Forecasts started at 00 UTC 28 Oct 2012 valid 00 UTC 30 Oct 2012.  WRF/GSI.</a:t>
            </a:r>
            <a:r>
              <a:rPr lang="en-US" baseline="0" dirty="0" smtClean="0"/>
              <a:t> AIRS (GSI) means AIRS cloud detection with GSI system. AIRS channel 210: 709.57 cm**-1. </a:t>
            </a:r>
            <a:endParaRPr lang="en-US" dirty="0"/>
          </a:p>
        </p:txBody>
      </p:sp>
      <p:sp>
        <p:nvSpPr>
          <p:cNvPr id="4" name="Slide Number Placeholder 3"/>
          <p:cNvSpPr>
            <a:spLocks noGrp="1"/>
          </p:cNvSpPr>
          <p:nvPr>
            <p:ph type="sldNum" sz="quarter" idx="10"/>
          </p:nvPr>
        </p:nvSpPr>
        <p:spPr/>
        <p:txBody>
          <a:bodyPr/>
          <a:lstStyle/>
          <a:p>
            <a:fld id="{04E10BB4-BBCA-4958-93FD-3A276AF0B7FB}" type="slidenum">
              <a:rPr lang="en-US" smtClean="0"/>
              <a:pPr/>
              <a:t>19</a:t>
            </a:fld>
            <a:endParaRPr lang="en-US"/>
          </a:p>
        </p:txBody>
      </p:sp>
    </p:spTree>
    <p:extLst>
      <p:ext uri="{BB962C8B-B14F-4D97-AF65-F5344CB8AC3E}">
        <p14:creationId xmlns:p14="http://schemas.microsoft.com/office/powerpoint/2010/main" val="758359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10BB4-BBCA-4958-93FD-3A276AF0B7FB}" type="slidenum">
              <a:rPr lang="en-US" smtClean="0"/>
              <a:pPr/>
              <a:t>22</a:t>
            </a:fld>
            <a:endParaRPr lang="en-US"/>
          </a:p>
        </p:txBody>
      </p:sp>
    </p:spTree>
    <p:extLst>
      <p:ext uri="{BB962C8B-B14F-4D97-AF65-F5344CB8AC3E}">
        <p14:creationId xmlns:p14="http://schemas.microsoft.com/office/powerpoint/2010/main" val="373346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E10BB4-BBCA-4958-93FD-3A276AF0B7FB}" type="slidenum">
              <a:rPr lang="en-US" smtClean="0"/>
              <a:pPr/>
              <a:t>23</a:t>
            </a:fld>
            <a:endParaRPr lang="en-US"/>
          </a:p>
        </p:txBody>
      </p:sp>
    </p:spTree>
    <p:extLst>
      <p:ext uri="{BB962C8B-B14F-4D97-AF65-F5344CB8AC3E}">
        <p14:creationId xmlns:p14="http://schemas.microsoft.com/office/powerpoint/2010/main" val="2042212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Deep plumes of moisture (blue, white, and green) are drawn</a:t>
            </a:r>
          </a:p>
          <a:p>
            <a:r>
              <a:rPr lang="en-US" dirty="0" smtClean="0"/>
              <a:t>towards the Front Range from the Pacific and the Gulf of Mexico by the circulation around an upper-level low (L) over the Great Basin, at 11:15 pm MDT on September 11, 2013, during the peak rainfall intensity in Boulder. Drier air is shown in yellow. (Satellite image: CIMSS, University of Wisconsin).</a:t>
            </a:r>
            <a:endParaRPr lang="en-US" dirty="0"/>
          </a:p>
        </p:txBody>
      </p:sp>
      <p:sp>
        <p:nvSpPr>
          <p:cNvPr id="4" name="Slide Number Placeholder 3"/>
          <p:cNvSpPr>
            <a:spLocks noGrp="1"/>
          </p:cNvSpPr>
          <p:nvPr>
            <p:ph type="sldNum" sz="quarter" idx="10"/>
          </p:nvPr>
        </p:nvSpPr>
        <p:spPr/>
        <p:txBody>
          <a:bodyPr/>
          <a:lstStyle/>
          <a:p>
            <a:pPr>
              <a:defRPr/>
            </a:pPr>
            <a:fld id="{6CFF81B3-DBC8-42AA-A142-8BB90A5FC9BD}" type="slidenum">
              <a:rPr lang="zh-CN" altLang="en-US" smtClean="0">
                <a:solidFill>
                  <a:prstClr val="black"/>
                </a:solidFill>
              </a:rPr>
              <a:pPr>
                <a:defRPr/>
              </a:pPr>
              <a:t>25</a:t>
            </a:fld>
            <a:endParaRPr lang="en-US" altLang="zh-CN">
              <a:solidFill>
                <a:prstClr val="black"/>
              </a:solidFill>
            </a:endParaRPr>
          </a:p>
        </p:txBody>
      </p:sp>
    </p:spTree>
    <p:extLst>
      <p:ext uri="{BB962C8B-B14F-4D97-AF65-F5344CB8AC3E}">
        <p14:creationId xmlns:p14="http://schemas.microsoft.com/office/powerpoint/2010/main" val="884691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BB68A-CD75-43B8-B520-C7A1E8D5809D}" type="slidenum">
              <a:rPr lang="en-US" smtClean="0"/>
              <a:pPr/>
              <a:t>‹#›</a:t>
            </a:fld>
            <a:endParaRPr lang="en-US"/>
          </a:p>
        </p:txBody>
      </p:sp>
    </p:spTree>
    <p:extLst>
      <p:ext uri="{BB962C8B-B14F-4D97-AF65-F5344CB8AC3E}">
        <p14:creationId xmlns:p14="http://schemas.microsoft.com/office/powerpoint/2010/main" val="4020151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BB68A-CD75-43B8-B520-C7A1E8D5809D}" type="slidenum">
              <a:rPr lang="en-US" smtClean="0"/>
              <a:pPr/>
              <a:t>‹#›</a:t>
            </a:fld>
            <a:endParaRPr lang="en-US"/>
          </a:p>
        </p:txBody>
      </p:sp>
    </p:spTree>
    <p:extLst>
      <p:ext uri="{BB962C8B-B14F-4D97-AF65-F5344CB8AC3E}">
        <p14:creationId xmlns:p14="http://schemas.microsoft.com/office/powerpoint/2010/main" val="425941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BB68A-CD75-43B8-B520-C7A1E8D5809D}" type="slidenum">
              <a:rPr lang="en-US" smtClean="0"/>
              <a:pPr/>
              <a:t>‹#›</a:t>
            </a:fld>
            <a:endParaRPr lang="en-US"/>
          </a:p>
        </p:txBody>
      </p:sp>
    </p:spTree>
    <p:extLst>
      <p:ext uri="{BB962C8B-B14F-4D97-AF65-F5344CB8AC3E}">
        <p14:creationId xmlns:p14="http://schemas.microsoft.com/office/powerpoint/2010/main" val="230671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ea typeface="宋体" pitchFamily="2" charset="-122"/>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ea typeface="宋体" pitchFamily="2" charset="-122"/>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ea typeface="宋体" pitchFamily="2" charset="-122"/>
              </a:defRPr>
            </a:lvl1pPr>
          </a:lstStyle>
          <a:p>
            <a:pPr>
              <a:defRPr/>
            </a:pPr>
            <a:fld id="{3DE119C5-927B-4CBD-9797-29B727201D0F}" type="slidenum">
              <a:rPr lang="en-US"/>
              <a:pPr>
                <a:defRPr/>
              </a:pPr>
              <a:t>‹#›</a:t>
            </a:fld>
            <a:endParaRPr lang="en-US"/>
          </a:p>
        </p:txBody>
      </p:sp>
    </p:spTree>
    <p:extLst>
      <p:ext uri="{BB962C8B-B14F-4D97-AF65-F5344CB8AC3E}">
        <p14:creationId xmlns:p14="http://schemas.microsoft.com/office/powerpoint/2010/main" val="3613561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宋体" pitchFamily="2" charset="-122"/>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宋体" pitchFamily="2" charset="-122"/>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宋体" pitchFamily="2" charset="-122"/>
              </a:defRPr>
            </a:lvl1pPr>
          </a:lstStyle>
          <a:p>
            <a:pPr>
              <a:defRPr/>
            </a:pPr>
            <a:fld id="{C105F16F-A295-4842-83DE-A5C72519AFC0}" type="slidenum">
              <a:rPr lang="en-US"/>
              <a:pPr>
                <a:defRPr/>
              </a:pPr>
              <a:t>‹#›</a:t>
            </a:fld>
            <a:endParaRPr lang="en-US"/>
          </a:p>
        </p:txBody>
      </p:sp>
    </p:spTree>
    <p:extLst>
      <p:ext uri="{BB962C8B-B14F-4D97-AF65-F5344CB8AC3E}">
        <p14:creationId xmlns:p14="http://schemas.microsoft.com/office/powerpoint/2010/main" val="3090939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70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32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174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383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362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89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BB68A-CD75-43B8-B520-C7A1E8D5809D}" type="slidenum">
              <a:rPr lang="en-US" smtClean="0"/>
              <a:pPr/>
              <a:t>‹#›</a:t>
            </a:fld>
            <a:endParaRPr lang="en-US"/>
          </a:p>
        </p:txBody>
      </p:sp>
    </p:spTree>
    <p:extLst>
      <p:ext uri="{BB962C8B-B14F-4D97-AF65-F5344CB8AC3E}">
        <p14:creationId xmlns:p14="http://schemas.microsoft.com/office/powerpoint/2010/main" val="4275431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349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811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888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30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AB61D9-92A0-44DC-9E3E-B1FE676538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436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itchFamily="34" charset="0"/>
              </a:defRPr>
            </a:lvl1pPr>
          </a:lstStyle>
          <a:p>
            <a:pPr>
              <a:defRPr/>
            </a:pPr>
            <a:fld id="{2C90990D-B807-4AC0-AAE0-B8EE319B85CA}" type="slidenum">
              <a:rPr lang="en-US"/>
              <a:pPr>
                <a:defRPr/>
              </a:pPr>
              <a:t>‹#›</a:t>
            </a:fld>
            <a:endParaRPr lang="en-US"/>
          </a:p>
        </p:txBody>
      </p:sp>
    </p:spTree>
    <p:extLst>
      <p:ext uri="{BB962C8B-B14F-4D97-AF65-F5344CB8AC3E}">
        <p14:creationId xmlns:p14="http://schemas.microsoft.com/office/powerpoint/2010/main" val="2763679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127236-894E-4EAD-89B1-0EF54CD8C02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4355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127236-894E-4EAD-89B1-0EF54CD8C02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8121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127236-894E-4EAD-89B1-0EF54CD8C02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81159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127236-894E-4EAD-89B1-0EF54CD8C02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9635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0BB68A-CD75-43B8-B520-C7A1E8D5809D}" type="slidenum">
              <a:rPr lang="en-US" smtClean="0"/>
              <a:pPr/>
              <a:t>‹#›</a:t>
            </a:fld>
            <a:endParaRPr lang="en-US"/>
          </a:p>
        </p:txBody>
      </p:sp>
    </p:spTree>
    <p:extLst>
      <p:ext uri="{BB962C8B-B14F-4D97-AF65-F5344CB8AC3E}">
        <p14:creationId xmlns:p14="http://schemas.microsoft.com/office/powerpoint/2010/main" val="180858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6127236-894E-4EAD-89B1-0EF54CD8C02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8537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6127236-894E-4EAD-89B1-0EF54CD8C02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9889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6127236-894E-4EAD-89B1-0EF54CD8C02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31352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127236-894E-4EAD-89B1-0EF54CD8C02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5250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127236-894E-4EAD-89B1-0EF54CD8C02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25372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127236-894E-4EAD-89B1-0EF54CD8C02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1242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127236-894E-4EAD-89B1-0EF54CD8C02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3281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590AD-DF31-41B0-B142-7047D0FD86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1571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21FF1-D1E8-4A20-9510-4B2FCCE6FC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6228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5F0D33-180E-416B-AE5F-C71FF18D2B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563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BB68A-CD75-43B8-B520-C7A1E8D5809D}" type="slidenum">
              <a:rPr lang="en-US" smtClean="0"/>
              <a:pPr/>
              <a:t>‹#›</a:t>
            </a:fld>
            <a:endParaRPr lang="en-US"/>
          </a:p>
        </p:txBody>
      </p:sp>
    </p:spTree>
    <p:extLst>
      <p:ext uri="{BB962C8B-B14F-4D97-AF65-F5344CB8AC3E}">
        <p14:creationId xmlns:p14="http://schemas.microsoft.com/office/powerpoint/2010/main" val="6368533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77D642-B564-44CD-8C5F-D8EE0482D1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7891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BABC76F-FAF2-452A-AC42-93EF74F04F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2311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4AEB36-0AF1-4A30-896B-68E77C96F0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74325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8E1535-9E98-452D-90CB-2E78EBF72D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81033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900C0-AFF1-4994-A5FA-5CB676A544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5832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8B9995-6B9B-4730-AD6A-4243AA093E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31588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639307-286C-4080-B59C-852B205AF8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58328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F5E7C-9D3C-44E7-9927-F5DA84C566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01820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590AD-DF31-41B0-B142-7047D0FD86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78885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21FF1-D1E8-4A20-9510-4B2FCCE6FC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985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0BB68A-CD75-43B8-B520-C7A1E8D5809D}" type="slidenum">
              <a:rPr lang="en-US" smtClean="0"/>
              <a:pPr/>
              <a:t>‹#›</a:t>
            </a:fld>
            <a:endParaRPr lang="en-US"/>
          </a:p>
        </p:txBody>
      </p:sp>
    </p:spTree>
    <p:extLst>
      <p:ext uri="{BB962C8B-B14F-4D97-AF65-F5344CB8AC3E}">
        <p14:creationId xmlns:p14="http://schemas.microsoft.com/office/powerpoint/2010/main" val="27113154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5F0D33-180E-416B-AE5F-C71FF18D2B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20561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77D642-B564-44CD-8C5F-D8EE0482D1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05071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BABC76F-FAF2-452A-AC42-93EF74F04F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72491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84AEB36-0AF1-4A30-896B-68E77C96F0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02389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28E1535-9E98-452D-90CB-2E78EBF72D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51233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900C0-AFF1-4994-A5FA-5CB676A544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51364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8B9995-6B9B-4730-AD6A-4243AA093E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0705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639307-286C-4080-B59C-852B205AF8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8854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DF5E7C-9D3C-44E7-9927-F5DA84C566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27320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39517AB-9FF2-4799-AFB4-4A5421E9F3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7860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0BB68A-CD75-43B8-B520-C7A1E8D5809D}" type="slidenum">
              <a:rPr lang="en-US" smtClean="0"/>
              <a:pPr/>
              <a:t>‹#›</a:t>
            </a:fld>
            <a:endParaRPr lang="en-US"/>
          </a:p>
        </p:txBody>
      </p:sp>
    </p:spTree>
    <p:extLst>
      <p:ext uri="{BB962C8B-B14F-4D97-AF65-F5344CB8AC3E}">
        <p14:creationId xmlns:p14="http://schemas.microsoft.com/office/powerpoint/2010/main" val="29782181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39517AB-9FF2-4799-AFB4-4A5421E9F3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98935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39517AB-9FF2-4799-AFB4-4A5421E9F3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41803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39517AB-9FF2-4799-AFB4-4A5421E9F3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0373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F39517AB-9FF2-4799-AFB4-4A5421E9F3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45323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F39517AB-9FF2-4799-AFB4-4A5421E9F3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3456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F39517AB-9FF2-4799-AFB4-4A5421E9F3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62601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39517AB-9FF2-4799-AFB4-4A5421E9F3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20284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F39517AB-9FF2-4799-AFB4-4A5421E9F3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57679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39517AB-9FF2-4799-AFB4-4A5421E9F3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07838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F39517AB-9FF2-4799-AFB4-4A5421E9F3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86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0BB68A-CD75-43B8-B520-C7A1E8D5809D}" type="slidenum">
              <a:rPr lang="en-US" smtClean="0"/>
              <a:pPr/>
              <a:t>‹#›</a:t>
            </a:fld>
            <a:endParaRPr lang="en-US"/>
          </a:p>
        </p:txBody>
      </p:sp>
    </p:spTree>
    <p:extLst>
      <p:ext uri="{BB962C8B-B14F-4D97-AF65-F5344CB8AC3E}">
        <p14:creationId xmlns:p14="http://schemas.microsoft.com/office/powerpoint/2010/main" val="20211211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05DA65-5D55-4816-8A0D-0D6B0A1F28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9219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05DA65-5D55-4816-8A0D-0D6B0A1F28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8553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05DA65-5D55-4816-8A0D-0D6B0A1F28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5997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05DA65-5D55-4816-8A0D-0D6B0A1F28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5255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505DA65-5D55-4816-8A0D-0D6B0A1F28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0488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505DA65-5D55-4816-8A0D-0D6B0A1F28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9135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505DA65-5D55-4816-8A0D-0D6B0A1F28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2429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05DA65-5D55-4816-8A0D-0D6B0A1F28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86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505DA65-5D55-4816-8A0D-0D6B0A1F28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5023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05DA65-5D55-4816-8A0D-0D6B0A1F28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981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BB68A-CD75-43B8-B520-C7A1E8D5809D}" type="slidenum">
              <a:rPr lang="en-US" smtClean="0"/>
              <a:pPr/>
              <a:t>‹#›</a:t>
            </a:fld>
            <a:endParaRPr lang="en-US"/>
          </a:p>
        </p:txBody>
      </p:sp>
    </p:spTree>
    <p:extLst>
      <p:ext uri="{BB962C8B-B14F-4D97-AF65-F5344CB8AC3E}">
        <p14:creationId xmlns:p14="http://schemas.microsoft.com/office/powerpoint/2010/main" val="8783294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505DA65-5D55-4816-8A0D-0D6B0A1F28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303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0BB68A-CD75-43B8-B520-C7A1E8D5809D}" type="slidenum">
              <a:rPr lang="en-US" smtClean="0"/>
              <a:pPr/>
              <a:t>‹#›</a:t>
            </a:fld>
            <a:endParaRPr lang="en-US"/>
          </a:p>
        </p:txBody>
      </p:sp>
    </p:spTree>
    <p:extLst>
      <p:ext uri="{BB962C8B-B14F-4D97-AF65-F5344CB8AC3E}">
        <p14:creationId xmlns:p14="http://schemas.microsoft.com/office/powerpoint/2010/main" val="144060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8.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9.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0BB68A-CD75-43B8-B520-C7A1E8D5809D}" type="slidenum">
              <a:rPr lang="en-US" smtClean="0"/>
              <a:pPr/>
              <a:t>‹#›</a:t>
            </a:fld>
            <a:endParaRPr lang="en-US"/>
          </a:p>
        </p:txBody>
      </p:sp>
    </p:spTree>
    <p:extLst>
      <p:ext uri="{BB962C8B-B14F-4D97-AF65-F5344CB8AC3E}">
        <p14:creationId xmlns:p14="http://schemas.microsoft.com/office/powerpoint/2010/main" val="2216221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defRPr>
            </a:lvl1pPr>
          </a:lstStyle>
          <a:p>
            <a:pPr>
              <a:defRPr/>
            </a:pPr>
            <a:fld id="{33708D11-635F-43C9-B6E5-4D82CADA8D5F}" type="slidenum">
              <a:rPr lang="en-US"/>
              <a:pPr>
                <a:defRPr/>
              </a:pPr>
              <a:t>‹#›</a:t>
            </a:fld>
            <a:endParaRPr lang="en-US"/>
          </a:p>
        </p:txBody>
      </p:sp>
    </p:spTree>
    <p:extLst>
      <p:ext uri="{BB962C8B-B14F-4D97-AF65-F5344CB8AC3E}">
        <p14:creationId xmlns:p14="http://schemas.microsoft.com/office/powerpoint/2010/main" val="345794132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a typeface="宋体" pitchFamily="2" charset="-122"/>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a typeface="宋体" pitchFamily="2" charset="-122"/>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B61D9-92A0-44DC-9E3E-B1FE676538A2}" type="slidenum">
              <a:rPr lang="en-US" smtClean="0">
                <a:solidFill>
                  <a:prstClr val="black">
                    <a:tint val="75000"/>
                  </a:prstClr>
                </a:solidFill>
                <a:ea typeface="宋体" pitchFamily="2" charset="-122"/>
              </a:rPr>
              <a:pPr/>
              <a:t>‹#›</a:t>
            </a:fld>
            <a:endParaRPr lang="en-US">
              <a:solidFill>
                <a:prstClr val="black">
                  <a:tint val="75000"/>
                </a:prstClr>
              </a:solidFill>
              <a:ea typeface="宋体" pitchFamily="2" charset="-122"/>
            </a:endParaRPr>
          </a:p>
        </p:txBody>
      </p:sp>
    </p:spTree>
    <p:extLst>
      <p:ext uri="{BB962C8B-B14F-4D97-AF65-F5344CB8AC3E}">
        <p14:creationId xmlns:p14="http://schemas.microsoft.com/office/powerpoint/2010/main" val="23791669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a:spcBef>
                <a:spcPct val="0"/>
              </a:spcBef>
              <a:spcAft>
                <a:spcPct val="0"/>
              </a:spcAft>
              <a:defRPr/>
            </a:pPr>
            <a:endParaRPr lang="en-US">
              <a:ea typeface="宋体" pitchFamily="2" charset="-122"/>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a:spcBef>
                <a:spcPct val="0"/>
              </a:spcBef>
              <a:spcAft>
                <a:spcPct val="0"/>
              </a:spcAft>
              <a:defRPr/>
            </a:pPr>
            <a:endParaRPr lang="en-US">
              <a:ea typeface="宋体" pitchFamily="2" charset="-122"/>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a:spcBef>
                <a:spcPct val="0"/>
              </a:spcBef>
              <a:spcAft>
                <a:spcPct val="0"/>
              </a:spcAft>
              <a:defRPr/>
            </a:pPr>
            <a:fld id="{6E03A8CB-2687-44D8-9453-E59F9FEA4B9D}" type="slidenum">
              <a:rPr lang="en-US">
                <a:ea typeface="宋体" pitchFamily="2" charset="-122"/>
              </a:rPr>
              <a:pPr fontAlgn="base">
                <a:spcBef>
                  <a:spcPct val="0"/>
                </a:spcBef>
                <a:spcAft>
                  <a:spcPct val="0"/>
                </a:spcAft>
                <a:defRPr/>
              </a:pPr>
              <a:t>‹#›</a:t>
            </a:fld>
            <a:endParaRPr lang="en-US">
              <a:ea typeface="宋体" pitchFamily="2" charset="-122"/>
            </a:endParaRPr>
          </a:p>
        </p:txBody>
      </p:sp>
    </p:spTree>
    <p:extLst>
      <p:ext uri="{BB962C8B-B14F-4D97-AF65-F5344CB8AC3E}">
        <p14:creationId xmlns:p14="http://schemas.microsoft.com/office/powerpoint/2010/main" val="2852337811"/>
      </p:ext>
    </p:extLst>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ctr" rtl="0" eaLnBrk="0" fontAlgn="base" hangingPunct="0">
        <a:spcBef>
          <a:spcPct val="0"/>
        </a:spcBef>
        <a:spcAft>
          <a:spcPct val="0"/>
        </a:spcAft>
        <a:defRPr sz="4400" kern="1200">
          <a:solidFill>
            <a:schemeClr val="tx1"/>
          </a:solidFill>
          <a:latin typeface="+mj-lt"/>
          <a:ea typeface="宋体" pitchFamily="2" charset="-122"/>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SimSun" pitchFamily="2" charset="-122"/>
        </a:defRPr>
      </a:lvl6pPr>
      <a:lvl7pPr marL="914400" algn="ctr" rtl="0" fontAlgn="base">
        <a:spcBef>
          <a:spcPct val="0"/>
        </a:spcBef>
        <a:spcAft>
          <a:spcPct val="0"/>
        </a:spcAft>
        <a:defRPr sz="4400">
          <a:solidFill>
            <a:schemeClr val="tx1"/>
          </a:solidFill>
          <a:latin typeface="Calibri" pitchFamily="34" charset="0"/>
          <a:ea typeface="SimSun" pitchFamily="2" charset="-122"/>
        </a:defRPr>
      </a:lvl7pPr>
      <a:lvl8pPr marL="1371600" algn="ctr" rtl="0" fontAlgn="base">
        <a:spcBef>
          <a:spcPct val="0"/>
        </a:spcBef>
        <a:spcAft>
          <a:spcPct val="0"/>
        </a:spcAft>
        <a:defRPr sz="4400">
          <a:solidFill>
            <a:schemeClr val="tx1"/>
          </a:solidFill>
          <a:latin typeface="Calibri" pitchFamily="34" charset="0"/>
          <a:ea typeface="SimSun" pitchFamily="2" charset="-122"/>
        </a:defRPr>
      </a:lvl8pPr>
      <a:lvl9pPr marL="1828800" algn="ctr" rtl="0" fontAlgn="base">
        <a:spcBef>
          <a:spcPct val="0"/>
        </a:spcBef>
        <a:spcAft>
          <a:spcPct val="0"/>
        </a:spcAft>
        <a:defRPr sz="4400">
          <a:solidFill>
            <a:schemeClr val="tx1"/>
          </a:solidFill>
          <a:latin typeface="Calibri" pitchFamily="34" charset="0"/>
          <a:ea typeface="SimSun"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宋体" pitchFamily="2" charset="-122"/>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宋体" pitchFamily="2" charset="-122"/>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宋体" pitchFamily="2" charset="-122"/>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宋体" pitchFamily="2" charset="-122"/>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宋体"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27236-894E-4EAD-89B1-0EF54CD8C02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83746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eaLnBrk="0" fontAlgn="base" hangingPunct="0">
              <a:spcBef>
                <a:spcPct val="0"/>
              </a:spcBef>
              <a:spcAft>
                <a:spcPct val="0"/>
              </a:spcAft>
              <a:defRPr/>
            </a:pPr>
            <a:endParaRPr lang="en-US">
              <a:solidFill>
                <a:srgbClr val="000000"/>
              </a:solidFill>
              <a:ea typeface="宋体" pitchFamily="2" charset="-122"/>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ctr" eaLnBrk="0" fontAlgn="base" hangingPunct="0">
              <a:spcBef>
                <a:spcPct val="0"/>
              </a:spcBef>
              <a:spcAft>
                <a:spcPct val="0"/>
              </a:spcAft>
              <a:defRPr/>
            </a:pPr>
            <a:endParaRPr lang="en-US">
              <a:solidFill>
                <a:srgbClr val="000000"/>
              </a:solidFill>
              <a:ea typeface="宋体" pitchFamily="2" charset="-122"/>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BFE5D621-8819-4CA0-92C8-3FC970AEE160}" type="slidenum">
              <a:rPr lang="en-US">
                <a:solidFill>
                  <a:srgbClr val="000000"/>
                </a:solidFill>
                <a:ea typeface="宋体" pitchFamily="2" charset="-122"/>
              </a:rPr>
              <a:pPr eaLnBrk="0" fontAlgn="base" hangingPunct="0">
                <a:spcBef>
                  <a:spcPct val="0"/>
                </a:spcBef>
                <a:spcAft>
                  <a:spcPct val="0"/>
                </a:spcAft>
                <a:defRPr/>
              </a:pPr>
              <a:t>‹#›</a:t>
            </a:fld>
            <a:endParaRPr lang="en-US">
              <a:solidFill>
                <a:srgbClr val="000000"/>
              </a:solidFill>
              <a:ea typeface="宋体" pitchFamily="2" charset="-122"/>
            </a:endParaRPr>
          </a:p>
        </p:txBody>
      </p:sp>
    </p:spTree>
    <p:extLst>
      <p:ext uri="{BB962C8B-B14F-4D97-AF65-F5344CB8AC3E}">
        <p14:creationId xmlns:p14="http://schemas.microsoft.com/office/powerpoint/2010/main" val="61311851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eaLnBrk="0" fontAlgn="base" hangingPunct="0">
              <a:spcBef>
                <a:spcPct val="0"/>
              </a:spcBef>
              <a:spcAft>
                <a:spcPct val="0"/>
              </a:spcAft>
              <a:defRPr/>
            </a:pPr>
            <a:endParaRPr lang="en-US">
              <a:solidFill>
                <a:srgbClr val="000000"/>
              </a:solidFill>
              <a:ea typeface="宋体" pitchFamily="2" charset="-122"/>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ctr" eaLnBrk="0" fontAlgn="base" hangingPunct="0">
              <a:spcBef>
                <a:spcPct val="0"/>
              </a:spcBef>
              <a:spcAft>
                <a:spcPct val="0"/>
              </a:spcAft>
              <a:defRPr/>
            </a:pPr>
            <a:endParaRPr lang="en-US">
              <a:solidFill>
                <a:srgbClr val="000000"/>
              </a:solidFill>
              <a:ea typeface="宋体" pitchFamily="2" charset="-122"/>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eaLnBrk="0" fontAlgn="base" hangingPunct="0">
              <a:spcBef>
                <a:spcPct val="0"/>
              </a:spcBef>
              <a:spcAft>
                <a:spcPct val="0"/>
              </a:spcAft>
              <a:defRPr/>
            </a:pPr>
            <a:fld id="{BFE5D621-8819-4CA0-92C8-3FC970AEE160}" type="slidenum">
              <a:rPr lang="en-US">
                <a:solidFill>
                  <a:srgbClr val="000000"/>
                </a:solidFill>
                <a:ea typeface="宋体" pitchFamily="2" charset="-122"/>
              </a:rPr>
              <a:pPr eaLnBrk="0" fontAlgn="base" hangingPunct="0">
                <a:spcBef>
                  <a:spcPct val="0"/>
                </a:spcBef>
                <a:spcAft>
                  <a:spcPct val="0"/>
                </a:spcAft>
                <a:defRPr/>
              </a:pPr>
              <a:t>‹#›</a:t>
            </a:fld>
            <a:endParaRPr lang="en-US">
              <a:solidFill>
                <a:srgbClr val="000000"/>
              </a:solidFill>
              <a:ea typeface="宋体" pitchFamily="2" charset="-122"/>
            </a:endParaRPr>
          </a:p>
        </p:txBody>
      </p:sp>
    </p:spTree>
    <p:extLst>
      <p:ext uri="{BB962C8B-B14F-4D97-AF65-F5344CB8AC3E}">
        <p14:creationId xmlns:p14="http://schemas.microsoft.com/office/powerpoint/2010/main" val="42164578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517AB-9FF2-4799-AFB4-4A5421E9F387}"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8647463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05DA65-5D55-4816-8A0D-0D6B0A1F287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34998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5.wmf"/><Relationship Id="rId2" Type="http://schemas.openxmlformats.org/officeDocument/2006/relationships/slideLayout" Target="../slideLayouts/slideLayout65.xml"/><Relationship Id="rId1" Type="http://schemas.openxmlformats.org/officeDocument/2006/relationships/vmlDrawing" Target="../drawings/vmlDrawing1.vml"/><Relationship Id="rId6" Type="http://schemas.openxmlformats.org/officeDocument/2006/relationships/image" Target="../media/image2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4.bin"/><Relationship Id="rId14" Type="http://schemas.openxmlformats.org/officeDocument/2006/relationships/image" Target="../media/image26.wmf"/></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4.gif"/></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50.jp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152400" y="183952"/>
            <a:ext cx="88725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r>
              <a:rPr lang="en-US" sz="3200" b="1" dirty="0" smtClean="0">
                <a:solidFill>
                  <a:srgbClr val="0000CC"/>
                </a:solidFill>
                <a:latin typeface="Times New Roman" pitchFamily="18" charset="0"/>
                <a:cs typeface="Times New Roman" pitchFamily="18" charset="0"/>
              </a:rPr>
              <a:t>A </a:t>
            </a:r>
            <a:r>
              <a:rPr lang="en-US" sz="3200" b="1" dirty="0">
                <a:solidFill>
                  <a:srgbClr val="0000CC"/>
                </a:solidFill>
                <a:latin typeface="Times New Roman" pitchFamily="18" charset="0"/>
                <a:cs typeface="Times New Roman" pitchFamily="18" charset="0"/>
              </a:rPr>
              <a:t>near real time regional GOES-R/JPSS data assimilation system for high impact weather applications</a:t>
            </a:r>
          </a:p>
        </p:txBody>
      </p:sp>
      <p:sp>
        <p:nvSpPr>
          <p:cNvPr id="5124" name="Text Box 3"/>
          <p:cNvSpPr txBox="1">
            <a:spLocks noChangeArrowheads="1"/>
          </p:cNvSpPr>
          <p:nvPr/>
        </p:nvSpPr>
        <p:spPr bwMode="auto">
          <a:xfrm>
            <a:off x="0" y="2363212"/>
            <a:ext cx="9144000"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a:spcBef>
                <a:spcPct val="50000"/>
              </a:spcBef>
            </a:pPr>
            <a:r>
              <a:rPr lang="en-US" sz="2000" b="1" dirty="0">
                <a:solidFill>
                  <a:prstClr val="black"/>
                </a:solidFill>
                <a:latin typeface="Times New Roman" pitchFamily="18" charset="0"/>
                <a:ea typeface="+mn-ea"/>
              </a:rPr>
              <a:t>Jun Li</a:t>
            </a:r>
            <a:r>
              <a:rPr lang="en-US" sz="2000" b="1" baseline="30000" dirty="0">
                <a:solidFill>
                  <a:prstClr val="black"/>
                </a:solidFill>
                <a:latin typeface="Times New Roman" pitchFamily="18" charset="0"/>
                <a:ea typeface="+mn-ea"/>
              </a:rPr>
              <a:t>@</a:t>
            </a:r>
            <a:r>
              <a:rPr lang="en-US" sz="2000" b="1" dirty="0">
                <a:solidFill>
                  <a:prstClr val="black"/>
                </a:solidFill>
                <a:latin typeface="Times New Roman" pitchFamily="18" charset="0"/>
                <a:ea typeface="+mn-ea"/>
              </a:rPr>
              <a:t>, </a:t>
            </a:r>
            <a:r>
              <a:rPr lang="en-US" sz="2000" b="1" u="sng" dirty="0">
                <a:solidFill>
                  <a:srgbClr val="FF0000"/>
                </a:solidFill>
                <a:latin typeface="Times New Roman" pitchFamily="18" charset="0"/>
                <a:ea typeface="+mn-ea"/>
              </a:rPr>
              <a:t>Timothy J. </a:t>
            </a:r>
            <a:r>
              <a:rPr lang="en-US" sz="2000" b="1" u="sng" dirty="0" err="1">
                <a:solidFill>
                  <a:srgbClr val="FF0000"/>
                </a:solidFill>
                <a:latin typeface="Times New Roman" pitchFamily="18" charset="0"/>
                <a:ea typeface="+mn-ea"/>
              </a:rPr>
              <a:t>Schmit</a:t>
            </a:r>
            <a:r>
              <a:rPr lang="en-US" sz="2000" b="1" baseline="30000" dirty="0">
                <a:solidFill>
                  <a:prstClr val="black"/>
                </a:solidFill>
                <a:latin typeface="Times New Roman" pitchFamily="18" charset="0"/>
                <a:ea typeface="+mn-ea"/>
              </a:rPr>
              <a:t>&amp;</a:t>
            </a:r>
            <a:r>
              <a:rPr lang="en-US" sz="2000" b="1" dirty="0">
                <a:solidFill>
                  <a:prstClr val="black"/>
                </a:solidFill>
                <a:latin typeface="Times New Roman" pitchFamily="18" charset="0"/>
                <a:ea typeface="+mn-ea"/>
              </a:rPr>
              <a:t>, </a:t>
            </a:r>
            <a:r>
              <a:rPr lang="en-US" sz="2000" b="1" dirty="0" err="1" smtClean="0">
                <a:latin typeface="Times New Roman" pitchFamily="18" charset="0"/>
              </a:rPr>
              <a:t>Jinlong</a:t>
            </a:r>
            <a:r>
              <a:rPr lang="en-US" sz="2000" b="1" dirty="0" smtClean="0">
                <a:latin typeface="Times New Roman" pitchFamily="18" charset="0"/>
              </a:rPr>
              <a:t> Li</a:t>
            </a:r>
            <a:r>
              <a:rPr lang="en-US" sz="2000" b="1" baseline="30000" dirty="0" smtClean="0">
                <a:latin typeface="Times New Roman" pitchFamily="18" charset="0"/>
              </a:rPr>
              <a:t>@</a:t>
            </a:r>
            <a:r>
              <a:rPr lang="en-US" sz="2000" b="1" dirty="0" smtClean="0">
                <a:latin typeface="Times New Roman" pitchFamily="18" charset="0"/>
              </a:rPr>
              <a:t>, Pei Wang</a:t>
            </a:r>
            <a:r>
              <a:rPr lang="en-US" sz="2000" b="1" baseline="30000" dirty="0" smtClean="0">
                <a:latin typeface="Times New Roman" pitchFamily="18" charset="0"/>
              </a:rPr>
              <a:t>@</a:t>
            </a:r>
            <a:r>
              <a:rPr lang="en-US" sz="2000" b="1" dirty="0" smtClean="0">
                <a:latin typeface="Times New Roman" pitchFamily="18" charset="0"/>
              </a:rPr>
              <a:t>, Steve Goodman</a:t>
            </a:r>
            <a:r>
              <a:rPr lang="en-US" sz="2000" b="1" baseline="30000" dirty="0">
                <a:latin typeface="Times New Roman" pitchFamily="18" charset="0"/>
              </a:rPr>
              <a:t>#</a:t>
            </a:r>
            <a:endParaRPr lang="en-US" sz="2000" b="1" dirty="0">
              <a:latin typeface="Times New Roman" pitchFamily="18" charset="0"/>
            </a:endParaRPr>
          </a:p>
          <a:p>
            <a:pPr algn="ctr">
              <a:spcBef>
                <a:spcPct val="50000"/>
              </a:spcBef>
            </a:pPr>
            <a:endParaRPr lang="en-US" b="1" dirty="0" smtClean="0">
              <a:latin typeface="Times New Roman" pitchFamily="18" charset="0"/>
            </a:endParaRPr>
          </a:p>
          <a:p>
            <a:pPr algn="ctr">
              <a:spcBef>
                <a:spcPct val="50000"/>
              </a:spcBef>
            </a:pPr>
            <a:r>
              <a:rPr lang="en-US" sz="1400" b="1" baseline="30000" dirty="0" smtClean="0">
                <a:latin typeface="Times New Roman" pitchFamily="18" charset="0"/>
              </a:rPr>
              <a:t>@</a:t>
            </a:r>
            <a:r>
              <a:rPr lang="en-US" sz="1400" b="1" dirty="0">
                <a:latin typeface="Times New Roman" pitchFamily="18" charset="0"/>
              </a:rPr>
              <a:t>CIMSS/SSEC, University of </a:t>
            </a:r>
            <a:r>
              <a:rPr lang="en-US" sz="1400" b="1" dirty="0" smtClean="0">
                <a:latin typeface="Times New Roman" pitchFamily="18" charset="0"/>
              </a:rPr>
              <a:t>Wisconsin-Madison</a:t>
            </a:r>
          </a:p>
          <a:p>
            <a:pPr algn="ctr">
              <a:spcBef>
                <a:spcPct val="50000"/>
              </a:spcBef>
            </a:pPr>
            <a:r>
              <a:rPr lang="en-US" sz="1400" b="1" dirty="0" smtClean="0">
                <a:latin typeface="Times New Roman" pitchFamily="18" charset="0"/>
              </a:rPr>
              <a:t>&amp;Center </a:t>
            </a:r>
            <a:r>
              <a:rPr lang="en-US" sz="1400" b="1" dirty="0">
                <a:latin typeface="Times New Roman" pitchFamily="18" charset="0"/>
              </a:rPr>
              <a:t>for Satellite Applications and Research, </a:t>
            </a:r>
            <a:r>
              <a:rPr lang="en-US" sz="1400" b="1" dirty="0" smtClean="0">
                <a:latin typeface="Times New Roman" pitchFamily="18" charset="0"/>
              </a:rPr>
              <a:t>NESDIS, NOAA</a:t>
            </a:r>
          </a:p>
          <a:p>
            <a:pPr algn="ctr">
              <a:spcBef>
                <a:spcPct val="50000"/>
              </a:spcBef>
            </a:pPr>
            <a:r>
              <a:rPr lang="en-US" sz="1400" b="1" dirty="0" smtClean="0">
                <a:latin typeface="Times New Roman" pitchFamily="18" charset="0"/>
              </a:rPr>
              <a:t>#GOES-R Program Office, NESDIS, NOAA</a:t>
            </a:r>
          </a:p>
          <a:p>
            <a:pPr algn="ctr">
              <a:spcBef>
                <a:spcPct val="50000"/>
              </a:spcBef>
            </a:pPr>
            <a:endParaRPr lang="en-US" sz="1600" b="1" dirty="0" smtClean="0">
              <a:latin typeface="Times New Roman" pitchFamily="18" charset="0"/>
            </a:endParaRPr>
          </a:p>
          <a:p>
            <a:pPr algn="ctr">
              <a:spcBef>
                <a:spcPct val="50000"/>
              </a:spcBef>
            </a:pPr>
            <a:r>
              <a:rPr lang="en-US" sz="1400" dirty="0" err="1" smtClean="0"/>
              <a:t>WoF</a:t>
            </a:r>
            <a:r>
              <a:rPr lang="en-US" sz="1400" dirty="0" smtClean="0"/>
              <a:t>/HIW Workshop</a:t>
            </a:r>
          </a:p>
          <a:p>
            <a:pPr algn="ctr">
              <a:spcBef>
                <a:spcPct val="50000"/>
              </a:spcBef>
            </a:pPr>
            <a:endParaRPr lang="en-US" sz="2000" b="1" dirty="0" smtClean="0">
              <a:latin typeface="Times New Roman" pitchFamily="18" charset="0"/>
            </a:endParaRPr>
          </a:p>
          <a:p>
            <a:pPr algn="ctr">
              <a:spcBef>
                <a:spcPct val="50000"/>
              </a:spcBef>
            </a:pPr>
            <a:r>
              <a:rPr lang="en-US" sz="1200" b="1" dirty="0" smtClean="0">
                <a:latin typeface="Times New Roman" pitchFamily="18" charset="0"/>
              </a:rPr>
              <a:t>01 - 03 April 2014, Norman, Oklahoma</a:t>
            </a:r>
            <a:endParaRPr lang="en-US" sz="1200" b="1" dirty="0">
              <a:latin typeface="Times New Roman"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791199"/>
            <a:ext cx="1295400" cy="79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791199"/>
            <a:ext cx="1463675"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5579477"/>
            <a:ext cx="1449115" cy="1050083"/>
          </a:xfrm>
          <a:prstGeom prst="rect">
            <a:avLst/>
          </a:prstGeom>
        </p:spPr>
      </p:pic>
      <p:sp>
        <p:nvSpPr>
          <p:cNvPr id="3" name="Slide Number Placeholder 2"/>
          <p:cNvSpPr>
            <a:spLocks noGrp="1"/>
          </p:cNvSpPr>
          <p:nvPr>
            <p:ph type="sldNum" sz="quarter" idx="12"/>
          </p:nvPr>
        </p:nvSpPr>
        <p:spPr/>
        <p:txBody>
          <a:bodyPr/>
          <a:lstStyle/>
          <a:p>
            <a:fld id="{350BB68A-CD75-43B8-B520-C7A1E8D5809D}" type="slidenum">
              <a:rPr lang="en-US" smtClean="0"/>
              <a:pPr/>
              <a:t>1</a:t>
            </a:fld>
            <a:endParaRPr lang="en-US"/>
          </a:p>
        </p:txBody>
      </p:sp>
    </p:spTree>
    <p:extLst>
      <p:ext uri="{BB962C8B-B14F-4D97-AF65-F5344CB8AC3E}">
        <p14:creationId xmlns:p14="http://schemas.microsoft.com/office/powerpoint/2010/main" val="1907928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6199" y="5780782"/>
            <a:ext cx="8991601" cy="1077218"/>
          </a:xfrm>
          <a:prstGeom prst="rect">
            <a:avLst/>
          </a:prstGeom>
          <a:noFill/>
        </p:spPr>
        <p:txBody>
          <a:bodyPr wrap="square" rtlCol="0">
            <a:spAutoFit/>
          </a:bodyPr>
          <a:lstStyle/>
          <a:p>
            <a:pPr algn="just" fontAlgn="base">
              <a:spcBef>
                <a:spcPct val="0"/>
              </a:spcBef>
              <a:spcAft>
                <a:spcPct val="0"/>
              </a:spcAft>
            </a:pPr>
            <a:r>
              <a:rPr lang="en-US" sz="1600" b="1" dirty="0">
                <a:solidFill>
                  <a:srgbClr val="0000CC"/>
                </a:solidFill>
                <a:latin typeface="Arial" pitchFamily="34" charset="0"/>
                <a:ea typeface="宋体" pitchFamily="2" charset="-122"/>
              </a:rPr>
              <a:t>“On the Equivalence between Radiance and Retrieval Assimilation”</a:t>
            </a:r>
            <a:endParaRPr lang="en-US" sz="1600" dirty="0">
              <a:solidFill>
                <a:prstClr val="black"/>
              </a:solidFill>
              <a:latin typeface="Arial" pitchFamily="34" charset="0"/>
              <a:ea typeface="宋体" pitchFamily="2" charset="-122"/>
            </a:endParaRPr>
          </a:p>
          <a:p>
            <a:pPr algn="just" fontAlgn="base">
              <a:spcBef>
                <a:spcPct val="0"/>
              </a:spcBef>
              <a:spcAft>
                <a:spcPct val="0"/>
              </a:spcAft>
            </a:pPr>
            <a:r>
              <a:rPr lang="en-US" sz="1200" dirty="0">
                <a:solidFill>
                  <a:prstClr val="black"/>
                </a:solidFill>
                <a:latin typeface="Arial" pitchFamily="34" charset="0"/>
                <a:ea typeface="宋体" pitchFamily="2" charset="-122"/>
              </a:rPr>
              <a:t>By </a:t>
            </a:r>
            <a:r>
              <a:rPr lang="en-US" sz="1200" dirty="0" err="1">
                <a:solidFill>
                  <a:prstClr val="black"/>
                </a:solidFill>
                <a:latin typeface="Arial" pitchFamily="34" charset="0"/>
                <a:ea typeface="宋体" pitchFamily="2" charset="-122"/>
              </a:rPr>
              <a:t>Migliorini</a:t>
            </a:r>
            <a:r>
              <a:rPr lang="en-US" sz="1200" dirty="0">
                <a:solidFill>
                  <a:prstClr val="black"/>
                </a:solidFill>
                <a:latin typeface="Arial" pitchFamily="34" charset="0"/>
                <a:ea typeface="宋体" pitchFamily="2" charset="-122"/>
              </a:rPr>
              <a:t> (2012) (University of Reading ) – </a:t>
            </a:r>
            <a:r>
              <a:rPr lang="en-US" sz="1200" i="1" dirty="0">
                <a:solidFill>
                  <a:prstClr val="black"/>
                </a:solidFill>
                <a:latin typeface="Arial" pitchFamily="34" charset="0"/>
                <a:ea typeface="宋体" pitchFamily="2" charset="-122"/>
              </a:rPr>
              <a:t>Monthly Weather Review </a:t>
            </a:r>
            <a:endParaRPr lang="en-US" sz="1200" dirty="0">
              <a:solidFill>
                <a:prstClr val="black"/>
              </a:solidFill>
              <a:latin typeface="Arial" pitchFamily="34" charset="0"/>
              <a:ea typeface="宋体" pitchFamily="2" charset="-122"/>
            </a:endParaRPr>
          </a:p>
          <a:p>
            <a:pPr algn="just" fontAlgn="base">
              <a:spcBef>
                <a:spcPct val="0"/>
              </a:spcBef>
              <a:spcAft>
                <a:spcPct val="0"/>
              </a:spcAft>
            </a:pPr>
            <a:r>
              <a:rPr lang="en-US" sz="1200" dirty="0">
                <a:solidFill>
                  <a:prstClr val="black"/>
                </a:solidFill>
                <a:latin typeface="Arial" pitchFamily="34" charset="0"/>
                <a:ea typeface="宋体" pitchFamily="2" charset="-122"/>
              </a:rPr>
              <a:t>“Assimilation of transformed retrievals may be particularly advantageous for remote sounding instruments with a very high number of channels or when efficient </a:t>
            </a:r>
            <a:r>
              <a:rPr lang="en-US" sz="1200" dirty="0" err="1">
                <a:solidFill>
                  <a:prstClr val="black"/>
                </a:solidFill>
                <a:latin typeface="Arial" pitchFamily="34" charset="0"/>
                <a:ea typeface="宋体" pitchFamily="2" charset="-122"/>
              </a:rPr>
              <a:t>radiative</a:t>
            </a:r>
            <a:r>
              <a:rPr lang="en-US" sz="1200" dirty="0">
                <a:solidFill>
                  <a:prstClr val="black"/>
                </a:solidFill>
                <a:latin typeface="Arial" pitchFamily="34" charset="0"/>
                <a:ea typeface="宋体" pitchFamily="2" charset="-122"/>
              </a:rPr>
              <a:t> transfer models used for operational assimilation of radiance measurements are not able to model the spectral regions (e.g., visible or ultraviolet) observed by the instrument.” </a:t>
            </a:r>
          </a:p>
        </p:txBody>
      </p:sp>
      <p:pic>
        <p:nvPicPr>
          <p:cNvPr id="9" name="Picture 2" descr="C:\PW-Study\Sandy\warm_start\AMSUA+AIRSclr\GSI_clr\RMSE_line_airs_snd_cl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407" b="67523"/>
          <a:stretch/>
        </p:blipFill>
        <p:spPr bwMode="auto">
          <a:xfrm>
            <a:off x="762000" y="649619"/>
            <a:ext cx="6485608" cy="24423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PW-Study\Sandy\warm_start\AMSUA+AIRSclr\GSI_clr\RMSE_line_airs_snd_cl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357" t="38871" r="55242" b="57499"/>
          <a:stretch/>
        </p:blipFill>
        <p:spPr bwMode="auto">
          <a:xfrm>
            <a:off x="2512766" y="838200"/>
            <a:ext cx="1906834" cy="34008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92378" y="3059350"/>
            <a:ext cx="6485608" cy="2704171"/>
            <a:chOff x="1317170" y="2993568"/>
            <a:chExt cx="6485608" cy="2704171"/>
          </a:xfrm>
        </p:grpSpPr>
        <p:pic>
          <p:nvPicPr>
            <p:cNvPr id="11" name="Picture 2" descr="C:\PW-Study\Sandy\warm_start\AMSUA+AIRSclr\GSI_clr\RMSE_line_airs_snd_cl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4872" b="6264"/>
            <a:stretch/>
          </p:blipFill>
          <p:spPr bwMode="auto">
            <a:xfrm>
              <a:off x="1317170" y="2993568"/>
              <a:ext cx="6485608" cy="27041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6200000">
              <a:off x="1528953" y="3619556"/>
              <a:ext cx="620683" cy="338554"/>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spAutoFit/>
            </a:bodyPr>
            <a:lstStyle/>
            <a:p>
              <a:pPr fontAlgn="base">
                <a:spcBef>
                  <a:spcPct val="0"/>
                </a:spcBef>
                <a:spcAft>
                  <a:spcPct val="0"/>
                </a:spcAft>
              </a:pPr>
              <a:r>
                <a:rPr lang="en-US" sz="1600" dirty="0">
                  <a:solidFill>
                    <a:prstClr val="black"/>
                  </a:solidFill>
                  <a:latin typeface="Times New Roman" pitchFamily="18" charset="0"/>
                  <a:cs typeface="Times New Roman" pitchFamily="18" charset="0"/>
                </a:rPr>
                <a:t>(m/s)</a:t>
              </a:r>
            </a:p>
          </p:txBody>
        </p:sp>
      </p:grpSp>
      <p:sp>
        <p:nvSpPr>
          <p:cNvPr id="4" name="Slide Number Placeholder 3"/>
          <p:cNvSpPr>
            <a:spLocks noGrp="1"/>
          </p:cNvSpPr>
          <p:nvPr>
            <p:ph type="sldNum" sz="quarter" idx="12"/>
          </p:nvPr>
        </p:nvSpPr>
        <p:spPr/>
        <p:txBody>
          <a:bodyPr/>
          <a:lstStyle/>
          <a:p>
            <a:fld id="{CEAB61D9-92A0-44DC-9E3E-B1FE676538A2}" type="slidenum">
              <a:rPr lang="en-US" smtClean="0">
                <a:solidFill>
                  <a:prstClr val="black">
                    <a:tint val="75000"/>
                  </a:prstClr>
                </a:solidFill>
              </a:rPr>
              <a:pPr/>
              <a:t>10</a:t>
            </a:fld>
            <a:endParaRPr lang="en-US">
              <a:solidFill>
                <a:prstClr val="black">
                  <a:tint val="75000"/>
                </a:prstClr>
              </a:solidFill>
            </a:endParaRPr>
          </a:p>
        </p:txBody>
      </p:sp>
      <p:sp>
        <p:nvSpPr>
          <p:cNvPr id="15" name="TextBox 14"/>
          <p:cNvSpPr txBox="1"/>
          <p:nvPr/>
        </p:nvSpPr>
        <p:spPr>
          <a:xfrm>
            <a:off x="832720" y="164068"/>
            <a:ext cx="7448899" cy="523220"/>
          </a:xfrm>
          <a:prstGeom prst="rect">
            <a:avLst/>
          </a:prstGeom>
          <a:noFill/>
        </p:spPr>
        <p:txBody>
          <a:bodyPr wrap="none" rtlCol="0">
            <a:spAutoFit/>
          </a:bodyPr>
          <a:lstStyle/>
          <a:p>
            <a:pPr algn="ctr"/>
            <a:r>
              <a:rPr lang="en-US" sz="2800" b="1" dirty="0" smtClean="0">
                <a:solidFill>
                  <a:srgbClr val="0000CC"/>
                </a:solidFill>
                <a:latin typeface="Times New Roman" pitchFamily="18" charset="0"/>
                <a:cs typeface="Times New Roman" pitchFamily="18" charset="0"/>
              </a:rPr>
              <a:t>Hurricane Sandy (2012) – radiance </a:t>
            </a:r>
            <a:r>
              <a:rPr lang="en-US" sz="2800" b="1" dirty="0" err="1" smtClean="0">
                <a:solidFill>
                  <a:srgbClr val="0000CC"/>
                </a:solidFill>
                <a:latin typeface="Times New Roman" pitchFamily="18" charset="0"/>
                <a:cs typeface="Times New Roman" pitchFamily="18" charset="0"/>
              </a:rPr>
              <a:t>vs</a:t>
            </a:r>
            <a:r>
              <a:rPr lang="en-US" sz="2800" b="1" dirty="0" smtClean="0">
                <a:solidFill>
                  <a:srgbClr val="0000CC"/>
                </a:solidFill>
                <a:latin typeface="Times New Roman" pitchFamily="18" charset="0"/>
                <a:cs typeface="Times New Roman" pitchFamily="18" charset="0"/>
              </a:rPr>
              <a:t> sounding</a:t>
            </a:r>
            <a:endParaRPr lang="en-US" sz="2800" b="1" dirty="0">
              <a:solidFill>
                <a:srgbClr val="000066"/>
              </a:solidFill>
              <a:latin typeface="Calibri"/>
              <a:ea typeface="+mn-ea"/>
            </a:endParaRPr>
          </a:p>
        </p:txBody>
      </p:sp>
      <p:sp>
        <p:nvSpPr>
          <p:cNvPr id="10" name="TextBox 9"/>
          <p:cNvSpPr txBox="1"/>
          <p:nvPr/>
        </p:nvSpPr>
        <p:spPr>
          <a:xfrm>
            <a:off x="6781800" y="2083475"/>
            <a:ext cx="2235088" cy="2031325"/>
          </a:xfrm>
          <a:prstGeom prst="rect">
            <a:avLst/>
          </a:prstGeom>
          <a:noFill/>
        </p:spPr>
        <p:txBody>
          <a:bodyPr wrap="square" rtlCol="0">
            <a:spAutoFit/>
          </a:bodyPr>
          <a:lstStyle/>
          <a:p>
            <a:r>
              <a:rPr lang="en-US" b="1" dirty="0" smtClean="0">
                <a:solidFill>
                  <a:srgbClr val="0000FF"/>
                </a:solidFill>
              </a:rPr>
              <a:t>4AMSUA from N15, N18, </a:t>
            </a:r>
            <a:r>
              <a:rPr lang="en-US" b="1" dirty="0" err="1" smtClean="0">
                <a:solidFill>
                  <a:srgbClr val="0000FF"/>
                </a:solidFill>
              </a:rPr>
              <a:t>Metop</a:t>
            </a:r>
            <a:r>
              <a:rPr lang="en-US" b="1" dirty="0" smtClean="0">
                <a:solidFill>
                  <a:srgbClr val="0000FF"/>
                </a:solidFill>
              </a:rPr>
              <a:t>-a and Aqua</a:t>
            </a:r>
          </a:p>
          <a:p>
            <a:endParaRPr lang="en-US" b="1" dirty="0">
              <a:solidFill>
                <a:srgbClr val="0000FF"/>
              </a:solidFill>
            </a:endParaRPr>
          </a:p>
          <a:p>
            <a:r>
              <a:rPr lang="en-US" b="1" dirty="0" smtClean="0"/>
              <a:t>Sounding </a:t>
            </a:r>
            <a:r>
              <a:rPr lang="en-US" b="1" dirty="0"/>
              <a:t>retrievals use much more channels.</a:t>
            </a:r>
            <a:endParaRPr lang="en-US" b="1" dirty="0">
              <a:solidFill>
                <a:srgbClr val="0000FF"/>
              </a:solidFill>
            </a:endParaRPr>
          </a:p>
        </p:txBody>
      </p:sp>
    </p:spTree>
    <p:extLst>
      <p:ext uri="{BB962C8B-B14F-4D97-AF65-F5344CB8AC3E}">
        <p14:creationId xmlns:p14="http://schemas.microsoft.com/office/powerpoint/2010/main" val="214648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200" y="2828825"/>
            <a:ext cx="3657600" cy="307777"/>
          </a:xfrm>
          <a:prstGeom prst="rect">
            <a:avLst/>
          </a:prstGeom>
          <a:noFill/>
        </p:spPr>
        <p:txBody>
          <a:bodyPr wrap="square" rtlCol="0">
            <a:spAutoFit/>
          </a:bodyPr>
          <a:lstStyle/>
          <a:p>
            <a:r>
              <a:rPr lang="en-US" sz="1400" dirty="0">
                <a:solidFill>
                  <a:prstClr val="black"/>
                </a:solidFill>
              </a:rPr>
              <a:t>AIRS data at 06 UTC 25 October 2012 (Sandy)</a:t>
            </a:r>
          </a:p>
        </p:txBody>
      </p:sp>
      <p:sp>
        <p:nvSpPr>
          <p:cNvPr id="2" name="Slide Number Placeholder 1"/>
          <p:cNvSpPr>
            <a:spLocks noGrp="1"/>
          </p:cNvSpPr>
          <p:nvPr>
            <p:ph type="sldNum" sz="quarter" idx="12"/>
          </p:nvPr>
        </p:nvSpPr>
        <p:spPr/>
        <p:txBody>
          <a:bodyPr/>
          <a:lstStyle/>
          <a:p>
            <a:fld id="{13E499E1-5DBB-48E5-9330-986FE6DCCB10}" type="slidenum">
              <a:rPr lang="en-US" smtClean="0">
                <a:solidFill>
                  <a:prstClr val="black">
                    <a:tint val="75000"/>
                  </a:prstClr>
                </a:solidFill>
              </a:rPr>
              <a:pPr/>
              <a:t>11</a:t>
            </a:fld>
            <a:endParaRPr lang="en-US">
              <a:solidFill>
                <a:prstClr val="black">
                  <a:tint val="75000"/>
                </a:prstClr>
              </a:solidFill>
            </a:endParaRPr>
          </a:p>
        </p:txBody>
      </p:sp>
      <p:sp>
        <p:nvSpPr>
          <p:cNvPr id="20" name="Title 1"/>
          <p:cNvSpPr txBox="1">
            <a:spLocks/>
          </p:cNvSpPr>
          <p:nvPr/>
        </p:nvSpPr>
        <p:spPr>
          <a:xfrm>
            <a:off x="609600" y="0"/>
            <a:ext cx="8001000" cy="9009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CC"/>
                </a:solidFill>
              </a:rPr>
              <a:t>Better cloud detection for </a:t>
            </a:r>
            <a:r>
              <a:rPr lang="en-US" sz="2800" b="1" dirty="0" err="1" smtClean="0">
                <a:solidFill>
                  <a:srgbClr val="0000CC"/>
                </a:solidFill>
              </a:rPr>
              <a:t>hyperspectral</a:t>
            </a:r>
            <a:r>
              <a:rPr lang="en-US" sz="2800" b="1" dirty="0" smtClean="0">
                <a:solidFill>
                  <a:srgbClr val="0000CC"/>
                </a:solidFill>
              </a:rPr>
              <a:t> IR radiance assimilation</a:t>
            </a:r>
            <a:endParaRPr lang="en-US" sz="2800" b="1" dirty="0">
              <a:solidFill>
                <a:srgbClr val="0000CC"/>
              </a:solidFill>
            </a:endParaRPr>
          </a:p>
        </p:txBody>
      </p:sp>
      <p:grpSp>
        <p:nvGrpSpPr>
          <p:cNvPr id="18" name="Group 17"/>
          <p:cNvGrpSpPr/>
          <p:nvPr/>
        </p:nvGrpSpPr>
        <p:grpSpPr>
          <a:xfrm>
            <a:off x="228600" y="990600"/>
            <a:ext cx="8686800" cy="5867400"/>
            <a:chOff x="228600" y="1053356"/>
            <a:chExt cx="8686800" cy="5867400"/>
          </a:xfrm>
        </p:grpSpPr>
        <p:grpSp>
          <p:nvGrpSpPr>
            <p:cNvPr id="11" name="Group 10"/>
            <p:cNvGrpSpPr/>
            <p:nvPr/>
          </p:nvGrpSpPr>
          <p:grpSpPr>
            <a:xfrm>
              <a:off x="228600" y="1053356"/>
              <a:ext cx="8686800" cy="5867400"/>
              <a:chOff x="228600" y="789801"/>
              <a:chExt cx="8686800" cy="6293446"/>
            </a:xfrm>
          </p:grpSpPr>
          <p:sp>
            <p:nvSpPr>
              <p:cNvPr id="42" name="TextBox 41"/>
              <p:cNvSpPr txBox="1"/>
              <p:nvPr/>
            </p:nvSpPr>
            <p:spPr>
              <a:xfrm>
                <a:off x="5334000" y="789801"/>
                <a:ext cx="3581400" cy="276999"/>
              </a:xfrm>
              <a:prstGeom prst="rect">
                <a:avLst/>
              </a:prstGeom>
              <a:noFill/>
            </p:spPr>
            <p:txBody>
              <a:bodyPr wrap="square" rtlCol="0">
                <a:spAutoFit/>
              </a:bodyPr>
              <a:lstStyle/>
              <a:p>
                <a:pPr fontAlgn="base">
                  <a:spcBef>
                    <a:spcPct val="0"/>
                  </a:spcBef>
                  <a:spcAft>
                    <a:spcPct val="0"/>
                  </a:spcAft>
                </a:pPr>
                <a:r>
                  <a:rPr lang="en-US" sz="1200" b="1" dirty="0">
                    <a:solidFill>
                      <a:prstClr val="black"/>
                    </a:solidFill>
                    <a:latin typeface="Arial" pitchFamily="34" charset="0"/>
                    <a:ea typeface="宋体" pitchFamily="2" charset="-122"/>
                  </a:rPr>
                  <a:t>Channel Index 210, Wave number 709.5659</a:t>
                </a:r>
              </a:p>
            </p:txBody>
          </p:sp>
          <p:grpSp>
            <p:nvGrpSpPr>
              <p:cNvPr id="10" name="Group 9"/>
              <p:cNvGrpSpPr/>
              <p:nvPr/>
            </p:nvGrpSpPr>
            <p:grpSpPr>
              <a:xfrm>
                <a:off x="228600" y="914400"/>
                <a:ext cx="8613206" cy="6168847"/>
                <a:chOff x="0" y="152400"/>
                <a:chExt cx="8613206" cy="6949714"/>
              </a:xfrm>
            </p:grpSpPr>
            <p:grpSp>
              <p:nvGrpSpPr>
                <p:cNvPr id="9" name="Group 8"/>
                <p:cNvGrpSpPr/>
                <p:nvPr/>
              </p:nvGrpSpPr>
              <p:grpSpPr>
                <a:xfrm>
                  <a:off x="228600" y="152400"/>
                  <a:ext cx="4375248" cy="2743200"/>
                  <a:chOff x="228600" y="152400"/>
                  <a:chExt cx="4375248" cy="2743200"/>
                </a:xfrm>
              </p:grpSpPr>
              <p:pic>
                <p:nvPicPr>
                  <p:cNvPr id="4" name="Picture 3" descr="C:\PW-Study\Sandy\warm_start\AMSUA+AIRSclr\GSI_clr\Data_at_2012102506_channel_210.eps"/>
                  <p:cNvPicPr/>
                  <p:nvPr/>
                </p:nvPicPr>
                <p:blipFill>
                  <a:blip r:embed="rId2">
                    <a:extLst>
                      <a:ext uri="{28A0092B-C50C-407E-A947-70E740481C1C}">
                        <a14:useLocalDpi xmlns:a14="http://schemas.microsoft.com/office/drawing/2010/main" val="0"/>
                      </a:ext>
                    </a:extLst>
                  </a:blip>
                  <a:srcRect/>
                  <a:stretch>
                    <a:fillRect/>
                  </a:stretch>
                </p:blipFill>
                <p:spPr bwMode="auto">
                  <a:xfrm>
                    <a:off x="304801" y="533400"/>
                    <a:ext cx="1981200" cy="2362200"/>
                  </a:xfrm>
                  <a:prstGeom prst="rect">
                    <a:avLst/>
                  </a:prstGeom>
                  <a:noFill/>
                  <a:ln>
                    <a:noFill/>
                  </a:ln>
                </p:spPr>
              </p:pic>
              <p:pic>
                <p:nvPicPr>
                  <p:cNvPr id="5" name="Picture 4" descr="C:\PW-Study\Sandy\warm_start\AMSUA+AIRSclr\GSI_clr\Data_at_2012102506_channel_210.eps"/>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21732"/>
                    <a:ext cx="2165448" cy="2362200"/>
                  </a:xfrm>
                  <a:prstGeom prst="rect">
                    <a:avLst/>
                  </a:prstGeom>
                  <a:noFill/>
                  <a:ln>
                    <a:noFill/>
                  </a:ln>
                </p:spPr>
              </p:pic>
              <p:sp>
                <p:nvSpPr>
                  <p:cNvPr id="6" name="TextBox 5"/>
                  <p:cNvSpPr txBox="1"/>
                  <p:nvPr/>
                </p:nvSpPr>
                <p:spPr>
                  <a:xfrm>
                    <a:off x="228600" y="152400"/>
                    <a:ext cx="2286000" cy="27699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200" b="1" dirty="0">
                        <a:solidFill>
                          <a:prstClr val="black"/>
                        </a:solidFill>
                      </a:rPr>
                      <a:t>AIRS stand-alone cloud detection</a:t>
                    </a:r>
                  </a:p>
                </p:txBody>
              </p:sp>
              <p:sp>
                <p:nvSpPr>
                  <p:cNvPr id="7" name="TextBox 6"/>
                  <p:cNvSpPr txBox="1"/>
                  <p:nvPr/>
                </p:nvSpPr>
                <p:spPr>
                  <a:xfrm>
                    <a:off x="2743200" y="152400"/>
                    <a:ext cx="1708248" cy="27699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200" b="1" dirty="0">
                        <a:solidFill>
                          <a:prstClr val="black"/>
                        </a:solidFill>
                      </a:rPr>
                      <a:t>MODIS cloud detection</a:t>
                    </a:r>
                  </a:p>
                </p:txBody>
              </p:sp>
            </p:grpSp>
            <p:pic>
              <p:nvPicPr>
                <p:cNvPr id="32" name="Picture 2" descr="D:\MATLAB\R2009a\work\jun_airs_modis\airs_modis_bt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369" r="5737"/>
                <a:stretch/>
              </p:blipFill>
              <p:spPr bwMode="auto">
                <a:xfrm>
                  <a:off x="0" y="3091579"/>
                  <a:ext cx="4094502" cy="384262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D:\MATLAB\R2009a\work\jun_airs_modis\airs_modis_cloud_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462" t="6437" r="13819"/>
                <a:stretch/>
              </p:blipFill>
              <p:spPr bwMode="auto">
                <a:xfrm>
                  <a:off x="5181600" y="3297188"/>
                  <a:ext cx="3303235" cy="363701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257800" y="6123801"/>
                  <a:ext cx="3355406" cy="276999"/>
                </a:xfrm>
                <a:prstGeom prst="rect">
                  <a:avLst/>
                </a:prstGeom>
                <a:noFill/>
              </p:spPr>
              <p:txBody>
                <a:bodyPr wrap="none" rtlCol="0">
                  <a:spAutoFit/>
                </a:bodyPr>
                <a:lstStyle/>
                <a:p>
                  <a:pPr fontAlgn="base">
                    <a:spcBef>
                      <a:spcPct val="0"/>
                    </a:spcBef>
                    <a:spcAft>
                      <a:spcPct val="0"/>
                    </a:spcAft>
                  </a:pPr>
                  <a:r>
                    <a:rPr lang="en-US" sz="1200" b="1" dirty="0">
                      <a:solidFill>
                        <a:prstClr val="black"/>
                      </a:solidFill>
                      <a:latin typeface="Arial" pitchFamily="34" charset="0"/>
                      <a:ea typeface="宋体" pitchFamily="2" charset="-122"/>
                    </a:rPr>
                    <a:t>AIRS sub-pixel cloud detection with MODIS</a:t>
                  </a:r>
                </a:p>
              </p:txBody>
            </p:sp>
            <p:cxnSp>
              <p:nvCxnSpPr>
                <p:cNvPr id="28" name="Straight Arrow Connector 27"/>
                <p:cNvCxnSpPr/>
                <p:nvPr/>
              </p:nvCxnSpPr>
              <p:spPr>
                <a:xfrm>
                  <a:off x="1676400" y="5160812"/>
                  <a:ext cx="4038600" cy="173188"/>
                </a:xfrm>
                <a:prstGeom prst="straightConnector1">
                  <a:avLst/>
                </a:prstGeom>
                <a:ln>
                  <a:solidFill>
                    <a:srgbClr val="FF00FF"/>
                  </a:solidFill>
                  <a:tailEnd type="arrow"/>
                </a:ln>
              </p:spPr>
              <p:style>
                <a:lnRef idx="3">
                  <a:schemeClr val="accent5"/>
                </a:lnRef>
                <a:fillRef idx="0">
                  <a:schemeClr val="accent5"/>
                </a:fillRef>
                <a:effectRef idx="2">
                  <a:schemeClr val="accent5"/>
                </a:effectRef>
                <a:fontRef idx="minor">
                  <a:schemeClr val="tx1"/>
                </a:fontRef>
              </p:style>
            </p:cxnSp>
            <p:cxnSp>
              <p:nvCxnSpPr>
                <p:cNvPr id="3" name="Straight Arrow Connector 2"/>
                <p:cNvCxnSpPr/>
                <p:nvPr/>
              </p:nvCxnSpPr>
              <p:spPr>
                <a:xfrm rot="16200000" flipH="1">
                  <a:off x="688947" y="2491821"/>
                  <a:ext cx="1289106" cy="381000"/>
                </a:xfrm>
                <a:prstGeom prst="straightConnector1">
                  <a:avLst/>
                </a:prstGeom>
                <a:ln>
                  <a:solidFill>
                    <a:srgbClr val="FF00FF"/>
                  </a:solidFill>
                  <a:tailEnd type="arrow"/>
                </a:ln>
              </p:spPr>
              <p:style>
                <a:lnRef idx="3">
                  <a:schemeClr val="accent5"/>
                </a:lnRef>
                <a:fillRef idx="0">
                  <a:schemeClr val="accent5"/>
                </a:fillRef>
                <a:effectRef idx="2">
                  <a:schemeClr val="accent5"/>
                </a:effectRef>
                <a:fontRef idx="minor">
                  <a:schemeClr val="tx1"/>
                </a:fontRef>
              </p:style>
            </p:cxnSp>
            <p:sp>
              <p:nvSpPr>
                <p:cNvPr id="41" name="TextBox 40"/>
                <p:cNvSpPr txBox="1"/>
                <p:nvPr/>
              </p:nvSpPr>
              <p:spPr>
                <a:xfrm>
                  <a:off x="1275989" y="6767392"/>
                  <a:ext cx="1619611" cy="334722"/>
                </a:xfrm>
                <a:prstGeom prst="rect">
                  <a:avLst/>
                </a:prstGeom>
                <a:noFill/>
              </p:spPr>
              <p:txBody>
                <a:bodyPr wrap="none" rtlCol="0">
                  <a:spAutoFit/>
                </a:bodyPr>
                <a:lstStyle/>
                <a:p>
                  <a:pPr fontAlgn="base">
                    <a:spcBef>
                      <a:spcPct val="0"/>
                    </a:spcBef>
                    <a:spcAft>
                      <a:spcPct val="0"/>
                    </a:spcAft>
                  </a:pPr>
                  <a:r>
                    <a:rPr lang="en-US" sz="1200" dirty="0">
                      <a:solidFill>
                        <a:prstClr val="black"/>
                      </a:solidFill>
                      <a:latin typeface="Arial" pitchFamily="34" charset="0"/>
                      <a:ea typeface="宋体" pitchFamily="2" charset="-122"/>
                    </a:rPr>
                    <a:t>AIRS 11.3 µm BT (K)</a:t>
                  </a:r>
                </a:p>
              </p:txBody>
            </p:sp>
            <p:pic>
              <p:nvPicPr>
                <p:cNvPr id="43" name="Picture 42"/>
                <p:cNvPicPr>
                  <a:picLocks noChangeAspect="1"/>
                </p:cNvPicPr>
                <p:nvPr/>
              </p:nvPicPr>
              <p:blipFill rotWithShape="1">
                <a:blip r:embed="rId6" cstate="print">
                  <a:extLst>
                    <a:ext uri="{28A0092B-C50C-407E-A947-70E740481C1C}">
                      <a14:useLocalDpi xmlns:a14="http://schemas.microsoft.com/office/drawing/2010/main" val="0"/>
                    </a:ext>
                  </a:extLst>
                </a:blip>
                <a:srcRect l="2432" t="6525" r="6237" b="2590"/>
                <a:stretch/>
              </p:blipFill>
              <p:spPr>
                <a:xfrm>
                  <a:off x="5181600" y="304800"/>
                  <a:ext cx="3126806" cy="2992388"/>
                </a:xfrm>
                <a:prstGeom prst="rect">
                  <a:avLst/>
                </a:prstGeom>
              </p:spPr>
            </p:pic>
          </p:grpSp>
        </p:grpSp>
        <p:cxnSp>
          <p:nvCxnSpPr>
            <p:cNvPr id="21" name="Straight Arrow Connector 20"/>
            <p:cNvCxnSpPr/>
            <p:nvPr/>
          </p:nvCxnSpPr>
          <p:spPr>
            <a:xfrm flipH="1" flipV="1">
              <a:off x="4533900" y="2575477"/>
              <a:ext cx="1905000" cy="1521197"/>
            </a:xfrm>
            <a:prstGeom prst="straightConnector1">
              <a:avLst/>
            </a:prstGeom>
            <a:ln>
              <a:solidFill>
                <a:srgbClr val="FF00FF"/>
              </a:solidFill>
              <a:tailEnd type="arrow"/>
            </a:ln>
          </p:spPr>
          <p:style>
            <a:lnRef idx="3">
              <a:schemeClr val="accent5"/>
            </a:lnRef>
            <a:fillRef idx="0">
              <a:schemeClr val="accent5"/>
            </a:fillRef>
            <a:effectRef idx="2">
              <a:schemeClr val="accent5"/>
            </a:effectRef>
            <a:fontRef idx="minor">
              <a:schemeClr val="tx1"/>
            </a:fontRef>
          </p:style>
        </p:cxnSp>
      </p:grpSp>
      <p:sp>
        <p:nvSpPr>
          <p:cNvPr id="12" name="TextBox 11"/>
          <p:cNvSpPr txBox="1"/>
          <p:nvPr/>
        </p:nvSpPr>
        <p:spPr>
          <a:xfrm>
            <a:off x="4105007" y="6581001"/>
            <a:ext cx="1609993" cy="276999"/>
          </a:xfrm>
          <a:prstGeom prst="rect">
            <a:avLst/>
          </a:prstGeom>
          <a:noFill/>
        </p:spPr>
        <p:txBody>
          <a:bodyPr wrap="none" rtlCol="0">
            <a:spAutoFit/>
          </a:bodyPr>
          <a:lstStyle/>
          <a:p>
            <a:r>
              <a:rPr lang="en-US" sz="1200" dirty="0" smtClean="0">
                <a:solidFill>
                  <a:srgbClr val="0000FF"/>
                </a:solidFill>
              </a:rPr>
              <a:t>Wang et al. 2014 (GRL)</a:t>
            </a:r>
            <a:endParaRPr lang="en-US" sz="1200" dirty="0">
              <a:solidFill>
                <a:srgbClr val="0000FF"/>
              </a:solidFill>
            </a:endParaRPr>
          </a:p>
        </p:txBody>
      </p:sp>
    </p:spTree>
    <p:extLst>
      <p:ext uri="{BB962C8B-B14F-4D97-AF65-F5344CB8AC3E}">
        <p14:creationId xmlns:p14="http://schemas.microsoft.com/office/powerpoint/2010/main" val="2755262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cintosh HD:Users:pwang:Documents:Sandy:Sandy_amsua_airs:analy_diff:diff_airclr_airs_T500_2506.png"/>
          <p:cNvPicPr/>
          <p:nvPr/>
        </p:nvPicPr>
        <p:blipFill rotWithShape="1">
          <a:blip r:embed="rId2" cstate="print">
            <a:extLst>
              <a:ext uri="{28A0092B-C50C-407E-A947-70E740481C1C}">
                <a14:useLocalDpi xmlns:a14="http://schemas.microsoft.com/office/drawing/2010/main" val="0"/>
              </a:ext>
            </a:extLst>
          </a:blip>
          <a:srcRect l="8235" t="11368" r="9261" b="18905"/>
          <a:stretch/>
        </p:blipFill>
        <p:spPr bwMode="auto">
          <a:xfrm>
            <a:off x="76200" y="762000"/>
            <a:ext cx="4549351" cy="4960641"/>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76200" y="5715000"/>
            <a:ext cx="4800600" cy="769441"/>
          </a:xfrm>
          <a:prstGeom prst="rect">
            <a:avLst/>
          </a:prstGeom>
          <a:noFill/>
        </p:spPr>
        <p:txBody>
          <a:bodyPr wrap="square" rtlCol="0">
            <a:spAutoFit/>
          </a:bodyPr>
          <a:lstStyle/>
          <a:p>
            <a:pPr algn="ctr"/>
            <a:r>
              <a:rPr lang="en-US" sz="2000" dirty="0">
                <a:solidFill>
                  <a:prstClr val="black"/>
                </a:solidFill>
              </a:rPr>
              <a:t>500 </a:t>
            </a:r>
            <a:r>
              <a:rPr lang="en-US" sz="2000" dirty="0" err="1">
                <a:solidFill>
                  <a:prstClr val="black"/>
                </a:solidFill>
              </a:rPr>
              <a:t>hPa</a:t>
            </a:r>
            <a:r>
              <a:rPr lang="en-US" sz="2000" dirty="0">
                <a:solidFill>
                  <a:prstClr val="black"/>
                </a:solidFill>
              </a:rPr>
              <a:t> temperature analysis difference </a:t>
            </a:r>
            <a:r>
              <a:rPr lang="en-US" sz="2400" b="1" dirty="0">
                <a:solidFill>
                  <a:srgbClr val="0070C0"/>
                </a:solidFill>
              </a:rPr>
              <a:t>(AIRS(MOD) - AIRS(GSI))</a:t>
            </a:r>
          </a:p>
        </p:txBody>
      </p:sp>
      <p:sp>
        <p:nvSpPr>
          <p:cNvPr id="8" name="TextBox 7"/>
          <p:cNvSpPr txBox="1"/>
          <p:nvPr/>
        </p:nvSpPr>
        <p:spPr>
          <a:xfrm>
            <a:off x="5105401" y="609600"/>
            <a:ext cx="3505199" cy="338554"/>
          </a:xfrm>
          <a:prstGeom prst="rect">
            <a:avLst/>
          </a:prstGeom>
          <a:noFill/>
        </p:spPr>
        <p:txBody>
          <a:bodyPr wrap="square" rtlCol="0">
            <a:spAutoFit/>
          </a:bodyPr>
          <a:lstStyle/>
          <a:p>
            <a:r>
              <a:rPr lang="en-US" sz="1600" b="1" dirty="0">
                <a:solidFill>
                  <a:prstClr val="black"/>
                </a:solidFill>
              </a:rPr>
              <a:t>Hurricane Sandy (2012) forecast RMSE</a:t>
            </a:r>
          </a:p>
        </p:txBody>
      </p:sp>
      <p:sp>
        <p:nvSpPr>
          <p:cNvPr id="9" name="TextBox 8"/>
          <p:cNvSpPr txBox="1"/>
          <p:nvPr/>
        </p:nvSpPr>
        <p:spPr>
          <a:xfrm>
            <a:off x="5562600" y="6172200"/>
            <a:ext cx="2838450" cy="523220"/>
          </a:xfrm>
          <a:prstGeom prst="rect">
            <a:avLst/>
          </a:prstGeom>
          <a:noFill/>
        </p:spPr>
        <p:txBody>
          <a:bodyPr wrap="square" rtlCol="0">
            <a:spAutoFit/>
          </a:bodyPr>
          <a:lstStyle/>
          <a:p>
            <a:pPr algn="ctr"/>
            <a:r>
              <a:rPr lang="en-US" sz="1400" dirty="0">
                <a:solidFill>
                  <a:prstClr val="black"/>
                </a:solidFill>
              </a:rPr>
              <a:t>72-hour forecasts of Sandy from 06z 28 to 00z 30 Oct, 2012</a:t>
            </a:r>
          </a:p>
        </p:txBody>
      </p:sp>
      <p:grpSp>
        <p:nvGrpSpPr>
          <p:cNvPr id="12" name="Group 11"/>
          <p:cNvGrpSpPr/>
          <p:nvPr/>
        </p:nvGrpSpPr>
        <p:grpSpPr>
          <a:xfrm>
            <a:off x="4595434" y="977994"/>
            <a:ext cx="4396166" cy="5181600"/>
            <a:chOff x="4595434" y="449777"/>
            <a:chExt cx="4396166" cy="5951023"/>
          </a:xfrm>
        </p:grpSpPr>
        <p:pic>
          <p:nvPicPr>
            <p:cNvPr id="10" name="Picture 3" descr="C:\PW-Study\Sandy\warm_start\AMSUA+AIRSclr\GSI_clr\RMSE_line_airs_cl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19" t="7122" r="5277" b="5719"/>
            <a:stretch/>
          </p:blipFill>
          <p:spPr bwMode="auto">
            <a:xfrm>
              <a:off x="4686297" y="449777"/>
              <a:ext cx="4305303" cy="59510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6200000">
              <a:off x="4458057" y="4853763"/>
              <a:ext cx="551754" cy="276999"/>
            </a:xfrm>
            <a:prstGeom prst="rect">
              <a:avLst/>
            </a:prstGeom>
            <a:solidFill>
              <a:schemeClr val="bg1"/>
            </a:solidFill>
          </p:spPr>
          <p:txBody>
            <a:bodyPr wrap="none" rtlCol="0">
              <a:spAutoFit/>
            </a:bodyPr>
            <a:lstStyle/>
            <a:p>
              <a:pPr fontAlgn="base">
                <a:spcBef>
                  <a:spcPct val="0"/>
                </a:spcBef>
                <a:spcAft>
                  <a:spcPct val="0"/>
                </a:spcAft>
              </a:pPr>
              <a:r>
                <a:rPr lang="en-US" sz="1200" b="1" dirty="0">
                  <a:solidFill>
                    <a:prstClr val="black"/>
                  </a:solidFill>
                  <a:latin typeface="Arial" pitchFamily="34" charset="0"/>
                  <a:ea typeface="宋体" pitchFamily="2" charset="-122"/>
                </a:rPr>
                <a:t>(m/s)</a:t>
              </a:r>
            </a:p>
          </p:txBody>
        </p:sp>
      </p:grpSp>
      <p:sp>
        <p:nvSpPr>
          <p:cNvPr id="2" name="Slide Number Placeholder 1"/>
          <p:cNvSpPr>
            <a:spLocks noGrp="1"/>
          </p:cNvSpPr>
          <p:nvPr>
            <p:ph type="sldNum" sz="quarter" idx="12"/>
          </p:nvPr>
        </p:nvSpPr>
        <p:spPr/>
        <p:txBody>
          <a:bodyPr/>
          <a:lstStyle/>
          <a:p>
            <a:fld id="{13E499E1-5DBB-48E5-9330-986FE6DCCB10}" type="slidenum">
              <a:rPr lang="en-US" smtClean="0">
                <a:solidFill>
                  <a:prstClr val="black">
                    <a:tint val="75000"/>
                  </a:prstClr>
                </a:solidFill>
              </a:rPr>
              <a:pPr/>
              <a:t>12</a:t>
            </a:fld>
            <a:endParaRPr lang="en-US">
              <a:solidFill>
                <a:prstClr val="black">
                  <a:tint val="75000"/>
                </a:prstClr>
              </a:solidFill>
            </a:endParaRPr>
          </a:p>
        </p:txBody>
      </p:sp>
      <p:sp>
        <p:nvSpPr>
          <p:cNvPr id="13" name="Title 1"/>
          <p:cNvSpPr txBox="1">
            <a:spLocks/>
          </p:cNvSpPr>
          <p:nvPr/>
        </p:nvSpPr>
        <p:spPr>
          <a:xfrm>
            <a:off x="76200" y="0"/>
            <a:ext cx="8991600" cy="7282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0000CC"/>
                </a:solidFill>
              </a:rPr>
              <a:t>Handling </a:t>
            </a:r>
            <a:r>
              <a:rPr lang="en-US" sz="2800" b="1" dirty="0" smtClean="0">
                <a:solidFill>
                  <a:srgbClr val="0000CC"/>
                </a:solidFill>
                <a:latin typeface="Times New Roman" pitchFamily="18" charset="0"/>
                <a:cs typeface="Times New Roman" pitchFamily="18" charset="0"/>
              </a:rPr>
              <a:t>clouds</a:t>
            </a:r>
            <a:r>
              <a:rPr lang="en-US" sz="2800" b="1" dirty="0" smtClean="0">
                <a:solidFill>
                  <a:srgbClr val="0000CC"/>
                </a:solidFill>
              </a:rPr>
              <a:t> in radiance assimilation (cont.)</a:t>
            </a:r>
            <a:endParaRPr lang="en-US" sz="2800" b="1" dirty="0">
              <a:solidFill>
                <a:srgbClr val="0000CC"/>
              </a:solidFill>
            </a:endParaRPr>
          </a:p>
        </p:txBody>
      </p:sp>
      <p:sp>
        <p:nvSpPr>
          <p:cNvPr id="3" name="TextBox 2"/>
          <p:cNvSpPr txBox="1"/>
          <p:nvPr/>
        </p:nvSpPr>
        <p:spPr>
          <a:xfrm>
            <a:off x="3657600" y="6477000"/>
            <a:ext cx="2084032" cy="338554"/>
          </a:xfrm>
          <a:prstGeom prst="rect">
            <a:avLst/>
          </a:prstGeom>
          <a:noFill/>
        </p:spPr>
        <p:txBody>
          <a:bodyPr wrap="none" rtlCol="0">
            <a:spAutoFit/>
          </a:bodyPr>
          <a:lstStyle/>
          <a:p>
            <a:r>
              <a:rPr lang="en-US" sz="1600" dirty="0" smtClean="0"/>
              <a:t>Wang et al. 2014 (GRL)</a:t>
            </a:r>
            <a:endParaRPr lang="en-US" sz="1600" dirty="0"/>
          </a:p>
        </p:txBody>
      </p:sp>
    </p:spTree>
    <p:extLst>
      <p:ext uri="{BB962C8B-B14F-4D97-AF65-F5344CB8AC3E}">
        <p14:creationId xmlns:p14="http://schemas.microsoft.com/office/powerpoint/2010/main" val="619716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ter_t_all_wf050_700_01.png"/>
          <p:cNvPicPr>
            <a:picLocks noChangeAspect="1"/>
          </p:cNvPicPr>
          <p:nvPr/>
        </p:nvPicPr>
        <p:blipFill>
          <a:blip r:embed="rId3"/>
          <a:stretch>
            <a:fillRect/>
          </a:stretch>
        </p:blipFill>
        <p:spPr>
          <a:xfrm>
            <a:off x="2286000" y="3353707"/>
            <a:ext cx="5760732" cy="3656693"/>
          </a:xfrm>
          <a:prstGeom prst="rect">
            <a:avLst/>
          </a:prstGeom>
        </p:spPr>
      </p:pic>
      <p:pic>
        <p:nvPicPr>
          <p:cNvPr id="8" name="Picture 7" descr="water_t_all_wf005_700_01.png"/>
          <p:cNvPicPr>
            <a:picLocks noChangeAspect="1"/>
          </p:cNvPicPr>
          <p:nvPr/>
        </p:nvPicPr>
        <p:blipFill>
          <a:blip r:embed="rId4"/>
          <a:stretch>
            <a:fillRect/>
          </a:stretch>
        </p:blipFill>
        <p:spPr>
          <a:xfrm>
            <a:off x="2316468" y="-152400"/>
            <a:ext cx="5760732" cy="3656693"/>
          </a:xfrm>
          <a:prstGeom prst="rect">
            <a:avLst/>
          </a:prstGeom>
        </p:spPr>
      </p:pic>
      <p:sp>
        <p:nvSpPr>
          <p:cNvPr id="10" name="TextBox 9"/>
          <p:cNvSpPr txBox="1"/>
          <p:nvPr/>
        </p:nvSpPr>
        <p:spPr>
          <a:xfrm>
            <a:off x="3657600" y="228600"/>
            <a:ext cx="2514600" cy="738664"/>
          </a:xfrm>
          <a:prstGeom prst="rect">
            <a:avLst/>
          </a:prstGeom>
          <a:noFill/>
        </p:spPr>
        <p:txBody>
          <a:bodyPr wrap="square" rtlCol="0">
            <a:spAutoFit/>
          </a:bodyPr>
          <a:lstStyle/>
          <a:p>
            <a:pPr fontAlgn="base">
              <a:spcBef>
                <a:spcPct val="0"/>
              </a:spcBef>
              <a:spcAft>
                <a:spcPct val="0"/>
              </a:spcAft>
            </a:pPr>
            <a:r>
              <a:rPr lang="en-US" sz="1400" dirty="0" smtClean="0">
                <a:solidFill>
                  <a:prstClr val="white"/>
                </a:solidFill>
                <a:latin typeface="Arial" pitchFamily="34" charset="0"/>
                <a:ea typeface="宋体" pitchFamily="2" charset="-122"/>
              </a:rPr>
              <a:t>AIRS </a:t>
            </a:r>
            <a:r>
              <a:rPr lang="en-US" sz="1400" dirty="0" err="1" smtClean="0">
                <a:solidFill>
                  <a:prstClr val="white"/>
                </a:solidFill>
                <a:latin typeface="Arial" pitchFamily="34" charset="0"/>
                <a:ea typeface="宋体" pitchFamily="2" charset="-122"/>
              </a:rPr>
              <a:t>longwave</a:t>
            </a:r>
            <a:r>
              <a:rPr lang="en-US" sz="1400" dirty="0">
                <a:solidFill>
                  <a:prstClr val="white"/>
                </a:solidFill>
                <a:latin typeface="Arial" pitchFamily="34" charset="0"/>
                <a:ea typeface="宋体" pitchFamily="2" charset="-122"/>
              </a:rPr>
              <a:t> </a:t>
            </a:r>
            <a:r>
              <a:rPr lang="en-US" sz="1400" dirty="0" smtClean="0">
                <a:solidFill>
                  <a:prstClr val="white"/>
                </a:solidFill>
                <a:latin typeface="Arial" pitchFamily="34" charset="0"/>
                <a:ea typeface="宋体" pitchFamily="2" charset="-122"/>
              </a:rPr>
              <a:t>temperature </a:t>
            </a:r>
            <a:r>
              <a:rPr lang="en-US" sz="1400" dirty="0" err="1" smtClean="0">
                <a:solidFill>
                  <a:prstClr val="white"/>
                </a:solidFill>
                <a:latin typeface="Arial" pitchFamily="34" charset="0"/>
                <a:ea typeface="宋体" pitchFamily="2" charset="-122"/>
              </a:rPr>
              <a:t>Jacobian</a:t>
            </a:r>
            <a:r>
              <a:rPr lang="en-US" sz="1400" dirty="0" smtClean="0">
                <a:solidFill>
                  <a:prstClr val="white"/>
                </a:solidFill>
                <a:latin typeface="Arial" pitchFamily="34" charset="0"/>
                <a:ea typeface="宋体" pitchFamily="2" charset="-122"/>
              </a:rPr>
              <a:t> with a cloud level at 700 </a:t>
            </a:r>
            <a:r>
              <a:rPr lang="en-US" sz="1400" dirty="0" err="1" smtClean="0">
                <a:solidFill>
                  <a:prstClr val="white"/>
                </a:solidFill>
                <a:latin typeface="Arial" pitchFamily="34" charset="0"/>
                <a:ea typeface="宋体" pitchFamily="2" charset="-122"/>
              </a:rPr>
              <a:t>hPa</a:t>
            </a:r>
            <a:r>
              <a:rPr lang="en-US" sz="1400" dirty="0" smtClean="0">
                <a:solidFill>
                  <a:prstClr val="white"/>
                </a:solidFill>
                <a:latin typeface="Arial" pitchFamily="34" charset="0"/>
                <a:ea typeface="宋体" pitchFamily="2" charset="-122"/>
              </a:rPr>
              <a:t>.  </a:t>
            </a:r>
          </a:p>
        </p:txBody>
      </p:sp>
      <p:sp>
        <p:nvSpPr>
          <p:cNvPr id="11" name="TextBox 10"/>
          <p:cNvSpPr txBox="1"/>
          <p:nvPr/>
        </p:nvSpPr>
        <p:spPr>
          <a:xfrm>
            <a:off x="3878255" y="1600200"/>
            <a:ext cx="1379545" cy="369332"/>
          </a:xfrm>
          <a:prstGeom prst="rect">
            <a:avLst/>
          </a:prstGeom>
          <a:noFill/>
        </p:spPr>
        <p:txBody>
          <a:bodyPr wrap="none" rtlCol="0">
            <a:spAutoFit/>
          </a:bodyPr>
          <a:lstStyle/>
          <a:p>
            <a:pPr fontAlgn="base">
              <a:spcBef>
                <a:spcPct val="0"/>
              </a:spcBef>
              <a:spcAft>
                <a:spcPct val="0"/>
              </a:spcAft>
            </a:pPr>
            <a:r>
              <a:rPr lang="en-US" dirty="0" smtClean="0">
                <a:solidFill>
                  <a:srgbClr val="FF0066"/>
                </a:solidFill>
                <a:latin typeface="Arial" pitchFamily="34" charset="0"/>
                <a:ea typeface="宋体" pitchFamily="2" charset="-122"/>
              </a:rPr>
              <a:t>COT = 0.05</a:t>
            </a:r>
            <a:endParaRPr lang="en-US" dirty="0">
              <a:solidFill>
                <a:srgbClr val="FF0066"/>
              </a:solidFill>
              <a:latin typeface="Arial" pitchFamily="34" charset="0"/>
              <a:ea typeface="宋体" pitchFamily="2" charset="-122"/>
            </a:endParaRPr>
          </a:p>
        </p:txBody>
      </p:sp>
      <p:sp>
        <p:nvSpPr>
          <p:cNvPr id="12" name="TextBox 11"/>
          <p:cNvSpPr txBox="1"/>
          <p:nvPr/>
        </p:nvSpPr>
        <p:spPr>
          <a:xfrm>
            <a:off x="3878255" y="4507468"/>
            <a:ext cx="1251305" cy="369332"/>
          </a:xfrm>
          <a:prstGeom prst="rect">
            <a:avLst/>
          </a:prstGeom>
          <a:noFill/>
        </p:spPr>
        <p:txBody>
          <a:bodyPr wrap="none" rtlCol="0">
            <a:spAutoFit/>
          </a:bodyPr>
          <a:lstStyle/>
          <a:p>
            <a:pPr fontAlgn="base">
              <a:spcBef>
                <a:spcPct val="0"/>
              </a:spcBef>
              <a:spcAft>
                <a:spcPct val="0"/>
              </a:spcAft>
            </a:pPr>
            <a:r>
              <a:rPr lang="en-US" dirty="0" smtClean="0">
                <a:solidFill>
                  <a:srgbClr val="FF0066"/>
                </a:solidFill>
                <a:latin typeface="Arial" pitchFamily="34" charset="0"/>
                <a:ea typeface="宋体" pitchFamily="2" charset="-122"/>
              </a:rPr>
              <a:t>COT = 0.5</a:t>
            </a:r>
            <a:endParaRPr lang="en-US" dirty="0">
              <a:solidFill>
                <a:srgbClr val="FF0066"/>
              </a:solidFill>
              <a:latin typeface="Arial" pitchFamily="34" charset="0"/>
              <a:ea typeface="宋体" pitchFamily="2" charset="-122"/>
            </a:endParaRPr>
          </a:p>
        </p:txBody>
      </p:sp>
      <p:sp>
        <p:nvSpPr>
          <p:cNvPr id="13" name="TextBox 12"/>
          <p:cNvSpPr txBox="1"/>
          <p:nvPr/>
        </p:nvSpPr>
        <p:spPr>
          <a:xfrm>
            <a:off x="0" y="783372"/>
            <a:ext cx="2667000" cy="4093428"/>
          </a:xfrm>
          <a:prstGeom prst="rect">
            <a:avLst/>
          </a:prstGeom>
          <a:noFill/>
        </p:spPr>
        <p:txBody>
          <a:bodyPr wrap="square" rtlCol="0">
            <a:spAutoFit/>
          </a:bodyPr>
          <a:lstStyle/>
          <a:p>
            <a:pPr fontAlgn="base">
              <a:spcBef>
                <a:spcPct val="0"/>
              </a:spcBef>
              <a:spcAft>
                <a:spcPct val="0"/>
              </a:spcAft>
            </a:pPr>
            <a:r>
              <a:rPr lang="en-US" sz="2000" dirty="0" smtClean="0">
                <a:solidFill>
                  <a:srgbClr val="0000CC"/>
                </a:solidFill>
                <a:latin typeface="Arial" pitchFamily="34" charset="0"/>
                <a:ea typeface="宋体" pitchFamily="2" charset="-122"/>
              </a:rPr>
              <a:t>Challenges on assimilating radiances in cloudy situation:</a:t>
            </a:r>
          </a:p>
          <a:p>
            <a:pPr fontAlgn="base">
              <a:spcBef>
                <a:spcPct val="0"/>
              </a:spcBef>
              <a:spcAft>
                <a:spcPct val="0"/>
              </a:spcAft>
            </a:pPr>
            <a:endParaRPr lang="en-US" sz="2000" dirty="0" smtClean="0">
              <a:solidFill>
                <a:srgbClr val="0000CC"/>
              </a:solidFill>
              <a:latin typeface="Arial" pitchFamily="34" charset="0"/>
              <a:ea typeface="宋体" pitchFamily="2" charset="-122"/>
            </a:endParaRPr>
          </a:p>
          <a:p>
            <a:pPr fontAlgn="base">
              <a:spcBef>
                <a:spcPct val="0"/>
              </a:spcBef>
              <a:spcAft>
                <a:spcPct val="0"/>
              </a:spcAft>
            </a:pPr>
            <a:endParaRPr lang="en-US" sz="2000" dirty="0" smtClean="0">
              <a:solidFill>
                <a:srgbClr val="0000CC"/>
              </a:solidFill>
              <a:latin typeface="Arial" pitchFamily="34" charset="0"/>
              <a:ea typeface="宋体" pitchFamily="2" charset="-122"/>
            </a:endParaRPr>
          </a:p>
          <a:p>
            <a:pPr fontAlgn="base">
              <a:spcBef>
                <a:spcPct val="0"/>
              </a:spcBef>
              <a:spcAft>
                <a:spcPct val="0"/>
              </a:spcAft>
            </a:pPr>
            <a:r>
              <a:rPr lang="en-US" sz="2000" dirty="0" smtClean="0">
                <a:solidFill>
                  <a:srgbClr val="0000CC"/>
                </a:solidFill>
                <a:latin typeface="Arial" pitchFamily="34" charset="0"/>
                <a:ea typeface="宋体" pitchFamily="2" charset="-122"/>
              </a:rPr>
              <a:t>(1) Both NWP and RTM have larger uncertainty;</a:t>
            </a:r>
          </a:p>
          <a:p>
            <a:pPr fontAlgn="base">
              <a:spcBef>
                <a:spcPct val="0"/>
              </a:spcBef>
              <a:spcAft>
                <a:spcPct val="0"/>
              </a:spcAft>
            </a:pPr>
            <a:endParaRPr lang="en-US" sz="2000" dirty="0" smtClean="0">
              <a:solidFill>
                <a:srgbClr val="0000CC"/>
              </a:solidFill>
              <a:latin typeface="Arial" pitchFamily="34" charset="0"/>
              <a:ea typeface="宋体" pitchFamily="2" charset="-122"/>
            </a:endParaRPr>
          </a:p>
          <a:p>
            <a:pPr fontAlgn="base">
              <a:spcBef>
                <a:spcPct val="0"/>
              </a:spcBef>
              <a:spcAft>
                <a:spcPct val="0"/>
              </a:spcAft>
            </a:pPr>
            <a:r>
              <a:rPr lang="en-US" sz="2000" dirty="0" smtClean="0">
                <a:solidFill>
                  <a:srgbClr val="0000CC"/>
                </a:solidFill>
                <a:latin typeface="Arial" pitchFamily="34" charset="0"/>
                <a:ea typeface="宋体" pitchFamily="2" charset="-122"/>
              </a:rPr>
              <a:t>(2) Big change of </a:t>
            </a:r>
            <a:r>
              <a:rPr lang="en-US" sz="2000" dirty="0" err="1" smtClean="0">
                <a:solidFill>
                  <a:srgbClr val="0000CC"/>
                </a:solidFill>
                <a:latin typeface="Arial" pitchFamily="34" charset="0"/>
                <a:ea typeface="宋体" pitchFamily="2" charset="-122"/>
              </a:rPr>
              <a:t>Jacobian</a:t>
            </a:r>
            <a:r>
              <a:rPr lang="en-US" sz="2000" dirty="0" smtClean="0">
                <a:solidFill>
                  <a:srgbClr val="0000CC"/>
                </a:solidFill>
                <a:latin typeface="Arial" pitchFamily="34" charset="0"/>
                <a:ea typeface="宋体" pitchFamily="2" charset="-122"/>
              </a:rPr>
              <a:t> at cloud level</a:t>
            </a:r>
            <a:endParaRPr lang="en-US" sz="2000" dirty="0">
              <a:solidFill>
                <a:srgbClr val="0000CC"/>
              </a:solidFill>
              <a:latin typeface="Arial" pitchFamily="34" charset="0"/>
              <a:ea typeface="宋体" pitchFamily="2" charset="-122"/>
            </a:endParaRPr>
          </a:p>
        </p:txBody>
      </p:sp>
      <p:sp>
        <p:nvSpPr>
          <p:cNvPr id="2" name="Slide Number Placeholder 1"/>
          <p:cNvSpPr>
            <a:spLocks noGrp="1"/>
          </p:cNvSpPr>
          <p:nvPr>
            <p:ph type="sldNum" sz="quarter" idx="12"/>
          </p:nvPr>
        </p:nvSpPr>
        <p:spPr/>
        <p:txBody>
          <a:bodyPr/>
          <a:lstStyle/>
          <a:p>
            <a:fld id="{CEAB61D9-92A0-44DC-9E3E-B1FE676538A2}"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425723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p:cNvSpPr txBox="1">
            <a:spLocks noChangeArrowheads="1"/>
          </p:cNvSpPr>
          <p:nvPr/>
        </p:nvSpPr>
        <p:spPr bwMode="auto">
          <a:xfrm>
            <a:off x="1965325" y="117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US" smtClean="0">
              <a:solidFill>
                <a:srgbClr val="000000"/>
              </a:solidFill>
              <a:ea typeface="宋体" pitchFamily="2" charset="-122"/>
            </a:endParaRPr>
          </a:p>
        </p:txBody>
      </p:sp>
      <p:sp>
        <p:nvSpPr>
          <p:cNvPr id="4099" name="Text Box 19"/>
          <p:cNvSpPr txBox="1">
            <a:spLocks noChangeArrowheads="1"/>
          </p:cNvSpPr>
          <p:nvPr/>
        </p:nvSpPr>
        <p:spPr bwMode="auto">
          <a:xfrm>
            <a:off x="1541463" y="0"/>
            <a:ext cx="5926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en-US" sz="2000" b="1" smtClean="0">
                <a:solidFill>
                  <a:srgbClr val="FF0000"/>
                </a:solidFill>
                <a:latin typeface="Arial" charset="0"/>
                <a:ea typeface="宋体" pitchFamily="2" charset="-122"/>
              </a:rPr>
              <a:t>Aqua MODIS IR SRF Overlay on AIRS Spectrum</a:t>
            </a:r>
          </a:p>
        </p:txBody>
      </p:sp>
      <p:sp>
        <p:nvSpPr>
          <p:cNvPr id="4100" name="Text Box 23"/>
          <p:cNvSpPr txBox="1">
            <a:spLocks noChangeArrowheads="1"/>
          </p:cNvSpPr>
          <p:nvPr/>
        </p:nvSpPr>
        <p:spPr bwMode="auto">
          <a:xfrm>
            <a:off x="746125" y="6324600"/>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endParaRPr lang="en-US" smtClean="0">
              <a:solidFill>
                <a:srgbClr val="000000"/>
              </a:solidFill>
              <a:ea typeface="宋体" pitchFamily="2" charset="-122"/>
            </a:endParaRPr>
          </a:p>
        </p:txBody>
      </p:sp>
      <p:sp>
        <p:nvSpPr>
          <p:cNvPr id="4101" name="Text Box 24"/>
          <p:cNvSpPr txBox="1">
            <a:spLocks noChangeArrowheads="1"/>
          </p:cNvSpPr>
          <p:nvPr/>
        </p:nvSpPr>
        <p:spPr bwMode="auto">
          <a:xfrm>
            <a:off x="457200" y="6096000"/>
            <a:ext cx="838200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r>
              <a:rPr lang="en-US" sz="2000" b="1" smtClean="0">
                <a:solidFill>
                  <a:srgbClr val="FF3300"/>
                </a:solidFill>
                <a:ea typeface="宋体" pitchFamily="2" charset="-122"/>
              </a:rPr>
              <a:t>Direct spectral relationship between IR MODIS and AIRS provides unique application of MODIS in AIRS cloud_clearing !  </a:t>
            </a:r>
          </a:p>
        </p:txBody>
      </p:sp>
      <p:pic>
        <p:nvPicPr>
          <p:cNvPr id="4102" name="Picture 26" descr="C:\MODIS_AIRS_SR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73914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Oval 27"/>
          <p:cNvSpPr>
            <a:spLocks noChangeArrowheads="1"/>
          </p:cNvSpPr>
          <p:nvPr/>
        </p:nvSpPr>
        <p:spPr bwMode="auto">
          <a:xfrm>
            <a:off x="5105400" y="5486400"/>
            <a:ext cx="228600" cy="2286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sz="2400" smtClean="0">
              <a:solidFill>
                <a:srgbClr val="000000"/>
              </a:solidFill>
              <a:ea typeface="宋体" pitchFamily="2" charset="-122"/>
            </a:endParaRPr>
          </a:p>
        </p:txBody>
      </p:sp>
      <p:sp>
        <p:nvSpPr>
          <p:cNvPr id="4104" name="Oval 28"/>
          <p:cNvSpPr>
            <a:spLocks noChangeArrowheads="1"/>
          </p:cNvSpPr>
          <p:nvPr/>
        </p:nvSpPr>
        <p:spPr bwMode="auto">
          <a:xfrm>
            <a:off x="3581400" y="3581400"/>
            <a:ext cx="228600" cy="2286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sz="2400" smtClean="0">
              <a:solidFill>
                <a:srgbClr val="000000"/>
              </a:solidFill>
              <a:ea typeface="宋体" pitchFamily="2" charset="-122"/>
            </a:endParaRPr>
          </a:p>
        </p:txBody>
      </p:sp>
      <p:sp>
        <p:nvSpPr>
          <p:cNvPr id="4105" name="Oval 29"/>
          <p:cNvSpPr>
            <a:spLocks noChangeArrowheads="1"/>
          </p:cNvSpPr>
          <p:nvPr/>
        </p:nvSpPr>
        <p:spPr bwMode="auto">
          <a:xfrm>
            <a:off x="6019800" y="1662113"/>
            <a:ext cx="228600" cy="2286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sz="2400" smtClean="0">
              <a:solidFill>
                <a:srgbClr val="000000"/>
              </a:solidFill>
              <a:ea typeface="宋体" pitchFamily="2" charset="-122"/>
            </a:endParaRPr>
          </a:p>
        </p:txBody>
      </p:sp>
      <p:sp>
        <p:nvSpPr>
          <p:cNvPr id="4106" name="Oval 30"/>
          <p:cNvSpPr>
            <a:spLocks noChangeArrowheads="1"/>
          </p:cNvSpPr>
          <p:nvPr/>
        </p:nvSpPr>
        <p:spPr bwMode="auto">
          <a:xfrm>
            <a:off x="4505325" y="1662113"/>
            <a:ext cx="228600" cy="2286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sz="2400" smtClean="0">
              <a:solidFill>
                <a:srgbClr val="000000"/>
              </a:solidFill>
              <a:ea typeface="宋体" pitchFamily="2" charset="-122"/>
            </a:endParaRPr>
          </a:p>
        </p:txBody>
      </p:sp>
      <p:sp>
        <p:nvSpPr>
          <p:cNvPr id="4107" name="Oval 31"/>
          <p:cNvSpPr>
            <a:spLocks noChangeArrowheads="1"/>
          </p:cNvSpPr>
          <p:nvPr/>
        </p:nvSpPr>
        <p:spPr bwMode="auto">
          <a:xfrm>
            <a:off x="3581400" y="1662113"/>
            <a:ext cx="228600" cy="2286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sz="2400" smtClean="0">
              <a:solidFill>
                <a:srgbClr val="000000"/>
              </a:solidFill>
              <a:ea typeface="宋体" pitchFamily="2" charset="-122"/>
            </a:endParaRPr>
          </a:p>
        </p:txBody>
      </p:sp>
      <p:sp>
        <p:nvSpPr>
          <p:cNvPr id="4108" name="Oval 32"/>
          <p:cNvSpPr>
            <a:spLocks noChangeArrowheads="1"/>
          </p:cNvSpPr>
          <p:nvPr/>
        </p:nvSpPr>
        <p:spPr bwMode="auto">
          <a:xfrm>
            <a:off x="2559050" y="1662113"/>
            <a:ext cx="228600" cy="2286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sz="2400" smtClean="0">
              <a:solidFill>
                <a:srgbClr val="000000"/>
              </a:solidFill>
              <a:ea typeface="宋体" pitchFamily="2" charset="-122"/>
            </a:endParaRPr>
          </a:p>
        </p:txBody>
      </p:sp>
      <p:sp>
        <p:nvSpPr>
          <p:cNvPr id="4109" name="Oval 34"/>
          <p:cNvSpPr>
            <a:spLocks noChangeArrowheads="1"/>
          </p:cNvSpPr>
          <p:nvPr/>
        </p:nvSpPr>
        <p:spPr bwMode="auto">
          <a:xfrm>
            <a:off x="2192338" y="5486400"/>
            <a:ext cx="228600" cy="2286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sz="2400" smtClean="0">
              <a:solidFill>
                <a:srgbClr val="000000"/>
              </a:solidFill>
              <a:ea typeface="宋体" pitchFamily="2" charset="-122"/>
            </a:endParaRPr>
          </a:p>
        </p:txBody>
      </p:sp>
      <p:sp>
        <p:nvSpPr>
          <p:cNvPr id="4110" name="Oval 35"/>
          <p:cNvSpPr>
            <a:spLocks noChangeArrowheads="1"/>
          </p:cNvSpPr>
          <p:nvPr/>
        </p:nvSpPr>
        <p:spPr bwMode="auto">
          <a:xfrm>
            <a:off x="1752600" y="5486400"/>
            <a:ext cx="228600" cy="2286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sz="2400" smtClean="0">
              <a:solidFill>
                <a:srgbClr val="000000"/>
              </a:solidFill>
              <a:ea typeface="宋体" pitchFamily="2" charset="-122"/>
            </a:endParaRPr>
          </a:p>
        </p:txBody>
      </p:sp>
      <p:sp>
        <p:nvSpPr>
          <p:cNvPr id="15" name="Oval 28"/>
          <p:cNvSpPr>
            <a:spLocks noChangeArrowheads="1"/>
          </p:cNvSpPr>
          <p:nvPr/>
        </p:nvSpPr>
        <p:spPr bwMode="auto">
          <a:xfrm>
            <a:off x="5181600" y="3581400"/>
            <a:ext cx="228600" cy="228600"/>
          </a:xfrm>
          <a:prstGeom prst="ellipse">
            <a:avLst/>
          </a:prstGeom>
          <a:noFill/>
          <a:ln w="28575">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fontAlgn="base" hangingPunct="0">
              <a:spcBef>
                <a:spcPct val="0"/>
              </a:spcBef>
              <a:spcAft>
                <a:spcPct val="0"/>
              </a:spcAft>
            </a:pPr>
            <a:endParaRPr lang="en-US" sz="2400" smtClean="0">
              <a:solidFill>
                <a:srgbClr val="000000"/>
              </a:solidFill>
              <a:ea typeface="宋体" pitchFamily="2" charset="-122"/>
            </a:endParaRPr>
          </a:p>
        </p:txBody>
      </p:sp>
      <p:sp>
        <p:nvSpPr>
          <p:cNvPr id="2" name="Slide Number Placeholder 1"/>
          <p:cNvSpPr>
            <a:spLocks noGrp="1"/>
          </p:cNvSpPr>
          <p:nvPr>
            <p:ph type="sldNum" sz="quarter" idx="12"/>
          </p:nvPr>
        </p:nvSpPr>
        <p:spPr/>
        <p:txBody>
          <a:bodyPr/>
          <a:lstStyle/>
          <a:p>
            <a:pPr>
              <a:defRPr/>
            </a:pPr>
            <a:fld id="{228E1535-9E98-452D-90CB-2E78EBF72DB8}"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89369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928926" y="285728"/>
            <a:ext cx="1143008" cy="857256"/>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i="1" dirty="0" smtClean="0">
                <a:solidFill>
                  <a:schemeClr val="tx1"/>
                </a:solidFill>
              </a:rPr>
              <a:t>R</a:t>
            </a:r>
            <a:r>
              <a:rPr lang="en-US" altLang="zh-CN" baseline="30000" dirty="0" smtClean="0">
                <a:solidFill>
                  <a:schemeClr val="tx1"/>
                </a:solidFill>
              </a:rPr>
              <a:t>1</a:t>
            </a:r>
            <a:endParaRPr lang="zh-CN" altLang="en-US" dirty="0">
              <a:solidFill>
                <a:schemeClr val="tx1"/>
              </a:solidFill>
            </a:endParaRPr>
          </a:p>
        </p:txBody>
      </p:sp>
      <p:sp>
        <p:nvSpPr>
          <p:cNvPr id="3" name="椭圆 2"/>
          <p:cNvSpPr/>
          <p:nvPr/>
        </p:nvSpPr>
        <p:spPr>
          <a:xfrm>
            <a:off x="4857752" y="285728"/>
            <a:ext cx="1143008" cy="857256"/>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rPr>
              <a:t>     </a:t>
            </a:r>
            <a:r>
              <a:rPr lang="en-US" altLang="zh-CN" i="1" dirty="0" smtClean="0">
                <a:solidFill>
                  <a:schemeClr val="tx1"/>
                </a:solidFill>
              </a:rPr>
              <a:t>R</a:t>
            </a:r>
            <a:r>
              <a:rPr lang="en-US" altLang="zh-CN" baseline="30000" dirty="0" smtClean="0">
                <a:solidFill>
                  <a:schemeClr val="tx1"/>
                </a:solidFill>
              </a:rPr>
              <a:t>2</a:t>
            </a:r>
            <a:endParaRPr lang="zh-CN" altLang="en-US" dirty="0">
              <a:solidFill>
                <a:schemeClr val="tx1"/>
              </a:solidFill>
            </a:endParaRPr>
          </a:p>
        </p:txBody>
      </p:sp>
      <p:sp>
        <p:nvSpPr>
          <p:cNvPr id="4" name="云形 3"/>
          <p:cNvSpPr/>
          <p:nvPr/>
        </p:nvSpPr>
        <p:spPr>
          <a:xfrm>
            <a:off x="3714744" y="285728"/>
            <a:ext cx="1643074" cy="8572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11"/>
          <p:cNvSpPr txBox="1"/>
          <p:nvPr/>
        </p:nvSpPr>
        <p:spPr>
          <a:xfrm>
            <a:off x="1052466" y="1371600"/>
            <a:ext cx="6643734" cy="400110"/>
          </a:xfrm>
          <a:prstGeom prst="rect">
            <a:avLst/>
          </a:prstGeom>
          <a:noFill/>
        </p:spPr>
        <p:txBody>
          <a:bodyPr wrap="square" rtlCol="0">
            <a:spAutoFit/>
          </a:bodyPr>
          <a:lstStyle/>
          <a:p>
            <a:r>
              <a:rPr lang="en-US" altLang="zh-CN" dirty="0" smtClean="0">
                <a:solidFill>
                  <a:prstClr val="black"/>
                </a:solidFill>
              </a:rPr>
              <a:t>                           </a:t>
            </a:r>
            <a:r>
              <a:rPr lang="en-US" altLang="zh-CN" sz="2000" b="1" dirty="0" smtClean="0">
                <a:solidFill>
                  <a:prstClr val="black"/>
                </a:solidFill>
              </a:rPr>
              <a:t>AIRS/MODIS cloud-clearing (</a:t>
            </a:r>
            <a:r>
              <a:rPr lang="en-US" altLang="zh-CN" sz="2000" b="1" dirty="0" smtClean="0">
                <a:solidFill>
                  <a:srgbClr val="0000CC"/>
                </a:solidFill>
              </a:rPr>
              <a:t>Li et al.2005)  </a:t>
            </a:r>
            <a:endParaRPr lang="zh-CN" altLang="en-US" sz="2000" b="1" dirty="0">
              <a:solidFill>
                <a:srgbClr val="0000CC"/>
              </a:solidFill>
            </a:endParaRPr>
          </a:p>
        </p:txBody>
      </p:sp>
      <p:graphicFrame>
        <p:nvGraphicFramePr>
          <p:cNvPr id="4101" name="Object 5"/>
          <p:cNvGraphicFramePr>
            <a:graphicFrameLocks noChangeAspect="1"/>
          </p:cNvGraphicFramePr>
          <p:nvPr>
            <p:extLst>
              <p:ext uri="{D42A27DB-BD31-4B8C-83A1-F6EECF244321}">
                <p14:modId xmlns:p14="http://schemas.microsoft.com/office/powerpoint/2010/main" val="2861537748"/>
              </p:ext>
            </p:extLst>
          </p:nvPr>
        </p:nvGraphicFramePr>
        <p:xfrm>
          <a:off x="2143108" y="1804990"/>
          <a:ext cx="4929222" cy="732723"/>
        </p:xfrm>
        <a:graphic>
          <a:graphicData uri="http://schemas.openxmlformats.org/presentationml/2006/ole">
            <mc:AlternateContent xmlns:mc="http://schemas.openxmlformats.org/markup-compatibility/2006">
              <mc:Choice xmlns:v="urn:schemas-microsoft-com:vml" Requires="v">
                <p:oleObj spid="_x0000_s1119" name="Equation" r:id="rId3" imgW="2412720" imgH="431640" progId="Equation.DSMT4">
                  <p:embed/>
                </p:oleObj>
              </mc:Choice>
              <mc:Fallback>
                <p:oleObj name="Equation" r:id="rId3" imgW="241272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08" y="1804990"/>
                        <a:ext cx="4929222" cy="73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extLst>
              <p:ext uri="{D42A27DB-BD31-4B8C-83A1-F6EECF244321}">
                <p14:modId xmlns:p14="http://schemas.microsoft.com/office/powerpoint/2010/main" val="1515065103"/>
              </p:ext>
            </p:extLst>
          </p:nvPr>
        </p:nvGraphicFramePr>
        <p:xfrm>
          <a:off x="2000232" y="2447932"/>
          <a:ext cx="5429288" cy="725351"/>
        </p:xfrm>
        <a:graphic>
          <a:graphicData uri="http://schemas.openxmlformats.org/presentationml/2006/ole">
            <mc:AlternateContent xmlns:mc="http://schemas.openxmlformats.org/markup-compatibility/2006">
              <mc:Choice xmlns:v="urn:schemas-microsoft-com:vml" Requires="v">
                <p:oleObj spid="_x0000_s1120" name="Equation" r:id="rId5" imgW="2806560" imgH="457200" progId="Equation.DSMT4">
                  <p:embed/>
                </p:oleObj>
              </mc:Choice>
              <mc:Fallback>
                <p:oleObj name="Equation" r:id="rId5" imgW="280656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0232" y="2447932"/>
                        <a:ext cx="5429288" cy="725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extLst>
              <p:ext uri="{D42A27DB-BD31-4B8C-83A1-F6EECF244321}">
                <p14:modId xmlns:p14="http://schemas.microsoft.com/office/powerpoint/2010/main" val="2935452232"/>
              </p:ext>
            </p:extLst>
          </p:nvPr>
        </p:nvGraphicFramePr>
        <p:xfrm>
          <a:off x="3143240" y="3090874"/>
          <a:ext cx="381003" cy="489861"/>
        </p:xfrm>
        <a:graphic>
          <a:graphicData uri="http://schemas.openxmlformats.org/presentationml/2006/ole">
            <mc:AlternateContent xmlns:mc="http://schemas.openxmlformats.org/markup-compatibility/2006">
              <mc:Choice xmlns:v="urn:schemas-microsoft-com:vml" Requires="v">
                <p:oleObj spid="_x0000_s1121" name="Equation" r:id="rId7" imgW="177480" imgH="228600" progId="Equation.DSMT4">
                  <p:embed/>
                </p:oleObj>
              </mc:Choice>
              <mc:Fallback>
                <p:oleObj name="Equation" r:id="rId7" imgW="17748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3240" y="3090874"/>
                        <a:ext cx="381003" cy="489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2143108" y="3162312"/>
            <a:ext cx="5643602" cy="369332"/>
          </a:xfrm>
          <a:prstGeom prst="rect">
            <a:avLst/>
          </a:prstGeom>
          <a:noFill/>
        </p:spPr>
        <p:txBody>
          <a:bodyPr wrap="square" rtlCol="0">
            <a:spAutoFit/>
          </a:bodyPr>
          <a:lstStyle/>
          <a:p>
            <a:r>
              <a:rPr lang="en-US" altLang="zh-CN" dirty="0" smtClean="0">
                <a:solidFill>
                  <a:prstClr val="black"/>
                </a:solidFill>
              </a:rPr>
              <a:t>                             is  NEdR  for  MODIS  band</a:t>
            </a:r>
            <a:endParaRPr lang="zh-CN" altLang="en-US" dirty="0">
              <a:solidFill>
                <a:prstClr val="black"/>
              </a:solidFill>
            </a:endParaRPr>
          </a:p>
        </p:txBody>
      </p:sp>
      <p:sp>
        <p:nvSpPr>
          <p:cNvPr id="17" name="TextBox 16"/>
          <p:cNvSpPr txBox="1"/>
          <p:nvPr/>
        </p:nvSpPr>
        <p:spPr>
          <a:xfrm>
            <a:off x="0" y="4038600"/>
            <a:ext cx="1143008" cy="369332"/>
          </a:xfrm>
          <a:prstGeom prst="rect">
            <a:avLst/>
          </a:prstGeom>
          <a:noFill/>
        </p:spPr>
        <p:txBody>
          <a:bodyPr wrap="square" rtlCol="0">
            <a:spAutoFit/>
          </a:bodyPr>
          <a:lstStyle/>
          <a:p>
            <a:r>
              <a:rPr lang="en-US" altLang="zh-CN" dirty="0" smtClean="0">
                <a:solidFill>
                  <a:prstClr val="black"/>
                </a:solidFill>
              </a:rPr>
              <a:t>    solve</a:t>
            </a:r>
            <a:endParaRPr lang="zh-CN" altLang="en-US" dirty="0">
              <a:solidFill>
                <a:prstClr val="black"/>
              </a:solidFill>
            </a:endParaRPr>
          </a:p>
        </p:txBody>
      </p:sp>
      <p:graphicFrame>
        <p:nvGraphicFramePr>
          <p:cNvPr id="4104" name="Object 8"/>
          <p:cNvGraphicFramePr>
            <a:graphicFrameLocks noChangeAspect="1"/>
          </p:cNvGraphicFramePr>
          <p:nvPr>
            <p:extLst>
              <p:ext uri="{D42A27DB-BD31-4B8C-83A1-F6EECF244321}">
                <p14:modId xmlns:p14="http://schemas.microsoft.com/office/powerpoint/2010/main" val="4085099258"/>
              </p:ext>
            </p:extLst>
          </p:nvPr>
        </p:nvGraphicFramePr>
        <p:xfrm>
          <a:off x="1071538" y="3805254"/>
          <a:ext cx="1428760" cy="719223"/>
        </p:xfrm>
        <a:graphic>
          <a:graphicData uri="http://schemas.openxmlformats.org/presentationml/2006/ole">
            <mc:AlternateContent xmlns:mc="http://schemas.openxmlformats.org/markup-compatibility/2006">
              <mc:Choice xmlns:v="urn:schemas-microsoft-com:vml" Requires="v">
                <p:oleObj spid="_x0000_s1122" name="Equation" r:id="rId9" imgW="749160" imgH="419040" progId="Equation.DSMT4">
                  <p:embed/>
                </p:oleObj>
              </mc:Choice>
              <mc:Fallback>
                <p:oleObj name="Equation" r:id="rId9" imgW="749160" imgH="419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1538" y="3805254"/>
                        <a:ext cx="1428760" cy="71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右箭头 18"/>
          <p:cNvSpPr/>
          <p:nvPr/>
        </p:nvSpPr>
        <p:spPr>
          <a:xfrm>
            <a:off x="2928926" y="4019568"/>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aphicFrame>
        <p:nvGraphicFramePr>
          <p:cNvPr id="4105" name="Object 9"/>
          <p:cNvGraphicFramePr>
            <a:graphicFrameLocks noChangeAspect="1"/>
          </p:cNvGraphicFramePr>
          <p:nvPr>
            <p:extLst>
              <p:ext uri="{D42A27DB-BD31-4B8C-83A1-F6EECF244321}">
                <p14:modId xmlns:p14="http://schemas.microsoft.com/office/powerpoint/2010/main" val="3863503841"/>
              </p:ext>
            </p:extLst>
          </p:nvPr>
        </p:nvGraphicFramePr>
        <p:xfrm>
          <a:off x="3714743" y="3624970"/>
          <a:ext cx="4786347" cy="1058331"/>
        </p:xfrm>
        <a:graphic>
          <a:graphicData uri="http://schemas.openxmlformats.org/presentationml/2006/ole">
            <mc:AlternateContent xmlns:mc="http://schemas.openxmlformats.org/markup-compatibility/2006">
              <mc:Choice xmlns:v="urn:schemas-microsoft-com:vml" Requires="v">
                <p:oleObj spid="_x0000_s1123" name="Equation" r:id="rId11" imgW="2679480" imgH="838080" progId="Equation.DSMT4">
                  <p:embed/>
                </p:oleObj>
              </mc:Choice>
              <mc:Fallback>
                <p:oleObj name="Equation" r:id="rId11" imgW="2679480" imgH="838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14743" y="3624970"/>
                        <a:ext cx="4786347" cy="1058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84086869"/>
              </p:ext>
            </p:extLst>
          </p:nvPr>
        </p:nvGraphicFramePr>
        <p:xfrm>
          <a:off x="2743200" y="5029200"/>
          <a:ext cx="3429000" cy="877887"/>
        </p:xfrm>
        <a:graphic>
          <a:graphicData uri="http://schemas.openxmlformats.org/presentationml/2006/ole">
            <mc:AlternateContent xmlns:mc="http://schemas.openxmlformats.org/markup-compatibility/2006">
              <mc:Choice xmlns:v="urn:schemas-microsoft-com:vml" Requires="v">
                <p:oleObj spid="_x0000_s1124" name="Equation" r:id="rId13" imgW="1066800" imgH="419100" progId="Equation.DSMT4">
                  <p:embed/>
                </p:oleObj>
              </mc:Choice>
              <mc:Fallback>
                <p:oleObj name="Equation" r:id="rId13" imgW="1066800" imgH="419100" progId="Equation.DSMT4">
                  <p:embed/>
                  <p:pic>
                    <p:nvPicPr>
                      <p:cNvPr id="0"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5029200"/>
                        <a:ext cx="3429000"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F39517AB-9FF2-4799-AFB4-4A5421E9F387}" type="slidenum">
              <a:rPr lang="zh-CN" altLang="en-US" smtClean="0">
                <a:solidFill>
                  <a:prstClr val="black">
                    <a:tint val="75000"/>
                  </a:prstClr>
                </a:solidFill>
              </a:rPr>
              <a:pPr/>
              <a:t>15</a:t>
            </a:fld>
            <a:endParaRPr lang="zh-CN" altLang="en-US">
              <a:solidFill>
                <a:prstClr val="black">
                  <a:tint val="75000"/>
                </a:prstClr>
              </a:solidFill>
            </a:endParaRPr>
          </a:p>
        </p:txBody>
      </p:sp>
    </p:spTree>
    <p:extLst>
      <p:ext uri="{BB962C8B-B14F-4D97-AF65-F5344CB8AC3E}">
        <p14:creationId xmlns:p14="http://schemas.microsoft.com/office/powerpoint/2010/main" val="2249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53540"/>
            <a:ext cx="5897880" cy="512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228600"/>
            <a:ext cx="8610601" cy="1200329"/>
          </a:xfrm>
          <a:prstGeom prst="rect">
            <a:avLst/>
          </a:prstGeom>
          <a:noFill/>
        </p:spPr>
        <p:txBody>
          <a:bodyPr wrap="square" rtlCol="0">
            <a:spAutoFit/>
          </a:bodyPr>
          <a:lstStyle/>
          <a:p>
            <a:pPr marL="342900" indent="-342900" fontAlgn="base">
              <a:spcBef>
                <a:spcPct val="0"/>
              </a:spcBef>
              <a:spcAft>
                <a:spcPct val="0"/>
              </a:spcAft>
              <a:buFontTx/>
              <a:buAutoNum type="arabicParenBoth"/>
            </a:pPr>
            <a:r>
              <a:rPr lang="en-US" dirty="0" smtClean="0">
                <a:solidFill>
                  <a:prstClr val="black"/>
                </a:solidFill>
                <a:latin typeface="Arial" pitchFamily="34" charset="0"/>
                <a:ea typeface="宋体" pitchFamily="2" charset="-122"/>
              </a:rPr>
              <a:t>For each cloudy AIRS FOV, 8 pairs are used to derive 8 AIRS CC radiance spectra;</a:t>
            </a:r>
          </a:p>
          <a:p>
            <a:pPr marL="342900" indent="-342900" fontAlgn="base">
              <a:spcBef>
                <a:spcPct val="0"/>
              </a:spcBef>
              <a:spcAft>
                <a:spcPct val="0"/>
              </a:spcAft>
              <a:buFontTx/>
              <a:buAutoNum type="arabicParenBoth"/>
            </a:pPr>
            <a:r>
              <a:rPr lang="en-US" dirty="0" smtClean="0">
                <a:solidFill>
                  <a:prstClr val="black"/>
                </a:solidFill>
                <a:latin typeface="Arial" pitchFamily="34" charset="0"/>
                <a:ea typeface="宋体" pitchFamily="2" charset="-122"/>
              </a:rPr>
              <a:t>Compare AIRS CC radiances with MODIS clear radiance observations within the AIRS FOV, find the best pair and the corresponding CC radiance spectrum.</a:t>
            </a:r>
            <a:endParaRPr lang="en-US" dirty="0">
              <a:solidFill>
                <a:prstClr val="black"/>
              </a:solidFill>
              <a:latin typeface="Arial" pitchFamily="34" charset="0"/>
              <a:ea typeface="宋体" pitchFamily="2" charset="-122"/>
            </a:endParaRPr>
          </a:p>
        </p:txBody>
      </p:sp>
      <p:sp>
        <p:nvSpPr>
          <p:cNvPr id="2" name="Oval 1"/>
          <p:cNvSpPr/>
          <p:nvPr/>
        </p:nvSpPr>
        <p:spPr>
          <a:xfrm>
            <a:off x="914400" y="1447800"/>
            <a:ext cx="7162800" cy="51282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 name="TextBox 2"/>
          <p:cNvSpPr txBox="1"/>
          <p:nvPr/>
        </p:nvSpPr>
        <p:spPr>
          <a:xfrm>
            <a:off x="990600" y="6248400"/>
            <a:ext cx="723275" cy="369332"/>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pitchFamily="34" charset="0"/>
                <a:ea typeface="宋体" pitchFamily="2" charset="-122"/>
              </a:rPr>
              <a:t>AIRS</a:t>
            </a:r>
            <a:endParaRPr lang="en-US" dirty="0">
              <a:solidFill>
                <a:prstClr val="black"/>
              </a:solidFill>
              <a:latin typeface="Arial" pitchFamily="34" charset="0"/>
              <a:ea typeface="宋体" pitchFamily="2" charset="-122"/>
            </a:endParaRPr>
          </a:p>
        </p:txBody>
      </p:sp>
      <p:cxnSp>
        <p:nvCxnSpPr>
          <p:cNvPr id="5" name="Straight Arrow Connector 4"/>
          <p:cNvCxnSpPr/>
          <p:nvPr/>
        </p:nvCxnSpPr>
        <p:spPr>
          <a:xfrm flipV="1">
            <a:off x="1447800" y="60198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5650468"/>
            <a:ext cx="1082348" cy="369332"/>
          </a:xfrm>
          <a:prstGeom prst="rect">
            <a:avLst/>
          </a:prstGeom>
          <a:noFill/>
        </p:spPr>
        <p:txBody>
          <a:bodyPr wrap="none" rtlCol="0">
            <a:spAutoFit/>
          </a:bodyPr>
          <a:lstStyle/>
          <a:p>
            <a:pPr fontAlgn="base">
              <a:spcBef>
                <a:spcPct val="0"/>
              </a:spcBef>
              <a:spcAft>
                <a:spcPct val="0"/>
              </a:spcAft>
            </a:pPr>
            <a:r>
              <a:rPr lang="en-US" dirty="0" smtClean="0">
                <a:solidFill>
                  <a:srgbClr val="FF0000"/>
                </a:solidFill>
                <a:latin typeface="Arial" pitchFamily="34" charset="0"/>
                <a:ea typeface="宋体" pitchFamily="2" charset="-122"/>
              </a:rPr>
              <a:t>AMSU-A</a:t>
            </a:r>
            <a:endParaRPr lang="en-US" dirty="0">
              <a:solidFill>
                <a:srgbClr val="FF0000"/>
              </a:solidFill>
              <a:latin typeface="Arial" pitchFamily="34" charset="0"/>
              <a:ea typeface="宋体" pitchFamily="2" charset="-122"/>
            </a:endParaRPr>
          </a:p>
        </p:txBody>
      </p:sp>
      <p:cxnSp>
        <p:nvCxnSpPr>
          <p:cNvPr id="10" name="Straight Arrow Connector 9"/>
          <p:cNvCxnSpPr/>
          <p:nvPr/>
        </p:nvCxnSpPr>
        <p:spPr>
          <a:xfrm flipV="1">
            <a:off x="609600" y="5334000"/>
            <a:ext cx="609600" cy="316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6127236-894E-4EAD-89B1-0EF54CD8C024}" type="slidenum">
              <a:rPr lang="zh-CN" altLang="en-US" smtClean="0">
                <a:solidFill>
                  <a:prstClr val="black">
                    <a:tint val="75000"/>
                  </a:prstClr>
                </a:solidFill>
              </a:rPr>
              <a:pPr/>
              <a:t>16</a:t>
            </a:fld>
            <a:endParaRPr lang="zh-CN" altLang="en-US">
              <a:solidFill>
                <a:prstClr val="black">
                  <a:tint val="75000"/>
                </a:prstClr>
              </a:solidFill>
            </a:endParaRPr>
          </a:p>
        </p:txBody>
      </p:sp>
    </p:spTree>
    <p:extLst>
      <p:ext uri="{BB962C8B-B14F-4D97-AF65-F5344CB8AC3E}">
        <p14:creationId xmlns:p14="http://schemas.microsoft.com/office/powerpoint/2010/main" val="368063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11" t="7529" r="5102" b="9471"/>
          <a:stretch/>
        </p:blipFill>
        <p:spPr bwMode="auto">
          <a:xfrm>
            <a:off x="-31936" y="854330"/>
            <a:ext cx="4908736" cy="3670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595" t="7207" r="4188" b="9793"/>
          <a:stretch/>
        </p:blipFill>
        <p:spPr bwMode="auto">
          <a:xfrm>
            <a:off x="4114800" y="854329"/>
            <a:ext cx="5004460" cy="367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3551" y="4800600"/>
            <a:ext cx="8365649" cy="646331"/>
          </a:xfrm>
          <a:prstGeom prst="rect">
            <a:avLst/>
          </a:prstGeom>
          <a:noFill/>
        </p:spPr>
        <p:txBody>
          <a:bodyPr wrap="square" rtlCol="0">
            <a:spAutoFit/>
          </a:bodyPr>
          <a:lstStyle/>
          <a:p>
            <a:pPr fontAlgn="base">
              <a:spcBef>
                <a:spcPct val="0"/>
              </a:spcBef>
              <a:spcAft>
                <a:spcPct val="0"/>
              </a:spcAft>
            </a:pPr>
            <a:r>
              <a:rPr lang="en-US" dirty="0" smtClean="0">
                <a:solidFill>
                  <a:srgbClr val="000000"/>
                </a:solidFill>
                <a:latin typeface="Arial" pitchFamily="34" charset="0"/>
                <a:ea typeface="宋体" pitchFamily="2" charset="-122"/>
              </a:rPr>
              <a:t>AIRS </a:t>
            </a:r>
            <a:r>
              <a:rPr lang="en-US" dirty="0">
                <a:solidFill>
                  <a:srgbClr val="000000"/>
                </a:solidFill>
                <a:latin typeface="Arial" pitchFamily="34" charset="0"/>
                <a:ea typeface="宋体" pitchFamily="2" charset="-122"/>
              </a:rPr>
              <a:t>global clear and cloud clearing brightness temperature </a:t>
            </a:r>
            <a:r>
              <a:rPr lang="en-US" dirty="0" smtClean="0">
                <a:solidFill>
                  <a:srgbClr val="000000"/>
                </a:solidFill>
                <a:latin typeface="Arial" pitchFamily="34" charset="0"/>
                <a:ea typeface="宋体" pitchFamily="2" charset="-122"/>
              </a:rPr>
              <a:t>(descending) on </a:t>
            </a:r>
            <a:r>
              <a:rPr lang="en-US" dirty="0">
                <a:solidFill>
                  <a:srgbClr val="000000"/>
                </a:solidFill>
                <a:latin typeface="Arial" pitchFamily="34" charset="0"/>
                <a:ea typeface="宋体" pitchFamily="2" charset="-122"/>
              </a:rPr>
              <a:t>Jan. 1, 2004</a:t>
            </a:r>
            <a:r>
              <a:rPr lang="en-US" dirty="0" smtClean="0">
                <a:solidFill>
                  <a:srgbClr val="000000"/>
                </a:solidFill>
                <a:latin typeface="Arial" pitchFamily="34" charset="0"/>
                <a:ea typeface="宋体" pitchFamily="2" charset="-122"/>
              </a:rPr>
              <a:t>. </a:t>
            </a:r>
            <a:endParaRPr lang="en-US" dirty="0">
              <a:solidFill>
                <a:srgbClr val="000000"/>
              </a:solidFill>
              <a:latin typeface="Arial" pitchFamily="34" charset="0"/>
              <a:ea typeface="宋体" pitchFamily="2" charset="-122"/>
            </a:endParaRPr>
          </a:p>
        </p:txBody>
      </p:sp>
      <p:sp>
        <p:nvSpPr>
          <p:cNvPr id="3" name="Slide Number Placeholder 2"/>
          <p:cNvSpPr>
            <a:spLocks noGrp="1"/>
          </p:cNvSpPr>
          <p:nvPr>
            <p:ph type="sldNum" sz="quarter" idx="12"/>
          </p:nvPr>
        </p:nvSpPr>
        <p:spPr/>
        <p:txBody>
          <a:bodyPr/>
          <a:lstStyle/>
          <a:p>
            <a:pPr>
              <a:defRPr/>
            </a:pPr>
            <a:fld id="{228E1535-9E98-452D-90CB-2E78EBF72DB8}"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1428878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99" y="152400"/>
            <a:ext cx="5080001" cy="381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7799" y="2895600"/>
            <a:ext cx="5080001" cy="381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984" y="4552652"/>
            <a:ext cx="4251485" cy="2000548"/>
          </a:xfrm>
          <a:prstGeom prst="rect">
            <a:avLst/>
          </a:prstGeom>
          <a:noFill/>
        </p:spPr>
        <p:txBody>
          <a:bodyPr wrap="none" rtlCol="0">
            <a:spAutoFit/>
          </a:bodyPr>
          <a:lstStyle/>
          <a:p>
            <a:pPr fontAlgn="base">
              <a:spcBef>
                <a:spcPct val="0"/>
              </a:spcBef>
              <a:spcAft>
                <a:spcPct val="0"/>
              </a:spcAft>
            </a:pPr>
            <a:r>
              <a:rPr lang="en-US" dirty="0" smtClean="0">
                <a:solidFill>
                  <a:srgbClr val="000000"/>
                </a:solidFill>
                <a:latin typeface="ArialMT"/>
                <a:ea typeface="宋体" pitchFamily="2" charset="-122"/>
              </a:rPr>
              <a:t>• </a:t>
            </a:r>
            <a:r>
              <a:rPr lang="en-US" sz="1600" dirty="0">
                <a:solidFill>
                  <a:srgbClr val="000000"/>
                </a:solidFill>
                <a:latin typeface="ArialMT"/>
                <a:ea typeface="宋体" pitchFamily="2" charset="-122"/>
              </a:rPr>
              <a:t>GEOS-5 model resolution: </a:t>
            </a:r>
            <a:r>
              <a:rPr lang="en-US" sz="1600" dirty="0" smtClean="0">
                <a:solidFill>
                  <a:srgbClr val="000000"/>
                </a:solidFill>
                <a:latin typeface="ArialMT"/>
                <a:ea typeface="宋体" pitchFamily="2" charset="-122"/>
              </a:rPr>
              <a:t>1°x1.25°x72L</a:t>
            </a:r>
            <a:endParaRPr lang="en-US" sz="1600" dirty="0">
              <a:solidFill>
                <a:srgbClr val="000000"/>
              </a:solidFill>
              <a:latin typeface="ArialMT"/>
              <a:ea typeface="宋体" pitchFamily="2" charset="-122"/>
            </a:endParaRPr>
          </a:p>
          <a:p>
            <a:pPr fontAlgn="base">
              <a:spcBef>
                <a:spcPct val="0"/>
              </a:spcBef>
              <a:spcAft>
                <a:spcPct val="0"/>
              </a:spcAft>
            </a:pPr>
            <a:r>
              <a:rPr lang="en-US" dirty="0">
                <a:solidFill>
                  <a:srgbClr val="000000"/>
                </a:solidFill>
                <a:latin typeface="ArialMT"/>
                <a:ea typeface="宋体" pitchFamily="2" charset="-122"/>
              </a:rPr>
              <a:t>• </a:t>
            </a:r>
            <a:r>
              <a:rPr lang="en-US" sz="1600" dirty="0">
                <a:solidFill>
                  <a:srgbClr val="000000"/>
                </a:solidFill>
                <a:latin typeface="ArialMT"/>
                <a:ea typeface="宋体" pitchFamily="2" charset="-122"/>
              </a:rPr>
              <a:t>Time frame: Jan 01 to Feb 15 2004</a:t>
            </a:r>
          </a:p>
          <a:p>
            <a:pPr fontAlgn="base">
              <a:spcBef>
                <a:spcPct val="0"/>
              </a:spcBef>
              <a:spcAft>
                <a:spcPct val="0"/>
              </a:spcAft>
            </a:pPr>
            <a:r>
              <a:rPr lang="en-US" dirty="0">
                <a:solidFill>
                  <a:srgbClr val="000000"/>
                </a:solidFill>
                <a:latin typeface="ArialMT"/>
                <a:ea typeface="宋体" pitchFamily="2" charset="-122"/>
              </a:rPr>
              <a:t>• </a:t>
            </a:r>
            <a:r>
              <a:rPr lang="en-US" sz="1600" dirty="0">
                <a:solidFill>
                  <a:srgbClr val="000000"/>
                </a:solidFill>
                <a:latin typeface="ArialMT"/>
                <a:ea typeface="宋体" pitchFamily="2" charset="-122"/>
              </a:rPr>
              <a:t>Other Radiance data:</a:t>
            </a:r>
          </a:p>
          <a:p>
            <a:pPr fontAlgn="base">
              <a:spcBef>
                <a:spcPct val="0"/>
              </a:spcBef>
              <a:spcAft>
                <a:spcPct val="0"/>
              </a:spcAft>
            </a:pPr>
            <a:r>
              <a:rPr lang="en-US" sz="1400" dirty="0" smtClean="0">
                <a:solidFill>
                  <a:srgbClr val="000000"/>
                </a:solidFill>
                <a:latin typeface="ArialMT"/>
                <a:ea typeface="宋体" pitchFamily="2" charset="-122"/>
              </a:rPr>
              <a:t>	– </a:t>
            </a:r>
            <a:r>
              <a:rPr lang="en-US" sz="1400" dirty="0">
                <a:solidFill>
                  <a:srgbClr val="000000"/>
                </a:solidFill>
                <a:latin typeface="ArialMT"/>
                <a:ea typeface="宋体" pitchFamily="2" charset="-122"/>
              </a:rPr>
              <a:t>HIRS-2/HIRS3 (clear channels)</a:t>
            </a:r>
          </a:p>
          <a:p>
            <a:pPr fontAlgn="base">
              <a:spcBef>
                <a:spcPct val="0"/>
              </a:spcBef>
              <a:spcAft>
                <a:spcPct val="0"/>
              </a:spcAft>
            </a:pPr>
            <a:r>
              <a:rPr lang="en-US" sz="1400" dirty="0" smtClean="0">
                <a:solidFill>
                  <a:srgbClr val="000000"/>
                </a:solidFill>
                <a:latin typeface="ArialMT"/>
                <a:ea typeface="宋体" pitchFamily="2" charset="-122"/>
              </a:rPr>
              <a:t>	– </a:t>
            </a:r>
            <a:r>
              <a:rPr lang="en-US" sz="1400" dirty="0">
                <a:solidFill>
                  <a:srgbClr val="000000"/>
                </a:solidFill>
                <a:latin typeface="ArialMT"/>
                <a:ea typeface="宋体" pitchFamily="2" charset="-122"/>
              </a:rPr>
              <a:t>AMSU-A/EOS-AMSU-A</a:t>
            </a:r>
          </a:p>
          <a:p>
            <a:pPr fontAlgn="base">
              <a:spcBef>
                <a:spcPct val="0"/>
              </a:spcBef>
              <a:spcAft>
                <a:spcPct val="0"/>
              </a:spcAft>
            </a:pPr>
            <a:r>
              <a:rPr lang="en-US" sz="1400" dirty="0" smtClean="0">
                <a:solidFill>
                  <a:srgbClr val="000000"/>
                </a:solidFill>
                <a:latin typeface="ArialMT"/>
                <a:ea typeface="宋体" pitchFamily="2" charset="-122"/>
              </a:rPr>
              <a:t>	– </a:t>
            </a:r>
            <a:r>
              <a:rPr lang="en-US" sz="1400" dirty="0">
                <a:solidFill>
                  <a:srgbClr val="000000"/>
                </a:solidFill>
                <a:latin typeface="ArialMT"/>
                <a:ea typeface="宋体" pitchFamily="2" charset="-122"/>
              </a:rPr>
              <a:t>AMSU-B/MHS</a:t>
            </a:r>
          </a:p>
          <a:p>
            <a:pPr fontAlgn="base">
              <a:spcBef>
                <a:spcPct val="0"/>
              </a:spcBef>
              <a:spcAft>
                <a:spcPct val="0"/>
              </a:spcAft>
            </a:pPr>
            <a:r>
              <a:rPr lang="en-US" sz="1400" dirty="0" smtClean="0">
                <a:solidFill>
                  <a:srgbClr val="000000"/>
                </a:solidFill>
                <a:latin typeface="ArialMT"/>
                <a:ea typeface="宋体" pitchFamily="2" charset="-122"/>
              </a:rPr>
              <a:t>	– </a:t>
            </a:r>
            <a:r>
              <a:rPr lang="en-US" sz="1400" dirty="0">
                <a:solidFill>
                  <a:srgbClr val="000000"/>
                </a:solidFill>
                <a:latin typeface="ArialMT"/>
                <a:ea typeface="宋体" pitchFamily="2" charset="-122"/>
              </a:rPr>
              <a:t>SSM-I</a:t>
            </a:r>
          </a:p>
          <a:p>
            <a:pPr fontAlgn="base">
              <a:spcBef>
                <a:spcPct val="0"/>
              </a:spcBef>
              <a:spcAft>
                <a:spcPct val="0"/>
              </a:spcAft>
            </a:pPr>
            <a:r>
              <a:rPr lang="en-US" sz="1400" dirty="0" smtClean="0">
                <a:solidFill>
                  <a:srgbClr val="000000"/>
                </a:solidFill>
                <a:latin typeface="ArialMT"/>
                <a:ea typeface="宋体" pitchFamily="2" charset="-122"/>
              </a:rPr>
              <a:t>	– </a:t>
            </a:r>
            <a:r>
              <a:rPr lang="en-US" sz="1400" dirty="0">
                <a:solidFill>
                  <a:srgbClr val="000000"/>
                </a:solidFill>
                <a:latin typeface="ArialMT"/>
                <a:ea typeface="宋体" pitchFamily="2" charset="-122"/>
              </a:rPr>
              <a:t>GOES Sounders</a:t>
            </a:r>
            <a:endParaRPr lang="en-US" dirty="0">
              <a:solidFill>
                <a:srgbClr val="000000"/>
              </a:solidFill>
              <a:latin typeface="Arial" pitchFamily="34" charset="0"/>
              <a:ea typeface="宋体" pitchFamily="2" charset="-122"/>
            </a:endParaRPr>
          </a:p>
        </p:txBody>
      </p:sp>
      <p:sp>
        <p:nvSpPr>
          <p:cNvPr id="3" name="TextBox 2"/>
          <p:cNvSpPr txBox="1"/>
          <p:nvPr/>
        </p:nvSpPr>
        <p:spPr>
          <a:xfrm>
            <a:off x="5181600" y="903982"/>
            <a:ext cx="3645259" cy="1077218"/>
          </a:xfrm>
          <a:prstGeom prst="rect">
            <a:avLst/>
          </a:prstGeom>
          <a:noFill/>
        </p:spPr>
        <p:txBody>
          <a:bodyPr wrap="square" rtlCol="0">
            <a:spAutoFit/>
          </a:bodyPr>
          <a:lstStyle/>
          <a:p>
            <a:pPr fontAlgn="base">
              <a:spcBef>
                <a:spcPct val="0"/>
              </a:spcBef>
              <a:spcAft>
                <a:spcPct val="0"/>
              </a:spcAft>
            </a:pPr>
            <a:r>
              <a:rPr lang="en-US" sz="1600" dirty="0" err="1" smtClean="0">
                <a:solidFill>
                  <a:srgbClr val="000000"/>
                </a:solidFill>
                <a:latin typeface="Arial" pitchFamily="34" charset="0"/>
                <a:ea typeface="宋体" pitchFamily="2" charset="-122"/>
              </a:rPr>
              <a:t>Rienecker</a:t>
            </a:r>
            <a:r>
              <a:rPr lang="en-US" sz="1600" dirty="0" smtClean="0">
                <a:solidFill>
                  <a:srgbClr val="000000"/>
                </a:solidFill>
                <a:latin typeface="Arial" pitchFamily="34" charset="0"/>
                <a:ea typeface="宋体" pitchFamily="2" charset="-122"/>
              </a:rPr>
              <a:t> et al. </a:t>
            </a:r>
            <a:r>
              <a:rPr lang="en-US" sz="1600" dirty="0">
                <a:solidFill>
                  <a:srgbClr val="000000"/>
                </a:solidFill>
                <a:latin typeface="Arial" pitchFamily="34" charset="0"/>
                <a:ea typeface="宋体" pitchFamily="2" charset="-122"/>
              </a:rPr>
              <a:t>2008: GMAO’s Atmospheric Data Assimilation</a:t>
            </a:r>
          </a:p>
          <a:p>
            <a:pPr fontAlgn="base">
              <a:spcBef>
                <a:spcPct val="0"/>
              </a:spcBef>
              <a:spcAft>
                <a:spcPct val="0"/>
              </a:spcAft>
            </a:pPr>
            <a:r>
              <a:rPr lang="en-US" sz="1600" dirty="0">
                <a:solidFill>
                  <a:srgbClr val="000000"/>
                </a:solidFill>
                <a:latin typeface="Arial" pitchFamily="34" charset="0"/>
                <a:ea typeface="宋体" pitchFamily="2" charset="-122"/>
              </a:rPr>
              <a:t>Contributions to the JCSDA and future </a:t>
            </a:r>
            <a:r>
              <a:rPr lang="en-US" sz="1600" dirty="0" smtClean="0">
                <a:solidFill>
                  <a:srgbClr val="000000"/>
                </a:solidFill>
                <a:latin typeface="Arial" pitchFamily="34" charset="0"/>
                <a:ea typeface="宋体" pitchFamily="2" charset="-122"/>
              </a:rPr>
              <a:t>plans, </a:t>
            </a:r>
            <a:r>
              <a:rPr lang="en-US" sz="1600" i="1" dirty="0" smtClean="0">
                <a:solidFill>
                  <a:srgbClr val="000000"/>
                </a:solidFill>
                <a:latin typeface="Arial" pitchFamily="34" charset="0"/>
                <a:ea typeface="宋体" pitchFamily="2" charset="-122"/>
              </a:rPr>
              <a:t>JCSDA Seminar</a:t>
            </a:r>
            <a:r>
              <a:rPr lang="en-US" sz="1600" dirty="0" smtClean="0">
                <a:solidFill>
                  <a:srgbClr val="000000"/>
                </a:solidFill>
                <a:latin typeface="Arial" pitchFamily="34" charset="0"/>
                <a:ea typeface="宋体" pitchFamily="2" charset="-122"/>
              </a:rPr>
              <a:t>, 16 April 2008.</a:t>
            </a:r>
            <a:endParaRPr lang="en-US" sz="1600" dirty="0">
              <a:solidFill>
                <a:srgbClr val="000000"/>
              </a:solidFill>
              <a:latin typeface="Arial" pitchFamily="34" charset="0"/>
              <a:ea typeface="宋体" pitchFamily="2" charset="-122"/>
            </a:endParaRPr>
          </a:p>
        </p:txBody>
      </p:sp>
      <p:sp>
        <p:nvSpPr>
          <p:cNvPr id="4" name="Slide Number Placeholder 3"/>
          <p:cNvSpPr>
            <a:spLocks noGrp="1"/>
          </p:cNvSpPr>
          <p:nvPr>
            <p:ph type="sldNum" sz="quarter" idx="12"/>
          </p:nvPr>
        </p:nvSpPr>
        <p:spPr/>
        <p:txBody>
          <a:bodyPr/>
          <a:lstStyle/>
          <a:p>
            <a:pPr>
              <a:defRPr/>
            </a:pPr>
            <a:fld id="{228E1535-9E98-452D-90CB-2E78EBF72DB8}"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2388579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3316" y="3581400"/>
            <a:ext cx="3605025" cy="3124200"/>
            <a:chOff x="393316" y="3581400"/>
            <a:chExt cx="3605025" cy="3124200"/>
          </a:xfrm>
        </p:grpSpPr>
        <p:pic>
          <p:nvPicPr>
            <p:cNvPr id="13" name="Picture 3" descr="C:\PW-Study\Sandy\Sandy_cc\cc_clr_10hPa\RMSE_line_airs_clrcld_ocean_1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93" t="65841" r="6240" b="6089"/>
            <a:stretch/>
          </p:blipFill>
          <p:spPr bwMode="auto">
            <a:xfrm>
              <a:off x="457200" y="5065386"/>
              <a:ext cx="3541141" cy="164021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PW-Study\Sandy\Sandy_cc\cc_clr_10hPa\RMSE_line_airs_clrcld_ocean_1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89" t="6250" r="6453" b="68063"/>
            <a:stretch/>
          </p:blipFill>
          <p:spPr bwMode="auto">
            <a:xfrm>
              <a:off x="393316" y="3581400"/>
              <a:ext cx="3569084" cy="1500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PW-Study\Sandy\Sandy_cc\cc_clr_10hPa\RMSE_line_airs_clrcld_ocean_1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025" t="39014" r="78702" b="55186"/>
            <a:stretch/>
          </p:blipFill>
          <p:spPr bwMode="auto">
            <a:xfrm>
              <a:off x="2209800" y="5262282"/>
              <a:ext cx="281749" cy="3765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6840" y="5195048"/>
              <a:ext cx="1409360" cy="507831"/>
            </a:xfrm>
            <a:prstGeom prst="rect">
              <a:avLst/>
            </a:prstGeom>
            <a:noFill/>
          </p:spPr>
          <p:txBody>
            <a:bodyPr wrap="none" rtlCol="0">
              <a:spAutoFit/>
            </a:bodyPr>
            <a:lstStyle/>
            <a:p>
              <a:r>
                <a:rPr lang="en-US" sz="900" b="1" dirty="0" smtClean="0"/>
                <a:t>GTS+4AMSU+AIRS (GSI)</a:t>
              </a:r>
            </a:p>
            <a:p>
              <a:r>
                <a:rPr lang="en-US" sz="900" b="1" dirty="0" smtClean="0"/>
                <a:t>GTS+4AMSU+AIRS (</a:t>
              </a:r>
              <a:r>
                <a:rPr lang="en-US" sz="900" b="1" dirty="0" err="1" smtClean="0"/>
                <a:t>clr</a:t>
              </a:r>
              <a:r>
                <a:rPr lang="en-US" sz="900" b="1" dirty="0" smtClean="0"/>
                <a:t>)</a:t>
              </a:r>
            </a:p>
            <a:p>
              <a:r>
                <a:rPr lang="en-US" sz="900" b="1" dirty="0" smtClean="0"/>
                <a:t>GTS+4AMSU+AIRS(</a:t>
              </a:r>
              <a:r>
                <a:rPr lang="en-US" sz="900" b="1" dirty="0" err="1" smtClean="0"/>
                <a:t>clr+cc</a:t>
              </a:r>
              <a:r>
                <a:rPr lang="en-US" sz="900" b="1" dirty="0" smtClean="0"/>
                <a:t>)</a:t>
              </a:r>
              <a:endParaRPr lang="en-US" sz="900" b="1" dirty="0"/>
            </a:p>
          </p:txBody>
        </p:sp>
      </p:grpSp>
      <p:sp>
        <p:nvSpPr>
          <p:cNvPr id="4" name="TextBox 3"/>
          <p:cNvSpPr txBox="1"/>
          <p:nvPr/>
        </p:nvSpPr>
        <p:spPr>
          <a:xfrm>
            <a:off x="2514600" y="0"/>
            <a:ext cx="3733800" cy="338554"/>
          </a:xfrm>
          <a:prstGeom prst="rect">
            <a:avLst/>
          </a:prstGeom>
          <a:noFill/>
        </p:spPr>
        <p:txBody>
          <a:bodyPr wrap="square" rtlCol="0">
            <a:spAutoFit/>
          </a:bodyPr>
          <a:lstStyle/>
          <a:p>
            <a:r>
              <a:rPr lang="en-US" sz="1600" dirty="0" smtClean="0">
                <a:solidFill>
                  <a:srgbClr val="0000FF"/>
                </a:solidFill>
              </a:rPr>
              <a:t>AIRS Channel 210, 2012-10-26-06 Z</a:t>
            </a:r>
            <a:endParaRPr lang="en-US" sz="1600" dirty="0">
              <a:solidFill>
                <a:srgbClr val="0000FF"/>
              </a:solidFill>
            </a:endParaRPr>
          </a:p>
        </p:txBody>
      </p:sp>
      <p:pic>
        <p:nvPicPr>
          <p:cNvPr id="2050" name="Picture 2" descr="C:\PW-Study\Sandy\Sandy_cc\cc_clr_10hPa\OmB_clr_at_2012102606_channel_21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144" t="2674" r="12971" b="5493"/>
          <a:stretch/>
        </p:blipFill>
        <p:spPr bwMode="auto">
          <a:xfrm>
            <a:off x="609600" y="533400"/>
            <a:ext cx="3095065" cy="29247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600200" y="228600"/>
            <a:ext cx="914400" cy="307777"/>
          </a:xfrm>
          <a:prstGeom prst="rect">
            <a:avLst/>
          </a:prstGeom>
          <a:noFill/>
        </p:spPr>
        <p:txBody>
          <a:bodyPr wrap="square" rtlCol="0">
            <a:spAutoFit/>
          </a:bodyPr>
          <a:lstStyle/>
          <a:p>
            <a:r>
              <a:rPr lang="en-US" sz="1400" dirty="0" smtClean="0">
                <a:solidFill>
                  <a:prstClr val="black"/>
                </a:solidFill>
              </a:rPr>
              <a:t>AIRS </a:t>
            </a:r>
            <a:r>
              <a:rPr lang="en-US" sz="1400" dirty="0" err="1" smtClean="0">
                <a:solidFill>
                  <a:prstClr val="black"/>
                </a:solidFill>
              </a:rPr>
              <a:t>clr</a:t>
            </a:r>
            <a:endParaRPr lang="en-US" sz="1400" dirty="0">
              <a:solidFill>
                <a:prstClr val="black"/>
              </a:solidFill>
            </a:endParaRPr>
          </a:p>
        </p:txBody>
      </p:sp>
      <p:sp>
        <p:nvSpPr>
          <p:cNvPr id="7" name="TextBox 6"/>
          <p:cNvSpPr txBox="1"/>
          <p:nvPr/>
        </p:nvSpPr>
        <p:spPr>
          <a:xfrm>
            <a:off x="5105400" y="228600"/>
            <a:ext cx="1881414" cy="307777"/>
          </a:xfrm>
          <a:prstGeom prst="rect">
            <a:avLst/>
          </a:prstGeom>
          <a:noFill/>
        </p:spPr>
        <p:txBody>
          <a:bodyPr wrap="square" rtlCol="0">
            <a:spAutoFit/>
          </a:bodyPr>
          <a:lstStyle/>
          <a:p>
            <a:r>
              <a:rPr lang="en-US" sz="1400" dirty="0" smtClean="0">
                <a:solidFill>
                  <a:prstClr val="black"/>
                </a:solidFill>
              </a:rPr>
              <a:t>AIRS </a:t>
            </a:r>
            <a:r>
              <a:rPr lang="en-US" sz="1400" dirty="0" err="1" smtClean="0">
                <a:solidFill>
                  <a:prstClr val="black"/>
                </a:solidFill>
              </a:rPr>
              <a:t>clr</a:t>
            </a:r>
            <a:r>
              <a:rPr lang="en-US" sz="1400" dirty="0">
                <a:solidFill>
                  <a:prstClr val="black"/>
                </a:solidFill>
              </a:rPr>
              <a:t> </a:t>
            </a:r>
            <a:r>
              <a:rPr lang="en-US" sz="1400" dirty="0" smtClean="0">
                <a:solidFill>
                  <a:prstClr val="black"/>
                </a:solidFill>
              </a:rPr>
              <a:t>+ AIRS cc</a:t>
            </a:r>
            <a:endParaRPr lang="en-US" sz="1400" dirty="0">
              <a:solidFill>
                <a:prstClr val="black"/>
              </a:solidFill>
            </a:endParaRPr>
          </a:p>
        </p:txBody>
      </p:sp>
      <p:grpSp>
        <p:nvGrpSpPr>
          <p:cNvPr id="5" name="Group 4"/>
          <p:cNvGrpSpPr/>
          <p:nvPr/>
        </p:nvGrpSpPr>
        <p:grpSpPr>
          <a:xfrm>
            <a:off x="4527177" y="533400"/>
            <a:ext cx="3063688" cy="2830606"/>
            <a:chOff x="4527177" y="533400"/>
            <a:chExt cx="3063688" cy="2830606"/>
          </a:xfrm>
        </p:grpSpPr>
        <p:pic>
          <p:nvPicPr>
            <p:cNvPr id="2051" name="Picture 3" descr="C:\PW-Study\Sandy\Sandy_cc\cc_clr_10hPa\OmB_clrcld_at_2012102606_channel_210.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868" t="2630" r="13059" b="6118"/>
            <a:stretch/>
          </p:blipFill>
          <p:spPr bwMode="auto">
            <a:xfrm>
              <a:off x="4527177" y="533400"/>
              <a:ext cx="3063688" cy="2830606"/>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4891848" y="2216754"/>
              <a:ext cx="838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TextBox 10"/>
          <p:cNvSpPr txBox="1"/>
          <p:nvPr/>
        </p:nvSpPr>
        <p:spPr>
          <a:xfrm>
            <a:off x="4572000" y="6504801"/>
            <a:ext cx="4191000" cy="276999"/>
          </a:xfrm>
          <a:prstGeom prst="rect">
            <a:avLst/>
          </a:prstGeom>
          <a:noFill/>
        </p:spPr>
        <p:txBody>
          <a:bodyPr wrap="square" rtlCol="0">
            <a:spAutoFit/>
          </a:bodyPr>
          <a:lstStyle/>
          <a:p>
            <a:r>
              <a:rPr lang="en-US" sz="1200" dirty="0" smtClean="0">
                <a:solidFill>
                  <a:prstClr val="black"/>
                </a:solidFill>
              </a:rPr>
              <a:t>T analysis difference at 500 </a:t>
            </a:r>
            <a:r>
              <a:rPr lang="en-US" sz="1200" dirty="0" err="1" smtClean="0">
                <a:solidFill>
                  <a:prstClr val="black"/>
                </a:solidFill>
              </a:rPr>
              <a:t>hPa</a:t>
            </a:r>
            <a:r>
              <a:rPr lang="en-US" sz="1200" dirty="0" smtClean="0">
                <a:solidFill>
                  <a:prstClr val="black"/>
                </a:solidFill>
              </a:rPr>
              <a:t> between AIRS </a:t>
            </a:r>
            <a:r>
              <a:rPr lang="en-US" sz="1200" dirty="0" err="1" smtClean="0">
                <a:solidFill>
                  <a:prstClr val="black"/>
                </a:solidFill>
              </a:rPr>
              <a:t>clr+cc</a:t>
            </a:r>
            <a:r>
              <a:rPr lang="en-US" sz="1200" dirty="0" smtClean="0">
                <a:solidFill>
                  <a:prstClr val="black"/>
                </a:solidFill>
              </a:rPr>
              <a:t> and AIRS </a:t>
            </a:r>
            <a:r>
              <a:rPr lang="en-US" sz="1200" dirty="0" err="1" smtClean="0">
                <a:solidFill>
                  <a:prstClr val="black"/>
                </a:solidFill>
              </a:rPr>
              <a:t>clr</a:t>
            </a:r>
            <a:endParaRPr lang="en-US" sz="1200" dirty="0">
              <a:solidFill>
                <a:prstClr val="black"/>
              </a:solidFill>
            </a:endParaRPr>
          </a:p>
        </p:txBody>
      </p:sp>
      <p:grpSp>
        <p:nvGrpSpPr>
          <p:cNvPr id="8" name="Group 7"/>
          <p:cNvGrpSpPr/>
          <p:nvPr/>
        </p:nvGrpSpPr>
        <p:grpSpPr>
          <a:xfrm>
            <a:off x="4495800" y="3390900"/>
            <a:ext cx="3200400" cy="3086100"/>
            <a:chOff x="4495800" y="3390900"/>
            <a:chExt cx="3200400" cy="3086100"/>
          </a:xfrm>
        </p:grpSpPr>
        <p:pic>
          <p:nvPicPr>
            <p:cNvPr id="2052" name="Picture 4" descr="C:\PW-Study\Sandy\Sandy_cc\cc_clr_10hPa\diff_airclr_ccocn_T500_2606.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31" t="13075" r="8430" b="24816"/>
            <a:stretch/>
          </p:blipFill>
          <p:spPr bwMode="auto">
            <a:xfrm>
              <a:off x="4495800" y="3390900"/>
              <a:ext cx="3200400" cy="308610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5029199" y="4876800"/>
              <a:ext cx="838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 name="TextBox 8"/>
          <p:cNvSpPr txBox="1"/>
          <p:nvPr/>
        </p:nvSpPr>
        <p:spPr>
          <a:xfrm>
            <a:off x="685800" y="4724400"/>
            <a:ext cx="1024639" cy="215444"/>
          </a:xfrm>
          <a:prstGeom prst="rect">
            <a:avLst/>
          </a:prstGeom>
          <a:noFill/>
        </p:spPr>
        <p:txBody>
          <a:bodyPr wrap="none" rtlCol="0">
            <a:spAutoFit/>
          </a:bodyPr>
          <a:lstStyle/>
          <a:p>
            <a:r>
              <a:rPr lang="en-US" sz="800" b="1" dirty="0" smtClean="0"/>
              <a:t>Track forecast error</a:t>
            </a:r>
            <a:endParaRPr lang="en-US" sz="800" b="1" dirty="0"/>
          </a:p>
        </p:txBody>
      </p:sp>
      <p:sp>
        <p:nvSpPr>
          <p:cNvPr id="19" name="TextBox 18"/>
          <p:cNvSpPr txBox="1"/>
          <p:nvPr/>
        </p:nvSpPr>
        <p:spPr>
          <a:xfrm>
            <a:off x="685800" y="6200001"/>
            <a:ext cx="1736373" cy="215444"/>
          </a:xfrm>
          <a:prstGeom prst="rect">
            <a:avLst/>
          </a:prstGeom>
          <a:noFill/>
        </p:spPr>
        <p:txBody>
          <a:bodyPr wrap="none" rtlCol="0">
            <a:spAutoFit/>
          </a:bodyPr>
          <a:lstStyle/>
          <a:p>
            <a:r>
              <a:rPr lang="en-US" sz="800" b="1" dirty="0" smtClean="0"/>
              <a:t>Maximum wind speed forecast error</a:t>
            </a:r>
            <a:endParaRPr lang="en-US" sz="800" b="1" dirty="0"/>
          </a:p>
        </p:txBody>
      </p:sp>
      <p:sp>
        <p:nvSpPr>
          <p:cNvPr id="16" name="Slide Number Placeholder 15"/>
          <p:cNvSpPr>
            <a:spLocks noGrp="1"/>
          </p:cNvSpPr>
          <p:nvPr>
            <p:ph type="sldNum" sz="quarter" idx="12"/>
          </p:nvPr>
        </p:nvSpPr>
        <p:spPr/>
        <p:txBody>
          <a:bodyPr/>
          <a:lstStyle/>
          <a:p>
            <a:fld id="{6505DA65-5D55-4816-8A0D-0D6B0A1F2870}"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41112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0334" r="8667" b="12917"/>
          <a:stretch/>
        </p:blipFill>
        <p:spPr>
          <a:xfrm>
            <a:off x="4038600" y="1905000"/>
            <a:ext cx="5014851" cy="4313221"/>
          </a:xfrm>
          <a:prstGeom prst="rect">
            <a:avLst/>
          </a:prstGeom>
        </p:spPr>
      </p:pic>
      <p:sp>
        <p:nvSpPr>
          <p:cNvPr id="6" name="Rectangle 3"/>
          <p:cNvSpPr txBox="1">
            <a:spLocks noRot="1" noChangeArrowheads="1"/>
          </p:cNvSpPr>
          <p:nvPr/>
        </p:nvSpPr>
        <p:spPr bwMode="auto">
          <a:xfrm>
            <a:off x="-22408" y="762000"/>
            <a:ext cx="929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Clr>
                <a:schemeClr val="folHlink"/>
              </a:buClr>
              <a:buFont typeface="Wingdings" pitchFamily="2" charset="2"/>
              <a:buNone/>
              <a:defRPr sz="3200">
                <a:solidFill>
                  <a:schemeClr val="tx1"/>
                </a:solidFill>
                <a:latin typeface="+mn-lt"/>
                <a:ea typeface="SimSun" pitchFamily="2" charset="-122"/>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ea typeface="SimSun" pitchFamily="2" charset="-122"/>
              </a:defRPr>
            </a:lvl2pPr>
            <a:lvl3pPr marL="1143000" indent="-228600" algn="l" rtl="0" eaLnBrk="0" fontAlgn="base" hangingPunct="0">
              <a:spcBef>
                <a:spcPct val="20000"/>
              </a:spcBef>
              <a:spcAft>
                <a:spcPct val="0"/>
              </a:spcAft>
              <a:buClr>
                <a:schemeClr val="folHlink"/>
              </a:buClr>
              <a:buFont typeface="Wingdings" pitchFamily="2" charset="2"/>
              <a:buChar char="§"/>
              <a:defRPr sz="2400">
                <a:solidFill>
                  <a:schemeClr val="tx1"/>
                </a:solidFill>
                <a:latin typeface="+mn-lt"/>
                <a:ea typeface="SimSun" pitchFamily="2" charset="-122"/>
              </a:defRPr>
            </a:lvl3pPr>
            <a:lvl4pPr marL="1600200" indent="-228600" algn="l" rtl="0" eaLnBrk="0" fontAlgn="base" hangingPunct="0">
              <a:spcBef>
                <a:spcPct val="20000"/>
              </a:spcBef>
              <a:spcAft>
                <a:spcPct val="0"/>
              </a:spcAft>
              <a:buClr>
                <a:schemeClr val="hlink"/>
              </a:buClr>
              <a:buSzPct val="115000"/>
              <a:buChar char="•"/>
              <a:defRPr sz="2000">
                <a:solidFill>
                  <a:schemeClr val="tx1"/>
                </a:solidFill>
                <a:latin typeface="+mn-lt"/>
                <a:ea typeface="SimSun" pitchFamily="2" charset="-122"/>
              </a:defRPr>
            </a:lvl4pPr>
            <a:lvl5pPr marL="2057400" indent="-228600" algn="l" rtl="0" eaLnBrk="0" fontAlgn="base" hangingPunct="0">
              <a:spcBef>
                <a:spcPct val="20000"/>
              </a:spcBef>
              <a:spcAft>
                <a:spcPct val="0"/>
              </a:spcAft>
              <a:buClr>
                <a:schemeClr val="folHlink"/>
              </a:buClr>
              <a:buFont typeface="Wingdings" pitchFamily="2" charset="2"/>
              <a:buChar char="§"/>
              <a:defRPr sz="2000">
                <a:solidFill>
                  <a:schemeClr val="tx1"/>
                </a:solidFill>
                <a:latin typeface="+mn-lt"/>
                <a:ea typeface="SimSun" pitchFamily="2" charset="-122"/>
              </a:defRPr>
            </a:lvl5pPr>
            <a:lvl6pPr marL="2514600" indent="-228600" algn="l" rtl="0" fontAlgn="base">
              <a:spcBef>
                <a:spcPct val="20000"/>
              </a:spcBef>
              <a:spcAft>
                <a:spcPct val="0"/>
              </a:spcAft>
              <a:buClr>
                <a:schemeClr val="folHlink"/>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Font typeface="Wingdings" pitchFamily="2" charset="2"/>
              <a:buChar char="§"/>
              <a:defRPr sz="2000">
                <a:solidFill>
                  <a:schemeClr val="tx1"/>
                </a:solidFill>
                <a:latin typeface="+mn-lt"/>
                <a:ea typeface="+mn-ea"/>
              </a:defRPr>
            </a:lvl9pPr>
          </a:lstStyle>
          <a:p>
            <a:pPr algn="l">
              <a:buClr>
                <a:srgbClr val="FF6600"/>
              </a:buClr>
              <a:defRPr/>
            </a:pPr>
            <a:r>
              <a:rPr lang="en-US" altLang="zh-CN" sz="1400" b="1" kern="0" dirty="0" smtClean="0">
                <a:solidFill>
                  <a:srgbClr val="0000CC"/>
                </a:solidFill>
                <a:latin typeface="Arial"/>
              </a:rPr>
              <a:t>In collaboration with: </a:t>
            </a:r>
            <a:r>
              <a:rPr lang="en-US" altLang="zh-CN" sz="1400" b="1" kern="0" dirty="0" smtClean="0">
                <a:solidFill>
                  <a:srgbClr val="000000"/>
                </a:solidFill>
                <a:latin typeface="Arial"/>
              </a:rPr>
              <a:t>Mark </a:t>
            </a:r>
            <a:r>
              <a:rPr lang="en-US" altLang="zh-CN" sz="1400" b="1" kern="0" dirty="0" err="1" smtClean="0">
                <a:solidFill>
                  <a:srgbClr val="000000"/>
                </a:solidFill>
                <a:latin typeface="Arial"/>
              </a:rPr>
              <a:t>DeMaria</a:t>
            </a:r>
            <a:r>
              <a:rPr lang="en-US" altLang="zh-CN" sz="1400" b="1" kern="0" dirty="0" smtClean="0">
                <a:solidFill>
                  <a:srgbClr val="000000"/>
                </a:solidFill>
                <a:latin typeface="Arial"/>
              </a:rPr>
              <a:t>, John L. (Jack) </a:t>
            </a:r>
            <a:r>
              <a:rPr lang="en-US" altLang="zh-CN" sz="1400" b="1" kern="0" dirty="0" err="1" smtClean="0">
                <a:solidFill>
                  <a:srgbClr val="000000"/>
                </a:solidFill>
                <a:latin typeface="Arial"/>
              </a:rPr>
              <a:t>Beven</a:t>
            </a:r>
            <a:r>
              <a:rPr lang="en-US" altLang="zh-CN" sz="1400" b="1" kern="0" dirty="0" smtClean="0">
                <a:solidFill>
                  <a:srgbClr val="000000"/>
                </a:solidFill>
                <a:latin typeface="Arial"/>
              </a:rPr>
              <a:t>, </a:t>
            </a:r>
            <a:r>
              <a:rPr lang="en-US" altLang="zh-CN" sz="1400" b="1" kern="0" dirty="0">
                <a:solidFill>
                  <a:srgbClr val="000000"/>
                </a:solidFill>
                <a:latin typeface="Arial"/>
              </a:rPr>
              <a:t>Sid </a:t>
            </a:r>
            <a:r>
              <a:rPr lang="en-US" altLang="zh-CN" sz="1400" b="1" kern="0" dirty="0" err="1" smtClean="0">
                <a:solidFill>
                  <a:srgbClr val="000000"/>
                </a:solidFill>
                <a:latin typeface="Arial"/>
              </a:rPr>
              <a:t>Boukabara</a:t>
            </a:r>
            <a:r>
              <a:rPr lang="en-US" altLang="zh-CN" sz="1400" b="1" kern="0" dirty="0" smtClean="0">
                <a:solidFill>
                  <a:srgbClr val="000000"/>
                </a:solidFill>
                <a:latin typeface="Arial"/>
              </a:rPr>
              <a:t>, </a:t>
            </a:r>
            <a:r>
              <a:rPr lang="en-US" altLang="zh-CN" sz="1400" b="1" kern="0" dirty="0" err="1" smtClean="0">
                <a:solidFill>
                  <a:srgbClr val="000000"/>
                </a:solidFill>
                <a:latin typeface="Arial"/>
              </a:rPr>
              <a:t>Fuzhong</a:t>
            </a:r>
            <a:r>
              <a:rPr lang="en-US" altLang="zh-CN" sz="1400" b="1" kern="0" dirty="0" smtClean="0">
                <a:solidFill>
                  <a:srgbClr val="000000"/>
                </a:solidFill>
                <a:latin typeface="Arial"/>
              </a:rPr>
              <a:t> </a:t>
            </a:r>
            <a:r>
              <a:rPr lang="en-US" altLang="zh-CN" sz="1400" b="1" kern="0" dirty="0" err="1" smtClean="0">
                <a:solidFill>
                  <a:srgbClr val="000000"/>
                </a:solidFill>
                <a:latin typeface="Arial"/>
              </a:rPr>
              <a:t>Weng</a:t>
            </a:r>
            <a:r>
              <a:rPr lang="en-US" altLang="zh-CN" sz="1400" b="1" kern="0" dirty="0" smtClean="0">
                <a:solidFill>
                  <a:srgbClr val="000000"/>
                </a:solidFill>
                <a:latin typeface="Arial"/>
              </a:rPr>
              <a:t> etc.</a:t>
            </a:r>
          </a:p>
          <a:p>
            <a:pPr algn="l">
              <a:buClr>
                <a:srgbClr val="FF6600"/>
              </a:buClr>
              <a:defRPr/>
            </a:pPr>
            <a:r>
              <a:rPr lang="en-US" altLang="zh-CN" sz="1400" b="1" kern="0" dirty="0" smtClean="0">
                <a:solidFill>
                  <a:srgbClr val="0000CC"/>
                </a:solidFill>
                <a:latin typeface="Arial"/>
              </a:rPr>
              <a:t>Acknowledgement: </a:t>
            </a:r>
            <a:r>
              <a:rPr lang="en-US" altLang="zh-CN" sz="1400" b="1" kern="0" dirty="0">
                <a:solidFill>
                  <a:srgbClr val="0000CC"/>
                </a:solidFill>
                <a:latin typeface="Arial"/>
              </a:rPr>
              <a:t>   </a:t>
            </a:r>
            <a:r>
              <a:rPr lang="en-US" altLang="zh-CN" sz="1400" b="1" kern="0" dirty="0">
                <a:latin typeface="Arial"/>
              </a:rPr>
              <a:t>GOES-R HIW </a:t>
            </a:r>
            <a:r>
              <a:rPr lang="en-US" altLang="zh-CN" sz="1400" b="1" kern="0" dirty="0" smtClean="0">
                <a:latin typeface="Arial"/>
              </a:rPr>
              <a:t>Program,</a:t>
            </a:r>
            <a:r>
              <a:rPr lang="en-US" altLang="zh-CN" sz="1400" b="1" kern="0" dirty="0" smtClean="0">
                <a:solidFill>
                  <a:srgbClr val="0000CC"/>
                </a:solidFill>
                <a:latin typeface="Arial"/>
              </a:rPr>
              <a:t> </a:t>
            </a:r>
            <a:r>
              <a:rPr lang="en-US" altLang="zh-CN" sz="1400" b="1" kern="0" dirty="0" smtClean="0">
                <a:solidFill>
                  <a:srgbClr val="000000"/>
                </a:solidFill>
                <a:latin typeface="Arial"/>
              </a:rPr>
              <a:t>JPSS PGRR Program, JCSDA S4 computer, SSEC Data Center</a:t>
            </a:r>
            <a:endParaRPr lang="en-US" altLang="zh-CN" sz="1400" b="1" kern="0" dirty="0">
              <a:solidFill>
                <a:srgbClr val="000000"/>
              </a:solidFill>
              <a:latin typeface="Arial"/>
            </a:endParaRPr>
          </a:p>
        </p:txBody>
      </p:sp>
      <p:sp>
        <p:nvSpPr>
          <p:cNvPr id="7" name="Content Placeholder 2"/>
          <p:cNvSpPr txBox="1">
            <a:spLocks/>
          </p:cNvSpPr>
          <p:nvPr/>
        </p:nvSpPr>
        <p:spPr>
          <a:xfrm>
            <a:off x="-76200" y="1828800"/>
            <a:ext cx="4495800" cy="4525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0000CC"/>
                </a:solidFill>
              </a:rPr>
              <a:t>	</a:t>
            </a:r>
            <a:r>
              <a:rPr lang="en-US" sz="2400" b="1" dirty="0" smtClean="0">
                <a:solidFill>
                  <a:srgbClr val="0000CC"/>
                </a:solidFill>
              </a:rPr>
              <a:t>Motivation</a:t>
            </a:r>
          </a:p>
          <a:p>
            <a:r>
              <a:rPr lang="en-US" sz="2400" dirty="0" smtClean="0">
                <a:solidFill>
                  <a:srgbClr val="0000CC"/>
                </a:solidFill>
              </a:rPr>
              <a:t>Research to better use of JPSS/GOES-R data in a </a:t>
            </a:r>
            <a:r>
              <a:rPr lang="en-US" sz="2400" dirty="0" err="1" smtClean="0">
                <a:solidFill>
                  <a:srgbClr val="0000CC"/>
                </a:solidFill>
              </a:rPr>
              <a:t>mesoscale</a:t>
            </a:r>
            <a:r>
              <a:rPr lang="en-US" sz="2400" dirty="0" smtClean="0">
                <a:solidFill>
                  <a:srgbClr val="0000CC"/>
                </a:solidFill>
              </a:rPr>
              <a:t> NWP model for applications;</a:t>
            </a:r>
          </a:p>
          <a:p>
            <a:r>
              <a:rPr lang="en-US" sz="2400" dirty="0" smtClean="0">
                <a:solidFill>
                  <a:srgbClr val="0000CC"/>
                </a:solidFill>
              </a:rPr>
              <a:t>Accelerate the R2O transition </a:t>
            </a:r>
          </a:p>
          <a:p>
            <a:pPr lvl="1"/>
            <a:r>
              <a:rPr lang="en-US" sz="2000" dirty="0" smtClean="0">
                <a:solidFill>
                  <a:srgbClr val="0000CC"/>
                </a:solidFill>
              </a:rPr>
              <a:t>offline case studies followed by online demonstration</a:t>
            </a:r>
          </a:p>
          <a:p>
            <a:pPr lvl="1"/>
            <a:r>
              <a:rPr lang="en-US" sz="2000" dirty="0" smtClean="0">
                <a:solidFill>
                  <a:srgbClr val="0000CC"/>
                </a:solidFill>
              </a:rPr>
              <a:t>Transfer research progress (e.g., handling clouds, using moisture information etc.) to operation with collaborating with NCEP team</a:t>
            </a:r>
          </a:p>
        </p:txBody>
      </p:sp>
      <p:cxnSp>
        <p:nvCxnSpPr>
          <p:cNvPr id="9" name="Straight Arrow Connector 8"/>
          <p:cNvCxnSpPr/>
          <p:nvPr/>
        </p:nvCxnSpPr>
        <p:spPr>
          <a:xfrm>
            <a:off x="6629400" y="2286000"/>
            <a:ext cx="1143000" cy="11430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5638800" y="1981200"/>
            <a:ext cx="2146485" cy="307777"/>
          </a:xfrm>
          <a:prstGeom prst="rect">
            <a:avLst/>
          </a:prstGeom>
          <a:noFill/>
        </p:spPr>
        <p:txBody>
          <a:bodyPr wrap="none" rtlCol="0">
            <a:spAutoFit/>
          </a:bodyPr>
          <a:lstStyle/>
          <a:p>
            <a:pPr fontAlgn="base">
              <a:spcBef>
                <a:spcPct val="0"/>
              </a:spcBef>
              <a:spcAft>
                <a:spcPct val="0"/>
              </a:spcAft>
            </a:pPr>
            <a:r>
              <a:rPr lang="en-US" sz="1400" dirty="0" smtClean="0">
                <a:solidFill>
                  <a:prstClr val="black"/>
                </a:solidFill>
                <a:latin typeface="Arial" pitchFamily="34" charset="0"/>
                <a:ea typeface="宋体" pitchFamily="2" charset="-122"/>
              </a:rPr>
              <a:t>Tropical storm </a:t>
            </a:r>
            <a:r>
              <a:rPr lang="en-US" sz="1400" dirty="0" err="1" smtClean="0">
                <a:solidFill>
                  <a:prstClr val="black"/>
                </a:solidFill>
                <a:latin typeface="Arial" pitchFamily="34" charset="0"/>
                <a:ea typeface="宋体" pitchFamily="2" charset="-122"/>
              </a:rPr>
              <a:t>Humberto</a:t>
            </a:r>
            <a:endParaRPr lang="en-US" sz="1400" dirty="0">
              <a:solidFill>
                <a:prstClr val="black"/>
              </a:solidFill>
              <a:latin typeface="Arial" pitchFamily="34" charset="0"/>
              <a:ea typeface="宋体" pitchFamily="2" charset="-122"/>
            </a:endParaRPr>
          </a:p>
        </p:txBody>
      </p:sp>
      <p:sp>
        <p:nvSpPr>
          <p:cNvPr id="4" name="TextBox 3"/>
          <p:cNvSpPr txBox="1"/>
          <p:nvPr/>
        </p:nvSpPr>
        <p:spPr>
          <a:xfrm>
            <a:off x="5334000" y="5257800"/>
            <a:ext cx="3352200" cy="369332"/>
          </a:xfrm>
          <a:prstGeom prst="rect">
            <a:avLst/>
          </a:prstGeom>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pPr fontAlgn="base">
              <a:spcBef>
                <a:spcPct val="0"/>
              </a:spcBef>
              <a:spcAft>
                <a:spcPct val="0"/>
              </a:spcAft>
            </a:pPr>
            <a:r>
              <a:rPr lang="en-US" dirty="0" smtClean="0">
                <a:solidFill>
                  <a:prstClr val="black"/>
                </a:solidFill>
              </a:rPr>
              <a:t>http://cimss.ssec.wisc.edu/sdat</a:t>
            </a:r>
            <a:endParaRPr lang="en-US" dirty="0">
              <a:solidFill>
                <a:prstClr val="black"/>
              </a:solidFill>
            </a:endParaRPr>
          </a:p>
        </p:txBody>
      </p:sp>
      <p:sp>
        <p:nvSpPr>
          <p:cNvPr id="2" name="Slide Number Placeholder 1"/>
          <p:cNvSpPr>
            <a:spLocks noGrp="1"/>
          </p:cNvSpPr>
          <p:nvPr>
            <p:ph type="sldNum" sz="quarter" idx="12"/>
          </p:nvPr>
        </p:nvSpPr>
        <p:spPr/>
        <p:txBody>
          <a:bodyPr/>
          <a:lstStyle/>
          <a:p>
            <a:pPr>
              <a:defRPr/>
            </a:pPr>
            <a:fld id="{3DE119C5-927B-4CBD-9797-29B727201D0F}" type="slidenum">
              <a:rPr lang="en-US" smtClean="0"/>
              <a:pPr>
                <a:defRPr/>
              </a:pPr>
              <a:t>2</a:t>
            </a:fld>
            <a:endParaRPr lang="en-US"/>
          </a:p>
        </p:txBody>
      </p:sp>
    </p:spTree>
    <p:extLst>
      <p:ext uri="{BB962C8B-B14F-4D97-AF65-F5344CB8AC3E}">
        <p14:creationId xmlns:p14="http://schemas.microsoft.com/office/powerpoint/2010/main" val="2217253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0"/>
            <a:ext cx="8229600" cy="914400"/>
          </a:xfrm>
        </p:spPr>
        <p:txBody>
          <a:bodyPr/>
          <a:lstStyle/>
          <a:p>
            <a:pPr eaLnBrk="1" hangingPunct="1"/>
            <a:r>
              <a:rPr lang="en-US" altLang="zh-CN" b="1" dirty="0" smtClean="0">
                <a:solidFill>
                  <a:srgbClr val="0000FF"/>
                </a:solidFill>
              </a:rPr>
              <a:t>SDAT evaluation</a:t>
            </a:r>
            <a:endParaRPr lang="en-US" b="1" dirty="0" smtClean="0">
              <a:solidFill>
                <a:srgbClr val="0000FF"/>
              </a:solidFill>
            </a:endParaRPr>
          </a:p>
        </p:txBody>
      </p:sp>
      <p:sp>
        <p:nvSpPr>
          <p:cNvPr id="68611" name="Content Placeholder 2"/>
          <p:cNvSpPr>
            <a:spLocks noGrp="1"/>
          </p:cNvSpPr>
          <p:nvPr>
            <p:ph idx="1"/>
          </p:nvPr>
        </p:nvSpPr>
        <p:spPr>
          <a:xfrm>
            <a:off x="76200" y="990600"/>
            <a:ext cx="9144000" cy="4525963"/>
          </a:xfrm>
        </p:spPr>
        <p:txBody>
          <a:bodyPr/>
          <a:lstStyle/>
          <a:p>
            <a:pPr eaLnBrk="1" hangingPunct="1"/>
            <a:r>
              <a:rPr lang="en-US" altLang="zh-CN" sz="2200" b="1" dirty="0" smtClean="0"/>
              <a:t>Hurricane Sandy (2012) and 2013 hurricanes</a:t>
            </a:r>
          </a:p>
          <a:p>
            <a:pPr eaLnBrk="1" hangingPunct="1"/>
            <a:r>
              <a:rPr lang="en-US" altLang="zh-CN" sz="2200" b="1" dirty="0" smtClean="0"/>
              <a:t>Near real-time demonstration</a:t>
            </a:r>
          </a:p>
          <a:p>
            <a:pPr eaLnBrk="1" hangingPunct="1"/>
            <a:r>
              <a:rPr lang="en-US" altLang="zh-CN" sz="2200" b="1" dirty="0" smtClean="0"/>
              <a:t>GOES Imager brightness temperature measurements</a:t>
            </a:r>
          </a:p>
        </p:txBody>
      </p:sp>
      <p:sp>
        <p:nvSpPr>
          <p:cNvPr id="2" name="Slide Number Placeholder 1"/>
          <p:cNvSpPr>
            <a:spLocks noGrp="1"/>
          </p:cNvSpPr>
          <p:nvPr>
            <p:ph type="sldNum" sz="quarter" idx="12"/>
          </p:nvPr>
        </p:nvSpPr>
        <p:spPr/>
        <p:txBody>
          <a:bodyPr/>
          <a:lstStyle/>
          <a:p>
            <a:pPr>
              <a:defRPr/>
            </a:pPr>
            <a:fld id="{C105F16F-A295-4842-83DE-A5C72519AFC0}" type="slidenum">
              <a:rPr lang="en-US" smtClean="0"/>
              <a:pPr>
                <a:defRPr/>
              </a:pPr>
              <a:t>20</a:t>
            </a:fld>
            <a:endParaRPr lang="en-US"/>
          </a:p>
        </p:txBody>
      </p:sp>
    </p:spTree>
    <p:extLst>
      <p:ext uri="{BB962C8B-B14F-4D97-AF65-F5344CB8AC3E}">
        <p14:creationId xmlns:p14="http://schemas.microsoft.com/office/powerpoint/2010/main" val="4054952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4088" t="27635" r="4560" b="22358"/>
          <a:stretch/>
        </p:blipFill>
        <p:spPr bwMode="auto">
          <a:xfrm>
            <a:off x="1090653" y="337456"/>
            <a:ext cx="6681747" cy="274324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76200" y="6096000"/>
            <a:ext cx="8915400" cy="830997"/>
          </a:xfrm>
          <a:prstGeom prst="rect">
            <a:avLst/>
          </a:prstGeom>
          <a:noFill/>
        </p:spPr>
        <p:txBody>
          <a:bodyPr wrap="square" rtlCol="0">
            <a:spAutoFit/>
          </a:bodyPr>
          <a:lstStyle/>
          <a:p>
            <a:r>
              <a:rPr lang="en-US" sz="1600" dirty="0" smtClean="0">
                <a:solidFill>
                  <a:prstClr val="black"/>
                </a:solidFill>
                <a:ea typeface="宋体" pitchFamily="2" charset="-122"/>
              </a:rPr>
              <a:t>Sandy forecast RMSE (km) from CIMSS experimental (WRF/GSI with 12 km resolution) with GTS, AIRS and </a:t>
            </a:r>
            <a:r>
              <a:rPr lang="en-US" sz="1600" dirty="0" err="1" smtClean="0">
                <a:solidFill>
                  <a:prstClr val="black"/>
                </a:solidFill>
                <a:ea typeface="宋体" pitchFamily="2" charset="-122"/>
              </a:rPr>
              <a:t>CrIMSS</a:t>
            </a:r>
            <a:r>
              <a:rPr lang="en-US" sz="1600" dirty="0" smtClean="0">
                <a:solidFill>
                  <a:prstClr val="black"/>
                </a:solidFill>
                <a:ea typeface="宋体" pitchFamily="2" charset="-122"/>
              </a:rPr>
              <a:t> data assimilated, operational HWRF, and GFS (AVNO).  Forecasts start from 12 UTC 25 Oct and valid 18 UTC 30 Oct 2012. </a:t>
            </a:r>
            <a:endParaRPr lang="en-US" sz="1600" dirty="0">
              <a:solidFill>
                <a:prstClr val="black"/>
              </a:solidFill>
              <a:ea typeface="宋体" pitchFamily="2" charset="-122"/>
            </a:endParaRPr>
          </a:p>
        </p:txBody>
      </p:sp>
      <p:sp>
        <p:nvSpPr>
          <p:cNvPr id="6" name="Title 1"/>
          <p:cNvSpPr txBox="1">
            <a:spLocks/>
          </p:cNvSpPr>
          <p:nvPr/>
        </p:nvSpPr>
        <p:spPr>
          <a:xfrm>
            <a:off x="-152400" y="-61119"/>
            <a:ext cx="9448800" cy="442119"/>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zh-CN" sz="2000" b="1" dirty="0" smtClean="0">
                <a:solidFill>
                  <a:srgbClr val="0000CC"/>
                </a:solidFill>
              </a:rPr>
              <a:t>Hurricane Sandy </a:t>
            </a:r>
            <a:r>
              <a:rPr lang="en-US" sz="2000" b="1" dirty="0" smtClean="0">
                <a:solidFill>
                  <a:srgbClr val="0000CC"/>
                </a:solidFill>
              </a:rPr>
              <a:t>(2012) 72-hour forecast experiments with SDAT</a:t>
            </a:r>
            <a:endParaRPr lang="en-US" sz="2000" b="1" dirty="0">
              <a:solidFill>
                <a:srgbClr val="0000CC"/>
              </a:solidFill>
            </a:endParaRPr>
          </a:p>
        </p:txBody>
      </p:sp>
      <p:pic>
        <p:nvPicPr>
          <p:cNvPr id="7" name="Picture 6"/>
          <p:cNvPicPr/>
          <p:nvPr/>
        </p:nvPicPr>
        <p:blipFill rotWithShape="1">
          <a:blip r:embed="rId3">
            <a:extLst>
              <a:ext uri="{28A0092B-C50C-407E-A947-70E740481C1C}">
                <a14:useLocalDpi xmlns:a14="http://schemas.microsoft.com/office/drawing/2010/main" val="0"/>
              </a:ext>
            </a:extLst>
          </a:blip>
          <a:srcRect l="3488" t="25996" r="5535" b="18029"/>
          <a:stretch/>
        </p:blipFill>
        <p:spPr bwMode="auto">
          <a:xfrm>
            <a:off x="1118082" y="3101571"/>
            <a:ext cx="6654318" cy="3070629"/>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3924587" y="533400"/>
            <a:ext cx="2368982" cy="369332"/>
          </a:xfrm>
          <a:prstGeom prst="rect">
            <a:avLst/>
          </a:prstGeom>
          <a:solidFill>
            <a:schemeClr val="bg1"/>
          </a:solidFill>
          <a:ln>
            <a:solidFill>
              <a:srgbClr val="800000"/>
            </a:solidFill>
          </a:ln>
        </p:spPr>
        <p:txBody>
          <a:bodyPr wrap="none" rtlCol="0">
            <a:spAutoFit/>
          </a:bodyPr>
          <a:lstStyle/>
          <a:p>
            <a:pPr fontAlgn="base">
              <a:spcBef>
                <a:spcPct val="0"/>
              </a:spcBef>
              <a:spcAft>
                <a:spcPct val="0"/>
              </a:spcAft>
            </a:pPr>
            <a:r>
              <a:rPr lang="en-US" dirty="0" smtClean="0">
                <a:solidFill>
                  <a:prstClr val="black"/>
                </a:solidFill>
                <a:latin typeface="Arial" pitchFamily="34" charset="0"/>
                <a:ea typeface="宋体" pitchFamily="2" charset="-122"/>
              </a:rPr>
              <a:t>Track forecast RMSE</a:t>
            </a:r>
            <a:endParaRPr lang="en-US" dirty="0">
              <a:solidFill>
                <a:prstClr val="black"/>
              </a:solidFill>
              <a:latin typeface="Arial" pitchFamily="34" charset="0"/>
              <a:ea typeface="宋体" pitchFamily="2" charset="-122"/>
            </a:endParaRPr>
          </a:p>
        </p:txBody>
      </p:sp>
      <p:sp>
        <p:nvSpPr>
          <p:cNvPr id="8" name="TextBox 7"/>
          <p:cNvSpPr txBox="1"/>
          <p:nvPr/>
        </p:nvSpPr>
        <p:spPr>
          <a:xfrm>
            <a:off x="4092258" y="3364468"/>
            <a:ext cx="2232342" cy="369332"/>
          </a:xfrm>
          <a:prstGeom prst="rect">
            <a:avLst/>
          </a:prstGeom>
          <a:solidFill>
            <a:schemeClr val="bg1"/>
          </a:solidFill>
          <a:ln>
            <a:solidFill>
              <a:srgbClr val="800000"/>
            </a:solidFill>
          </a:ln>
        </p:spPr>
        <p:txBody>
          <a:bodyPr wrap="none" rtlCol="0">
            <a:spAutoFit/>
          </a:bodyPr>
          <a:lstStyle/>
          <a:p>
            <a:pPr fontAlgn="base">
              <a:spcBef>
                <a:spcPct val="0"/>
              </a:spcBef>
              <a:spcAft>
                <a:spcPct val="0"/>
              </a:spcAft>
            </a:pPr>
            <a:r>
              <a:rPr lang="en-US" dirty="0" smtClean="0">
                <a:solidFill>
                  <a:prstClr val="black"/>
                </a:solidFill>
                <a:latin typeface="Arial" pitchFamily="34" charset="0"/>
                <a:ea typeface="宋体" pitchFamily="2" charset="-122"/>
              </a:rPr>
              <a:t>SLP forecast RMSE</a:t>
            </a:r>
            <a:endParaRPr lang="en-US" dirty="0">
              <a:solidFill>
                <a:prstClr val="black"/>
              </a:solidFill>
              <a:latin typeface="Arial" pitchFamily="34" charset="0"/>
              <a:ea typeface="宋体" pitchFamily="2" charset="-122"/>
            </a:endParaRPr>
          </a:p>
        </p:txBody>
      </p:sp>
      <p:sp>
        <p:nvSpPr>
          <p:cNvPr id="3" name="Slide Number Placeholder 2"/>
          <p:cNvSpPr>
            <a:spLocks noGrp="1"/>
          </p:cNvSpPr>
          <p:nvPr>
            <p:ph type="sldNum" sz="quarter" idx="12"/>
          </p:nvPr>
        </p:nvSpPr>
        <p:spPr/>
        <p:txBody>
          <a:bodyPr/>
          <a:lstStyle/>
          <a:p>
            <a:fld id="{CEAB61D9-92A0-44DC-9E3E-B1FE676538A2}"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1578594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rotWithShape="1">
          <a:blip r:embed="rId3">
            <a:extLst>
              <a:ext uri="{28A0092B-C50C-407E-A947-70E740481C1C}">
                <a14:useLocalDpi xmlns:a14="http://schemas.microsoft.com/office/drawing/2010/main" val="0"/>
              </a:ext>
            </a:extLst>
          </a:blip>
          <a:srcRect l="9991" t="4675" r="10840" b="4415"/>
          <a:stretch/>
        </p:blipFill>
        <p:spPr>
          <a:xfrm>
            <a:off x="284007" y="3305758"/>
            <a:ext cx="4592793" cy="3570927"/>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423" t="11111" r="62675" b="16296"/>
          <a:stretch/>
        </p:blipFill>
        <p:spPr bwMode="auto">
          <a:xfrm>
            <a:off x="0" y="1066800"/>
            <a:ext cx="5086350" cy="312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6201" y="152400"/>
            <a:ext cx="8991599" cy="523220"/>
          </a:xfrm>
          <a:prstGeom prst="rect">
            <a:avLst/>
          </a:prstGeom>
          <a:noFill/>
        </p:spPr>
        <p:txBody>
          <a:bodyPr wrap="square" rtlCol="0" anchor="t" anchorCtr="0">
            <a:spAutoFit/>
          </a:bodyPr>
          <a:lstStyle/>
          <a:p>
            <a:pPr algn="ctr" fontAlgn="auto">
              <a:spcBef>
                <a:spcPts val="0"/>
              </a:spcBef>
              <a:spcAft>
                <a:spcPts val="0"/>
              </a:spcAft>
            </a:pPr>
            <a:r>
              <a:rPr lang="en-US" sz="2800" b="1" dirty="0" err="1" smtClean="0">
                <a:solidFill>
                  <a:srgbClr val="000066"/>
                </a:solidFill>
                <a:latin typeface="Cambria" pitchFamily="18" charset="0"/>
              </a:rPr>
              <a:t>Realtime</a:t>
            </a:r>
            <a:r>
              <a:rPr lang="en-US" sz="2800" b="1" dirty="0" smtClean="0">
                <a:solidFill>
                  <a:srgbClr val="000066"/>
                </a:solidFill>
                <a:latin typeface="Cambria" pitchFamily="18" charset="0"/>
              </a:rPr>
              <a:t> </a:t>
            </a:r>
            <a:r>
              <a:rPr lang="en-US" sz="2800" b="1" dirty="0" smtClean="0">
                <a:solidFill>
                  <a:srgbClr val="000066"/>
                </a:solidFill>
                <a:latin typeface="Cambria" pitchFamily="18" charset="0"/>
                <a:cs typeface="Times New Roman" pitchFamily="18" charset="0"/>
              </a:rPr>
              <a:t>forecasts</a:t>
            </a:r>
            <a:r>
              <a:rPr lang="en-US" sz="2800" b="1" dirty="0" smtClean="0">
                <a:solidFill>
                  <a:srgbClr val="000066"/>
                </a:solidFill>
                <a:latin typeface="Cambria" pitchFamily="18" charset="0"/>
              </a:rPr>
              <a:t>: storm Karen (2013)</a:t>
            </a:r>
            <a:endParaRPr lang="en-US" sz="2800" b="1" dirty="0">
              <a:solidFill>
                <a:srgbClr val="000066"/>
              </a:solidFill>
              <a:latin typeface="Cambria" pitchFamily="18" charset="0"/>
            </a:endParaRPr>
          </a:p>
        </p:txBody>
      </p:sp>
      <p:sp>
        <p:nvSpPr>
          <p:cNvPr id="2" name="TextBox 1"/>
          <p:cNvSpPr txBox="1"/>
          <p:nvPr/>
        </p:nvSpPr>
        <p:spPr>
          <a:xfrm>
            <a:off x="0" y="4191000"/>
            <a:ext cx="2288575" cy="338554"/>
          </a:xfrm>
          <a:prstGeom prst="rect">
            <a:avLst/>
          </a:prstGeom>
          <a:noFill/>
        </p:spPr>
        <p:txBody>
          <a:bodyPr wrap="none" rtlCol="0">
            <a:spAutoFit/>
          </a:bodyPr>
          <a:lstStyle/>
          <a:p>
            <a:pPr fontAlgn="base">
              <a:spcBef>
                <a:spcPct val="0"/>
              </a:spcBef>
              <a:spcAft>
                <a:spcPct val="0"/>
              </a:spcAft>
            </a:pPr>
            <a:r>
              <a:rPr lang="en-US" sz="1600" b="1" dirty="0">
                <a:solidFill>
                  <a:srgbClr val="0000CC"/>
                </a:solidFill>
                <a:latin typeface="Arial" pitchFamily="34" charset="0"/>
                <a:ea typeface="宋体" pitchFamily="2" charset="-122"/>
              </a:rPr>
              <a:t>SDAT 3-day forecasts</a:t>
            </a:r>
          </a:p>
        </p:txBody>
      </p:sp>
      <p:sp>
        <p:nvSpPr>
          <p:cNvPr id="6" name="Slide Number Placeholder 5"/>
          <p:cNvSpPr>
            <a:spLocks noGrp="1"/>
          </p:cNvSpPr>
          <p:nvPr>
            <p:ph type="sldNum" sz="quarter" idx="12"/>
          </p:nvPr>
        </p:nvSpPr>
        <p:spPr/>
        <p:txBody>
          <a:bodyPr/>
          <a:lstStyle/>
          <a:p>
            <a:fld id="{0D03E8CD-FC56-45B5-903F-44A77B0B2436}" type="slidenum">
              <a:rPr lang="en-US" smtClean="0">
                <a:solidFill>
                  <a:prstClr val="black">
                    <a:tint val="75000"/>
                  </a:prstClr>
                </a:solidFill>
              </a:rPr>
              <a:pPr/>
              <a:t>22</a:t>
            </a:fld>
            <a:endParaRPr lang="en-US">
              <a:solidFill>
                <a:prstClr val="black">
                  <a:tint val="75000"/>
                </a:prstClr>
              </a:solidFill>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3147" t="22623" r="37793" b="21828"/>
          <a:stretch/>
        </p:blipFill>
        <p:spPr>
          <a:xfrm>
            <a:off x="4876800" y="3817519"/>
            <a:ext cx="4285394" cy="3192881"/>
          </a:xfrm>
          <a:prstGeom prst="rect">
            <a:avLst/>
          </a:prstGeom>
        </p:spPr>
      </p:pic>
      <p:sp>
        <p:nvSpPr>
          <p:cNvPr id="8" name="TextBox 7"/>
          <p:cNvSpPr txBox="1"/>
          <p:nvPr/>
        </p:nvSpPr>
        <p:spPr>
          <a:xfrm>
            <a:off x="5105400" y="1295400"/>
            <a:ext cx="40386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base">
              <a:spcBef>
                <a:spcPct val="0"/>
              </a:spcBef>
              <a:spcAft>
                <a:spcPct val="0"/>
              </a:spcAft>
            </a:pPr>
            <a:r>
              <a:rPr lang="en-US" dirty="0">
                <a:solidFill>
                  <a:prstClr val="black"/>
                </a:solidFill>
              </a:rPr>
              <a:t>Upper Left: NHC 4 AM </a:t>
            </a:r>
            <a:r>
              <a:rPr lang="en-US" dirty="0" smtClean="0">
                <a:solidFill>
                  <a:prstClr val="black"/>
                </a:solidFill>
              </a:rPr>
              <a:t>CDT (</a:t>
            </a:r>
            <a:r>
              <a:rPr lang="en-US" b="1" i="1" dirty="0" smtClean="0">
                <a:solidFill>
                  <a:prstClr val="black"/>
                </a:solidFill>
              </a:rPr>
              <a:t>09 UTC</a:t>
            </a:r>
            <a:r>
              <a:rPr lang="en-US" dirty="0" smtClean="0">
                <a:solidFill>
                  <a:prstClr val="black"/>
                </a:solidFill>
              </a:rPr>
              <a:t>) </a:t>
            </a:r>
            <a:r>
              <a:rPr lang="en-US" dirty="0">
                <a:solidFill>
                  <a:prstClr val="black"/>
                </a:solidFill>
              </a:rPr>
              <a:t>Advisory (Friday 04 October 2013)</a:t>
            </a:r>
          </a:p>
          <a:p>
            <a:pPr fontAlgn="base">
              <a:spcBef>
                <a:spcPct val="0"/>
              </a:spcBef>
              <a:spcAft>
                <a:spcPct val="0"/>
              </a:spcAft>
            </a:pPr>
            <a:endParaRPr lang="en-US" dirty="0">
              <a:solidFill>
                <a:prstClr val="black"/>
              </a:solidFill>
            </a:endParaRPr>
          </a:p>
          <a:p>
            <a:pPr fontAlgn="base">
              <a:spcBef>
                <a:spcPct val="0"/>
              </a:spcBef>
              <a:spcAft>
                <a:spcPct val="0"/>
              </a:spcAft>
            </a:pPr>
            <a:r>
              <a:rPr lang="en-US" dirty="0">
                <a:solidFill>
                  <a:prstClr val="black"/>
                </a:solidFill>
              </a:rPr>
              <a:t>Lower left: SDAT track forecasts started at 06 UTC 04 October valid 06 UTC 07 October 2013)</a:t>
            </a:r>
          </a:p>
          <a:p>
            <a:pPr fontAlgn="base">
              <a:spcBef>
                <a:spcPct val="0"/>
              </a:spcBef>
              <a:spcAft>
                <a:spcPct val="0"/>
              </a:spcAft>
            </a:pPr>
            <a:endParaRPr lang="en-US" dirty="0" smtClean="0">
              <a:solidFill>
                <a:prstClr val="black"/>
              </a:solidFill>
            </a:endParaRPr>
          </a:p>
          <a:p>
            <a:pPr fontAlgn="base">
              <a:spcBef>
                <a:spcPct val="0"/>
              </a:spcBef>
              <a:spcAft>
                <a:spcPct val="0"/>
              </a:spcAft>
            </a:pPr>
            <a:r>
              <a:rPr lang="en-US" dirty="0" smtClean="0">
                <a:solidFill>
                  <a:prstClr val="black"/>
                </a:solidFill>
              </a:rPr>
              <a:t>Lower </a:t>
            </a:r>
            <a:r>
              <a:rPr lang="en-US" dirty="0">
                <a:solidFill>
                  <a:prstClr val="black"/>
                </a:solidFill>
              </a:rPr>
              <a:t>right: Other dynamic models</a:t>
            </a:r>
          </a:p>
        </p:txBody>
      </p:sp>
      <p:sp>
        <p:nvSpPr>
          <p:cNvPr id="9" name="TextBox 8"/>
          <p:cNvSpPr txBox="1"/>
          <p:nvPr/>
        </p:nvSpPr>
        <p:spPr>
          <a:xfrm>
            <a:off x="1105410" y="3429000"/>
            <a:ext cx="570990" cy="215444"/>
          </a:xfrm>
          <a:prstGeom prst="rect">
            <a:avLst/>
          </a:prstGeom>
          <a:noFill/>
        </p:spPr>
        <p:txBody>
          <a:bodyPr wrap="none" rtlCol="0">
            <a:spAutoFit/>
          </a:bodyPr>
          <a:lstStyle/>
          <a:p>
            <a:r>
              <a:rPr lang="en-US" sz="800" b="1" dirty="0" smtClean="0">
                <a:effectLst>
                  <a:outerShdw blurRad="38100" dist="38100" dir="2700000" algn="tl">
                    <a:srgbClr val="000000">
                      <a:alpha val="43137"/>
                    </a:srgbClr>
                  </a:outerShdw>
                </a:effectLst>
                <a:latin typeface="Times New Roman" pitchFamily="18" charset="0"/>
                <a:cs typeface="Times New Roman" pitchFamily="18" charset="0"/>
              </a:rPr>
              <a:t>(09UTC)</a:t>
            </a:r>
            <a:endParaRPr lang="en-US" sz="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TextBox 12"/>
          <p:cNvSpPr txBox="1"/>
          <p:nvPr/>
        </p:nvSpPr>
        <p:spPr>
          <a:xfrm>
            <a:off x="1066800" y="3048000"/>
            <a:ext cx="570990" cy="215444"/>
          </a:xfrm>
          <a:prstGeom prst="rect">
            <a:avLst/>
          </a:prstGeom>
          <a:noFill/>
        </p:spPr>
        <p:txBody>
          <a:bodyPr wrap="none" rtlCol="0">
            <a:spAutoFit/>
          </a:bodyPr>
          <a:lstStyle/>
          <a:p>
            <a:r>
              <a:rPr lang="en-US" sz="800" b="1" dirty="0" smtClean="0">
                <a:effectLst>
                  <a:outerShdw blurRad="38100" dist="38100" dir="2700000" algn="tl">
                    <a:srgbClr val="000000">
                      <a:alpha val="43137"/>
                    </a:srgbClr>
                  </a:outerShdw>
                </a:effectLst>
                <a:latin typeface="Times New Roman" pitchFamily="18" charset="0"/>
                <a:cs typeface="Times New Roman" pitchFamily="18" charset="0"/>
              </a:rPr>
              <a:t>(06UTC)</a:t>
            </a:r>
            <a:endParaRPr lang="en-US" sz="8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41381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295" t="2826" r="6053" b="7787"/>
          <a:stretch/>
        </p:blipFill>
        <p:spPr>
          <a:xfrm>
            <a:off x="0" y="1405039"/>
            <a:ext cx="4648200" cy="3547961"/>
          </a:xfrm>
          <a:prstGeom prst="rect">
            <a:avLst/>
          </a:prstGeom>
        </p:spPr>
      </p:pic>
      <p:sp>
        <p:nvSpPr>
          <p:cNvPr id="5" name="TextBox 4"/>
          <p:cNvSpPr txBox="1"/>
          <p:nvPr/>
        </p:nvSpPr>
        <p:spPr>
          <a:xfrm>
            <a:off x="76201" y="152400"/>
            <a:ext cx="8991599" cy="954107"/>
          </a:xfrm>
          <a:prstGeom prst="rect">
            <a:avLst/>
          </a:prstGeom>
          <a:noFill/>
        </p:spPr>
        <p:txBody>
          <a:bodyPr wrap="square" rtlCol="0" anchor="t" anchorCtr="0">
            <a:spAutoFit/>
          </a:bodyPr>
          <a:lstStyle/>
          <a:p>
            <a:pPr algn="ctr" fontAlgn="auto">
              <a:spcBef>
                <a:spcPts val="0"/>
              </a:spcBef>
              <a:spcAft>
                <a:spcPts val="0"/>
              </a:spcAft>
            </a:pPr>
            <a:r>
              <a:rPr lang="en-US" sz="2800" b="1" dirty="0" smtClean="0">
                <a:solidFill>
                  <a:srgbClr val="000066"/>
                </a:solidFill>
                <a:latin typeface="Calibri"/>
                <a:ea typeface="+mn-ea"/>
              </a:rPr>
              <a:t>Hurricane Karen 72 hours </a:t>
            </a:r>
            <a:r>
              <a:rPr lang="en-US" sz="2800" b="1" dirty="0">
                <a:solidFill>
                  <a:srgbClr val="000066"/>
                </a:solidFill>
              </a:rPr>
              <a:t>forecast </a:t>
            </a:r>
            <a:r>
              <a:rPr lang="en-US" sz="2800" b="1" dirty="0" smtClean="0">
                <a:solidFill>
                  <a:srgbClr val="000066"/>
                </a:solidFill>
              </a:rPr>
              <a:t> </a:t>
            </a:r>
            <a:endParaRPr lang="en-US" sz="2800" b="1" dirty="0">
              <a:solidFill>
                <a:srgbClr val="000066"/>
              </a:solidFill>
            </a:endParaRPr>
          </a:p>
          <a:p>
            <a:pPr algn="ctr" fontAlgn="auto">
              <a:spcBef>
                <a:spcPts val="0"/>
              </a:spcBef>
              <a:spcAft>
                <a:spcPts val="0"/>
              </a:spcAft>
            </a:pPr>
            <a:r>
              <a:rPr lang="en-US" sz="2800" b="1" dirty="0" smtClean="0">
                <a:solidFill>
                  <a:srgbClr val="000066"/>
                </a:solidFill>
              </a:rPr>
              <a:t>2013100312 - 201100612 </a:t>
            </a:r>
            <a:endParaRPr lang="en-US" sz="2800" b="1" dirty="0">
              <a:solidFill>
                <a:srgbClr val="000066"/>
              </a:solidFill>
              <a:latin typeface="Calibri"/>
              <a:ea typeface="+mn-ea"/>
            </a:endParaRPr>
          </a:p>
        </p:txBody>
      </p:sp>
      <p:sp>
        <p:nvSpPr>
          <p:cNvPr id="6" name="TextBox 5"/>
          <p:cNvSpPr txBox="1"/>
          <p:nvPr/>
        </p:nvSpPr>
        <p:spPr>
          <a:xfrm>
            <a:off x="3075287" y="6290846"/>
            <a:ext cx="6068713" cy="338554"/>
          </a:xfrm>
          <a:prstGeom prst="rect">
            <a:avLst/>
          </a:prstGeom>
          <a:noFill/>
        </p:spPr>
        <p:txBody>
          <a:bodyPr wrap="none" rtlCol="0">
            <a:spAutoFit/>
          </a:bodyPr>
          <a:lstStyle/>
          <a:p>
            <a:r>
              <a:rPr lang="en-US" sz="1600" b="1" dirty="0" smtClean="0"/>
              <a:t>Hurricane Karen track forecasts matched with available observations.</a:t>
            </a:r>
            <a:endParaRPr lang="en-US" sz="1600" b="1" dirty="0"/>
          </a:p>
        </p:txBody>
      </p:sp>
      <p:sp>
        <p:nvSpPr>
          <p:cNvPr id="7" name="TextBox 6"/>
          <p:cNvSpPr txBox="1"/>
          <p:nvPr/>
        </p:nvSpPr>
        <p:spPr>
          <a:xfrm>
            <a:off x="379256" y="4953000"/>
            <a:ext cx="2696031" cy="584775"/>
          </a:xfrm>
          <a:prstGeom prst="rect">
            <a:avLst/>
          </a:prstGeom>
          <a:solidFill>
            <a:schemeClr val="accent5">
              <a:lumMod val="40000"/>
              <a:lumOff val="60000"/>
            </a:schemeClr>
          </a:solidFill>
        </p:spPr>
        <p:txBody>
          <a:bodyPr wrap="square" rtlCol="0">
            <a:spAutoFit/>
          </a:bodyPr>
          <a:lstStyle/>
          <a:p>
            <a:r>
              <a:rPr lang="en-US" sz="1600" b="1" dirty="0">
                <a:solidFill>
                  <a:srgbClr val="FF0000"/>
                </a:solidFill>
              </a:rPr>
              <a:t>B</a:t>
            </a:r>
            <a:r>
              <a:rPr lang="en-US" sz="1600" b="1" dirty="0" smtClean="0">
                <a:solidFill>
                  <a:srgbClr val="FF0000"/>
                </a:solidFill>
              </a:rPr>
              <a:t>est track data </a:t>
            </a:r>
            <a:r>
              <a:rPr lang="en-US" sz="1600" b="1" dirty="0" smtClean="0"/>
              <a:t>only available until 06 UTC 6 Oct. 2013</a:t>
            </a:r>
            <a:endParaRPr lang="en-US" sz="1600"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692473"/>
            <a:ext cx="6172200" cy="4629150"/>
          </a:xfrm>
          <a:prstGeom prst="rect">
            <a:avLst/>
          </a:prstGeom>
        </p:spPr>
      </p:pic>
      <p:grpSp>
        <p:nvGrpSpPr>
          <p:cNvPr id="14" name="Group 13"/>
          <p:cNvGrpSpPr/>
          <p:nvPr/>
        </p:nvGrpSpPr>
        <p:grpSpPr>
          <a:xfrm>
            <a:off x="1066800" y="2526268"/>
            <a:ext cx="788518" cy="631799"/>
            <a:chOff x="1066800" y="2526268"/>
            <a:chExt cx="788518" cy="631799"/>
          </a:xfrm>
        </p:grpSpPr>
        <p:cxnSp>
          <p:nvCxnSpPr>
            <p:cNvPr id="10" name="Straight Arrow Connector 9"/>
            <p:cNvCxnSpPr/>
            <p:nvPr/>
          </p:nvCxnSpPr>
          <p:spPr>
            <a:xfrm>
              <a:off x="1550518" y="2853267"/>
              <a:ext cx="304800" cy="3048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66800" y="2526268"/>
              <a:ext cx="561036" cy="369332"/>
            </a:xfrm>
            <a:prstGeom prst="rect">
              <a:avLst/>
            </a:prstGeom>
            <a:noFill/>
          </p:spPr>
          <p:txBody>
            <a:bodyPr wrap="square" rtlCol="0">
              <a:spAutoFit/>
            </a:bodyPr>
            <a:lstStyle/>
            <a:p>
              <a:r>
                <a:rPr lang="en-US" dirty="0" err="1" smtClean="0">
                  <a:solidFill>
                    <a:srgbClr val="00B050"/>
                  </a:solidFill>
                  <a:latin typeface="Times New Roman" pitchFamily="18" charset="0"/>
                  <a:cs typeface="Times New Roman" pitchFamily="18" charset="0"/>
                </a:rPr>
                <a:t>sdat</a:t>
              </a:r>
              <a:endParaRPr lang="en-US" dirty="0">
                <a:solidFill>
                  <a:srgbClr val="00B050"/>
                </a:solidFill>
                <a:latin typeface="Times New Roman" pitchFamily="18" charset="0"/>
                <a:cs typeface="Times New Roman" pitchFamily="18" charset="0"/>
              </a:endParaRPr>
            </a:p>
          </p:txBody>
        </p:sp>
      </p:grpSp>
      <p:grpSp>
        <p:nvGrpSpPr>
          <p:cNvPr id="15" name="Group 14"/>
          <p:cNvGrpSpPr/>
          <p:nvPr/>
        </p:nvGrpSpPr>
        <p:grpSpPr>
          <a:xfrm>
            <a:off x="1676400" y="2209800"/>
            <a:ext cx="788518" cy="631799"/>
            <a:chOff x="1066800" y="2526268"/>
            <a:chExt cx="788518" cy="631799"/>
          </a:xfrm>
        </p:grpSpPr>
        <p:cxnSp>
          <p:nvCxnSpPr>
            <p:cNvPr id="16" name="Straight Arrow Connector 15"/>
            <p:cNvCxnSpPr/>
            <p:nvPr/>
          </p:nvCxnSpPr>
          <p:spPr>
            <a:xfrm>
              <a:off x="1550518" y="2853267"/>
              <a:ext cx="304800" cy="30480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066800" y="2526268"/>
              <a:ext cx="561036" cy="369332"/>
            </a:xfrm>
            <a:prstGeom prst="rect">
              <a:avLst/>
            </a:prstGeom>
            <a:noFill/>
          </p:spPr>
          <p:txBody>
            <a:bodyPr wrap="square" rtlCol="0">
              <a:spAutoFit/>
            </a:bodyPr>
            <a:lstStyle/>
            <a:p>
              <a:r>
                <a:rPr lang="en-US" dirty="0" err="1" smtClean="0">
                  <a:solidFill>
                    <a:schemeClr val="accent2"/>
                  </a:solidFill>
                  <a:latin typeface="Times New Roman" pitchFamily="18" charset="0"/>
                  <a:cs typeface="Times New Roman" pitchFamily="18" charset="0"/>
                </a:rPr>
                <a:t>ofcl</a:t>
              </a:r>
              <a:endParaRPr lang="en-US" dirty="0">
                <a:solidFill>
                  <a:schemeClr val="accent2"/>
                </a:solidFill>
                <a:latin typeface="Times New Roman" pitchFamily="18" charset="0"/>
                <a:cs typeface="Times New Roman" pitchFamily="18" charset="0"/>
              </a:endParaRPr>
            </a:p>
          </p:txBody>
        </p:sp>
      </p:grpSp>
      <p:grpSp>
        <p:nvGrpSpPr>
          <p:cNvPr id="30" name="Group 29"/>
          <p:cNvGrpSpPr/>
          <p:nvPr/>
        </p:nvGrpSpPr>
        <p:grpSpPr>
          <a:xfrm>
            <a:off x="2286000" y="3505200"/>
            <a:ext cx="685800" cy="597932"/>
            <a:chOff x="2286000" y="3505200"/>
            <a:chExt cx="685800" cy="597932"/>
          </a:xfrm>
        </p:grpSpPr>
        <p:cxnSp>
          <p:nvCxnSpPr>
            <p:cNvPr id="19" name="Straight Arrow Connector 18"/>
            <p:cNvCxnSpPr/>
            <p:nvPr/>
          </p:nvCxnSpPr>
          <p:spPr>
            <a:xfrm flipH="1" flipV="1">
              <a:off x="2324659" y="3505200"/>
              <a:ext cx="280518" cy="358801"/>
            </a:xfrm>
            <a:prstGeom prst="straightConnector1">
              <a:avLst/>
            </a:prstGeom>
            <a:ln>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86000" y="3733800"/>
              <a:ext cx="685800" cy="369332"/>
            </a:xfrm>
            <a:prstGeom prst="rect">
              <a:avLst/>
            </a:prstGeom>
            <a:noFill/>
          </p:spPr>
          <p:txBody>
            <a:bodyPr wrap="square" rtlCol="0">
              <a:spAutoFit/>
            </a:bodyPr>
            <a:lstStyle/>
            <a:p>
              <a:r>
                <a:rPr lang="en-US" dirty="0" err="1" smtClean="0">
                  <a:solidFill>
                    <a:schemeClr val="accent4">
                      <a:lumMod val="75000"/>
                    </a:schemeClr>
                  </a:solidFill>
                  <a:latin typeface="Times New Roman" pitchFamily="18" charset="0"/>
                  <a:cs typeface="Times New Roman" pitchFamily="18" charset="0"/>
                </a:rPr>
                <a:t>avno</a:t>
              </a:r>
              <a:endParaRPr lang="en-US" dirty="0">
                <a:solidFill>
                  <a:schemeClr val="accent4">
                    <a:lumMod val="75000"/>
                  </a:schemeClr>
                </a:solidFill>
                <a:latin typeface="Times New Roman" pitchFamily="18" charset="0"/>
                <a:cs typeface="Times New Roman" pitchFamily="18" charset="0"/>
              </a:endParaRPr>
            </a:p>
          </p:txBody>
        </p:sp>
      </p:grpSp>
      <p:grpSp>
        <p:nvGrpSpPr>
          <p:cNvPr id="29" name="Group 28"/>
          <p:cNvGrpSpPr/>
          <p:nvPr/>
        </p:nvGrpSpPr>
        <p:grpSpPr>
          <a:xfrm>
            <a:off x="2667000" y="2983468"/>
            <a:ext cx="990600" cy="369332"/>
            <a:chOff x="2667000" y="2983468"/>
            <a:chExt cx="990600" cy="369332"/>
          </a:xfrm>
        </p:grpSpPr>
        <p:cxnSp>
          <p:nvCxnSpPr>
            <p:cNvPr id="26" name="Straight Arrow Connector 25"/>
            <p:cNvCxnSpPr/>
            <p:nvPr/>
          </p:nvCxnSpPr>
          <p:spPr>
            <a:xfrm flipH="1">
              <a:off x="2667000" y="3200400"/>
              <a:ext cx="408287" cy="1"/>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71800" y="2983468"/>
              <a:ext cx="685800" cy="369332"/>
            </a:xfrm>
            <a:prstGeom prst="rect">
              <a:avLst/>
            </a:prstGeom>
            <a:noFill/>
          </p:spPr>
          <p:txBody>
            <a:bodyPr wrap="square" rtlCol="0">
              <a:spAutoFit/>
            </a:bodyPr>
            <a:lstStyle/>
            <a:p>
              <a:r>
                <a:rPr lang="en-US" dirty="0" err="1" smtClean="0">
                  <a:solidFill>
                    <a:srgbClr val="006600"/>
                  </a:solidFill>
                  <a:latin typeface="Times New Roman" pitchFamily="18" charset="0"/>
                  <a:cs typeface="Times New Roman" pitchFamily="18" charset="0"/>
                </a:rPr>
                <a:t>hwrf</a:t>
              </a:r>
              <a:endParaRPr lang="en-US" dirty="0">
                <a:solidFill>
                  <a:srgbClr val="006600"/>
                </a:solidFill>
                <a:latin typeface="Times New Roman" pitchFamily="18" charset="0"/>
                <a:cs typeface="Times New Roman" pitchFamily="18" charset="0"/>
              </a:endParaRPr>
            </a:p>
          </p:txBody>
        </p:sp>
      </p:grpSp>
      <p:sp>
        <p:nvSpPr>
          <p:cNvPr id="2" name="Slide Number Placeholder 1"/>
          <p:cNvSpPr>
            <a:spLocks noGrp="1"/>
          </p:cNvSpPr>
          <p:nvPr>
            <p:ph type="sldNum" sz="quarter" idx="12"/>
          </p:nvPr>
        </p:nvSpPr>
        <p:spPr/>
        <p:txBody>
          <a:bodyPr/>
          <a:lstStyle/>
          <a:p>
            <a:fld id="{350BB68A-CD75-43B8-B520-C7A1E8D5809D}" type="slidenum">
              <a:rPr lang="en-US" smtClean="0"/>
              <a:pPr/>
              <a:t>23</a:t>
            </a:fld>
            <a:endParaRPr lang="en-US"/>
          </a:p>
        </p:txBody>
      </p:sp>
    </p:spTree>
    <p:extLst>
      <p:ext uri="{BB962C8B-B14F-4D97-AF65-F5344CB8AC3E}">
        <p14:creationId xmlns:p14="http://schemas.microsoft.com/office/powerpoint/2010/main" val="2051324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2">
            <a:extLst>
              <a:ext uri="{28A0092B-C50C-407E-A947-70E740481C1C}">
                <a14:useLocalDpi xmlns:a14="http://schemas.microsoft.com/office/drawing/2010/main" val="0"/>
              </a:ext>
            </a:extLst>
          </a:blip>
          <a:srcRect l="10528" t="19992" r="10536" b="20006"/>
          <a:stretch/>
        </p:blipFill>
        <p:spPr>
          <a:xfrm>
            <a:off x="1" y="1371598"/>
            <a:ext cx="3007462" cy="4572152"/>
          </a:xfrm>
          <a:prstGeom prst="rect">
            <a:avLst/>
          </a:prstGeom>
        </p:spPr>
      </p:pic>
      <p:pic>
        <p:nvPicPr>
          <p:cNvPr id="3" name="Picture 2"/>
          <p:cNvPicPr>
            <a:picLocks/>
          </p:cNvPicPr>
          <p:nvPr/>
        </p:nvPicPr>
        <p:blipFill rotWithShape="1">
          <a:blip r:embed="rId3">
            <a:extLst>
              <a:ext uri="{28A0092B-C50C-407E-A947-70E740481C1C}">
                <a14:useLocalDpi xmlns:a14="http://schemas.microsoft.com/office/drawing/2010/main" val="0"/>
              </a:ext>
            </a:extLst>
          </a:blip>
          <a:srcRect l="10533" t="19999" r="10536" b="20001"/>
          <a:stretch/>
        </p:blipFill>
        <p:spPr>
          <a:xfrm>
            <a:off x="3048000" y="1371600"/>
            <a:ext cx="3007271" cy="4572000"/>
          </a:xfrm>
          <a:prstGeom prst="rect">
            <a:avLst/>
          </a:prstGeom>
        </p:spPr>
      </p:pic>
      <p:pic>
        <p:nvPicPr>
          <p:cNvPr id="4" name="Picture 3"/>
          <p:cNvPicPr>
            <a:picLocks/>
          </p:cNvPicPr>
          <p:nvPr/>
        </p:nvPicPr>
        <p:blipFill rotWithShape="1">
          <a:blip r:embed="rId4">
            <a:extLst>
              <a:ext uri="{28A0092B-C50C-407E-A947-70E740481C1C}">
                <a14:useLocalDpi xmlns:a14="http://schemas.microsoft.com/office/drawing/2010/main" val="0"/>
              </a:ext>
            </a:extLst>
          </a:blip>
          <a:srcRect l="10535" t="19999" r="10536" b="20001"/>
          <a:stretch/>
        </p:blipFill>
        <p:spPr>
          <a:xfrm>
            <a:off x="6096000" y="1371600"/>
            <a:ext cx="3007195" cy="4572000"/>
          </a:xfrm>
          <a:prstGeom prst="rect">
            <a:avLst/>
          </a:prstGeom>
        </p:spPr>
      </p:pic>
      <p:sp>
        <p:nvSpPr>
          <p:cNvPr id="5" name="TextBox 4"/>
          <p:cNvSpPr txBox="1"/>
          <p:nvPr/>
        </p:nvSpPr>
        <p:spPr>
          <a:xfrm>
            <a:off x="76201" y="152400"/>
            <a:ext cx="8991599" cy="954107"/>
          </a:xfrm>
          <a:prstGeom prst="rect">
            <a:avLst/>
          </a:prstGeom>
          <a:noFill/>
        </p:spPr>
        <p:txBody>
          <a:bodyPr wrap="square" rtlCol="0" anchor="t" anchorCtr="0">
            <a:spAutoFit/>
          </a:bodyPr>
          <a:lstStyle/>
          <a:p>
            <a:pPr algn="ctr" fontAlgn="auto">
              <a:spcBef>
                <a:spcPts val="0"/>
              </a:spcBef>
              <a:spcAft>
                <a:spcPts val="0"/>
              </a:spcAft>
            </a:pPr>
            <a:r>
              <a:rPr lang="en-US" sz="2800" b="1" dirty="0" smtClean="0">
                <a:solidFill>
                  <a:srgbClr val="000066"/>
                </a:solidFill>
                <a:latin typeface="Calibri"/>
                <a:ea typeface="+mn-ea"/>
              </a:rPr>
              <a:t>Life cycle- </a:t>
            </a:r>
            <a:r>
              <a:rPr lang="en-US" sz="2800" b="1" dirty="0" err="1" smtClean="0">
                <a:solidFill>
                  <a:srgbClr val="000066"/>
                </a:solidFill>
                <a:latin typeface="Calibri"/>
                <a:ea typeface="+mn-ea"/>
              </a:rPr>
              <a:t>Humberto</a:t>
            </a:r>
            <a:r>
              <a:rPr lang="en-US" sz="2800" b="1" dirty="0" smtClean="0">
                <a:solidFill>
                  <a:srgbClr val="000066"/>
                </a:solidFill>
                <a:latin typeface="Calibri"/>
                <a:ea typeface="+mn-ea"/>
              </a:rPr>
              <a:t> 72 hours </a:t>
            </a:r>
            <a:r>
              <a:rPr lang="en-US" sz="2800" b="1" dirty="0">
                <a:solidFill>
                  <a:srgbClr val="000066"/>
                </a:solidFill>
              </a:rPr>
              <a:t>forecast </a:t>
            </a:r>
            <a:r>
              <a:rPr lang="en-US" sz="2800" b="1" dirty="0" smtClean="0">
                <a:solidFill>
                  <a:srgbClr val="000066"/>
                </a:solidFill>
              </a:rPr>
              <a:t> </a:t>
            </a:r>
            <a:endParaRPr lang="en-US" sz="2800" b="1" dirty="0">
              <a:solidFill>
                <a:srgbClr val="000066"/>
              </a:solidFill>
            </a:endParaRPr>
          </a:p>
          <a:p>
            <a:pPr algn="ctr" fontAlgn="auto">
              <a:spcBef>
                <a:spcPts val="0"/>
              </a:spcBef>
              <a:spcAft>
                <a:spcPts val="0"/>
              </a:spcAft>
            </a:pPr>
            <a:r>
              <a:rPr lang="en-US" sz="2800" b="1" dirty="0" smtClean="0">
                <a:solidFill>
                  <a:srgbClr val="000066"/>
                </a:solidFill>
              </a:rPr>
              <a:t>2013090900 - 2013091618 </a:t>
            </a:r>
            <a:endParaRPr lang="en-US" sz="2800" b="1" dirty="0">
              <a:solidFill>
                <a:srgbClr val="000066"/>
              </a:solidFill>
              <a:latin typeface="Calibri"/>
              <a:ea typeface="+mn-ea"/>
            </a:endParaRPr>
          </a:p>
        </p:txBody>
      </p:sp>
      <p:sp>
        <p:nvSpPr>
          <p:cNvPr id="6" name="Slide Number Placeholder 5"/>
          <p:cNvSpPr>
            <a:spLocks noGrp="1"/>
          </p:cNvSpPr>
          <p:nvPr>
            <p:ph type="sldNum" sz="quarter" idx="12"/>
          </p:nvPr>
        </p:nvSpPr>
        <p:spPr/>
        <p:txBody>
          <a:bodyPr/>
          <a:lstStyle/>
          <a:p>
            <a:fld id="{350BB68A-CD75-43B8-B520-C7A1E8D5809D}" type="slidenum">
              <a:rPr lang="en-US" smtClean="0"/>
              <a:pPr/>
              <a:t>24</a:t>
            </a:fld>
            <a:endParaRPr lang="en-US"/>
          </a:p>
        </p:txBody>
      </p:sp>
    </p:spTree>
    <p:extLst>
      <p:ext uri="{BB962C8B-B14F-4D97-AF65-F5344CB8AC3E}">
        <p14:creationId xmlns:p14="http://schemas.microsoft.com/office/powerpoint/2010/main" val="57921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extLst>
              <a:ext uri="{28A0092B-C50C-407E-A947-70E740481C1C}">
                <a14:useLocalDpi xmlns:a14="http://schemas.microsoft.com/office/drawing/2010/main" val="0"/>
              </a:ext>
            </a:extLst>
          </a:blip>
          <a:srcRect b="10900"/>
          <a:stretch/>
        </p:blipFill>
        <p:spPr bwMode="auto">
          <a:xfrm>
            <a:off x="0" y="838200"/>
            <a:ext cx="19050000" cy="13578840"/>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1390"/>
            <a:ext cx="3444240" cy="335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4550" y="-1057275"/>
            <a:ext cx="7905750" cy="4562475"/>
          </a:xfrm>
          <a:prstGeom prst="rect">
            <a:avLst/>
          </a:prstGeom>
        </p:spPr>
      </p:pic>
      <p:sp>
        <p:nvSpPr>
          <p:cNvPr id="5" name="TextBox 4"/>
          <p:cNvSpPr txBox="1"/>
          <p:nvPr/>
        </p:nvSpPr>
        <p:spPr>
          <a:xfrm>
            <a:off x="6400800" y="3048000"/>
            <a:ext cx="25908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fontAlgn="base">
              <a:spcBef>
                <a:spcPct val="0"/>
              </a:spcBef>
              <a:spcAft>
                <a:spcPct val="0"/>
              </a:spcAft>
            </a:pPr>
            <a:r>
              <a:rPr lang="en-US" dirty="0" smtClean="0">
                <a:solidFill>
                  <a:prstClr val="white"/>
                </a:solidFill>
              </a:rPr>
              <a:t>The </a:t>
            </a:r>
            <a:r>
              <a:rPr lang="en-US" dirty="0">
                <a:solidFill>
                  <a:prstClr val="white"/>
                </a:solidFill>
              </a:rPr>
              <a:t>72 hour cumulative forecasts </a:t>
            </a:r>
            <a:r>
              <a:rPr lang="en-US" dirty="0" smtClean="0">
                <a:solidFill>
                  <a:prstClr val="white"/>
                </a:solidFill>
              </a:rPr>
              <a:t>(mm) from </a:t>
            </a:r>
            <a:r>
              <a:rPr lang="en-US" dirty="0">
                <a:solidFill>
                  <a:prstClr val="white"/>
                </a:solidFill>
              </a:rPr>
              <a:t>SDAT started at 18 UTC on 10 September 2013.  </a:t>
            </a:r>
          </a:p>
        </p:txBody>
      </p:sp>
      <p:pic>
        <p:nvPicPr>
          <p:cNvPr id="7" name="Picture 6"/>
          <p:cNvPicPr/>
          <p:nvPr/>
        </p:nvPicPr>
        <p:blipFill rotWithShape="1">
          <a:blip r:embed="rId3">
            <a:extLst>
              <a:ext uri="{28A0092B-C50C-407E-A947-70E740481C1C}">
                <a14:useLocalDpi xmlns:a14="http://schemas.microsoft.com/office/drawing/2010/main" val="0"/>
              </a:ext>
            </a:extLst>
          </a:blip>
          <a:srcRect l="29791" t="75800" r="22619" b="13529"/>
          <a:stretch/>
        </p:blipFill>
        <p:spPr bwMode="auto">
          <a:xfrm>
            <a:off x="6021659" y="2286000"/>
            <a:ext cx="3046141" cy="54641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2209800" y="2020669"/>
            <a:ext cx="3505199"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fontAlgn="base">
              <a:spcBef>
                <a:spcPct val="0"/>
              </a:spcBef>
              <a:spcAft>
                <a:spcPct val="0"/>
              </a:spcAft>
            </a:pPr>
            <a:r>
              <a:rPr lang="en-US" dirty="0" smtClean="0">
                <a:solidFill>
                  <a:prstClr val="white"/>
                </a:solidFill>
              </a:rPr>
              <a:t>7-day observed precipitation (inches) valid at 9/16/2013  12 UTC</a:t>
            </a:r>
            <a:endParaRPr lang="en-US" dirty="0">
              <a:solidFill>
                <a:prstClr val="white"/>
              </a:solidFill>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11121" r="93706"/>
          <a:stretch/>
        </p:blipFill>
        <p:spPr>
          <a:xfrm>
            <a:off x="0" y="-549894"/>
            <a:ext cx="497624" cy="4055094"/>
          </a:xfrm>
          <a:prstGeom prst="rect">
            <a:avLst/>
          </a:prstGeom>
        </p:spPr>
      </p:pic>
      <p:sp>
        <p:nvSpPr>
          <p:cNvPr id="8" name="Oval 7"/>
          <p:cNvSpPr/>
          <p:nvPr/>
        </p:nvSpPr>
        <p:spPr>
          <a:xfrm>
            <a:off x="3124200" y="609600"/>
            <a:ext cx="533400" cy="496670"/>
          </a:xfrm>
          <a:prstGeom prst="ellipse">
            <a:avLst/>
          </a:prstGeom>
          <a:no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Oval 10"/>
          <p:cNvSpPr/>
          <p:nvPr/>
        </p:nvSpPr>
        <p:spPr>
          <a:xfrm>
            <a:off x="5941741" y="4724401"/>
            <a:ext cx="535259" cy="533400"/>
          </a:xfrm>
          <a:prstGeom prst="ellipse">
            <a:avLst/>
          </a:prstGeom>
          <a:noFill/>
          <a:ln>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TextBox 9"/>
          <p:cNvSpPr txBox="1"/>
          <p:nvPr/>
        </p:nvSpPr>
        <p:spPr>
          <a:xfrm>
            <a:off x="5791200" y="-6935"/>
            <a:ext cx="3276600" cy="2292935"/>
          </a:xfrm>
          <a:prstGeom prst="rect">
            <a:avLst/>
          </a:prstGeom>
          <a:noFill/>
        </p:spPr>
        <p:txBody>
          <a:bodyPr wrap="square" rtlCol="0">
            <a:spAutoFit/>
          </a:bodyPr>
          <a:lstStyle/>
          <a:p>
            <a:pPr fontAlgn="base">
              <a:spcBef>
                <a:spcPct val="0"/>
              </a:spcBef>
              <a:spcAft>
                <a:spcPct val="0"/>
              </a:spcAft>
            </a:pPr>
            <a:r>
              <a:rPr lang="en-US" sz="1100" dirty="0" smtClean="0">
                <a:solidFill>
                  <a:prstClr val="black"/>
                </a:solidFill>
                <a:latin typeface="Arial" pitchFamily="34" charset="0"/>
                <a:ea typeface="宋体" pitchFamily="2" charset="-122"/>
              </a:rPr>
              <a:t>During </a:t>
            </a:r>
            <a:r>
              <a:rPr lang="en-US" sz="1100" dirty="0">
                <a:solidFill>
                  <a:prstClr val="black"/>
                </a:solidFill>
                <a:latin typeface="Arial" pitchFamily="34" charset="0"/>
                <a:ea typeface="宋体" pitchFamily="2" charset="-122"/>
              </a:rPr>
              <a:t>the week starting on September 9, 2013, a slow-moving cold front stalled over Colorado, clashing with warm humid monsoonal air from the south.  This resulted in heavy rain and catastrophic flooding along Colorado's Front Range from Colorado Springs north to Fort Collins. The situation intensified on September 11 and 12. Boulder County was worst hit, with 9.08 inches (231 mm) recorded September 12 and up to 17 inches (430 mm) of rain recorded by September 15, which is comparable to Boulder County's average annual precipitation (20.7 inches, 525 mm). </a:t>
            </a:r>
          </a:p>
        </p:txBody>
      </p:sp>
      <p:sp>
        <p:nvSpPr>
          <p:cNvPr id="2" name="Slide Number Placeholder 1"/>
          <p:cNvSpPr>
            <a:spLocks noGrp="1"/>
          </p:cNvSpPr>
          <p:nvPr>
            <p:ph type="sldNum" sz="quarter" idx="12"/>
          </p:nvPr>
        </p:nvSpPr>
        <p:spPr/>
        <p:txBody>
          <a:bodyPr/>
          <a:lstStyle/>
          <a:p>
            <a:fld id="{CEAB61D9-92A0-44DC-9E3E-B1FE676538A2}"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val="3935855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ra_goes13_im_sim_2.png"/>
          <p:cNvPicPr>
            <a:picLocks noChangeAspect="1"/>
          </p:cNvPicPr>
          <p:nvPr/>
        </p:nvPicPr>
        <p:blipFill rotWithShape="1">
          <a:blip r:embed="rId2"/>
          <a:srcRect l="23851" t="19672" r="6042"/>
          <a:stretch/>
        </p:blipFill>
        <p:spPr>
          <a:xfrm>
            <a:off x="146714" y="1600200"/>
            <a:ext cx="4273732" cy="3917444"/>
          </a:xfrm>
          <a:prstGeom prst="rect">
            <a:avLst/>
          </a:prstGeom>
        </p:spPr>
      </p:pic>
      <p:pic>
        <p:nvPicPr>
          <p:cNvPr id="3" name="Picture 2" descr="goes13i_real_1.png"/>
          <p:cNvPicPr>
            <a:picLocks noChangeAspect="1"/>
          </p:cNvPicPr>
          <p:nvPr/>
        </p:nvPicPr>
        <p:blipFill rotWithShape="1">
          <a:blip r:embed="rId3"/>
          <a:srcRect l="24527" t="18453" r="3944"/>
          <a:stretch/>
        </p:blipFill>
        <p:spPr>
          <a:xfrm>
            <a:off x="4724400" y="1524294"/>
            <a:ext cx="4360417" cy="3976892"/>
          </a:xfrm>
          <a:prstGeom prst="rect">
            <a:avLst/>
          </a:prstGeom>
        </p:spPr>
      </p:pic>
      <p:sp>
        <p:nvSpPr>
          <p:cNvPr id="4" name="TextBox 3"/>
          <p:cNvSpPr txBox="1"/>
          <p:nvPr/>
        </p:nvSpPr>
        <p:spPr>
          <a:xfrm>
            <a:off x="685800" y="224135"/>
            <a:ext cx="7949420" cy="461665"/>
          </a:xfrm>
          <a:prstGeom prst="rect">
            <a:avLst/>
          </a:prstGeom>
          <a:noFill/>
        </p:spPr>
        <p:txBody>
          <a:bodyPr wrap="none" rtlCol="0">
            <a:spAutoFit/>
          </a:bodyPr>
          <a:lstStyle/>
          <a:p>
            <a:pPr fontAlgn="base">
              <a:spcBef>
                <a:spcPct val="0"/>
              </a:spcBef>
              <a:spcAft>
                <a:spcPct val="0"/>
              </a:spcAft>
            </a:pPr>
            <a:r>
              <a:rPr lang="en-US" sz="2400" b="1" dirty="0" smtClean="0">
                <a:solidFill>
                  <a:srgbClr val="0000CC"/>
                </a:solidFill>
                <a:latin typeface="Arial" pitchFamily="34" charset="0"/>
                <a:ea typeface="宋体" pitchFamily="2" charset="-122"/>
              </a:rPr>
              <a:t>Forecast verification with GOES Imager/GOES-R ABI </a:t>
            </a:r>
            <a:endParaRPr lang="en-US" sz="2400" b="1" dirty="0">
              <a:solidFill>
                <a:srgbClr val="0000CC"/>
              </a:solidFill>
              <a:latin typeface="Arial" pitchFamily="34" charset="0"/>
              <a:ea typeface="宋体" pitchFamily="2" charset="-122"/>
            </a:endParaRPr>
          </a:p>
        </p:txBody>
      </p:sp>
      <p:sp>
        <p:nvSpPr>
          <p:cNvPr id="5" name="TextBox 4"/>
          <p:cNvSpPr txBox="1"/>
          <p:nvPr/>
        </p:nvSpPr>
        <p:spPr>
          <a:xfrm>
            <a:off x="4832909" y="5791200"/>
            <a:ext cx="4387291" cy="369332"/>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pitchFamily="34" charset="0"/>
                <a:ea typeface="宋体" pitchFamily="2" charset="-122"/>
              </a:rPr>
              <a:t>GOES-13 Imager 11 µm BT observations</a:t>
            </a:r>
            <a:endParaRPr lang="en-US" dirty="0">
              <a:solidFill>
                <a:prstClr val="black"/>
              </a:solidFill>
              <a:latin typeface="Arial" pitchFamily="34" charset="0"/>
              <a:ea typeface="宋体" pitchFamily="2" charset="-122"/>
            </a:endParaRPr>
          </a:p>
        </p:txBody>
      </p:sp>
      <p:sp>
        <p:nvSpPr>
          <p:cNvPr id="6" name="TextBox 5"/>
          <p:cNvSpPr txBox="1"/>
          <p:nvPr/>
        </p:nvSpPr>
        <p:spPr>
          <a:xfrm>
            <a:off x="184709" y="5562600"/>
            <a:ext cx="4235737" cy="1200329"/>
          </a:xfrm>
          <a:prstGeom prst="rect">
            <a:avLst/>
          </a:prstGeom>
          <a:noFill/>
        </p:spPr>
        <p:txBody>
          <a:bodyPr wrap="square" rtlCol="0">
            <a:spAutoFit/>
          </a:bodyPr>
          <a:lstStyle/>
          <a:p>
            <a:pPr fontAlgn="base">
              <a:spcBef>
                <a:spcPct val="0"/>
              </a:spcBef>
              <a:spcAft>
                <a:spcPct val="0"/>
              </a:spcAft>
            </a:pPr>
            <a:r>
              <a:rPr lang="en-US" dirty="0" smtClean="0">
                <a:solidFill>
                  <a:prstClr val="black"/>
                </a:solidFill>
                <a:latin typeface="Arial" pitchFamily="34" charset="0"/>
                <a:ea typeface="宋体" pitchFamily="2" charset="-122"/>
              </a:rPr>
              <a:t>Simulated GOES-13 Imager 11 µm BT </a:t>
            </a:r>
          </a:p>
          <a:p>
            <a:pPr fontAlgn="base">
              <a:spcBef>
                <a:spcPct val="0"/>
              </a:spcBef>
              <a:spcAft>
                <a:spcPct val="0"/>
              </a:spcAft>
            </a:pPr>
            <a:r>
              <a:rPr lang="en-US" dirty="0" smtClean="0">
                <a:solidFill>
                  <a:prstClr val="black"/>
                </a:solidFill>
                <a:latin typeface="Arial" pitchFamily="34" charset="0"/>
                <a:ea typeface="宋体" pitchFamily="2" charset="-122"/>
              </a:rPr>
              <a:t>from SDAT experimental forecasts </a:t>
            </a:r>
          </a:p>
          <a:p>
            <a:pPr fontAlgn="base">
              <a:spcBef>
                <a:spcPct val="0"/>
              </a:spcBef>
              <a:spcAft>
                <a:spcPct val="0"/>
              </a:spcAft>
            </a:pPr>
            <a:r>
              <a:rPr lang="en-US" dirty="0" smtClean="0">
                <a:solidFill>
                  <a:prstClr val="black"/>
                </a:solidFill>
                <a:latin typeface="Arial" pitchFamily="34" charset="0"/>
                <a:ea typeface="宋体" pitchFamily="2" charset="-122"/>
              </a:rPr>
              <a:t>(36 hour forecasts for Hurricane Sandy started 18 UTC 27 October 2012)</a:t>
            </a:r>
            <a:endParaRPr lang="en-US" dirty="0">
              <a:solidFill>
                <a:prstClr val="black"/>
              </a:solidFill>
              <a:latin typeface="Arial" pitchFamily="34" charset="0"/>
              <a:ea typeface="宋体" pitchFamily="2" charset="-122"/>
            </a:endParaRPr>
          </a:p>
        </p:txBody>
      </p:sp>
      <p:sp>
        <p:nvSpPr>
          <p:cNvPr id="7" name="TextBox 6"/>
          <p:cNvSpPr txBox="1"/>
          <p:nvPr/>
        </p:nvSpPr>
        <p:spPr>
          <a:xfrm>
            <a:off x="796959" y="1066800"/>
            <a:ext cx="8118441" cy="369332"/>
          </a:xfrm>
          <a:prstGeom prst="rect">
            <a:avLst/>
          </a:prstGeom>
          <a:noFill/>
        </p:spPr>
        <p:txBody>
          <a:bodyPr wrap="none" rtlCol="0">
            <a:spAutoFit/>
          </a:bodyPr>
          <a:lstStyle/>
          <a:p>
            <a:pPr fontAlgn="base">
              <a:spcBef>
                <a:spcPct val="0"/>
              </a:spcBef>
              <a:spcAft>
                <a:spcPct val="0"/>
              </a:spcAft>
            </a:pPr>
            <a:r>
              <a:rPr lang="en-US" b="1" dirty="0" smtClean="0">
                <a:solidFill>
                  <a:srgbClr val="FF0000"/>
                </a:solidFill>
                <a:latin typeface="Arial" pitchFamily="34" charset="0"/>
                <a:ea typeface="宋体" pitchFamily="2" charset="-122"/>
              </a:rPr>
              <a:t>This verification with GOES Imager will be part of SDAT before May 2014</a:t>
            </a:r>
            <a:endParaRPr lang="en-US" b="1" dirty="0">
              <a:solidFill>
                <a:srgbClr val="FF0000"/>
              </a:solidFill>
              <a:latin typeface="Arial" pitchFamily="34" charset="0"/>
              <a:ea typeface="宋体" pitchFamily="2" charset="-122"/>
            </a:endParaRPr>
          </a:p>
        </p:txBody>
      </p:sp>
      <p:sp>
        <p:nvSpPr>
          <p:cNvPr id="8" name="Slide Number Placeholder 7"/>
          <p:cNvSpPr>
            <a:spLocks noGrp="1"/>
          </p:cNvSpPr>
          <p:nvPr>
            <p:ph type="sldNum" sz="quarter" idx="12"/>
          </p:nvPr>
        </p:nvSpPr>
        <p:spPr/>
        <p:txBody>
          <a:bodyPr/>
          <a:lstStyle/>
          <a:p>
            <a:pPr>
              <a:defRPr/>
            </a:pPr>
            <a:fld id="{2C90990D-B807-4AC0-AAE0-B8EE319B85CA}" type="slidenum">
              <a:rPr lang="en-US" smtClean="0"/>
              <a:pPr>
                <a:defRPr/>
              </a:pPr>
              <a:t>26</a:t>
            </a:fld>
            <a:endParaRPr lang="en-US"/>
          </a:p>
        </p:txBody>
      </p:sp>
    </p:spTree>
    <p:extLst>
      <p:ext uri="{BB962C8B-B14F-4D97-AF65-F5344CB8AC3E}">
        <p14:creationId xmlns:p14="http://schemas.microsoft.com/office/powerpoint/2010/main" val="453784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Rot="1" noChangeArrowheads="1"/>
          </p:cNvSpPr>
          <p:nvPr>
            <p:ph type="title"/>
          </p:nvPr>
        </p:nvSpPr>
        <p:spPr>
          <a:xfrm>
            <a:off x="457200" y="152400"/>
            <a:ext cx="8229600" cy="685800"/>
          </a:xfrm>
        </p:spPr>
        <p:txBody>
          <a:bodyPr/>
          <a:lstStyle/>
          <a:p>
            <a:pPr eaLnBrk="1" hangingPunct="1"/>
            <a:r>
              <a:rPr lang="en-US" sz="3600" b="1" dirty="0" smtClean="0">
                <a:solidFill>
                  <a:srgbClr val="0000CC"/>
                </a:solidFill>
                <a:latin typeface="Times New Roman" pitchFamily="18" charset="0"/>
                <a:cs typeface="Times New Roman" pitchFamily="18" charset="0"/>
              </a:rPr>
              <a:t>Summary and plans</a:t>
            </a:r>
            <a:r>
              <a:rPr lang="en-US" sz="3600" b="1" dirty="0" smtClean="0">
                <a:solidFill>
                  <a:srgbClr val="0000FF"/>
                </a:solidFill>
                <a:latin typeface="Times New Roman" pitchFamily="18" charset="0"/>
                <a:cs typeface="Times New Roman" pitchFamily="18" charset="0"/>
              </a:rPr>
              <a:t> </a:t>
            </a:r>
          </a:p>
        </p:txBody>
      </p:sp>
      <p:sp>
        <p:nvSpPr>
          <p:cNvPr id="33796" name="Rectangle 3"/>
          <p:cNvSpPr>
            <a:spLocks noGrp="1" noRot="1" noChangeArrowheads="1"/>
          </p:cNvSpPr>
          <p:nvPr>
            <p:ph type="body" idx="1"/>
          </p:nvPr>
        </p:nvSpPr>
        <p:spPr>
          <a:xfrm>
            <a:off x="76200" y="914400"/>
            <a:ext cx="8991600" cy="5105400"/>
          </a:xfrm>
        </p:spPr>
        <p:txBody>
          <a:bodyPr>
            <a:normAutofit fontScale="70000" lnSpcReduction="20000"/>
          </a:bodyPr>
          <a:lstStyle/>
          <a:p>
            <a:pPr eaLnBrk="1" hangingPunct="1">
              <a:lnSpc>
                <a:spcPct val="80000"/>
              </a:lnSpc>
            </a:pPr>
            <a:r>
              <a:rPr lang="en-US" dirty="0" smtClean="0">
                <a:solidFill>
                  <a:srgbClr val="0000CC"/>
                </a:solidFill>
                <a:latin typeface="Times New Roman" pitchFamily="18" charset="0"/>
                <a:cs typeface="Times New Roman" pitchFamily="18" charset="0"/>
              </a:rPr>
              <a:t>Summary</a:t>
            </a:r>
          </a:p>
          <a:p>
            <a:pPr lvl="1">
              <a:lnSpc>
                <a:spcPct val="80000"/>
              </a:lnSpc>
            </a:pPr>
            <a:endParaRPr lang="en-US" sz="2000" dirty="0" smtClean="0">
              <a:latin typeface="Times New Roman" pitchFamily="18" charset="0"/>
              <a:cs typeface="Times New Roman" pitchFamily="18" charset="0"/>
            </a:endParaRPr>
          </a:p>
          <a:p>
            <a:pPr lvl="1">
              <a:lnSpc>
                <a:spcPct val="120000"/>
              </a:lnSpc>
            </a:pPr>
            <a:r>
              <a:rPr lang="en-US" sz="2000" dirty="0" smtClean="0">
                <a:latin typeface="Times New Roman" pitchFamily="18" charset="0"/>
                <a:cs typeface="Times New Roman" pitchFamily="18" charset="0"/>
              </a:rPr>
              <a:t>A near </a:t>
            </a:r>
            <a:r>
              <a:rPr lang="en-US" sz="2000" dirty="0" err="1" smtClean="0">
                <a:latin typeface="Times New Roman" pitchFamily="18" charset="0"/>
                <a:cs typeface="Times New Roman" pitchFamily="18" charset="0"/>
              </a:rPr>
              <a:t>realtime</a:t>
            </a:r>
            <a:r>
              <a:rPr lang="en-US" sz="2000" dirty="0" smtClean="0">
                <a:latin typeface="Times New Roman" pitchFamily="18" charset="0"/>
                <a:cs typeface="Times New Roman" pitchFamily="18" charset="0"/>
              </a:rPr>
              <a:t> satellite data assimilation for tropical cyclone (SDAT) system has been developed at CIMSS.</a:t>
            </a:r>
          </a:p>
          <a:p>
            <a:pPr lvl="1">
              <a:lnSpc>
                <a:spcPct val="120000"/>
              </a:lnSpc>
            </a:pPr>
            <a:r>
              <a:rPr lang="en-US" sz="2000" dirty="0" smtClean="0">
                <a:latin typeface="Times New Roman" pitchFamily="18" charset="0"/>
                <a:cs typeface="Times New Roman" pitchFamily="18" charset="0"/>
              </a:rPr>
              <a:t>A few tools have been developed for satellite data preparation, conversion, model; validation and post-analysis.</a:t>
            </a:r>
          </a:p>
          <a:p>
            <a:pPr lvl="1">
              <a:lnSpc>
                <a:spcPct val="120000"/>
              </a:lnSpc>
            </a:pPr>
            <a:r>
              <a:rPr lang="en-US" sz="2000" dirty="0" smtClean="0">
                <a:latin typeface="Times New Roman" pitchFamily="18" charset="0"/>
                <a:cs typeface="Times New Roman" pitchFamily="18" charset="0"/>
              </a:rPr>
              <a:t>Researches have been conducted on satellite data impacts, handling clouds, assimilation strategies, etc. </a:t>
            </a:r>
          </a:p>
          <a:p>
            <a:pPr lvl="1">
              <a:lnSpc>
                <a:spcPct val="120000"/>
              </a:lnSpc>
            </a:pPr>
            <a:r>
              <a:rPr lang="en-US" sz="2000" dirty="0" smtClean="0">
                <a:latin typeface="Times New Roman" pitchFamily="18" charset="0"/>
                <a:cs typeface="Times New Roman" pitchFamily="18" charset="0"/>
              </a:rPr>
              <a:t>The system has been run in near </a:t>
            </a:r>
            <a:r>
              <a:rPr lang="en-US" sz="2000" dirty="0" err="1" smtClean="0">
                <a:latin typeface="Times New Roman" pitchFamily="18" charset="0"/>
                <a:cs typeface="Times New Roman" pitchFamily="18" charset="0"/>
              </a:rPr>
              <a:t>realtime</a:t>
            </a:r>
            <a:r>
              <a:rPr lang="en-US" sz="2000" dirty="0" smtClean="0">
                <a:latin typeface="Times New Roman" pitchFamily="18" charset="0"/>
                <a:cs typeface="Times New Roman" pitchFamily="18" charset="0"/>
              </a:rPr>
              <a:t> since August 2013. The system is pretty stable and the preliminary validations are encouraging.</a:t>
            </a:r>
            <a:endParaRPr lang="en-US" sz="2000" dirty="0">
              <a:latin typeface="Times New Roman" pitchFamily="18" charset="0"/>
              <a:cs typeface="Times New Roman" pitchFamily="18" charset="0"/>
            </a:endParaRPr>
          </a:p>
          <a:p>
            <a:pPr>
              <a:lnSpc>
                <a:spcPct val="80000"/>
              </a:lnSpc>
            </a:pPr>
            <a:endParaRPr lang="en-US" dirty="0" smtClean="0">
              <a:solidFill>
                <a:srgbClr val="0000CC"/>
              </a:solidFill>
              <a:latin typeface="Times New Roman" pitchFamily="18" charset="0"/>
              <a:cs typeface="Times New Roman" pitchFamily="18" charset="0"/>
            </a:endParaRPr>
          </a:p>
          <a:p>
            <a:pPr>
              <a:lnSpc>
                <a:spcPct val="80000"/>
              </a:lnSpc>
            </a:pPr>
            <a:r>
              <a:rPr lang="en-US" dirty="0" smtClean="0">
                <a:solidFill>
                  <a:srgbClr val="0000CC"/>
                </a:solidFill>
                <a:latin typeface="Times New Roman" pitchFamily="18" charset="0"/>
                <a:cs typeface="Times New Roman" pitchFamily="18" charset="0"/>
              </a:rPr>
              <a:t>Plans</a:t>
            </a:r>
            <a:endParaRPr lang="en-US" sz="2000" dirty="0" smtClean="0">
              <a:latin typeface="Times New Roman" pitchFamily="18" charset="0"/>
              <a:cs typeface="Times New Roman" pitchFamily="18" charset="0"/>
            </a:endParaRPr>
          </a:p>
          <a:p>
            <a:pPr lvl="1">
              <a:lnSpc>
                <a:spcPct val="80000"/>
              </a:lnSpc>
            </a:pPr>
            <a:endParaRPr lang="en-US" sz="2000" dirty="0" smtClean="0">
              <a:latin typeface="Times New Roman" pitchFamily="18" charset="0"/>
              <a:cs typeface="Times New Roman" pitchFamily="18" charset="0"/>
            </a:endParaRPr>
          </a:p>
          <a:p>
            <a:pPr lvl="1">
              <a:lnSpc>
                <a:spcPct val="120000"/>
              </a:lnSpc>
            </a:pPr>
            <a:r>
              <a:rPr lang="en-US" sz="2000" dirty="0" smtClean="0">
                <a:latin typeface="Times New Roman" pitchFamily="18" charset="0"/>
                <a:cs typeface="Times New Roman" pitchFamily="18" charset="0"/>
              </a:rPr>
              <a:t>Collaborate </a:t>
            </a:r>
            <a:r>
              <a:rPr lang="en-US" sz="2000" dirty="0">
                <a:latin typeface="Times New Roman" pitchFamily="18" charset="0"/>
                <a:cs typeface="Times New Roman" pitchFamily="18" charset="0"/>
              </a:rPr>
              <a:t>with CIRA </a:t>
            </a:r>
            <a:r>
              <a:rPr lang="en-US" sz="2000" dirty="0" smtClean="0">
                <a:latin typeface="Times New Roman" pitchFamily="18" charset="0"/>
                <a:cs typeface="Times New Roman" pitchFamily="18" charset="0"/>
              </a:rPr>
              <a:t>on the application of SDAT in proving </a:t>
            </a:r>
            <a:r>
              <a:rPr lang="en-US" sz="2000" dirty="0">
                <a:latin typeface="Times New Roman" pitchFamily="18" charset="0"/>
                <a:cs typeface="Times New Roman" pitchFamily="18" charset="0"/>
              </a:rPr>
              <a:t>ground </a:t>
            </a:r>
            <a:r>
              <a:rPr lang="en-US" sz="2000" dirty="0" smtClean="0">
                <a:latin typeface="Times New Roman" pitchFamily="18" charset="0"/>
                <a:cs typeface="Times New Roman" pitchFamily="18" charset="0"/>
              </a:rPr>
              <a:t>the coming hurricane </a:t>
            </a:r>
            <a:r>
              <a:rPr lang="en-US" sz="2000" dirty="0">
                <a:latin typeface="Times New Roman" pitchFamily="18" charset="0"/>
                <a:cs typeface="Times New Roman" pitchFamily="18" charset="0"/>
              </a:rPr>
              <a:t>season to get the track/intensity information in the Automated Tropical Cyclone Forecast (ATCF) system that NHC uses;</a:t>
            </a:r>
          </a:p>
          <a:p>
            <a:pPr lvl="1">
              <a:lnSpc>
                <a:spcPct val="120000"/>
              </a:lnSpc>
            </a:pPr>
            <a:r>
              <a:rPr lang="en-US" sz="2000" dirty="0" smtClean="0">
                <a:latin typeface="Times New Roman" pitchFamily="18" charset="0"/>
                <a:cs typeface="Times New Roman" pitchFamily="18" charset="0"/>
              </a:rPr>
              <a:t>Collaborate </a:t>
            </a:r>
            <a:r>
              <a:rPr lang="en-US" sz="2000" dirty="0">
                <a:latin typeface="Times New Roman" pitchFamily="18" charset="0"/>
                <a:cs typeface="Times New Roman" pitchFamily="18" charset="0"/>
              </a:rPr>
              <a:t>with EMC on using hybrid GSI and HWRF </a:t>
            </a:r>
            <a:r>
              <a:rPr lang="en-US" sz="2000" dirty="0" err="1" smtClean="0">
                <a:latin typeface="Times New Roman" pitchFamily="18" charset="0"/>
                <a:cs typeface="Times New Roman" pitchFamily="18" charset="0"/>
              </a:rPr>
              <a:t>etc</a:t>
            </a:r>
            <a:r>
              <a:rPr lang="en-US" sz="2000" dirty="0">
                <a:latin typeface="Times New Roman" pitchFamily="18" charset="0"/>
                <a:cs typeface="Times New Roman" pitchFamily="18" charset="0"/>
              </a:rPr>
              <a:t>;</a:t>
            </a:r>
          </a:p>
          <a:p>
            <a:pPr lvl="1">
              <a:lnSpc>
                <a:spcPct val="120000"/>
              </a:lnSpc>
            </a:pPr>
            <a:r>
              <a:rPr lang="en-US" sz="2000" dirty="0" smtClean="0">
                <a:latin typeface="Times New Roman" pitchFamily="18" charset="0"/>
                <a:cs typeface="Times New Roman" pitchFamily="18" charset="0"/>
              </a:rPr>
              <a:t>Collaborate with Dr. Mark </a:t>
            </a:r>
            <a:r>
              <a:rPr lang="en-US" sz="2000" dirty="0" err="1" smtClean="0">
                <a:latin typeface="Times New Roman" pitchFamily="18" charset="0"/>
                <a:cs typeface="Times New Roman" pitchFamily="18" charset="0"/>
              </a:rPr>
              <a:t>DeMaria</a:t>
            </a:r>
            <a:r>
              <a:rPr lang="en-US" sz="2000" dirty="0" smtClean="0">
                <a:latin typeface="Times New Roman" pitchFamily="18" charset="0"/>
                <a:cs typeface="Times New Roman" pitchFamily="18" charset="0"/>
              </a:rPr>
              <a:t> to put our </a:t>
            </a:r>
            <a:r>
              <a:rPr lang="en-US" sz="2000" dirty="0" err="1" smtClean="0">
                <a:latin typeface="Times New Roman" pitchFamily="18" charset="0"/>
                <a:cs typeface="Times New Roman" pitchFamily="18" charset="0"/>
              </a:rPr>
              <a:t>realtime</a:t>
            </a:r>
            <a:r>
              <a:rPr lang="en-US" sz="2000" dirty="0" smtClean="0">
                <a:latin typeface="Times New Roman" pitchFamily="18" charset="0"/>
                <a:cs typeface="Times New Roman" pitchFamily="18" charset="0"/>
              </a:rPr>
              <a:t> hurricane forecast into his statistical model ensemble for </a:t>
            </a:r>
            <a:r>
              <a:rPr lang="en-US" sz="2000" dirty="0" err="1" smtClean="0">
                <a:latin typeface="Times New Roman" pitchFamily="18" charset="0"/>
                <a:cs typeface="Times New Roman" pitchFamily="18" charset="0"/>
              </a:rPr>
              <a:t>realtime</a:t>
            </a:r>
            <a:r>
              <a:rPr lang="en-US" sz="2000" dirty="0" smtClean="0">
                <a:latin typeface="Times New Roman" pitchFamily="18" charset="0"/>
                <a:cs typeface="Times New Roman" pitchFamily="18" charset="0"/>
              </a:rPr>
              <a:t> application</a:t>
            </a:r>
            <a:r>
              <a:rPr lang="en-US" sz="2000" dirty="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lvl="1">
              <a:lnSpc>
                <a:spcPct val="120000"/>
              </a:lnSpc>
            </a:pPr>
            <a:r>
              <a:rPr lang="en-US" sz="2000" dirty="0">
                <a:latin typeface="Times New Roman" pitchFamily="18" charset="0"/>
                <a:cs typeface="Times New Roman" pitchFamily="18" charset="0"/>
              </a:rPr>
              <a:t>Develop layer </a:t>
            </a:r>
            <a:r>
              <a:rPr lang="en-US" sz="2000" dirty="0" err="1">
                <a:latin typeface="Times New Roman" pitchFamily="18" charset="0"/>
                <a:cs typeface="Times New Roman" pitchFamily="18" charset="0"/>
              </a:rPr>
              <a:t>precipitable</a:t>
            </a:r>
            <a:r>
              <a:rPr lang="en-US" sz="2000" dirty="0">
                <a:latin typeface="Times New Roman" pitchFamily="18" charset="0"/>
                <a:cs typeface="Times New Roman" pitchFamily="18" charset="0"/>
              </a:rPr>
              <a:t> water (LPW) module and tools in GSI, test its </a:t>
            </a:r>
            <a:r>
              <a:rPr lang="en-US" sz="2000" dirty="0" smtClean="0">
                <a:latin typeface="Times New Roman" pitchFamily="18" charset="0"/>
                <a:cs typeface="Times New Roman" pitchFamily="18" charset="0"/>
              </a:rPr>
              <a:t>impact;</a:t>
            </a:r>
          </a:p>
          <a:p>
            <a:pPr lvl="1">
              <a:lnSpc>
                <a:spcPct val="120000"/>
              </a:lnSpc>
            </a:pPr>
            <a:r>
              <a:rPr lang="en-US" sz="2000" dirty="0" smtClean="0">
                <a:latin typeface="Times New Roman" pitchFamily="18" charset="0"/>
                <a:cs typeface="Times New Roman" pitchFamily="18" charset="0"/>
              </a:rPr>
              <a:t>More </a:t>
            </a:r>
            <a:r>
              <a:rPr lang="en-US" sz="2000" dirty="0">
                <a:latin typeface="Times New Roman" pitchFamily="18" charset="0"/>
                <a:cs typeface="Times New Roman" pitchFamily="18" charset="0"/>
              </a:rPr>
              <a:t>focus on how to use moisture information (radiance, soundings, TPW, LPW)</a:t>
            </a:r>
          </a:p>
          <a:p>
            <a:pPr lvl="1">
              <a:lnSpc>
                <a:spcPct val="120000"/>
              </a:lnSpc>
            </a:pPr>
            <a:r>
              <a:rPr lang="en-US" sz="2000" dirty="0">
                <a:latin typeface="Times New Roman" pitchFamily="18" charset="0"/>
                <a:cs typeface="Times New Roman" pitchFamily="18" charset="0"/>
              </a:rPr>
              <a:t>Combine both GOES and LEO sounder data, prepare for GOES-R data </a:t>
            </a:r>
            <a:r>
              <a:rPr lang="en-US" sz="2000" dirty="0" smtClean="0">
                <a:latin typeface="Times New Roman" pitchFamily="18" charset="0"/>
                <a:cs typeface="Times New Roman" pitchFamily="18" charset="0"/>
              </a:rPr>
              <a:t>application;</a:t>
            </a:r>
            <a:endParaRPr lang="en-US" sz="2000" dirty="0">
              <a:latin typeface="Times New Roman" pitchFamily="18" charset="0"/>
              <a:cs typeface="Times New Roman" pitchFamily="18" charset="0"/>
            </a:endParaRPr>
          </a:p>
          <a:p>
            <a:pPr lvl="1">
              <a:lnSpc>
                <a:spcPct val="120000"/>
              </a:lnSpc>
            </a:pPr>
            <a:r>
              <a:rPr lang="en-US" sz="2000" dirty="0">
                <a:latin typeface="Times New Roman" pitchFamily="18" charset="0"/>
                <a:cs typeface="Times New Roman" pitchFamily="18" charset="0"/>
              </a:rPr>
              <a:t>Simulated GOES imager (11 and 6.7 µm) and ABI IR </a:t>
            </a:r>
            <a:r>
              <a:rPr lang="en-US" sz="2000" dirty="0" smtClean="0">
                <a:latin typeface="Times New Roman" pitchFamily="18" charset="0"/>
                <a:cs typeface="Times New Roman" pitchFamily="18" charset="0"/>
              </a:rPr>
              <a:t>bands from </a:t>
            </a:r>
            <a:r>
              <a:rPr lang="en-US" sz="2000" dirty="0">
                <a:latin typeface="Times New Roman" pitchFamily="18" charset="0"/>
                <a:cs typeface="Times New Roman" pitchFamily="18" charset="0"/>
              </a:rPr>
              <a:t>SDAT forecasts in </a:t>
            </a:r>
            <a:r>
              <a:rPr lang="en-US" sz="2000" dirty="0" smtClean="0">
                <a:latin typeface="Times New Roman" pitchFamily="18" charset="0"/>
                <a:cs typeface="Times New Roman" pitchFamily="18" charset="0"/>
              </a:rPr>
              <a:t>NRT.</a:t>
            </a:r>
            <a:endParaRPr lang="en-US" sz="2000" dirty="0">
              <a:latin typeface="Times New Roman" pitchFamily="18" charset="0"/>
              <a:cs typeface="Times New Roman" pitchFamily="18" charset="0"/>
            </a:endParaRPr>
          </a:p>
          <a:p>
            <a:pPr lvl="1">
              <a:lnSpc>
                <a:spcPct val="80000"/>
              </a:lnSpc>
            </a:pPr>
            <a:endParaRPr lang="en-US" sz="20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76D7220-9F5C-4F76-87E4-38F8A1AC6C2D}" type="slidenum">
              <a:rPr lang="en-US" smtClean="0"/>
              <a:pPr/>
              <a:t>27</a:t>
            </a:fld>
            <a:endParaRPr lang="en-US"/>
          </a:p>
        </p:txBody>
      </p:sp>
      <p:sp>
        <p:nvSpPr>
          <p:cNvPr id="5" name="TextBox 4"/>
          <p:cNvSpPr txBox="1"/>
          <p:nvPr/>
        </p:nvSpPr>
        <p:spPr>
          <a:xfrm>
            <a:off x="2895600" y="6096000"/>
            <a:ext cx="3352200" cy="369332"/>
          </a:xfrm>
          <a:prstGeom prst="rect">
            <a:avLst/>
          </a:prstGeom>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p>
            <a:pPr fontAlgn="base">
              <a:spcBef>
                <a:spcPct val="0"/>
              </a:spcBef>
              <a:spcAft>
                <a:spcPct val="0"/>
              </a:spcAft>
            </a:pPr>
            <a:r>
              <a:rPr lang="en-US" dirty="0" smtClean="0">
                <a:solidFill>
                  <a:prstClr val="black"/>
                </a:solidFill>
              </a:rPr>
              <a:t>http://cimss.ssec.wisc.edu/sdat</a:t>
            </a:r>
            <a:endParaRPr lang="en-US" dirty="0">
              <a:solidFill>
                <a:prstClr val="black"/>
              </a:solidFill>
            </a:endParaRPr>
          </a:p>
        </p:txBody>
      </p:sp>
    </p:spTree>
    <p:extLst>
      <p:ext uri="{BB962C8B-B14F-4D97-AF65-F5344CB8AC3E}">
        <p14:creationId xmlns:p14="http://schemas.microsoft.com/office/powerpoint/2010/main" val="2101207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0"/>
            <a:ext cx="8229600" cy="914400"/>
          </a:xfrm>
        </p:spPr>
        <p:txBody>
          <a:bodyPr/>
          <a:lstStyle/>
          <a:p>
            <a:pPr eaLnBrk="1" hangingPunct="1"/>
            <a:r>
              <a:rPr lang="en-US" altLang="zh-CN" b="1" dirty="0" smtClean="0">
                <a:solidFill>
                  <a:srgbClr val="0000FF"/>
                </a:solidFill>
              </a:rPr>
              <a:t>Recent progress</a:t>
            </a:r>
            <a:endParaRPr lang="en-US" b="1" dirty="0" smtClean="0">
              <a:solidFill>
                <a:srgbClr val="0000FF"/>
              </a:solidFill>
            </a:endParaRPr>
          </a:p>
        </p:txBody>
      </p:sp>
      <p:sp>
        <p:nvSpPr>
          <p:cNvPr id="68611" name="Content Placeholder 2"/>
          <p:cNvSpPr>
            <a:spLocks noGrp="1"/>
          </p:cNvSpPr>
          <p:nvPr>
            <p:ph idx="1"/>
          </p:nvPr>
        </p:nvSpPr>
        <p:spPr>
          <a:xfrm>
            <a:off x="76200" y="990600"/>
            <a:ext cx="9144000" cy="4525963"/>
          </a:xfrm>
        </p:spPr>
        <p:txBody>
          <a:bodyPr/>
          <a:lstStyle/>
          <a:p>
            <a:pPr eaLnBrk="1" hangingPunct="1"/>
            <a:r>
              <a:rPr lang="en-US" altLang="zh-CN" sz="2200" b="1" dirty="0" smtClean="0"/>
              <a:t>A regional Satellite Data Assimilation system for Tropical storm forecasts (SDAT) has been developed and running in near real time (NRT) at CIMSS since August 2013, analysis and evaluation of SDAT are ongoing;</a:t>
            </a:r>
          </a:p>
          <a:p>
            <a:pPr lvl="1" eaLnBrk="1" hangingPunct="1"/>
            <a:r>
              <a:rPr lang="en-US" altLang="zh-CN" sz="2000" b="1" dirty="0" smtClean="0"/>
              <a:t>Based </a:t>
            </a:r>
            <a:r>
              <a:rPr lang="en-US" altLang="zh-CN" sz="2000" b="1" dirty="0"/>
              <a:t>on </a:t>
            </a:r>
            <a:r>
              <a:rPr lang="en-US" altLang="zh-CN" sz="2000" b="1" dirty="0" smtClean="0"/>
              <a:t>WRF/GSI;</a:t>
            </a:r>
          </a:p>
          <a:p>
            <a:pPr lvl="1" eaLnBrk="1" hangingPunct="1"/>
            <a:r>
              <a:rPr lang="en-US" altLang="zh-CN" sz="2000" b="1" dirty="0" smtClean="0"/>
              <a:t>Conventional </a:t>
            </a:r>
            <a:r>
              <a:rPr lang="en-US" altLang="zh-CN" sz="2000" b="1" dirty="0"/>
              <a:t>and </a:t>
            </a:r>
            <a:r>
              <a:rPr lang="en-US" altLang="zh-CN" sz="2000" b="1" dirty="0" smtClean="0"/>
              <a:t>satellite including GOES Sounder, AMSU-A </a:t>
            </a:r>
            <a:r>
              <a:rPr lang="en-US" altLang="zh-CN" sz="2000" b="1" dirty="0"/>
              <a:t>(N15, N18, N19, </a:t>
            </a:r>
            <a:r>
              <a:rPr lang="en-US" altLang="zh-CN" sz="2000" b="1" dirty="0" err="1"/>
              <a:t>metop</a:t>
            </a:r>
            <a:r>
              <a:rPr lang="en-US" altLang="zh-CN" sz="2000" b="1" dirty="0"/>
              <a:t>-a, aqua), ATMS (</a:t>
            </a:r>
            <a:r>
              <a:rPr lang="en-US" altLang="zh-CN" sz="2000" b="1" dirty="0" err="1"/>
              <a:t>Suomi</a:t>
            </a:r>
            <a:r>
              <a:rPr lang="en-US" altLang="zh-CN" sz="2000" b="1" dirty="0"/>
              <a:t>-NPP), HIRS4 (N19, </a:t>
            </a:r>
            <a:r>
              <a:rPr lang="en-US" altLang="zh-CN" sz="2000" b="1" dirty="0" err="1"/>
              <a:t>metop</a:t>
            </a:r>
            <a:r>
              <a:rPr lang="en-US" altLang="zh-CN" sz="2000" b="1" dirty="0"/>
              <a:t>-a), AIRS (aqua), IASI (</a:t>
            </a:r>
            <a:r>
              <a:rPr lang="en-US" altLang="zh-CN" sz="2000" b="1" dirty="0" err="1" smtClean="0"/>
              <a:t>metop</a:t>
            </a:r>
            <a:r>
              <a:rPr lang="en-US" altLang="zh-CN" sz="2000" b="1" dirty="0" smtClean="0"/>
              <a:t>), </a:t>
            </a:r>
            <a:r>
              <a:rPr lang="en-US" altLang="zh-CN" sz="2000" b="1" dirty="0"/>
              <a:t>and MHS (N18, N19, </a:t>
            </a:r>
            <a:r>
              <a:rPr lang="en-US" altLang="zh-CN" sz="2000" b="1" dirty="0" err="1" smtClean="0"/>
              <a:t>metop</a:t>
            </a:r>
            <a:r>
              <a:rPr lang="en-US" altLang="zh-CN" sz="2000" b="1" dirty="0" smtClean="0"/>
              <a:t>).</a:t>
            </a:r>
          </a:p>
          <a:p>
            <a:pPr eaLnBrk="1" hangingPunct="1"/>
            <a:r>
              <a:rPr lang="en-US" altLang="zh-CN" sz="2200" b="1" dirty="0" smtClean="0"/>
              <a:t>“Tracker</a:t>
            </a:r>
            <a:r>
              <a:rPr lang="en-US" altLang="zh-CN" sz="2200" b="1" dirty="0"/>
              <a:t>" program </a:t>
            </a:r>
            <a:r>
              <a:rPr lang="en-US" altLang="zh-CN" sz="2200" b="1" dirty="0" smtClean="0"/>
              <a:t>was implemented since October 2013 for post process;</a:t>
            </a:r>
          </a:p>
          <a:p>
            <a:pPr eaLnBrk="1" hangingPunct="1"/>
            <a:r>
              <a:rPr lang="en-US" altLang="zh-CN" sz="2200" b="1" dirty="0" smtClean="0"/>
              <a:t>Besides GOES radiance assimilation, Layer </a:t>
            </a:r>
            <a:r>
              <a:rPr lang="en-US" altLang="zh-CN" sz="2200" b="1" dirty="0" err="1" smtClean="0"/>
              <a:t>Precipitable</a:t>
            </a:r>
            <a:r>
              <a:rPr lang="en-US" altLang="zh-CN" sz="2200" b="1" dirty="0" smtClean="0"/>
              <a:t> Water (LPW) forward operator has been developed within GSI for assimilating GOES-R water vapor information;</a:t>
            </a:r>
          </a:p>
          <a:p>
            <a:pPr eaLnBrk="1" hangingPunct="1"/>
            <a:r>
              <a:rPr lang="en-US" altLang="zh-CN" sz="2200" b="1" dirty="0" smtClean="0"/>
              <a:t>Research progress has been made using SDAT on</a:t>
            </a:r>
          </a:p>
          <a:p>
            <a:pPr lvl="1" eaLnBrk="1" hangingPunct="1"/>
            <a:r>
              <a:rPr lang="en-US" altLang="zh-CN" sz="2000" b="1" dirty="0" smtClean="0"/>
              <a:t>Radiance assimilation versus sounding assimilation;</a:t>
            </a:r>
          </a:p>
          <a:p>
            <a:pPr lvl="1" eaLnBrk="1" hangingPunct="1"/>
            <a:r>
              <a:rPr lang="en-US" altLang="zh-CN" sz="2000" b="1" dirty="0" smtClean="0"/>
              <a:t>Better cloud detection for radiance assimilation;</a:t>
            </a:r>
          </a:p>
          <a:p>
            <a:pPr lvl="1" eaLnBrk="1" hangingPunct="1"/>
            <a:r>
              <a:rPr lang="en-US" altLang="zh-CN" sz="2000" b="1" dirty="0" smtClean="0"/>
              <a:t>Cloud-cleared radiance assimilation.</a:t>
            </a:r>
          </a:p>
        </p:txBody>
      </p:sp>
      <p:sp>
        <p:nvSpPr>
          <p:cNvPr id="2" name="Slide Number Placeholder 1"/>
          <p:cNvSpPr>
            <a:spLocks noGrp="1"/>
          </p:cNvSpPr>
          <p:nvPr>
            <p:ph type="sldNum" sz="quarter" idx="12"/>
          </p:nvPr>
        </p:nvSpPr>
        <p:spPr/>
        <p:txBody>
          <a:bodyPr/>
          <a:lstStyle/>
          <a:p>
            <a:pPr>
              <a:defRPr/>
            </a:pPr>
            <a:fld id="{C105F16F-A295-4842-83DE-A5C72519AFC0}" type="slidenum">
              <a:rPr lang="en-US" smtClean="0"/>
              <a:pPr>
                <a:defRPr/>
              </a:pPr>
              <a:t>3</a:t>
            </a:fld>
            <a:endParaRPr lang="en-US"/>
          </a:p>
        </p:txBody>
      </p:sp>
    </p:spTree>
    <p:extLst>
      <p:ext uri="{BB962C8B-B14F-4D97-AF65-F5344CB8AC3E}">
        <p14:creationId xmlns:p14="http://schemas.microsoft.com/office/powerpoint/2010/main" val="2586166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128"/>
          <p:cNvGrpSpPr/>
          <p:nvPr/>
        </p:nvGrpSpPr>
        <p:grpSpPr>
          <a:xfrm>
            <a:off x="-685800" y="228600"/>
            <a:ext cx="10439400" cy="6400800"/>
            <a:chOff x="-685800" y="228600"/>
            <a:chExt cx="10439400" cy="6400800"/>
          </a:xfrm>
        </p:grpSpPr>
        <p:sp>
          <p:nvSpPr>
            <p:cNvPr id="3" name="Flowchart: Process 2"/>
            <p:cNvSpPr/>
            <p:nvPr/>
          </p:nvSpPr>
          <p:spPr>
            <a:xfrm>
              <a:off x="1219200" y="1143000"/>
              <a:ext cx="1828800" cy="4572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GDAS/GFS data</a:t>
              </a:r>
              <a:endParaRPr lang="en-US" dirty="0"/>
            </a:p>
          </p:txBody>
        </p:sp>
        <p:sp>
          <p:nvSpPr>
            <p:cNvPr id="4" name="Flowchart: Process 3"/>
            <p:cNvSpPr/>
            <p:nvPr/>
          </p:nvSpPr>
          <p:spPr>
            <a:xfrm>
              <a:off x="1219200" y="1826703"/>
              <a:ext cx="1828800" cy="4572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Conventional </a:t>
              </a:r>
              <a:r>
                <a:rPr lang="en-US" dirty="0" err="1" smtClean="0"/>
                <a:t>obs</a:t>
              </a:r>
              <a:r>
                <a:rPr lang="en-US" dirty="0" smtClean="0"/>
                <a:t> data</a:t>
              </a:r>
              <a:endParaRPr lang="en-US" dirty="0"/>
            </a:p>
          </p:txBody>
        </p:sp>
        <p:sp>
          <p:nvSpPr>
            <p:cNvPr id="5" name="Flowchart: Process 4"/>
            <p:cNvSpPr/>
            <p:nvPr/>
          </p:nvSpPr>
          <p:spPr>
            <a:xfrm>
              <a:off x="1219200" y="2514600"/>
              <a:ext cx="1828800" cy="4572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Radiance </a:t>
              </a:r>
              <a:r>
                <a:rPr lang="en-US" dirty="0" err="1" smtClean="0"/>
                <a:t>obs</a:t>
              </a:r>
              <a:r>
                <a:rPr lang="en-US" dirty="0" smtClean="0"/>
                <a:t> data</a:t>
              </a:r>
              <a:endParaRPr lang="en-US" dirty="0"/>
            </a:p>
          </p:txBody>
        </p:sp>
        <p:sp>
          <p:nvSpPr>
            <p:cNvPr id="7" name="Flowchart: Alternate Process 6"/>
            <p:cNvSpPr/>
            <p:nvPr/>
          </p:nvSpPr>
          <p:spPr>
            <a:xfrm>
              <a:off x="1219200" y="3886200"/>
              <a:ext cx="1828800" cy="4572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Bufr</a:t>
              </a:r>
              <a:r>
                <a:rPr lang="en-US" dirty="0" smtClean="0"/>
                <a:t> conversion</a:t>
              </a:r>
              <a:endParaRPr lang="en-US" dirty="0"/>
            </a:p>
          </p:txBody>
        </p:sp>
        <p:sp>
          <p:nvSpPr>
            <p:cNvPr id="8" name="Flowchart: Alternate Process 7"/>
            <p:cNvSpPr/>
            <p:nvPr/>
          </p:nvSpPr>
          <p:spPr>
            <a:xfrm>
              <a:off x="381000" y="4572000"/>
              <a:ext cx="1679196" cy="4572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CIMSS SFOV </a:t>
              </a:r>
              <a:r>
                <a:rPr lang="en-US" dirty="0" err="1" smtClean="0"/>
                <a:t>rtv</a:t>
              </a:r>
              <a:r>
                <a:rPr lang="en-US" dirty="0" smtClean="0"/>
                <a:t> (AIRS/</a:t>
              </a:r>
              <a:r>
                <a:rPr lang="en-US" dirty="0" err="1" smtClean="0"/>
                <a:t>CrIMSS</a:t>
              </a:r>
              <a:r>
                <a:rPr lang="en-US" dirty="0" smtClean="0"/>
                <a:t>)</a:t>
              </a:r>
              <a:endParaRPr lang="en-US" dirty="0"/>
            </a:p>
          </p:txBody>
        </p:sp>
        <p:sp>
          <p:nvSpPr>
            <p:cNvPr id="9" name="Flowchart: Alternate Process 8"/>
            <p:cNvSpPr/>
            <p:nvPr/>
          </p:nvSpPr>
          <p:spPr>
            <a:xfrm>
              <a:off x="381000" y="5257800"/>
              <a:ext cx="1676400" cy="4572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IMAPP/CSPP data transfer</a:t>
              </a:r>
              <a:endParaRPr lang="en-US" dirty="0"/>
            </a:p>
          </p:txBody>
        </p:sp>
        <p:sp>
          <p:nvSpPr>
            <p:cNvPr id="10" name="Flowchart: Alternate Process 9"/>
            <p:cNvSpPr/>
            <p:nvPr/>
          </p:nvSpPr>
          <p:spPr>
            <a:xfrm>
              <a:off x="2133600" y="4572000"/>
              <a:ext cx="1676400" cy="11430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Satellite standard DP (soundings, </a:t>
              </a:r>
              <a:r>
                <a:rPr lang="en-US" dirty="0" err="1" smtClean="0"/>
                <a:t>tpw</a:t>
              </a:r>
              <a:r>
                <a:rPr lang="en-US" dirty="0" smtClean="0"/>
                <a:t>, winds)</a:t>
              </a:r>
              <a:endParaRPr lang="en-US" dirty="0"/>
            </a:p>
          </p:txBody>
        </p:sp>
        <p:sp>
          <p:nvSpPr>
            <p:cNvPr id="11" name="Flowchart: Alternate Process 10"/>
            <p:cNvSpPr/>
            <p:nvPr/>
          </p:nvSpPr>
          <p:spPr>
            <a:xfrm>
              <a:off x="1219200" y="3200400"/>
              <a:ext cx="1828800" cy="45720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JPSS and other satellite DP data</a:t>
              </a:r>
              <a:endParaRPr lang="en-US" dirty="0"/>
            </a:p>
          </p:txBody>
        </p:sp>
        <p:sp>
          <p:nvSpPr>
            <p:cNvPr id="12" name="Flowchart: Process 11"/>
            <p:cNvSpPr/>
            <p:nvPr/>
          </p:nvSpPr>
          <p:spPr>
            <a:xfrm>
              <a:off x="4648200" y="1143000"/>
              <a:ext cx="2819400" cy="4572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GSI/WRF Background &amp; boundary preprocessing</a:t>
              </a:r>
              <a:endParaRPr lang="en-US" dirty="0"/>
            </a:p>
          </p:txBody>
        </p:sp>
        <p:sp>
          <p:nvSpPr>
            <p:cNvPr id="13" name="Flowchart: Process 12"/>
            <p:cNvSpPr/>
            <p:nvPr/>
          </p:nvSpPr>
          <p:spPr>
            <a:xfrm>
              <a:off x="4419600" y="1828800"/>
              <a:ext cx="1828800" cy="45720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GSI background at time t-t0 </a:t>
              </a:r>
              <a:r>
                <a:rPr lang="en-US" dirty="0" err="1" smtClean="0"/>
                <a:t>hrs</a:t>
              </a:r>
              <a:endParaRPr lang="en-US" dirty="0"/>
            </a:p>
          </p:txBody>
        </p:sp>
        <p:sp>
          <p:nvSpPr>
            <p:cNvPr id="14" name="Flowchart: Process 13"/>
            <p:cNvSpPr/>
            <p:nvPr/>
          </p:nvSpPr>
          <p:spPr>
            <a:xfrm>
              <a:off x="4419600" y="2514600"/>
              <a:ext cx="1828800" cy="45720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GSI analysis at time t-t0 </a:t>
              </a:r>
              <a:r>
                <a:rPr lang="en-US" dirty="0" err="1" smtClean="0"/>
                <a:t>hrs</a:t>
              </a:r>
              <a:endParaRPr lang="en-US" dirty="0"/>
            </a:p>
          </p:txBody>
        </p:sp>
        <p:sp>
          <p:nvSpPr>
            <p:cNvPr id="15" name="Flowchart: Process 14"/>
            <p:cNvSpPr/>
            <p:nvPr/>
          </p:nvSpPr>
          <p:spPr>
            <a:xfrm>
              <a:off x="4419600" y="3200400"/>
              <a:ext cx="1828800" cy="45720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WRF 6 hours forecast</a:t>
              </a:r>
              <a:endParaRPr lang="en-US" dirty="0"/>
            </a:p>
          </p:txBody>
        </p:sp>
        <p:sp>
          <p:nvSpPr>
            <p:cNvPr id="16" name="Flowchart: Process 15"/>
            <p:cNvSpPr/>
            <p:nvPr/>
          </p:nvSpPr>
          <p:spPr>
            <a:xfrm>
              <a:off x="4419600" y="4114800"/>
              <a:ext cx="1828800" cy="45720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GSI background at time t </a:t>
              </a:r>
              <a:endParaRPr lang="en-US" dirty="0"/>
            </a:p>
          </p:txBody>
        </p:sp>
        <p:sp>
          <p:nvSpPr>
            <p:cNvPr id="17" name="Flowchart: Process 16"/>
            <p:cNvSpPr/>
            <p:nvPr/>
          </p:nvSpPr>
          <p:spPr>
            <a:xfrm>
              <a:off x="4419600" y="4800600"/>
              <a:ext cx="1828800" cy="45720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GSI analysis at time t </a:t>
              </a:r>
              <a:endParaRPr lang="en-US" dirty="0"/>
            </a:p>
          </p:txBody>
        </p:sp>
        <p:sp>
          <p:nvSpPr>
            <p:cNvPr id="18" name="Flowchart: Process 17"/>
            <p:cNvSpPr/>
            <p:nvPr/>
          </p:nvSpPr>
          <p:spPr>
            <a:xfrm>
              <a:off x="4419600" y="5486400"/>
              <a:ext cx="1828800" cy="457200"/>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WRF 72 hours final forecast</a:t>
              </a:r>
              <a:endParaRPr lang="en-US" dirty="0"/>
            </a:p>
          </p:txBody>
        </p:sp>
        <p:sp>
          <p:nvSpPr>
            <p:cNvPr id="19" name="Flowchart: Process 18"/>
            <p:cNvSpPr/>
            <p:nvPr/>
          </p:nvSpPr>
          <p:spPr>
            <a:xfrm>
              <a:off x="4419600" y="6172200"/>
              <a:ext cx="1828800" cy="457200"/>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WRF </a:t>
              </a:r>
              <a:r>
                <a:rPr lang="en-US" dirty="0" err="1" smtClean="0"/>
                <a:t>postprocessing</a:t>
              </a:r>
              <a:endParaRPr lang="en-US" dirty="0"/>
            </a:p>
          </p:txBody>
        </p:sp>
        <p:sp>
          <p:nvSpPr>
            <p:cNvPr id="20" name="Flowchart: Process 19"/>
            <p:cNvSpPr/>
            <p:nvPr/>
          </p:nvSpPr>
          <p:spPr>
            <a:xfrm>
              <a:off x="6705600" y="2590800"/>
              <a:ext cx="1828800" cy="457200"/>
            </a:xfrm>
            <a:prstGeom prst="flowChartProcess">
              <a:avLst/>
            </a:prstGeom>
            <a:scene3d>
              <a:camera prst="orthographicFront">
                <a:rot lat="0" lon="0" rev="16200000"/>
              </a:camera>
              <a:lightRig rig="threePt" dir="t"/>
            </a:scene3d>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WRF boundary</a:t>
              </a:r>
              <a:endParaRPr lang="en-US" dirty="0"/>
            </a:p>
          </p:txBody>
        </p:sp>
        <p:sp>
          <p:nvSpPr>
            <p:cNvPr id="22" name="Flowchart: Process 21"/>
            <p:cNvSpPr/>
            <p:nvPr/>
          </p:nvSpPr>
          <p:spPr>
            <a:xfrm>
              <a:off x="2247900" y="6172200"/>
              <a:ext cx="1981200" cy="457200"/>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Diagnosis, </a:t>
              </a:r>
              <a:r>
                <a:rPr lang="en-US" dirty="0"/>
                <a:t>p</a:t>
              </a:r>
              <a:r>
                <a:rPr lang="en-US" dirty="0" smtClean="0"/>
                <a:t>lotting and validation</a:t>
              </a:r>
              <a:endParaRPr lang="en-US" dirty="0"/>
            </a:p>
          </p:txBody>
        </p:sp>
        <p:sp>
          <p:nvSpPr>
            <p:cNvPr id="23" name="Flowchart: Process 22"/>
            <p:cNvSpPr/>
            <p:nvPr/>
          </p:nvSpPr>
          <p:spPr>
            <a:xfrm>
              <a:off x="6400800" y="6172200"/>
              <a:ext cx="1981200" cy="457200"/>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Data archive</a:t>
              </a:r>
              <a:endParaRPr lang="en-US" dirty="0"/>
            </a:p>
          </p:txBody>
        </p:sp>
        <p:cxnSp>
          <p:nvCxnSpPr>
            <p:cNvPr id="25" name="Straight Arrow Connector 24"/>
            <p:cNvCxnSpPr>
              <a:stCxn id="13" idx="2"/>
              <a:endCxn id="14" idx="0"/>
            </p:cNvCxnSpPr>
            <p:nvPr/>
          </p:nvCxnSpPr>
          <p:spPr>
            <a:xfrm>
              <a:off x="5334000" y="22860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5334000" y="29718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334000" y="45720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5334000" y="52578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30" name="Straight Arrow Connector 29"/>
            <p:cNvCxnSpPr/>
            <p:nvPr/>
          </p:nvCxnSpPr>
          <p:spPr>
            <a:xfrm>
              <a:off x="5334000" y="59436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42" name="Straight Arrow Connector 41"/>
            <p:cNvCxnSpPr>
              <a:stCxn id="3" idx="3"/>
              <a:endCxn id="12" idx="1"/>
            </p:cNvCxnSpPr>
            <p:nvPr/>
          </p:nvCxnSpPr>
          <p:spPr>
            <a:xfrm>
              <a:off x="3048000" y="1371600"/>
              <a:ext cx="16002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a:stCxn id="12" idx="2"/>
              <a:endCxn id="13" idx="0"/>
            </p:cNvCxnSpPr>
            <p:nvPr/>
          </p:nvCxnSpPr>
          <p:spPr>
            <a:xfrm flipH="1">
              <a:off x="5334000" y="1600200"/>
              <a:ext cx="72390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12" idx="2"/>
            </p:cNvCxnSpPr>
            <p:nvPr/>
          </p:nvCxnSpPr>
          <p:spPr>
            <a:xfrm>
              <a:off x="6057900" y="1600200"/>
              <a:ext cx="1562100" cy="3048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a:xfrm>
              <a:off x="7620000" y="3771900"/>
              <a:ext cx="1" cy="16002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58" name="Rectangle 57"/>
            <p:cNvSpPr/>
            <p:nvPr/>
          </p:nvSpPr>
          <p:spPr>
            <a:xfrm>
              <a:off x="6400800" y="2971800"/>
              <a:ext cx="7620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update</a:t>
              </a:r>
              <a:endParaRPr lang="en-US" sz="1400" dirty="0"/>
            </a:p>
          </p:txBody>
        </p:sp>
        <p:sp>
          <p:nvSpPr>
            <p:cNvPr id="60" name="Rectangle 59"/>
            <p:cNvSpPr/>
            <p:nvPr/>
          </p:nvSpPr>
          <p:spPr>
            <a:xfrm>
              <a:off x="6400800" y="5257800"/>
              <a:ext cx="762000" cy="228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update</a:t>
              </a:r>
              <a:endParaRPr lang="en-US" sz="1400" dirty="0"/>
            </a:p>
          </p:txBody>
        </p:sp>
        <p:cxnSp>
          <p:nvCxnSpPr>
            <p:cNvPr id="63" name="Straight Arrow Connector 62"/>
            <p:cNvCxnSpPr>
              <a:endCxn id="58" idx="3"/>
            </p:cNvCxnSpPr>
            <p:nvPr/>
          </p:nvCxnSpPr>
          <p:spPr>
            <a:xfrm flipH="1">
              <a:off x="7162800" y="3086100"/>
              <a:ext cx="2286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58" idx="1"/>
            </p:cNvCxnSpPr>
            <p:nvPr/>
          </p:nvCxnSpPr>
          <p:spPr>
            <a:xfrm flipH="1">
              <a:off x="5334000" y="3086100"/>
              <a:ext cx="10668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69" name="Straight Arrow Connector 68"/>
            <p:cNvCxnSpPr>
              <a:endCxn id="60" idx="3"/>
            </p:cNvCxnSpPr>
            <p:nvPr/>
          </p:nvCxnSpPr>
          <p:spPr>
            <a:xfrm flipH="1">
              <a:off x="7162800" y="5372100"/>
              <a:ext cx="4572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73" name="Straight Arrow Connector 72"/>
            <p:cNvCxnSpPr>
              <a:stCxn id="60" idx="1"/>
            </p:cNvCxnSpPr>
            <p:nvPr/>
          </p:nvCxnSpPr>
          <p:spPr>
            <a:xfrm flipH="1">
              <a:off x="5334000" y="5372100"/>
              <a:ext cx="10668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74" name="TextBox 73"/>
            <p:cNvSpPr txBox="1"/>
            <p:nvPr/>
          </p:nvSpPr>
          <p:spPr>
            <a:xfrm>
              <a:off x="267072" y="228600"/>
              <a:ext cx="8533105" cy="830997"/>
            </a:xfrm>
            <a:prstGeom prst="rect">
              <a:avLst/>
            </a:prstGeom>
            <a:noFill/>
          </p:spPr>
          <p:txBody>
            <a:bodyPr wrap="none" rtlCol="0">
              <a:spAutoFit/>
            </a:bodyPr>
            <a:lstStyle/>
            <a:p>
              <a:pPr algn="ctr"/>
              <a:r>
                <a:rPr lang="en-US" sz="2400" b="1" dirty="0" smtClean="0">
                  <a:solidFill>
                    <a:srgbClr val="0000CC"/>
                  </a:solidFill>
                  <a:latin typeface="Times New Roman" pitchFamily="18" charset="0"/>
                  <a:cs typeface="Times New Roman" pitchFamily="18" charset="0"/>
                </a:rPr>
                <a:t>Satellite Data Assimilation for Tropical cyclone forecast (SDAT)</a:t>
              </a:r>
            </a:p>
            <a:p>
              <a:pPr algn="ctr"/>
              <a:r>
                <a:rPr lang="en-US" sz="2400" b="1" dirty="0" smtClean="0">
                  <a:solidFill>
                    <a:srgbClr val="0000CC"/>
                  </a:solidFill>
                  <a:latin typeface="Times New Roman" pitchFamily="18" charset="0"/>
                  <a:cs typeface="Times New Roman" pitchFamily="18" charset="0"/>
                </a:rPr>
                <a:t>http://cimss.ssec.wisc.edu/sdat</a:t>
              </a:r>
              <a:endParaRPr lang="en-US" sz="2400" b="1" dirty="0">
                <a:solidFill>
                  <a:srgbClr val="0000CC"/>
                </a:solidFill>
                <a:latin typeface="Times New Roman" pitchFamily="18" charset="0"/>
                <a:cs typeface="Times New Roman" pitchFamily="18" charset="0"/>
              </a:endParaRPr>
            </a:p>
          </p:txBody>
        </p:sp>
        <p:cxnSp>
          <p:nvCxnSpPr>
            <p:cNvPr id="76" name="Straight Connector 75"/>
            <p:cNvCxnSpPr/>
            <p:nvPr/>
          </p:nvCxnSpPr>
          <p:spPr>
            <a:xfrm flipV="1">
              <a:off x="3505200" y="2744248"/>
              <a:ext cx="533400" cy="1"/>
            </a:xfrm>
            <a:prstGeom prst="line">
              <a:avLst/>
            </a:prstGeom>
            <a:ln w="19050"/>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a:off x="4038600" y="2744249"/>
              <a:ext cx="0" cy="2284951"/>
            </a:xfrm>
            <a:prstGeom prst="line">
              <a:avLst/>
            </a:prstGeom>
            <a:ln w="19050"/>
          </p:spPr>
          <p:style>
            <a:lnRef idx="2">
              <a:schemeClr val="dk1"/>
            </a:lnRef>
            <a:fillRef idx="0">
              <a:schemeClr val="dk1"/>
            </a:fillRef>
            <a:effectRef idx="1">
              <a:schemeClr val="dk1"/>
            </a:effectRef>
            <a:fontRef idx="minor">
              <a:schemeClr val="tx1"/>
            </a:fontRef>
          </p:style>
        </p:cxnSp>
        <p:cxnSp>
          <p:nvCxnSpPr>
            <p:cNvPr id="80" name="Straight Arrow Connector 79"/>
            <p:cNvCxnSpPr>
              <a:endCxn id="14" idx="1"/>
            </p:cNvCxnSpPr>
            <p:nvPr/>
          </p:nvCxnSpPr>
          <p:spPr>
            <a:xfrm>
              <a:off x="4038600" y="2743200"/>
              <a:ext cx="3810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82" name="Straight Arrow Connector 81"/>
            <p:cNvCxnSpPr>
              <a:endCxn id="17" idx="1"/>
            </p:cNvCxnSpPr>
            <p:nvPr/>
          </p:nvCxnSpPr>
          <p:spPr>
            <a:xfrm>
              <a:off x="4038600" y="5029200"/>
              <a:ext cx="3810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85" name="Straight Connector 84"/>
            <p:cNvCxnSpPr>
              <a:stCxn id="4" idx="3"/>
            </p:cNvCxnSpPr>
            <p:nvPr/>
          </p:nvCxnSpPr>
          <p:spPr>
            <a:xfrm>
              <a:off x="3048000" y="2055303"/>
              <a:ext cx="457200"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86" name="Straight Connector 85"/>
            <p:cNvCxnSpPr/>
            <p:nvPr/>
          </p:nvCxnSpPr>
          <p:spPr>
            <a:xfrm>
              <a:off x="3048000" y="2743200"/>
              <a:ext cx="457200"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87" name="Straight Connector 86"/>
            <p:cNvCxnSpPr/>
            <p:nvPr/>
          </p:nvCxnSpPr>
          <p:spPr>
            <a:xfrm>
              <a:off x="3048000" y="3429000"/>
              <a:ext cx="457200" cy="0"/>
            </a:xfrm>
            <a:prstGeom prst="line">
              <a:avLst/>
            </a:prstGeom>
            <a:ln w="19050"/>
          </p:spPr>
          <p:style>
            <a:lnRef idx="2">
              <a:schemeClr val="dk1"/>
            </a:lnRef>
            <a:fillRef idx="0">
              <a:schemeClr val="dk1"/>
            </a:fillRef>
            <a:effectRef idx="1">
              <a:schemeClr val="dk1"/>
            </a:effectRef>
            <a:fontRef idx="minor">
              <a:schemeClr val="tx1"/>
            </a:fontRef>
          </p:style>
        </p:cxnSp>
        <p:cxnSp>
          <p:nvCxnSpPr>
            <p:cNvPr id="89" name="Straight Connector 88"/>
            <p:cNvCxnSpPr/>
            <p:nvPr/>
          </p:nvCxnSpPr>
          <p:spPr>
            <a:xfrm>
              <a:off x="3505200" y="2055303"/>
              <a:ext cx="0" cy="1373697"/>
            </a:xfrm>
            <a:prstGeom prst="line">
              <a:avLst/>
            </a:prstGeom>
            <a:ln w="19050"/>
          </p:spPr>
          <p:style>
            <a:lnRef idx="2">
              <a:schemeClr val="dk1"/>
            </a:lnRef>
            <a:fillRef idx="0">
              <a:schemeClr val="dk1"/>
            </a:fillRef>
            <a:effectRef idx="1">
              <a:schemeClr val="dk1"/>
            </a:effectRef>
            <a:fontRef idx="minor">
              <a:schemeClr val="tx1"/>
            </a:fontRef>
          </p:style>
        </p:cxnSp>
        <p:cxnSp>
          <p:nvCxnSpPr>
            <p:cNvPr id="91" name="Straight Arrow Connector 90"/>
            <p:cNvCxnSpPr>
              <a:stCxn id="9" idx="0"/>
              <a:endCxn id="8" idx="2"/>
            </p:cNvCxnSpPr>
            <p:nvPr/>
          </p:nvCxnSpPr>
          <p:spPr>
            <a:xfrm flipV="1">
              <a:off x="1219200" y="5029200"/>
              <a:ext cx="1398"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93" name="Straight Arrow Connector 92"/>
            <p:cNvCxnSpPr>
              <a:stCxn id="8" idx="0"/>
              <a:endCxn id="7" idx="2"/>
            </p:cNvCxnSpPr>
            <p:nvPr/>
          </p:nvCxnSpPr>
          <p:spPr>
            <a:xfrm flipV="1">
              <a:off x="1220598" y="4343400"/>
              <a:ext cx="913002"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95" name="Straight Arrow Connector 94"/>
            <p:cNvCxnSpPr>
              <a:stCxn id="10" idx="0"/>
              <a:endCxn id="7" idx="2"/>
            </p:cNvCxnSpPr>
            <p:nvPr/>
          </p:nvCxnSpPr>
          <p:spPr>
            <a:xfrm flipH="1" flipV="1">
              <a:off x="2133600" y="4343400"/>
              <a:ext cx="83820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99" name="Straight Arrow Connector 98"/>
            <p:cNvCxnSpPr>
              <a:stCxn id="7" idx="0"/>
              <a:endCxn id="11" idx="2"/>
            </p:cNvCxnSpPr>
            <p:nvPr/>
          </p:nvCxnSpPr>
          <p:spPr>
            <a:xfrm flipV="1">
              <a:off x="2133600" y="3657600"/>
              <a:ext cx="0" cy="22860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05" name="Straight Arrow Connector 104"/>
            <p:cNvCxnSpPr>
              <a:stCxn id="19" idx="1"/>
              <a:endCxn id="22" idx="3"/>
            </p:cNvCxnSpPr>
            <p:nvPr/>
          </p:nvCxnSpPr>
          <p:spPr>
            <a:xfrm flipH="1">
              <a:off x="4229100" y="6400800"/>
              <a:ext cx="1905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cxnSp>
          <p:nvCxnSpPr>
            <p:cNvPr id="107" name="Straight Arrow Connector 106"/>
            <p:cNvCxnSpPr>
              <a:stCxn id="19" idx="3"/>
              <a:endCxn id="23" idx="1"/>
            </p:cNvCxnSpPr>
            <p:nvPr/>
          </p:nvCxnSpPr>
          <p:spPr>
            <a:xfrm>
              <a:off x="6248400" y="6400800"/>
              <a:ext cx="152400" cy="0"/>
            </a:xfrm>
            <a:prstGeom prst="straightConnector1">
              <a:avLst/>
            </a:prstGeom>
            <a:ln w="19050">
              <a:tailEnd type="arrow"/>
            </a:ln>
          </p:spPr>
          <p:style>
            <a:lnRef idx="2">
              <a:schemeClr val="dk1"/>
            </a:lnRef>
            <a:fillRef idx="0">
              <a:schemeClr val="dk1"/>
            </a:fillRef>
            <a:effectRef idx="1">
              <a:schemeClr val="dk1"/>
            </a:effectRef>
            <a:fontRef idx="minor">
              <a:schemeClr val="tx1"/>
            </a:fontRef>
          </p:style>
        </p:cxnSp>
        <p:sp>
          <p:nvSpPr>
            <p:cNvPr id="117" name="Flowchart: Process 116"/>
            <p:cNvSpPr/>
            <p:nvPr/>
          </p:nvSpPr>
          <p:spPr>
            <a:xfrm>
              <a:off x="-685800" y="2209800"/>
              <a:ext cx="2362200" cy="419100"/>
            </a:xfrm>
            <a:prstGeom prst="flowChartProcess">
              <a:avLst/>
            </a:prstGeom>
            <a:gradFill>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0"/>
            </a:gradFill>
            <a:scene3d>
              <a:camera prst="orthographicFront">
                <a:rot lat="0" lon="0" rev="5400000"/>
              </a:camera>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Data preparation</a:t>
              </a:r>
              <a:endParaRPr lang="en-US" dirty="0"/>
            </a:p>
          </p:txBody>
        </p:sp>
        <p:sp>
          <p:nvSpPr>
            <p:cNvPr id="119" name="Flowchart: Process 118"/>
            <p:cNvSpPr/>
            <p:nvPr/>
          </p:nvSpPr>
          <p:spPr>
            <a:xfrm>
              <a:off x="7391400" y="3238500"/>
              <a:ext cx="2362200" cy="419100"/>
            </a:xfrm>
            <a:prstGeom prst="flowChartProcess">
              <a:avLst/>
            </a:prstGeom>
            <a:scene3d>
              <a:camera prst="orthographicFront">
                <a:rot lat="0" lon="0" rev="16200000"/>
              </a:camera>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Analysis and forecast</a:t>
              </a:r>
              <a:endParaRPr lang="en-US" dirty="0"/>
            </a:p>
          </p:txBody>
        </p:sp>
        <p:sp>
          <p:nvSpPr>
            <p:cNvPr id="124" name="Left Brace 123"/>
            <p:cNvSpPr/>
            <p:nvPr/>
          </p:nvSpPr>
          <p:spPr>
            <a:xfrm>
              <a:off x="762000" y="1371600"/>
              <a:ext cx="457200" cy="2057400"/>
            </a:xfrm>
            <a:prstGeom prst="lef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ight Brace 126"/>
            <p:cNvSpPr/>
            <p:nvPr/>
          </p:nvSpPr>
          <p:spPr>
            <a:xfrm>
              <a:off x="7543800" y="1371600"/>
              <a:ext cx="762000" cy="4038600"/>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Down Arrow 56"/>
          <p:cNvSpPr/>
          <p:nvPr/>
        </p:nvSpPr>
        <p:spPr>
          <a:xfrm>
            <a:off x="5289042" y="3679698"/>
            <a:ext cx="121158" cy="4351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412825" y="3771900"/>
            <a:ext cx="2130975" cy="228600"/>
          </a:xfrm>
          <a:prstGeom prst="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t>cycle above process to time t</a:t>
            </a:r>
            <a:endParaRPr lang="en-US" sz="1200" dirty="0"/>
          </a:p>
        </p:txBody>
      </p:sp>
      <p:sp>
        <p:nvSpPr>
          <p:cNvPr id="2" name="Slide Number Placeholder 1"/>
          <p:cNvSpPr>
            <a:spLocks noGrp="1"/>
          </p:cNvSpPr>
          <p:nvPr>
            <p:ph type="sldNum" sz="quarter" idx="12"/>
          </p:nvPr>
        </p:nvSpPr>
        <p:spPr/>
        <p:txBody>
          <a:bodyPr/>
          <a:lstStyle/>
          <a:p>
            <a:fld id="{350BB68A-CD75-43B8-B520-C7A1E8D5809D}" type="slidenum">
              <a:rPr lang="en-US" smtClean="0"/>
              <a:pPr/>
              <a:t>4</a:t>
            </a:fld>
            <a:endParaRPr lang="en-US"/>
          </a:p>
        </p:txBody>
      </p:sp>
    </p:spTree>
    <p:extLst>
      <p:ext uri="{BB962C8B-B14F-4D97-AF65-F5344CB8AC3E}">
        <p14:creationId xmlns:p14="http://schemas.microsoft.com/office/powerpoint/2010/main" val="2268193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791200" y="685800"/>
            <a:ext cx="3200400" cy="6186309"/>
          </a:xfrm>
          <a:prstGeom prst="rect">
            <a:avLst/>
          </a:prstGeom>
        </p:spPr>
        <p:txBody>
          <a:bodyPr wrap="square">
            <a:spAutoFit/>
          </a:bodyPr>
          <a:lstStyle/>
          <a:p>
            <a:r>
              <a:rPr lang="en-US" b="1" dirty="0" smtClean="0">
                <a:solidFill>
                  <a:schemeClr val="accent5">
                    <a:lumMod val="75000"/>
                  </a:schemeClr>
                </a:solidFill>
              </a:rPr>
              <a:t>GFS:</a:t>
            </a:r>
            <a:r>
              <a:rPr lang="en-US" dirty="0" smtClean="0">
                <a:solidFill>
                  <a:schemeClr val="accent5">
                    <a:lumMod val="75000"/>
                  </a:schemeClr>
                </a:solidFill>
              </a:rPr>
              <a:t> </a:t>
            </a:r>
            <a:r>
              <a:rPr lang="en-US" dirty="0">
                <a:solidFill>
                  <a:schemeClr val="accent5">
                    <a:lumMod val="75000"/>
                  </a:schemeClr>
                </a:solidFill>
              </a:rPr>
              <a:t>refers to the "early </a:t>
            </a:r>
            <a:r>
              <a:rPr lang="en-US" dirty="0" smtClean="0">
                <a:solidFill>
                  <a:schemeClr val="accent5">
                    <a:lumMod val="75000"/>
                  </a:schemeClr>
                </a:solidFill>
              </a:rPr>
              <a:t>run“, is </a:t>
            </a:r>
            <a:r>
              <a:rPr lang="en-US" dirty="0">
                <a:solidFill>
                  <a:schemeClr val="accent5">
                    <a:lumMod val="75000"/>
                  </a:schemeClr>
                </a:solidFill>
              </a:rPr>
              <a:t>initiated approximately 2 </a:t>
            </a:r>
            <a:r>
              <a:rPr lang="en-US" dirty="0" smtClean="0">
                <a:solidFill>
                  <a:schemeClr val="accent5">
                    <a:lumMod val="75000"/>
                  </a:schemeClr>
                </a:solidFill>
              </a:rPr>
              <a:t>hours </a:t>
            </a:r>
            <a:r>
              <a:rPr lang="en-US" dirty="0">
                <a:solidFill>
                  <a:schemeClr val="accent5">
                    <a:lumMod val="75000"/>
                  </a:schemeClr>
                </a:solidFill>
              </a:rPr>
              <a:t>and 45 minutes after the cycle time. The </a:t>
            </a:r>
            <a:r>
              <a:rPr lang="en-US" b="1" dirty="0" err="1" smtClean="0">
                <a:solidFill>
                  <a:schemeClr val="accent5">
                    <a:lumMod val="75000"/>
                  </a:schemeClr>
                </a:solidFill>
              </a:rPr>
              <a:t>gfs</a:t>
            </a:r>
            <a:r>
              <a:rPr lang="en-US" b="1" dirty="0" smtClean="0">
                <a:solidFill>
                  <a:schemeClr val="accent5">
                    <a:lumMod val="75000"/>
                  </a:schemeClr>
                </a:solidFill>
              </a:rPr>
              <a:t> </a:t>
            </a:r>
            <a:r>
              <a:rPr lang="en-US" dirty="0">
                <a:solidFill>
                  <a:schemeClr val="accent5">
                    <a:lumMod val="75000"/>
                  </a:schemeClr>
                </a:solidFill>
              </a:rPr>
              <a:t>run gets the full </a:t>
            </a:r>
            <a:r>
              <a:rPr lang="en-US" dirty="0" smtClean="0">
                <a:solidFill>
                  <a:schemeClr val="accent5">
                    <a:lumMod val="75000"/>
                  </a:schemeClr>
                </a:solidFill>
              </a:rPr>
              <a:t>forecasts (384 </a:t>
            </a:r>
            <a:r>
              <a:rPr lang="en-US" dirty="0" err="1" smtClean="0">
                <a:solidFill>
                  <a:schemeClr val="accent5">
                    <a:lumMod val="75000"/>
                  </a:schemeClr>
                </a:solidFill>
              </a:rPr>
              <a:t>hrs</a:t>
            </a:r>
            <a:r>
              <a:rPr lang="en-US" dirty="0" smtClean="0">
                <a:solidFill>
                  <a:schemeClr val="accent5">
                    <a:lumMod val="75000"/>
                  </a:schemeClr>
                </a:solidFill>
              </a:rPr>
              <a:t>) </a:t>
            </a:r>
            <a:r>
              <a:rPr lang="en-US" dirty="0">
                <a:solidFill>
                  <a:schemeClr val="accent5">
                    <a:lumMod val="75000"/>
                  </a:schemeClr>
                </a:solidFill>
              </a:rPr>
              <a:t>delivered in a reasonable amount of time. </a:t>
            </a:r>
            <a:r>
              <a:rPr lang="en-US" dirty="0"/>
              <a:t>	</a:t>
            </a:r>
          </a:p>
          <a:p>
            <a:r>
              <a:rPr lang="en-US" dirty="0"/>
              <a:t>	</a:t>
            </a:r>
          </a:p>
          <a:p>
            <a:r>
              <a:rPr lang="en-US" b="1" dirty="0" smtClean="0">
                <a:solidFill>
                  <a:srgbClr val="000096"/>
                </a:solidFill>
              </a:rPr>
              <a:t>GDAS:</a:t>
            </a:r>
            <a:r>
              <a:rPr lang="en-US" dirty="0" smtClean="0">
                <a:solidFill>
                  <a:srgbClr val="000096"/>
                </a:solidFill>
              </a:rPr>
              <a:t> </a:t>
            </a:r>
            <a:r>
              <a:rPr lang="en-US" dirty="0">
                <a:solidFill>
                  <a:srgbClr val="000096"/>
                </a:solidFill>
              </a:rPr>
              <a:t>refers to the "final run", </a:t>
            </a:r>
            <a:r>
              <a:rPr lang="en-US" dirty="0" smtClean="0">
                <a:solidFill>
                  <a:srgbClr val="000096"/>
                </a:solidFill>
              </a:rPr>
              <a:t>is </a:t>
            </a:r>
            <a:r>
              <a:rPr lang="en-US" dirty="0">
                <a:solidFill>
                  <a:srgbClr val="000096"/>
                </a:solidFill>
              </a:rPr>
              <a:t>initiated approximately </a:t>
            </a:r>
            <a:r>
              <a:rPr lang="en-US" dirty="0" smtClean="0">
                <a:solidFill>
                  <a:srgbClr val="000096"/>
                </a:solidFill>
              </a:rPr>
              <a:t>6 hours </a:t>
            </a:r>
            <a:r>
              <a:rPr lang="en-US" dirty="0">
                <a:solidFill>
                  <a:srgbClr val="000096"/>
                </a:solidFill>
              </a:rPr>
              <a:t>after the cycle time</a:t>
            </a:r>
            <a:r>
              <a:rPr lang="en-US" dirty="0" smtClean="0">
                <a:solidFill>
                  <a:srgbClr val="000096"/>
                </a:solidFill>
              </a:rPr>
              <a:t>. </a:t>
            </a:r>
            <a:r>
              <a:rPr lang="en-US" dirty="0">
                <a:solidFill>
                  <a:srgbClr val="000096"/>
                </a:solidFill>
              </a:rPr>
              <a:t>The </a:t>
            </a:r>
            <a:r>
              <a:rPr lang="en-US" b="1" dirty="0" err="1" smtClean="0">
                <a:solidFill>
                  <a:srgbClr val="000096"/>
                </a:solidFill>
              </a:rPr>
              <a:t>gdas</a:t>
            </a:r>
            <a:r>
              <a:rPr lang="en-US" b="1" dirty="0" smtClean="0">
                <a:solidFill>
                  <a:srgbClr val="000096"/>
                </a:solidFill>
              </a:rPr>
              <a:t> </a:t>
            </a:r>
            <a:r>
              <a:rPr lang="en-US" dirty="0">
                <a:solidFill>
                  <a:srgbClr val="000096"/>
                </a:solidFill>
              </a:rPr>
              <a:t>allows for the assimilation of later arriving data. The </a:t>
            </a:r>
            <a:r>
              <a:rPr lang="en-US" b="1" dirty="0" err="1">
                <a:solidFill>
                  <a:srgbClr val="000096"/>
                </a:solidFill>
              </a:rPr>
              <a:t>gdas</a:t>
            </a:r>
            <a:r>
              <a:rPr lang="en-US" b="1" dirty="0">
                <a:solidFill>
                  <a:srgbClr val="000096"/>
                </a:solidFill>
              </a:rPr>
              <a:t> </a:t>
            </a:r>
            <a:r>
              <a:rPr lang="en-US" dirty="0">
                <a:solidFill>
                  <a:srgbClr val="000096"/>
                </a:solidFill>
              </a:rPr>
              <a:t>run includes a </a:t>
            </a:r>
            <a:r>
              <a:rPr lang="en-US" dirty="0" smtClean="0">
                <a:solidFill>
                  <a:srgbClr val="000096"/>
                </a:solidFill>
              </a:rPr>
              <a:t>9 </a:t>
            </a:r>
            <a:r>
              <a:rPr lang="en-US" dirty="0" err="1" smtClean="0">
                <a:solidFill>
                  <a:srgbClr val="000096"/>
                </a:solidFill>
              </a:rPr>
              <a:t>hrs</a:t>
            </a:r>
            <a:r>
              <a:rPr lang="en-US" dirty="0" smtClean="0">
                <a:solidFill>
                  <a:srgbClr val="000096"/>
                </a:solidFill>
              </a:rPr>
              <a:t> </a:t>
            </a:r>
            <a:r>
              <a:rPr lang="en-US" dirty="0">
                <a:solidFill>
                  <a:srgbClr val="000096"/>
                </a:solidFill>
              </a:rPr>
              <a:t>forecast </a:t>
            </a:r>
            <a:r>
              <a:rPr lang="en-US" dirty="0" smtClean="0">
                <a:solidFill>
                  <a:srgbClr val="000096"/>
                </a:solidFill>
              </a:rPr>
              <a:t>to </a:t>
            </a:r>
            <a:r>
              <a:rPr lang="en-US" dirty="0">
                <a:solidFill>
                  <a:srgbClr val="000096"/>
                </a:solidFill>
              </a:rPr>
              <a:t>provide the first guess to both the </a:t>
            </a:r>
            <a:r>
              <a:rPr lang="en-US" b="1" dirty="0" err="1">
                <a:solidFill>
                  <a:srgbClr val="000096"/>
                </a:solidFill>
              </a:rPr>
              <a:t>gfs</a:t>
            </a:r>
            <a:r>
              <a:rPr lang="en-US" b="1" dirty="0">
                <a:solidFill>
                  <a:srgbClr val="000096"/>
                </a:solidFill>
              </a:rPr>
              <a:t> </a:t>
            </a:r>
            <a:r>
              <a:rPr lang="en-US" dirty="0">
                <a:solidFill>
                  <a:srgbClr val="000096"/>
                </a:solidFill>
              </a:rPr>
              <a:t>and </a:t>
            </a:r>
            <a:r>
              <a:rPr lang="en-US" b="1" dirty="0" err="1">
                <a:solidFill>
                  <a:srgbClr val="000096"/>
                </a:solidFill>
              </a:rPr>
              <a:t>gdas</a:t>
            </a:r>
            <a:r>
              <a:rPr lang="en-US" b="1" dirty="0">
                <a:solidFill>
                  <a:srgbClr val="000096"/>
                </a:solidFill>
              </a:rPr>
              <a:t> </a:t>
            </a:r>
            <a:r>
              <a:rPr lang="en-US" dirty="0">
                <a:solidFill>
                  <a:srgbClr val="000096"/>
                </a:solidFill>
              </a:rPr>
              <a:t>for </a:t>
            </a:r>
            <a:r>
              <a:rPr lang="en-US" dirty="0" smtClean="0">
                <a:solidFill>
                  <a:srgbClr val="000096"/>
                </a:solidFill>
              </a:rPr>
              <a:t>next cycle.</a:t>
            </a:r>
          </a:p>
          <a:p>
            <a:endParaRPr lang="en-US" dirty="0"/>
          </a:p>
          <a:p>
            <a:r>
              <a:rPr lang="en-US" b="1" dirty="0" smtClean="0">
                <a:solidFill>
                  <a:schemeClr val="accent6">
                    <a:lumMod val="75000"/>
                  </a:schemeClr>
                </a:solidFill>
              </a:rPr>
              <a:t>SDAT</a:t>
            </a:r>
            <a:r>
              <a:rPr lang="en-US" dirty="0" smtClean="0">
                <a:solidFill>
                  <a:schemeClr val="accent6">
                    <a:lumMod val="75000"/>
                  </a:schemeClr>
                </a:solidFill>
              </a:rPr>
              <a:t>: is initiated 5 </a:t>
            </a:r>
            <a:r>
              <a:rPr lang="en-US" dirty="0" err="1" smtClean="0">
                <a:solidFill>
                  <a:schemeClr val="accent6">
                    <a:lumMod val="75000"/>
                  </a:schemeClr>
                </a:solidFill>
              </a:rPr>
              <a:t>hrs</a:t>
            </a:r>
            <a:r>
              <a:rPr lang="en-US" dirty="0" smtClean="0">
                <a:solidFill>
                  <a:schemeClr val="accent6">
                    <a:lumMod val="75000"/>
                  </a:schemeClr>
                </a:solidFill>
              </a:rPr>
              <a:t> and 30 minutes after the cycle time. It needs latest </a:t>
            </a:r>
            <a:r>
              <a:rPr lang="en-US" b="1" dirty="0" err="1" smtClean="0">
                <a:solidFill>
                  <a:schemeClr val="accent6">
                    <a:lumMod val="75000"/>
                  </a:schemeClr>
                </a:solidFill>
              </a:rPr>
              <a:t>gfs</a:t>
            </a:r>
            <a:r>
              <a:rPr lang="en-US" dirty="0" smtClean="0">
                <a:solidFill>
                  <a:schemeClr val="accent6">
                    <a:lumMod val="75000"/>
                  </a:schemeClr>
                </a:solidFill>
              </a:rPr>
              <a:t> forecast and earlier </a:t>
            </a:r>
            <a:r>
              <a:rPr lang="en-US" b="1" dirty="0" err="1" smtClean="0">
                <a:solidFill>
                  <a:schemeClr val="accent6">
                    <a:lumMod val="75000"/>
                  </a:schemeClr>
                </a:solidFill>
              </a:rPr>
              <a:t>gdas</a:t>
            </a:r>
            <a:r>
              <a:rPr lang="en-US" dirty="0" smtClean="0">
                <a:solidFill>
                  <a:schemeClr val="accent6">
                    <a:lumMod val="75000"/>
                  </a:schemeClr>
                </a:solidFill>
              </a:rPr>
              <a:t> run as boundary and initial conditions. SDAT runs 72 </a:t>
            </a:r>
            <a:r>
              <a:rPr lang="en-US" dirty="0" err="1" smtClean="0">
                <a:solidFill>
                  <a:schemeClr val="accent6">
                    <a:lumMod val="75000"/>
                  </a:schemeClr>
                </a:solidFill>
              </a:rPr>
              <a:t>hrs</a:t>
            </a:r>
            <a:r>
              <a:rPr lang="en-US" dirty="0" smtClean="0">
                <a:solidFill>
                  <a:schemeClr val="accent6">
                    <a:lumMod val="75000"/>
                  </a:schemeClr>
                </a:solidFill>
              </a:rPr>
              <a:t> forecast after analysis.</a:t>
            </a:r>
            <a:r>
              <a:rPr lang="en-US" dirty="0" smtClean="0"/>
              <a:t> </a:t>
            </a:r>
            <a:endParaRPr lang="en-US" dirty="0"/>
          </a:p>
        </p:txBody>
      </p:sp>
      <p:sp>
        <p:nvSpPr>
          <p:cNvPr id="35" name="Rectangle 34"/>
          <p:cNvSpPr/>
          <p:nvPr/>
        </p:nvSpPr>
        <p:spPr>
          <a:xfrm>
            <a:off x="685800" y="304800"/>
            <a:ext cx="7623818" cy="584775"/>
          </a:xfrm>
          <a:prstGeom prst="rect">
            <a:avLst/>
          </a:prstGeom>
        </p:spPr>
        <p:txBody>
          <a:bodyPr wrap="none">
            <a:spAutoFit/>
          </a:bodyPr>
          <a:lstStyle/>
          <a:p>
            <a:pPr algn="ctr"/>
            <a:r>
              <a:rPr lang="en-US" sz="3200" b="1" dirty="0"/>
              <a:t>Timeline of </a:t>
            </a:r>
            <a:r>
              <a:rPr lang="en-US" sz="3200" b="1" dirty="0" smtClean="0"/>
              <a:t>GFS, GDAS and SDAT in </a:t>
            </a:r>
            <a:r>
              <a:rPr lang="en-US" sz="3200" b="1" dirty="0" err="1" smtClean="0"/>
              <a:t>realtime</a:t>
            </a:r>
            <a:endParaRPr lang="en-US" sz="3200" dirty="0"/>
          </a:p>
        </p:txBody>
      </p:sp>
      <p:grpSp>
        <p:nvGrpSpPr>
          <p:cNvPr id="4" name="Group 3"/>
          <p:cNvGrpSpPr/>
          <p:nvPr/>
        </p:nvGrpSpPr>
        <p:grpSpPr>
          <a:xfrm>
            <a:off x="228600" y="1295400"/>
            <a:ext cx="5468112" cy="5168444"/>
            <a:chOff x="228600" y="1295400"/>
            <a:chExt cx="5468112" cy="5168444"/>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78281"/>
              <a:ext cx="5468112" cy="4799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1066800" y="1905000"/>
              <a:ext cx="1524000" cy="1143000"/>
            </a:xfrm>
            <a:prstGeom prst="rect">
              <a:avLst/>
            </a:prstGeom>
            <a:noFill/>
            <a:ln w="38100">
              <a:solidFill>
                <a:schemeClr val="accent5">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endParaRPr lang="en-US"/>
            </a:p>
          </p:txBody>
        </p:sp>
        <p:sp>
          <p:nvSpPr>
            <p:cNvPr id="6" name="Text Box 9"/>
            <p:cNvSpPr txBox="1">
              <a:spLocks noChangeArrowheads="1"/>
            </p:cNvSpPr>
            <p:nvPr/>
          </p:nvSpPr>
          <p:spPr bwMode="auto">
            <a:xfrm>
              <a:off x="2819400" y="2438400"/>
              <a:ext cx="717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b="1" dirty="0" err="1">
                  <a:solidFill>
                    <a:srgbClr val="000096"/>
                  </a:solidFill>
                </a:rPr>
                <a:t>gdas</a:t>
              </a:r>
              <a:endParaRPr lang="en-US" b="1" dirty="0">
                <a:solidFill>
                  <a:srgbClr val="000096"/>
                </a:solidFill>
              </a:endParaRPr>
            </a:p>
          </p:txBody>
        </p:sp>
        <p:sp>
          <p:nvSpPr>
            <p:cNvPr id="7" name="Text Box 10"/>
            <p:cNvSpPr txBox="1">
              <a:spLocks noChangeArrowheads="1"/>
            </p:cNvSpPr>
            <p:nvPr/>
          </p:nvSpPr>
          <p:spPr bwMode="auto">
            <a:xfrm>
              <a:off x="1073150" y="1843088"/>
              <a:ext cx="52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b="1" dirty="0" err="1">
                  <a:solidFill>
                    <a:schemeClr val="accent5">
                      <a:lumMod val="75000"/>
                    </a:schemeClr>
                  </a:solidFill>
                </a:rPr>
                <a:t>gfs</a:t>
              </a:r>
              <a:endParaRPr lang="en-US" b="1" dirty="0">
                <a:solidFill>
                  <a:schemeClr val="accent5">
                    <a:lumMod val="75000"/>
                  </a:schemeClr>
                </a:solidFill>
              </a:endParaRPr>
            </a:p>
          </p:txBody>
        </p:sp>
        <p:sp>
          <p:nvSpPr>
            <p:cNvPr id="10" name="Rectangle 9"/>
            <p:cNvSpPr>
              <a:spLocks noChangeArrowheads="1"/>
            </p:cNvSpPr>
            <p:nvPr/>
          </p:nvSpPr>
          <p:spPr bwMode="auto">
            <a:xfrm>
              <a:off x="2819400" y="2438400"/>
              <a:ext cx="685800" cy="990600"/>
            </a:xfrm>
            <a:prstGeom prst="rect">
              <a:avLst/>
            </a:prstGeom>
            <a:noFill/>
            <a:ln w="38100">
              <a:solidFill>
                <a:srgbClr val="00009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endParaRPr lang="en-US"/>
            </a:p>
          </p:txBody>
        </p:sp>
        <p:cxnSp>
          <p:nvCxnSpPr>
            <p:cNvPr id="8" name="Straight Arrow Connector 7"/>
            <p:cNvCxnSpPr/>
            <p:nvPr/>
          </p:nvCxnSpPr>
          <p:spPr>
            <a:xfrm flipV="1">
              <a:off x="3429000" y="3581400"/>
              <a:ext cx="1752600" cy="228600"/>
            </a:xfrm>
            <a:prstGeom prst="straightConnector1">
              <a:avLst/>
            </a:prstGeom>
            <a:ln w="50800" cap="sq" cmpd="sng">
              <a:solidFill>
                <a:schemeClr val="accent6">
                  <a:lumMod val="75000"/>
                </a:schemeClr>
              </a:solidFill>
              <a:prstDash val="sysDot"/>
              <a:headEnd w="med" len="sm"/>
              <a:tailEnd type="diamond"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2590800" y="1752600"/>
              <a:ext cx="304800" cy="1676400"/>
            </a:xfrm>
            <a:prstGeom prst="straightConnector1">
              <a:avLst/>
            </a:prstGeom>
            <a:ln w="50800" cap="sq" cmpd="sng">
              <a:solidFill>
                <a:schemeClr val="accent6">
                  <a:lumMod val="75000"/>
                </a:schemeClr>
              </a:solidFill>
              <a:prstDash val="sysDot"/>
              <a:headEnd w="med" len="sm"/>
              <a:tailEnd type="diamond"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09600" y="3886200"/>
              <a:ext cx="1905000" cy="304800"/>
            </a:xfrm>
            <a:prstGeom prst="straightConnector1">
              <a:avLst/>
            </a:prstGeom>
            <a:ln w="50800" cap="sq" cmpd="sng">
              <a:solidFill>
                <a:schemeClr val="accent6">
                  <a:lumMod val="75000"/>
                </a:schemeClr>
              </a:solidFill>
              <a:prstDash val="sysDot"/>
              <a:headEnd w="med" len="sm"/>
              <a:tailEnd type="diamond"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971800" y="4343400"/>
              <a:ext cx="304800" cy="1600200"/>
            </a:xfrm>
            <a:prstGeom prst="straightConnector1">
              <a:avLst/>
            </a:prstGeom>
            <a:ln w="50800" cap="sq" cmpd="sng">
              <a:solidFill>
                <a:schemeClr val="accent6">
                  <a:lumMod val="75000"/>
                </a:schemeClr>
              </a:solidFill>
              <a:prstDash val="sysDot"/>
              <a:headEnd w="med" len="sm"/>
              <a:tailEnd type="diamond"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004308" y="3435206"/>
              <a:ext cx="354584" cy="292388"/>
            </a:xfrm>
            <a:prstGeom prst="rect">
              <a:avLst/>
            </a:prstGeom>
            <a:noFill/>
          </p:spPr>
          <p:txBody>
            <a:bodyPr wrap="none" rtlCol="0">
              <a:spAutoFit/>
            </a:bodyPr>
            <a:lstStyle/>
            <a:p>
              <a:r>
                <a:rPr lang="en-US" sz="1300" b="1" dirty="0" smtClean="0"/>
                <a:t>00</a:t>
              </a:r>
              <a:endParaRPr lang="en-US" sz="1300" b="1" dirty="0"/>
            </a:p>
          </p:txBody>
        </p:sp>
        <p:sp>
          <p:nvSpPr>
            <p:cNvPr id="29" name="TextBox 28"/>
            <p:cNvSpPr txBox="1"/>
            <p:nvPr/>
          </p:nvSpPr>
          <p:spPr>
            <a:xfrm>
              <a:off x="2388616" y="1606406"/>
              <a:ext cx="354584" cy="292388"/>
            </a:xfrm>
            <a:prstGeom prst="rect">
              <a:avLst/>
            </a:prstGeom>
            <a:noFill/>
          </p:spPr>
          <p:txBody>
            <a:bodyPr wrap="none" rtlCol="0">
              <a:spAutoFit/>
            </a:bodyPr>
            <a:lstStyle/>
            <a:p>
              <a:r>
                <a:rPr lang="en-US" sz="1300" b="1" dirty="0" smtClean="0"/>
                <a:t>18</a:t>
              </a:r>
              <a:endParaRPr lang="en-US" sz="1300" b="1" dirty="0"/>
            </a:p>
          </p:txBody>
        </p:sp>
        <p:sp>
          <p:nvSpPr>
            <p:cNvPr id="30" name="TextBox 29"/>
            <p:cNvSpPr txBox="1"/>
            <p:nvPr/>
          </p:nvSpPr>
          <p:spPr>
            <a:xfrm>
              <a:off x="432308" y="4051012"/>
              <a:ext cx="354584" cy="292388"/>
            </a:xfrm>
            <a:prstGeom prst="rect">
              <a:avLst/>
            </a:prstGeom>
            <a:noFill/>
          </p:spPr>
          <p:txBody>
            <a:bodyPr wrap="none" rtlCol="0">
              <a:spAutoFit/>
            </a:bodyPr>
            <a:lstStyle/>
            <a:p>
              <a:r>
                <a:rPr lang="en-US" sz="1300" b="1" dirty="0" smtClean="0"/>
                <a:t>12</a:t>
              </a:r>
              <a:endParaRPr lang="en-US" sz="1300" b="1" dirty="0"/>
            </a:p>
          </p:txBody>
        </p:sp>
        <p:sp>
          <p:nvSpPr>
            <p:cNvPr id="31" name="TextBox 30"/>
            <p:cNvSpPr txBox="1"/>
            <p:nvPr/>
          </p:nvSpPr>
          <p:spPr>
            <a:xfrm>
              <a:off x="3107267" y="5797406"/>
              <a:ext cx="354584" cy="292388"/>
            </a:xfrm>
            <a:prstGeom prst="rect">
              <a:avLst/>
            </a:prstGeom>
            <a:noFill/>
          </p:spPr>
          <p:txBody>
            <a:bodyPr wrap="none" rtlCol="0">
              <a:spAutoFit/>
            </a:bodyPr>
            <a:lstStyle/>
            <a:p>
              <a:r>
                <a:rPr lang="en-US" sz="1300" b="1" dirty="0" smtClean="0"/>
                <a:t>06</a:t>
              </a:r>
              <a:endParaRPr lang="en-US" sz="1300" b="1" dirty="0"/>
            </a:p>
          </p:txBody>
        </p:sp>
        <p:sp>
          <p:nvSpPr>
            <p:cNvPr id="32" name="Rectangle 31"/>
            <p:cNvSpPr>
              <a:spLocks noChangeArrowheads="1"/>
            </p:cNvSpPr>
            <p:nvPr/>
          </p:nvSpPr>
          <p:spPr bwMode="auto">
            <a:xfrm>
              <a:off x="2209800" y="1295400"/>
              <a:ext cx="609600" cy="609600"/>
            </a:xfrm>
            <a:prstGeom prst="rect">
              <a:avLst/>
            </a:prstGeom>
            <a:noFill/>
            <a:ln w="38100">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endParaRPr lang="en-US"/>
            </a:p>
          </p:txBody>
        </p:sp>
        <p:sp>
          <p:nvSpPr>
            <p:cNvPr id="33" name="Text Box 9"/>
            <p:cNvSpPr txBox="1">
              <a:spLocks noChangeArrowheads="1"/>
            </p:cNvSpPr>
            <p:nvPr/>
          </p:nvSpPr>
          <p:spPr bwMode="auto">
            <a:xfrm>
              <a:off x="2178050" y="1295400"/>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r>
                <a:rPr lang="en-US" b="1" dirty="0" err="1" smtClean="0">
                  <a:solidFill>
                    <a:schemeClr val="accent6">
                      <a:lumMod val="75000"/>
                    </a:schemeClr>
                  </a:solidFill>
                </a:rPr>
                <a:t>sdat</a:t>
              </a:r>
              <a:endParaRPr lang="en-US" b="1" dirty="0">
                <a:solidFill>
                  <a:schemeClr val="accent6">
                    <a:lumMod val="75000"/>
                  </a:schemeClr>
                </a:solidFill>
              </a:endParaRPr>
            </a:p>
          </p:txBody>
        </p:sp>
        <p:sp>
          <p:nvSpPr>
            <p:cNvPr id="39" name="Right Arrow 38"/>
            <p:cNvSpPr/>
            <p:nvPr/>
          </p:nvSpPr>
          <p:spPr>
            <a:xfrm>
              <a:off x="2635250" y="1898794"/>
              <a:ext cx="869950" cy="158606"/>
            </a:xfrm>
            <a:prstGeom prst="rightArrow">
              <a:avLst/>
            </a:prstGeom>
            <a:solidFill>
              <a:schemeClr val="accent6">
                <a:lumMod val="75000"/>
              </a:schemeClr>
            </a:solidFill>
            <a:ln w="6350" cap="flat">
              <a:solidFill>
                <a:schemeClr val="accent6">
                  <a:lumMod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a:off x="4495800" y="3962400"/>
              <a:ext cx="869950" cy="158606"/>
            </a:xfrm>
            <a:prstGeom prst="rightArrow">
              <a:avLst/>
            </a:prstGeom>
            <a:solidFill>
              <a:schemeClr val="accent6">
                <a:lumMod val="75000"/>
              </a:schemeClr>
            </a:solidFill>
            <a:ln w="6350" cap="flat">
              <a:solidFill>
                <a:schemeClr val="accent6">
                  <a:lumMod val="75000"/>
                </a:schemeClr>
              </a:solidFill>
              <a:round/>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2362200" y="5638800"/>
              <a:ext cx="869950" cy="158606"/>
            </a:xfrm>
            <a:prstGeom prst="rightArrow">
              <a:avLst/>
            </a:prstGeom>
            <a:solidFill>
              <a:schemeClr val="accent6">
                <a:lumMod val="75000"/>
              </a:schemeClr>
            </a:solidFill>
            <a:ln w="6350" cap="flat">
              <a:solidFill>
                <a:schemeClr val="accent6">
                  <a:lumMod val="75000"/>
                </a:schemeClr>
              </a:solidFill>
              <a:round/>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425450" y="3651394"/>
              <a:ext cx="869950" cy="158606"/>
            </a:xfrm>
            <a:prstGeom prst="rightArrow">
              <a:avLst/>
            </a:prstGeom>
            <a:solidFill>
              <a:schemeClr val="accent6">
                <a:lumMod val="75000"/>
              </a:schemeClr>
            </a:solidFill>
            <a:ln w="6350" cap="flat">
              <a:solidFill>
                <a:schemeClr val="accent6">
                  <a:lumMod val="75000"/>
                </a:schemeClr>
              </a:solidFill>
              <a:round/>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84810" y="6248400"/>
              <a:ext cx="1086502" cy="215444"/>
            </a:xfrm>
            <a:prstGeom prst="rect">
              <a:avLst/>
            </a:prstGeom>
            <a:solidFill>
              <a:srgbClr val="E46C0A"/>
            </a:solidFill>
          </p:spPr>
          <p:txBody>
            <a:bodyPr wrap="square" rtlCol="0">
              <a:spAutoFit/>
            </a:bodyPr>
            <a:lstStyle/>
            <a:p>
              <a:r>
                <a:rPr lang="en-US" sz="800" b="1" dirty="0" smtClean="0">
                  <a:latin typeface="Times New Roman" pitchFamily="18" charset="0"/>
                  <a:cs typeface="Times New Roman" pitchFamily="18" charset="0"/>
                </a:rPr>
                <a:t> SDAT</a:t>
              </a:r>
              <a:r>
                <a:rPr lang="en-US" sz="800" dirty="0" smtClean="0"/>
                <a:t> 72 </a:t>
              </a:r>
              <a:r>
                <a:rPr lang="en-US" sz="800" dirty="0" err="1" smtClean="0"/>
                <a:t>hr</a:t>
              </a:r>
              <a:r>
                <a:rPr lang="en-US" sz="800" dirty="0" smtClean="0"/>
                <a:t> forecast</a:t>
              </a:r>
              <a:endParaRPr lang="en-US" sz="800" dirty="0"/>
            </a:p>
          </p:txBody>
        </p:sp>
      </p:grpSp>
      <p:sp>
        <p:nvSpPr>
          <p:cNvPr id="9" name="Slide Number Placeholder 8"/>
          <p:cNvSpPr>
            <a:spLocks noGrp="1"/>
          </p:cNvSpPr>
          <p:nvPr>
            <p:ph type="sldNum" sz="quarter" idx="12"/>
          </p:nvPr>
        </p:nvSpPr>
        <p:spPr/>
        <p:txBody>
          <a:bodyPr/>
          <a:lstStyle/>
          <a:p>
            <a:fld id="{350BB68A-CD75-43B8-B520-C7A1E8D5809D}" type="slidenum">
              <a:rPr lang="en-US" smtClean="0"/>
              <a:pPr/>
              <a:t>5</a:t>
            </a:fld>
            <a:endParaRPr lang="en-US"/>
          </a:p>
        </p:txBody>
      </p:sp>
    </p:spTree>
    <p:extLst>
      <p:ext uri="{BB962C8B-B14F-4D97-AF65-F5344CB8AC3E}">
        <p14:creationId xmlns:p14="http://schemas.microsoft.com/office/powerpoint/2010/main" val="520294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6200" y="-152400"/>
            <a:ext cx="8991600" cy="838200"/>
          </a:xfrm>
        </p:spPr>
        <p:txBody>
          <a:bodyPr>
            <a:noAutofit/>
          </a:bodyPr>
          <a:lstStyle/>
          <a:p>
            <a:r>
              <a:rPr lang="en-US" sz="1800" b="1" dirty="0" smtClean="0">
                <a:solidFill>
                  <a:srgbClr val="0000CC"/>
                </a:solidFill>
              </a:rPr>
              <a:t>Hurricane Sandy (2012) − Horizontal resolution impact</a:t>
            </a:r>
            <a:br>
              <a:rPr lang="en-US" sz="1800" b="1" dirty="0" smtClean="0">
                <a:solidFill>
                  <a:srgbClr val="0000CC"/>
                </a:solidFill>
              </a:rPr>
            </a:br>
            <a:r>
              <a:rPr lang="en-US" sz="1800" b="1" dirty="0" smtClean="0">
                <a:solidFill>
                  <a:srgbClr val="0000CC"/>
                </a:solidFill>
              </a:rPr>
              <a:t>(Sandy: 18 UTC 20121022 – 00 UTC 20121030)</a:t>
            </a:r>
            <a:endParaRPr lang="en-US" sz="1800" b="1" dirty="0">
              <a:solidFill>
                <a:srgbClr val="0000CC"/>
              </a:solidFill>
            </a:endParaRP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311" t="2655" r="7672" b="2361"/>
          <a:stretch/>
        </p:blipFill>
        <p:spPr>
          <a:xfrm>
            <a:off x="524435" y="569256"/>
            <a:ext cx="3818965" cy="3126441"/>
          </a:xfr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6230" t="2042" r="7519" b="2770"/>
          <a:stretch/>
        </p:blipFill>
        <p:spPr>
          <a:xfrm>
            <a:off x="4648200" y="533400"/>
            <a:ext cx="3785347" cy="3133165"/>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6383" t="2716" r="5987" b="2369"/>
          <a:stretch/>
        </p:blipFill>
        <p:spPr>
          <a:xfrm>
            <a:off x="4699746" y="3733801"/>
            <a:ext cx="3845859" cy="3124200"/>
          </a:xfrm>
          <a:prstGeom prst="rect">
            <a:avLst/>
          </a:prstGeom>
        </p:spPr>
      </p:pic>
      <p:sp>
        <p:nvSpPr>
          <p:cNvPr id="11" name="TextBox 10"/>
          <p:cNvSpPr txBox="1"/>
          <p:nvPr/>
        </p:nvSpPr>
        <p:spPr>
          <a:xfrm>
            <a:off x="1600200" y="1143000"/>
            <a:ext cx="1447800" cy="276999"/>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smtClean="0"/>
              <a:t>Track forecast error</a:t>
            </a:r>
            <a:endParaRPr lang="en-US" sz="1200" dirty="0"/>
          </a:p>
        </p:txBody>
      </p:sp>
      <p:sp>
        <p:nvSpPr>
          <p:cNvPr id="12" name="TextBox 11"/>
          <p:cNvSpPr txBox="1"/>
          <p:nvPr/>
        </p:nvSpPr>
        <p:spPr>
          <a:xfrm>
            <a:off x="6096000" y="1143000"/>
            <a:ext cx="1383774" cy="276999"/>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smtClean="0"/>
              <a:t>SLP forecast error</a:t>
            </a:r>
            <a:endParaRPr lang="en-US" sz="1200" dirty="0"/>
          </a:p>
        </p:txBody>
      </p:sp>
      <p:sp>
        <p:nvSpPr>
          <p:cNvPr id="13" name="TextBox 12"/>
          <p:cNvSpPr txBox="1"/>
          <p:nvPr/>
        </p:nvSpPr>
        <p:spPr>
          <a:xfrm>
            <a:off x="5943600" y="4038600"/>
            <a:ext cx="2057400" cy="276999"/>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dirty="0" smtClean="0"/>
              <a:t>Maximum wind forecast error</a:t>
            </a:r>
            <a:endParaRPr lang="en-US" sz="1200" dirty="0"/>
          </a:p>
        </p:txBody>
      </p:sp>
      <p:sp>
        <p:nvSpPr>
          <p:cNvPr id="14" name="TextBox 13"/>
          <p:cNvSpPr txBox="1"/>
          <p:nvPr/>
        </p:nvSpPr>
        <p:spPr>
          <a:xfrm>
            <a:off x="762000" y="4495800"/>
            <a:ext cx="3810000" cy="923330"/>
          </a:xfrm>
          <a:prstGeom prst="rect">
            <a:avLst/>
          </a:prstGeom>
          <a:noFill/>
        </p:spPr>
        <p:txBody>
          <a:bodyPr wrap="square" rtlCol="0">
            <a:spAutoFit/>
          </a:bodyPr>
          <a:lstStyle/>
          <a:p>
            <a:r>
              <a:rPr lang="en-US" b="1" dirty="0" smtClean="0">
                <a:solidFill>
                  <a:srgbClr val="FF0000"/>
                </a:solidFill>
              </a:rPr>
              <a:t>High resolution (15 km) run shows consistent improvement in hurricane track and maximum wind speed.</a:t>
            </a:r>
            <a:endParaRPr lang="en-US" b="1" dirty="0"/>
          </a:p>
        </p:txBody>
      </p:sp>
      <p:sp>
        <p:nvSpPr>
          <p:cNvPr id="2" name="Slide Number Placeholder 1"/>
          <p:cNvSpPr>
            <a:spLocks noGrp="1"/>
          </p:cNvSpPr>
          <p:nvPr>
            <p:ph type="sldNum" sz="quarter" idx="12"/>
          </p:nvPr>
        </p:nvSpPr>
        <p:spPr/>
        <p:txBody>
          <a:bodyPr/>
          <a:lstStyle/>
          <a:p>
            <a:fld id="{350BB68A-CD75-43B8-B520-C7A1E8D5809D}" type="slidenum">
              <a:rPr lang="en-US" smtClean="0"/>
              <a:pPr/>
              <a:t>6</a:t>
            </a:fld>
            <a:endParaRPr lang="en-US"/>
          </a:p>
        </p:txBody>
      </p:sp>
    </p:spTree>
    <p:extLst>
      <p:ext uri="{BB962C8B-B14F-4D97-AF65-F5344CB8AC3E}">
        <p14:creationId xmlns:p14="http://schemas.microsoft.com/office/powerpoint/2010/main" val="3251525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04250" y="1078468"/>
            <a:ext cx="8963550" cy="4941332"/>
            <a:chOff x="104250" y="1219200"/>
            <a:chExt cx="8963550" cy="4941332"/>
          </a:xfrm>
        </p:grpSpPr>
        <p:sp>
          <p:nvSpPr>
            <p:cNvPr id="5" name="TextBox 4"/>
            <p:cNvSpPr txBox="1"/>
            <p:nvPr/>
          </p:nvSpPr>
          <p:spPr>
            <a:xfrm>
              <a:off x="1288755" y="1295401"/>
              <a:ext cx="2227789" cy="369332"/>
            </a:xfrm>
            <a:prstGeom prst="rect">
              <a:avLst/>
            </a:prstGeom>
            <a:noFill/>
            <a:ln>
              <a:solidFill>
                <a:schemeClr val="accent1">
                  <a:shade val="50000"/>
                </a:schemeClr>
              </a:solidFill>
            </a:ln>
          </p:spPr>
          <p:txBody>
            <a:bodyPr wrap="none" rtlCol="0">
              <a:spAutoFit/>
            </a:bodyPr>
            <a:lstStyle/>
            <a:p>
              <a:pPr algn="ctr"/>
              <a:r>
                <a:rPr lang="en-US" dirty="0" smtClean="0"/>
                <a:t>Check NATL hurricane</a:t>
              </a:r>
              <a:endParaRPr lang="en-US" dirty="0"/>
            </a:p>
          </p:txBody>
        </p:sp>
        <p:sp>
          <p:nvSpPr>
            <p:cNvPr id="6" name="TextBox 5"/>
            <p:cNvSpPr txBox="1"/>
            <p:nvPr/>
          </p:nvSpPr>
          <p:spPr>
            <a:xfrm>
              <a:off x="4122094" y="1295401"/>
              <a:ext cx="526106" cy="369332"/>
            </a:xfrm>
            <a:prstGeom prst="rect">
              <a:avLst/>
            </a:prstGeom>
            <a:noFill/>
            <a:ln>
              <a:solidFill>
                <a:schemeClr val="accent1">
                  <a:shade val="50000"/>
                </a:schemeClr>
              </a:solidFill>
            </a:ln>
          </p:spPr>
          <p:txBody>
            <a:bodyPr wrap="none" rtlCol="0">
              <a:spAutoFit/>
            </a:bodyPr>
            <a:lstStyle/>
            <a:p>
              <a:r>
                <a:rPr lang="en-US" dirty="0" smtClean="0"/>
                <a:t>Exit</a:t>
              </a:r>
              <a:endParaRPr lang="en-US" dirty="0"/>
            </a:p>
          </p:txBody>
        </p:sp>
        <p:sp>
          <p:nvSpPr>
            <p:cNvPr id="7" name="TextBox 6"/>
            <p:cNvSpPr txBox="1"/>
            <p:nvPr/>
          </p:nvSpPr>
          <p:spPr>
            <a:xfrm>
              <a:off x="1306744" y="1916669"/>
              <a:ext cx="2191241" cy="369332"/>
            </a:xfrm>
            <a:prstGeom prst="rect">
              <a:avLst/>
            </a:prstGeom>
            <a:noFill/>
            <a:ln>
              <a:solidFill>
                <a:schemeClr val="accent1">
                  <a:shade val="50000"/>
                </a:schemeClr>
              </a:solidFill>
            </a:ln>
          </p:spPr>
          <p:txBody>
            <a:bodyPr wrap="square" rtlCol="0">
              <a:spAutoFit/>
            </a:bodyPr>
            <a:lstStyle/>
            <a:p>
              <a:pPr algn="ctr"/>
              <a:r>
                <a:rPr lang="en-US" dirty="0" smtClean="0"/>
                <a:t>Link </a:t>
              </a:r>
              <a:r>
                <a:rPr lang="en-US" dirty="0" err="1" smtClean="0"/>
                <a:t>wrf</a:t>
              </a:r>
              <a:r>
                <a:rPr lang="en-US" dirty="0" smtClean="0"/>
                <a:t> output file</a:t>
              </a:r>
              <a:endParaRPr lang="en-US" dirty="0"/>
            </a:p>
          </p:txBody>
        </p:sp>
        <p:sp>
          <p:nvSpPr>
            <p:cNvPr id="8" name="TextBox 7"/>
            <p:cNvSpPr txBox="1"/>
            <p:nvPr/>
          </p:nvSpPr>
          <p:spPr>
            <a:xfrm>
              <a:off x="956102" y="3108068"/>
              <a:ext cx="2892523" cy="646331"/>
            </a:xfrm>
            <a:prstGeom prst="rect">
              <a:avLst/>
            </a:prstGeom>
            <a:noFill/>
            <a:ln>
              <a:solidFill>
                <a:schemeClr val="accent1">
                  <a:shade val="50000"/>
                </a:schemeClr>
              </a:solidFill>
            </a:ln>
          </p:spPr>
          <p:txBody>
            <a:bodyPr wrap="none" rtlCol="0">
              <a:spAutoFit/>
            </a:bodyPr>
            <a:lstStyle/>
            <a:p>
              <a:pPr algn="ctr"/>
              <a:r>
                <a:rPr lang="en-US" dirty="0" smtClean="0"/>
                <a:t>Disjoin </a:t>
              </a:r>
              <a:r>
                <a:rPr lang="en-US" dirty="0" err="1" smtClean="0"/>
                <a:t>wrf</a:t>
              </a:r>
              <a:r>
                <a:rPr lang="en-US" dirty="0" smtClean="0"/>
                <a:t> output</a:t>
              </a:r>
            </a:p>
            <a:p>
              <a:pPr algn="ctr"/>
              <a:r>
                <a:rPr lang="en-US" dirty="0" smtClean="0"/>
                <a:t>(extract individual time data)</a:t>
              </a:r>
              <a:endParaRPr lang="en-US" dirty="0"/>
            </a:p>
          </p:txBody>
        </p:sp>
        <p:sp>
          <p:nvSpPr>
            <p:cNvPr id="9" name="TextBox 8"/>
            <p:cNvSpPr txBox="1"/>
            <p:nvPr/>
          </p:nvSpPr>
          <p:spPr>
            <a:xfrm>
              <a:off x="593855" y="3897869"/>
              <a:ext cx="3617016" cy="646331"/>
            </a:xfrm>
            <a:prstGeom prst="rect">
              <a:avLst/>
            </a:prstGeom>
            <a:noFill/>
            <a:ln>
              <a:solidFill>
                <a:schemeClr val="accent1">
                  <a:shade val="50000"/>
                </a:schemeClr>
              </a:solidFill>
            </a:ln>
          </p:spPr>
          <p:txBody>
            <a:bodyPr wrap="none" rtlCol="0">
              <a:spAutoFit/>
            </a:bodyPr>
            <a:lstStyle/>
            <a:p>
              <a:pPr algn="ctr"/>
              <a:r>
                <a:rPr lang="en-US" dirty="0" smtClean="0"/>
                <a:t>Run </a:t>
              </a:r>
              <a:r>
                <a:rPr lang="en-US" dirty="0" err="1" smtClean="0"/>
                <a:t>unipost</a:t>
              </a:r>
              <a:endParaRPr lang="en-US" dirty="0" smtClean="0"/>
            </a:p>
            <a:p>
              <a:pPr algn="ctr"/>
              <a:r>
                <a:rPr lang="en-US" dirty="0" smtClean="0"/>
                <a:t>(diagnosis and vertical interpolation)</a:t>
              </a:r>
              <a:endParaRPr lang="en-US" dirty="0"/>
            </a:p>
          </p:txBody>
        </p:sp>
        <p:sp>
          <p:nvSpPr>
            <p:cNvPr id="10" name="TextBox 9"/>
            <p:cNvSpPr txBox="1"/>
            <p:nvPr/>
          </p:nvSpPr>
          <p:spPr>
            <a:xfrm>
              <a:off x="458527" y="4722337"/>
              <a:ext cx="3888245" cy="646331"/>
            </a:xfrm>
            <a:prstGeom prst="rect">
              <a:avLst/>
            </a:prstGeom>
            <a:noFill/>
            <a:ln>
              <a:solidFill>
                <a:schemeClr val="accent1">
                  <a:shade val="50000"/>
                </a:schemeClr>
              </a:solidFill>
            </a:ln>
          </p:spPr>
          <p:txBody>
            <a:bodyPr wrap="none" rtlCol="0">
              <a:spAutoFit/>
            </a:bodyPr>
            <a:lstStyle/>
            <a:p>
              <a:pPr algn="ctr"/>
              <a:r>
                <a:rPr lang="en-US" dirty="0" smtClean="0"/>
                <a:t>Do </a:t>
              </a:r>
              <a:r>
                <a:rPr lang="en-US" dirty="0" err="1" smtClean="0"/>
                <a:t>copygb</a:t>
              </a:r>
              <a:endParaRPr lang="en-US" dirty="0" smtClean="0"/>
            </a:p>
            <a:p>
              <a:pPr algn="ctr"/>
              <a:r>
                <a:rPr lang="en-US" dirty="0" smtClean="0"/>
                <a:t>(horizontal interp. and map conversion)</a:t>
              </a:r>
              <a:endParaRPr lang="en-US" dirty="0"/>
            </a:p>
          </p:txBody>
        </p:sp>
        <p:sp>
          <p:nvSpPr>
            <p:cNvPr id="14" name="TextBox 13"/>
            <p:cNvSpPr txBox="1"/>
            <p:nvPr/>
          </p:nvSpPr>
          <p:spPr>
            <a:xfrm>
              <a:off x="104250" y="5791200"/>
              <a:ext cx="4696350" cy="369332"/>
            </a:xfrm>
            <a:prstGeom prst="rect">
              <a:avLst/>
            </a:prstGeom>
            <a:noFill/>
            <a:ln>
              <a:solidFill>
                <a:schemeClr val="accent1">
                  <a:shade val="50000"/>
                </a:schemeClr>
              </a:solidFill>
            </a:ln>
          </p:spPr>
          <p:txBody>
            <a:bodyPr wrap="none" rtlCol="0">
              <a:spAutoFit/>
            </a:bodyPr>
            <a:lstStyle/>
            <a:p>
              <a:pPr algn="ctr"/>
              <a:r>
                <a:rPr lang="en-US" dirty="0" smtClean="0"/>
                <a:t>Merge all single diagnostic files into one </a:t>
              </a:r>
              <a:r>
                <a:rPr lang="en-US" dirty="0" err="1" smtClean="0"/>
                <a:t>grib</a:t>
              </a:r>
              <a:r>
                <a:rPr lang="en-US" dirty="0" smtClean="0"/>
                <a:t> file</a:t>
              </a:r>
              <a:endParaRPr lang="en-US" dirty="0"/>
            </a:p>
          </p:txBody>
        </p:sp>
        <p:sp>
          <p:nvSpPr>
            <p:cNvPr id="18" name="Rounded Rectangle 17"/>
            <p:cNvSpPr/>
            <p:nvPr/>
          </p:nvSpPr>
          <p:spPr>
            <a:xfrm>
              <a:off x="152400" y="2438401"/>
              <a:ext cx="4528188" cy="3124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849411" y="1295401"/>
              <a:ext cx="2626938" cy="369332"/>
            </a:xfrm>
            <a:prstGeom prst="rect">
              <a:avLst/>
            </a:prstGeom>
            <a:noFill/>
            <a:ln>
              <a:solidFill>
                <a:schemeClr val="accent1">
                  <a:shade val="50000"/>
                </a:schemeClr>
              </a:solidFill>
            </a:ln>
          </p:spPr>
          <p:txBody>
            <a:bodyPr wrap="none" rtlCol="0">
              <a:spAutoFit/>
            </a:bodyPr>
            <a:lstStyle/>
            <a:p>
              <a:r>
                <a:rPr lang="en-US" dirty="0" smtClean="0"/>
                <a:t>Loop each NATL hurricane</a:t>
              </a:r>
              <a:endParaRPr lang="en-US" dirty="0"/>
            </a:p>
          </p:txBody>
        </p:sp>
        <p:sp>
          <p:nvSpPr>
            <p:cNvPr id="20" name="TextBox 19"/>
            <p:cNvSpPr txBox="1"/>
            <p:nvPr/>
          </p:nvSpPr>
          <p:spPr>
            <a:xfrm>
              <a:off x="5665806" y="1840469"/>
              <a:ext cx="3014800" cy="646331"/>
            </a:xfrm>
            <a:prstGeom prst="rect">
              <a:avLst/>
            </a:prstGeom>
            <a:noFill/>
            <a:ln>
              <a:solidFill>
                <a:schemeClr val="accent1">
                  <a:shade val="50000"/>
                </a:schemeClr>
              </a:solidFill>
            </a:ln>
          </p:spPr>
          <p:txBody>
            <a:bodyPr wrap="none" rtlCol="0">
              <a:spAutoFit/>
            </a:bodyPr>
            <a:lstStyle/>
            <a:p>
              <a:pPr algn="ctr"/>
              <a:r>
                <a:rPr lang="en-US" dirty="0" smtClean="0"/>
                <a:t>Prepare </a:t>
              </a:r>
              <a:r>
                <a:rPr lang="en-US" dirty="0" err="1" smtClean="0"/>
                <a:t>tcvital</a:t>
              </a:r>
              <a:r>
                <a:rPr lang="en-US" dirty="0" smtClean="0"/>
                <a:t> data,</a:t>
              </a:r>
            </a:p>
            <a:p>
              <a:pPr algn="ctr"/>
              <a:r>
                <a:rPr lang="en-US" dirty="0" smtClean="0"/>
                <a:t>Prepare input parameter, data</a:t>
              </a:r>
              <a:endParaRPr lang="en-US" dirty="0"/>
            </a:p>
          </p:txBody>
        </p:sp>
        <p:sp>
          <p:nvSpPr>
            <p:cNvPr id="21" name="TextBox 20"/>
            <p:cNvSpPr txBox="1"/>
            <p:nvPr/>
          </p:nvSpPr>
          <p:spPr>
            <a:xfrm>
              <a:off x="6543546" y="2630270"/>
              <a:ext cx="1259319" cy="369332"/>
            </a:xfrm>
            <a:prstGeom prst="rect">
              <a:avLst/>
            </a:prstGeom>
            <a:noFill/>
            <a:ln>
              <a:solidFill>
                <a:schemeClr val="accent1">
                  <a:shade val="50000"/>
                </a:schemeClr>
              </a:solidFill>
            </a:ln>
          </p:spPr>
          <p:txBody>
            <a:bodyPr wrap="none" rtlCol="0">
              <a:spAutoFit/>
            </a:bodyPr>
            <a:lstStyle/>
            <a:p>
              <a:pPr algn="ctr"/>
              <a:r>
                <a:rPr lang="en-US" dirty="0" smtClean="0"/>
                <a:t>Run tracker</a:t>
              </a:r>
              <a:endParaRPr lang="en-US" dirty="0"/>
            </a:p>
          </p:txBody>
        </p:sp>
        <p:sp>
          <p:nvSpPr>
            <p:cNvPr id="22" name="TextBox 21"/>
            <p:cNvSpPr txBox="1"/>
            <p:nvPr/>
          </p:nvSpPr>
          <p:spPr>
            <a:xfrm>
              <a:off x="5864737" y="3179803"/>
              <a:ext cx="2611612" cy="646331"/>
            </a:xfrm>
            <a:prstGeom prst="rect">
              <a:avLst/>
            </a:prstGeom>
            <a:noFill/>
            <a:ln>
              <a:solidFill>
                <a:schemeClr val="accent1">
                  <a:shade val="50000"/>
                </a:schemeClr>
              </a:solidFill>
            </a:ln>
          </p:spPr>
          <p:txBody>
            <a:bodyPr wrap="none" rtlCol="0">
              <a:spAutoFit/>
            </a:bodyPr>
            <a:lstStyle/>
            <a:p>
              <a:pPr algn="ctr"/>
              <a:r>
                <a:rPr lang="en-US" dirty="0" smtClean="0"/>
                <a:t>Reorganize tracker output</a:t>
              </a:r>
            </a:p>
            <a:p>
              <a:pPr algn="ctr"/>
              <a:r>
                <a:rPr lang="en-US" dirty="0" smtClean="0"/>
                <a:t>Prepare </a:t>
              </a:r>
              <a:r>
                <a:rPr lang="en-US" dirty="0" err="1" smtClean="0"/>
                <a:t>ncl</a:t>
              </a:r>
              <a:r>
                <a:rPr lang="en-US" dirty="0" smtClean="0"/>
                <a:t> plot input</a:t>
              </a:r>
              <a:endParaRPr lang="en-US" dirty="0"/>
            </a:p>
          </p:txBody>
        </p:sp>
        <p:sp>
          <p:nvSpPr>
            <p:cNvPr id="23" name="TextBox 22"/>
            <p:cNvSpPr txBox="1"/>
            <p:nvPr/>
          </p:nvSpPr>
          <p:spPr>
            <a:xfrm>
              <a:off x="5402685" y="4001870"/>
              <a:ext cx="3538406" cy="369332"/>
            </a:xfrm>
            <a:prstGeom prst="rect">
              <a:avLst/>
            </a:prstGeom>
            <a:noFill/>
            <a:ln>
              <a:solidFill>
                <a:schemeClr val="accent1">
                  <a:shade val="50000"/>
                </a:schemeClr>
              </a:solidFill>
            </a:ln>
          </p:spPr>
          <p:txBody>
            <a:bodyPr wrap="none" rtlCol="0">
              <a:spAutoFit/>
            </a:bodyPr>
            <a:lstStyle/>
            <a:p>
              <a:pPr algn="ctr"/>
              <a:r>
                <a:rPr lang="en-US" dirty="0" smtClean="0"/>
                <a:t>Plot individual storm track/intensity</a:t>
              </a:r>
              <a:endParaRPr lang="en-US" dirty="0"/>
            </a:p>
          </p:txBody>
        </p:sp>
        <p:sp>
          <p:nvSpPr>
            <p:cNvPr id="24" name="Rounded Rectangle 23"/>
            <p:cNvSpPr/>
            <p:nvPr/>
          </p:nvSpPr>
          <p:spPr>
            <a:xfrm>
              <a:off x="5257800" y="1219200"/>
              <a:ext cx="3810000" cy="33249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592903" y="4739270"/>
              <a:ext cx="3160610" cy="369332"/>
            </a:xfrm>
            <a:prstGeom prst="rect">
              <a:avLst/>
            </a:prstGeom>
            <a:noFill/>
            <a:ln>
              <a:solidFill>
                <a:schemeClr val="accent1">
                  <a:shade val="50000"/>
                </a:schemeClr>
              </a:solidFill>
            </a:ln>
          </p:spPr>
          <p:txBody>
            <a:bodyPr wrap="none" rtlCol="0">
              <a:spAutoFit/>
            </a:bodyPr>
            <a:lstStyle/>
            <a:p>
              <a:pPr algn="ctr"/>
              <a:r>
                <a:rPr lang="en-US" dirty="0" smtClean="0"/>
                <a:t>Plot all hurricane track together</a:t>
              </a:r>
              <a:endParaRPr lang="en-US" dirty="0"/>
            </a:p>
          </p:txBody>
        </p:sp>
        <p:sp>
          <p:nvSpPr>
            <p:cNvPr id="26" name="TextBox 25"/>
            <p:cNvSpPr txBox="1"/>
            <p:nvPr/>
          </p:nvSpPr>
          <p:spPr>
            <a:xfrm>
              <a:off x="6166937" y="5340404"/>
              <a:ext cx="2019399" cy="369332"/>
            </a:xfrm>
            <a:prstGeom prst="rect">
              <a:avLst/>
            </a:prstGeom>
            <a:noFill/>
            <a:ln>
              <a:solidFill>
                <a:schemeClr val="accent1">
                  <a:shade val="50000"/>
                </a:schemeClr>
              </a:solidFill>
            </a:ln>
          </p:spPr>
          <p:txBody>
            <a:bodyPr wrap="none" rtlCol="0">
              <a:spAutoFit/>
            </a:bodyPr>
            <a:lstStyle/>
            <a:p>
              <a:pPr algn="ctr"/>
              <a:r>
                <a:rPr lang="en-US" dirty="0" smtClean="0"/>
                <a:t>File archive/storage</a:t>
              </a:r>
              <a:endParaRPr lang="en-US" dirty="0"/>
            </a:p>
          </p:txBody>
        </p:sp>
        <p:cxnSp>
          <p:nvCxnSpPr>
            <p:cNvPr id="34" name="Elbow Connector 33"/>
            <p:cNvCxnSpPr>
              <a:stCxn id="14" idx="3"/>
            </p:cNvCxnSpPr>
            <p:nvPr/>
          </p:nvCxnSpPr>
          <p:spPr>
            <a:xfrm flipV="1">
              <a:off x="4800600" y="1436132"/>
              <a:ext cx="196788" cy="453973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9" idx="1"/>
            </p:cNvCxnSpPr>
            <p:nvPr/>
          </p:nvCxnSpPr>
          <p:spPr>
            <a:xfrm>
              <a:off x="4950936" y="1480067"/>
              <a:ext cx="8984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306744" y="2602469"/>
              <a:ext cx="2191241" cy="369332"/>
            </a:xfrm>
            <a:prstGeom prst="rect">
              <a:avLst/>
            </a:prstGeom>
            <a:noFill/>
            <a:ln>
              <a:solidFill>
                <a:schemeClr val="accent1">
                  <a:shade val="50000"/>
                </a:schemeClr>
              </a:solidFill>
            </a:ln>
          </p:spPr>
          <p:txBody>
            <a:bodyPr wrap="square" rtlCol="0">
              <a:spAutoFit/>
            </a:bodyPr>
            <a:lstStyle/>
            <a:p>
              <a:pPr algn="ctr"/>
              <a:r>
                <a:rPr lang="en-US" dirty="0" smtClean="0"/>
                <a:t>Loop forecast time</a:t>
              </a:r>
              <a:endParaRPr lang="en-US" dirty="0"/>
            </a:p>
          </p:txBody>
        </p:sp>
        <p:cxnSp>
          <p:nvCxnSpPr>
            <p:cNvPr id="41" name="Straight Arrow Connector 40"/>
            <p:cNvCxnSpPr>
              <a:stCxn id="5" idx="3"/>
              <a:endCxn id="6" idx="1"/>
            </p:cNvCxnSpPr>
            <p:nvPr/>
          </p:nvCxnSpPr>
          <p:spPr>
            <a:xfrm>
              <a:off x="3516544" y="1480067"/>
              <a:ext cx="6055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83026" y="1230869"/>
              <a:ext cx="455574" cy="369332"/>
            </a:xfrm>
            <a:prstGeom prst="rect">
              <a:avLst/>
            </a:prstGeom>
            <a:noFill/>
            <a:ln>
              <a:noFill/>
            </a:ln>
          </p:spPr>
          <p:txBody>
            <a:bodyPr wrap="none" rtlCol="0">
              <a:spAutoFit/>
            </a:bodyPr>
            <a:lstStyle/>
            <a:p>
              <a:r>
                <a:rPr lang="en-US" dirty="0" smtClean="0"/>
                <a:t>No</a:t>
              </a:r>
              <a:endParaRPr lang="en-US" dirty="0"/>
            </a:p>
          </p:txBody>
        </p:sp>
        <p:sp>
          <p:nvSpPr>
            <p:cNvPr id="43" name="TextBox 42"/>
            <p:cNvSpPr txBox="1"/>
            <p:nvPr/>
          </p:nvSpPr>
          <p:spPr>
            <a:xfrm>
              <a:off x="2333882" y="1611869"/>
              <a:ext cx="485518" cy="369332"/>
            </a:xfrm>
            <a:prstGeom prst="rect">
              <a:avLst/>
            </a:prstGeom>
            <a:noFill/>
            <a:ln>
              <a:noFill/>
            </a:ln>
          </p:spPr>
          <p:txBody>
            <a:bodyPr wrap="none" rtlCol="0">
              <a:spAutoFit/>
            </a:bodyPr>
            <a:lstStyle/>
            <a:p>
              <a:r>
                <a:rPr lang="en-US" dirty="0" smtClean="0"/>
                <a:t>Yes</a:t>
              </a:r>
              <a:endParaRPr lang="en-US" dirty="0"/>
            </a:p>
          </p:txBody>
        </p:sp>
        <p:cxnSp>
          <p:nvCxnSpPr>
            <p:cNvPr id="48" name="Straight Arrow Connector 47"/>
            <p:cNvCxnSpPr>
              <a:stCxn id="5" idx="2"/>
              <a:endCxn id="7" idx="0"/>
            </p:cNvCxnSpPr>
            <p:nvPr/>
          </p:nvCxnSpPr>
          <p:spPr>
            <a:xfrm flipH="1">
              <a:off x="2402365" y="1664733"/>
              <a:ext cx="285" cy="2519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39" idx="0"/>
            </p:cNvCxnSpPr>
            <p:nvPr/>
          </p:nvCxnSpPr>
          <p:spPr>
            <a:xfrm>
              <a:off x="2402364" y="2286001"/>
              <a:ext cx="1" cy="316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9" idx="2"/>
              <a:endCxn id="8" idx="0"/>
            </p:cNvCxnSpPr>
            <p:nvPr/>
          </p:nvCxnSpPr>
          <p:spPr>
            <a:xfrm flipH="1">
              <a:off x="2402364" y="2971801"/>
              <a:ext cx="1" cy="1362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8" idx="2"/>
              <a:endCxn id="9" idx="0"/>
            </p:cNvCxnSpPr>
            <p:nvPr/>
          </p:nvCxnSpPr>
          <p:spPr>
            <a:xfrm flipH="1">
              <a:off x="2402363" y="3754399"/>
              <a:ext cx="1" cy="143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9" idx="2"/>
              <a:endCxn id="10" idx="0"/>
            </p:cNvCxnSpPr>
            <p:nvPr/>
          </p:nvCxnSpPr>
          <p:spPr>
            <a:xfrm>
              <a:off x="2402363" y="4544200"/>
              <a:ext cx="287" cy="178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0" idx="2"/>
            </p:cNvCxnSpPr>
            <p:nvPr/>
          </p:nvCxnSpPr>
          <p:spPr>
            <a:xfrm>
              <a:off x="2402650" y="5368668"/>
              <a:ext cx="3323" cy="434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9" idx="2"/>
              <a:endCxn id="20" idx="0"/>
            </p:cNvCxnSpPr>
            <p:nvPr/>
          </p:nvCxnSpPr>
          <p:spPr>
            <a:xfrm>
              <a:off x="7162880" y="1664733"/>
              <a:ext cx="10326" cy="17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0" idx="2"/>
              <a:endCxn id="21" idx="0"/>
            </p:cNvCxnSpPr>
            <p:nvPr/>
          </p:nvCxnSpPr>
          <p:spPr>
            <a:xfrm>
              <a:off x="7173206" y="2486800"/>
              <a:ext cx="0" cy="1434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21" idx="2"/>
              <a:endCxn id="22" idx="0"/>
            </p:cNvCxnSpPr>
            <p:nvPr/>
          </p:nvCxnSpPr>
          <p:spPr>
            <a:xfrm flipH="1">
              <a:off x="7170543" y="2999602"/>
              <a:ext cx="2663" cy="1802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22" idx="2"/>
              <a:endCxn id="23" idx="0"/>
            </p:cNvCxnSpPr>
            <p:nvPr/>
          </p:nvCxnSpPr>
          <p:spPr>
            <a:xfrm>
              <a:off x="7170543" y="3826134"/>
              <a:ext cx="1345" cy="1757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23" idx="2"/>
              <a:endCxn id="25" idx="0"/>
            </p:cNvCxnSpPr>
            <p:nvPr/>
          </p:nvCxnSpPr>
          <p:spPr>
            <a:xfrm>
              <a:off x="7171888" y="4371202"/>
              <a:ext cx="1320" cy="368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25" idx="2"/>
              <a:endCxn id="26" idx="0"/>
            </p:cNvCxnSpPr>
            <p:nvPr/>
          </p:nvCxnSpPr>
          <p:spPr>
            <a:xfrm>
              <a:off x="7173208" y="5108602"/>
              <a:ext cx="3429" cy="2318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76200" y="6400800"/>
            <a:ext cx="8704049" cy="369332"/>
          </a:xfrm>
          <a:prstGeom prst="rect">
            <a:avLst/>
          </a:prstGeom>
          <a:noFill/>
        </p:spPr>
        <p:txBody>
          <a:bodyPr wrap="none" rtlCol="0">
            <a:spAutoFit/>
          </a:bodyPr>
          <a:lstStyle/>
          <a:p>
            <a:r>
              <a:rPr lang="en-US" b="1" dirty="0" smtClean="0">
                <a:solidFill>
                  <a:schemeClr val="accent2"/>
                </a:solidFill>
              </a:rPr>
              <a:t>(Tracking variables: </a:t>
            </a:r>
            <a:r>
              <a:rPr lang="en-US" b="1" baseline="0" dirty="0" err="1" smtClean="0">
                <a:solidFill>
                  <a:schemeClr val="accent1"/>
                </a:solidFill>
              </a:rPr>
              <a:t>mslp</a:t>
            </a:r>
            <a:r>
              <a:rPr lang="en-US" b="1" baseline="0" dirty="0" smtClean="0">
                <a:solidFill>
                  <a:schemeClr val="accent1"/>
                </a:solidFill>
              </a:rPr>
              <a:t>, </a:t>
            </a:r>
            <a:r>
              <a:rPr lang="en-US" b="1" baseline="0" dirty="0" err="1" smtClean="0">
                <a:solidFill>
                  <a:schemeClr val="accent1"/>
                </a:solidFill>
              </a:rPr>
              <a:t>v</a:t>
            </a:r>
            <a:r>
              <a:rPr lang="en-US" b="1" dirty="0" err="1" smtClean="0">
                <a:solidFill>
                  <a:schemeClr val="accent1"/>
                </a:solidFill>
              </a:rPr>
              <a:t>orticity</a:t>
            </a:r>
            <a:r>
              <a:rPr lang="en-US" b="1" dirty="0" smtClean="0">
                <a:solidFill>
                  <a:schemeClr val="accent1"/>
                </a:solidFill>
              </a:rPr>
              <a:t> and </a:t>
            </a:r>
            <a:r>
              <a:rPr lang="en-US" b="1" dirty="0" err="1" smtClean="0">
                <a:solidFill>
                  <a:schemeClr val="accent1"/>
                </a:solidFill>
              </a:rPr>
              <a:t>gph</a:t>
            </a:r>
            <a:r>
              <a:rPr lang="en-US" b="1" dirty="0" smtClean="0">
                <a:solidFill>
                  <a:schemeClr val="accent1"/>
                </a:solidFill>
              </a:rPr>
              <a:t> at 700,850 </a:t>
            </a:r>
            <a:r>
              <a:rPr lang="en-US" b="1" dirty="0" err="1" smtClean="0">
                <a:solidFill>
                  <a:schemeClr val="accent1"/>
                </a:solidFill>
              </a:rPr>
              <a:t>mb</a:t>
            </a:r>
            <a:r>
              <a:rPr lang="en-US" b="1" dirty="0" smtClean="0">
                <a:solidFill>
                  <a:schemeClr val="accent1"/>
                </a:solidFill>
              </a:rPr>
              <a:t>,</a:t>
            </a:r>
            <a:r>
              <a:rPr lang="en-US" b="1" baseline="0" dirty="0" smtClean="0">
                <a:solidFill>
                  <a:schemeClr val="accent1"/>
                </a:solidFill>
              </a:rPr>
              <a:t> winds at 10m, 700, 850 </a:t>
            </a:r>
            <a:r>
              <a:rPr lang="en-US" b="1" baseline="0" dirty="0" err="1" smtClean="0">
                <a:solidFill>
                  <a:schemeClr val="accent1"/>
                </a:solidFill>
              </a:rPr>
              <a:t>mb</a:t>
            </a:r>
            <a:r>
              <a:rPr lang="en-US" b="1" baseline="0" dirty="0" smtClean="0">
                <a:solidFill>
                  <a:schemeClr val="accent2"/>
                </a:solidFill>
              </a:rPr>
              <a:t>)</a:t>
            </a:r>
            <a:endParaRPr lang="en-US" b="1" dirty="0">
              <a:solidFill>
                <a:schemeClr val="accent2"/>
              </a:solidFill>
            </a:endParaRPr>
          </a:p>
        </p:txBody>
      </p:sp>
      <p:sp>
        <p:nvSpPr>
          <p:cNvPr id="40" name="TextBox 39"/>
          <p:cNvSpPr txBox="1"/>
          <p:nvPr/>
        </p:nvSpPr>
        <p:spPr>
          <a:xfrm>
            <a:off x="1173076" y="314980"/>
            <a:ext cx="6768199" cy="523220"/>
          </a:xfrm>
          <a:prstGeom prst="rect">
            <a:avLst/>
          </a:prstGeom>
          <a:noFill/>
        </p:spPr>
        <p:txBody>
          <a:bodyPr wrap="none" rtlCol="0">
            <a:spAutoFit/>
          </a:bodyPr>
          <a:lstStyle/>
          <a:p>
            <a:pPr algn="ctr"/>
            <a:r>
              <a:rPr lang="en-US" sz="2800" b="1" dirty="0" smtClean="0">
                <a:solidFill>
                  <a:srgbClr val="0000CC"/>
                </a:solidFill>
                <a:latin typeface="Times New Roman" pitchFamily="18" charset="0"/>
                <a:cs typeface="Times New Roman" pitchFamily="18" charset="0"/>
              </a:rPr>
              <a:t>Flow chart to run standard vortex tracker</a:t>
            </a:r>
            <a:endParaRPr lang="en-US" sz="2800" b="1" dirty="0">
              <a:solidFill>
                <a:srgbClr val="000066"/>
              </a:solidFill>
              <a:latin typeface="Calibri"/>
              <a:ea typeface="+mn-ea"/>
            </a:endParaRPr>
          </a:p>
        </p:txBody>
      </p:sp>
      <p:sp>
        <p:nvSpPr>
          <p:cNvPr id="2" name="Slide Number Placeholder 1"/>
          <p:cNvSpPr>
            <a:spLocks noGrp="1"/>
          </p:cNvSpPr>
          <p:nvPr>
            <p:ph type="sldNum" sz="quarter" idx="12"/>
          </p:nvPr>
        </p:nvSpPr>
        <p:spPr/>
        <p:txBody>
          <a:bodyPr/>
          <a:lstStyle/>
          <a:p>
            <a:fld id="{350BB68A-CD75-43B8-B520-C7A1E8D5809D}" type="slidenum">
              <a:rPr lang="en-US" smtClean="0"/>
              <a:pPr/>
              <a:t>7</a:t>
            </a:fld>
            <a:endParaRPr lang="en-US"/>
          </a:p>
        </p:txBody>
      </p:sp>
    </p:spTree>
    <p:extLst>
      <p:ext uri="{BB962C8B-B14F-4D97-AF65-F5344CB8AC3E}">
        <p14:creationId xmlns:p14="http://schemas.microsoft.com/office/powerpoint/2010/main" val="2773395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0"/>
            <a:ext cx="8229600" cy="914400"/>
          </a:xfrm>
        </p:spPr>
        <p:txBody>
          <a:bodyPr/>
          <a:lstStyle/>
          <a:p>
            <a:pPr eaLnBrk="1" hangingPunct="1"/>
            <a:r>
              <a:rPr lang="en-US" altLang="zh-CN" b="1" dirty="0" smtClean="0">
                <a:solidFill>
                  <a:srgbClr val="0000FF"/>
                </a:solidFill>
              </a:rPr>
              <a:t>SDAT serves as research </a:t>
            </a:r>
            <a:r>
              <a:rPr lang="en-US" altLang="zh-CN" b="1" dirty="0" err="1" smtClean="0">
                <a:solidFill>
                  <a:srgbClr val="0000FF"/>
                </a:solidFill>
              </a:rPr>
              <a:t>testbed</a:t>
            </a:r>
            <a:endParaRPr lang="en-US" b="1" dirty="0" smtClean="0">
              <a:solidFill>
                <a:srgbClr val="0000FF"/>
              </a:solidFill>
            </a:endParaRPr>
          </a:p>
        </p:txBody>
      </p:sp>
      <p:sp>
        <p:nvSpPr>
          <p:cNvPr id="68611" name="Content Placeholder 2"/>
          <p:cNvSpPr>
            <a:spLocks noGrp="1"/>
          </p:cNvSpPr>
          <p:nvPr>
            <p:ph idx="1"/>
          </p:nvPr>
        </p:nvSpPr>
        <p:spPr>
          <a:xfrm>
            <a:off x="76200" y="990600"/>
            <a:ext cx="9144000" cy="4525963"/>
          </a:xfrm>
        </p:spPr>
        <p:txBody>
          <a:bodyPr/>
          <a:lstStyle/>
          <a:p>
            <a:pPr eaLnBrk="1" hangingPunct="1"/>
            <a:r>
              <a:rPr lang="en-US" altLang="zh-CN" sz="2200" b="1" dirty="0" smtClean="0"/>
              <a:t>Research progress has been made using SDAT on</a:t>
            </a:r>
          </a:p>
          <a:p>
            <a:pPr lvl="1" eaLnBrk="1" hangingPunct="1"/>
            <a:r>
              <a:rPr lang="en-US" altLang="zh-CN" sz="2000" b="1" dirty="0" smtClean="0"/>
              <a:t>Impact of </a:t>
            </a:r>
            <a:r>
              <a:rPr lang="en-US" altLang="zh-CN" sz="2000" b="1" dirty="0" smtClean="0"/>
              <a:t>Infrared (IR) </a:t>
            </a:r>
            <a:r>
              <a:rPr lang="en-US" altLang="zh-CN" sz="2000" b="1" dirty="0" smtClean="0"/>
              <a:t>and </a:t>
            </a:r>
            <a:r>
              <a:rPr lang="en-US" altLang="zh-CN" sz="2000" b="1" dirty="0" smtClean="0"/>
              <a:t>Microwave (MW) </a:t>
            </a:r>
            <a:r>
              <a:rPr lang="en-US" altLang="zh-CN" sz="2000" b="1" dirty="0" smtClean="0"/>
              <a:t>sounders;</a:t>
            </a:r>
          </a:p>
          <a:p>
            <a:pPr lvl="1" eaLnBrk="1" hangingPunct="1"/>
            <a:r>
              <a:rPr lang="en-US" altLang="zh-CN" sz="2000" b="1" dirty="0" smtClean="0"/>
              <a:t>Radiance assimilation versus sounding assimilation;</a:t>
            </a:r>
          </a:p>
          <a:p>
            <a:pPr lvl="1" eaLnBrk="1" hangingPunct="1"/>
            <a:r>
              <a:rPr lang="en-US" altLang="zh-CN" sz="2000" b="1" dirty="0" smtClean="0"/>
              <a:t>Better cloud detection for radiance assimilation;</a:t>
            </a:r>
          </a:p>
          <a:p>
            <a:pPr lvl="1" eaLnBrk="1" hangingPunct="1"/>
            <a:r>
              <a:rPr lang="en-US" altLang="zh-CN" sz="2000" b="1" dirty="0" smtClean="0"/>
              <a:t>Cloud-cleared radiance assimilation.</a:t>
            </a:r>
          </a:p>
        </p:txBody>
      </p:sp>
      <p:sp>
        <p:nvSpPr>
          <p:cNvPr id="2" name="Slide Number Placeholder 1"/>
          <p:cNvSpPr>
            <a:spLocks noGrp="1"/>
          </p:cNvSpPr>
          <p:nvPr>
            <p:ph type="sldNum" sz="quarter" idx="12"/>
          </p:nvPr>
        </p:nvSpPr>
        <p:spPr/>
        <p:txBody>
          <a:bodyPr/>
          <a:lstStyle/>
          <a:p>
            <a:pPr>
              <a:defRPr/>
            </a:pPr>
            <a:fld id="{C105F16F-A295-4842-83DE-A5C72519AFC0}" type="slidenum">
              <a:rPr lang="en-US" smtClean="0"/>
              <a:pPr>
                <a:defRPr/>
              </a:pPr>
              <a:t>8</a:t>
            </a:fld>
            <a:endParaRPr lang="en-US"/>
          </a:p>
        </p:txBody>
      </p:sp>
    </p:spTree>
    <p:extLst>
      <p:ext uri="{BB962C8B-B14F-4D97-AF65-F5344CB8AC3E}">
        <p14:creationId xmlns:p14="http://schemas.microsoft.com/office/powerpoint/2010/main" val="1082898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0"/>
            <a:ext cx="8983845" cy="5048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934670"/>
            <a:ext cx="91440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fontAlgn="auto">
              <a:spcBef>
                <a:spcPts val="0"/>
              </a:spcBef>
              <a:spcAft>
                <a:spcPts val="0"/>
              </a:spcAft>
            </a:pPr>
            <a:r>
              <a:rPr lang="en-US" b="1" dirty="0" smtClean="0">
                <a:solidFill>
                  <a:srgbClr val="0000CC"/>
                </a:solidFill>
              </a:rPr>
              <a:t>Data are assimilated every 6 hours from 06 UTC August 22 to 00 UTC August 24, 2011 followed by 48-hour forecasts (WRF regional NWP model with 12 km resolution).  Hurricane track (HT) (left) and central sea level pressure (SLP) root mean square error (RMSE) are calculated.</a:t>
            </a:r>
            <a:endParaRPr lang="en-US" b="1" dirty="0">
              <a:solidFill>
                <a:srgbClr val="0000CC"/>
              </a:solidFill>
            </a:endParaRPr>
          </a:p>
        </p:txBody>
      </p:sp>
      <p:sp>
        <p:nvSpPr>
          <p:cNvPr id="5" name="TextBox 4"/>
          <p:cNvSpPr txBox="1"/>
          <p:nvPr/>
        </p:nvSpPr>
        <p:spPr>
          <a:xfrm>
            <a:off x="1037131" y="164068"/>
            <a:ext cx="7040069" cy="523220"/>
          </a:xfrm>
          <a:prstGeom prst="rect">
            <a:avLst/>
          </a:prstGeom>
          <a:noFill/>
        </p:spPr>
        <p:txBody>
          <a:bodyPr wrap="none" rtlCol="0">
            <a:spAutoFit/>
          </a:bodyPr>
          <a:lstStyle/>
          <a:p>
            <a:pPr algn="ctr"/>
            <a:r>
              <a:rPr lang="en-US" sz="2800" b="1" dirty="0" smtClean="0">
                <a:solidFill>
                  <a:srgbClr val="0000CC"/>
                </a:solidFill>
                <a:latin typeface="Times New Roman" pitchFamily="18" charset="0"/>
                <a:cs typeface="Times New Roman" pitchFamily="18" charset="0"/>
              </a:rPr>
              <a:t>Hurricane Irene (2011) – data impact studies</a:t>
            </a:r>
            <a:endParaRPr lang="en-US" sz="2800" b="1" dirty="0">
              <a:solidFill>
                <a:srgbClr val="000066"/>
              </a:solidFill>
              <a:latin typeface="Calibri"/>
              <a:ea typeface="+mn-ea"/>
            </a:endParaRPr>
          </a:p>
        </p:txBody>
      </p:sp>
      <p:sp>
        <p:nvSpPr>
          <p:cNvPr id="2" name="TextBox 1"/>
          <p:cNvSpPr txBox="1"/>
          <p:nvPr/>
        </p:nvSpPr>
        <p:spPr>
          <a:xfrm>
            <a:off x="2438400" y="4495800"/>
            <a:ext cx="4394088" cy="369332"/>
          </a:xfrm>
          <a:prstGeom prst="rect">
            <a:avLst/>
          </a:prstGeom>
          <a:noFill/>
        </p:spPr>
        <p:txBody>
          <a:bodyPr wrap="none" rtlCol="0">
            <a:spAutoFit/>
          </a:bodyPr>
          <a:lstStyle/>
          <a:p>
            <a:r>
              <a:rPr lang="en-US" b="1" dirty="0" smtClean="0">
                <a:solidFill>
                  <a:srgbClr val="0000FF"/>
                </a:solidFill>
              </a:rPr>
              <a:t>4AMSUA from N15, N18, </a:t>
            </a:r>
            <a:r>
              <a:rPr lang="en-US" b="1" dirty="0" err="1" smtClean="0">
                <a:solidFill>
                  <a:srgbClr val="0000FF"/>
                </a:solidFill>
              </a:rPr>
              <a:t>Metop</a:t>
            </a:r>
            <a:r>
              <a:rPr lang="en-US" b="1" dirty="0" smtClean="0">
                <a:solidFill>
                  <a:srgbClr val="0000FF"/>
                </a:solidFill>
              </a:rPr>
              <a:t>-a and Aqua</a:t>
            </a:r>
            <a:endParaRPr lang="en-US" b="1" dirty="0">
              <a:solidFill>
                <a:srgbClr val="0000FF"/>
              </a:solidFill>
            </a:endParaRPr>
          </a:p>
        </p:txBody>
      </p:sp>
      <p:sp>
        <p:nvSpPr>
          <p:cNvPr id="3" name="Slide Number Placeholder 2"/>
          <p:cNvSpPr>
            <a:spLocks noGrp="1"/>
          </p:cNvSpPr>
          <p:nvPr>
            <p:ph type="sldNum" sz="quarter" idx="12"/>
          </p:nvPr>
        </p:nvSpPr>
        <p:spPr/>
        <p:txBody>
          <a:bodyPr/>
          <a:lstStyle/>
          <a:p>
            <a:fld id="{350BB68A-CD75-43B8-B520-C7A1E8D5809D}" type="slidenum">
              <a:rPr lang="en-US" smtClean="0"/>
              <a:pPr/>
              <a:t>9</a:t>
            </a:fld>
            <a:endParaRPr lang="en-US"/>
          </a:p>
        </p:txBody>
      </p:sp>
    </p:spTree>
    <p:extLst>
      <p:ext uri="{BB962C8B-B14F-4D97-AF65-F5344CB8AC3E}">
        <p14:creationId xmlns:p14="http://schemas.microsoft.com/office/powerpoint/2010/main" val="3469348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18522</TotalTime>
  <Words>2191</Words>
  <Application>Microsoft Office PowerPoint</Application>
  <PresentationFormat>On-screen Show (4:3)</PresentationFormat>
  <Paragraphs>266</Paragraphs>
  <Slides>27</Slides>
  <Notes>9</Notes>
  <HiddenSlides>1</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27</vt:i4>
      </vt:variant>
    </vt:vector>
  </HeadingPairs>
  <TitlesOfParts>
    <vt:vector size="37" baseType="lpstr">
      <vt:lpstr>Office Theme</vt:lpstr>
      <vt:lpstr>14_Office Theme</vt:lpstr>
      <vt:lpstr>43_Office Theme</vt:lpstr>
      <vt:lpstr>23_Office Theme</vt:lpstr>
      <vt:lpstr>1_Office 主题​​</vt:lpstr>
      <vt:lpstr>1_Blank Presentation</vt:lpstr>
      <vt:lpstr>Blank Presentation</vt:lpstr>
      <vt:lpstr>Office 主题</vt:lpstr>
      <vt:lpstr>2_Office Theme</vt:lpstr>
      <vt:lpstr>Equation</vt:lpstr>
      <vt:lpstr>PowerPoint Presentation</vt:lpstr>
      <vt:lpstr>PowerPoint Presentation</vt:lpstr>
      <vt:lpstr>Recent progress</vt:lpstr>
      <vt:lpstr>PowerPoint Presentation</vt:lpstr>
      <vt:lpstr>PowerPoint Presentation</vt:lpstr>
      <vt:lpstr>Hurricane Sandy (2012) − Horizontal resolution impact (Sandy: 18 UTC 20121022 – 00 UTC 20121030)</vt:lpstr>
      <vt:lpstr>PowerPoint Presentation</vt:lpstr>
      <vt:lpstr>SDAT serves as research testbed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SDAT evaluation</vt:lpstr>
      <vt:lpstr>PowerPoint Presentation</vt:lpstr>
      <vt:lpstr>PowerPoint Presentation</vt:lpstr>
      <vt:lpstr>PowerPoint Presentation</vt:lpstr>
      <vt:lpstr>PowerPoint Presentation</vt:lpstr>
      <vt:lpstr>PowerPoint Presentation</vt:lpstr>
      <vt:lpstr>PowerPoint Presentation</vt:lpstr>
      <vt:lpstr>Summary and plans </vt:lpstr>
    </vt:vector>
  </TitlesOfParts>
  <Company>SSEC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 Li</dc:creator>
  <cp:lastModifiedBy>Tim Schmit</cp:lastModifiedBy>
  <cp:revision>76</cp:revision>
  <dcterms:created xsi:type="dcterms:W3CDTF">2014-02-04T08:25:11Z</dcterms:created>
  <dcterms:modified xsi:type="dcterms:W3CDTF">2014-03-28T18:47:49Z</dcterms:modified>
</cp:coreProperties>
</file>