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8"/>
  </p:notesMasterIdLst>
  <p:sldIdLst>
    <p:sldId id="256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1" d="100"/>
          <a:sy n="121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F4ED4-C1B8-4DD5-BD64-015F2F5758A3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DDAA8-DD63-4F88-952C-38EAA7CD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B886B-21C2-48C8-9DB5-BB76DB720205}" type="slidenum">
              <a:rPr lang="en-US">
                <a:solidFill>
                  <a:srgbClr val="000000"/>
                </a:solidFill>
              </a:rPr>
              <a:pPr eaLnBrk="1" hangingPunct="1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http://cimss.ssec.wisc.edu/goes/srsor2015/GOES-14_SRSOR.html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6E42-B320-4003-8229-9D4E2119D77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Tim</a:t>
            </a:r>
            <a:r>
              <a:rPr lang="en-US" sz="1200" baseline="0" dirty="0" smtClean="0">
                <a:solidFill>
                  <a:srgbClr val="FFFFFF"/>
                </a:solidFill>
              </a:rPr>
              <a:t> Schmit, ASPB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https://ams.confex.com/ams/95Annual/webprogram/Paper265203.html   </a:t>
            </a:r>
            <a:r>
              <a:rPr lang="en-US" baseline="0" dirty="0" smtClean="0"/>
              <a:t>ABI = Advanced Baseline Imager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 new </a:t>
            </a:r>
            <a:r>
              <a:rPr lang="en-US" sz="1200" i="1" kern="0" dirty="0" err="1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webapps</a:t>
            </a:r>
            <a:r>
              <a:rPr lang="en-US" sz="1200" i="1" kern="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:  one to change both the spatial and temporal sampling and the other only the pixel sampling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91F8-E4FF-497C-97F1-314C1106722E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1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30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7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7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3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1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7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7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94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7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88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532F530-9E19-4E9C-9738-C0BFE09D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0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1117FE8-98F9-41FA-9392-33A06603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9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6F8E6A6-BB16-4EA8-84FB-0B841619D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2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7E65C8-2C22-4AE6-98B5-BCD7AD56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08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0BA0DF6-1F07-4FA6-B7D2-F3001E77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8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65F424-A057-41D9-9808-928C5B6B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C88DAD7-8963-4A38-8236-1C942AAD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AAE7E9-77D1-467D-9256-0069C7441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75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A13A831-77A0-48CD-BF90-F051623A9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54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0CD6FDB-C4F6-4B46-95A8-BB03F630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16BCADC-560C-47F7-838D-0DA9A2F2B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4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A1CCE64-E4A8-4643-8FAF-2FCC6461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3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C1D4AF-E085-4A23-95AB-47448C89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0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6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1886-7162-4BFA-B16B-261912E89F81}" type="datetimeFigureOut">
              <a:rPr lang="en-US" smtClean="0"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EA310-72DD-47F7-8BBE-E91A2D3293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education/goes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cimss.ssec.wisc.edu/goes/webapps/bandapp/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8BEC4E-F8ED-4337-BB55-72A2DF540C7F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023"/>
            <a:ext cx="3911478" cy="5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80" y="914400"/>
            <a:ext cx="1668920" cy="1066800"/>
          </a:xfrm>
          <a:prstGeom prst="rect">
            <a:avLst/>
          </a:prstGeom>
        </p:spPr>
      </p:pic>
      <p:pic>
        <p:nvPicPr>
          <p:cNvPr id="12" name="Picture 2" descr="spring_vacation_2005 06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35266"/>
          <a:stretch/>
        </p:blipFill>
        <p:spPr bwMode="auto">
          <a:xfrm>
            <a:off x="5018877" y="2362200"/>
            <a:ext cx="4041040" cy="17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603"/>
          <p:cNvSpPr txBox="1">
            <a:spLocks/>
          </p:cNvSpPr>
          <p:nvPr/>
        </p:nvSpPr>
        <p:spPr>
          <a:xfrm>
            <a:off x="228600" y="152400"/>
            <a:ext cx="4798228" cy="6553200"/>
          </a:xfrm>
          <a:prstGeom prst="rect">
            <a:avLst/>
          </a:prstGeom>
          <a:noFill/>
          <a:ln w="9525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Current GOES (Imager and Sounder)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i="1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de facto </a:t>
            </a:r>
            <a:r>
              <a:rPr lang="en-US" sz="1200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NOAA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 Instrument Scientist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GOES-14 1min lead (idea, schedule, sector placement)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GOES-V/W Science Support (geo-OSSE, etc.)</a:t>
            </a:r>
          </a:p>
          <a:p>
            <a:pPr>
              <a:spcBef>
                <a:spcPts val="0"/>
              </a:spcBef>
              <a:buSzPct val="100000"/>
            </a:pPr>
            <a:endParaRPr lang="en-US" sz="16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GOES-R AWG Imagery Team Lead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Responsible for team with the KPP.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GOES-R AWG Soundings Team Lead</a:t>
            </a:r>
            <a:endParaRPr lang="en-US" sz="12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Legacy (10km) DPI, etc.</a:t>
            </a:r>
          </a:p>
          <a:p>
            <a:pPr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GOES Product Working Grou</a:t>
            </a:r>
            <a:r>
              <a:rPr lang="en-US" sz="1600" kern="0" dirty="0">
                <a:solidFill>
                  <a:schemeClr val="bg1"/>
                </a:solidFill>
                <a:cs typeface="Arial" pitchFamily="34" charset="0"/>
              </a:rPr>
              <a:t>p</a:t>
            </a:r>
            <a:endParaRPr lang="en-US" sz="16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Key member </a:t>
            </a:r>
            <a:r>
              <a:rPr lang="en-US" sz="1200" kern="0" dirty="0" err="1" smtClean="0">
                <a:solidFill>
                  <a:schemeClr val="bg1"/>
                </a:solidFill>
                <a:cs typeface="Arial" pitchFamily="34" charset="0"/>
              </a:rPr>
              <a:t>wrt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 ABI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Waivers, etc.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GOES-R (</a:t>
            </a:r>
            <a:r>
              <a:rPr lang="en-US" sz="1600" kern="0" dirty="0" err="1" smtClean="0">
                <a:solidFill>
                  <a:schemeClr val="bg1"/>
                </a:solidFill>
                <a:cs typeface="Arial" pitchFamily="34" charset="0"/>
              </a:rPr>
              <a:t>Misc</a:t>
            </a: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DOE, CWG/CVCT, AHI, ABI scan modes, etc.</a:t>
            </a:r>
            <a:endParaRPr lang="en-US" sz="1200" kern="0" dirty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endParaRPr lang="en-US" sz="16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Other committees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NOAA Satellite Conference.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AMS co-chair for Next Satellite Symposium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Education/Outreach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Web Apps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ABI band fact sheets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Roof Top Cameras + GOES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OSPO Support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Support when needed, imager and sounder (outages)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Calibration (dropped blocks, stray light)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Navigation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Product impacts (RSO schedules)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marL="400050" lvl="1" indent="0">
              <a:spcBef>
                <a:spcPts val="0"/>
              </a:spcBef>
              <a:buSzPct val="100000"/>
              <a:buFontTx/>
              <a:buNone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indent="-25400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400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5249" y="4191000"/>
            <a:ext cx="19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Tim Schmit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Rectangle 3" descr="cube_imager"/>
          <p:cNvSpPr>
            <a:spLocks noGrp="1" noChangeAspect="1" noChangeArrowheads="1"/>
          </p:cNvSpPr>
          <p:nvPr isPhoto="1"/>
        </p:nvSpPr>
        <p:spPr bwMode="auto">
          <a:xfrm>
            <a:off x="6019800" y="5091953"/>
            <a:ext cx="2743200" cy="1613647"/>
          </a:xfrm>
          <a:prstGeom prst="rect">
            <a:avLst/>
          </a:prstGeom>
          <a:blipFill dpi="0" rotWithShape="1">
            <a:blip r:embed="rId6"/>
            <a:srcRect/>
            <a:stretch>
              <a:fillRect t="-19167" b="-833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0292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</a:rPr>
              <a:t>cimss.ssec.wisc.edu/goes/srsor2015/GOES-14_SRSOR.html</a:t>
            </a: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</a:t>
            </a:r>
            <a:r>
              <a:rPr lang="en-US" sz="2000" dirty="0" smtClean="0">
                <a:solidFill>
                  <a:schemeClr val="bg1"/>
                </a:solidFill>
              </a:rPr>
              <a:t>). 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mesoscale imagery</a:t>
            </a:r>
          </a:p>
          <a:p>
            <a:pPr marL="0" indent="0">
              <a:lnSpc>
                <a:spcPct val="95000"/>
              </a:lnSpc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Used by many in the NWS, including NOAA’s Storm Prediction Center (SPC), Weather Prediction Center (WPC) and others.</a:t>
            </a: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5715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</a:t>
            </a:r>
            <a:r>
              <a:rPr lang="en-US" sz="1400" dirty="0" smtClean="0">
                <a:solidFill>
                  <a:srgbClr val="FFFFFF"/>
                </a:solidFill>
              </a:rPr>
              <a:t>convective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(loops over just half an hour)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" name="640x640_AGOES14_B1_FLOOD_TX_animated_2015145_234500_182_2015146_001100_182_EB_TSTORM2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15240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1257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Future vs. Current Spectral Bands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5181600"/>
            <a:ext cx="8077200" cy="830997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The current GOES (right) has 5 spectral bands, while the GOES-R series ABI (left) will have 16 spectral bands. </a:t>
            </a:r>
          </a:p>
        </p:txBody>
      </p:sp>
      <p:pic>
        <p:nvPicPr>
          <p:cNvPr id="9" name="Picture 8" descr="goes_abi_conus_89.5_anim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Educational </a:t>
            </a:r>
            <a:r>
              <a:rPr lang="en-US" dirty="0" err="1" smtClean="0">
                <a:solidFill>
                  <a:srgbClr val="FFFF00"/>
                </a:solidFill>
              </a:rPr>
              <a:t>Webapps</a:t>
            </a:r>
            <a:r>
              <a:rPr lang="en-US" dirty="0" smtClean="0">
                <a:solidFill>
                  <a:srgbClr val="FFFF00"/>
                </a:solidFill>
              </a:rPr>
              <a:t> Developed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0886" y="762000"/>
            <a:ext cx="4332513" cy="5257800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NOAA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NESDIS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ASPB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teamed up with CIMSS researchers to develop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three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educational WebApps to explore space, time and spectral resolutions of satellite imagery.</a:t>
            </a:r>
            <a:b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</a:b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Part of the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GOES-R Educational Proving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Ground at CIMSS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: </a:t>
            </a: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  <a:t>http://cimss.ssec.wisc.edu/education/goesr</a:t>
            </a:r>
            <a:b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</a:br>
            <a:endParaRPr lang="en-US" sz="20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Teacher feedback: 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“…. Wow!!  This is awesome!!</a:t>
            </a:r>
            <a:br>
              <a:rPr lang="en-US" sz="1800" i="1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This is impressive. Thank you for sharing.   This is great. Thanks for all your hard work and help!!!!  </a:t>
            </a:r>
            <a:br>
              <a:rPr lang="en-US" sz="1800" i="1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We are honored and will use it next week … Earth </a:t>
            </a:r>
            <a:r>
              <a:rPr lang="en-US" sz="1800" i="1" dirty="0" err="1">
                <a:solidFill>
                  <a:schemeClr val="bg1"/>
                </a:solidFill>
                <a:latin typeface="+mj-lt"/>
              </a:rPr>
              <a:t>SySTEM</a:t>
            </a:r>
            <a:r>
              <a:rPr lang="en-US" sz="1800" i="1" dirty="0">
                <a:solidFill>
                  <a:schemeClr val="bg1"/>
                </a:solidFill>
                <a:latin typeface="+mj-lt"/>
              </a:rPr>
              <a:t> Teacher Academy”</a:t>
            </a:r>
            <a:endParaRPr lang="en-US" sz="18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9387" r="13729"/>
          <a:stretch/>
        </p:blipFill>
        <p:spPr>
          <a:xfrm>
            <a:off x="4349941" y="762000"/>
            <a:ext cx="4717859" cy="4668803"/>
          </a:xfrm>
        </p:spPr>
      </p:pic>
      <p:sp>
        <p:nvSpPr>
          <p:cNvPr id="4" name="TextBox 3"/>
          <p:cNvSpPr txBox="1"/>
          <p:nvPr/>
        </p:nvSpPr>
        <p:spPr>
          <a:xfrm>
            <a:off x="4571999" y="5486400"/>
            <a:ext cx="449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interactive “</a:t>
            </a:r>
            <a:r>
              <a:rPr lang="en-US" dirty="0" err="1">
                <a:solidFill>
                  <a:srgbClr val="FFFFFF"/>
                </a:solidFill>
              </a:rPr>
              <a:t>Bandapp</a:t>
            </a:r>
            <a:r>
              <a:rPr lang="en-US" dirty="0">
                <a:solidFill>
                  <a:srgbClr val="FFFFFF"/>
                </a:solidFill>
              </a:rPr>
              <a:t>” educational </a:t>
            </a:r>
            <a:r>
              <a:rPr lang="en-US" dirty="0" err="1">
                <a:solidFill>
                  <a:srgbClr val="FFFFFF"/>
                </a:solidFill>
              </a:rPr>
              <a:t>webapp</a:t>
            </a:r>
            <a:r>
              <a:rPr lang="en-US" dirty="0">
                <a:solidFill>
                  <a:srgbClr val="FFFFFF"/>
                </a:solidFill>
              </a:rPr>
              <a:t> using simulated ABI images:</a:t>
            </a:r>
          </a:p>
          <a:p>
            <a:r>
              <a:rPr lang="en-US" i="1" dirty="0">
                <a:solidFill>
                  <a:srgbClr val="FFFFFF"/>
                </a:solidFill>
                <a:hlinkClick r:id="rId5"/>
              </a:rPr>
              <a:t>http://cimss.ssec.wisc.edu/goes/webapps/bandapp/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Shape 318"/>
          <p:cNvSpPr txBox="1"/>
          <p:nvPr/>
        </p:nvSpPr>
        <p:spPr>
          <a:xfrm>
            <a:off x="4343399" y="3429000"/>
            <a:ext cx="4613263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1600" b="1" i="1" kern="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6488668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T. Schmit</a:t>
            </a:r>
          </a:p>
        </p:txBody>
      </p:sp>
    </p:spTree>
    <p:extLst>
      <p:ext uri="{BB962C8B-B14F-4D97-AF65-F5344CB8AC3E}">
        <p14:creationId xmlns:p14="http://schemas.microsoft.com/office/powerpoint/2010/main" val="31374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375</Words>
  <Application>Microsoft Office PowerPoint</Application>
  <PresentationFormat>On-screen Show (4:3)</PresentationFormat>
  <Paragraphs>68</Paragraphs>
  <Slides>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Office Theme</vt:lpstr>
      <vt:lpstr>Default Design</vt:lpstr>
      <vt:lpstr>9_Default Design</vt:lpstr>
      <vt:lpstr>PowerPoint Presentation</vt:lpstr>
      <vt:lpstr>GOES-14 Super Rapid Scan Operations to Prepare for GOES-R (SRSOR)</vt:lpstr>
      <vt:lpstr>Future vs. Current Spectral Bands</vt:lpstr>
      <vt:lpstr>Educational Webapps Developed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5</cp:revision>
  <dcterms:created xsi:type="dcterms:W3CDTF">2015-07-17T21:09:45Z</dcterms:created>
  <dcterms:modified xsi:type="dcterms:W3CDTF">2015-07-17T21:43:28Z</dcterms:modified>
</cp:coreProperties>
</file>