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9.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8" r:id="rId5"/>
    <p:sldMasterId id="2147483710" r:id="rId6"/>
    <p:sldMasterId id="2147483724" r:id="rId7"/>
    <p:sldMasterId id="2147483736" r:id="rId8"/>
    <p:sldMasterId id="2147483749" r:id="rId9"/>
    <p:sldMasterId id="2147483766" r:id="rId10"/>
  </p:sldMasterIdLst>
  <p:notesMasterIdLst>
    <p:notesMasterId r:id="rId36"/>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9" r:id="rId25"/>
    <p:sldId id="281" r:id="rId26"/>
    <p:sldId id="280" r:id="rId27"/>
    <p:sldId id="271" r:id="rId28"/>
    <p:sldId id="270" r:id="rId29"/>
    <p:sldId id="274" r:id="rId30"/>
    <p:sldId id="275" r:id="rId31"/>
    <p:sldId id="272" r:id="rId32"/>
    <p:sldId id="276" r:id="rId33"/>
    <p:sldId id="277" r:id="rId34"/>
    <p:sldId id="278"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91" d="100"/>
          <a:sy n="91" d="100"/>
        </p:scale>
        <p:origin x="-96" y="-324"/>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B722502-C59F-4333-83EC-96CA78C5E277}" type="datetimeFigureOut">
              <a:rPr lang="en-US" smtClean="0"/>
              <a:t>10/8/2016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011D4CA-F6C6-4AD8-9157-F1B01C153105}" type="slidenum">
              <a:rPr lang="en-US" smtClean="0"/>
              <a:t>‹#›</a:t>
            </a:fld>
            <a:endParaRPr lang="en-US"/>
          </a:p>
        </p:txBody>
      </p:sp>
    </p:spTree>
    <p:extLst>
      <p:ext uri="{BB962C8B-B14F-4D97-AF65-F5344CB8AC3E}">
        <p14:creationId xmlns:p14="http://schemas.microsoft.com/office/powerpoint/2010/main" val="13817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17.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0DB886B-21C2-48C8-9DB5-BB76DB720205}" type="slidenum">
              <a:rPr lang="en-US">
                <a:solidFill>
                  <a:srgbClr val="000000"/>
                </a:solidFill>
              </a:rPr>
              <a:pPr eaLnBrk="1" hangingPunct="1"/>
              <a:t>1</a:t>
            </a:fld>
            <a:endParaRPr lang="en-US">
              <a:solidFill>
                <a:srgbClr val="000000"/>
              </a:solidFill>
            </a:endParaRPr>
          </a:p>
        </p:txBody>
      </p:sp>
      <p:sp>
        <p:nvSpPr>
          <p:cNvPr id="187395" name="Rectangle 2"/>
          <p:cNvSpPr>
            <a:spLocks noGrp="1" noRot="1" noChangeAspect="1" noChangeArrowheads="1" noTextEdit="1"/>
          </p:cNvSpPr>
          <p:nvPr>
            <p:ph type="sldImg"/>
          </p:nvPr>
        </p:nvSpPr>
        <p:spPr>
          <a:xfrm>
            <a:off x="1143000" y="687388"/>
            <a:ext cx="4572000" cy="3429000"/>
          </a:xfrm>
          <a:ln/>
        </p:spPr>
      </p:sp>
      <p:sp>
        <p:nvSpPr>
          <p:cNvPr id="187396" name="Rectangle 3"/>
          <p:cNvSpPr>
            <a:spLocks noGrp="1" noChangeArrowheads="1"/>
          </p:cNvSpPr>
          <p:nvPr>
            <p:ph type="body" idx="1"/>
          </p:nvPr>
        </p:nvSpPr>
        <p:spPr>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Graphic from LM</a:t>
            </a:r>
            <a:endParaRPr lang="en-US" dirty="0"/>
          </a:p>
        </p:txBody>
      </p:sp>
      <p:sp>
        <p:nvSpPr>
          <p:cNvPr id="4" name="Slide Number Placeholder 3"/>
          <p:cNvSpPr>
            <a:spLocks noGrp="1"/>
          </p:cNvSpPr>
          <p:nvPr>
            <p:ph type="sldNum" sz="quarter" idx="10"/>
          </p:nvPr>
        </p:nvSpPr>
        <p:spPr/>
        <p:txBody>
          <a:bodyPr/>
          <a:lstStyle/>
          <a:p>
            <a:fld id="{FAC222E3-52BB-47C5-9464-A31FA62073D6}"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039864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CONUS image is the shifted center</a:t>
            </a:r>
            <a:r>
              <a:rPr lang="en-US" baseline="0" dirty="0" smtClean="0"/>
              <a:t> point. </a:t>
            </a:r>
            <a:endParaRPr lang="en-US" dirty="0"/>
          </a:p>
        </p:txBody>
      </p:sp>
      <p:sp>
        <p:nvSpPr>
          <p:cNvPr id="4" name="Slide Number Placeholder 3"/>
          <p:cNvSpPr>
            <a:spLocks noGrp="1"/>
          </p:cNvSpPr>
          <p:nvPr>
            <p:ph type="sldNum" sz="quarter" idx="10"/>
          </p:nvPr>
        </p:nvSpPr>
        <p:spPr/>
        <p:txBody>
          <a:bodyPr/>
          <a:lstStyle/>
          <a:p>
            <a:fld id="{B3C16FF0-83EF-4309-8892-341FC9C9DC46}"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004680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83CC2A3-0237-41C2-AC28-8469083E0235}" type="slidenum">
              <a:rPr lang="en-US">
                <a:solidFill>
                  <a:prstClr val="black"/>
                </a:solidFill>
              </a:rPr>
              <a:pPr eaLnBrk="1" hangingPunct="1"/>
              <a:t>10</a:t>
            </a:fld>
            <a:endParaRPr lang="en-US">
              <a:solidFill>
                <a:prstClr val="black"/>
              </a:solidFill>
            </a:endParaRPr>
          </a:p>
        </p:txBody>
      </p:sp>
      <p:sp>
        <p:nvSpPr>
          <p:cNvPr id="220163" name="Rectangle 2"/>
          <p:cNvSpPr>
            <a:spLocks noGrp="1" noRot="1" noChangeAspect="1" noChangeArrowheads="1" noTextEdit="1"/>
          </p:cNvSpPr>
          <p:nvPr>
            <p:ph type="sldImg"/>
          </p:nvPr>
        </p:nvSpPr>
        <p:spPr>
          <a:ln/>
        </p:spPr>
      </p:sp>
      <p:sp>
        <p:nvSpPr>
          <p:cNvPr id="220164" name="Rectangle 3"/>
          <p:cNvSpPr>
            <a:spLocks noGrp="1" noChangeArrowheads="1"/>
          </p:cNvSpPr>
          <p:nvPr>
            <p:ph type="body" idx="1"/>
          </p:nvPr>
        </p:nvSpPr>
        <p:spPr>
          <a:xfrm>
            <a:off x="914400" y="4343400"/>
            <a:ext cx="5029200" cy="4114800"/>
          </a:xfrm>
          <a:noFill/>
        </p:spPr>
        <p:txBody>
          <a:bodyPr/>
          <a:lstStyle/>
          <a:p>
            <a:pPr eaLnBrk="1" hangingPunct="1"/>
            <a:r>
              <a:rPr lang="en-US" smtClean="0">
                <a:latin typeface="Arial" charset="0"/>
              </a:rPr>
              <a:t>Here are two different fires from J. Feltz of CIMSS (using mcidas-v).  What we can see is a more defined peak in the higher resolution data and it is easier to pick out individual hotspots.  In addition, the higher saturation temperature of the ABI allows us to see that the fire is around 370K.  ABI is simulated from MODIS.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from J. </a:t>
            </a:r>
            <a:r>
              <a:rPr lang="en-US" dirty="0" err="1" smtClean="0"/>
              <a:t>Gerth</a:t>
            </a:r>
            <a:r>
              <a:rPr lang="en-US" dirty="0" smtClean="0"/>
              <a:t>, CIMSS.</a:t>
            </a:r>
            <a:endParaRPr lang="en-US" dirty="0"/>
          </a:p>
        </p:txBody>
      </p:sp>
      <p:sp>
        <p:nvSpPr>
          <p:cNvPr id="4" name="Slide Number Placeholder 3"/>
          <p:cNvSpPr>
            <a:spLocks noGrp="1"/>
          </p:cNvSpPr>
          <p:nvPr>
            <p:ph type="sldNum" sz="quarter" idx="10"/>
          </p:nvPr>
        </p:nvSpPr>
        <p:spPr/>
        <p:txBody>
          <a:bodyPr/>
          <a:lstStyle/>
          <a:p>
            <a:fld id="{C355FF6F-DAF7-4BD3-A3B9-9D1191A0C620}"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14493233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a:solidFill>
                  <a:srgbClr val="000000"/>
                </a:solidFill>
                <a:ea typeface="Times New Roman"/>
                <a:cs typeface="Calibri"/>
              </a:rPr>
              <a:t>The subjects of this </a:t>
            </a:r>
            <a:r>
              <a:rPr lang="en-US" dirty="0" smtClean="0">
                <a:solidFill>
                  <a:srgbClr val="000000"/>
                </a:solidFill>
                <a:ea typeface="Times New Roman"/>
                <a:cs typeface="Calibri"/>
              </a:rPr>
              <a:t>GOES-R Baseline products training </a:t>
            </a:r>
            <a:r>
              <a:rPr lang="en-US" dirty="0">
                <a:solidFill>
                  <a:srgbClr val="000000"/>
                </a:solidFill>
                <a:ea typeface="Times New Roman"/>
                <a:cs typeface="Calibri"/>
              </a:rPr>
              <a:t>are </a:t>
            </a:r>
            <a:r>
              <a:rPr lang="en-US" dirty="0" smtClean="0">
                <a:solidFill>
                  <a:srgbClr val="000000"/>
                </a:solidFill>
                <a:ea typeface="Times New Roman"/>
                <a:cs typeface="Calibri"/>
              </a:rPr>
              <a:t>the aerosol products boxed in yellow.  </a:t>
            </a:r>
            <a:endParaRPr lang="en-US" dirty="0">
              <a:ea typeface="Times New Roman"/>
              <a:cs typeface="Times New Roman"/>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C0FFC9-21B0-4A89-A59E-76BA31565B5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159870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E5679C-937A-4238-B4A2-E85FC5A3AB9F}" type="slidenum">
              <a:rPr lang="en-US">
                <a:solidFill>
                  <a:prstClr val="black"/>
                </a:solidFill>
              </a:rPr>
              <a:pPr/>
              <a:t>19</a:t>
            </a:fld>
            <a:endParaRPr lang="en-US">
              <a:solidFill>
                <a:prstClr val="black"/>
              </a:solidFill>
            </a:endParaRPr>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p:txBody>
          <a:bodyPr/>
          <a:lstStyle/>
          <a:p>
            <a:r>
              <a:rPr lang="en-US"/>
              <a:t>Significant remaining scientific challenges for the specific science topic</a:t>
            </a:r>
          </a:p>
          <a:p>
            <a:r>
              <a:rPr lang="en-US"/>
              <a:t>Next step(s)</a:t>
            </a:r>
          </a:p>
          <a:p>
            <a:pPr lvl="1"/>
            <a:r>
              <a:rPr lang="en-US"/>
              <a:t>Instruments (current/future), techniques, testbed, transition, …</a:t>
            </a:r>
          </a:p>
          <a:p>
            <a:r>
              <a:rPr lang="en-US"/>
              <a:t>Path into applications/operations</a:t>
            </a:r>
          </a:p>
          <a:p>
            <a:pPr lvl="1"/>
            <a:r>
              <a:rPr lang="en-US"/>
              <a:t>Who will use it and how</a:t>
            </a:r>
          </a:p>
          <a:p>
            <a:pPr lvl="1"/>
            <a:r>
              <a:rPr lang="en-US"/>
              <a:t>How will it get out to the real world</a:t>
            </a:r>
          </a:p>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CA5F2E-579C-46E5-852E-B2E6489535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604535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3.xml"/><Relationship Id="rId1" Type="http://schemas.openxmlformats.org/officeDocument/2006/relationships/tags" Target="../tags/tag2.xml"/><Relationship Id="rId4" Type="http://schemas.microsoft.com/office/2007/relationships/hdphoto" Target="../media/hdphoto1.wdp"/></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3.xml"/><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2.wdp"/></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103A12C-D2FD-4819-8D9C-19ED46C1AC1E}" type="datetimeFigureOut">
              <a:rPr lang="en-US" smtClean="0"/>
              <a:t>10/8/2016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7ABC8-FEC9-4D22-BC87-631881491088}" type="slidenum">
              <a:rPr lang="en-US" smtClean="0"/>
              <a:t>‹#›</a:t>
            </a:fld>
            <a:endParaRPr lang="en-US"/>
          </a:p>
        </p:txBody>
      </p:sp>
    </p:spTree>
    <p:extLst>
      <p:ext uri="{BB962C8B-B14F-4D97-AF65-F5344CB8AC3E}">
        <p14:creationId xmlns:p14="http://schemas.microsoft.com/office/powerpoint/2010/main" val="20638997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03A12C-D2FD-4819-8D9C-19ED46C1AC1E}" type="datetimeFigureOut">
              <a:rPr lang="en-US" smtClean="0"/>
              <a:t>10/8/2016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7ABC8-FEC9-4D22-BC87-631881491088}" type="slidenum">
              <a:rPr lang="en-US" smtClean="0"/>
              <a:t>‹#›</a:t>
            </a:fld>
            <a:endParaRPr lang="en-US"/>
          </a:p>
        </p:txBody>
      </p:sp>
    </p:spTree>
    <p:extLst>
      <p:ext uri="{BB962C8B-B14F-4D97-AF65-F5344CB8AC3E}">
        <p14:creationId xmlns:p14="http://schemas.microsoft.com/office/powerpoint/2010/main" val="416466771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1" name="Group 10"/>
          <p:cNvGrpSpPr/>
          <p:nvPr/>
        </p:nvGrpSpPr>
        <p:grpSpPr>
          <a:xfrm>
            <a:off x="284163" y="1577847"/>
            <a:ext cx="8576373" cy="137411"/>
            <a:chOff x="284163" y="1577847"/>
            <a:chExt cx="8576373" cy="137411"/>
          </a:xfrm>
        </p:grpSpPr>
        <p:sp>
          <p:nvSpPr>
            <p:cNvPr id="12" name="Rectangle 11"/>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403412" y="1735138"/>
            <a:ext cx="3931920" cy="833250"/>
          </a:xfrm>
        </p:spPr>
        <p:txBody>
          <a:bodyPr anchor="b">
            <a:noAutofit/>
          </a:bodyPr>
          <a:lstStyle>
            <a:lvl1pPr marL="0" indent="0" algn="ctr">
              <a:lnSpc>
                <a:spcPct val="100000"/>
              </a:lnSpc>
              <a:spcBef>
                <a:spcPts val="600"/>
              </a:spcBef>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03412" y="2590800"/>
            <a:ext cx="3931920" cy="35353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79495" y="1735138"/>
            <a:ext cx="3931920" cy="833250"/>
          </a:xfrm>
        </p:spPr>
        <p:txBody>
          <a:bodyPr anchor="b">
            <a:noAutofit/>
          </a:bodyPr>
          <a:lstStyle>
            <a:lvl1pPr marL="0" indent="0" algn="ctr">
              <a:lnSpc>
                <a:spcPct val="100000"/>
              </a:lnSpc>
              <a:spcBef>
                <a:spcPts val="600"/>
              </a:spcBef>
              <a:buNone/>
              <a:defRPr sz="26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79495" y="2590800"/>
            <a:ext cx="3931920" cy="35353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1A89E2-CE8E-414F-8F07-7844BBCDD2DD}" type="datetime1">
              <a:rPr kumimoji="0" lang="en-US" sz="1100" b="1" i="0" u="none" strike="noStrike" kern="1200" cap="none" spc="0" normalizeH="0" baseline="0" noProof="0" smtClean="0">
                <a:ln>
                  <a:noFill/>
                </a:ln>
                <a:solidFill>
                  <a:prstClr val="white">
                    <a:lumMod val="6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10/8/2016</a:t>
            </a:fld>
            <a:endParaRPr kumimoji="0" lang="en-US" sz="1100" b="1" i="0" u="none" strike="noStrike" kern="1200" cap="none" spc="0" normalizeH="0" baseline="0" noProof="0">
              <a:ln>
                <a:noFill/>
              </a:ln>
              <a:solidFill>
                <a:prstClr val="white">
                  <a:lumMod val="6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prstClr val="white">
                  <a:lumMod val="6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53D389-B9B2-DB4A-9B20-510566431196}" type="slidenum">
              <a:rPr kumimoji="0" lang="en-US" sz="1400" b="1"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1" i="0" u="none" strike="noStrike" kern="1200" cap="none" spc="0" normalizeH="0" baseline="0" noProof="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10339207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7" name="Group 6"/>
          <p:cNvGrpSpPr/>
          <p:nvPr/>
        </p:nvGrpSpPr>
        <p:grpSpPr>
          <a:xfrm>
            <a:off x="284163" y="1577847"/>
            <a:ext cx="8576373" cy="137411"/>
            <a:chOff x="284163" y="1577847"/>
            <a:chExt cx="8576373" cy="137411"/>
          </a:xfrm>
        </p:grpSpPr>
        <p:sp>
          <p:nvSpPr>
            <p:cNvPr id="8" name="Rectangle 7"/>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CA9CF5-6D1D-8A46-9ACD-6B9ECD37781D}" type="datetime1">
              <a:rPr kumimoji="0" lang="en-US" sz="1100" b="1" i="0" u="none" strike="noStrike" kern="1200" cap="none" spc="0" normalizeH="0" baseline="0" noProof="0" smtClean="0">
                <a:ln>
                  <a:noFill/>
                </a:ln>
                <a:solidFill>
                  <a:prstClr val="white">
                    <a:lumMod val="6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10/8/2016</a:t>
            </a:fld>
            <a:endParaRPr kumimoji="0" lang="en-US" sz="1100" b="1" i="0" u="none" strike="noStrike" kern="1200" cap="none" spc="0" normalizeH="0" baseline="0" noProof="0">
              <a:ln>
                <a:noFill/>
              </a:ln>
              <a:solidFill>
                <a:prstClr val="white">
                  <a:lumMod val="6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prstClr val="white">
                  <a:lumMod val="6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53D389-B9B2-DB4A-9B20-510566431196}" type="slidenum">
              <a:rPr kumimoji="0" lang="en-US" sz="1400" b="1"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1" i="0" u="none" strike="noStrike" kern="1200" cap="none" spc="0" normalizeH="0" baseline="0" noProof="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91590035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222513-B8D6-6D4C-AAA5-0CB9B572D0B7}" type="datetime1">
              <a:rPr kumimoji="0" lang="en-US" sz="1100" b="1" i="0" u="none" strike="noStrike" kern="1200" cap="none" spc="0" normalizeH="0" baseline="0" noProof="0" smtClean="0">
                <a:ln>
                  <a:noFill/>
                </a:ln>
                <a:solidFill>
                  <a:prstClr val="white">
                    <a:lumMod val="6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10/8/2016</a:t>
            </a:fld>
            <a:endParaRPr kumimoji="0" lang="en-US" sz="1100" b="1" i="0" u="none" strike="noStrike" kern="1200" cap="none" spc="0" normalizeH="0" baseline="0" noProof="0">
              <a:ln>
                <a:noFill/>
              </a:ln>
              <a:solidFill>
                <a:prstClr val="white">
                  <a:lumMod val="6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prstClr val="white">
                  <a:lumMod val="6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53D389-B9B2-DB4A-9B20-510566431196}" type="slidenum">
              <a:rPr kumimoji="0" lang="en-US" sz="1400" b="1"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1" i="0" u="none" strike="noStrike" kern="1200" cap="none" spc="0" normalizeH="0" baseline="0" noProof="0">
              <a:ln>
                <a:noFill/>
              </a:ln>
              <a:solidFill>
                <a:prstClr val="black">
                  <a:lumMod val="85000"/>
                  <a:lumOff val="15000"/>
                </a:prstClr>
              </a:solidFill>
              <a:effectLst/>
              <a:uLnTx/>
              <a:uFillTx/>
              <a:latin typeface="Calibri"/>
              <a:ea typeface="+mn-ea"/>
              <a:cs typeface="+mn-cs"/>
            </a:endParaRPr>
          </a:p>
        </p:txBody>
      </p:sp>
      <p:grpSp>
        <p:nvGrpSpPr>
          <p:cNvPr id="5" name="Group 4"/>
          <p:cNvGrpSpPr/>
          <p:nvPr/>
        </p:nvGrpSpPr>
        <p:grpSpPr>
          <a:xfrm>
            <a:off x="284163" y="452718"/>
            <a:ext cx="8576373" cy="137411"/>
            <a:chOff x="284163" y="1577847"/>
            <a:chExt cx="8576373" cy="137411"/>
          </a:xfrm>
        </p:grpSpPr>
        <p:sp>
          <p:nvSpPr>
            <p:cNvPr id="6" name="Rectangle 5"/>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55494336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8941" y="1298762"/>
            <a:ext cx="4069080" cy="1162050"/>
          </a:xfrm>
          <a:noFill/>
        </p:spPr>
        <p:txBody>
          <a:bodyPr anchor="b">
            <a:noAutofit/>
          </a:bodyPr>
          <a:lstStyle>
            <a:lvl1pPr algn="ctr">
              <a:defRPr sz="3200" b="1">
                <a:solidFill>
                  <a:schemeClr val="accent2"/>
                </a:solidFill>
              </a:defRPr>
            </a:lvl1pPr>
          </a:lstStyle>
          <a:p>
            <a:r>
              <a:rPr lang="en-US" smtClean="0"/>
              <a:t>Click to edit Master title style</a:t>
            </a:r>
            <a:endParaRPr/>
          </a:p>
        </p:txBody>
      </p:sp>
      <p:sp>
        <p:nvSpPr>
          <p:cNvPr id="3" name="Content Placeholder 2"/>
          <p:cNvSpPr>
            <a:spLocks noGrp="1"/>
          </p:cNvSpPr>
          <p:nvPr>
            <p:ph idx="1"/>
          </p:nvPr>
        </p:nvSpPr>
        <p:spPr>
          <a:xfrm>
            <a:off x="4783567" y="914400"/>
            <a:ext cx="4069080" cy="5211763"/>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268941" y="2456329"/>
            <a:ext cx="4069080" cy="318247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87BBA-BCE6-D947-9580-A82684A92118}" type="datetime1">
              <a:rPr kumimoji="0" lang="en-US" sz="1100" b="1" i="0" u="none" strike="noStrike" kern="1200" cap="none" spc="0" normalizeH="0" baseline="0" noProof="0" smtClean="0">
                <a:ln>
                  <a:noFill/>
                </a:ln>
                <a:solidFill>
                  <a:prstClr val="white">
                    <a:lumMod val="6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10/8/2016</a:t>
            </a:fld>
            <a:endParaRPr kumimoji="0" lang="en-US" sz="1100" b="1" i="0" u="none" strike="noStrike" kern="1200" cap="none" spc="0" normalizeH="0" baseline="0" noProof="0">
              <a:ln>
                <a:noFill/>
              </a:ln>
              <a:solidFill>
                <a:prstClr val="white">
                  <a:lumMod val="6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prstClr val="white">
                  <a:lumMod val="6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53D389-B9B2-DB4A-9B20-510566431196}" type="slidenum">
              <a:rPr kumimoji="0" lang="en-US" sz="1400" b="1"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1" i="0" u="none" strike="noStrike" kern="1200" cap="none" spc="0" normalizeH="0" baseline="0" noProof="0">
              <a:ln>
                <a:noFill/>
              </a:ln>
              <a:solidFill>
                <a:prstClr val="black">
                  <a:lumMod val="85000"/>
                  <a:lumOff val="15000"/>
                </a:prstClr>
              </a:solidFill>
              <a:effectLst/>
              <a:uLnTx/>
              <a:uFillTx/>
              <a:latin typeface="Calibri"/>
              <a:ea typeface="+mn-ea"/>
              <a:cs typeface="+mn-cs"/>
            </a:endParaRPr>
          </a:p>
        </p:txBody>
      </p:sp>
      <p:grpSp>
        <p:nvGrpSpPr>
          <p:cNvPr id="8" name="Group 7"/>
          <p:cNvGrpSpPr/>
          <p:nvPr/>
        </p:nvGrpSpPr>
        <p:grpSpPr>
          <a:xfrm>
            <a:off x="284163" y="452718"/>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94500198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284163" y="4801575"/>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sz="4200" b="0" i="0" u="none" strike="noStrike" kern="1200" cap="none" spc="0" normalizeH="0" baseline="0" noProof="0">
              <a:ln>
                <a:noFill/>
              </a:ln>
              <a:solidFill>
                <a:prstClr val="white"/>
              </a:solidFill>
              <a:effectLst/>
              <a:uLnTx/>
              <a:uFillTx/>
              <a:latin typeface="Corbel"/>
              <a:ea typeface="+mn-ea"/>
              <a:cs typeface="+mn-cs"/>
            </a:endParaRPr>
          </a:p>
        </p:txBody>
      </p:sp>
      <p:grpSp>
        <p:nvGrpSpPr>
          <p:cNvPr id="9" name="Group 8"/>
          <p:cNvGrpSpPr/>
          <p:nvPr/>
        </p:nvGrpSpPr>
        <p:grpSpPr>
          <a:xfrm>
            <a:off x="284163" y="6263389"/>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 name="Title 1"/>
          <p:cNvSpPr>
            <a:spLocks noGrp="1"/>
          </p:cNvSpPr>
          <p:nvPr>
            <p:ph type="title"/>
          </p:nvPr>
        </p:nvSpPr>
        <p:spPr>
          <a:xfrm>
            <a:off x="363071" y="4800600"/>
            <a:ext cx="8360242" cy="566738"/>
          </a:xfrm>
          <a:noFill/>
        </p:spPr>
        <p:txBody>
          <a:bodyPr vert="horz" lIns="91440" tIns="45720" rIns="91440" bIns="45720" rtlCol="0" anchor="b" anchorCtr="0">
            <a:normAutofit/>
          </a:bodyPr>
          <a:lstStyle>
            <a:lvl1pPr algn="l" defTabSz="914400" rtl="0" eaLnBrk="1" latinLnBrk="0" hangingPunct="1">
              <a:spcBef>
                <a:spcPct val="0"/>
              </a:spcBef>
              <a:buNone/>
              <a:defRPr sz="2800" b="0" i="0" kern="1200" cap="none" baseline="0">
                <a:solidFill>
                  <a:schemeClr val="bg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284163" y="457199"/>
            <a:ext cx="8577072" cy="435254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19099" y="5367338"/>
            <a:ext cx="8304213" cy="804862"/>
          </a:xfrm>
        </p:spPr>
        <p:txBody>
          <a:bodyPr/>
          <a:lstStyle>
            <a:lvl1pPr marL="0" indent="0">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BC9884-F754-D043-B399-01794C6AAF8E}" type="datetime1">
              <a:rPr kumimoji="0" lang="en-US" sz="1100" b="1" i="0" u="none" strike="noStrike" kern="1200" cap="none" spc="0" normalizeH="0" baseline="0" noProof="0" smtClean="0">
                <a:ln>
                  <a:noFill/>
                </a:ln>
                <a:solidFill>
                  <a:prstClr val="white">
                    <a:lumMod val="6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10/8/2016</a:t>
            </a:fld>
            <a:endParaRPr kumimoji="0" lang="en-US" sz="1100" b="1" i="0" u="none" strike="noStrike" kern="1200" cap="none" spc="0" normalizeH="0" baseline="0" noProof="0">
              <a:ln>
                <a:noFill/>
              </a:ln>
              <a:solidFill>
                <a:prstClr val="white">
                  <a:lumMod val="6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prstClr val="white">
                  <a:lumMod val="6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53D389-B9B2-DB4A-9B20-510566431196}" type="slidenum">
              <a:rPr kumimoji="0" lang="en-US" sz="1400" b="1"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1" i="0" u="none" strike="noStrike" kern="1200" cap="none" spc="0" normalizeH="0" baseline="0" noProof="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96524309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Alt.">
    <p:spTree>
      <p:nvGrpSpPr>
        <p:cNvPr id="1" name=""/>
        <p:cNvGrpSpPr/>
        <p:nvPr/>
      </p:nvGrpSpPr>
      <p:grpSpPr>
        <a:xfrm>
          <a:off x="0" y="0"/>
          <a:ext cx="0" cy="0"/>
          <a:chOff x="0" y="0"/>
          <a:chExt cx="0" cy="0"/>
        </a:xfrm>
      </p:grpSpPr>
      <p:grpSp>
        <p:nvGrpSpPr>
          <p:cNvPr id="8" name="Group 8"/>
          <p:cNvGrpSpPr/>
          <p:nvPr/>
        </p:nvGrpSpPr>
        <p:grpSpPr>
          <a:xfrm>
            <a:off x="284163" y="4280647"/>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 name="Title 1"/>
          <p:cNvSpPr>
            <a:spLocks noGrp="1"/>
          </p:cNvSpPr>
          <p:nvPr>
            <p:ph type="title"/>
          </p:nvPr>
        </p:nvSpPr>
        <p:spPr>
          <a:xfrm>
            <a:off x="363071" y="4778189"/>
            <a:ext cx="8360242" cy="566738"/>
          </a:xfrm>
          <a:noFill/>
        </p:spPr>
        <p:txBody>
          <a:bodyPr anchor="b">
            <a:normAutofit/>
          </a:bodyPr>
          <a:lstStyle>
            <a:lvl1pPr algn="l">
              <a:defRPr sz="2800" b="0">
                <a:solidFill>
                  <a:schemeClr val="accent2"/>
                </a:solidFill>
              </a:defRPr>
            </a:lvl1pPr>
          </a:lstStyle>
          <a:p>
            <a:r>
              <a:rPr lang="en-US" smtClean="0"/>
              <a:t>Click to edit Master title style</a:t>
            </a:r>
            <a:endParaRPr/>
          </a:p>
        </p:txBody>
      </p:sp>
      <p:sp>
        <p:nvSpPr>
          <p:cNvPr id="3" name="Picture Placeholder 2"/>
          <p:cNvSpPr>
            <a:spLocks noGrp="1"/>
          </p:cNvSpPr>
          <p:nvPr>
            <p:ph type="pic" idx="1"/>
          </p:nvPr>
        </p:nvSpPr>
        <p:spPr>
          <a:xfrm>
            <a:off x="284163" y="457200"/>
            <a:ext cx="8577072" cy="382219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19099" y="5344927"/>
            <a:ext cx="8304213" cy="804862"/>
          </a:xfrm>
          <a:noFill/>
        </p:spPr>
        <p:txBody>
          <a:bodyPr/>
          <a:lstStyle>
            <a:lvl1pPr marL="0" indent="0">
              <a:spcBef>
                <a:spcPts val="0"/>
              </a:spcBef>
              <a:buNone/>
              <a:defRPr sz="1400">
                <a:solidFill>
                  <a:schemeClr val="tx1">
                    <a:lumMod val="85000"/>
                    <a:lumOff val="1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C0D9E-96AB-7A4D-A5A0-96C0A91CF57E}" type="datetime1">
              <a:rPr kumimoji="0" lang="en-US" sz="1100" b="1" i="0" u="none" strike="noStrike" kern="1200" cap="none" spc="0" normalizeH="0" baseline="0" noProof="0" smtClean="0">
                <a:ln>
                  <a:noFill/>
                </a:ln>
                <a:solidFill>
                  <a:prstClr val="white">
                    <a:lumMod val="6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10/8/2016</a:t>
            </a:fld>
            <a:endParaRPr kumimoji="0" lang="en-US" sz="1100" b="1" i="0" u="none" strike="noStrike" kern="1200" cap="none" spc="0" normalizeH="0" baseline="0" noProof="0">
              <a:ln>
                <a:noFill/>
              </a:ln>
              <a:solidFill>
                <a:prstClr val="white">
                  <a:lumMod val="6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prstClr val="white">
                  <a:lumMod val="6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53D389-B9B2-DB4A-9B20-510566431196}" type="slidenum">
              <a:rPr kumimoji="0" lang="en-US" sz="1400" b="1"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1" i="0" u="none" strike="noStrike" kern="1200" cap="none" spc="0" normalizeH="0" baseline="0" noProof="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36347418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Content, Picture, and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7600" y="914400"/>
            <a:ext cx="5195047" cy="5211763"/>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9CD1E3-C7BA-F842-A2B6-31FD29A55C6C}" type="datetime1">
              <a:rPr kumimoji="0" lang="en-US" sz="1100" b="1" i="0" u="none" strike="noStrike" kern="1200" cap="none" spc="0" normalizeH="0" baseline="0" noProof="0" smtClean="0">
                <a:ln>
                  <a:noFill/>
                </a:ln>
                <a:solidFill>
                  <a:prstClr val="white">
                    <a:lumMod val="6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10/8/2016</a:t>
            </a:fld>
            <a:endParaRPr kumimoji="0" lang="en-US" sz="1100" b="1" i="0" u="none" strike="noStrike" kern="1200" cap="none" spc="0" normalizeH="0" baseline="0" noProof="0">
              <a:ln>
                <a:noFill/>
              </a:ln>
              <a:solidFill>
                <a:prstClr val="white">
                  <a:lumMod val="6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prstClr val="white">
                  <a:lumMod val="6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53D389-B9B2-DB4A-9B20-510566431196}" type="slidenum">
              <a:rPr kumimoji="0" lang="en-US" sz="1400" b="1"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1" i="0" u="none" strike="noStrike" kern="1200" cap="none" spc="0" normalizeH="0" baseline="0" noProof="0">
              <a:ln>
                <a:noFill/>
              </a:ln>
              <a:solidFill>
                <a:prstClr val="black">
                  <a:lumMod val="85000"/>
                  <a:lumOff val="15000"/>
                </a:prstClr>
              </a:solidFill>
              <a:effectLst/>
              <a:uLnTx/>
              <a:uFillTx/>
              <a:latin typeface="Calibri"/>
              <a:ea typeface="+mn-ea"/>
              <a:cs typeface="+mn-cs"/>
            </a:endParaRPr>
          </a:p>
        </p:txBody>
      </p:sp>
      <p:sp>
        <p:nvSpPr>
          <p:cNvPr id="12" name="Rectangle 11"/>
          <p:cNvSpPr/>
          <p:nvPr/>
        </p:nvSpPr>
        <p:spPr>
          <a:xfrm>
            <a:off x="284163" y="4267200"/>
            <a:ext cx="2743200" cy="2120153"/>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sz="4200" b="0" i="0" u="none" strike="noStrike" kern="1200" cap="none" spc="0" normalizeH="0" baseline="0" noProof="0">
              <a:ln>
                <a:noFill/>
              </a:ln>
              <a:solidFill>
                <a:prstClr val="white"/>
              </a:solidFill>
              <a:effectLst/>
              <a:uLnTx/>
              <a:uFillTx/>
              <a:latin typeface="Corbel"/>
              <a:ea typeface="+mn-ea"/>
              <a:cs typeface="+mn-cs"/>
            </a:endParaRPr>
          </a:p>
        </p:txBody>
      </p:sp>
      <p:sp>
        <p:nvSpPr>
          <p:cNvPr id="4" name="Text Placeholder 3"/>
          <p:cNvSpPr>
            <a:spLocks noGrp="1"/>
          </p:cNvSpPr>
          <p:nvPr>
            <p:ph type="body" sz="half" idx="2"/>
          </p:nvPr>
        </p:nvSpPr>
        <p:spPr>
          <a:xfrm>
            <a:off x="419101" y="4953001"/>
            <a:ext cx="2472017" cy="1246094"/>
          </a:xfrm>
        </p:spPr>
        <p:txBody>
          <a:bodyPr>
            <a:normAutofit/>
          </a:bodyPr>
          <a:lstStyle>
            <a:lvl1pPr marL="0" indent="0" algn="l">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410764" y="4419600"/>
            <a:ext cx="2475395" cy="510988"/>
          </a:xfrm>
          <a:noFill/>
        </p:spPr>
        <p:txBody>
          <a:bodyPr anchor="b">
            <a:normAutofit/>
          </a:bodyPr>
          <a:lstStyle>
            <a:lvl1pPr algn="l">
              <a:defRPr sz="2000" b="1">
                <a:solidFill>
                  <a:schemeClr val="bg1"/>
                </a:solidFill>
              </a:defRPr>
            </a:lvl1pPr>
          </a:lstStyle>
          <a:p>
            <a:r>
              <a:rPr lang="en-US" smtClean="0"/>
              <a:t>Click to edit Master title style</a:t>
            </a:r>
            <a:endParaRPr/>
          </a:p>
        </p:txBody>
      </p:sp>
      <p:sp>
        <p:nvSpPr>
          <p:cNvPr id="14" name="Picture Placeholder 13"/>
          <p:cNvSpPr>
            <a:spLocks noGrp="1"/>
          </p:cNvSpPr>
          <p:nvPr>
            <p:ph type="pic" sz="quarter" idx="13"/>
          </p:nvPr>
        </p:nvSpPr>
        <p:spPr>
          <a:xfrm>
            <a:off x="284164" y="594360"/>
            <a:ext cx="2743200" cy="3675888"/>
          </a:xfrm>
        </p:spPr>
        <p:txBody>
          <a:bodyPr/>
          <a:lstStyle>
            <a:lvl1pPr>
              <a:buNone/>
              <a:defRPr/>
            </a:lvl1pPr>
          </a:lstStyle>
          <a:p>
            <a:r>
              <a:rPr lang="en-US" smtClean="0"/>
              <a:t>Drag picture to placeholder or click icon to add</a:t>
            </a:r>
            <a:endParaRPr/>
          </a:p>
        </p:txBody>
      </p:sp>
      <p:grpSp>
        <p:nvGrpSpPr>
          <p:cNvPr id="8" name="Group 14"/>
          <p:cNvGrpSpPr/>
          <p:nvPr/>
        </p:nvGrpSpPr>
        <p:grpSpPr>
          <a:xfrm>
            <a:off x="284163" y="461682"/>
            <a:ext cx="8576373" cy="137411"/>
            <a:chOff x="284163" y="1759424"/>
            <a:chExt cx="8576373" cy="137411"/>
          </a:xfrm>
        </p:grpSpPr>
        <p:sp>
          <p:nvSpPr>
            <p:cNvPr id="16" name="Rectangle 15"/>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025300839"/>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3 Pictures with Caption">
    <p:spTree>
      <p:nvGrpSpPr>
        <p:cNvPr id="1" name=""/>
        <p:cNvGrpSpPr/>
        <p:nvPr/>
      </p:nvGrpSpPr>
      <p:grpSpPr>
        <a:xfrm>
          <a:off x="0" y="0"/>
          <a:ext cx="0" cy="0"/>
          <a:chOff x="0" y="0"/>
          <a:chExt cx="0" cy="0"/>
        </a:xfrm>
      </p:grpSpPr>
      <p:sp>
        <p:nvSpPr>
          <p:cNvPr id="8" name="Rectangle 7"/>
          <p:cNvSpPr/>
          <p:nvPr/>
        </p:nvSpPr>
        <p:spPr>
          <a:xfrm>
            <a:off x="3021013" y="4801575"/>
            <a:ext cx="583723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sz="4200" b="0" i="0" u="none" strike="noStrike" kern="1200" cap="none" spc="0" normalizeH="0" baseline="0" noProof="0">
              <a:ln>
                <a:noFill/>
              </a:ln>
              <a:solidFill>
                <a:prstClr val="white"/>
              </a:solidFill>
              <a:effectLst/>
              <a:uLnTx/>
              <a:uFillTx/>
              <a:latin typeface="Corbel"/>
              <a:ea typeface="+mn-ea"/>
              <a:cs typeface="+mn-cs"/>
            </a:endParaRPr>
          </a:p>
        </p:txBody>
      </p:sp>
      <p:grpSp>
        <p:nvGrpSpPr>
          <p:cNvPr id="9" name="Group 8"/>
          <p:cNvGrpSpPr/>
          <p:nvPr/>
        </p:nvGrpSpPr>
        <p:grpSpPr>
          <a:xfrm>
            <a:off x="284163" y="6263389"/>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 name="Title 1"/>
          <p:cNvSpPr>
            <a:spLocks noGrp="1"/>
          </p:cNvSpPr>
          <p:nvPr>
            <p:ph type="title"/>
          </p:nvPr>
        </p:nvSpPr>
        <p:spPr>
          <a:xfrm>
            <a:off x="3031661" y="4800600"/>
            <a:ext cx="5691651" cy="566738"/>
          </a:xfrm>
          <a:noFill/>
        </p:spPr>
        <p:txBody>
          <a:bodyPr vert="horz" lIns="91440" tIns="45720" rIns="91440" bIns="45720" rtlCol="0" anchor="b" anchorCtr="0">
            <a:normAutofit/>
          </a:bodyPr>
          <a:lstStyle>
            <a:lvl1pPr algn="l" defTabSz="914400" rtl="0" eaLnBrk="1" latinLnBrk="0" hangingPunct="1">
              <a:spcBef>
                <a:spcPct val="0"/>
              </a:spcBef>
              <a:buNone/>
              <a:defRPr sz="2800" b="0" i="0" kern="1200" cap="none" baseline="0">
                <a:solidFill>
                  <a:schemeClr val="bg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3021014" y="457199"/>
            <a:ext cx="5833872" cy="4352544"/>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3069805" y="5367338"/>
            <a:ext cx="5653507" cy="804862"/>
          </a:xfrm>
        </p:spPr>
        <p:txBody>
          <a:bodyPr/>
          <a:lstStyle>
            <a:lvl1pPr marL="0" indent="0">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91A9FB-8CBC-F14F-9734-6C5561B451F1}" type="datetime1">
              <a:rPr kumimoji="0" lang="en-US" sz="1100" b="1" i="0" u="none" strike="noStrike" kern="1200" cap="none" spc="0" normalizeH="0" baseline="0" noProof="0" smtClean="0">
                <a:ln>
                  <a:noFill/>
                </a:ln>
                <a:solidFill>
                  <a:prstClr val="white">
                    <a:lumMod val="6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10/8/2016</a:t>
            </a:fld>
            <a:endParaRPr kumimoji="0" lang="en-US" sz="1100" b="1" i="0" u="none" strike="noStrike" kern="1200" cap="none" spc="0" normalizeH="0" baseline="0" noProof="0">
              <a:ln>
                <a:noFill/>
              </a:ln>
              <a:solidFill>
                <a:prstClr val="white">
                  <a:lumMod val="6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prstClr val="white">
                  <a:lumMod val="6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53D389-B9B2-DB4A-9B20-510566431196}" type="slidenum">
              <a:rPr kumimoji="0" lang="en-US" sz="1400" b="1"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1" i="0" u="none" strike="noStrike" kern="1200" cap="none" spc="0" normalizeH="0" baseline="0" noProof="0">
              <a:ln>
                <a:noFill/>
              </a:ln>
              <a:solidFill>
                <a:prstClr val="black">
                  <a:lumMod val="85000"/>
                  <a:lumOff val="15000"/>
                </a:prstClr>
              </a:solidFill>
              <a:effectLst/>
              <a:uLnTx/>
              <a:uFillTx/>
              <a:latin typeface="Calibri"/>
              <a:ea typeface="+mn-ea"/>
              <a:cs typeface="+mn-cs"/>
            </a:endParaRPr>
          </a:p>
        </p:txBody>
      </p:sp>
      <p:sp>
        <p:nvSpPr>
          <p:cNvPr id="13" name="Picture Placeholder 2"/>
          <p:cNvSpPr>
            <a:spLocks noGrp="1"/>
          </p:cNvSpPr>
          <p:nvPr>
            <p:ph type="pic" idx="13"/>
          </p:nvPr>
        </p:nvSpPr>
        <p:spPr>
          <a:xfrm>
            <a:off x="284164" y="457200"/>
            <a:ext cx="2736850" cy="2907792"/>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4" name="Picture Placeholder 2"/>
          <p:cNvSpPr>
            <a:spLocks noGrp="1"/>
          </p:cNvSpPr>
          <p:nvPr>
            <p:ph type="pic" idx="14"/>
          </p:nvPr>
        </p:nvSpPr>
        <p:spPr>
          <a:xfrm>
            <a:off x="284164" y="3364992"/>
            <a:ext cx="2736850" cy="2898648"/>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extLst>
      <p:ext uri="{BB962C8B-B14F-4D97-AF65-F5344CB8AC3E}">
        <p14:creationId xmlns:p14="http://schemas.microsoft.com/office/powerpoint/2010/main" val="286401068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8" name="Group 7"/>
          <p:cNvGrpSpPr/>
          <p:nvPr/>
        </p:nvGrpSpPr>
        <p:grpSpPr>
          <a:xfrm>
            <a:off x="284163" y="1577847"/>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a:xfrm>
            <a:off x="284163" y="2133600"/>
            <a:ext cx="8574087" cy="401320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9D0C67-8313-734F-8A32-09834C3121CF}" type="datetime1">
              <a:rPr kumimoji="0" lang="en-US" sz="1100" b="1" i="0" u="none" strike="noStrike" kern="1200" cap="none" spc="0" normalizeH="0" baseline="0" noProof="0" smtClean="0">
                <a:ln>
                  <a:noFill/>
                </a:ln>
                <a:solidFill>
                  <a:prstClr val="white">
                    <a:lumMod val="6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10/8/2016</a:t>
            </a:fld>
            <a:endParaRPr kumimoji="0" lang="en-US" sz="1100" b="1" i="0" u="none" strike="noStrike" kern="1200" cap="none" spc="0" normalizeH="0" baseline="0" noProof="0">
              <a:ln>
                <a:noFill/>
              </a:ln>
              <a:solidFill>
                <a:prstClr val="white">
                  <a:lumMod val="6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prstClr val="white">
                  <a:lumMod val="6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53D389-B9B2-DB4A-9B20-510566431196}" type="slidenum">
              <a:rPr kumimoji="0" lang="en-US" sz="1400" b="1"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1" i="0" u="none" strike="noStrike" kern="1200" cap="none" spc="0" normalizeH="0" baseline="0" noProof="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405243494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rot="5400000">
            <a:off x="5313882" y="2857535"/>
            <a:ext cx="5934615"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Vertical Title 1"/>
          <p:cNvSpPr>
            <a:spLocks noGrp="1"/>
          </p:cNvSpPr>
          <p:nvPr>
            <p:ph type="title" orient="vert"/>
          </p:nvPr>
        </p:nvSpPr>
        <p:spPr>
          <a:xfrm>
            <a:off x="7695124" y="473075"/>
            <a:ext cx="969264" cy="5921375"/>
          </a:xfrm>
        </p:spPr>
        <p:txBody>
          <a:bodyPr vert="eaVert"/>
          <a:lstStyle>
            <a:lvl1pPr algn="l">
              <a:defRPr sz="3400"/>
            </a:lvl1pPr>
          </a:lstStyle>
          <a:p>
            <a:r>
              <a:rPr lang="en-US" smtClean="0"/>
              <a:t>Click to edit Master title style</a:t>
            </a:r>
            <a:endParaRPr/>
          </a:p>
        </p:txBody>
      </p:sp>
      <p:sp>
        <p:nvSpPr>
          <p:cNvPr id="3" name="Vertical Text Placeholder 2"/>
          <p:cNvSpPr>
            <a:spLocks noGrp="1"/>
          </p:cNvSpPr>
          <p:nvPr>
            <p:ph type="body" orient="vert" idx="1"/>
          </p:nvPr>
        </p:nvSpPr>
        <p:spPr>
          <a:xfrm>
            <a:off x="284163" y="457200"/>
            <a:ext cx="6497637" cy="5937250"/>
          </a:xfrm>
        </p:spPr>
        <p:txBody>
          <a:bodyPr vert="eaVert"/>
          <a:lstStyle>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DDD727-FDA5-CA47-B5D1-F5946C0ADAE8}" type="datetime1">
              <a:rPr kumimoji="0" lang="en-US" sz="1100" b="1" i="0" u="none" strike="noStrike" kern="1200" cap="none" spc="0" normalizeH="0" baseline="0" noProof="0" smtClean="0">
                <a:ln>
                  <a:noFill/>
                </a:ln>
                <a:solidFill>
                  <a:prstClr val="white">
                    <a:lumMod val="6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10/8/2016</a:t>
            </a:fld>
            <a:endParaRPr kumimoji="0" lang="en-US" sz="1100" b="1" i="0" u="none" strike="noStrike" kern="1200" cap="none" spc="0" normalizeH="0" baseline="0" noProof="0">
              <a:ln>
                <a:noFill/>
              </a:ln>
              <a:solidFill>
                <a:prstClr val="white">
                  <a:lumMod val="6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prstClr val="white">
                  <a:lumMod val="6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53D389-B9B2-DB4A-9B20-510566431196}" type="slidenum">
              <a:rPr kumimoji="0" lang="en-US" sz="1400" b="1"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1" i="0" u="none" strike="noStrike" kern="1200" cap="none" spc="0" normalizeH="0" baseline="0" noProof="0">
              <a:ln>
                <a:noFill/>
              </a:ln>
              <a:solidFill>
                <a:prstClr val="black">
                  <a:lumMod val="85000"/>
                  <a:lumOff val="15000"/>
                </a:prstClr>
              </a:solidFill>
              <a:effectLst/>
              <a:uLnTx/>
              <a:uFillTx/>
              <a:latin typeface="Calibri"/>
              <a:ea typeface="+mn-ea"/>
              <a:cs typeface="+mn-cs"/>
            </a:endParaRPr>
          </a:p>
        </p:txBody>
      </p:sp>
      <p:grpSp>
        <p:nvGrpSpPr>
          <p:cNvPr id="8" name="Group 7"/>
          <p:cNvGrpSpPr/>
          <p:nvPr/>
        </p:nvGrpSpPr>
        <p:grpSpPr>
          <a:xfrm rot="5400000">
            <a:off x="4658724" y="3355723"/>
            <a:ext cx="5934456"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4427275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03A12C-D2FD-4819-8D9C-19ED46C1AC1E}" type="datetimeFigureOut">
              <a:rPr lang="en-US" smtClean="0"/>
              <a:t>10/8/2016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7ABC8-FEC9-4D22-BC87-631881491088}" type="slidenum">
              <a:rPr lang="en-US" smtClean="0"/>
              <a:t>‹#›</a:t>
            </a:fld>
            <a:endParaRPr lang="en-US"/>
          </a:p>
        </p:txBody>
      </p:sp>
    </p:spTree>
    <p:extLst>
      <p:ext uri="{BB962C8B-B14F-4D97-AF65-F5344CB8AC3E}">
        <p14:creationId xmlns:p14="http://schemas.microsoft.com/office/powerpoint/2010/main" val="79742768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69C2EA6-5906-493F-B316-771995E75068}"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10/8/2016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22BBB9-C1AA-4DF3-BA90-8A99347896A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5301562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02AFC0-2171-4640-A1CD-F6D7C9E17B97}"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10/8/2016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22BBB9-C1AA-4DF3-BA90-8A99347896A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512667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23EE3F-67E6-4F5D-9281-A10A8B82CEE0}"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10/8/2016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22BBB9-C1AA-4DF3-BA90-8A99347896A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297076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268559-D86D-4257-9C1D-6B1EC1D36C16}"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10/8/2016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22BBB9-C1AA-4DF3-BA90-8A99347896A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5068055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E1BEAD-C755-4854-8AE6-2098DAF682D5}"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10/8/2016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22BBB9-C1AA-4DF3-BA90-8A99347896A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3192666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E7DFC5-A19B-4EA3-AA6E-EF94CE4D7C36}"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10/8/2016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22BBB9-C1AA-4DF3-BA90-8A99347896A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0650113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87F5469-D5A7-45E0-9D6A-40AE923AE7C4}"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10/8/2016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22BBB9-C1AA-4DF3-BA90-8A99347896A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5423983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8E26D8-94C6-482B-999B-DD44090178E5}"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10/8/2016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22BBB9-C1AA-4DF3-BA90-8A99347896A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9312576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883C646-5CF1-455C-91C6-8EDF44EF1F84}"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10/8/2016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22BBB9-C1AA-4DF3-BA90-8A99347896A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6762345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0066A1D-5422-42D5-83F2-674D76FB7276}"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10/8/2016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22BBB9-C1AA-4DF3-BA90-8A99347896A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049511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9D3BAF-5FB7-4501-9E4F-FE8885C2DA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853017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D899E9-613A-48CC-8439-157DF8BE1D1C}"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10/8/2016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22BBB9-C1AA-4DF3-BA90-8A99347896A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891334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EEC719-6E03-4381-9D30-9FF2D4EC4F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22254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84F791-24C2-4E7A-8DC3-EBD0361D27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2896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856A10-18DE-41DA-8FE9-75763F1DBA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68702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D1B1E6D-2B54-425F-B61F-84BC3D27F9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3966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DE8D052-E5CD-4231-BC46-14DF1F4042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92539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1CDDE79-9E7B-4267-A366-E34D598EA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74541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F547A2-1F84-443A-B7EB-FCF98C40F2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36848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03A12C-D2FD-4819-8D9C-19ED46C1AC1E}" type="datetimeFigureOut">
              <a:rPr lang="en-US" smtClean="0"/>
              <a:t>10/8/2016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7ABC8-FEC9-4D22-BC87-631881491088}" type="slidenum">
              <a:rPr lang="en-US" smtClean="0"/>
              <a:t>‹#›</a:t>
            </a:fld>
            <a:endParaRPr lang="en-US"/>
          </a:p>
        </p:txBody>
      </p:sp>
    </p:spTree>
    <p:extLst>
      <p:ext uri="{BB962C8B-B14F-4D97-AF65-F5344CB8AC3E}">
        <p14:creationId xmlns:p14="http://schemas.microsoft.com/office/powerpoint/2010/main" val="42833286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56A793C-C08B-4EDA-9889-78C8DF26AD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788722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39310F-BF3D-4635-A362-B184CF7D6E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50055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AA01F5-3AA6-4E51-8F72-DB7CD54E25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51868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3">
            <a:extLst>
              <a:ext uri="{BEBA8EAE-BF5A-486C-A8C5-ECC9F3942E4B}">
                <a14:imgProps xmlns:a14="http://schemas.microsoft.com/office/drawing/2010/main">
                  <a14:imgLayer r:embed="rId4">
                    <a14:imgEffect>
                      <a14:brightnessContrast bright="-8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36F008A-89F8-4EC4-B450-1173CFD2140C}" type="datetime1">
              <a:rPr lang="en-US" smtClean="0">
                <a:solidFill>
                  <a:prstClr val="black">
                    <a:tint val="75000"/>
                  </a:prstClr>
                </a:solidFill>
              </a:rPr>
              <a:pPr/>
              <a:t>10/8/2016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7086600" y="6569075"/>
            <a:ext cx="2133600" cy="365125"/>
          </a:xfrm>
        </p:spPr>
        <p:txBody>
          <a:bodyPr/>
          <a:lstStyle>
            <a:lvl1pPr>
              <a:defRPr>
                <a:solidFill>
                  <a:schemeClr val="bg1"/>
                </a:solidFill>
              </a:defRPr>
            </a:lvl1pPr>
          </a:lstStyle>
          <a:p>
            <a:fld id="{B6F15528-21DE-4FAA-801E-634DDDAF4B2B}" type="slidenum">
              <a:rPr lang="en-US" smtClean="0">
                <a:solidFill>
                  <a:prstClr val="white"/>
                </a:solidFill>
              </a:rPr>
              <a:pPr/>
              <a:t>‹#›</a:t>
            </a:fld>
            <a:endParaRPr lang="en-US" dirty="0">
              <a:solidFill>
                <a:prstClr val="white"/>
              </a:solidFill>
            </a:endParaRPr>
          </a:p>
        </p:txBody>
      </p:sp>
    </p:spTree>
    <p:custDataLst>
      <p:tags r:id="rId1"/>
    </p:custDataLst>
    <p:extLst>
      <p:ext uri="{BB962C8B-B14F-4D97-AF65-F5344CB8AC3E}">
        <p14:creationId xmlns:p14="http://schemas.microsoft.com/office/powerpoint/2010/main" val="3101196742"/>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3">
            <a:extLst>
              <a:ext uri="{BEBA8EAE-BF5A-486C-A8C5-ECC9F3942E4B}">
                <a14:imgProps xmlns:a14="http://schemas.microsoft.com/office/drawing/2010/main">
                  <a14:imgLayer r:embed="rId4">
                    <a14:imgEffect>
                      <a14:brightnessContrast bright="-80000"/>
                    </a14:imgEffect>
                  </a14:imgLayer>
                </a14:imgProps>
              </a:ext>
            </a:extLst>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93498"/>
          </a:xfrm>
        </p:spPr>
        <p:txBody>
          <a:bodyPr>
            <a:normAutofit/>
          </a:bodyPr>
          <a:lstStyle>
            <a:lvl1pPr>
              <a:defRPr sz="440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D323AF-2106-49D0-8E25-A7501753AFE9}" type="datetime1">
              <a:rPr lang="en-US" smtClean="0">
                <a:solidFill>
                  <a:prstClr val="black">
                    <a:tint val="75000"/>
                  </a:prstClr>
                </a:solidFill>
              </a:rPr>
              <a:pPr/>
              <a:t>10/8/2016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7086600" y="6569075"/>
            <a:ext cx="2133600" cy="365125"/>
          </a:xfrm>
        </p:spPr>
        <p:txBody>
          <a:bodyPr/>
          <a:lstStyle>
            <a:lvl1pPr>
              <a:defRPr>
                <a:solidFill>
                  <a:schemeClr val="bg1"/>
                </a:solidFill>
              </a:defRPr>
            </a:lvl1pPr>
          </a:lstStyle>
          <a:p>
            <a:fld id="{B6F15528-21DE-4FAA-801E-634DDDAF4B2B}" type="slidenum">
              <a:rPr lang="en-US" smtClean="0">
                <a:solidFill>
                  <a:prstClr val="white"/>
                </a:solidFill>
              </a:rPr>
              <a:pPr/>
              <a:t>‹#›</a:t>
            </a:fld>
            <a:endParaRPr lang="en-US" dirty="0">
              <a:solidFill>
                <a:prstClr val="white"/>
              </a:solidFill>
            </a:endParaRPr>
          </a:p>
        </p:txBody>
      </p:sp>
      <p:cxnSp>
        <p:nvCxnSpPr>
          <p:cNvPr id="8" name="Straight Connector 7"/>
          <p:cNvCxnSpPr/>
          <p:nvPr userDrawn="1"/>
        </p:nvCxnSpPr>
        <p:spPr>
          <a:xfrm>
            <a:off x="0" y="914400"/>
            <a:ext cx="9144000" cy="0"/>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8" descr="03-med.png"/>
          <p:cNvPicPr>
            <a:picLocks noChangeAspect="1"/>
          </p:cNvPicPr>
          <p:nvPr userDrawn="1"/>
        </p:nvPicPr>
        <p:blipFill>
          <a:blip r:embed="rId5" cstate="print"/>
          <a:stretch>
            <a:fillRect/>
          </a:stretch>
        </p:blipFill>
        <p:spPr>
          <a:xfrm>
            <a:off x="8534400" y="220372"/>
            <a:ext cx="533399" cy="465428"/>
          </a:xfrm>
          <a:prstGeom prst="rect">
            <a:avLst/>
          </a:prstGeom>
        </p:spPr>
      </p:pic>
      <p:sp>
        <p:nvSpPr>
          <p:cNvPr id="11" name="AutoShape 2" descr="Displaying cimms-red.png"/>
          <p:cNvSpPr>
            <a:spLocks noChangeAspect="1" noChangeArrowheads="1"/>
          </p:cNvSpPr>
          <p:nvPr userDrawn="1"/>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AutoShape 4" descr="Displaying cimms-red.png"/>
          <p:cNvSpPr>
            <a:spLocks noChangeAspect="1" noChangeArrowheads="1"/>
          </p:cNvSpPr>
          <p:nvPr userDrawn="1"/>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AutoShape 6" descr="Displaying cimms-red.png"/>
          <p:cNvSpPr>
            <a:spLocks noChangeAspect="1" noChangeArrowheads="1"/>
          </p:cNvSpPr>
          <p:nvPr userDrawn="1"/>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15" name="Picture 14" descr="NOAA_logo.png"/>
          <p:cNvPicPr>
            <a:picLocks noChangeAspect="1"/>
          </p:cNvPicPr>
          <p:nvPr userDrawn="1"/>
        </p:nvPicPr>
        <p:blipFill>
          <a:blip r:embed="rId6" cstate="print"/>
          <a:stretch>
            <a:fillRect/>
          </a:stretch>
        </p:blipFill>
        <p:spPr>
          <a:xfrm>
            <a:off x="8078164" y="220372"/>
            <a:ext cx="456236" cy="457200"/>
          </a:xfrm>
          <a:prstGeom prst="rect">
            <a:avLst/>
          </a:prstGeom>
        </p:spPr>
      </p:pic>
    </p:spTree>
    <p:custDataLst>
      <p:tags r:id="rId1"/>
    </p:custDataLst>
    <p:extLst>
      <p:ext uri="{BB962C8B-B14F-4D97-AF65-F5344CB8AC3E}">
        <p14:creationId xmlns:p14="http://schemas.microsoft.com/office/powerpoint/2010/main" val="3443038351"/>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9033350-F2D1-4010-AE5F-09B85EF022E6}" type="datetime1">
              <a:rPr lang="en-US" smtClean="0">
                <a:solidFill>
                  <a:prstClr val="black">
                    <a:tint val="75000"/>
                  </a:prstClr>
                </a:solidFill>
              </a:rPr>
              <a:pPr/>
              <a:t>10/8/2016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3452004363"/>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0F39C67-462F-4747-9D2D-DFC939D80E7C}" type="datetime1">
              <a:rPr lang="en-US" smtClean="0">
                <a:solidFill>
                  <a:prstClr val="black">
                    <a:tint val="75000"/>
                  </a:prstClr>
                </a:solidFill>
              </a:rPr>
              <a:pPr/>
              <a:t>10/8/2016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09916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22D052B-00F3-4494-AFBE-F73A0B01118A}" type="datetime1">
              <a:rPr lang="en-US" smtClean="0">
                <a:solidFill>
                  <a:prstClr val="black">
                    <a:tint val="75000"/>
                  </a:prstClr>
                </a:solidFill>
              </a:rPr>
              <a:pPr/>
              <a:t>10/8/2016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87017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E8D1EA0-2258-4896-8398-2531FCC308A9}" type="datetime1">
              <a:rPr lang="en-US" smtClean="0">
                <a:solidFill>
                  <a:prstClr val="black">
                    <a:tint val="75000"/>
                  </a:prstClr>
                </a:solidFill>
              </a:rPr>
              <a:pPr/>
              <a:t>10/8/2016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29004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24724A-C5EA-49F5-BE42-FA1F04BFD04D}" type="datetime1">
              <a:rPr lang="en-US" smtClean="0">
                <a:solidFill>
                  <a:prstClr val="black">
                    <a:tint val="75000"/>
                  </a:prstClr>
                </a:solidFill>
              </a:rPr>
              <a:pPr/>
              <a:t>10/8/2016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6455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103A12C-D2FD-4819-8D9C-19ED46C1AC1E}" type="datetimeFigureOut">
              <a:rPr lang="en-US" smtClean="0"/>
              <a:t>10/8/2016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7ABC8-FEC9-4D22-BC87-631881491088}" type="slidenum">
              <a:rPr lang="en-US" smtClean="0"/>
              <a:t>‹#›</a:t>
            </a:fld>
            <a:endParaRPr lang="en-US"/>
          </a:p>
        </p:txBody>
      </p:sp>
    </p:spTree>
    <p:extLst>
      <p:ext uri="{BB962C8B-B14F-4D97-AF65-F5344CB8AC3E}">
        <p14:creationId xmlns:p14="http://schemas.microsoft.com/office/powerpoint/2010/main" val="18082817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3CC0A4-9ACE-4E3E-8D66-2F4E455840C0}" type="datetime1">
              <a:rPr lang="en-US" smtClean="0">
                <a:solidFill>
                  <a:prstClr val="black">
                    <a:tint val="75000"/>
                  </a:prstClr>
                </a:solidFill>
              </a:rPr>
              <a:pPr/>
              <a:t>10/8/2016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03891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11FB5C-E86E-4F49-B1F1-EB8BFB92AC2F}" type="datetime1">
              <a:rPr lang="en-US" smtClean="0">
                <a:solidFill>
                  <a:prstClr val="black">
                    <a:tint val="75000"/>
                  </a:prstClr>
                </a:solidFill>
              </a:rPr>
              <a:pPr/>
              <a:t>10/8/2016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4981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2DC208-42F5-488B-81FC-AE5DE0EE3373}" type="datetime1">
              <a:rPr lang="en-US" smtClean="0">
                <a:solidFill>
                  <a:prstClr val="black">
                    <a:tint val="75000"/>
                  </a:prstClr>
                </a:solidFill>
              </a:rPr>
              <a:pPr/>
              <a:t>10/8/2016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43395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FEB2D2-3562-4883-9E8A-CE107C05955B}" type="datetime1">
              <a:rPr lang="en-US" smtClean="0">
                <a:solidFill>
                  <a:prstClr val="black">
                    <a:tint val="75000"/>
                  </a:prstClr>
                </a:solidFill>
              </a:rPr>
              <a:pPr/>
              <a:t>10/8/2016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62479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1CAA818-F418-443F-9A32-2C46A034ED45}" type="slidenum">
              <a:rPr lang="en-US"/>
              <a:pPr>
                <a:defRPr/>
              </a:pPr>
              <a:t>‹#›</a:t>
            </a:fld>
            <a:endParaRPr lang="en-US"/>
          </a:p>
        </p:txBody>
      </p:sp>
    </p:spTree>
    <p:extLst>
      <p:ext uri="{BB962C8B-B14F-4D97-AF65-F5344CB8AC3E}">
        <p14:creationId xmlns:p14="http://schemas.microsoft.com/office/powerpoint/2010/main" val="17215131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3D2897-7B6E-408B-B250-0A16E5504693}" type="slidenum">
              <a:rPr lang="en-US"/>
              <a:pPr>
                <a:defRPr/>
              </a:pPr>
              <a:t>‹#›</a:t>
            </a:fld>
            <a:endParaRPr lang="en-US"/>
          </a:p>
        </p:txBody>
      </p:sp>
    </p:spTree>
    <p:extLst>
      <p:ext uri="{BB962C8B-B14F-4D97-AF65-F5344CB8AC3E}">
        <p14:creationId xmlns:p14="http://schemas.microsoft.com/office/powerpoint/2010/main" val="11104057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5229E8F-5E0F-4458-9743-D3977C247ACB}" type="slidenum">
              <a:rPr lang="en-US"/>
              <a:pPr>
                <a:defRPr/>
              </a:pPr>
              <a:t>‹#›</a:t>
            </a:fld>
            <a:endParaRPr lang="en-US"/>
          </a:p>
        </p:txBody>
      </p:sp>
    </p:spTree>
    <p:extLst>
      <p:ext uri="{BB962C8B-B14F-4D97-AF65-F5344CB8AC3E}">
        <p14:creationId xmlns:p14="http://schemas.microsoft.com/office/powerpoint/2010/main" val="1711391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818EB4-8DD8-49F8-B9DA-C39C937EE885}" type="slidenum">
              <a:rPr lang="en-US"/>
              <a:pPr>
                <a:defRPr/>
              </a:pPr>
              <a:t>‹#›</a:t>
            </a:fld>
            <a:endParaRPr lang="en-US"/>
          </a:p>
        </p:txBody>
      </p:sp>
    </p:spTree>
    <p:extLst>
      <p:ext uri="{BB962C8B-B14F-4D97-AF65-F5344CB8AC3E}">
        <p14:creationId xmlns:p14="http://schemas.microsoft.com/office/powerpoint/2010/main" val="23554565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D720BCE-C348-4A4A-A6FC-38689A3D08C4}" type="slidenum">
              <a:rPr lang="en-US"/>
              <a:pPr>
                <a:defRPr/>
              </a:pPr>
              <a:t>‹#›</a:t>
            </a:fld>
            <a:endParaRPr lang="en-US"/>
          </a:p>
        </p:txBody>
      </p:sp>
    </p:spTree>
    <p:extLst>
      <p:ext uri="{BB962C8B-B14F-4D97-AF65-F5344CB8AC3E}">
        <p14:creationId xmlns:p14="http://schemas.microsoft.com/office/powerpoint/2010/main" val="30279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BBDE3BA-4C77-4FBB-B3A1-8F962C94D4D8}" type="slidenum">
              <a:rPr lang="en-US"/>
              <a:pPr>
                <a:defRPr/>
              </a:pPr>
              <a:t>‹#›</a:t>
            </a:fld>
            <a:endParaRPr lang="en-US"/>
          </a:p>
        </p:txBody>
      </p:sp>
    </p:spTree>
    <p:extLst>
      <p:ext uri="{BB962C8B-B14F-4D97-AF65-F5344CB8AC3E}">
        <p14:creationId xmlns:p14="http://schemas.microsoft.com/office/powerpoint/2010/main" val="1559444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103A12C-D2FD-4819-8D9C-19ED46C1AC1E}" type="datetimeFigureOut">
              <a:rPr lang="en-US" smtClean="0"/>
              <a:t>10/8/2016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57ABC8-FEC9-4D22-BC87-631881491088}" type="slidenum">
              <a:rPr lang="en-US" smtClean="0"/>
              <a:t>‹#›</a:t>
            </a:fld>
            <a:endParaRPr lang="en-US"/>
          </a:p>
        </p:txBody>
      </p:sp>
    </p:spTree>
    <p:extLst>
      <p:ext uri="{BB962C8B-B14F-4D97-AF65-F5344CB8AC3E}">
        <p14:creationId xmlns:p14="http://schemas.microsoft.com/office/powerpoint/2010/main" val="36961251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FFCAF7D-5FD3-4543-8B7D-447F4ED5A1AB}" type="slidenum">
              <a:rPr lang="en-US"/>
              <a:pPr>
                <a:defRPr/>
              </a:pPr>
              <a:t>‹#›</a:t>
            </a:fld>
            <a:endParaRPr lang="en-US"/>
          </a:p>
        </p:txBody>
      </p:sp>
    </p:spTree>
    <p:extLst>
      <p:ext uri="{BB962C8B-B14F-4D97-AF65-F5344CB8AC3E}">
        <p14:creationId xmlns:p14="http://schemas.microsoft.com/office/powerpoint/2010/main" val="27461964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7426EEA-9124-4EA3-A1F2-24A96B735A3B}" type="slidenum">
              <a:rPr lang="en-US"/>
              <a:pPr>
                <a:defRPr/>
              </a:pPr>
              <a:t>‹#›</a:t>
            </a:fld>
            <a:endParaRPr lang="en-US"/>
          </a:p>
        </p:txBody>
      </p:sp>
    </p:spTree>
    <p:extLst>
      <p:ext uri="{BB962C8B-B14F-4D97-AF65-F5344CB8AC3E}">
        <p14:creationId xmlns:p14="http://schemas.microsoft.com/office/powerpoint/2010/main" val="20544861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ED2BAE-E16F-40E0-82AB-951DE99A4E7B}" type="slidenum">
              <a:rPr lang="en-US"/>
              <a:pPr>
                <a:defRPr/>
              </a:pPr>
              <a:t>‹#›</a:t>
            </a:fld>
            <a:endParaRPr lang="en-US"/>
          </a:p>
        </p:txBody>
      </p:sp>
    </p:spTree>
    <p:extLst>
      <p:ext uri="{BB962C8B-B14F-4D97-AF65-F5344CB8AC3E}">
        <p14:creationId xmlns:p14="http://schemas.microsoft.com/office/powerpoint/2010/main" val="6588313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627150-00D8-4C9C-BC62-935DC20B252F}" type="slidenum">
              <a:rPr lang="en-US"/>
              <a:pPr>
                <a:defRPr/>
              </a:pPr>
              <a:t>‹#›</a:t>
            </a:fld>
            <a:endParaRPr lang="en-US"/>
          </a:p>
        </p:txBody>
      </p:sp>
    </p:spTree>
    <p:extLst>
      <p:ext uri="{BB962C8B-B14F-4D97-AF65-F5344CB8AC3E}">
        <p14:creationId xmlns:p14="http://schemas.microsoft.com/office/powerpoint/2010/main" val="12173742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E16E560-BF94-40FB-9FCF-45F8BCF3745F}" type="slidenum">
              <a:rPr lang="en-US"/>
              <a:pPr>
                <a:defRPr/>
              </a:pPr>
              <a:t>‹#›</a:t>
            </a:fld>
            <a:endParaRPr lang="en-US"/>
          </a:p>
        </p:txBody>
      </p:sp>
    </p:spTree>
    <p:extLst>
      <p:ext uri="{BB962C8B-B14F-4D97-AF65-F5344CB8AC3E}">
        <p14:creationId xmlns:p14="http://schemas.microsoft.com/office/powerpoint/2010/main" val="1865274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5A2434-97B8-4098-B13A-2097060B294F}" type="slidenum">
              <a:rPr lang="en-US"/>
              <a:pPr>
                <a:defRPr/>
              </a:pPr>
              <a:t>‹#›</a:t>
            </a:fld>
            <a:endParaRPr lang="en-US"/>
          </a:p>
        </p:txBody>
      </p:sp>
    </p:spTree>
    <p:extLst>
      <p:ext uri="{BB962C8B-B14F-4D97-AF65-F5344CB8AC3E}">
        <p14:creationId xmlns:p14="http://schemas.microsoft.com/office/powerpoint/2010/main" val="10727772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B98FD01-3784-4C93-9E2C-AC3E28E974C9}" type="slidenum">
              <a:rPr lang="en-US"/>
              <a:pPr>
                <a:defRPr/>
              </a:pPr>
              <a:t>‹#›</a:t>
            </a:fld>
            <a:endParaRPr lang="en-US"/>
          </a:p>
        </p:txBody>
      </p:sp>
    </p:spTree>
    <p:extLst>
      <p:ext uri="{BB962C8B-B14F-4D97-AF65-F5344CB8AC3E}">
        <p14:creationId xmlns:p14="http://schemas.microsoft.com/office/powerpoint/2010/main" val="31737250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366DFDD2-A697-1D44-89D4-44E87548129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23111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12D3360C-BF11-41AB-A803-DFDDA0933236}" type="datetime1">
              <a:rPr lang="en-US" smtClean="0">
                <a:solidFill>
                  <a:prstClr val="black"/>
                </a:solidFill>
              </a:rPr>
              <a:pPr defTabSz="457200">
                <a:defRPr/>
              </a:pPr>
              <a:t>10/8/2016</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E2F257B4-DC8B-6A48-AE5D-4E9055F48DE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146274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20069F4E-EEA1-4DD8-85C6-DB3092999E62}" type="datetime1">
              <a:rPr lang="en-US" smtClean="0">
                <a:solidFill>
                  <a:prstClr val="black"/>
                </a:solidFill>
              </a:rPr>
              <a:pPr defTabSz="457200">
                <a:defRPr/>
              </a:pPr>
              <a:t>10/8/2016</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854BAA8A-62EE-3D4F-BE19-CA16774809B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7542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103A12C-D2FD-4819-8D9C-19ED46C1AC1E}" type="datetimeFigureOut">
              <a:rPr lang="en-US" smtClean="0"/>
              <a:t>10/8/2016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57ABC8-FEC9-4D22-BC87-631881491088}" type="slidenum">
              <a:rPr lang="en-US" smtClean="0"/>
              <a:t>‹#›</a:t>
            </a:fld>
            <a:endParaRPr lang="en-US"/>
          </a:p>
        </p:txBody>
      </p:sp>
    </p:spTree>
    <p:extLst>
      <p:ext uri="{BB962C8B-B14F-4D97-AF65-F5344CB8AC3E}">
        <p14:creationId xmlns:p14="http://schemas.microsoft.com/office/powerpoint/2010/main" val="14704312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05060FFC-6945-42ED-A094-9A3E09BD0EE2}" type="datetime1">
              <a:rPr lang="en-US" smtClean="0">
                <a:solidFill>
                  <a:prstClr val="black"/>
                </a:solidFill>
              </a:rPr>
              <a:pPr defTabSz="457200">
                <a:defRPr/>
              </a:pPr>
              <a:t>10/8/2016</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7" name="Slide Number Placeholder 6"/>
          <p:cNvSpPr>
            <a:spLocks noGrp="1"/>
          </p:cNvSpPr>
          <p:nvPr>
            <p:ph type="sldNum" sz="quarter" idx="12"/>
          </p:nvPr>
        </p:nvSpPr>
        <p:spPr/>
        <p:txBody>
          <a:bodyPr/>
          <a:lstStyle>
            <a:lvl1pPr>
              <a:defRPr/>
            </a:lvl1pPr>
          </a:lstStyle>
          <a:p>
            <a:pPr>
              <a:defRPr/>
            </a:pPr>
            <a:fld id="{DBD97132-1E94-AB44-9E47-0F4CE1CBBAC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360375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E905A22C-739C-4891-9FE6-CB0A9FE7ABBA}" type="datetime1">
              <a:rPr lang="en-US" smtClean="0">
                <a:solidFill>
                  <a:prstClr val="black"/>
                </a:solidFill>
              </a:rPr>
              <a:pPr defTabSz="457200">
                <a:defRPr/>
              </a:pPr>
              <a:t>10/8/2016</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9" name="Slide Number Placeholder 8"/>
          <p:cNvSpPr>
            <a:spLocks noGrp="1"/>
          </p:cNvSpPr>
          <p:nvPr>
            <p:ph type="sldNum" sz="quarter" idx="12"/>
          </p:nvPr>
        </p:nvSpPr>
        <p:spPr/>
        <p:txBody>
          <a:bodyPr/>
          <a:lstStyle>
            <a:lvl1pPr>
              <a:defRPr/>
            </a:lvl1pPr>
          </a:lstStyle>
          <a:p>
            <a:pPr>
              <a:defRPr/>
            </a:pPr>
            <a:fld id="{5CDD8FCE-71A5-6349-A3BC-53A27642F10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138514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97C3BA61-C2B9-4674-8C55-BEBF3026FDCE}" type="datetime1">
              <a:rPr lang="en-US" smtClean="0">
                <a:solidFill>
                  <a:prstClr val="black"/>
                </a:solidFill>
              </a:rPr>
              <a:pPr defTabSz="457200">
                <a:defRPr/>
              </a:pPr>
              <a:t>10/8/2016</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5" name="Slide Number Placeholder 4"/>
          <p:cNvSpPr>
            <a:spLocks noGrp="1"/>
          </p:cNvSpPr>
          <p:nvPr>
            <p:ph type="sldNum" sz="quarter" idx="12"/>
          </p:nvPr>
        </p:nvSpPr>
        <p:spPr/>
        <p:txBody>
          <a:bodyPr/>
          <a:lstStyle>
            <a:lvl1pPr>
              <a:defRPr/>
            </a:lvl1pPr>
          </a:lstStyle>
          <a:p>
            <a:pPr>
              <a:defRPr/>
            </a:pPr>
            <a:fld id="{ABFDDFC6-E8F3-644A-B49B-EA170D3778C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627809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BC511364-ACD9-49E6-A8DF-F603B976DC8F}" type="datetime1">
              <a:rPr lang="en-US" smtClean="0">
                <a:solidFill>
                  <a:prstClr val="black"/>
                </a:solidFill>
              </a:rPr>
              <a:pPr defTabSz="457200">
                <a:defRPr/>
              </a:pPr>
              <a:t>10/8/2016</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4" name="Slide Number Placeholder 3"/>
          <p:cNvSpPr>
            <a:spLocks noGrp="1"/>
          </p:cNvSpPr>
          <p:nvPr>
            <p:ph type="sldNum" sz="quarter" idx="12"/>
          </p:nvPr>
        </p:nvSpPr>
        <p:spPr/>
        <p:txBody>
          <a:bodyPr/>
          <a:lstStyle>
            <a:lvl1pPr>
              <a:defRPr/>
            </a:lvl1pPr>
          </a:lstStyle>
          <a:p>
            <a:pPr>
              <a:defRPr/>
            </a:pPr>
            <a:fld id="{969B995A-F5B3-BF45-BBFC-C763FDCF1E9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970308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2AA9C284-24A7-4B37-8812-2469FEB71A57}" type="datetime1">
              <a:rPr lang="en-US" smtClean="0">
                <a:solidFill>
                  <a:prstClr val="black"/>
                </a:solidFill>
              </a:rPr>
              <a:pPr defTabSz="457200">
                <a:defRPr/>
              </a:pPr>
              <a:t>10/8/2016</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7" name="Slide Number Placeholder 6"/>
          <p:cNvSpPr>
            <a:spLocks noGrp="1"/>
          </p:cNvSpPr>
          <p:nvPr>
            <p:ph type="sldNum" sz="quarter" idx="12"/>
          </p:nvPr>
        </p:nvSpPr>
        <p:spPr/>
        <p:txBody>
          <a:bodyPr/>
          <a:lstStyle>
            <a:lvl1pPr>
              <a:defRPr/>
            </a:lvl1pPr>
          </a:lstStyle>
          <a:p>
            <a:pPr>
              <a:defRPr/>
            </a:pPr>
            <a:fld id="{F72048AB-2BC3-274E-B6BD-BDFF3E09F39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1590689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91D0601D-5AFE-47FE-8462-9391B6975B6D}" type="datetime1">
              <a:rPr lang="en-US" smtClean="0">
                <a:solidFill>
                  <a:prstClr val="black"/>
                </a:solidFill>
              </a:rPr>
              <a:pPr defTabSz="457200">
                <a:defRPr/>
              </a:pPr>
              <a:t>10/8/2016</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7" name="Slide Number Placeholder 6"/>
          <p:cNvSpPr>
            <a:spLocks noGrp="1"/>
          </p:cNvSpPr>
          <p:nvPr>
            <p:ph type="sldNum" sz="quarter" idx="12"/>
          </p:nvPr>
        </p:nvSpPr>
        <p:spPr/>
        <p:txBody>
          <a:bodyPr/>
          <a:lstStyle>
            <a:lvl1pPr>
              <a:defRPr/>
            </a:lvl1pPr>
          </a:lstStyle>
          <a:p>
            <a:pPr>
              <a:defRPr/>
            </a:pPr>
            <a:fld id="{6C4259EE-FD16-D64C-A29C-388D87C6980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967643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0F4E7B0E-0AD6-41FC-B342-187DDEEEB0E8}" type="datetime1">
              <a:rPr lang="en-US" smtClean="0">
                <a:solidFill>
                  <a:prstClr val="black"/>
                </a:solidFill>
              </a:rPr>
              <a:pPr defTabSz="457200">
                <a:defRPr/>
              </a:pPr>
              <a:t>10/8/2016</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8D96D0BF-F845-3046-BA17-A55F9F49FEE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840801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D3267988-A586-4879-89F5-A1D090F7923D}" type="datetime1">
              <a:rPr lang="en-US" smtClean="0">
                <a:solidFill>
                  <a:prstClr val="black"/>
                </a:solidFill>
              </a:rPr>
              <a:pPr defTabSz="457200">
                <a:defRPr/>
              </a:pPr>
              <a:t>10/8/2016</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083E1F1F-0D87-5448-BF2A-6ED05490737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567156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3983EC4F-2A0D-4A04-8884-A8C0206F6724}" type="slidenum">
              <a:rPr lang="en-US"/>
              <a:pPr>
                <a:defRPr/>
              </a:pPr>
              <a:t>‹#›</a:t>
            </a:fld>
            <a:endParaRPr lang="en-US"/>
          </a:p>
        </p:txBody>
      </p:sp>
    </p:spTree>
    <p:extLst>
      <p:ext uri="{BB962C8B-B14F-4D97-AF65-F5344CB8AC3E}">
        <p14:creationId xmlns:p14="http://schemas.microsoft.com/office/powerpoint/2010/main" val="15307251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7FA11908-7626-4223-B0F9-609808D95EFE}" type="slidenum">
              <a:rPr lang="en-US"/>
              <a:pPr>
                <a:defRPr/>
              </a:pPr>
              <a:t>‹#›</a:t>
            </a:fld>
            <a:endParaRPr lang="en-US"/>
          </a:p>
        </p:txBody>
      </p:sp>
    </p:spTree>
    <p:extLst>
      <p:ext uri="{BB962C8B-B14F-4D97-AF65-F5344CB8AC3E}">
        <p14:creationId xmlns:p14="http://schemas.microsoft.com/office/powerpoint/2010/main" val="1305374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103A12C-D2FD-4819-8D9C-19ED46C1AC1E}" type="datetimeFigureOut">
              <a:rPr lang="en-US" smtClean="0"/>
              <a:t>10/8/2016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57ABC8-FEC9-4D22-BC87-631881491088}" type="slidenum">
              <a:rPr lang="en-US" smtClean="0"/>
              <a:t>‹#›</a:t>
            </a:fld>
            <a:endParaRPr lang="en-US"/>
          </a:p>
        </p:txBody>
      </p:sp>
    </p:spTree>
    <p:extLst>
      <p:ext uri="{BB962C8B-B14F-4D97-AF65-F5344CB8AC3E}">
        <p14:creationId xmlns:p14="http://schemas.microsoft.com/office/powerpoint/2010/main" val="400430844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11A6CB1A-82A9-490A-A72E-AC597359704C}" type="slidenum">
              <a:rPr lang="en-US"/>
              <a:pPr>
                <a:defRPr/>
              </a:pPr>
              <a:t>‹#›</a:t>
            </a:fld>
            <a:endParaRPr lang="en-US"/>
          </a:p>
        </p:txBody>
      </p:sp>
    </p:spTree>
    <p:extLst>
      <p:ext uri="{BB962C8B-B14F-4D97-AF65-F5344CB8AC3E}">
        <p14:creationId xmlns:p14="http://schemas.microsoft.com/office/powerpoint/2010/main" val="41300969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6" name="Rectangle 4"/>
          <p:cNvSpPr>
            <a:spLocks noGrp="1" noChangeArrowheads="1"/>
          </p:cNvSpPr>
          <p:nvPr>
            <p:ph type="sldNum" sz="quarter" idx="11"/>
          </p:nvPr>
        </p:nvSpPr>
        <p:spPr/>
        <p:txBody>
          <a:bodyPr/>
          <a:lstStyle>
            <a:lvl1pPr>
              <a:spcBef>
                <a:spcPct val="20000"/>
              </a:spcBef>
              <a:defRPr i="1">
                <a:ea typeface="+mn-ea"/>
              </a:defRPr>
            </a:lvl1pPr>
          </a:lstStyle>
          <a:p>
            <a:pPr>
              <a:defRPr/>
            </a:pPr>
            <a:fld id="{D517E84C-2843-4FE6-AB13-457B7DD2FF95}" type="slidenum">
              <a:rPr lang="en-US"/>
              <a:pPr>
                <a:defRPr/>
              </a:pPr>
              <a:t>‹#›</a:t>
            </a:fld>
            <a:endParaRPr lang="en-US"/>
          </a:p>
        </p:txBody>
      </p:sp>
    </p:spTree>
    <p:extLst>
      <p:ext uri="{BB962C8B-B14F-4D97-AF65-F5344CB8AC3E}">
        <p14:creationId xmlns:p14="http://schemas.microsoft.com/office/powerpoint/2010/main" val="168181360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8" name="Rectangle 4"/>
          <p:cNvSpPr>
            <a:spLocks noGrp="1" noChangeArrowheads="1"/>
          </p:cNvSpPr>
          <p:nvPr>
            <p:ph type="sldNum" sz="quarter" idx="11"/>
          </p:nvPr>
        </p:nvSpPr>
        <p:spPr/>
        <p:txBody>
          <a:bodyPr/>
          <a:lstStyle>
            <a:lvl1pPr>
              <a:spcBef>
                <a:spcPct val="20000"/>
              </a:spcBef>
              <a:defRPr i="1">
                <a:ea typeface="+mn-ea"/>
              </a:defRPr>
            </a:lvl1pPr>
          </a:lstStyle>
          <a:p>
            <a:pPr>
              <a:defRPr/>
            </a:pPr>
            <a:fld id="{BCF041E9-97F0-4936-9FFF-E0EB007138C0}" type="slidenum">
              <a:rPr lang="en-US"/>
              <a:pPr>
                <a:defRPr/>
              </a:pPr>
              <a:t>‹#›</a:t>
            </a:fld>
            <a:endParaRPr lang="en-US"/>
          </a:p>
        </p:txBody>
      </p:sp>
    </p:spTree>
    <p:extLst>
      <p:ext uri="{BB962C8B-B14F-4D97-AF65-F5344CB8AC3E}">
        <p14:creationId xmlns:p14="http://schemas.microsoft.com/office/powerpoint/2010/main" val="28287228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4" name="Rectangle 4"/>
          <p:cNvSpPr>
            <a:spLocks noGrp="1" noChangeArrowheads="1"/>
          </p:cNvSpPr>
          <p:nvPr>
            <p:ph type="sldNum" sz="quarter" idx="11"/>
          </p:nvPr>
        </p:nvSpPr>
        <p:spPr/>
        <p:txBody>
          <a:bodyPr/>
          <a:lstStyle>
            <a:lvl1pPr>
              <a:spcBef>
                <a:spcPct val="20000"/>
              </a:spcBef>
              <a:defRPr i="1">
                <a:ea typeface="+mn-ea"/>
              </a:defRPr>
            </a:lvl1pPr>
          </a:lstStyle>
          <a:p>
            <a:pPr>
              <a:defRPr/>
            </a:pPr>
            <a:fld id="{29821475-0E67-4098-BF3D-BD15632C5A8D}" type="slidenum">
              <a:rPr lang="en-US"/>
              <a:pPr>
                <a:defRPr/>
              </a:pPr>
              <a:t>‹#›</a:t>
            </a:fld>
            <a:endParaRPr lang="en-US"/>
          </a:p>
        </p:txBody>
      </p:sp>
    </p:spTree>
    <p:extLst>
      <p:ext uri="{BB962C8B-B14F-4D97-AF65-F5344CB8AC3E}">
        <p14:creationId xmlns:p14="http://schemas.microsoft.com/office/powerpoint/2010/main" val="5193795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3" name="Rectangle 4"/>
          <p:cNvSpPr>
            <a:spLocks noGrp="1" noChangeArrowheads="1"/>
          </p:cNvSpPr>
          <p:nvPr>
            <p:ph type="sldNum" sz="quarter" idx="11"/>
          </p:nvPr>
        </p:nvSpPr>
        <p:spPr/>
        <p:txBody>
          <a:bodyPr/>
          <a:lstStyle>
            <a:lvl1pPr>
              <a:spcBef>
                <a:spcPct val="20000"/>
              </a:spcBef>
              <a:defRPr i="1">
                <a:ea typeface="+mn-ea"/>
              </a:defRPr>
            </a:lvl1pPr>
          </a:lstStyle>
          <a:p>
            <a:pPr>
              <a:defRPr/>
            </a:pPr>
            <a:fld id="{CA3D9720-CB3E-430D-968B-09E6DC53BC1B}" type="slidenum">
              <a:rPr lang="en-US"/>
              <a:pPr>
                <a:defRPr/>
              </a:pPr>
              <a:t>‹#›</a:t>
            </a:fld>
            <a:endParaRPr lang="en-US"/>
          </a:p>
        </p:txBody>
      </p:sp>
    </p:spTree>
    <p:extLst>
      <p:ext uri="{BB962C8B-B14F-4D97-AF65-F5344CB8AC3E}">
        <p14:creationId xmlns:p14="http://schemas.microsoft.com/office/powerpoint/2010/main" val="16144749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6" name="Rectangle 4"/>
          <p:cNvSpPr>
            <a:spLocks noGrp="1" noChangeArrowheads="1"/>
          </p:cNvSpPr>
          <p:nvPr>
            <p:ph type="sldNum" sz="quarter" idx="11"/>
          </p:nvPr>
        </p:nvSpPr>
        <p:spPr/>
        <p:txBody>
          <a:bodyPr/>
          <a:lstStyle>
            <a:lvl1pPr>
              <a:spcBef>
                <a:spcPct val="20000"/>
              </a:spcBef>
              <a:defRPr i="1">
                <a:ea typeface="+mn-ea"/>
              </a:defRPr>
            </a:lvl1pPr>
          </a:lstStyle>
          <a:p>
            <a:pPr>
              <a:defRPr/>
            </a:pPr>
            <a:fld id="{D49A53A0-E963-4F66-98E4-C621537444FC}" type="slidenum">
              <a:rPr lang="en-US"/>
              <a:pPr>
                <a:defRPr/>
              </a:pPr>
              <a:t>‹#›</a:t>
            </a:fld>
            <a:endParaRPr lang="en-US"/>
          </a:p>
        </p:txBody>
      </p:sp>
    </p:spTree>
    <p:extLst>
      <p:ext uri="{BB962C8B-B14F-4D97-AF65-F5344CB8AC3E}">
        <p14:creationId xmlns:p14="http://schemas.microsoft.com/office/powerpoint/2010/main" val="8622085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6" name="Rectangle 4"/>
          <p:cNvSpPr>
            <a:spLocks noGrp="1" noChangeArrowheads="1"/>
          </p:cNvSpPr>
          <p:nvPr>
            <p:ph type="sldNum" sz="quarter" idx="11"/>
          </p:nvPr>
        </p:nvSpPr>
        <p:spPr/>
        <p:txBody>
          <a:bodyPr/>
          <a:lstStyle>
            <a:lvl1pPr>
              <a:spcBef>
                <a:spcPct val="20000"/>
              </a:spcBef>
              <a:defRPr i="1">
                <a:ea typeface="+mn-ea"/>
              </a:defRPr>
            </a:lvl1pPr>
          </a:lstStyle>
          <a:p>
            <a:pPr>
              <a:defRPr/>
            </a:pPr>
            <a:fld id="{D577F592-1E1B-4C57-8C68-32D037D1F50D}" type="slidenum">
              <a:rPr lang="en-US"/>
              <a:pPr>
                <a:defRPr/>
              </a:pPr>
              <a:t>‹#›</a:t>
            </a:fld>
            <a:endParaRPr lang="en-US"/>
          </a:p>
        </p:txBody>
      </p:sp>
    </p:spTree>
    <p:extLst>
      <p:ext uri="{BB962C8B-B14F-4D97-AF65-F5344CB8AC3E}">
        <p14:creationId xmlns:p14="http://schemas.microsoft.com/office/powerpoint/2010/main" val="280952173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9F336F56-24E9-45A4-834D-B4E9B578FA53}" type="slidenum">
              <a:rPr lang="en-US"/>
              <a:pPr>
                <a:defRPr/>
              </a:pPr>
              <a:t>‹#›</a:t>
            </a:fld>
            <a:endParaRPr lang="en-US"/>
          </a:p>
        </p:txBody>
      </p:sp>
    </p:spTree>
    <p:extLst>
      <p:ext uri="{BB962C8B-B14F-4D97-AF65-F5344CB8AC3E}">
        <p14:creationId xmlns:p14="http://schemas.microsoft.com/office/powerpoint/2010/main" val="28303319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228600"/>
            <a:ext cx="20574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28600"/>
            <a:ext cx="60198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C681F1FA-3F48-4839-997C-3D7B3F01540C}" type="slidenum">
              <a:rPr lang="en-US"/>
              <a:pPr>
                <a:defRPr/>
              </a:pPr>
              <a:t>‹#›</a:t>
            </a:fld>
            <a:endParaRPr lang="en-US"/>
          </a:p>
        </p:txBody>
      </p:sp>
    </p:spTree>
    <p:extLst>
      <p:ext uri="{BB962C8B-B14F-4D97-AF65-F5344CB8AC3E}">
        <p14:creationId xmlns:p14="http://schemas.microsoft.com/office/powerpoint/2010/main" val="17219704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543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2209800"/>
            <a:ext cx="38481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2209800"/>
            <a:ext cx="38481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6" name="Rectangle 4"/>
          <p:cNvSpPr>
            <a:spLocks noGrp="1" noChangeArrowheads="1"/>
          </p:cNvSpPr>
          <p:nvPr>
            <p:ph type="sldNum" sz="quarter" idx="11"/>
          </p:nvPr>
        </p:nvSpPr>
        <p:spPr/>
        <p:txBody>
          <a:bodyPr/>
          <a:lstStyle>
            <a:lvl1pPr>
              <a:spcBef>
                <a:spcPct val="20000"/>
              </a:spcBef>
              <a:defRPr i="1">
                <a:ea typeface="+mn-ea"/>
              </a:defRPr>
            </a:lvl1pPr>
          </a:lstStyle>
          <a:p>
            <a:pPr>
              <a:defRPr/>
            </a:pPr>
            <a:fld id="{C8D0ECDA-F2AE-44B7-BDD4-D5C4DC982683}" type="slidenum">
              <a:rPr lang="en-US"/>
              <a:pPr>
                <a:defRPr/>
              </a:pPr>
              <a:t>‹#›</a:t>
            </a:fld>
            <a:endParaRPr lang="en-US"/>
          </a:p>
        </p:txBody>
      </p:sp>
    </p:spTree>
    <p:extLst>
      <p:ext uri="{BB962C8B-B14F-4D97-AF65-F5344CB8AC3E}">
        <p14:creationId xmlns:p14="http://schemas.microsoft.com/office/powerpoint/2010/main" val="3274702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03A12C-D2FD-4819-8D9C-19ED46C1AC1E}" type="datetimeFigureOut">
              <a:rPr lang="en-US" smtClean="0"/>
              <a:t>10/8/2016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57ABC8-FEC9-4D22-BC87-631881491088}" type="slidenum">
              <a:rPr lang="en-US" smtClean="0"/>
              <a:t>‹#›</a:t>
            </a:fld>
            <a:endParaRPr lang="en-US"/>
          </a:p>
        </p:txBody>
      </p:sp>
    </p:spTree>
    <p:extLst>
      <p:ext uri="{BB962C8B-B14F-4D97-AF65-F5344CB8AC3E}">
        <p14:creationId xmlns:p14="http://schemas.microsoft.com/office/powerpoint/2010/main" val="2612925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543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2209800"/>
            <a:ext cx="7848600" cy="4114800"/>
          </a:xfrm>
        </p:spPr>
        <p:txBody>
          <a:bodyPr/>
          <a:lstStyle/>
          <a:p>
            <a:pPr lvl="0"/>
            <a:endParaRPr lang="en-US" noProof="0" smtClean="0"/>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29CC263A-0325-4CDC-AF33-8A0D3B833A26}" type="slidenum">
              <a:rPr lang="en-US"/>
              <a:pPr>
                <a:defRPr/>
              </a:pPr>
              <a:t>‹#›</a:t>
            </a:fld>
            <a:endParaRPr lang="en-US"/>
          </a:p>
        </p:txBody>
      </p:sp>
    </p:spTree>
    <p:extLst>
      <p:ext uri="{BB962C8B-B14F-4D97-AF65-F5344CB8AC3E}">
        <p14:creationId xmlns:p14="http://schemas.microsoft.com/office/powerpoint/2010/main" val="121889818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1D8BF1E-8151-4ECD-8F63-6127C9BC3A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72499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FF45E6-6DE3-4BD5-9798-9E9DDB08C4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267234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9B0078-20CD-4094-BA0B-34A32F2ED4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265020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05B204-A222-4AE7-B4B0-B970F78212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921336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79EAA27-9629-4B1F-9BBF-F004D984D4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09486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ACEED0-1977-4BB3-91B9-09FD0B2051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378734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B8E404E-D1A8-4BB6-BB55-82DAC8A4DB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664751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01E68CA-765E-47B3-8503-6A010F5D3D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944677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10D1FCA-BAA9-4BCF-83E7-9BE80E21FF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47911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03A12C-D2FD-4819-8D9C-19ED46C1AC1E}" type="datetimeFigureOut">
              <a:rPr lang="en-US" smtClean="0"/>
              <a:t>10/8/2016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57ABC8-FEC9-4D22-BC87-631881491088}" type="slidenum">
              <a:rPr lang="en-US" smtClean="0"/>
              <a:t>‹#›</a:t>
            </a:fld>
            <a:endParaRPr lang="en-US"/>
          </a:p>
        </p:txBody>
      </p:sp>
    </p:spTree>
    <p:extLst>
      <p:ext uri="{BB962C8B-B14F-4D97-AF65-F5344CB8AC3E}">
        <p14:creationId xmlns:p14="http://schemas.microsoft.com/office/powerpoint/2010/main" val="49047008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F7315F-CA88-417B-9386-5A443C0D4B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368498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21067B-F4E4-4A4A-9133-09D7E94C17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181278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57FC5F-2715-4683-BFAA-5AF2AC4416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652561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97DC28-83C0-416A-930C-F8B980D5CA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489875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8610F4-FEB6-4B05-B8A3-66E97CA993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394596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F7E3E7-C8A1-4CF6-933F-CA957380EF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090339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A86BBE-79FA-49AB-ACD5-4A283AA481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036532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AF576D0-0602-457E-BAA4-101BA7E08F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54760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ECD94A3-70B5-4073-BF2F-75129C8B43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597924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1BD8A00-9ECD-49F2-9A06-7F544A92FD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0532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03A12C-D2FD-4819-8D9C-19ED46C1AC1E}" type="datetimeFigureOut">
              <a:rPr lang="en-US" smtClean="0"/>
              <a:t>10/8/2016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57ABC8-FEC9-4D22-BC87-631881491088}" type="slidenum">
              <a:rPr lang="en-US" smtClean="0"/>
              <a:t>‹#›</a:t>
            </a:fld>
            <a:endParaRPr lang="en-US"/>
          </a:p>
        </p:txBody>
      </p:sp>
    </p:spTree>
    <p:extLst>
      <p:ext uri="{BB962C8B-B14F-4D97-AF65-F5344CB8AC3E}">
        <p14:creationId xmlns:p14="http://schemas.microsoft.com/office/powerpoint/2010/main" val="369236112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DE5FF5-FCEE-4C82-B00F-AF89035910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870619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AEB7F2-23EB-4DC6-BCF8-418A272CF3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614779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A77F5B-800E-484F-A646-A4A0C3F0FA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279647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90282A-8845-4631-932E-4DEB8381A1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890090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EE8566-A38F-7C4E-9E3F-17D855A44C25}" type="datetime1">
              <a:rPr kumimoji="0" lang="en-US" sz="1100" b="1" i="0" u="none" strike="noStrike" kern="1200" cap="none" spc="0" normalizeH="0" baseline="0" noProof="0" smtClean="0">
                <a:ln>
                  <a:noFill/>
                </a:ln>
                <a:solidFill>
                  <a:prstClr val="white">
                    <a:lumMod val="6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10/8/2016</a:t>
            </a:fld>
            <a:endParaRPr kumimoji="0" lang="en-US" sz="1100" b="1" i="0" u="none" strike="noStrike" kern="1200" cap="none" spc="0" normalizeH="0" baseline="0" noProof="0">
              <a:ln>
                <a:noFill/>
              </a:ln>
              <a:solidFill>
                <a:prstClr val="white">
                  <a:lumMod val="6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prstClr val="white">
                  <a:lumMod val="6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53D389-B9B2-DB4A-9B20-510566431196}" type="slidenum">
              <a:rPr kumimoji="0" lang="en-US" sz="1400" b="1"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1" i="0" u="none" strike="noStrike" kern="1200" cap="none" spc="0" normalizeH="0" baseline="0" noProof="0">
              <a:ln>
                <a:noFill/>
              </a:ln>
              <a:solidFill>
                <a:prstClr val="black">
                  <a:lumMod val="85000"/>
                  <a:lumOff val="15000"/>
                </a:prstClr>
              </a:solidFill>
              <a:effectLst/>
              <a:uLnTx/>
              <a:uFillTx/>
              <a:latin typeface="Calibri"/>
              <a:ea typeface="+mn-ea"/>
              <a:cs typeface="+mn-cs"/>
            </a:endParaRPr>
          </a:p>
        </p:txBody>
      </p:sp>
      <p:sp>
        <p:nvSpPr>
          <p:cNvPr id="7" name="Rectangle 6"/>
          <p:cNvSpPr/>
          <p:nvPr/>
        </p:nvSpPr>
        <p:spPr>
          <a:xfrm>
            <a:off x="284163" y="444728"/>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sz="4200" b="0" i="0" u="none" strike="noStrike" kern="1200" cap="none" spc="0" normalizeH="0" baseline="0" noProof="0">
              <a:ln>
                <a:noFill/>
              </a:ln>
              <a:solidFill>
                <a:prstClr val="white"/>
              </a:solidFill>
              <a:effectLst/>
              <a:uLnTx/>
              <a:uFillTx/>
              <a:latin typeface="Corbel"/>
              <a:ea typeface="+mn-ea"/>
              <a:cs typeface="+mn-cs"/>
            </a:endParaRPr>
          </a:p>
        </p:txBody>
      </p:sp>
      <p:grpSp>
        <p:nvGrpSpPr>
          <p:cNvPr id="8" name="Group 16"/>
          <p:cNvGrpSpPr/>
          <p:nvPr/>
        </p:nvGrpSpPr>
        <p:grpSpPr>
          <a:xfrm>
            <a:off x="284163" y="1906542"/>
            <a:ext cx="8576373" cy="137411"/>
            <a:chOff x="284163" y="1759424"/>
            <a:chExt cx="8576373" cy="137411"/>
          </a:xfrm>
        </p:grpSpPr>
        <p:sp>
          <p:nvSpPr>
            <p:cNvPr id="9" name="Rectangle 8"/>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2" name="TextBox 11"/>
          <p:cNvSpPr txBox="1"/>
          <p:nvPr/>
        </p:nvSpPr>
        <p:spPr>
          <a:xfrm>
            <a:off x="8230889" y="444728"/>
            <a:ext cx="587020"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3600" b="0" i="0" u="none" strike="noStrike" kern="1200" cap="none" spc="0" normalizeH="0" baseline="0" noProof="0">
                <a:ln>
                  <a:noFill/>
                </a:ln>
                <a:solidFill>
                  <a:prstClr val="white"/>
                </a:solidFill>
                <a:effectLst/>
                <a:uLnTx/>
                <a:uFillTx/>
                <a:latin typeface="Calibri"/>
                <a:ea typeface="+mn-ea"/>
                <a:cs typeface="+mn-cs"/>
                <a:sym typeface="Wingdings"/>
              </a:rPr>
              <a:t></a:t>
            </a:r>
            <a:endParaRPr kumimoji="0" sz="36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ctrTitle"/>
          </p:nvPr>
        </p:nvSpPr>
        <p:spPr>
          <a:xfrm>
            <a:off x="421341" y="449005"/>
            <a:ext cx="7808976" cy="1088136"/>
          </a:xfrm>
          <a:noFill/>
        </p:spPr>
        <p:txBody>
          <a:bodyPr vert="horz" lIns="91440" tIns="45720" rIns="91440" bIns="45720" rtlCol="0" anchor="b" anchorCtr="0">
            <a:normAutofit/>
          </a:bodyPr>
          <a:lstStyle>
            <a:lvl1pPr marL="0" algn="l" defTabSz="914400" rtl="0" eaLnBrk="1" latinLnBrk="0" hangingPunct="1">
              <a:lnSpc>
                <a:spcPts val="4600"/>
              </a:lnSpc>
              <a:spcBef>
                <a:spcPct val="0"/>
              </a:spcBef>
              <a:buNone/>
              <a:defRPr sz="4200" kern="1200">
                <a:solidFill>
                  <a:schemeClr val="bg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476205" y="1532427"/>
            <a:ext cx="7754112" cy="484632"/>
          </a:xfrm>
        </p:spPr>
        <p:txBody>
          <a:bodyPr vert="horz" lIns="91440" tIns="45720" rIns="91440" bIns="45720" rtlCol="0">
            <a:normAutofit/>
          </a:bodyPr>
          <a:lstStyle>
            <a:lvl1pPr marL="0" indent="0" algn="l" defTabSz="914400" rtl="0" eaLnBrk="1" latinLnBrk="0" hangingPunct="1">
              <a:lnSpc>
                <a:spcPct val="100000"/>
              </a:lnSpc>
              <a:spcBef>
                <a:spcPts val="0"/>
              </a:spcBef>
              <a:buClr>
                <a:schemeClr val="bg1">
                  <a:lumMod val="65000"/>
                </a:schemeClr>
              </a:buClr>
              <a:buSzPct val="90000"/>
              <a:buFont typeface="Wingdings" pitchFamily="2" charset="2"/>
              <a:buNone/>
              <a:defRPr sz="1800" kern="1200">
                <a:solidFill>
                  <a:schemeClr val="bg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3" name="Rectangle 12"/>
          <p:cNvSpPr/>
          <p:nvPr/>
        </p:nvSpPr>
        <p:spPr>
          <a:xfrm>
            <a:off x="284163" y="6227064"/>
            <a:ext cx="8574087" cy="173736"/>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6587681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8" name="Group 7"/>
          <p:cNvGrpSpPr/>
          <p:nvPr/>
        </p:nvGrpSpPr>
        <p:grpSpPr>
          <a:xfrm>
            <a:off x="284163" y="1577847"/>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BA061F-12DE-844C-AE00-BE6205EA1441}" type="datetime1">
              <a:rPr kumimoji="0" lang="en-US" sz="1100" b="1" i="0" u="none" strike="noStrike" kern="1200" cap="none" spc="0" normalizeH="0" baseline="0" noProof="0" smtClean="0">
                <a:ln>
                  <a:noFill/>
                </a:ln>
                <a:solidFill>
                  <a:prstClr val="white">
                    <a:lumMod val="6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10/8/2016</a:t>
            </a:fld>
            <a:endParaRPr kumimoji="0" lang="en-US" sz="1100" b="1" i="0" u="none" strike="noStrike" kern="1200" cap="none" spc="0" normalizeH="0" baseline="0" noProof="0">
              <a:ln>
                <a:noFill/>
              </a:ln>
              <a:solidFill>
                <a:prstClr val="white">
                  <a:lumMod val="6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prstClr val="white">
                  <a:lumMod val="6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53D389-B9B2-DB4A-9B20-510566431196}" type="slidenum">
              <a:rPr kumimoji="0" lang="en-US" sz="1400" b="1"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1" i="0" u="none" strike="noStrike" kern="1200" cap="none" spc="0" normalizeH="0" baseline="0" noProof="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40753634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18" name="Rectangle 17"/>
          <p:cNvSpPr/>
          <p:nvPr/>
        </p:nvSpPr>
        <p:spPr>
          <a:xfrm>
            <a:off x="284163" y="444728"/>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sz="4200" b="0" i="0" u="none" strike="noStrike" kern="1200" cap="none" spc="0" normalizeH="0" baseline="0" noProof="0">
              <a:ln>
                <a:noFill/>
              </a:ln>
              <a:solidFill>
                <a:prstClr val="white"/>
              </a:solidFill>
              <a:effectLst/>
              <a:uLnTx/>
              <a:uFillTx/>
              <a:latin typeface="Corbel"/>
              <a:ea typeface="+mn-ea"/>
              <a:cs typeface="+mn-cs"/>
            </a:endParaRP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38FFED-9003-5941-8FD8-5904FCB2FAAA}" type="datetime1">
              <a:rPr kumimoji="0" lang="en-US" sz="1100" b="1" i="0" u="none" strike="noStrike" kern="1200" cap="none" spc="0" normalizeH="0" baseline="0" noProof="0" smtClean="0">
                <a:ln>
                  <a:noFill/>
                </a:ln>
                <a:solidFill>
                  <a:prstClr val="white">
                    <a:lumMod val="6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10/8/2016</a:t>
            </a:fld>
            <a:endParaRPr kumimoji="0" lang="en-US" sz="1100" b="1" i="0" u="none" strike="noStrike" kern="1200" cap="none" spc="0" normalizeH="0" baseline="0" noProof="0">
              <a:ln>
                <a:noFill/>
              </a:ln>
              <a:solidFill>
                <a:prstClr val="white">
                  <a:lumMod val="6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prstClr val="white">
                  <a:lumMod val="6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53D389-B9B2-DB4A-9B20-510566431196}" type="slidenum">
              <a:rPr kumimoji="0" lang="en-US" sz="1400" b="1"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1" i="0" u="none" strike="noStrike" kern="1200" cap="none" spc="0" normalizeH="0" baseline="0" noProof="0">
              <a:ln>
                <a:noFill/>
              </a:ln>
              <a:solidFill>
                <a:prstClr val="black">
                  <a:lumMod val="85000"/>
                  <a:lumOff val="15000"/>
                </a:prstClr>
              </a:solidFill>
              <a:effectLst/>
              <a:uLnTx/>
              <a:uFillTx/>
              <a:latin typeface="Calibri"/>
              <a:ea typeface="+mn-ea"/>
              <a:cs typeface="+mn-cs"/>
            </a:endParaRPr>
          </a:p>
        </p:txBody>
      </p:sp>
      <p:sp>
        <p:nvSpPr>
          <p:cNvPr id="8" name="Picture Placeholder 7"/>
          <p:cNvSpPr>
            <a:spLocks noGrp="1"/>
          </p:cNvSpPr>
          <p:nvPr>
            <p:ph type="pic" sz="quarter" idx="13"/>
          </p:nvPr>
        </p:nvSpPr>
        <p:spPr>
          <a:xfrm>
            <a:off x="284162" y="2017058"/>
            <a:ext cx="8574087" cy="4377391"/>
          </a:xfrm>
        </p:spPr>
        <p:txBody>
          <a:bodyPr/>
          <a:lstStyle>
            <a:lvl1pPr>
              <a:buNone/>
              <a:defRPr/>
            </a:lvl1pPr>
          </a:lstStyle>
          <a:p>
            <a:r>
              <a:rPr lang="en-US" smtClean="0"/>
              <a:t>Drag picture to placeholder or click icon to add</a:t>
            </a:r>
            <a:endParaRPr/>
          </a:p>
        </p:txBody>
      </p:sp>
      <p:sp>
        <p:nvSpPr>
          <p:cNvPr id="3" name="Subtitle 2"/>
          <p:cNvSpPr>
            <a:spLocks noGrp="1"/>
          </p:cNvSpPr>
          <p:nvPr>
            <p:ph type="subTitle" idx="1"/>
          </p:nvPr>
        </p:nvSpPr>
        <p:spPr>
          <a:xfrm>
            <a:off x="472420" y="1532965"/>
            <a:ext cx="7754284" cy="484094"/>
          </a:xfrm>
        </p:spPr>
        <p:txBody>
          <a:bodyPr>
            <a:normAutofit/>
          </a:bodyPr>
          <a:lstStyle>
            <a:lvl1pPr marL="0" indent="0" algn="l">
              <a:lnSpc>
                <a:spcPct val="100000"/>
              </a:lnSpc>
              <a:spcBef>
                <a:spcPts val="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grpSp>
        <p:nvGrpSpPr>
          <p:cNvPr id="7" name="Group 16"/>
          <p:cNvGrpSpPr/>
          <p:nvPr/>
        </p:nvGrpSpPr>
        <p:grpSpPr>
          <a:xfrm>
            <a:off x="284163" y="1906542"/>
            <a:ext cx="8576373" cy="137411"/>
            <a:chOff x="284163" y="1759424"/>
            <a:chExt cx="8576373" cy="137411"/>
          </a:xfrm>
        </p:grpSpPr>
        <p:sp>
          <p:nvSpPr>
            <p:cNvPr id="11" name="Rectangle 10"/>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9" name="TextBox 18"/>
          <p:cNvSpPr txBox="1"/>
          <p:nvPr/>
        </p:nvSpPr>
        <p:spPr>
          <a:xfrm>
            <a:off x="8230889" y="444728"/>
            <a:ext cx="587020"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3600" b="0" i="0" u="none" strike="noStrike" kern="1200" cap="none" spc="0" normalizeH="0" baseline="0" noProof="0">
                <a:ln>
                  <a:noFill/>
                </a:ln>
                <a:solidFill>
                  <a:prstClr val="white"/>
                </a:solidFill>
                <a:effectLst/>
                <a:uLnTx/>
                <a:uFillTx/>
                <a:latin typeface="Calibri"/>
                <a:ea typeface="+mn-ea"/>
                <a:cs typeface="+mn-cs"/>
                <a:sym typeface="Wingdings"/>
              </a:rPr>
              <a:t></a:t>
            </a:r>
            <a:endParaRPr kumimoji="0" sz="36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ctrTitle"/>
          </p:nvPr>
        </p:nvSpPr>
        <p:spPr>
          <a:xfrm>
            <a:off x="418633" y="444728"/>
            <a:ext cx="7810967" cy="1088237"/>
          </a:xfrm>
          <a:noFill/>
        </p:spPr>
        <p:txBody>
          <a:bodyPr bIns="45720" anchor="b" anchorCtr="0">
            <a:normAutofit/>
          </a:bodyPr>
          <a:lstStyle>
            <a:lvl1pPr algn="l">
              <a:lnSpc>
                <a:spcPts val="4600"/>
              </a:lnSpc>
              <a:defRPr/>
            </a:lvl1pPr>
          </a:lstStyle>
          <a:p>
            <a:r>
              <a:rPr lang="en-US" smtClean="0"/>
              <a:t>Click to edit Master title style</a:t>
            </a:r>
            <a:endParaRPr/>
          </a:p>
        </p:txBody>
      </p:sp>
    </p:spTree>
    <p:extLst>
      <p:ext uri="{BB962C8B-B14F-4D97-AF65-F5344CB8AC3E}">
        <p14:creationId xmlns:p14="http://schemas.microsoft.com/office/powerpoint/2010/main" val="354364403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p:nvPr/>
        </p:nvSpPr>
        <p:spPr>
          <a:xfrm>
            <a:off x="284163" y="4801575"/>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sz="4200" b="0" i="0" u="none" strike="noStrike" kern="1200" cap="none" spc="0" normalizeH="0" baseline="0" noProof="0">
              <a:ln>
                <a:noFill/>
              </a:ln>
              <a:solidFill>
                <a:prstClr val="white"/>
              </a:solidFill>
              <a:effectLst/>
              <a:uLnTx/>
              <a:uFillTx/>
              <a:latin typeface="Corbel"/>
              <a:ea typeface="+mn-ea"/>
              <a:cs typeface="+mn-cs"/>
            </a:endParaRPr>
          </a:p>
        </p:txBody>
      </p:sp>
      <p:grpSp>
        <p:nvGrpSpPr>
          <p:cNvPr id="9" name="Group 8"/>
          <p:cNvGrpSpPr/>
          <p:nvPr/>
        </p:nvGrpSpPr>
        <p:grpSpPr>
          <a:xfrm>
            <a:off x="284163" y="6263389"/>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3" name="TextBox 12"/>
          <p:cNvSpPr txBox="1"/>
          <p:nvPr/>
        </p:nvSpPr>
        <p:spPr>
          <a:xfrm>
            <a:off x="8230889" y="4801575"/>
            <a:ext cx="587020"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3600" b="0" i="0" u="none" strike="noStrike" kern="1200" cap="none" spc="0" normalizeH="0" baseline="0" noProof="0">
                <a:ln>
                  <a:noFill/>
                </a:ln>
                <a:solidFill>
                  <a:prstClr val="white"/>
                </a:solidFill>
                <a:effectLst/>
                <a:uLnTx/>
                <a:uFillTx/>
                <a:latin typeface="Calibri"/>
                <a:ea typeface="+mn-ea"/>
                <a:cs typeface="+mn-cs"/>
                <a:sym typeface="Wingdings"/>
              </a:rPr>
              <a:t></a:t>
            </a:r>
            <a:endParaRPr kumimoji="0" sz="36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429768" y="4814125"/>
            <a:ext cx="7772400" cy="1051560"/>
          </a:xfrm>
          <a:noFill/>
        </p:spPr>
        <p:txBody>
          <a:bodyPr vert="horz" lIns="91440" tIns="45720" rIns="91440" bIns="45720" rtlCol="0" anchor="b" anchorCtr="0">
            <a:normAutofit/>
          </a:bodyPr>
          <a:lstStyle>
            <a:lvl1pPr algn="l" defTabSz="914400" rtl="0" eaLnBrk="1" latinLnBrk="0" hangingPunct="1">
              <a:spcBef>
                <a:spcPct val="0"/>
              </a:spcBef>
              <a:buNone/>
              <a:defRPr sz="4200" b="0" i="0" kern="1200" cap="none" baseline="0">
                <a:solidFill>
                  <a:schemeClr val="bg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475488" y="5861304"/>
            <a:ext cx="7735824" cy="402336"/>
          </a:xfrm>
        </p:spPr>
        <p:txBody>
          <a:bodyPr vert="horz" lIns="91440" tIns="45720" rIns="91440" bIns="45720" rtlCol="0" anchor="t" anchorCtr="0">
            <a:normAutofit/>
          </a:bodyPr>
          <a:lstStyle>
            <a:lvl1pPr marL="0" indent="0">
              <a:spcBef>
                <a:spcPts val="0"/>
              </a:spcBef>
              <a:buNone/>
              <a:defRPr sz="1800" kern="1200">
                <a:solidFill>
                  <a:schemeClr val="bg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Clr>
                <a:schemeClr val="bg1">
                  <a:lumMod val="65000"/>
                </a:schemeClr>
              </a:buClr>
              <a:buSzPct val="90000"/>
              <a:buFont typeface="Wingdings" pitchFamily="2" charset="2"/>
              <a:buNone/>
            </a:pPr>
            <a:r>
              <a:rPr lang="en-US" smtClean="0"/>
              <a:t>Click to 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5F63E5-FFCD-EE4D-8EAA-5E3A78D9E57A}" type="datetime1">
              <a:rPr kumimoji="0" lang="en-US" sz="1100" b="1" i="0" u="none" strike="noStrike" kern="1200" cap="none" spc="0" normalizeH="0" baseline="0" noProof="0" smtClean="0">
                <a:ln>
                  <a:noFill/>
                </a:ln>
                <a:solidFill>
                  <a:prstClr val="white">
                    <a:lumMod val="6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10/8/2016</a:t>
            </a:fld>
            <a:endParaRPr kumimoji="0" lang="en-US" sz="1100" b="1" i="0" u="none" strike="noStrike" kern="1200" cap="none" spc="0" normalizeH="0" baseline="0" noProof="0">
              <a:ln>
                <a:noFill/>
              </a:ln>
              <a:solidFill>
                <a:prstClr val="white">
                  <a:lumMod val="6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prstClr val="white">
                  <a:lumMod val="6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53D389-B9B2-DB4A-9B20-510566431196}" type="slidenum">
              <a:rPr kumimoji="0" lang="en-US" sz="1400" b="1"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1" i="0" u="none" strike="noStrike" kern="1200" cap="none" spc="0" normalizeH="0" baseline="0" noProof="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257189562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Section with Picture">
    <p:spTree>
      <p:nvGrpSpPr>
        <p:cNvPr id="1" name=""/>
        <p:cNvGrpSpPr/>
        <p:nvPr/>
      </p:nvGrpSpPr>
      <p:grpSpPr>
        <a:xfrm>
          <a:off x="0" y="0"/>
          <a:ext cx="0" cy="0"/>
          <a:chOff x="0" y="0"/>
          <a:chExt cx="0" cy="0"/>
        </a:xfrm>
      </p:grpSpPr>
      <p:sp>
        <p:nvSpPr>
          <p:cNvPr id="13" name="Picture Placeholder 7"/>
          <p:cNvSpPr>
            <a:spLocks noGrp="1"/>
          </p:cNvSpPr>
          <p:nvPr>
            <p:ph type="pic" sz="quarter" idx="13"/>
          </p:nvPr>
        </p:nvSpPr>
        <p:spPr>
          <a:xfrm>
            <a:off x="284162" y="443754"/>
            <a:ext cx="8574087" cy="4370293"/>
          </a:xfrm>
        </p:spPr>
        <p:txBody>
          <a:bodyPr/>
          <a:lstStyle>
            <a:lvl1pPr>
              <a:buNone/>
              <a:defRPr/>
            </a:lvl1pPr>
          </a:lstStyle>
          <a:p>
            <a:r>
              <a:rPr lang="en-US" smtClean="0"/>
              <a:t>Drag picture to placeholder or click icon to add</a:t>
            </a:r>
            <a:endParaRP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3AF58-0A44-5242-8326-8868A6FC12ED}" type="datetime1">
              <a:rPr kumimoji="0" lang="en-US" sz="1100" b="1" i="0" u="none" strike="noStrike" kern="1200" cap="none" spc="0" normalizeH="0" baseline="0" noProof="0" smtClean="0">
                <a:ln>
                  <a:noFill/>
                </a:ln>
                <a:solidFill>
                  <a:prstClr val="white">
                    <a:lumMod val="6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10/8/2016</a:t>
            </a:fld>
            <a:endParaRPr kumimoji="0" lang="en-US" sz="1100" b="1" i="0" u="none" strike="noStrike" kern="1200" cap="none" spc="0" normalizeH="0" baseline="0" noProof="0">
              <a:ln>
                <a:noFill/>
              </a:ln>
              <a:solidFill>
                <a:prstClr val="white">
                  <a:lumMod val="6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prstClr val="white">
                  <a:lumMod val="6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53D389-B9B2-DB4A-9B20-510566431196}" type="slidenum">
              <a:rPr kumimoji="0" lang="en-US" sz="1400" b="1"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1" i="0" u="none" strike="noStrike" kern="1200" cap="none" spc="0" normalizeH="0" baseline="0" noProof="0">
              <a:ln>
                <a:noFill/>
              </a:ln>
              <a:solidFill>
                <a:prstClr val="black">
                  <a:lumMod val="85000"/>
                  <a:lumOff val="15000"/>
                </a:prstClr>
              </a:solidFill>
              <a:effectLst/>
              <a:uLnTx/>
              <a:uFillTx/>
              <a:latin typeface="Calibri"/>
              <a:ea typeface="+mn-ea"/>
              <a:cs typeface="+mn-cs"/>
            </a:endParaRPr>
          </a:p>
        </p:txBody>
      </p:sp>
      <p:sp>
        <p:nvSpPr>
          <p:cNvPr id="7" name="Rectangle 6"/>
          <p:cNvSpPr/>
          <p:nvPr/>
        </p:nvSpPr>
        <p:spPr>
          <a:xfrm>
            <a:off x="284163" y="4801575"/>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sz="4200" b="0" i="0" u="none" strike="noStrike" kern="1200" cap="none" spc="0" normalizeH="0" baseline="0" noProof="0">
              <a:ln>
                <a:noFill/>
              </a:ln>
              <a:solidFill>
                <a:prstClr val="white"/>
              </a:solidFill>
              <a:effectLst/>
              <a:uLnTx/>
              <a:uFillTx/>
              <a:latin typeface="Corbel"/>
              <a:ea typeface="+mn-ea"/>
              <a:cs typeface="+mn-cs"/>
            </a:endParaRPr>
          </a:p>
        </p:txBody>
      </p:sp>
      <p:grpSp>
        <p:nvGrpSpPr>
          <p:cNvPr id="8" name="Group 7"/>
          <p:cNvGrpSpPr/>
          <p:nvPr/>
        </p:nvGrpSpPr>
        <p:grpSpPr>
          <a:xfrm>
            <a:off x="284163" y="6263389"/>
            <a:ext cx="8576373" cy="137411"/>
            <a:chOff x="284163" y="1759424"/>
            <a:chExt cx="8576373" cy="137411"/>
          </a:xfrm>
        </p:grpSpPr>
        <p:sp>
          <p:nvSpPr>
            <p:cNvPr id="9" name="Rectangle 8"/>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2" name="TextBox 11"/>
          <p:cNvSpPr txBox="1"/>
          <p:nvPr/>
        </p:nvSpPr>
        <p:spPr>
          <a:xfrm>
            <a:off x="8230889" y="4801575"/>
            <a:ext cx="587020"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3600" b="0" i="0" u="none" strike="noStrike" kern="1200" cap="none" spc="0" normalizeH="0" baseline="0" noProof="0">
                <a:ln>
                  <a:noFill/>
                </a:ln>
                <a:solidFill>
                  <a:prstClr val="white"/>
                </a:solidFill>
                <a:effectLst/>
                <a:uLnTx/>
                <a:uFillTx/>
                <a:latin typeface="Calibri"/>
                <a:ea typeface="+mn-ea"/>
                <a:cs typeface="+mn-cs"/>
                <a:sym typeface="Wingdings"/>
              </a:rPr>
              <a:t></a:t>
            </a:r>
            <a:endParaRPr kumimoji="0" sz="36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430306" y="4814047"/>
            <a:ext cx="7772400" cy="1048871"/>
          </a:xfrm>
          <a:noFill/>
        </p:spPr>
        <p:txBody>
          <a:bodyPr anchor="b" anchorCtr="0">
            <a:normAutofit/>
          </a:bodyPr>
          <a:lstStyle>
            <a:lvl1pPr algn="l">
              <a:defRPr sz="4200" b="0" i="0" cap="none" baseline="0"/>
            </a:lvl1pPr>
          </a:lstStyle>
          <a:p>
            <a:r>
              <a:rPr lang="en-US" smtClean="0"/>
              <a:t>Click to edit Master title style</a:t>
            </a:r>
            <a:endParaRPr/>
          </a:p>
        </p:txBody>
      </p:sp>
      <p:sp>
        <p:nvSpPr>
          <p:cNvPr id="3" name="Text Placeholder 2"/>
          <p:cNvSpPr>
            <a:spLocks noGrp="1"/>
          </p:cNvSpPr>
          <p:nvPr>
            <p:ph type="body" idx="1"/>
          </p:nvPr>
        </p:nvSpPr>
        <p:spPr>
          <a:xfrm>
            <a:off x="470647" y="5862918"/>
            <a:ext cx="7732059" cy="403412"/>
          </a:xfrm>
        </p:spPr>
        <p:txBody>
          <a:bodyPr anchor="t" anchorCtr="0">
            <a:normAutofit/>
          </a:bodyPr>
          <a:lstStyle>
            <a:lvl1pPr marL="0" indent="0">
              <a:spcBef>
                <a:spcPts val="0"/>
              </a:spcBef>
              <a:buNone/>
              <a:defRPr sz="1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7852269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9" name="Group 8"/>
          <p:cNvGrpSpPr/>
          <p:nvPr/>
        </p:nvGrpSpPr>
        <p:grpSpPr>
          <a:xfrm>
            <a:off x="284163" y="1577847"/>
            <a:ext cx="8576373" cy="137411"/>
            <a:chOff x="284163" y="1577847"/>
            <a:chExt cx="8576373" cy="137411"/>
          </a:xfrm>
        </p:grpSpPr>
        <p:sp>
          <p:nvSpPr>
            <p:cNvPr id="10" name="Rectangle 9"/>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03412" y="2151063"/>
            <a:ext cx="3931920" cy="39751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78188" y="2151063"/>
            <a:ext cx="3931920" cy="39751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84C68-93B2-654F-84D8-FF73284598BD}" type="datetime1">
              <a:rPr kumimoji="0" lang="en-US" sz="1100" b="1" i="0" u="none" strike="noStrike" kern="1200" cap="none" spc="0" normalizeH="0" baseline="0" noProof="0" smtClean="0">
                <a:ln>
                  <a:noFill/>
                </a:ln>
                <a:solidFill>
                  <a:prstClr val="white">
                    <a:lumMod val="6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10/8/2016</a:t>
            </a:fld>
            <a:endParaRPr kumimoji="0" lang="en-US" sz="1100" b="1" i="0" u="none" strike="noStrike" kern="1200" cap="none" spc="0" normalizeH="0" baseline="0" noProof="0">
              <a:ln>
                <a:noFill/>
              </a:ln>
              <a:solidFill>
                <a:prstClr val="white">
                  <a:lumMod val="6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prstClr val="white">
                  <a:lumMod val="6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53D389-B9B2-DB4A-9B20-510566431196}" type="slidenum">
              <a:rPr kumimoji="0" lang="en-US" sz="1400" b="1"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1" i="0" u="none" strike="noStrike" kern="1200" cap="none" spc="0" normalizeH="0" baseline="0" noProof="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18123967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7.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theme" Target="../theme/theme10.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ags" Target="../tags/tag1.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5.jpe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17" Type="http://schemas.openxmlformats.org/officeDocument/2006/relationships/image" Target="../media/image9.png"/><Relationship Id="rId2" Type="http://schemas.openxmlformats.org/officeDocument/2006/relationships/slideLayout" Target="../slideLayouts/slideLayout48.xml"/><Relationship Id="rId16" Type="http://schemas.openxmlformats.org/officeDocument/2006/relationships/image" Target="../media/image8.png"/><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image" Target="../media/image7.png"/><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6.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6" Type="http://schemas.openxmlformats.org/officeDocument/2006/relationships/image" Target="../media/image11.png"/><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image" Target="../media/image10.png"/><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theme" Target="../theme/theme8.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17" Type="http://schemas.openxmlformats.org/officeDocument/2006/relationships/theme" Target="../theme/theme9.xml"/><Relationship Id="rId2" Type="http://schemas.openxmlformats.org/officeDocument/2006/relationships/slideLayout" Target="../slideLayouts/slideLayout95.xml"/><Relationship Id="rId16" Type="http://schemas.openxmlformats.org/officeDocument/2006/relationships/slideLayout" Target="../slideLayouts/slideLayout109.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5" Type="http://schemas.openxmlformats.org/officeDocument/2006/relationships/slideLayout" Target="../slideLayouts/slideLayout10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03A12C-D2FD-4819-8D9C-19ED46C1AC1E}" type="datetimeFigureOut">
              <a:rPr lang="en-US" smtClean="0"/>
              <a:t>10/8/2016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57ABC8-FEC9-4D22-BC87-631881491088}" type="slidenum">
              <a:rPr lang="en-US" smtClean="0"/>
              <a:t>‹#›</a:t>
            </a:fld>
            <a:endParaRPr lang="en-US"/>
          </a:p>
        </p:txBody>
      </p:sp>
    </p:spTree>
    <p:extLst>
      <p:ext uri="{BB962C8B-B14F-4D97-AF65-F5344CB8AC3E}">
        <p14:creationId xmlns:p14="http://schemas.microsoft.com/office/powerpoint/2010/main" val="41421986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929CAE2-FB1B-47C3-86DF-D7CC5EA7CEC1}"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10/8/2016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122BBB9-C1AA-4DF3-BA90-8A99347896A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19036196"/>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CF5413A0-5A55-445D-AE53-BB2EE6677F01}"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4331700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5EFC9C-C1D1-42D6-9F5F-5C2B233D6F8E}" type="datetime1">
              <a:rPr lang="en-US" smtClean="0">
                <a:solidFill>
                  <a:prstClr val="black">
                    <a:tint val="75000"/>
                  </a:prstClr>
                </a:solidFill>
              </a:rPr>
              <a:pPr/>
              <a:t>10/8/2016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934200" y="6492875"/>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custDataLst>
      <p:tags r:id="rId13"/>
    </p:custDataLst>
    <p:extLst>
      <p:ext uri="{BB962C8B-B14F-4D97-AF65-F5344CB8AC3E}">
        <p14:creationId xmlns:p14="http://schemas.microsoft.com/office/powerpoint/2010/main" val="16407757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fontAlgn="base">
              <a:spcBef>
                <a:spcPct val="0"/>
              </a:spcBef>
              <a:spcAft>
                <a:spcPct val="0"/>
              </a:spcAft>
              <a:defRPr/>
            </a:pPr>
            <a:endParaRPr lang="en-US"/>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fontAlgn="base">
              <a:spcBef>
                <a:spcPct val="0"/>
              </a:spcBef>
              <a:spcAft>
                <a:spcPct val="0"/>
              </a:spcAft>
              <a:defRPr/>
            </a:pPr>
            <a:endParaRPr lang="en-US"/>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fontAlgn="base">
              <a:spcBef>
                <a:spcPct val="0"/>
              </a:spcBef>
              <a:spcAft>
                <a:spcPct val="0"/>
              </a:spcAft>
              <a:defRPr/>
            </a:pPr>
            <a:fld id="{D7DB55D0-98B3-4CAB-8B89-CC623021881D}"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61232959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Rectangle 12"/>
          <p:cNvSpPr/>
          <p:nvPr/>
        </p:nvSpPr>
        <p:spPr>
          <a:xfrm>
            <a:off x="0" y="6356350"/>
            <a:ext cx="9144000" cy="501650"/>
          </a:xfrm>
          <a:prstGeom prst="rect">
            <a:avLst/>
          </a:prstGeom>
          <a:solidFill>
            <a:schemeClr val="tx1"/>
          </a:solidFill>
          <a:ln>
            <a:noFill/>
          </a:ln>
          <a:effectLst>
            <a:outerShdw blurRad="50800" dist="63500" dir="54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pic>
        <p:nvPicPr>
          <p:cNvPr id="1027" name="Picture 15" descr="Terra-II.jpg"/>
          <p:cNvPicPr>
            <a:picLocks noChangeAspect="1"/>
          </p:cNvPicPr>
          <p:nvPr/>
        </p:nvPicPr>
        <p:blipFill>
          <a:blip r:embed="rId13" cstate="print">
            <a:extLst>
              <a:ext uri="{28A0092B-C50C-407E-A947-70E740481C1C}">
                <a14:useLocalDpi xmlns:a14="http://schemas.microsoft.com/office/drawing/2010/main" val="0"/>
              </a:ext>
            </a:extLst>
          </a:blip>
          <a:srcRect l="-12575" t="26163" r="13078" b="65103"/>
          <a:stretch>
            <a:fillRect/>
          </a:stretch>
        </p:blipFill>
        <p:spPr bwMode="auto">
          <a:xfrm>
            <a:off x="0" y="6356350"/>
            <a:ext cx="91440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defTabSz="457200">
              <a:defRPr/>
            </a:pPr>
            <a:fld id="{24C1FF90-0658-224A-A6F8-5C0D035E87AE}" type="slidenum">
              <a:rPr lang="en-US">
                <a:solidFill>
                  <a:prstClr val="black">
                    <a:tint val="75000"/>
                  </a:prstClr>
                </a:solidFill>
              </a:rPr>
              <a:pPr defTabSz="457200">
                <a:defRPr/>
              </a:pPr>
              <a:t>‹#›</a:t>
            </a:fld>
            <a:endParaRPr lang="en-US">
              <a:solidFill>
                <a:prstClr val="black">
                  <a:tint val="75000"/>
                </a:prstClr>
              </a:solidFill>
            </a:endParaRPr>
          </a:p>
        </p:txBody>
      </p:sp>
      <p:sp>
        <p:nvSpPr>
          <p:cNvPr id="7" name="Rectangle 6"/>
          <p:cNvSpPr/>
          <p:nvPr/>
        </p:nvSpPr>
        <p:spPr>
          <a:xfrm>
            <a:off x="0" y="0"/>
            <a:ext cx="9144000" cy="617538"/>
          </a:xfrm>
          <a:prstGeom prst="rect">
            <a:avLst/>
          </a:prstGeom>
          <a:solidFill>
            <a:schemeClr val="tx1"/>
          </a:solidFill>
          <a:ln>
            <a:noFill/>
          </a:ln>
          <a:effectLst>
            <a:outerShdw blurRad="50800" dist="63500" dir="54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pic>
        <p:nvPicPr>
          <p:cNvPr id="1031" name="Picture 7" descr="NASA_Logo.png"/>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475663" y="60325"/>
            <a:ext cx="5492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descr="NOAA_logo.png"/>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943850" y="60325"/>
            <a:ext cx="46513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1" descr="GOES-R_logo.png"/>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8738" y="38100"/>
            <a:ext cx="796925"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Title Placeholder 1"/>
          <p:cNvSpPr>
            <a:spLocks noGrp="1"/>
          </p:cNvSpPr>
          <p:nvPr>
            <p:ph type="title"/>
          </p:nvPr>
        </p:nvSpPr>
        <p:spPr bwMode="auto">
          <a:xfrm>
            <a:off x="922338" y="66675"/>
            <a:ext cx="7021512"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pic>
        <p:nvPicPr>
          <p:cNvPr id="12" name="Picture 2" descr="http://cimss.ssec.wisc.edu/logo/download/web/CIMSS_logo_web_multicolor_PNG_550x400.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8638" y="6126163"/>
            <a:ext cx="937116" cy="681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461958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hf hdr="0" ftr="0" dt="0"/>
  <p:txStyles>
    <p:titleStyle>
      <a:lvl1pPr algn="ctr" defTabSz="457200" rtl="0" eaLnBrk="0" fontAlgn="base" hangingPunct="0">
        <a:spcBef>
          <a:spcPct val="0"/>
        </a:spcBef>
        <a:spcAft>
          <a:spcPct val="0"/>
        </a:spcAft>
        <a:defRPr sz="3600" kern="1200">
          <a:solidFill>
            <a:schemeClr val="bg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5pPr>
      <a:lvl6pPr marL="4572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6pPr>
      <a:lvl7pPr marL="9144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7pPr>
      <a:lvl8pPr marL="13716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8pPr>
      <a:lvl9pPr marL="18288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84" charset="-128"/>
          <a:cs typeface="ＭＳ Ｐゴシック" pitchFamily="84"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8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8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8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8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2185D"/>
            </a:gs>
            <a:gs pos="100000">
              <a:schemeClr val="bg1"/>
            </a:gs>
          </a:gsLst>
          <a:lin ang="5400000" scaled="1"/>
        </a:gradFill>
        <a:effectLst/>
      </p:bgPr>
    </p:bg>
    <p:spTree>
      <p:nvGrpSpPr>
        <p:cNvPr id="1" name=""/>
        <p:cNvGrpSpPr/>
        <p:nvPr/>
      </p:nvGrpSpPr>
      <p:grpSpPr>
        <a:xfrm>
          <a:off x="0" y="0"/>
          <a:ext cx="0" cy="0"/>
          <a:chOff x="0" y="0"/>
          <a:chExt cx="0" cy="0"/>
        </a:xfrm>
      </p:grpSpPr>
      <p:pic>
        <p:nvPicPr>
          <p:cNvPr id="2050" name="Picture 43" descr="goesr_iosspdt_template1"/>
          <p:cNvPicPr>
            <a:picLocks noChangeAspect="1" noChangeArrowheads="1"/>
          </p:cNvPicPr>
          <p:nvPr/>
        </p:nvPicPr>
        <p:blipFill>
          <a:blip r:embed="rId15">
            <a:lum bright="-30000" contrast="-36000"/>
            <a:extLst>
              <a:ext uri="{28A0092B-C50C-407E-A947-70E740481C1C}">
                <a14:useLocalDpi xmlns:a14="http://schemas.microsoft.com/office/drawing/2010/main"/>
              </a:ext>
            </a:extLst>
          </a:blip>
          <a:srcRect/>
          <a:stretch>
            <a:fillRect/>
          </a:stretch>
        </p:blipFill>
        <p:spPr bwMode="auto">
          <a:xfrm>
            <a:off x="0" y="0"/>
            <a:ext cx="91424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spcBef>
                <a:spcPct val="0"/>
              </a:spcBef>
              <a:defRPr sz="1400" b="0" i="0">
                <a:solidFill>
                  <a:srgbClr val="FFFF00"/>
                </a:solidFill>
                <a:latin typeface="Times New Roman" pitchFamily="18" charset="0"/>
                <a:ea typeface="ＭＳ Ｐゴシック" pitchFamily="34" charset="-128"/>
              </a:defRPr>
            </a:lvl1pPr>
          </a:lstStyle>
          <a:p>
            <a:pPr fontAlgn="base">
              <a:spcAft>
                <a:spcPct val="0"/>
              </a:spcAft>
              <a:defRPr/>
            </a:pPr>
            <a:endParaRPr lang="en-US"/>
          </a:p>
        </p:txBody>
      </p:sp>
      <p:sp>
        <p:nvSpPr>
          <p:cNvPr id="1028" name="Rectangle 4"/>
          <p:cNvSpPr>
            <a:spLocks noGrp="1" noChangeArrowheads="1"/>
          </p:cNvSpPr>
          <p:nvPr>
            <p:ph type="sldNum" sz="quarter" idx="4"/>
          </p:nvPr>
        </p:nvSpPr>
        <p:spPr bwMode="auto">
          <a:xfrm>
            <a:off x="7696200" y="6705600"/>
            <a:ext cx="1447800" cy="1524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spcBef>
                <a:spcPct val="0"/>
              </a:spcBef>
              <a:defRPr sz="1400" b="1" i="0">
                <a:solidFill>
                  <a:srgbClr val="FFFF00"/>
                </a:solidFill>
                <a:latin typeface="Times New Roman" pitchFamily="18" charset="0"/>
                <a:ea typeface="ＭＳ Ｐゴシック" pitchFamily="34" charset="-128"/>
              </a:defRPr>
            </a:lvl1pPr>
          </a:lstStyle>
          <a:p>
            <a:pPr fontAlgn="base">
              <a:spcAft>
                <a:spcPct val="0"/>
              </a:spcAft>
              <a:defRPr/>
            </a:pPr>
            <a:fld id="{DA52FEA2-6043-4062-8E64-41FC7FB5FC6E}" type="slidenum">
              <a:rPr lang="en-US"/>
              <a:pPr fontAlgn="base">
                <a:spcAft>
                  <a:spcPct val="0"/>
                </a:spcAft>
                <a:defRPr/>
              </a:pPr>
              <a:t>‹#›</a:t>
            </a:fld>
            <a:endParaRPr lang="en-US"/>
          </a:p>
        </p:txBody>
      </p:sp>
      <p:sp>
        <p:nvSpPr>
          <p:cNvPr id="2053" name="Rectangle 5"/>
          <p:cNvSpPr>
            <a:spLocks noChangeArrowheads="1"/>
          </p:cNvSpPr>
          <p:nvPr/>
        </p:nvSpPr>
        <p:spPr bwMode="auto">
          <a:xfrm>
            <a:off x="0" y="1428750"/>
            <a:ext cx="9132888" cy="74613"/>
          </a:xfrm>
          <a:prstGeom prst="rect">
            <a:avLst/>
          </a:prstGeom>
          <a:gradFill rotWithShape="0">
            <a:gsLst>
              <a:gs pos="0">
                <a:srgbClr val="063DE8"/>
              </a:gs>
              <a:gs pos="50000">
                <a:srgbClr val="5077EF"/>
              </a:gs>
              <a:gs pos="100000">
                <a:srgbClr val="063DE8"/>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600" b="1">
              <a:solidFill>
                <a:srgbClr val="FFFF00"/>
              </a:solidFill>
              <a:ea typeface="ＭＳ Ｐゴシック" pitchFamily="34" charset="-128"/>
            </a:endParaRPr>
          </a:p>
        </p:txBody>
      </p:sp>
      <p:sp>
        <p:nvSpPr>
          <p:cNvPr id="2054" name="Rectangle 6"/>
          <p:cNvSpPr>
            <a:spLocks noChangeArrowheads="1"/>
          </p:cNvSpPr>
          <p:nvPr/>
        </p:nvSpPr>
        <p:spPr bwMode="auto">
          <a:xfrm>
            <a:off x="0" y="1543050"/>
            <a:ext cx="9132888" cy="381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600" b="1">
              <a:solidFill>
                <a:srgbClr val="FFFF00"/>
              </a:solidFill>
              <a:ea typeface="ＭＳ Ｐゴシック" pitchFamily="34" charset="-128"/>
            </a:endParaRPr>
          </a:p>
        </p:txBody>
      </p:sp>
      <p:sp>
        <p:nvSpPr>
          <p:cNvPr id="2055" name="Rectangle 7"/>
          <p:cNvSpPr>
            <a:spLocks noGrp="1" noChangeArrowheads="1"/>
          </p:cNvSpPr>
          <p:nvPr>
            <p:ph type="title"/>
          </p:nvPr>
        </p:nvSpPr>
        <p:spPr bwMode="auto">
          <a:xfrm>
            <a:off x="1295400" y="2286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bodyPr>
          <a:lstStyle/>
          <a:p>
            <a:pPr lvl="0"/>
            <a:r>
              <a:rPr lang="en-US" smtClean="0"/>
              <a:t>Click to edit Master title style</a:t>
            </a:r>
          </a:p>
        </p:txBody>
      </p:sp>
      <p:sp>
        <p:nvSpPr>
          <p:cNvPr id="2056" name="Rectangle 8"/>
          <p:cNvSpPr>
            <a:spLocks noGrp="1" noChangeArrowheads="1"/>
          </p:cNvSpPr>
          <p:nvPr>
            <p:ph type="body" idx="1"/>
          </p:nvPr>
        </p:nvSpPr>
        <p:spPr bwMode="auto">
          <a:xfrm>
            <a:off x="609600" y="2209800"/>
            <a:ext cx="7848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2057" name="Picture 39" descr="NOAA-NESDIS"/>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84138" y="133350"/>
            <a:ext cx="1231900"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255316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Lst>
  <p:hf hdr="0" ftr="0" dt="0"/>
  <p:txStyles>
    <p:titleStyle>
      <a:lvl1pPr algn="ctr" rtl="0" eaLnBrk="0" fontAlgn="base" hangingPunct="0">
        <a:lnSpc>
          <a:spcPct val="85000"/>
        </a:lnSpc>
        <a:spcBef>
          <a:spcPct val="0"/>
        </a:spcBef>
        <a:spcAft>
          <a:spcPct val="0"/>
        </a:spcAft>
        <a:defRPr sz="4400" b="1">
          <a:solidFill>
            <a:srgbClr val="FAFD00"/>
          </a:solidFill>
          <a:latin typeface="+mj-lt"/>
          <a:ea typeface="ＭＳ Ｐゴシック" pitchFamily="34" charset="-128"/>
          <a:cs typeface="ＭＳ Ｐゴシック" charset="-128"/>
        </a:defRPr>
      </a:lvl1pPr>
      <a:lvl2pPr algn="ctr" rtl="0" eaLnBrk="0" fontAlgn="base" hangingPunct="0">
        <a:lnSpc>
          <a:spcPct val="85000"/>
        </a:lnSpc>
        <a:spcBef>
          <a:spcPct val="0"/>
        </a:spcBef>
        <a:spcAft>
          <a:spcPct val="0"/>
        </a:spcAft>
        <a:defRPr sz="4400" b="1">
          <a:solidFill>
            <a:srgbClr val="FAFD00"/>
          </a:solidFill>
          <a:latin typeface="Book Antiqua" charset="0"/>
          <a:ea typeface="ＭＳ Ｐゴシック" pitchFamily="34" charset="-128"/>
          <a:cs typeface="ＭＳ Ｐゴシック" charset="-128"/>
        </a:defRPr>
      </a:lvl2pPr>
      <a:lvl3pPr algn="ctr" rtl="0" eaLnBrk="0" fontAlgn="base" hangingPunct="0">
        <a:lnSpc>
          <a:spcPct val="85000"/>
        </a:lnSpc>
        <a:spcBef>
          <a:spcPct val="0"/>
        </a:spcBef>
        <a:spcAft>
          <a:spcPct val="0"/>
        </a:spcAft>
        <a:defRPr sz="4400" b="1">
          <a:solidFill>
            <a:srgbClr val="FAFD00"/>
          </a:solidFill>
          <a:latin typeface="Book Antiqua" charset="0"/>
          <a:ea typeface="ＭＳ Ｐゴシック" pitchFamily="34" charset="-128"/>
          <a:cs typeface="ＭＳ Ｐゴシック" charset="-128"/>
        </a:defRPr>
      </a:lvl3pPr>
      <a:lvl4pPr algn="ctr" rtl="0" eaLnBrk="0" fontAlgn="base" hangingPunct="0">
        <a:lnSpc>
          <a:spcPct val="85000"/>
        </a:lnSpc>
        <a:spcBef>
          <a:spcPct val="0"/>
        </a:spcBef>
        <a:spcAft>
          <a:spcPct val="0"/>
        </a:spcAft>
        <a:defRPr sz="4400" b="1">
          <a:solidFill>
            <a:srgbClr val="FAFD00"/>
          </a:solidFill>
          <a:latin typeface="Book Antiqua" charset="0"/>
          <a:ea typeface="ＭＳ Ｐゴシック" pitchFamily="34" charset="-128"/>
          <a:cs typeface="ＭＳ Ｐゴシック" charset="-128"/>
        </a:defRPr>
      </a:lvl4pPr>
      <a:lvl5pPr algn="ctr" rtl="0" eaLnBrk="0" fontAlgn="base" hangingPunct="0">
        <a:lnSpc>
          <a:spcPct val="85000"/>
        </a:lnSpc>
        <a:spcBef>
          <a:spcPct val="0"/>
        </a:spcBef>
        <a:spcAft>
          <a:spcPct val="0"/>
        </a:spcAft>
        <a:defRPr sz="4400" b="1">
          <a:solidFill>
            <a:srgbClr val="FAFD00"/>
          </a:solidFill>
          <a:latin typeface="Book Antiqua" charset="0"/>
          <a:ea typeface="ＭＳ Ｐゴシック" pitchFamily="34" charset="-128"/>
          <a:cs typeface="ＭＳ Ｐゴシック" charset="-128"/>
        </a:defRPr>
      </a:lvl5pPr>
      <a:lvl6pPr marL="457200" algn="ctr" rtl="0" fontAlgn="base">
        <a:lnSpc>
          <a:spcPct val="85000"/>
        </a:lnSpc>
        <a:spcBef>
          <a:spcPct val="0"/>
        </a:spcBef>
        <a:spcAft>
          <a:spcPct val="0"/>
        </a:spcAft>
        <a:defRPr sz="4400" b="1">
          <a:solidFill>
            <a:srgbClr val="FAFD00"/>
          </a:solidFill>
          <a:latin typeface="Book Antiqua" charset="0"/>
        </a:defRPr>
      </a:lvl6pPr>
      <a:lvl7pPr marL="914400" algn="ctr" rtl="0" fontAlgn="base">
        <a:lnSpc>
          <a:spcPct val="85000"/>
        </a:lnSpc>
        <a:spcBef>
          <a:spcPct val="0"/>
        </a:spcBef>
        <a:spcAft>
          <a:spcPct val="0"/>
        </a:spcAft>
        <a:defRPr sz="4400" b="1">
          <a:solidFill>
            <a:srgbClr val="FAFD00"/>
          </a:solidFill>
          <a:latin typeface="Book Antiqua" charset="0"/>
        </a:defRPr>
      </a:lvl7pPr>
      <a:lvl8pPr marL="1371600" algn="ctr" rtl="0" fontAlgn="base">
        <a:lnSpc>
          <a:spcPct val="85000"/>
        </a:lnSpc>
        <a:spcBef>
          <a:spcPct val="0"/>
        </a:spcBef>
        <a:spcAft>
          <a:spcPct val="0"/>
        </a:spcAft>
        <a:defRPr sz="4400" b="1">
          <a:solidFill>
            <a:srgbClr val="FAFD00"/>
          </a:solidFill>
          <a:latin typeface="Book Antiqua" charset="0"/>
        </a:defRPr>
      </a:lvl8pPr>
      <a:lvl9pPr marL="1828800" algn="ctr" rtl="0" fontAlgn="base">
        <a:lnSpc>
          <a:spcPct val="85000"/>
        </a:lnSpc>
        <a:spcBef>
          <a:spcPct val="0"/>
        </a:spcBef>
        <a:spcAft>
          <a:spcPct val="0"/>
        </a:spcAft>
        <a:defRPr sz="4400" b="1">
          <a:solidFill>
            <a:srgbClr val="FAFD00"/>
          </a:solidFill>
          <a:latin typeface="Book Antiqua" charset="0"/>
        </a:defRPr>
      </a:lvl9pPr>
    </p:titleStyle>
    <p:bodyStyle>
      <a:lvl1pPr marL="342900" indent="-342900" algn="l" rtl="0" eaLnBrk="0" fontAlgn="base" hangingPunct="0">
        <a:spcBef>
          <a:spcPct val="20000"/>
        </a:spcBef>
        <a:spcAft>
          <a:spcPct val="0"/>
        </a:spcAft>
        <a:buClr>
          <a:srgbClr val="FAFD00"/>
        </a:buClr>
        <a:buSzPct val="100000"/>
        <a:buFont typeface="Symbol" pitchFamily="18" charset="2"/>
        <a:buChar char="·"/>
        <a:defRPr sz="2800">
          <a:solidFill>
            <a:srgbClr val="F8F8F8"/>
          </a:solidFill>
          <a:latin typeface="+mn-lt"/>
          <a:ea typeface="ＭＳ Ｐゴシック" pitchFamily="34" charset="-128"/>
          <a:cs typeface="ＭＳ Ｐゴシック" charset="-128"/>
        </a:defRPr>
      </a:lvl1pPr>
      <a:lvl2pPr marL="742950" indent="-285750" algn="l" rtl="0" eaLnBrk="0" fontAlgn="base" hangingPunct="0">
        <a:spcBef>
          <a:spcPct val="20000"/>
        </a:spcBef>
        <a:spcAft>
          <a:spcPct val="0"/>
        </a:spcAft>
        <a:buClr>
          <a:srgbClr val="A2D7FF"/>
        </a:buClr>
        <a:buSzPct val="100000"/>
        <a:buChar char="»"/>
        <a:defRPr sz="2400">
          <a:solidFill>
            <a:srgbClr val="F8F8F8"/>
          </a:solidFill>
          <a:latin typeface="+mn-lt"/>
          <a:ea typeface="ＭＳ Ｐゴシック" pitchFamily="34" charset="-128"/>
        </a:defRPr>
      </a:lvl2pPr>
      <a:lvl3pPr marL="1143000" indent="-228600" algn="l" rtl="0" eaLnBrk="0" fontAlgn="base" hangingPunct="0">
        <a:spcBef>
          <a:spcPct val="20000"/>
        </a:spcBef>
        <a:spcAft>
          <a:spcPct val="0"/>
        </a:spcAft>
        <a:buClr>
          <a:srgbClr val="FF6600"/>
        </a:buClr>
        <a:buSzPct val="100000"/>
        <a:buFont typeface="Times New Roman" pitchFamily="18" charset="0"/>
        <a:buChar char="–"/>
        <a:defRPr sz="2400">
          <a:solidFill>
            <a:srgbClr val="F8F8F8"/>
          </a:solidFill>
          <a:latin typeface="+mn-lt"/>
          <a:ea typeface="ＭＳ Ｐゴシック" pitchFamily="34" charset="-128"/>
        </a:defRPr>
      </a:lvl3pPr>
      <a:lvl4pPr marL="1600200" indent="-228600" algn="l" rtl="0" eaLnBrk="0" fontAlgn="base" hangingPunct="0">
        <a:spcBef>
          <a:spcPct val="20000"/>
        </a:spcBef>
        <a:spcAft>
          <a:spcPct val="0"/>
        </a:spcAft>
        <a:buClr>
          <a:schemeClr val="accent2"/>
        </a:buClr>
        <a:buSzPct val="65000"/>
        <a:buFont typeface="Monotype Sorts" charset="2"/>
        <a:buChar char="l"/>
        <a:defRPr sz="2000">
          <a:solidFill>
            <a:srgbClr val="F8F8F8"/>
          </a:solidFill>
          <a:latin typeface="+mn-lt"/>
          <a:ea typeface="ＭＳ Ｐゴシック" pitchFamily="34" charset="-128"/>
        </a:defRPr>
      </a:lvl4pPr>
      <a:lvl5pPr marL="2057400" indent="-228600" algn="l" rtl="0" eaLnBrk="0" fontAlgn="base" hangingPunct="0">
        <a:spcBef>
          <a:spcPct val="20000"/>
        </a:spcBef>
        <a:spcAft>
          <a:spcPct val="0"/>
        </a:spcAft>
        <a:buClr>
          <a:schemeClr val="folHlink"/>
        </a:buClr>
        <a:buSzPct val="100000"/>
        <a:buChar char="»"/>
        <a:defRPr sz="2000">
          <a:solidFill>
            <a:srgbClr val="F8F8F8"/>
          </a:solidFill>
          <a:latin typeface="+mn-lt"/>
          <a:ea typeface="ＭＳ Ｐゴシック" pitchFamily="34" charset="-128"/>
        </a:defRPr>
      </a:lvl5pPr>
      <a:lvl6pPr marL="25146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6pPr>
      <a:lvl7pPr marL="29718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7pPr>
      <a:lvl8pPr marL="34290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8pPr>
      <a:lvl9pPr marL="38862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789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3789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3789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616C8371-C844-47A4-BEA4-2B22C23A88A9}"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131309264"/>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096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4096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4096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326190B1-5AC8-4B64-B8E2-5D604D12E0E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524684779"/>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81503" y="2133600"/>
            <a:ext cx="7076747" cy="3992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794936" y="6437032"/>
            <a:ext cx="2133600" cy="365125"/>
          </a:xfrm>
          <a:prstGeom prst="rect">
            <a:avLst/>
          </a:prstGeom>
        </p:spPr>
        <p:txBody>
          <a:bodyPr vert="horz" lIns="91440" tIns="45720" rIns="91440" bIns="45720" rtlCol="0" anchor="ctr"/>
          <a:lstStyle>
            <a:lvl1pPr algn="r">
              <a:defRPr sz="1100" b="1">
                <a:solidFill>
                  <a:schemeClr val="bg1">
                    <a:lumMod val="6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65D48E3-7FC8-534D-9174-F12C3C2D2982}" type="datetime1">
              <a:rPr kumimoji="0" lang="en-US" sz="1100" b="1" i="0" u="none" strike="noStrike" kern="1200" cap="none" spc="0" normalizeH="0" baseline="0" noProof="0" smtClean="0">
                <a:ln>
                  <a:noFill/>
                </a:ln>
                <a:solidFill>
                  <a:prstClr val="white">
                    <a:lumMod val="6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10/8/2016</a:t>
            </a:fld>
            <a:endParaRPr kumimoji="0" lang="en-US" sz="1100" b="1" i="0" u="none" strike="noStrike" kern="1200" cap="none" spc="0" normalizeH="0" baseline="0" noProof="0">
              <a:ln>
                <a:noFill/>
              </a:ln>
              <a:solidFill>
                <a:prstClr val="white">
                  <a:lumMod val="6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199698" y="6437032"/>
            <a:ext cx="6124902" cy="365125"/>
          </a:xfrm>
          <a:prstGeom prst="rect">
            <a:avLst/>
          </a:prstGeom>
        </p:spPr>
        <p:txBody>
          <a:bodyPr vert="horz" lIns="91440" tIns="45720" rIns="91440" bIns="45720" rtlCol="0" anchor="ctr"/>
          <a:lstStyle>
            <a:lvl1pPr algn="l">
              <a:defRPr sz="1100" b="1">
                <a:solidFill>
                  <a:schemeClr val="bg1">
                    <a:lumMod val="6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prstClr val="white">
                  <a:lumMod val="6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306459" y="167347"/>
            <a:ext cx="630621" cy="359760"/>
          </a:xfrm>
          <a:prstGeom prst="rect">
            <a:avLst/>
          </a:prstGeom>
        </p:spPr>
        <p:txBody>
          <a:bodyPr vert="horz" lIns="91440" tIns="45720" rIns="91440" bIns="45720" rtlCol="0" anchor="ctr"/>
          <a:lstStyle>
            <a:lvl1pPr algn="r">
              <a:defRPr sz="1400" b="1">
                <a:solidFill>
                  <a:schemeClr val="tx1">
                    <a:lumMod val="85000"/>
                    <a:lumOff val="1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C553D389-B9B2-DB4A-9B20-510566431196}" type="slidenum">
              <a:rPr kumimoji="0" lang="en-US" sz="1400" b="1"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400" b="1" i="0" u="none" strike="noStrike" kern="1200" cap="none" spc="0" normalizeH="0" baseline="0" noProof="0">
              <a:ln>
                <a:noFill/>
              </a:ln>
              <a:solidFill>
                <a:prstClr val="black">
                  <a:lumMod val="85000"/>
                  <a:lumOff val="15000"/>
                </a:prstClr>
              </a:solidFill>
              <a:effectLst/>
              <a:uLnTx/>
              <a:uFillTx/>
              <a:latin typeface="Calibri"/>
              <a:ea typeface="+mn-ea"/>
              <a:cs typeface="+mn-cs"/>
            </a:endParaRPr>
          </a:p>
        </p:txBody>
      </p:sp>
      <p:sp>
        <p:nvSpPr>
          <p:cNvPr id="2" name="Title Placeholder 1"/>
          <p:cNvSpPr>
            <a:spLocks noGrp="1"/>
          </p:cNvSpPr>
          <p:nvPr>
            <p:ph type="title"/>
          </p:nvPr>
        </p:nvSpPr>
        <p:spPr>
          <a:xfrm>
            <a:off x="284163" y="630382"/>
            <a:ext cx="8574087" cy="967840"/>
          </a:xfrm>
          <a:prstGeom prst="rect">
            <a:avLst/>
          </a:prstGeom>
          <a:solidFill>
            <a:schemeClr val="tx1">
              <a:lumMod val="85000"/>
              <a:lumOff val="15000"/>
              <a:alpha val="70000"/>
            </a:schemeClr>
          </a:solidFill>
        </p:spPr>
        <p:txBody>
          <a:bodyPr vert="horz" lIns="91440" tIns="45720" rIns="91440" bIns="45720" rtlCol="0" anchor="ctr">
            <a:normAutofit/>
          </a:bodyPr>
          <a:lstStyle/>
          <a:p>
            <a:r>
              <a:rPr lang="en-US" smtClean="0"/>
              <a:t>Click to edit Master title style</a:t>
            </a:r>
            <a:endParaRPr/>
          </a:p>
        </p:txBody>
      </p:sp>
    </p:spTree>
    <p:extLst>
      <p:ext uri="{BB962C8B-B14F-4D97-AF65-F5344CB8AC3E}">
        <p14:creationId xmlns:p14="http://schemas.microsoft.com/office/powerpoint/2010/main" val="1600044018"/>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Lst>
  <p:hf hdr="0" ftr="0" dt="0"/>
  <p:txStyles>
    <p:titleStyle>
      <a:lvl1pPr algn="r" defTabSz="914400" rtl="0" eaLnBrk="1" latinLnBrk="0" hangingPunct="1">
        <a:spcBef>
          <a:spcPct val="0"/>
        </a:spcBef>
        <a:buNone/>
        <a:defRPr sz="4200" kern="1200">
          <a:solidFill>
            <a:schemeClr val="bg1"/>
          </a:solidFill>
          <a:latin typeface="+mj-lt"/>
          <a:ea typeface="+mj-ea"/>
          <a:cs typeface="+mj-cs"/>
        </a:defRPr>
      </a:lvl1pPr>
    </p:titleStyle>
    <p:body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4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2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20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chemeClr val="tx1">
              <a:lumMod val="85000"/>
              <a:lumOff val="15000"/>
            </a:schemeClr>
          </a:solidFill>
          <a:latin typeface="+mn-lt"/>
          <a:ea typeface="+mn-ea"/>
          <a:cs typeface="+mn-cs"/>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a:solidFill>
            <a:schemeClr val="tx1">
              <a:lumMod val="85000"/>
              <a:lumOff val="1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15.jpg"/><Relationship Id="rId5" Type="http://schemas.openxmlformats.org/officeDocument/2006/relationships/image" Target="../media/image14.jpeg"/><Relationship Id="rId4" Type="http://schemas.openxmlformats.org/officeDocument/2006/relationships/image" Target="../media/image13.gif"/></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7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7.xml"/></Relationships>
</file>

<file path=ppt/slides/_rels/slide1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7.xml"/></Relationships>
</file>

<file path=ppt/slides/_rels/slide13.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83.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48.xml"/><Relationship Id="rId5" Type="http://schemas.openxmlformats.org/officeDocument/2006/relationships/image" Target="../media/image39.png"/><Relationship Id="rId4" Type="http://schemas.openxmlformats.org/officeDocument/2006/relationships/image" Target="../media/image38.jpg"/></Relationships>
</file>

<file path=ppt/slides/_rels/slide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8.xml"/></Relationships>
</file>

<file path=ppt/slides/_rels/slide1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8.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88.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image" Target="../media/image42.png"/><Relationship Id="rId4"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48.xml"/><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24.xml"/><Relationship Id="rId1" Type="http://schemas.openxmlformats.org/officeDocument/2006/relationships/tags" Target="../tags/tag5.xml"/></Relationships>
</file>

<file path=ppt/slides/_rels/slide2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02.xml"/></Relationships>
</file>

<file path=ppt/slides/_rels/slide21.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8.xml"/><Relationship Id="rId1" Type="http://schemas.openxmlformats.org/officeDocument/2006/relationships/slideLayout" Target="../slideLayouts/slideLayout11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8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8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88.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85.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3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4.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slideLayout" Target="../slideLayouts/slideLayout24.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slideLayout" Target="../slideLayouts/slideLayout24.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59.xml"/><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A49D4"/>
        </a:solidFill>
        <a:effectLst/>
      </p:bgPr>
    </p:bg>
    <p:spTree>
      <p:nvGrpSpPr>
        <p:cNvPr id="1" name=""/>
        <p:cNvGrpSpPr/>
        <p:nvPr/>
      </p:nvGrpSpPr>
      <p:grpSpPr>
        <a:xfrm>
          <a:off x="0" y="0"/>
          <a:ext cx="0" cy="0"/>
          <a:chOff x="0" y="0"/>
          <a:chExt cx="0" cy="0"/>
        </a:xfrm>
      </p:grpSpPr>
      <p:sp>
        <p:nvSpPr>
          <p:cNvPr id="101378" name="Text Box 2"/>
          <p:cNvSpPr txBox="1">
            <a:spLocks noChangeArrowheads="1"/>
          </p:cNvSpPr>
          <p:nvPr/>
        </p:nvSpPr>
        <p:spPr bwMode="auto">
          <a:xfrm>
            <a:off x="0" y="1447800"/>
            <a:ext cx="90011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en-US" sz="4000" dirty="0" smtClean="0">
                <a:solidFill>
                  <a:srgbClr val="FFFF00"/>
                </a:solidFill>
                <a:latin typeface="Arial Unicode MS" pitchFamily="34" charset="-128"/>
                <a:cs typeface="Times New Roman" pitchFamily="18" charset="0"/>
              </a:rPr>
              <a:t>GOES-R Overview</a:t>
            </a:r>
          </a:p>
        </p:txBody>
      </p:sp>
      <p:sp>
        <p:nvSpPr>
          <p:cNvPr id="101381" name="Text Box 6"/>
          <p:cNvSpPr txBox="1">
            <a:spLocks noChangeArrowheads="1"/>
          </p:cNvSpPr>
          <p:nvPr/>
        </p:nvSpPr>
        <p:spPr bwMode="auto">
          <a:xfrm>
            <a:off x="2671762" y="5552182"/>
            <a:ext cx="36576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sz="1600" b="1" dirty="0" smtClean="0">
                <a:solidFill>
                  <a:srgbClr val="FFFFFF"/>
                </a:solidFill>
              </a:rPr>
              <a:t>Tim Schmit</a:t>
            </a:r>
          </a:p>
          <a:p>
            <a:pPr algn="ctr" eaLnBrk="1" fontAlgn="base" hangingPunct="1">
              <a:spcBef>
                <a:spcPct val="0"/>
              </a:spcBef>
              <a:spcAft>
                <a:spcPct val="0"/>
              </a:spcAft>
            </a:pPr>
            <a:r>
              <a:rPr lang="en-US" sz="1600" b="1" dirty="0" smtClean="0">
                <a:solidFill>
                  <a:srgbClr val="FFFFFF"/>
                </a:solidFill>
              </a:rPr>
              <a:t>NOAA NESDIS STAR</a:t>
            </a:r>
          </a:p>
          <a:p>
            <a:pPr algn="ctr" eaLnBrk="1" fontAlgn="base" hangingPunct="1">
              <a:spcBef>
                <a:spcPct val="0"/>
              </a:spcBef>
              <a:spcAft>
                <a:spcPct val="0"/>
              </a:spcAft>
            </a:pPr>
            <a:r>
              <a:rPr lang="en-US" sz="1600" b="1" dirty="0" smtClean="0">
                <a:solidFill>
                  <a:srgbClr val="FFFFFF"/>
                </a:solidFill>
              </a:rPr>
              <a:t>Madison, WI</a:t>
            </a:r>
          </a:p>
          <a:p>
            <a:pPr algn="ctr" eaLnBrk="1" fontAlgn="base" hangingPunct="1">
              <a:spcBef>
                <a:spcPct val="0"/>
              </a:spcBef>
              <a:spcAft>
                <a:spcPct val="0"/>
              </a:spcAft>
            </a:pPr>
            <a:r>
              <a:rPr lang="en-US" sz="1600" b="1" dirty="0" smtClean="0">
                <a:solidFill>
                  <a:srgbClr val="FFFFFF"/>
                </a:solidFill>
              </a:rPr>
              <a:t>Fall 2016 </a:t>
            </a:r>
          </a:p>
          <a:p>
            <a:pPr algn="ctr" eaLnBrk="1" fontAlgn="base" hangingPunct="1">
              <a:spcBef>
                <a:spcPct val="0"/>
              </a:spcBef>
              <a:spcAft>
                <a:spcPct val="0"/>
              </a:spcAft>
            </a:pPr>
            <a:endParaRPr lang="en-US" sz="1600" b="1" dirty="0">
              <a:solidFill>
                <a:srgbClr val="FFFFFF"/>
              </a:solidFill>
            </a:endParaRPr>
          </a:p>
        </p:txBody>
      </p:sp>
      <p:sp>
        <p:nvSpPr>
          <p:cNvPr id="101383"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E8BEC4E-F8ED-4337-BB55-72A2DF540C7F}" type="slidenum">
              <a:rPr lang="en-US" smtClean="0">
                <a:solidFill>
                  <a:srgbClr val="000000"/>
                </a:solidFill>
              </a:rPr>
              <a:pPr eaLnBrk="1" hangingPunct="1"/>
              <a:t>1</a:t>
            </a:fld>
            <a:endParaRPr lang="en-US" dirty="0" smtClean="0">
              <a:solidFill>
                <a:srgbClr val="000000"/>
              </a:solidFill>
            </a:endParaRPr>
          </a:p>
        </p:txBody>
      </p:sp>
      <p:pic>
        <p:nvPicPr>
          <p:cNvPr id="101385" name="Picture 2" descr="C:\SAT\Users\tims\Documents\gifs_old\star_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52400"/>
            <a:ext cx="542925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2205" y="26110"/>
            <a:ext cx="1668920" cy="10668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8600" y="2203174"/>
            <a:ext cx="4800600" cy="3130826"/>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39167" r="23248" b="43673"/>
          <a:stretch/>
        </p:blipFill>
        <p:spPr>
          <a:xfrm>
            <a:off x="381000" y="2203173"/>
            <a:ext cx="3124200" cy="3122907"/>
          </a:xfrm>
          <a:prstGeom prst="rect">
            <a:avLst/>
          </a:prstGeom>
          <a:ln>
            <a:solidFill>
              <a:schemeClr val="tx1"/>
            </a:solidFill>
          </a:ln>
        </p:spPr>
      </p:pic>
    </p:spTree>
    <p:extLst>
      <p:ext uri="{BB962C8B-B14F-4D97-AF65-F5344CB8AC3E}">
        <p14:creationId xmlns:p14="http://schemas.microsoft.com/office/powerpoint/2010/main" val="30879178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ABIS_standard_satellite_latl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8875" y="838200"/>
            <a:ext cx="3336925" cy="29416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0771" name="Picture 3" descr="GOES12_standard_satellite_latl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838200"/>
            <a:ext cx="3336925" cy="294798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1380" name="Rectangle 4"/>
          <p:cNvSpPr>
            <a:spLocks noChangeArrowheads="1"/>
          </p:cNvSpPr>
          <p:nvPr/>
        </p:nvSpPr>
        <p:spPr bwMode="auto">
          <a:xfrm>
            <a:off x="654050" y="-53975"/>
            <a:ext cx="7940675" cy="1250950"/>
          </a:xfrm>
          <a:prstGeom prst="rect">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fontAlgn="base">
              <a:spcBef>
                <a:spcPct val="0"/>
              </a:spcBef>
              <a:spcAft>
                <a:spcPct val="0"/>
              </a:spcAft>
              <a:defRPr/>
            </a:pPr>
            <a:r>
              <a:rPr lang="en-US" sz="2800" b="1">
                <a:solidFill>
                  <a:srgbClr val="FFFF00"/>
                </a:solidFill>
                <a:effectLst>
                  <a:outerShdw blurRad="38100" dist="38100" dir="2700000" algn="tl">
                    <a:srgbClr val="000000"/>
                  </a:outerShdw>
                </a:effectLst>
                <a:latin typeface="Times New Roman" pitchFamily="18" charset="0"/>
              </a:rPr>
              <a:t>GOES-12 and GOES-R ABI</a:t>
            </a:r>
          </a:p>
          <a:p>
            <a:pPr algn="ctr" fontAlgn="base">
              <a:spcBef>
                <a:spcPct val="0"/>
              </a:spcBef>
              <a:spcAft>
                <a:spcPct val="0"/>
              </a:spcAft>
              <a:defRPr/>
            </a:pPr>
            <a:r>
              <a:rPr lang="en-US" sz="2800" b="1">
                <a:solidFill>
                  <a:srgbClr val="FFFF00"/>
                </a:solidFill>
                <a:effectLst>
                  <a:outerShdw blurRad="38100" dist="38100" dir="2700000" algn="tl">
                    <a:srgbClr val="000000"/>
                  </a:outerShdw>
                </a:effectLst>
                <a:latin typeface="Times New Roman" pitchFamily="18" charset="0"/>
              </a:rPr>
              <a:t>Simulation of Grand Prix Fire/Southern California</a:t>
            </a:r>
          </a:p>
          <a:p>
            <a:pPr algn="ctr" fontAlgn="base">
              <a:spcBef>
                <a:spcPct val="0"/>
              </a:spcBef>
              <a:spcAft>
                <a:spcPct val="0"/>
              </a:spcAft>
              <a:defRPr/>
            </a:pPr>
            <a:endParaRPr lang="en-US" sz="2000" b="1">
              <a:solidFill>
                <a:srgbClr val="000000"/>
              </a:solidFill>
            </a:endParaRPr>
          </a:p>
        </p:txBody>
      </p:sp>
      <p:pic>
        <p:nvPicPr>
          <p:cNvPr id="160773" name="Picture 5" descr="GOES12_GrandPrix_colorfilledcontou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3876675"/>
            <a:ext cx="3335338" cy="29432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0774" name="Picture 6" descr="ABI_GrandPrix_colorfilledcontour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68875" y="3876675"/>
            <a:ext cx="3336925" cy="29416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0775" name="Text Box 7"/>
          <p:cNvSpPr txBox="1">
            <a:spLocks noChangeArrowheads="1"/>
          </p:cNvSpPr>
          <p:nvPr/>
        </p:nvSpPr>
        <p:spPr bwMode="auto">
          <a:xfrm>
            <a:off x="2863850" y="11430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GOES-12</a:t>
            </a:r>
          </a:p>
        </p:txBody>
      </p:sp>
      <p:sp>
        <p:nvSpPr>
          <p:cNvPr id="160776" name="Text Box 8"/>
          <p:cNvSpPr txBox="1">
            <a:spLocks noChangeArrowheads="1"/>
          </p:cNvSpPr>
          <p:nvPr/>
        </p:nvSpPr>
        <p:spPr bwMode="auto">
          <a:xfrm>
            <a:off x="2863850" y="41148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GOES-12</a:t>
            </a:r>
          </a:p>
        </p:txBody>
      </p:sp>
      <p:sp>
        <p:nvSpPr>
          <p:cNvPr id="160777" name="Text Box 9"/>
          <p:cNvSpPr txBox="1">
            <a:spLocks noChangeArrowheads="1"/>
          </p:cNvSpPr>
          <p:nvPr/>
        </p:nvSpPr>
        <p:spPr bwMode="auto">
          <a:xfrm>
            <a:off x="6750050" y="1143000"/>
            <a:ext cx="1517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GOES-R ABI</a:t>
            </a:r>
          </a:p>
        </p:txBody>
      </p:sp>
      <p:sp>
        <p:nvSpPr>
          <p:cNvPr id="160778" name="Text Box 10"/>
          <p:cNvSpPr txBox="1">
            <a:spLocks noChangeArrowheads="1"/>
          </p:cNvSpPr>
          <p:nvPr/>
        </p:nvSpPr>
        <p:spPr bwMode="auto">
          <a:xfrm>
            <a:off x="6750050" y="4114800"/>
            <a:ext cx="1517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GOES-R ABI</a:t>
            </a:r>
          </a:p>
        </p:txBody>
      </p:sp>
      <p:sp>
        <p:nvSpPr>
          <p:cNvPr id="160779"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82E6F9D-91DA-4B80-BF5B-6BC71ECBE38B}" type="slidenum">
              <a:rPr lang="en-US" smtClean="0">
                <a:solidFill>
                  <a:srgbClr val="000000"/>
                </a:solidFill>
              </a:rPr>
              <a:pPr eaLnBrk="1" hangingPunct="1"/>
              <a:t>10</a:t>
            </a:fld>
            <a:endParaRPr lang="en-US" smtClean="0">
              <a:solidFill>
                <a:srgbClr val="000000"/>
              </a:solidFill>
            </a:endParaRPr>
          </a:p>
        </p:txBody>
      </p:sp>
    </p:spTree>
    <p:extLst>
      <p:ext uri="{BB962C8B-B14F-4D97-AF65-F5344CB8AC3E}">
        <p14:creationId xmlns:p14="http://schemas.microsoft.com/office/powerpoint/2010/main" val="7791996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GOES4KM_112404_1645_IR_TURBRE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333500"/>
            <a:ext cx="11472863" cy="956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 Box 3"/>
          <p:cNvSpPr txBox="1">
            <a:spLocks noChangeArrowheads="1"/>
          </p:cNvSpPr>
          <p:nvPr/>
        </p:nvSpPr>
        <p:spPr bwMode="auto">
          <a:xfrm>
            <a:off x="212725" y="193675"/>
            <a:ext cx="981075"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solidFill>
                  <a:srgbClr val="000000"/>
                </a:solidFill>
                <a:latin typeface="Times New Roman" pitchFamily="18" charset="0"/>
              </a:rPr>
              <a:t>GOES</a:t>
            </a:r>
          </a:p>
        </p:txBody>
      </p:sp>
      <p:sp>
        <p:nvSpPr>
          <p:cNvPr id="19460" name="Text Box 4"/>
          <p:cNvSpPr txBox="1">
            <a:spLocks noChangeArrowheads="1"/>
          </p:cNvSpPr>
          <p:nvPr/>
        </p:nvSpPr>
        <p:spPr bwMode="auto">
          <a:xfrm>
            <a:off x="76200" y="6477000"/>
            <a:ext cx="434975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rgbClr val="000000"/>
                </a:solidFill>
              </a:rPr>
              <a:t>Figure courtesy of K. Bedka and W. Feltz</a:t>
            </a:r>
          </a:p>
        </p:txBody>
      </p:sp>
    </p:spTree>
    <p:extLst>
      <p:ext uri="{BB962C8B-B14F-4D97-AF65-F5344CB8AC3E}">
        <p14:creationId xmlns:p14="http://schemas.microsoft.com/office/powerpoint/2010/main" val="41388161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ABI2KM_112404_1640_IR_TURBRE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333500"/>
            <a:ext cx="11472863" cy="956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 Box 3"/>
          <p:cNvSpPr txBox="1">
            <a:spLocks noChangeArrowheads="1"/>
          </p:cNvSpPr>
          <p:nvPr/>
        </p:nvSpPr>
        <p:spPr bwMode="auto">
          <a:xfrm>
            <a:off x="212725" y="193675"/>
            <a:ext cx="2733441"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dirty="0">
                <a:solidFill>
                  <a:srgbClr val="000000"/>
                </a:solidFill>
                <a:latin typeface="Times New Roman" pitchFamily="18" charset="0"/>
              </a:rPr>
              <a:t>“ABI</a:t>
            </a:r>
            <a:r>
              <a:rPr lang="en-US" sz="2400" dirty="0" smtClean="0">
                <a:solidFill>
                  <a:srgbClr val="000000"/>
                </a:solidFill>
                <a:latin typeface="Times New Roman" pitchFamily="18" charset="0"/>
              </a:rPr>
              <a:t>” from MODIS</a:t>
            </a:r>
            <a:endParaRPr lang="en-US" sz="2400" dirty="0">
              <a:solidFill>
                <a:srgbClr val="000000"/>
              </a:solidFill>
              <a:latin typeface="Times New Roman" pitchFamily="18" charset="0"/>
            </a:endParaRPr>
          </a:p>
        </p:txBody>
      </p:sp>
      <p:sp>
        <p:nvSpPr>
          <p:cNvPr id="20484" name="Text Box 4"/>
          <p:cNvSpPr txBox="1">
            <a:spLocks noChangeArrowheads="1"/>
          </p:cNvSpPr>
          <p:nvPr/>
        </p:nvSpPr>
        <p:spPr bwMode="auto">
          <a:xfrm>
            <a:off x="76200" y="6477000"/>
            <a:ext cx="434975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rgbClr val="000000"/>
                </a:solidFill>
              </a:rPr>
              <a:t>Figure courtesy of K. Bedka and W. Feltz</a:t>
            </a:r>
          </a:p>
        </p:txBody>
      </p:sp>
      <p:sp>
        <p:nvSpPr>
          <p:cNvPr id="2048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00CE682-699B-4F79-8A7C-49195558AB9E}" type="slidenum">
              <a:rPr lang="en-US" smtClean="0">
                <a:solidFill>
                  <a:srgbClr val="000000"/>
                </a:solidFill>
              </a:rPr>
              <a:pPr eaLnBrk="1" hangingPunct="1"/>
              <a:t>12</a:t>
            </a:fld>
            <a:endParaRPr lang="en-US" smtClean="0">
              <a:solidFill>
                <a:srgbClr val="000000"/>
              </a:solidFill>
            </a:endParaRPr>
          </a:p>
        </p:txBody>
      </p:sp>
    </p:spTree>
    <p:extLst>
      <p:ext uri="{BB962C8B-B14F-4D97-AF65-F5344CB8AC3E}">
        <p14:creationId xmlns:p14="http://schemas.microsoft.com/office/powerpoint/2010/main" val="7736380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3000"/>
            <a:ext cx="9144000" cy="4572000"/>
          </a:xfrm>
          <a:prstGeom prst="rect">
            <a:avLst/>
          </a:prstGeom>
        </p:spPr>
      </p:pic>
      <p:sp>
        <p:nvSpPr>
          <p:cNvPr id="4" name="Slide Number Placeholder 3"/>
          <p:cNvSpPr>
            <a:spLocks noGrp="1"/>
          </p:cNvSpPr>
          <p:nvPr>
            <p:ph type="sldNum" sz="quarter" idx="12"/>
          </p:nvPr>
        </p:nvSpPr>
        <p:spPr/>
        <p:txBody>
          <a:bodyPr/>
          <a:lstStyle/>
          <a:p>
            <a:pPr>
              <a:defRPr/>
            </a:pPr>
            <a:fld id="{B0EEC719-6E03-4381-9D30-9FF2D4EC4F1B}" type="slidenum">
              <a:rPr lang="en-US" smtClean="0">
                <a:solidFill>
                  <a:srgbClr val="000000"/>
                </a:solidFill>
              </a:rPr>
              <a:pPr>
                <a:defRPr/>
              </a:pPr>
              <a:t>13</a:t>
            </a:fld>
            <a:endParaRPr lang="en-US">
              <a:solidFill>
                <a:srgbClr val="000000"/>
              </a:solidFill>
            </a:endParaRPr>
          </a:p>
        </p:txBody>
      </p:sp>
      <p:sp>
        <p:nvSpPr>
          <p:cNvPr id="5" name="Rectangle 2"/>
          <p:cNvSpPr txBox="1">
            <a:spLocks noChangeArrowheads="1"/>
          </p:cNvSpPr>
          <p:nvPr/>
        </p:nvSpPr>
        <p:spPr bwMode="auto">
          <a:xfrm>
            <a:off x="457200"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eaLnBrk="1" hangingPunct="1"/>
            <a:r>
              <a:rPr lang="en-US" altLang="en-US" sz="4000" kern="0" dirty="0" smtClean="0">
                <a:solidFill>
                  <a:srgbClr val="FFFF00"/>
                </a:solidFill>
              </a:rPr>
              <a:t>A Glimpse into the Future</a:t>
            </a:r>
          </a:p>
        </p:txBody>
      </p:sp>
      <p:sp>
        <p:nvSpPr>
          <p:cNvPr id="2" name="TextBox 1"/>
          <p:cNvSpPr txBox="1"/>
          <p:nvPr/>
        </p:nvSpPr>
        <p:spPr>
          <a:xfrm>
            <a:off x="1447800" y="6172200"/>
            <a:ext cx="6314549" cy="646331"/>
          </a:xfrm>
          <a:prstGeom prst="rect">
            <a:avLst/>
          </a:prstGeom>
          <a:noFill/>
        </p:spPr>
        <p:txBody>
          <a:bodyPr wrap="none" rtlCol="0">
            <a:spAutoFit/>
          </a:bodyPr>
          <a:lstStyle/>
          <a:p>
            <a:r>
              <a:rPr lang="en-US" dirty="0">
                <a:solidFill>
                  <a:srgbClr val="FFFFFF"/>
                </a:solidFill>
              </a:rPr>
              <a:t>Hurricane Sandy from GOES-14 at two temporal resolutions</a:t>
            </a:r>
          </a:p>
          <a:p>
            <a:endParaRPr lang="en-US" dirty="0">
              <a:solidFill>
                <a:srgbClr val="000000"/>
              </a:solidFill>
            </a:endParaRPr>
          </a:p>
        </p:txBody>
      </p:sp>
      <p:sp>
        <p:nvSpPr>
          <p:cNvPr id="3" name="TextBox 2"/>
          <p:cNvSpPr txBox="1"/>
          <p:nvPr/>
        </p:nvSpPr>
        <p:spPr>
          <a:xfrm>
            <a:off x="228600" y="1295400"/>
            <a:ext cx="979755" cy="369332"/>
          </a:xfrm>
          <a:prstGeom prst="rect">
            <a:avLst/>
          </a:prstGeom>
          <a:noFill/>
        </p:spPr>
        <p:txBody>
          <a:bodyPr wrap="none" rtlCol="0">
            <a:spAutoFit/>
          </a:bodyPr>
          <a:lstStyle/>
          <a:p>
            <a:r>
              <a:rPr lang="en-US" dirty="0">
                <a:solidFill>
                  <a:srgbClr val="000000"/>
                </a:solidFill>
              </a:rPr>
              <a:t>ABI-like</a:t>
            </a:r>
          </a:p>
        </p:txBody>
      </p:sp>
    </p:spTree>
    <p:extLst>
      <p:ext uri="{BB962C8B-B14F-4D97-AF65-F5344CB8AC3E}">
        <p14:creationId xmlns:p14="http://schemas.microsoft.com/office/powerpoint/2010/main" val="12069850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cube_image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381" b="6458"/>
          <a:stretch/>
        </p:blipFill>
        <p:spPr bwMode="auto">
          <a:xfrm>
            <a:off x="304800" y="838200"/>
            <a:ext cx="5565915" cy="3388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Advanced Baseline Imager (ABI)</a:t>
            </a:r>
            <a:endParaRPr lang="en-US" dirty="0"/>
          </a:p>
        </p:txBody>
      </p:sp>
      <p:sp>
        <p:nvSpPr>
          <p:cNvPr id="4" name="Slide Number Placeholder 3"/>
          <p:cNvSpPr>
            <a:spLocks noGrp="1"/>
          </p:cNvSpPr>
          <p:nvPr>
            <p:ph type="sldNum" sz="quarter" idx="12"/>
          </p:nvPr>
        </p:nvSpPr>
        <p:spPr/>
        <p:txBody>
          <a:bodyPr/>
          <a:lstStyle/>
          <a:p>
            <a:pPr>
              <a:defRPr/>
            </a:pPr>
            <a:fld id="{E2F257B4-DC8B-6A48-AE5D-4E9055F48DED}" type="slidenum">
              <a:rPr lang="en-US" smtClean="0">
                <a:solidFill>
                  <a:prstClr val="black">
                    <a:tint val="75000"/>
                  </a:prstClr>
                </a:solidFill>
              </a:rPr>
              <a:pPr>
                <a:defRPr/>
              </a:pPr>
              <a:t>14</a:t>
            </a:fld>
            <a:endParaRPr lang="en-US">
              <a:solidFill>
                <a:prstClr val="black">
                  <a:tint val="75000"/>
                </a:prst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8400" y="533400"/>
            <a:ext cx="2438400" cy="3657601"/>
          </a:xfrm>
          <a:prstGeom prst="rect">
            <a:avLst/>
          </a:prstGeom>
          <a:ln>
            <a:solidFill>
              <a:schemeClr val="tx1"/>
            </a:solidFill>
          </a:ln>
        </p:spPr>
      </p:pic>
      <p:sp>
        <p:nvSpPr>
          <p:cNvPr id="6" name="TextBox 5"/>
          <p:cNvSpPr txBox="1"/>
          <p:nvPr/>
        </p:nvSpPr>
        <p:spPr>
          <a:xfrm>
            <a:off x="76200" y="3657600"/>
            <a:ext cx="1081621" cy="2215991"/>
          </a:xfrm>
          <a:prstGeom prst="rect">
            <a:avLst/>
          </a:prstGeom>
          <a:noFill/>
        </p:spPr>
        <p:txBody>
          <a:bodyPr wrap="none" rtlCol="0">
            <a:spAutoFit/>
          </a:bodyPr>
          <a:lstStyle/>
          <a:p>
            <a:r>
              <a:rPr lang="en-US" sz="13800" b="1" dirty="0">
                <a:solidFill>
                  <a:prstClr val="black"/>
                </a:solidFill>
              </a:rPr>
              <a:t>5</a:t>
            </a:r>
          </a:p>
        </p:txBody>
      </p:sp>
      <p:sp>
        <p:nvSpPr>
          <p:cNvPr id="7" name="TextBox 6"/>
          <p:cNvSpPr txBox="1"/>
          <p:nvPr/>
        </p:nvSpPr>
        <p:spPr>
          <a:xfrm>
            <a:off x="3048000" y="3657600"/>
            <a:ext cx="1081621" cy="2215991"/>
          </a:xfrm>
          <a:prstGeom prst="rect">
            <a:avLst/>
          </a:prstGeom>
          <a:noFill/>
        </p:spPr>
        <p:txBody>
          <a:bodyPr wrap="none" rtlCol="0">
            <a:spAutoFit/>
          </a:bodyPr>
          <a:lstStyle/>
          <a:p>
            <a:r>
              <a:rPr lang="en-US" sz="13800" b="1" dirty="0">
                <a:solidFill>
                  <a:prstClr val="black"/>
                </a:solidFill>
              </a:rPr>
              <a:t>4</a:t>
            </a:r>
          </a:p>
        </p:txBody>
      </p:sp>
      <p:sp>
        <p:nvSpPr>
          <p:cNvPr id="8" name="TextBox 7"/>
          <p:cNvSpPr txBox="1"/>
          <p:nvPr/>
        </p:nvSpPr>
        <p:spPr>
          <a:xfrm>
            <a:off x="6019800" y="3657600"/>
            <a:ext cx="1081621" cy="2215991"/>
          </a:xfrm>
          <a:prstGeom prst="rect">
            <a:avLst/>
          </a:prstGeom>
          <a:noFill/>
        </p:spPr>
        <p:txBody>
          <a:bodyPr wrap="none" rtlCol="0">
            <a:spAutoFit/>
          </a:bodyPr>
          <a:lstStyle/>
          <a:p>
            <a:r>
              <a:rPr lang="en-US" sz="13800" b="1" dirty="0">
                <a:solidFill>
                  <a:prstClr val="black"/>
                </a:solidFill>
              </a:rPr>
              <a:t>3</a:t>
            </a:r>
          </a:p>
        </p:txBody>
      </p:sp>
      <p:sp>
        <p:nvSpPr>
          <p:cNvPr id="9" name="TextBox 8"/>
          <p:cNvSpPr txBox="1"/>
          <p:nvPr/>
        </p:nvSpPr>
        <p:spPr>
          <a:xfrm>
            <a:off x="990600" y="4114800"/>
            <a:ext cx="2133600" cy="1661993"/>
          </a:xfrm>
          <a:prstGeom prst="rect">
            <a:avLst/>
          </a:prstGeom>
          <a:noFill/>
        </p:spPr>
        <p:txBody>
          <a:bodyPr wrap="square" rtlCol="0">
            <a:spAutoFit/>
          </a:bodyPr>
          <a:lstStyle/>
          <a:p>
            <a:r>
              <a:rPr lang="en-US" sz="4800" b="1" dirty="0">
                <a:solidFill>
                  <a:prstClr val="black"/>
                </a:solidFill>
              </a:rPr>
              <a:t>X</a:t>
            </a:r>
          </a:p>
          <a:p>
            <a:r>
              <a:rPr lang="en-US" dirty="0">
                <a:solidFill>
                  <a:prstClr val="black"/>
                </a:solidFill>
              </a:rPr>
              <a:t>Faster coverage</a:t>
            </a:r>
            <a:br>
              <a:rPr lang="en-US" dirty="0">
                <a:solidFill>
                  <a:prstClr val="black"/>
                </a:solidFill>
              </a:rPr>
            </a:br>
            <a:r>
              <a:rPr lang="en-US" dirty="0">
                <a:solidFill>
                  <a:prstClr val="black"/>
                </a:solidFill>
              </a:rPr>
              <a:t>(5-minute full disk vs. 25-minute)</a:t>
            </a:r>
          </a:p>
        </p:txBody>
      </p:sp>
      <p:sp>
        <p:nvSpPr>
          <p:cNvPr id="10" name="Rectangle 9"/>
          <p:cNvSpPr/>
          <p:nvPr/>
        </p:nvSpPr>
        <p:spPr>
          <a:xfrm>
            <a:off x="4038600" y="4114800"/>
            <a:ext cx="2133600" cy="1661993"/>
          </a:xfrm>
          <a:prstGeom prst="rect">
            <a:avLst/>
          </a:prstGeom>
        </p:spPr>
        <p:txBody>
          <a:bodyPr wrap="square">
            <a:spAutoFit/>
          </a:bodyPr>
          <a:lstStyle/>
          <a:p>
            <a:r>
              <a:rPr lang="en-US" sz="4800" b="1" dirty="0">
                <a:solidFill>
                  <a:prstClr val="black"/>
                </a:solidFill>
              </a:rPr>
              <a:t>X</a:t>
            </a:r>
          </a:p>
          <a:p>
            <a:r>
              <a:rPr lang="en-US" dirty="0">
                <a:solidFill>
                  <a:prstClr val="black"/>
                </a:solidFill>
              </a:rPr>
              <a:t>Improved spatial</a:t>
            </a:r>
            <a:br>
              <a:rPr lang="en-US" dirty="0">
                <a:solidFill>
                  <a:prstClr val="black"/>
                </a:solidFill>
              </a:rPr>
            </a:br>
            <a:r>
              <a:rPr lang="en-US" dirty="0">
                <a:solidFill>
                  <a:prstClr val="black"/>
                </a:solidFill>
              </a:rPr>
              <a:t>resolution </a:t>
            </a:r>
          </a:p>
          <a:p>
            <a:r>
              <a:rPr lang="en-US" dirty="0">
                <a:solidFill>
                  <a:prstClr val="black"/>
                </a:solidFill>
              </a:rPr>
              <a:t>(2 km IR vs. 4 km)</a:t>
            </a:r>
          </a:p>
        </p:txBody>
      </p:sp>
      <p:sp>
        <p:nvSpPr>
          <p:cNvPr id="11" name="Rectangle 10"/>
          <p:cNvSpPr/>
          <p:nvPr/>
        </p:nvSpPr>
        <p:spPr>
          <a:xfrm>
            <a:off x="6934200" y="4114800"/>
            <a:ext cx="2133600" cy="1661993"/>
          </a:xfrm>
          <a:prstGeom prst="rect">
            <a:avLst/>
          </a:prstGeom>
        </p:spPr>
        <p:txBody>
          <a:bodyPr wrap="square">
            <a:spAutoFit/>
          </a:bodyPr>
          <a:lstStyle/>
          <a:p>
            <a:r>
              <a:rPr lang="en-US" sz="4800" b="1" dirty="0">
                <a:solidFill>
                  <a:prstClr val="black"/>
                </a:solidFill>
              </a:rPr>
              <a:t>X</a:t>
            </a:r>
          </a:p>
          <a:p>
            <a:r>
              <a:rPr lang="en-US" dirty="0">
                <a:solidFill>
                  <a:prstClr val="black"/>
                </a:solidFill>
              </a:rPr>
              <a:t>More spectral bands (16 on ABI vs. 5 on the current imager)</a:t>
            </a:r>
          </a:p>
        </p:txBody>
      </p:sp>
      <p:sp>
        <p:nvSpPr>
          <p:cNvPr id="13" name="TextBox 12"/>
          <p:cNvSpPr txBox="1"/>
          <p:nvPr/>
        </p:nvSpPr>
        <p:spPr>
          <a:xfrm>
            <a:off x="6407935" y="653534"/>
            <a:ext cx="1593065" cy="369332"/>
          </a:xfrm>
          <a:prstGeom prst="rect">
            <a:avLst/>
          </a:prstGeom>
          <a:noFill/>
        </p:spPr>
        <p:txBody>
          <a:bodyPr wrap="none" rtlCol="0">
            <a:spAutoFit/>
          </a:bodyPr>
          <a:lstStyle/>
          <a:p>
            <a:r>
              <a:rPr lang="en-US" dirty="0">
                <a:solidFill>
                  <a:prstClr val="black"/>
                </a:solidFill>
              </a:rPr>
              <a:t>ABI on GOES-S </a:t>
            </a:r>
          </a:p>
        </p:txBody>
      </p:sp>
      <p:pic>
        <p:nvPicPr>
          <p:cNvPr id="14" name="Picture 13"/>
          <p:cNvPicPr>
            <a:picLocks noChangeAspect="1"/>
          </p:cNvPicPr>
          <p:nvPr/>
        </p:nvPicPr>
        <p:blipFill>
          <a:blip r:embed="rId5"/>
          <a:stretch>
            <a:fillRect/>
          </a:stretch>
        </p:blipFill>
        <p:spPr>
          <a:xfrm>
            <a:off x="3657600" y="794083"/>
            <a:ext cx="2514600" cy="1705811"/>
          </a:xfrm>
          <a:prstGeom prst="rect">
            <a:avLst/>
          </a:prstGeom>
        </p:spPr>
      </p:pic>
    </p:spTree>
    <p:extLst>
      <p:ext uri="{BB962C8B-B14F-4D97-AF65-F5344CB8AC3E}">
        <p14:creationId xmlns:p14="http://schemas.microsoft.com/office/powerpoint/2010/main" val="2242826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entralfd-zoom-conus-20160802_18003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66750"/>
            <a:ext cx="9144000" cy="5524500"/>
          </a:xfrm>
          <a:prstGeom prst="rect">
            <a:avLst/>
          </a:prstGeom>
          <a:noFill/>
          <a:ln>
            <a:noFill/>
          </a:ln>
        </p:spPr>
      </p:pic>
      <p:sp>
        <p:nvSpPr>
          <p:cNvPr id="3" name="TextBox 2"/>
          <p:cNvSpPr txBox="1"/>
          <p:nvPr/>
        </p:nvSpPr>
        <p:spPr>
          <a:xfrm>
            <a:off x="2964797" y="1154668"/>
            <a:ext cx="1067921" cy="369332"/>
          </a:xfrm>
          <a:prstGeom prst="rect">
            <a:avLst/>
          </a:prstGeom>
          <a:solidFill>
            <a:schemeClr val="tx1"/>
          </a:solidFill>
        </p:spPr>
        <p:txBody>
          <a:bodyPr wrap="non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0.64 </a:t>
            </a:r>
            <a:r>
              <a:rPr kumimoji="0" lang="en-US" sz="2400" b="0" i="0" u="none" strike="noStrike" kern="1200" cap="none" spc="0" normalizeH="0" baseline="0" noProof="0" dirty="0">
                <a:ln>
                  <a:noFill/>
                </a:ln>
                <a:solidFill>
                  <a:prstClr val="white"/>
                </a:solidFill>
                <a:effectLst/>
                <a:uLnTx/>
                <a:uFillTx/>
                <a:latin typeface="Symbol" panose="05050102010706020507" pitchFamily="18" charset="2"/>
                <a:ea typeface="+mn-ea"/>
                <a:cs typeface="+mn-cs"/>
              </a:rPr>
              <a:t>m</a:t>
            </a:r>
            <a:r>
              <a:rPr kumimoji="0" lang="en-US" sz="1800" b="0" i="0" u="none" strike="noStrike" kern="1200" cap="none" spc="0" normalizeH="0" baseline="0" noProof="0" dirty="0">
                <a:ln>
                  <a:noFill/>
                </a:ln>
                <a:solidFill>
                  <a:prstClr val="white"/>
                </a:solidFill>
                <a:effectLst/>
                <a:uLnTx/>
                <a:uFillTx/>
                <a:latin typeface="Arial"/>
                <a:ea typeface="+mn-ea"/>
                <a:cs typeface="+mn-cs"/>
              </a:rPr>
              <a:t>m</a:t>
            </a:r>
          </a:p>
        </p:txBody>
      </p:sp>
      <p:sp>
        <p:nvSpPr>
          <p:cNvPr id="4" name="TextBox 3"/>
          <p:cNvSpPr txBox="1"/>
          <p:nvPr/>
        </p:nvSpPr>
        <p:spPr>
          <a:xfrm>
            <a:off x="5366746" y="2526267"/>
            <a:ext cx="891591" cy="369332"/>
          </a:xfrm>
          <a:prstGeom prst="rect">
            <a:avLst/>
          </a:prstGeom>
          <a:solidFill>
            <a:schemeClr val="tx1"/>
          </a:solidFill>
        </p:spPr>
        <p:txBody>
          <a:bodyPr wrap="none" tIns="0" b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3.9 </a:t>
            </a:r>
            <a:r>
              <a:rPr kumimoji="0" lang="en-US" sz="2400" b="0" i="0" u="none" strike="noStrike" kern="1200" cap="none" spc="0" normalizeH="0" baseline="0" noProof="0" dirty="0">
                <a:ln>
                  <a:noFill/>
                </a:ln>
                <a:solidFill>
                  <a:prstClr val="white"/>
                </a:solidFill>
                <a:effectLst/>
                <a:uLnTx/>
                <a:uFillTx/>
                <a:latin typeface="Symbol" panose="05050102010706020507" pitchFamily="18" charset="2"/>
                <a:ea typeface="+mn-ea"/>
                <a:cs typeface="+mn-cs"/>
              </a:rPr>
              <a:t>m</a:t>
            </a:r>
            <a:r>
              <a:rPr kumimoji="0" lang="en-US" sz="1800" b="0" i="0" u="none" strike="noStrike" kern="1200" cap="none" spc="0" normalizeH="0" baseline="0" noProof="0" dirty="0">
                <a:ln>
                  <a:noFill/>
                </a:ln>
                <a:solidFill>
                  <a:prstClr val="white"/>
                </a:solidFill>
                <a:effectLst/>
                <a:uLnTx/>
                <a:uFillTx/>
                <a:latin typeface="Arial"/>
                <a:ea typeface="+mn-ea"/>
                <a:cs typeface="+mn-cs"/>
              </a:rPr>
              <a:t>m</a:t>
            </a:r>
          </a:p>
        </p:txBody>
      </p:sp>
      <p:sp>
        <p:nvSpPr>
          <p:cNvPr id="5" name="TextBox 4"/>
          <p:cNvSpPr txBox="1"/>
          <p:nvPr/>
        </p:nvSpPr>
        <p:spPr>
          <a:xfrm>
            <a:off x="7668124" y="2526268"/>
            <a:ext cx="939681" cy="369332"/>
          </a:xfrm>
          <a:prstGeom prst="rect">
            <a:avLst/>
          </a:prstGeom>
          <a:solidFill>
            <a:schemeClr val="tx1"/>
          </a:solidFill>
        </p:spPr>
        <p:txBody>
          <a:bodyPr wrap="non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6.2 </a:t>
            </a:r>
            <a:r>
              <a:rPr kumimoji="0" lang="en-US" sz="2400" b="0" i="0" u="none" strike="noStrike" kern="1200" cap="none" spc="0" normalizeH="0" baseline="0" noProof="0" dirty="0">
                <a:ln>
                  <a:noFill/>
                </a:ln>
                <a:solidFill>
                  <a:prstClr val="white"/>
                </a:solidFill>
                <a:effectLst/>
                <a:uLnTx/>
                <a:uFillTx/>
                <a:latin typeface="Symbol" panose="05050102010706020507" pitchFamily="18" charset="2"/>
                <a:ea typeface="+mn-ea"/>
                <a:cs typeface="+mn-cs"/>
              </a:rPr>
              <a:t>m</a:t>
            </a:r>
            <a:r>
              <a:rPr kumimoji="0" lang="en-US" sz="1800" b="0" i="0" u="none" strike="noStrike" kern="1200" cap="none" spc="0" normalizeH="0" baseline="0" noProof="0" dirty="0">
                <a:ln>
                  <a:noFill/>
                </a:ln>
                <a:solidFill>
                  <a:prstClr val="white"/>
                </a:solidFill>
                <a:effectLst/>
                <a:uLnTx/>
                <a:uFillTx/>
                <a:latin typeface="Arial"/>
                <a:ea typeface="+mn-ea"/>
                <a:cs typeface="+mn-cs"/>
              </a:rPr>
              <a:t>m</a:t>
            </a:r>
          </a:p>
        </p:txBody>
      </p:sp>
      <p:sp>
        <p:nvSpPr>
          <p:cNvPr id="6" name="TextBox 5"/>
          <p:cNvSpPr txBox="1"/>
          <p:nvPr/>
        </p:nvSpPr>
        <p:spPr>
          <a:xfrm>
            <a:off x="7467600" y="5334000"/>
            <a:ext cx="1067921" cy="369332"/>
          </a:xfrm>
          <a:prstGeom prst="rect">
            <a:avLst/>
          </a:prstGeom>
          <a:solidFill>
            <a:schemeClr val="tx1"/>
          </a:solidFill>
        </p:spPr>
        <p:txBody>
          <a:bodyPr wrap="non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13.3 </a:t>
            </a:r>
            <a:r>
              <a:rPr kumimoji="0" lang="en-US" sz="2400" b="0" i="0" u="none" strike="noStrike" kern="1200" cap="none" spc="0" normalizeH="0" baseline="0" noProof="0" dirty="0">
                <a:ln>
                  <a:noFill/>
                </a:ln>
                <a:solidFill>
                  <a:prstClr val="white"/>
                </a:solidFill>
                <a:effectLst/>
                <a:uLnTx/>
                <a:uFillTx/>
                <a:latin typeface="Symbol" panose="05050102010706020507" pitchFamily="18" charset="2"/>
                <a:ea typeface="+mn-ea"/>
                <a:cs typeface="+mn-cs"/>
              </a:rPr>
              <a:t>m</a:t>
            </a:r>
            <a:r>
              <a:rPr kumimoji="0" lang="en-US" sz="1800" b="0" i="0" u="none" strike="noStrike" kern="1200" cap="none" spc="0" normalizeH="0" baseline="0" noProof="0" dirty="0">
                <a:ln>
                  <a:noFill/>
                </a:ln>
                <a:solidFill>
                  <a:prstClr val="white"/>
                </a:solidFill>
                <a:effectLst/>
                <a:uLnTx/>
                <a:uFillTx/>
                <a:latin typeface="Arial"/>
                <a:ea typeface="+mn-ea"/>
                <a:cs typeface="+mn-cs"/>
              </a:rPr>
              <a:t>m</a:t>
            </a:r>
          </a:p>
        </p:txBody>
      </p:sp>
      <p:sp>
        <p:nvSpPr>
          <p:cNvPr id="7" name="TextBox 6"/>
          <p:cNvSpPr txBox="1"/>
          <p:nvPr/>
        </p:nvSpPr>
        <p:spPr>
          <a:xfrm>
            <a:off x="754997" y="5333999"/>
            <a:ext cx="1067921" cy="369332"/>
          </a:xfrm>
          <a:prstGeom prst="rect">
            <a:avLst/>
          </a:prstGeom>
          <a:solidFill>
            <a:schemeClr val="tx1"/>
          </a:solidFill>
        </p:spPr>
        <p:txBody>
          <a:bodyPr wrap="non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10.3 </a:t>
            </a:r>
            <a:r>
              <a:rPr kumimoji="0" lang="en-US" sz="2400" b="0" i="0" u="none" strike="noStrike" kern="1200" cap="none" spc="0" normalizeH="0" baseline="0" noProof="0" dirty="0">
                <a:ln>
                  <a:noFill/>
                </a:ln>
                <a:solidFill>
                  <a:prstClr val="white"/>
                </a:solidFill>
                <a:effectLst/>
                <a:uLnTx/>
                <a:uFillTx/>
                <a:latin typeface="Symbol" panose="05050102010706020507" pitchFamily="18" charset="2"/>
                <a:ea typeface="+mn-ea"/>
                <a:cs typeface="+mn-cs"/>
              </a:rPr>
              <a:t>m</a:t>
            </a:r>
            <a:r>
              <a:rPr kumimoji="0" lang="en-US" sz="1800" b="0" i="0" u="none" strike="noStrike" kern="1200" cap="none" spc="0" normalizeH="0" baseline="0" noProof="0" dirty="0">
                <a:ln>
                  <a:noFill/>
                </a:ln>
                <a:solidFill>
                  <a:prstClr val="white"/>
                </a:solidFill>
                <a:effectLst/>
                <a:uLnTx/>
                <a:uFillTx/>
                <a:latin typeface="Arial"/>
                <a:ea typeface="+mn-ea"/>
                <a:cs typeface="+mn-cs"/>
              </a:rPr>
              <a:t>m</a:t>
            </a:r>
          </a:p>
        </p:txBody>
      </p:sp>
      <p:sp>
        <p:nvSpPr>
          <p:cNvPr id="8" name="TextBox 7"/>
          <p:cNvSpPr txBox="1"/>
          <p:nvPr/>
        </p:nvSpPr>
        <p:spPr>
          <a:xfrm>
            <a:off x="3027722" y="5333997"/>
            <a:ext cx="1050800" cy="369332"/>
          </a:xfrm>
          <a:prstGeom prst="rect">
            <a:avLst/>
          </a:prstGeom>
          <a:solidFill>
            <a:schemeClr val="tx1"/>
          </a:solidFill>
        </p:spPr>
        <p:txBody>
          <a:bodyPr wrap="non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11.2 </a:t>
            </a:r>
            <a:r>
              <a:rPr kumimoji="0" lang="en-US" sz="2400" b="0" i="0" u="none" strike="noStrike" kern="1200" cap="none" spc="0" normalizeH="0" baseline="0" noProof="0" dirty="0">
                <a:ln>
                  <a:noFill/>
                </a:ln>
                <a:solidFill>
                  <a:prstClr val="white"/>
                </a:solidFill>
                <a:effectLst/>
                <a:uLnTx/>
                <a:uFillTx/>
                <a:latin typeface="Symbol" panose="05050102010706020507" pitchFamily="18" charset="2"/>
                <a:ea typeface="+mn-ea"/>
                <a:cs typeface="+mn-cs"/>
              </a:rPr>
              <a:t>m</a:t>
            </a:r>
            <a:r>
              <a:rPr kumimoji="0" lang="en-US" sz="1800" b="0" i="0" u="none" strike="noStrike" kern="1200" cap="none" spc="0" normalizeH="0" baseline="0" noProof="0" dirty="0">
                <a:ln>
                  <a:noFill/>
                </a:ln>
                <a:solidFill>
                  <a:prstClr val="white"/>
                </a:solidFill>
                <a:effectLst/>
                <a:uLnTx/>
                <a:uFillTx/>
                <a:latin typeface="Arial"/>
                <a:ea typeface="+mn-ea"/>
                <a:cs typeface="+mn-cs"/>
              </a:rPr>
              <a:t>m</a:t>
            </a:r>
          </a:p>
        </p:txBody>
      </p:sp>
      <p:sp>
        <p:nvSpPr>
          <p:cNvPr id="9" name="TextBox 8"/>
          <p:cNvSpPr txBox="1"/>
          <p:nvPr/>
        </p:nvSpPr>
        <p:spPr>
          <a:xfrm>
            <a:off x="5256679" y="5333998"/>
            <a:ext cx="1067921" cy="369332"/>
          </a:xfrm>
          <a:prstGeom prst="rect">
            <a:avLst/>
          </a:prstGeom>
          <a:solidFill>
            <a:schemeClr val="tx1"/>
          </a:solidFill>
        </p:spPr>
        <p:txBody>
          <a:bodyPr wrap="non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12.3 </a:t>
            </a:r>
            <a:r>
              <a:rPr kumimoji="0" lang="en-US" sz="2400" b="0" i="0" u="none" strike="noStrike" kern="1200" cap="none" spc="0" normalizeH="0" baseline="0" noProof="0" dirty="0">
                <a:ln>
                  <a:noFill/>
                </a:ln>
                <a:solidFill>
                  <a:prstClr val="white"/>
                </a:solidFill>
                <a:effectLst/>
                <a:uLnTx/>
                <a:uFillTx/>
                <a:latin typeface="Symbol" panose="05050102010706020507" pitchFamily="18" charset="2"/>
                <a:ea typeface="+mn-ea"/>
                <a:cs typeface="+mn-cs"/>
              </a:rPr>
              <a:t>m</a:t>
            </a:r>
            <a:r>
              <a:rPr kumimoji="0" lang="en-US" sz="1800" b="0" i="0" u="none" strike="noStrike" kern="1200" cap="none" spc="0" normalizeH="0" baseline="0" noProof="0" dirty="0">
                <a:ln>
                  <a:noFill/>
                </a:ln>
                <a:solidFill>
                  <a:prstClr val="white"/>
                </a:solidFill>
                <a:effectLst/>
                <a:uLnTx/>
                <a:uFillTx/>
                <a:latin typeface="Arial"/>
                <a:ea typeface="+mn-ea"/>
                <a:cs typeface="+mn-cs"/>
              </a:rPr>
              <a:t>m</a:t>
            </a:r>
          </a:p>
        </p:txBody>
      </p:sp>
      <p:sp>
        <p:nvSpPr>
          <p:cNvPr id="10" name="TextBox 9"/>
          <p:cNvSpPr txBox="1"/>
          <p:nvPr/>
        </p:nvSpPr>
        <p:spPr>
          <a:xfrm>
            <a:off x="785968" y="3897868"/>
            <a:ext cx="939681" cy="369332"/>
          </a:xfrm>
          <a:prstGeom prst="rect">
            <a:avLst/>
          </a:prstGeom>
          <a:solidFill>
            <a:schemeClr val="tx1"/>
          </a:solidFill>
        </p:spPr>
        <p:txBody>
          <a:bodyPr wrap="non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6.9 </a:t>
            </a:r>
            <a:r>
              <a:rPr kumimoji="0" lang="en-US" sz="2400" b="0" i="0" u="none" strike="noStrike" kern="1200" cap="none" spc="0" normalizeH="0" baseline="0" noProof="0" dirty="0">
                <a:ln>
                  <a:noFill/>
                </a:ln>
                <a:solidFill>
                  <a:prstClr val="white"/>
                </a:solidFill>
                <a:effectLst/>
                <a:uLnTx/>
                <a:uFillTx/>
                <a:latin typeface="Symbol" panose="05050102010706020507" pitchFamily="18" charset="2"/>
                <a:ea typeface="+mn-ea"/>
                <a:cs typeface="+mn-cs"/>
              </a:rPr>
              <a:t>m</a:t>
            </a:r>
            <a:r>
              <a:rPr kumimoji="0" lang="en-US" sz="1800" b="0" i="0" u="none" strike="noStrike" kern="1200" cap="none" spc="0" normalizeH="0" baseline="0" noProof="0" dirty="0">
                <a:ln>
                  <a:noFill/>
                </a:ln>
                <a:solidFill>
                  <a:prstClr val="white"/>
                </a:solidFill>
                <a:effectLst/>
                <a:uLnTx/>
                <a:uFillTx/>
                <a:latin typeface="Arial"/>
                <a:ea typeface="+mn-ea"/>
                <a:cs typeface="+mn-cs"/>
              </a:rPr>
              <a:t>m</a:t>
            </a:r>
          </a:p>
        </p:txBody>
      </p:sp>
      <p:sp>
        <p:nvSpPr>
          <p:cNvPr id="11" name="TextBox 10"/>
          <p:cNvSpPr txBox="1"/>
          <p:nvPr/>
        </p:nvSpPr>
        <p:spPr>
          <a:xfrm>
            <a:off x="3083281" y="3897868"/>
            <a:ext cx="939681" cy="369332"/>
          </a:xfrm>
          <a:prstGeom prst="rect">
            <a:avLst/>
          </a:prstGeom>
          <a:solidFill>
            <a:schemeClr val="tx1"/>
          </a:solidFill>
        </p:spPr>
        <p:txBody>
          <a:bodyPr wrap="non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7.3 </a:t>
            </a:r>
            <a:r>
              <a:rPr kumimoji="0" lang="en-US" sz="2400" b="0" i="0" u="none" strike="noStrike" kern="1200" cap="none" spc="0" normalizeH="0" baseline="0" noProof="0" dirty="0">
                <a:ln>
                  <a:noFill/>
                </a:ln>
                <a:solidFill>
                  <a:prstClr val="white"/>
                </a:solidFill>
                <a:effectLst/>
                <a:uLnTx/>
                <a:uFillTx/>
                <a:latin typeface="Symbol" panose="05050102010706020507" pitchFamily="18" charset="2"/>
                <a:ea typeface="+mn-ea"/>
                <a:cs typeface="+mn-cs"/>
              </a:rPr>
              <a:t>m</a:t>
            </a:r>
            <a:r>
              <a:rPr kumimoji="0" lang="en-US" sz="1800" b="0" i="0" u="none" strike="noStrike" kern="1200" cap="none" spc="0" normalizeH="0" baseline="0" noProof="0" dirty="0">
                <a:ln>
                  <a:noFill/>
                </a:ln>
                <a:solidFill>
                  <a:prstClr val="white"/>
                </a:solidFill>
                <a:effectLst/>
                <a:uLnTx/>
                <a:uFillTx/>
                <a:latin typeface="Arial"/>
                <a:ea typeface="+mn-ea"/>
                <a:cs typeface="+mn-cs"/>
              </a:rPr>
              <a:t>m</a:t>
            </a:r>
          </a:p>
        </p:txBody>
      </p:sp>
      <p:sp>
        <p:nvSpPr>
          <p:cNvPr id="12" name="TextBox 11"/>
          <p:cNvSpPr txBox="1"/>
          <p:nvPr/>
        </p:nvSpPr>
        <p:spPr>
          <a:xfrm>
            <a:off x="5320798" y="3897868"/>
            <a:ext cx="939681" cy="369332"/>
          </a:xfrm>
          <a:prstGeom prst="rect">
            <a:avLst/>
          </a:prstGeom>
          <a:solidFill>
            <a:schemeClr val="tx1"/>
          </a:solidFill>
        </p:spPr>
        <p:txBody>
          <a:bodyPr wrap="non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8.4 </a:t>
            </a:r>
            <a:r>
              <a:rPr kumimoji="0" lang="en-US" sz="2400" b="0" i="0" u="none" strike="noStrike" kern="1200" cap="none" spc="0" normalizeH="0" baseline="0" noProof="0" dirty="0">
                <a:ln>
                  <a:noFill/>
                </a:ln>
                <a:solidFill>
                  <a:prstClr val="white"/>
                </a:solidFill>
                <a:effectLst/>
                <a:uLnTx/>
                <a:uFillTx/>
                <a:latin typeface="Symbol" panose="05050102010706020507" pitchFamily="18" charset="2"/>
                <a:ea typeface="+mn-ea"/>
                <a:cs typeface="+mn-cs"/>
              </a:rPr>
              <a:t>m</a:t>
            </a:r>
            <a:r>
              <a:rPr kumimoji="0" lang="en-US" sz="1800" b="0" i="0" u="none" strike="noStrike" kern="1200" cap="none" spc="0" normalizeH="0" baseline="0" noProof="0" dirty="0">
                <a:ln>
                  <a:noFill/>
                </a:ln>
                <a:solidFill>
                  <a:prstClr val="white"/>
                </a:solidFill>
                <a:effectLst/>
                <a:uLnTx/>
                <a:uFillTx/>
                <a:latin typeface="Arial"/>
                <a:ea typeface="+mn-ea"/>
                <a:cs typeface="+mn-cs"/>
              </a:rPr>
              <a:t>m</a:t>
            </a:r>
          </a:p>
        </p:txBody>
      </p:sp>
      <p:sp>
        <p:nvSpPr>
          <p:cNvPr id="13" name="TextBox 12"/>
          <p:cNvSpPr txBox="1"/>
          <p:nvPr/>
        </p:nvSpPr>
        <p:spPr>
          <a:xfrm>
            <a:off x="7531719" y="3897868"/>
            <a:ext cx="939681" cy="369332"/>
          </a:xfrm>
          <a:prstGeom prst="rect">
            <a:avLst/>
          </a:prstGeom>
          <a:solidFill>
            <a:schemeClr val="tx1"/>
          </a:solidFill>
        </p:spPr>
        <p:txBody>
          <a:bodyPr wrap="non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9.6 </a:t>
            </a:r>
            <a:r>
              <a:rPr kumimoji="0" lang="en-US" sz="2400" b="0" i="0" u="none" strike="noStrike" kern="1200" cap="none" spc="0" normalizeH="0" baseline="0" noProof="0" dirty="0">
                <a:ln>
                  <a:noFill/>
                </a:ln>
                <a:solidFill>
                  <a:prstClr val="white"/>
                </a:solidFill>
                <a:effectLst/>
                <a:uLnTx/>
                <a:uFillTx/>
                <a:latin typeface="Symbol" panose="05050102010706020507" pitchFamily="18" charset="2"/>
                <a:ea typeface="+mn-ea"/>
                <a:cs typeface="+mn-cs"/>
              </a:rPr>
              <a:t>m</a:t>
            </a:r>
            <a:r>
              <a:rPr kumimoji="0" lang="en-US" sz="1800" b="0" i="0" u="none" strike="noStrike" kern="1200" cap="none" spc="0" normalizeH="0" baseline="0" noProof="0" dirty="0">
                <a:ln>
                  <a:noFill/>
                </a:ln>
                <a:solidFill>
                  <a:prstClr val="white"/>
                </a:solidFill>
                <a:effectLst/>
                <a:uLnTx/>
                <a:uFillTx/>
                <a:latin typeface="Arial"/>
                <a:ea typeface="+mn-ea"/>
                <a:cs typeface="+mn-cs"/>
              </a:rPr>
              <a:t>m</a:t>
            </a:r>
          </a:p>
        </p:txBody>
      </p:sp>
      <p:sp>
        <p:nvSpPr>
          <p:cNvPr id="14" name="TextBox 13"/>
          <p:cNvSpPr txBox="1"/>
          <p:nvPr/>
        </p:nvSpPr>
        <p:spPr>
          <a:xfrm>
            <a:off x="764751" y="1154668"/>
            <a:ext cx="1067921" cy="369332"/>
          </a:xfrm>
          <a:prstGeom prst="rect">
            <a:avLst/>
          </a:prstGeom>
          <a:solidFill>
            <a:schemeClr val="tx1"/>
          </a:solidFill>
        </p:spPr>
        <p:txBody>
          <a:bodyPr wrap="non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0.47 </a:t>
            </a:r>
            <a:r>
              <a:rPr kumimoji="0" lang="en-US" sz="2400" b="0" i="0" u="none" strike="noStrike" kern="1200" cap="none" spc="0" normalizeH="0" baseline="0" noProof="0" dirty="0">
                <a:ln>
                  <a:noFill/>
                </a:ln>
                <a:solidFill>
                  <a:prstClr val="white"/>
                </a:solidFill>
                <a:effectLst/>
                <a:uLnTx/>
                <a:uFillTx/>
                <a:latin typeface="Symbol" panose="05050102010706020507" pitchFamily="18" charset="2"/>
                <a:ea typeface="+mn-ea"/>
                <a:cs typeface="+mn-cs"/>
              </a:rPr>
              <a:t>m</a:t>
            </a:r>
            <a:r>
              <a:rPr kumimoji="0" lang="en-US" sz="1800" b="0" i="0" u="none" strike="noStrike" kern="1200" cap="none" spc="0" normalizeH="0" baseline="0" noProof="0" dirty="0">
                <a:ln>
                  <a:noFill/>
                </a:ln>
                <a:solidFill>
                  <a:prstClr val="white"/>
                </a:solidFill>
                <a:effectLst/>
                <a:uLnTx/>
                <a:uFillTx/>
                <a:latin typeface="Arial"/>
                <a:ea typeface="+mn-ea"/>
                <a:cs typeface="+mn-cs"/>
              </a:rPr>
              <a:t>m</a:t>
            </a:r>
          </a:p>
        </p:txBody>
      </p:sp>
      <p:sp>
        <p:nvSpPr>
          <p:cNvPr id="15" name="TextBox 14"/>
          <p:cNvSpPr txBox="1"/>
          <p:nvPr/>
        </p:nvSpPr>
        <p:spPr>
          <a:xfrm>
            <a:off x="5304657" y="1154668"/>
            <a:ext cx="1067921" cy="369332"/>
          </a:xfrm>
          <a:prstGeom prst="rect">
            <a:avLst/>
          </a:prstGeom>
          <a:solidFill>
            <a:schemeClr val="tx1"/>
          </a:solidFill>
        </p:spPr>
        <p:txBody>
          <a:bodyPr wrap="non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0.86 </a:t>
            </a:r>
            <a:r>
              <a:rPr kumimoji="0" lang="en-US" sz="2400" b="0" i="0" u="none" strike="noStrike" kern="1200" cap="none" spc="0" normalizeH="0" baseline="0" noProof="0" dirty="0">
                <a:ln>
                  <a:noFill/>
                </a:ln>
                <a:solidFill>
                  <a:prstClr val="white"/>
                </a:solidFill>
                <a:effectLst/>
                <a:uLnTx/>
                <a:uFillTx/>
                <a:latin typeface="Symbol" panose="05050102010706020507" pitchFamily="18" charset="2"/>
                <a:ea typeface="+mn-ea"/>
                <a:cs typeface="+mn-cs"/>
              </a:rPr>
              <a:t>m</a:t>
            </a:r>
            <a:r>
              <a:rPr kumimoji="0" lang="en-US" sz="1800" b="0" i="0" u="none" strike="noStrike" kern="1200" cap="none" spc="0" normalizeH="0" baseline="0" noProof="0" dirty="0">
                <a:ln>
                  <a:noFill/>
                </a:ln>
                <a:solidFill>
                  <a:prstClr val="white"/>
                </a:solidFill>
                <a:effectLst/>
                <a:uLnTx/>
                <a:uFillTx/>
                <a:latin typeface="Arial"/>
                <a:ea typeface="+mn-ea"/>
                <a:cs typeface="+mn-cs"/>
              </a:rPr>
              <a:t>m</a:t>
            </a:r>
          </a:p>
        </p:txBody>
      </p:sp>
      <p:sp>
        <p:nvSpPr>
          <p:cNvPr id="16" name="TextBox 15"/>
          <p:cNvSpPr txBox="1"/>
          <p:nvPr/>
        </p:nvSpPr>
        <p:spPr>
          <a:xfrm>
            <a:off x="7604003" y="1154668"/>
            <a:ext cx="1067921" cy="369332"/>
          </a:xfrm>
          <a:prstGeom prst="rect">
            <a:avLst/>
          </a:prstGeom>
          <a:solidFill>
            <a:schemeClr val="tx1"/>
          </a:solidFill>
        </p:spPr>
        <p:txBody>
          <a:bodyPr wrap="non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1.37 </a:t>
            </a:r>
            <a:r>
              <a:rPr kumimoji="0" lang="en-US" sz="2400" b="0" i="0" u="none" strike="noStrike" kern="1200" cap="none" spc="0" normalizeH="0" baseline="0" noProof="0" dirty="0">
                <a:ln>
                  <a:noFill/>
                </a:ln>
                <a:solidFill>
                  <a:prstClr val="white"/>
                </a:solidFill>
                <a:effectLst/>
                <a:uLnTx/>
                <a:uFillTx/>
                <a:latin typeface="Symbol" panose="05050102010706020507" pitchFamily="18" charset="2"/>
                <a:ea typeface="+mn-ea"/>
                <a:cs typeface="+mn-cs"/>
              </a:rPr>
              <a:t>m</a:t>
            </a:r>
            <a:r>
              <a:rPr kumimoji="0" lang="en-US" sz="1800" b="0" i="0" u="none" strike="noStrike" kern="1200" cap="none" spc="0" normalizeH="0" baseline="0" noProof="0" dirty="0">
                <a:ln>
                  <a:noFill/>
                </a:ln>
                <a:solidFill>
                  <a:prstClr val="white"/>
                </a:solidFill>
                <a:effectLst/>
                <a:uLnTx/>
                <a:uFillTx/>
                <a:latin typeface="Arial"/>
                <a:ea typeface="+mn-ea"/>
                <a:cs typeface="+mn-cs"/>
              </a:rPr>
              <a:t>m</a:t>
            </a:r>
          </a:p>
        </p:txBody>
      </p:sp>
      <p:sp>
        <p:nvSpPr>
          <p:cNvPr id="17" name="TextBox 16"/>
          <p:cNvSpPr txBox="1"/>
          <p:nvPr/>
        </p:nvSpPr>
        <p:spPr>
          <a:xfrm>
            <a:off x="850087" y="2526267"/>
            <a:ext cx="939681" cy="369332"/>
          </a:xfrm>
          <a:prstGeom prst="rect">
            <a:avLst/>
          </a:prstGeom>
          <a:solidFill>
            <a:schemeClr val="tx1"/>
          </a:solidFill>
        </p:spPr>
        <p:txBody>
          <a:bodyPr wrap="non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1.6 </a:t>
            </a:r>
            <a:r>
              <a:rPr kumimoji="0" lang="en-US" sz="2400" b="0" i="0" u="none" strike="noStrike" kern="1200" cap="none" spc="0" normalizeH="0" baseline="0" noProof="0" dirty="0">
                <a:ln>
                  <a:noFill/>
                </a:ln>
                <a:solidFill>
                  <a:prstClr val="white"/>
                </a:solidFill>
                <a:effectLst/>
                <a:uLnTx/>
                <a:uFillTx/>
                <a:latin typeface="Symbol" panose="05050102010706020507" pitchFamily="18" charset="2"/>
                <a:ea typeface="+mn-ea"/>
                <a:cs typeface="+mn-cs"/>
              </a:rPr>
              <a:t>m</a:t>
            </a:r>
            <a:r>
              <a:rPr kumimoji="0" lang="en-US" sz="1800" b="0" i="0" u="none" strike="noStrike" kern="1200" cap="none" spc="0" normalizeH="0" baseline="0" noProof="0" dirty="0">
                <a:ln>
                  <a:noFill/>
                </a:ln>
                <a:solidFill>
                  <a:prstClr val="white"/>
                </a:solidFill>
                <a:effectLst/>
                <a:uLnTx/>
                <a:uFillTx/>
                <a:latin typeface="Arial"/>
                <a:ea typeface="+mn-ea"/>
                <a:cs typeface="+mn-cs"/>
              </a:rPr>
              <a:t>m</a:t>
            </a:r>
          </a:p>
        </p:txBody>
      </p:sp>
      <p:sp>
        <p:nvSpPr>
          <p:cNvPr id="18" name="TextBox 17"/>
          <p:cNvSpPr txBox="1"/>
          <p:nvPr/>
        </p:nvSpPr>
        <p:spPr>
          <a:xfrm>
            <a:off x="3083280" y="2526266"/>
            <a:ext cx="939681" cy="369332"/>
          </a:xfrm>
          <a:prstGeom prst="rect">
            <a:avLst/>
          </a:prstGeom>
          <a:solidFill>
            <a:schemeClr val="tx1"/>
          </a:solidFill>
        </p:spPr>
        <p:txBody>
          <a:bodyPr wrap="non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2.2 </a:t>
            </a:r>
            <a:r>
              <a:rPr kumimoji="0" lang="en-US" sz="2400" b="0" i="0" u="none" strike="noStrike" kern="1200" cap="none" spc="0" normalizeH="0" baseline="0" noProof="0" dirty="0">
                <a:ln>
                  <a:noFill/>
                </a:ln>
                <a:solidFill>
                  <a:prstClr val="white"/>
                </a:solidFill>
                <a:effectLst/>
                <a:uLnTx/>
                <a:uFillTx/>
                <a:latin typeface="Symbol" panose="05050102010706020507" pitchFamily="18" charset="2"/>
                <a:ea typeface="+mn-ea"/>
                <a:cs typeface="+mn-cs"/>
              </a:rPr>
              <a:t>m</a:t>
            </a:r>
            <a:r>
              <a:rPr kumimoji="0" lang="en-US" sz="1800" b="0" i="0" u="none" strike="noStrike" kern="1200" cap="none" spc="0" normalizeH="0" baseline="0" noProof="0" dirty="0">
                <a:ln>
                  <a:noFill/>
                </a:ln>
                <a:solidFill>
                  <a:prstClr val="white"/>
                </a:solidFill>
                <a:effectLst/>
                <a:uLnTx/>
                <a:uFillTx/>
                <a:latin typeface="Arial"/>
                <a:ea typeface="+mn-ea"/>
                <a:cs typeface="+mn-cs"/>
              </a:rPr>
              <a:t>m</a:t>
            </a:r>
          </a:p>
        </p:txBody>
      </p:sp>
      <p:sp>
        <p:nvSpPr>
          <p:cNvPr id="19" name="TextBox 18"/>
          <p:cNvSpPr txBox="1"/>
          <p:nvPr/>
        </p:nvSpPr>
        <p:spPr>
          <a:xfrm>
            <a:off x="2228890" y="152399"/>
            <a:ext cx="557537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a:ea typeface="+mn-ea"/>
                <a:cs typeface="+mn-cs"/>
              </a:rPr>
              <a:t>DOE-4 Simulated ABI Spectral bands</a:t>
            </a:r>
          </a:p>
        </p:txBody>
      </p:sp>
      <p:sp>
        <p:nvSpPr>
          <p:cNvPr id="20" name="TextBox 19"/>
          <p:cNvSpPr txBox="1"/>
          <p:nvPr/>
        </p:nvSpPr>
        <p:spPr>
          <a:xfrm>
            <a:off x="-76200" y="6172200"/>
            <a:ext cx="93726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GOES-R ABI Imagery simulated at UW via AWG Proxy, processed via the Ground System, acquired via </a:t>
            </a:r>
            <a:r>
              <a:rPr kumimoji="0" lang="en-US" sz="2000" b="0" i="0" u="none" strike="noStrike" kern="1200" cap="none" spc="0" normalizeH="0" baseline="0" noProof="0" dirty="0" err="1">
                <a:ln>
                  <a:noFill/>
                </a:ln>
                <a:solidFill>
                  <a:srgbClr val="000000"/>
                </a:solidFill>
                <a:effectLst/>
                <a:uLnTx/>
                <a:uFillTx/>
                <a:latin typeface="Arial"/>
                <a:ea typeface="+mn-ea"/>
                <a:cs typeface="+mn-cs"/>
              </a:rPr>
              <a:t>NOAAPort</a:t>
            </a:r>
            <a:r>
              <a:rPr kumimoji="0" lang="en-US" sz="2000" b="0" i="0" u="none" strike="noStrike" kern="1200" cap="none" spc="0" normalizeH="0" baseline="0" noProof="0" dirty="0">
                <a:ln>
                  <a:noFill/>
                </a:ln>
                <a:solidFill>
                  <a:srgbClr val="000000"/>
                </a:solidFill>
                <a:effectLst/>
                <a:uLnTx/>
                <a:uFillTx/>
                <a:latin typeface="Arial"/>
                <a:ea typeface="+mn-ea"/>
                <a:cs typeface="+mn-cs"/>
              </a:rPr>
              <a:t>, shown in AWIPS-II (default enhancements)</a:t>
            </a:r>
          </a:p>
        </p:txBody>
      </p:sp>
    </p:spTree>
    <p:extLst>
      <p:ext uri="{BB962C8B-B14F-4D97-AF65-F5344CB8AC3E}">
        <p14:creationId xmlns:p14="http://schemas.microsoft.com/office/powerpoint/2010/main" val="852588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entralfd-zoom-conus-products-20160802_181534-20160802_18303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66750"/>
            <a:ext cx="9144000" cy="5524500"/>
          </a:xfrm>
          <a:prstGeom prst="rect">
            <a:avLst/>
          </a:prstGeom>
          <a:noFill/>
          <a:ln>
            <a:noFill/>
          </a:ln>
        </p:spPr>
      </p:pic>
      <p:sp>
        <p:nvSpPr>
          <p:cNvPr id="3" name="TextBox 2"/>
          <p:cNvSpPr txBox="1"/>
          <p:nvPr/>
        </p:nvSpPr>
        <p:spPr>
          <a:xfrm>
            <a:off x="2438400" y="1154668"/>
            <a:ext cx="2241639" cy="276999"/>
          </a:xfrm>
          <a:prstGeom prst="rect">
            <a:avLst/>
          </a:prstGeom>
          <a:solidFill>
            <a:schemeClr val="tx1"/>
          </a:solidFill>
        </p:spPr>
        <p:txBody>
          <a:bodyPr wrap="non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Aerosol Optical Depth</a:t>
            </a:r>
          </a:p>
        </p:txBody>
      </p:sp>
      <p:sp>
        <p:nvSpPr>
          <p:cNvPr id="4" name="TextBox 3"/>
          <p:cNvSpPr txBox="1"/>
          <p:nvPr/>
        </p:nvSpPr>
        <p:spPr>
          <a:xfrm>
            <a:off x="5366746" y="2526267"/>
            <a:ext cx="1071319" cy="276999"/>
          </a:xfrm>
          <a:prstGeom prst="rect">
            <a:avLst/>
          </a:prstGeom>
          <a:solidFill>
            <a:schemeClr val="tx1"/>
          </a:solidFill>
        </p:spPr>
        <p:txBody>
          <a:bodyPr wrap="non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Rain Rate</a:t>
            </a:r>
          </a:p>
        </p:txBody>
      </p:sp>
      <p:sp>
        <p:nvSpPr>
          <p:cNvPr id="5" name="TextBox 4"/>
          <p:cNvSpPr txBox="1"/>
          <p:nvPr/>
        </p:nvSpPr>
        <p:spPr>
          <a:xfrm>
            <a:off x="7668124" y="2526268"/>
            <a:ext cx="498855" cy="276999"/>
          </a:xfrm>
          <a:prstGeom prst="rect">
            <a:avLst/>
          </a:prstGeom>
          <a:solidFill>
            <a:schemeClr val="tx1"/>
          </a:solidFill>
        </p:spPr>
        <p:txBody>
          <a:bodyPr wrap="non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LST</a:t>
            </a:r>
          </a:p>
        </p:txBody>
      </p:sp>
      <p:sp>
        <p:nvSpPr>
          <p:cNvPr id="6" name="TextBox 5"/>
          <p:cNvSpPr txBox="1"/>
          <p:nvPr/>
        </p:nvSpPr>
        <p:spPr>
          <a:xfrm>
            <a:off x="7380968" y="5334000"/>
            <a:ext cx="1229632" cy="276999"/>
          </a:xfrm>
          <a:prstGeom prst="rect">
            <a:avLst/>
          </a:prstGeom>
          <a:solidFill>
            <a:schemeClr val="tx1"/>
          </a:solidFill>
        </p:spPr>
        <p:txBody>
          <a:bodyPr wrap="non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Total Totals</a:t>
            </a:r>
          </a:p>
        </p:txBody>
      </p:sp>
      <p:sp>
        <p:nvSpPr>
          <p:cNvPr id="7" name="TextBox 6"/>
          <p:cNvSpPr txBox="1"/>
          <p:nvPr/>
        </p:nvSpPr>
        <p:spPr>
          <a:xfrm>
            <a:off x="2853394" y="5333999"/>
            <a:ext cx="1283172" cy="276999"/>
          </a:xfrm>
          <a:prstGeom prst="rect">
            <a:avLst/>
          </a:prstGeom>
          <a:solidFill>
            <a:schemeClr val="tx1"/>
          </a:solidFill>
        </p:spPr>
        <p:txBody>
          <a:bodyPr wrap="non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Lifted Index</a:t>
            </a:r>
          </a:p>
        </p:txBody>
      </p:sp>
      <p:sp>
        <p:nvSpPr>
          <p:cNvPr id="8" name="TextBox 7"/>
          <p:cNvSpPr txBox="1"/>
          <p:nvPr/>
        </p:nvSpPr>
        <p:spPr>
          <a:xfrm>
            <a:off x="5347716" y="5333997"/>
            <a:ext cx="1129284" cy="276999"/>
          </a:xfrm>
          <a:prstGeom prst="rect">
            <a:avLst/>
          </a:prstGeom>
          <a:solidFill>
            <a:schemeClr val="tx1"/>
          </a:solidFill>
        </p:spPr>
        <p:txBody>
          <a:bodyPr wrap="non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Showalter</a:t>
            </a:r>
          </a:p>
        </p:txBody>
      </p:sp>
      <p:sp>
        <p:nvSpPr>
          <p:cNvPr id="10" name="TextBox 9"/>
          <p:cNvSpPr txBox="1"/>
          <p:nvPr/>
        </p:nvSpPr>
        <p:spPr>
          <a:xfrm>
            <a:off x="881399" y="3897868"/>
            <a:ext cx="506870" cy="276999"/>
          </a:xfrm>
          <a:prstGeom prst="rect">
            <a:avLst/>
          </a:prstGeom>
          <a:solidFill>
            <a:schemeClr val="tx1"/>
          </a:solidFill>
        </p:spPr>
        <p:txBody>
          <a:bodyPr wrap="non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SST</a:t>
            </a:r>
          </a:p>
        </p:txBody>
      </p:sp>
      <p:sp>
        <p:nvSpPr>
          <p:cNvPr id="11" name="TextBox 10"/>
          <p:cNvSpPr txBox="1"/>
          <p:nvPr/>
        </p:nvSpPr>
        <p:spPr>
          <a:xfrm>
            <a:off x="5472504" y="3897868"/>
            <a:ext cx="620683" cy="276999"/>
          </a:xfrm>
          <a:prstGeom prst="rect">
            <a:avLst/>
          </a:prstGeom>
          <a:solidFill>
            <a:schemeClr val="tx1"/>
          </a:solidFill>
        </p:spPr>
        <p:txBody>
          <a:bodyPr wrap="non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TPW</a:t>
            </a:r>
          </a:p>
        </p:txBody>
      </p:sp>
      <p:sp>
        <p:nvSpPr>
          <p:cNvPr id="12" name="TextBox 11"/>
          <p:cNvSpPr txBox="1"/>
          <p:nvPr/>
        </p:nvSpPr>
        <p:spPr>
          <a:xfrm>
            <a:off x="7710021" y="3897868"/>
            <a:ext cx="671979" cy="276999"/>
          </a:xfrm>
          <a:prstGeom prst="rect">
            <a:avLst/>
          </a:prstGeom>
          <a:solidFill>
            <a:schemeClr val="tx1"/>
          </a:solidFill>
        </p:spPr>
        <p:txBody>
          <a:bodyPr wrap="non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CAPE</a:t>
            </a:r>
          </a:p>
        </p:txBody>
      </p:sp>
      <p:sp>
        <p:nvSpPr>
          <p:cNvPr id="13" name="TextBox 12"/>
          <p:cNvSpPr txBox="1"/>
          <p:nvPr/>
        </p:nvSpPr>
        <p:spPr>
          <a:xfrm>
            <a:off x="693174" y="5334000"/>
            <a:ext cx="883319" cy="276999"/>
          </a:xfrm>
          <a:prstGeom prst="rect">
            <a:avLst/>
          </a:prstGeom>
          <a:solidFill>
            <a:schemeClr val="tx1"/>
          </a:solidFill>
        </p:spPr>
        <p:txBody>
          <a:bodyPr wrap="non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K-index</a:t>
            </a:r>
          </a:p>
        </p:txBody>
      </p:sp>
      <p:sp>
        <p:nvSpPr>
          <p:cNvPr id="14" name="TextBox 13"/>
          <p:cNvSpPr txBox="1"/>
          <p:nvPr/>
        </p:nvSpPr>
        <p:spPr>
          <a:xfrm>
            <a:off x="238354" y="1154668"/>
            <a:ext cx="1866793" cy="276999"/>
          </a:xfrm>
          <a:prstGeom prst="rect">
            <a:avLst/>
          </a:prstGeom>
          <a:solidFill>
            <a:schemeClr val="tx1"/>
          </a:solidFill>
        </p:spPr>
        <p:txBody>
          <a:bodyPr wrap="non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Aerosol Detection</a:t>
            </a:r>
          </a:p>
        </p:txBody>
      </p:sp>
      <p:sp>
        <p:nvSpPr>
          <p:cNvPr id="15" name="TextBox 14"/>
          <p:cNvSpPr txBox="1"/>
          <p:nvPr/>
        </p:nvSpPr>
        <p:spPr>
          <a:xfrm>
            <a:off x="5105400" y="1154668"/>
            <a:ext cx="1281120" cy="276999"/>
          </a:xfrm>
          <a:prstGeom prst="rect">
            <a:avLst/>
          </a:prstGeom>
          <a:solidFill>
            <a:schemeClr val="tx1"/>
          </a:solidFill>
        </p:spPr>
        <p:txBody>
          <a:bodyPr wrap="non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Cloud Mask</a:t>
            </a:r>
          </a:p>
        </p:txBody>
      </p:sp>
      <p:sp>
        <p:nvSpPr>
          <p:cNvPr id="16" name="TextBox 15"/>
          <p:cNvSpPr txBox="1"/>
          <p:nvPr/>
        </p:nvSpPr>
        <p:spPr>
          <a:xfrm>
            <a:off x="7162800" y="1154668"/>
            <a:ext cx="1785874" cy="276999"/>
          </a:xfrm>
          <a:prstGeom prst="rect">
            <a:avLst/>
          </a:prstGeom>
          <a:solidFill>
            <a:schemeClr val="tx1"/>
          </a:solidFill>
        </p:spPr>
        <p:txBody>
          <a:bodyPr wrap="non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Cloud Top Height</a:t>
            </a:r>
          </a:p>
        </p:txBody>
      </p:sp>
      <p:sp>
        <p:nvSpPr>
          <p:cNvPr id="17" name="TextBox 16"/>
          <p:cNvSpPr txBox="1"/>
          <p:nvPr/>
        </p:nvSpPr>
        <p:spPr>
          <a:xfrm>
            <a:off x="323690" y="2526267"/>
            <a:ext cx="1723870" cy="276999"/>
          </a:xfrm>
          <a:prstGeom prst="rect">
            <a:avLst/>
          </a:prstGeom>
          <a:solidFill>
            <a:schemeClr val="tx1"/>
          </a:solidFill>
        </p:spPr>
        <p:txBody>
          <a:bodyPr wrap="non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Cloud Top Phase</a:t>
            </a:r>
          </a:p>
        </p:txBody>
      </p:sp>
      <p:sp>
        <p:nvSpPr>
          <p:cNvPr id="18" name="TextBox 17"/>
          <p:cNvSpPr txBox="1"/>
          <p:nvPr/>
        </p:nvSpPr>
        <p:spPr>
          <a:xfrm>
            <a:off x="2438400" y="2526266"/>
            <a:ext cx="1972720" cy="276999"/>
          </a:xfrm>
          <a:prstGeom prst="rect">
            <a:avLst/>
          </a:prstGeom>
          <a:solidFill>
            <a:schemeClr val="tx1"/>
          </a:solidFill>
        </p:spPr>
        <p:txBody>
          <a:bodyPr wrap="non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Cloud Top Pressure</a:t>
            </a:r>
          </a:p>
        </p:txBody>
      </p:sp>
      <p:sp>
        <p:nvSpPr>
          <p:cNvPr id="19" name="TextBox 18"/>
          <p:cNvSpPr txBox="1"/>
          <p:nvPr/>
        </p:nvSpPr>
        <p:spPr>
          <a:xfrm>
            <a:off x="3036917" y="3886200"/>
            <a:ext cx="698333" cy="276999"/>
          </a:xfrm>
          <a:prstGeom prst="rect">
            <a:avLst/>
          </a:prstGeom>
          <a:solidFill>
            <a:schemeClr val="tx1"/>
          </a:solidFill>
        </p:spPr>
        <p:txBody>
          <a:bodyPr wrap="non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Snow</a:t>
            </a:r>
          </a:p>
        </p:txBody>
      </p:sp>
      <p:sp>
        <p:nvSpPr>
          <p:cNvPr id="20" name="TextBox 19"/>
          <p:cNvSpPr txBox="1"/>
          <p:nvPr/>
        </p:nvSpPr>
        <p:spPr>
          <a:xfrm>
            <a:off x="1491887" y="152399"/>
            <a:ext cx="716715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a:ea typeface="+mn-ea"/>
                <a:cs typeface="+mn-cs"/>
              </a:rPr>
              <a:t>DOE-4 Simulated ABI (select) Derived Products </a:t>
            </a:r>
          </a:p>
        </p:txBody>
      </p:sp>
      <p:sp>
        <p:nvSpPr>
          <p:cNvPr id="21" name="TextBox 20"/>
          <p:cNvSpPr txBox="1"/>
          <p:nvPr/>
        </p:nvSpPr>
        <p:spPr>
          <a:xfrm>
            <a:off x="0" y="6172200"/>
            <a:ext cx="98298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Using GOES-R ABI Imagery simulated at UW via AWG Proxy, processed via the  Ground System, acquired via </a:t>
            </a:r>
            <a:r>
              <a:rPr kumimoji="0" lang="en-US" sz="2000" b="0" i="0" u="none" strike="noStrike" kern="1200" cap="none" spc="0" normalizeH="0" baseline="0" noProof="0" dirty="0" err="1">
                <a:ln>
                  <a:noFill/>
                </a:ln>
                <a:solidFill>
                  <a:srgbClr val="000000"/>
                </a:solidFill>
                <a:effectLst/>
                <a:uLnTx/>
                <a:uFillTx/>
                <a:latin typeface="Arial"/>
                <a:ea typeface="+mn-ea"/>
                <a:cs typeface="+mn-cs"/>
              </a:rPr>
              <a:t>NOAAPort</a:t>
            </a:r>
            <a:r>
              <a:rPr kumimoji="0" lang="en-US" sz="2000" b="0" i="0" u="none" strike="noStrike" kern="1200" cap="none" spc="0" normalizeH="0" baseline="0" noProof="0" dirty="0">
                <a:ln>
                  <a:noFill/>
                </a:ln>
                <a:solidFill>
                  <a:srgbClr val="000000"/>
                </a:solidFill>
                <a:effectLst/>
                <a:uLnTx/>
                <a:uFillTx/>
                <a:latin typeface="Arial"/>
                <a:ea typeface="+mn-ea"/>
                <a:cs typeface="+mn-cs"/>
              </a:rPr>
              <a:t>, in AWIPS-II (default enhancements)</a:t>
            </a:r>
          </a:p>
        </p:txBody>
      </p:sp>
    </p:spTree>
    <p:extLst>
      <p:ext uri="{BB962C8B-B14F-4D97-AF65-F5344CB8AC3E}">
        <p14:creationId xmlns:p14="http://schemas.microsoft.com/office/powerpoint/2010/main" val="4120161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custDataLst>
              <p:tags r:id="rId2"/>
            </p:custDataLst>
          </p:nvPr>
        </p:nvPicPr>
        <p:blipFill rotWithShape="1">
          <a:blip r:embed="rId5">
            <a:extLst>
              <a:ext uri="{28A0092B-C50C-407E-A947-70E740481C1C}">
                <a14:useLocalDpi xmlns:a14="http://schemas.microsoft.com/office/drawing/2010/main" val="0"/>
              </a:ext>
            </a:extLst>
          </a:blip>
          <a:srcRect l="29526" t="14114" r="15333" b="11794"/>
          <a:stretch/>
        </p:blipFill>
        <p:spPr bwMode="auto">
          <a:xfrm>
            <a:off x="0" y="-9358"/>
            <a:ext cx="9156476" cy="6867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445846" y="6258580"/>
            <a:ext cx="3621954" cy="523220"/>
          </a:xfrm>
          <a:prstGeom prst="rect">
            <a:avLst/>
          </a:prstGeom>
          <a:noFill/>
          <a:ln w="12700">
            <a:solidFill>
              <a:srgbClr val="FFFF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Arial"/>
                <a:ea typeface="+mn-ea"/>
                <a:cs typeface="+mn-cs"/>
              </a:rPr>
              <a:t>http://www.goes-r.gov</a:t>
            </a:r>
          </a:p>
        </p:txBody>
      </p:sp>
    </p:spTree>
    <p:custDataLst>
      <p:tags r:id="rId1"/>
    </p:custDataLst>
    <p:extLst>
      <p:ext uri="{BB962C8B-B14F-4D97-AF65-F5344CB8AC3E}">
        <p14:creationId xmlns:p14="http://schemas.microsoft.com/office/powerpoint/2010/main" val="4320661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2" name="Slide Number Placeholder 4"/>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F4914A6-2A92-4790-A36D-282932745CB9}" type="slidenum">
              <a:rPr lang="en-US" smtClean="0">
                <a:solidFill>
                  <a:srgbClr val="000000"/>
                </a:solidFill>
              </a:rPr>
              <a:pPr eaLnBrk="1" hangingPunct="1"/>
              <a:t>18</a:t>
            </a:fld>
            <a:endParaRPr lang="en-US" smtClean="0">
              <a:solidFill>
                <a:srgbClr val="000000"/>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746237"/>
            <a:ext cx="7543800" cy="5031656"/>
          </a:xfrm>
          <a:prstGeom prst="rect">
            <a:avLst/>
          </a:prstGeom>
          <a:ln>
            <a:solidFill>
              <a:schemeClr val="tx1"/>
            </a:solidFill>
          </a:ln>
        </p:spPr>
      </p:pic>
      <p:sp>
        <p:nvSpPr>
          <p:cNvPr id="11" name="Content Placeholder 3"/>
          <p:cNvSpPr>
            <a:spLocks noGrp="1"/>
          </p:cNvSpPr>
          <p:nvPr>
            <p:ph idx="1"/>
          </p:nvPr>
        </p:nvSpPr>
        <p:spPr>
          <a:xfrm>
            <a:off x="228600" y="152400"/>
            <a:ext cx="8229600" cy="4525963"/>
          </a:xfrm>
        </p:spPr>
        <p:txBody>
          <a:bodyPr/>
          <a:lstStyle/>
          <a:p>
            <a:pPr eaLnBrk="1" hangingPunct="1"/>
            <a:r>
              <a:rPr lang="en-US" dirty="0" smtClean="0">
                <a:solidFill>
                  <a:schemeClr val="bg1"/>
                </a:solidFill>
              </a:rPr>
              <a:t>GOES-R ABI</a:t>
            </a:r>
          </a:p>
          <a:p>
            <a:pPr lvl="1" eaLnBrk="1" hangingPunct="1"/>
            <a:r>
              <a:rPr lang="en-US" dirty="0" smtClean="0">
                <a:solidFill>
                  <a:schemeClr val="bg1"/>
                </a:solidFill>
              </a:rPr>
              <a:t>Spectral, Spatial and Temporal </a:t>
            </a:r>
          </a:p>
          <a:p>
            <a:pPr lvl="1" eaLnBrk="1" hangingPunct="1"/>
            <a:r>
              <a:rPr lang="en-US" dirty="0" smtClean="0">
                <a:solidFill>
                  <a:schemeClr val="bg1"/>
                </a:solidFill>
              </a:rPr>
              <a:t>Improved, Improved and Improved</a:t>
            </a:r>
          </a:p>
        </p:txBody>
      </p:sp>
      <p:sp>
        <p:nvSpPr>
          <p:cNvPr id="104453" name="TextBox 2"/>
          <p:cNvSpPr txBox="1">
            <a:spLocks noChangeArrowheads="1"/>
          </p:cNvSpPr>
          <p:nvPr/>
        </p:nvSpPr>
        <p:spPr bwMode="auto">
          <a:xfrm>
            <a:off x="7162800" y="6523038"/>
            <a:ext cx="1541463"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dirty="0">
                <a:solidFill>
                  <a:srgbClr val="000000"/>
                </a:solidFill>
              </a:rPr>
              <a:t>Lockheed Martin</a:t>
            </a:r>
          </a:p>
        </p:txBody>
      </p:sp>
      <p:sp>
        <p:nvSpPr>
          <p:cNvPr id="3" name="TextBox 2"/>
          <p:cNvSpPr txBox="1"/>
          <p:nvPr/>
        </p:nvSpPr>
        <p:spPr>
          <a:xfrm>
            <a:off x="5145613" y="5410200"/>
            <a:ext cx="569387" cy="369332"/>
          </a:xfrm>
          <a:prstGeom prst="rect">
            <a:avLst/>
          </a:prstGeom>
          <a:noFill/>
        </p:spPr>
        <p:txBody>
          <a:bodyPr wrap="none" rtlCol="0">
            <a:spAutoFit/>
          </a:bodyPr>
          <a:lstStyle/>
          <a:p>
            <a:r>
              <a:rPr lang="en-US" dirty="0">
                <a:solidFill>
                  <a:srgbClr val="000000"/>
                </a:solidFill>
              </a:rPr>
              <a:t>Me!</a:t>
            </a:r>
          </a:p>
        </p:txBody>
      </p:sp>
      <p:sp>
        <p:nvSpPr>
          <p:cNvPr id="7" name="TextBox 6"/>
          <p:cNvSpPr txBox="1"/>
          <p:nvPr/>
        </p:nvSpPr>
        <p:spPr>
          <a:xfrm>
            <a:off x="7139637" y="2590800"/>
            <a:ext cx="556563" cy="369332"/>
          </a:xfrm>
          <a:prstGeom prst="rect">
            <a:avLst/>
          </a:prstGeom>
          <a:noFill/>
        </p:spPr>
        <p:txBody>
          <a:bodyPr wrap="none" rtlCol="0">
            <a:spAutoFit/>
          </a:bodyPr>
          <a:lstStyle/>
          <a:p>
            <a:r>
              <a:rPr lang="en-US" dirty="0">
                <a:solidFill>
                  <a:srgbClr val="000000"/>
                </a:solidFill>
              </a:rPr>
              <a:t>ABI</a:t>
            </a:r>
          </a:p>
        </p:txBody>
      </p:sp>
    </p:spTree>
    <p:extLst>
      <p:ext uri="{BB962C8B-B14F-4D97-AF65-F5344CB8AC3E}">
        <p14:creationId xmlns:p14="http://schemas.microsoft.com/office/powerpoint/2010/main" val="1882372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fld id="{8B55A369-EB68-49EC-B17E-BC8D7DE2B36F}" type="slidenum">
              <a:rPr lang="en-US">
                <a:solidFill>
                  <a:srgbClr val="FFFFFF"/>
                </a:solidFill>
              </a:rPr>
              <a:pPr/>
              <a:t>19</a:t>
            </a:fld>
            <a:endParaRPr lang="en-US">
              <a:solidFill>
                <a:srgbClr val="FFFFFF"/>
              </a:solidFill>
            </a:endParaRPr>
          </a:p>
        </p:txBody>
      </p:sp>
      <p:sp>
        <p:nvSpPr>
          <p:cNvPr id="84994" name="Rectangle 2"/>
          <p:cNvSpPr>
            <a:spLocks noGrp="1" noChangeArrowheads="1"/>
          </p:cNvSpPr>
          <p:nvPr>
            <p:ph type="title"/>
          </p:nvPr>
        </p:nvSpPr>
        <p:spPr/>
        <p:txBody>
          <a:bodyPr/>
          <a:lstStyle/>
          <a:p>
            <a:r>
              <a:rPr lang="en-US" dirty="0">
                <a:solidFill>
                  <a:srgbClr val="FFFF00"/>
                </a:solidFill>
              </a:rPr>
              <a:t>Mission Planning</a:t>
            </a:r>
          </a:p>
        </p:txBody>
      </p:sp>
      <p:sp>
        <p:nvSpPr>
          <p:cNvPr id="84995" name="Rectangle 3"/>
          <p:cNvSpPr>
            <a:spLocks noGrp="1" noChangeArrowheads="1"/>
          </p:cNvSpPr>
          <p:nvPr>
            <p:ph type="body" idx="1"/>
          </p:nvPr>
        </p:nvSpPr>
        <p:spPr>
          <a:xfrm>
            <a:off x="0" y="685800"/>
            <a:ext cx="9144000" cy="1828800"/>
          </a:xfrm>
        </p:spPr>
        <p:txBody>
          <a:bodyPr/>
          <a:lstStyle/>
          <a:p>
            <a:r>
              <a:rPr lang="en-US" sz="2400" dirty="0" smtClean="0"/>
              <a:t>STAR very </a:t>
            </a:r>
            <a:r>
              <a:rPr lang="en-US" sz="2400" dirty="0"/>
              <a:t>involved during the early GOES-R series development. This includes: formulation studies for both ABI and advanced geostationary sounder, ABI band selection and modification, Technical Requirement Documents, Performance and Operational Requirements Document, etc.</a:t>
            </a:r>
          </a:p>
          <a:p>
            <a:endParaRPr lang="en-US" sz="2800" dirty="0"/>
          </a:p>
        </p:txBody>
      </p:sp>
      <p:pic>
        <p:nvPicPr>
          <p:cNvPr id="84996" name="Picture 4" descr="Slide1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 y="2628900"/>
            <a:ext cx="4114800" cy="3086100"/>
          </a:xfrm>
          <a:prstGeom prst="rect">
            <a:avLst/>
          </a:prstGeom>
          <a:noFill/>
          <a:extLst>
            <a:ext uri="{909E8E84-426E-40DD-AFC4-6F175D3DCCD1}">
              <a14:hiddenFill xmlns:a14="http://schemas.microsoft.com/office/drawing/2010/main">
                <a:solidFill>
                  <a:srgbClr val="FFFFFF"/>
                </a:solidFill>
              </a14:hiddenFill>
            </a:ext>
          </a:extLst>
        </p:spPr>
      </p:pic>
      <p:pic>
        <p:nvPicPr>
          <p:cNvPr id="84997" name="Picture 5" descr="abi_trd_cover_1999"/>
          <p:cNvPicPr>
            <a:picLocks noChangeAspect="1" noChangeArrowheads="1"/>
          </p:cNvPicPr>
          <p:nvPr/>
        </p:nvPicPr>
        <p:blipFill>
          <a:blip r:embed="rId4" cstate="email">
            <a:extLst>
              <a:ext uri="{28A0092B-C50C-407E-A947-70E740481C1C}">
                <a14:useLocalDpi xmlns:a14="http://schemas.microsoft.com/office/drawing/2010/main"/>
              </a:ext>
            </a:extLst>
          </a:blip>
          <a:srcRect b="44579"/>
          <a:stretch>
            <a:fillRect/>
          </a:stretch>
        </p:blipFill>
        <p:spPr bwMode="auto">
          <a:xfrm>
            <a:off x="5562600" y="2640013"/>
            <a:ext cx="2743200" cy="1931987"/>
          </a:xfrm>
          <a:prstGeom prst="rect">
            <a:avLst/>
          </a:prstGeom>
          <a:noFill/>
          <a:extLst>
            <a:ext uri="{909E8E84-426E-40DD-AFC4-6F175D3DCCD1}">
              <a14:hiddenFill xmlns:a14="http://schemas.microsoft.com/office/drawing/2010/main">
                <a:solidFill>
                  <a:srgbClr val="FFFFFF"/>
                </a:solidFill>
              </a14:hiddenFill>
            </a:ext>
          </a:extLst>
        </p:spPr>
      </p:pic>
      <p:sp>
        <p:nvSpPr>
          <p:cNvPr id="84998" name="Text Box 6"/>
          <p:cNvSpPr txBox="1">
            <a:spLocks noChangeArrowheads="1"/>
          </p:cNvSpPr>
          <p:nvPr/>
        </p:nvSpPr>
        <p:spPr bwMode="auto">
          <a:xfrm>
            <a:off x="152400" y="5865813"/>
            <a:ext cx="6400800" cy="5810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sz="1600" dirty="0">
                <a:solidFill>
                  <a:srgbClr val="000000"/>
                </a:solidFill>
              </a:rPr>
              <a:t>Originally ABI was only 8 spectral bands, now it is 16. All ABI bands were modified with input from STAR and it’s Cooperative Institutes.</a:t>
            </a:r>
          </a:p>
        </p:txBody>
      </p:sp>
      <p:sp>
        <p:nvSpPr>
          <p:cNvPr id="85000" name="Text Box 8"/>
          <p:cNvSpPr txBox="1">
            <a:spLocks noChangeArrowheads="1"/>
          </p:cNvSpPr>
          <p:nvPr/>
        </p:nvSpPr>
        <p:spPr bwMode="auto">
          <a:xfrm>
            <a:off x="6902450" y="5562600"/>
            <a:ext cx="2165350" cy="9159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solidFill>
                  <a:srgbClr val="000000"/>
                </a:solidFill>
              </a:rPr>
              <a:t>ABI/ABS Requirements.</a:t>
            </a:r>
          </a:p>
          <a:p>
            <a:pPr fontAlgn="base">
              <a:spcBef>
                <a:spcPct val="0"/>
              </a:spcBef>
              <a:spcAft>
                <a:spcPct val="0"/>
              </a:spcAft>
            </a:pPr>
            <a:r>
              <a:rPr lang="en-US">
                <a:solidFill>
                  <a:srgbClr val="000000"/>
                </a:solidFill>
              </a:rPr>
              <a:t>circa 1999/2000</a:t>
            </a:r>
          </a:p>
        </p:txBody>
      </p:sp>
      <p:pic>
        <p:nvPicPr>
          <p:cNvPr id="85001" name="Picture 9" descr="abs_cover"/>
          <p:cNvPicPr>
            <a:picLocks noChangeAspect="1" noChangeArrowheads="1"/>
          </p:cNvPicPr>
          <p:nvPr/>
        </p:nvPicPr>
        <p:blipFill>
          <a:blip r:embed="rId5" cstate="email">
            <a:extLst>
              <a:ext uri="{28A0092B-C50C-407E-A947-70E740481C1C}">
                <a14:useLocalDpi xmlns:a14="http://schemas.microsoft.com/office/drawing/2010/main"/>
              </a:ext>
            </a:extLst>
          </a:blip>
          <a:srcRect l="12503" t="12402" r="16107"/>
          <a:stretch>
            <a:fillRect/>
          </a:stretch>
        </p:blipFill>
        <p:spPr bwMode="auto">
          <a:xfrm>
            <a:off x="4648200" y="4572000"/>
            <a:ext cx="4495800" cy="1076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0223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GOES-R</a:t>
            </a:r>
            <a:endParaRPr lang="en-US" dirty="0">
              <a:solidFill>
                <a:schemeClr val="bg1"/>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white"/>
                </a:solidFill>
              </a:rPr>
              <a:pPr/>
              <a:t>2</a:t>
            </a:fld>
            <a:endParaRPr lang="en-US" dirty="0">
              <a:solidFill>
                <a:prstClr val="white"/>
              </a:solidFill>
            </a:endParaRPr>
          </a:p>
        </p:txBody>
      </p:sp>
      <p:sp>
        <p:nvSpPr>
          <p:cNvPr id="9" name="Content Placeholder 2"/>
          <p:cNvSpPr txBox="1">
            <a:spLocks/>
          </p:cNvSpPr>
          <p:nvPr/>
        </p:nvSpPr>
        <p:spPr>
          <a:xfrm>
            <a:off x="-76199" y="3200400"/>
            <a:ext cx="5562600" cy="5791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US" sz="2200" b="1" dirty="0" smtClean="0">
                <a:solidFill>
                  <a:srgbClr val="FFFF00"/>
                </a:solidFill>
              </a:rPr>
              <a:t>Geostationary Lightning Mapper (GLM)</a:t>
            </a:r>
          </a:p>
          <a:p>
            <a:pPr lvl="1"/>
            <a:r>
              <a:rPr lang="en-US" sz="2200" b="1" dirty="0" smtClean="0">
                <a:solidFill>
                  <a:srgbClr val="FFFF00"/>
                </a:solidFill>
              </a:rPr>
              <a:t>Advanced Baseline Imager (ABI)</a:t>
            </a:r>
          </a:p>
          <a:p>
            <a:pPr marL="914400" lvl="2" indent="-225425"/>
            <a:r>
              <a:rPr lang="en-US" sz="1800" b="1" dirty="0" smtClean="0">
                <a:solidFill>
                  <a:srgbClr val="FFFF00"/>
                </a:solidFill>
              </a:rPr>
              <a:t>3x more spectral bands</a:t>
            </a:r>
          </a:p>
          <a:p>
            <a:pPr marL="914400" lvl="2" indent="-225425"/>
            <a:r>
              <a:rPr lang="en-US" sz="1800" b="1" dirty="0" smtClean="0">
                <a:solidFill>
                  <a:srgbClr val="FFFF00"/>
                </a:solidFill>
              </a:rPr>
              <a:t>4x spatial resolution </a:t>
            </a:r>
          </a:p>
          <a:p>
            <a:pPr marL="914400" lvl="2" indent="-225425"/>
            <a:r>
              <a:rPr lang="en-US" sz="1800" b="1" dirty="0" smtClean="0">
                <a:solidFill>
                  <a:srgbClr val="FFFF00"/>
                </a:solidFill>
              </a:rPr>
              <a:t>5x temporal coverage</a:t>
            </a:r>
          </a:p>
          <a:p>
            <a:pPr marL="282575" indent="-277813"/>
            <a:r>
              <a:rPr lang="en-US" sz="2000" dirty="0" smtClean="0">
                <a:solidFill>
                  <a:prstClr val="white"/>
                </a:solidFill>
              </a:rPr>
              <a:t>Space weather and solar imaging instruments</a:t>
            </a:r>
            <a:endParaRPr lang="fr-FR" sz="2000" dirty="0" smtClean="0">
              <a:solidFill>
                <a:prstClr val="white"/>
              </a:solidFill>
            </a:endParaRPr>
          </a:p>
          <a:p>
            <a:pPr marL="682625" lvl="1" indent="-277813"/>
            <a:r>
              <a:rPr lang="fr-FR" sz="1600" dirty="0" err="1" smtClean="0">
                <a:solidFill>
                  <a:prstClr val="white"/>
                </a:solidFill>
              </a:rPr>
              <a:t>Space</a:t>
            </a:r>
            <a:r>
              <a:rPr lang="fr-FR" sz="1600" dirty="0" smtClean="0">
                <a:solidFill>
                  <a:prstClr val="white"/>
                </a:solidFill>
              </a:rPr>
              <a:t> </a:t>
            </a:r>
            <a:r>
              <a:rPr lang="fr-FR" sz="1600" dirty="0" err="1" smtClean="0">
                <a:solidFill>
                  <a:prstClr val="white"/>
                </a:solidFill>
              </a:rPr>
              <a:t>Environment</a:t>
            </a:r>
            <a:r>
              <a:rPr lang="fr-FR" sz="1600" dirty="0" smtClean="0">
                <a:solidFill>
                  <a:prstClr val="white"/>
                </a:solidFill>
              </a:rPr>
              <a:t> in-Situ </a:t>
            </a:r>
            <a:r>
              <a:rPr lang="fr-FR" sz="1600" dirty="0" err="1" smtClean="0">
                <a:solidFill>
                  <a:prstClr val="white"/>
                </a:solidFill>
              </a:rPr>
              <a:t>Sensor</a:t>
            </a:r>
            <a:r>
              <a:rPr lang="fr-FR" sz="1600" dirty="0" smtClean="0">
                <a:solidFill>
                  <a:prstClr val="white"/>
                </a:solidFill>
              </a:rPr>
              <a:t> Suite (SEISS)</a:t>
            </a:r>
          </a:p>
          <a:p>
            <a:pPr marL="682625" lvl="1" indent="-277813"/>
            <a:r>
              <a:rPr lang="fr-FR" sz="1600" dirty="0" err="1" smtClean="0">
                <a:solidFill>
                  <a:prstClr val="white"/>
                </a:solidFill>
              </a:rPr>
              <a:t>Magnetometer</a:t>
            </a:r>
            <a:endParaRPr lang="fr-FR" sz="1600" dirty="0" smtClean="0">
              <a:solidFill>
                <a:prstClr val="white"/>
              </a:solidFill>
            </a:endParaRPr>
          </a:p>
          <a:p>
            <a:pPr marL="682625" lvl="1" indent="-277813"/>
            <a:r>
              <a:rPr lang="fr-FR" sz="1600" dirty="0" err="1" smtClean="0">
                <a:solidFill>
                  <a:prstClr val="white"/>
                </a:solidFill>
              </a:rPr>
              <a:t>Solar</a:t>
            </a:r>
            <a:r>
              <a:rPr lang="fr-FR" sz="1600" dirty="0" smtClean="0">
                <a:solidFill>
                  <a:prstClr val="white"/>
                </a:solidFill>
              </a:rPr>
              <a:t> Ultra-Violet Imager (SUVI)</a:t>
            </a:r>
          </a:p>
          <a:p>
            <a:pPr marL="682625" lvl="1" indent="-277813"/>
            <a:r>
              <a:rPr lang="fr-FR" sz="1600" dirty="0" err="1" smtClean="0">
                <a:solidFill>
                  <a:prstClr val="white"/>
                </a:solidFill>
              </a:rPr>
              <a:t>Extreme</a:t>
            </a:r>
            <a:r>
              <a:rPr lang="fr-FR" sz="1600" dirty="0" smtClean="0">
                <a:solidFill>
                  <a:prstClr val="white"/>
                </a:solidFill>
              </a:rPr>
              <a:t> Ultraviolet and X-ray </a:t>
            </a:r>
            <a:r>
              <a:rPr lang="fr-FR" sz="1600" dirty="0" err="1" smtClean="0">
                <a:solidFill>
                  <a:prstClr val="white"/>
                </a:solidFill>
              </a:rPr>
              <a:t>Irradiance</a:t>
            </a:r>
            <a:r>
              <a:rPr lang="fr-FR" sz="1600" dirty="0" smtClean="0">
                <a:solidFill>
                  <a:prstClr val="white"/>
                </a:solidFill>
              </a:rPr>
              <a:t> </a:t>
            </a:r>
            <a:r>
              <a:rPr lang="fr-FR" sz="1600" dirty="0" err="1" smtClean="0">
                <a:solidFill>
                  <a:prstClr val="white"/>
                </a:solidFill>
              </a:rPr>
              <a:t>Sensors</a:t>
            </a:r>
            <a:r>
              <a:rPr lang="fr-FR" sz="1600" dirty="0" smtClean="0">
                <a:solidFill>
                  <a:prstClr val="white"/>
                </a:solidFill>
              </a:rPr>
              <a:t> (EXIS)</a:t>
            </a:r>
          </a:p>
          <a:p>
            <a:pPr marL="682625" lvl="1" indent="-277813"/>
            <a:endParaRPr lang="fr-FR" sz="2000" dirty="0" smtClean="0">
              <a:solidFill>
                <a:prstClr val="white"/>
              </a:solidFill>
            </a:endParaRPr>
          </a:p>
          <a:p>
            <a:pPr marL="682625" lvl="1" indent="-277813"/>
            <a:endParaRPr lang="en-US" sz="2400" dirty="0" smtClean="0">
              <a:solidFill>
                <a:prstClr val="white"/>
              </a:solidFill>
            </a:endParaRPr>
          </a:p>
          <a:p>
            <a:pPr marL="682625" lvl="1" indent="-277813"/>
            <a:endParaRPr lang="en-US" sz="2400" dirty="0" smtClean="0">
              <a:solidFill>
                <a:prstClr val="white"/>
              </a:solidFill>
            </a:endParaRPr>
          </a:p>
          <a:p>
            <a:endParaRPr lang="en-US" dirty="0">
              <a:solidFill>
                <a:prstClr val="white"/>
              </a:solidFill>
            </a:endParaRPr>
          </a:p>
        </p:txBody>
      </p:sp>
      <p:pic>
        <p:nvPicPr>
          <p:cNvPr id="8" name="Picture 6" descr="C:\Users\bline\Desktop\Presentations\Steamboat_2016\spacecraft-earth-in-bkgr-760-07-29-13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6031" y="3429000"/>
            <a:ext cx="3631769" cy="28194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0" y="1143000"/>
            <a:ext cx="8991600" cy="2819400"/>
          </a:xfrm>
        </p:spPr>
        <p:txBody>
          <a:bodyPr>
            <a:normAutofit/>
          </a:bodyPr>
          <a:lstStyle/>
          <a:p>
            <a:r>
              <a:rPr lang="en-US" sz="2600" dirty="0">
                <a:solidFill>
                  <a:schemeClr val="bg1"/>
                </a:solidFill>
              </a:rPr>
              <a:t>Next </a:t>
            </a:r>
            <a:r>
              <a:rPr lang="en-US" sz="2600" dirty="0" smtClean="0">
                <a:solidFill>
                  <a:schemeClr val="bg1"/>
                </a:solidFill>
              </a:rPr>
              <a:t>generation </a:t>
            </a:r>
            <a:r>
              <a:rPr lang="en-US" sz="2600" dirty="0">
                <a:solidFill>
                  <a:schemeClr val="bg1"/>
                </a:solidFill>
              </a:rPr>
              <a:t>of </a:t>
            </a:r>
            <a:r>
              <a:rPr lang="en-US" sz="2600" dirty="0" smtClean="0">
                <a:solidFill>
                  <a:schemeClr val="bg1"/>
                </a:solidFill>
              </a:rPr>
              <a:t>NOAA/NASA geo </a:t>
            </a:r>
            <a:r>
              <a:rPr lang="en-US" sz="2600" dirty="0">
                <a:solidFill>
                  <a:schemeClr val="bg1"/>
                </a:solidFill>
              </a:rPr>
              <a:t>weather </a:t>
            </a:r>
            <a:r>
              <a:rPr lang="en-US" sz="2600" dirty="0" smtClean="0">
                <a:solidFill>
                  <a:schemeClr val="bg1"/>
                </a:solidFill>
              </a:rPr>
              <a:t>satellites</a:t>
            </a:r>
          </a:p>
          <a:p>
            <a:pPr marL="682625" lvl="1" indent="-277813"/>
            <a:r>
              <a:rPr lang="en-US" sz="2200" dirty="0" smtClean="0">
                <a:solidFill>
                  <a:schemeClr val="bg1"/>
                </a:solidFill>
              </a:rPr>
              <a:t>R-Series includes 4 satellites (R, S, T, U)</a:t>
            </a:r>
          </a:p>
          <a:p>
            <a:pPr marL="682625" lvl="1" indent="-277813"/>
            <a:r>
              <a:rPr lang="en-US" sz="2200" dirty="0" smtClean="0">
                <a:solidFill>
                  <a:schemeClr val="bg1"/>
                </a:solidFill>
              </a:rPr>
              <a:t>First to launch in 04 Nov 2016</a:t>
            </a:r>
          </a:p>
          <a:p>
            <a:pPr marL="682625" lvl="1" indent="-277813"/>
            <a:r>
              <a:rPr lang="en-US" sz="2200" dirty="0" smtClean="0"/>
              <a:t>Represents first major upgrade in over 20 years</a:t>
            </a:r>
            <a:endParaRPr lang="en-US" sz="2200" dirty="0" smtClean="0">
              <a:solidFill>
                <a:schemeClr val="bg1"/>
              </a:solidFill>
            </a:endParaRPr>
          </a:p>
          <a:p>
            <a:r>
              <a:rPr lang="en-US" sz="2600" dirty="0" smtClean="0">
                <a:solidFill>
                  <a:schemeClr val="bg1"/>
                </a:solidFill>
              </a:rPr>
              <a:t>Earth-pointing instruments</a:t>
            </a:r>
            <a:endParaRPr lang="fr-FR" sz="2000" dirty="0"/>
          </a:p>
          <a:p>
            <a:pPr marL="682625" lvl="1" indent="-277813"/>
            <a:endParaRPr lang="en-US" sz="2400" dirty="0" smtClean="0"/>
          </a:p>
          <a:p>
            <a:pPr marL="682625" lvl="1" indent="-277813"/>
            <a:endParaRPr lang="en-US" sz="2400" dirty="0" smtClean="0">
              <a:solidFill>
                <a:schemeClr val="bg1"/>
              </a:solidFill>
            </a:endParaRPr>
          </a:p>
          <a:p>
            <a:endParaRPr lang="en-US" dirty="0">
              <a:solidFill>
                <a:schemeClr val="bg1"/>
              </a:solidFill>
            </a:endParaRPr>
          </a:p>
        </p:txBody>
      </p:sp>
    </p:spTree>
    <p:custDataLst>
      <p:tags r:id="rId1"/>
    </p:custDataLst>
    <p:extLst>
      <p:ext uri="{BB962C8B-B14F-4D97-AF65-F5344CB8AC3E}">
        <p14:creationId xmlns:p14="http://schemas.microsoft.com/office/powerpoint/2010/main" val="5629423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5-11-12 at 3.06.0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27" y="609600"/>
            <a:ext cx="9144000" cy="6150022"/>
          </a:xfrm>
          <a:prstGeom prst="rect">
            <a:avLst/>
          </a:prstGeom>
        </p:spPr>
      </p:pic>
      <p:sp>
        <p:nvSpPr>
          <p:cNvPr id="4" name="TextBox 3"/>
          <p:cNvSpPr txBox="1"/>
          <p:nvPr/>
        </p:nvSpPr>
        <p:spPr>
          <a:xfrm>
            <a:off x="1981200" y="19334"/>
            <a:ext cx="5899121"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Corbel"/>
                <a:ea typeface="+mn-ea"/>
                <a:cs typeface="+mn-cs"/>
              </a:rPr>
              <a:t>Advanced Himawari Imager </a:t>
            </a:r>
            <a:r>
              <a:rPr kumimoji="0" lang="en-US" sz="2400" b="1" i="0" u="none" strike="noStrike" kern="1200" cap="none" spc="0" normalizeH="0" baseline="0" noProof="0" dirty="0">
                <a:ln>
                  <a:noFill/>
                </a:ln>
                <a:solidFill>
                  <a:prstClr val="black"/>
                </a:solidFill>
                <a:effectLst/>
                <a:uLnTx/>
                <a:uFillTx/>
                <a:latin typeface="Corbel"/>
                <a:ea typeface="+mn-ea"/>
                <a:cs typeface="+mn-cs"/>
              </a:rPr>
              <a:t>Spectral Bands</a:t>
            </a:r>
          </a:p>
        </p:txBody>
      </p:sp>
      <p:sp>
        <p:nvSpPr>
          <p:cNvPr id="5" name="Oval 4"/>
          <p:cNvSpPr/>
          <p:nvPr/>
        </p:nvSpPr>
        <p:spPr>
          <a:xfrm>
            <a:off x="0" y="1524000"/>
            <a:ext cx="381000"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Oval 5"/>
          <p:cNvSpPr/>
          <p:nvPr/>
        </p:nvSpPr>
        <p:spPr>
          <a:xfrm>
            <a:off x="4419600" y="2438400"/>
            <a:ext cx="381000"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Oval 6"/>
          <p:cNvSpPr/>
          <p:nvPr/>
        </p:nvSpPr>
        <p:spPr>
          <a:xfrm>
            <a:off x="0" y="2438400"/>
            <a:ext cx="381000"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Oval 7"/>
          <p:cNvSpPr/>
          <p:nvPr/>
        </p:nvSpPr>
        <p:spPr>
          <a:xfrm>
            <a:off x="4419600" y="1828800"/>
            <a:ext cx="381000"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Oval 8"/>
          <p:cNvSpPr/>
          <p:nvPr/>
        </p:nvSpPr>
        <p:spPr>
          <a:xfrm>
            <a:off x="4419600" y="1524000"/>
            <a:ext cx="381000"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9"/>
          <p:cNvSpPr/>
          <p:nvPr/>
        </p:nvSpPr>
        <p:spPr>
          <a:xfrm>
            <a:off x="0" y="1855651"/>
            <a:ext cx="381000"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92003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t>AHI: Spectral (20-September-2015) </a:t>
            </a: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22BBB9-C1AA-4DF3-BA90-8A99347896A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302" y="1094739"/>
            <a:ext cx="8957298" cy="5610861"/>
          </a:xfrm>
        </p:spPr>
      </p:pic>
      <p:sp>
        <p:nvSpPr>
          <p:cNvPr id="3" name="Rectangle 2"/>
          <p:cNvSpPr/>
          <p:nvPr/>
        </p:nvSpPr>
        <p:spPr>
          <a:xfrm>
            <a:off x="0" y="1066800"/>
            <a:ext cx="6781800" cy="1371600"/>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9" name="Straight Connector 8"/>
          <p:cNvCxnSpPr/>
          <p:nvPr/>
        </p:nvCxnSpPr>
        <p:spPr>
          <a:xfrm>
            <a:off x="4495800" y="2514600"/>
            <a:ext cx="0" cy="137160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8991600" y="2514600"/>
            <a:ext cx="0" cy="419100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0" y="3874896"/>
            <a:ext cx="0" cy="2830704"/>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6705600"/>
            <a:ext cx="89916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0" y="3874896"/>
            <a:ext cx="4495800" cy="11304"/>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4495800" y="2514600"/>
            <a:ext cx="4495800" cy="11304"/>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819400" y="1625025"/>
            <a:ext cx="128112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rgbClr val="0070C0"/>
                </a:solidFill>
                <a:effectLst/>
                <a:uLnTx/>
                <a:uFillTx/>
                <a:latin typeface="Calibri"/>
                <a:ea typeface="+mn-ea"/>
                <a:cs typeface="+mn-cs"/>
              </a:rPr>
              <a:t>Visible</a:t>
            </a:r>
            <a:endParaRPr kumimoji="0" lang="en-US" sz="3200" b="0" i="0" u="none" strike="noStrike" kern="1200" cap="none" spc="0" normalizeH="0" baseline="0" noProof="0" dirty="0">
              <a:ln>
                <a:noFill/>
              </a:ln>
              <a:solidFill>
                <a:srgbClr val="0070C0"/>
              </a:solidFill>
              <a:effectLst/>
              <a:uLnTx/>
              <a:uFillTx/>
              <a:latin typeface="Calibri"/>
              <a:ea typeface="+mn-ea"/>
              <a:cs typeface="+mn-cs"/>
            </a:endParaRPr>
          </a:p>
        </p:txBody>
      </p:sp>
      <p:sp>
        <p:nvSpPr>
          <p:cNvPr id="24" name="TextBox 23"/>
          <p:cNvSpPr txBox="1"/>
          <p:nvPr/>
        </p:nvSpPr>
        <p:spPr>
          <a:xfrm rot="19596266">
            <a:off x="3763106" y="4173946"/>
            <a:ext cx="118404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FF0000"/>
                </a:solidFill>
                <a:effectLst/>
                <a:uLnTx/>
                <a:uFillTx/>
                <a:latin typeface="Calibri"/>
                <a:ea typeface="+mn-ea"/>
                <a:cs typeface="+mn-cs"/>
              </a:rPr>
              <a:t>Infrared</a:t>
            </a:r>
            <a:endParaRPr kumimoji="0" lang="en-US" sz="2400" b="0" i="0" u="none" strike="noStrike" kern="1200" cap="none" spc="0" normalizeH="0" baseline="0" noProof="0" dirty="0">
              <a:ln>
                <a:noFill/>
              </a:ln>
              <a:solidFill>
                <a:srgbClr val="FF0000"/>
              </a:solidFill>
              <a:effectLst/>
              <a:uLnTx/>
              <a:uFillTx/>
              <a:latin typeface="Calibri"/>
              <a:ea typeface="+mn-ea"/>
              <a:cs typeface="+mn-cs"/>
            </a:endParaRPr>
          </a:p>
        </p:txBody>
      </p:sp>
      <p:cxnSp>
        <p:nvCxnSpPr>
          <p:cNvPr id="26" name="Straight Connector 25"/>
          <p:cNvCxnSpPr/>
          <p:nvPr/>
        </p:nvCxnSpPr>
        <p:spPr>
          <a:xfrm>
            <a:off x="6827854" y="1076848"/>
            <a:ext cx="0" cy="1371600"/>
          </a:xfrm>
          <a:prstGeom prst="line">
            <a:avLst/>
          </a:prstGeom>
          <a:ln w="508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419600" y="2525904"/>
            <a:ext cx="0" cy="1284096"/>
          </a:xfrm>
          <a:prstGeom prst="line">
            <a:avLst/>
          </a:prstGeom>
          <a:ln w="508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6781800" y="1076848"/>
            <a:ext cx="2209800" cy="0"/>
          </a:xfrm>
          <a:prstGeom prst="line">
            <a:avLst/>
          </a:prstGeom>
          <a:ln w="508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6781800" y="2438400"/>
            <a:ext cx="2209800" cy="0"/>
          </a:xfrm>
          <a:prstGeom prst="line">
            <a:avLst/>
          </a:prstGeom>
          <a:ln w="508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0" y="2514600"/>
            <a:ext cx="4419600" cy="0"/>
          </a:xfrm>
          <a:prstGeom prst="line">
            <a:avLst/>
          </a:prstGeom>
          <a:ln w="508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0" y="3810000"/>
            <a:ext cx="4419600" cy="0"/>
          </a:xfrm>
          <a:prstGeom prst="line">
            <a:avLst/>
          </a:prstGeom>
          <a:ln w="508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1327925" y="3048000"/>
            <a:ext cx="194867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92D050"/>
                </a:solidFill>
                <a:effectLst/>
                <a:uLnTx/>
                <a:uFillTx/>
                <a:latin typeface="Calibri"/>
                <a:ea typeface="+mn-ea"/>
                <a:cs typeface="+mn-cs"/>
              </a:rPr>
              <a:t>Near- infrared</a:t>
            </a:r>
            <a:endParaRPr kumimoji="0" lang="en-US" sz="2400" b="0" i="0" u="none" strike="noStrike" kern="1200" cap="none" spc="0" normalizeH="0" baseline="0" noProof="0" dirty="0">
              <a:ln>
                <a:noFill/>
              </a:ln>
              <a:solidFill>
                <a:srgbClr val="92D050"/>
              </a:solidFill>
              <a:effectLst/>
              <a:uLnTx/>
              <a:uFillTx/>
              <a:latin typeface="Calibri"/>
              <a:ea typeface="+mn-ea"/>
              <a:cs typeface="+mn-cs"/>
            </a:endParaRPr>
          </a:p>
        </p:txBody>
      </p:sp>
    </p:spTree>
    <p:extLst>
      <p:ext uri="{BB962C8B-B14F-4D97-AF65-F5344CB8AC3E}">
        <p14:creationId xmlns:p14="http://schemas.microsoft.com/office/powerpoint/2010/main" val="1601071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3" grpId="0"/>
      <p:bldP spid="24" grpId="0"/>
      <p:bldP spid="3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CD94A3-70B5-4073-BF2F-75129C8B436A}" type="slidenum">
              <a:rPr kumimoji="0" lang="en-US" sz="14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 name="Rectangle 2"/>
          <p:cNvSpPr txBox="1">
            <a:spLocks noChangeArrowheads="1"/>
          </p:cNvSpPr>
          <p:nvPr/>
        </p:nvSpPr>
        <p:spPr>
          <a:xfrm>
            <a:off x="457200" y="0"/>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dirty="0">
                <a:ln>
                  <a:noFill/>
                </a:ln>
                <a:solidFill>
                  <a:srgbClr val="FFFF00"/>
                </a:solidFill>
                <a:effectLst/>
                <a:uLnTx/>
                <a:uFillTx/>
                <a:latin typeface="Arial"/>
                <a:ea typeface="+mj-ea"/>
                <a:cs typeface="+mj-cs"/>
              </a:rPr>
              <a:t>Mount </a:t>
            </a:r>
            <a:r>
              <a:rPr kumimoji="0" lang="en-US" sz="4400" b="0" i="0" u="none" strike="noStrike" kern="0" cap="none" spc="0" normalizeH="0" baseline="0" noProof="0" dirty="0" err="1">
                <a:ln>
                  <a:noFill/>
                </a:ln>
                <a:solidFill>
                  <a:srgbClr val="FFFF00"/>
                </a:solidFill>
                <a:effectLst/>
                <a:uLnTx/>
                <a:uFillTx/>
                <a:latin typeface="Arial"/>
                <a:ea typeface="+mj-ea"/>
                <a:cs typeface="+mj-cs"/>
              </a:rPr>
              <a:t>Pavlof</a:t>
            </a:r>
            <a:r>
              <a:rPr kumimoji="0" lang="en-US" sz="4400" b="0" i="0" u="none" strike="noStrike" kern="0" cap="none" spc="0" normalizeH="0" baseline="0" noProof="0" dirty="0">
                <a:ln>
                  <a:noFill/>
                </a:ln>
                <a:solidFill>
                  <a:srgbClr val="FFFF00"/>
                </a:solidFill>
                <a:effectLst/>
                <a:uLnTx/>
                <a:uFillTx/>
                <a:latin typeface="Arial"/>
                <a:ea typeface="+mj-ea"/>
                <a:cs typeface="+mj-cs"/>
              </a:rPr>
              <a:t> volcano in Alaska</a:t>
            </a:r>
            <a:endParaRPr kumimoji="0" lang="en-US" sz="4400" b="0" i="0" u="none" strike="noStrike" kern="0" cap="none" spc="0" normalizeH="0" baseline="0" noProof="0" dirty="0" smtClean="0">
              <a:ln>
                <a:noFill/>
              </a:ln>
              <a:solidFill>
                <a:srgbClr val="FFFF00"/>
              </a:solidFill>
              <a:effectLst/>
              <a:uLnTx/>
              <a:uFillTx/>
              <a:latin typeface="Arial"/>
              <a:ea typeface="+mj-ea"/>
              <a:cs typeface="+mj-cs"/>
            </a:endParaRPr>
          </a:p>
        </p:txBody>
      </p:sp>
      <p:pic>
        <p:nvPicPr>
          <p:cNvPr id="4" name="160328_himawari8_water_vapor_bands_Pavlof_AK_nomap_ani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57200" y="691992"/>
            <a:ext cx="8229600" cy="6156483"/>
          </a:xfrm>
          <a:prstGeom prst="rect">
            <a:avLst/>
          </a:prstGeom>
        </p:spPr>
      </p:pic>
      <p:sp>
        <p:nvSpPr>
          <p:cNvPr id="5" name="TextBox 4"/>
          <p:cNvSpPr txBox="1"/>
          <p:nvPr/>
        </p:nvSpPr>
        <p:spPr>
          <a:xfrm>
            <a:off x="7162800" y="1143000"/>
            <a:ext cx="118494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FFFFFF">
                    <a:lumMod val="65000"/>
                  </a:srgbClr>
                </a:solidFill>
                <a:effectLst/>
                <a:uLnTx/>
                <a:uFillTx/>
                <a:latin typeface="Arial"/>
                <a:ea typeface="+mn-ea"/>
                <a:cs typeface="+mn-cs"/>
              </a:rPr>
              <a:t>animation</a:t>
            </a:r>
            <a:endParaRPr kumimoji="0" lang="en-US" sz="1800" b="0" i="0" u="none" strike="noStrike" kern="1200" cap="none" spc="0" normalizeH="0" baseline="0" noProof="0" dirty="0">
              <a:ln>
                <a:noFill/>
              </a:ln>
              <a:solidFill>
                <a:srgbClr val="FFFFFF">
                  <a:lumMod val="65000"/>
                </a:srgbClr>
              </a:solidFill>
              <a:effectLst/>
              <a:uLnTx/>
              <a:uFillTx/>
              <a:latin typeface="Arial"/>
              <a:ea typeface="+mn-ea"/>
              <a:cs typeface="+mn-cs"/>
            </a:endParaRPr>
          </a:p>
        </p:txBody>
      </p:sp>
    </p:spTree>
    <p:extLst>
      <p:ext uri="{BB962C8B-B14F-4D97-AF65-F5344CB8AC3E}">
        <p14:creationId xmlns:p14="http://schemas.microsoft.com/office/powerpoint/2010/main" val="9560921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ECD94A3-70B5-4073-BF2F-75129C8B436A}" type="slidenum">
              <a:rPr lang="en-US" smtClean="0">
                <a:solidFill>
                  <a:srgbClr val="000000"/>
                </a:solidFill>
              </a:rPr>
              <a:pPr>
                <a:defRPr/>
              </a:pPr>
              <a:t>23</a:t>
            </a:fld>
            <a:endParaRPr lang="en-US">
              <a:solidFill>
                <a:srgbClr val="000000"/>
              </a:solidFill>
            </a:endParaRPr>
          </a:p>
        </p:txBody>
      </p:sp>
      <p:sp>
        <p:nvSpPr>
          <p:cNvPr id="3" name="Rectangle 2"/>
          <p:cNvSpPr txBox="1">
            <a:spLocks noChangeArrowheads="1"/>
          </p:cNvSpPr>
          <p:nvPr/>
        </p:nvSpPr>
        <p:spPr>
          <a:xfrm>
            <a:off x="457200" y="0"/>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eaLnBrk="1" hangingPunct="1"/>
            <a:r>
              <a:rPr lang="en-US" kern="0" dirty="0" smtClean="0">
                <a:solidFill>
                  <a:srgbClr val="FFFF00"/>
                </a:solidFill>
              </a:rPr>
              <a:t>Tropical </a:t>
            </a:r>
            <a:r>
              <a:rPr lang="en-US" kern="0" dirty="0">
                <a:solidFill>
                  <a:srgbClr val="FFFF00"/>
                </a:solidFill>
              </a:rPr>
              <a:t>Cyclones (</a:t>
            </a:r>
            <a:r>
              <a:rPr lang="en-US" kern="0" dirty="0" err="1">
                <a:solidFill>
                  <a:srgbClr val="FFFF00"/>
                </a:solidFill>
              </a:rPr>
              <a:t>Meranti</a:t>
            </a:r>
            <a:r>
              <a:rPr lang="en-US" kern="0" dirty="0">
                <a:solidFill>
                  <a:srgbClr val="FFFF00"/>
                </a:solidFill>
              </a:rPr>
              <a:t>)</a:t>
            </a:r>
            <a:endParaRPr lang="en-US" kern="0" dirty="0" smtClean="0">
              <a:solidFill>
                <a:srgbClr val="FFFF00"/>
              </a:solidFill>
            </a:endParaRPr>
          </a:p>
        </p:txBody>
      </p:sp>
      <p:pic>
        <p:nvPicPr>
          <p:cNvPr id="5" name="16090911-12_himawari8_visible_infrared_Super_Typhoon_Meranti_ani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33400" y="793832"/>
            <a:ext cx="8064500" cy="6064167"/>
          </a:xfrm>
          <a:prstGeom prst="rect">
            <a:avLst/>
          </a:prstGeom>
        </p:spPr>
      </p:pic>
    </p:spTree>
    <p:extLst>
      <p:ext uri="{BB962C8B-B14F-4D97-AF65-F5344CB8AC3E}">
        <p14:creationId xmlns:p14="http://schemas.microsoft.com/office/powerpoint/2010/main" val="24722366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ECD94A3-70B5-4073-BF2F-75129C8B436A}" type="slidenum">
              <a:rPr lang="en-US" smtClean="0">
                <a:solidFill>
                  <a:srgbClr val="000000"/>
                </a:solidFill>
              </a:rPr>
              <a:pPr>
                <a:defRPr/>
              </a:pPr>
              <a:t>24</a:t>
            </a:fld>
            <a:endParaRPr lang="en-US">
              <a:solidFill>
                <a:srgbClr val="000000"/>
              </a:solidFill>
            </a:endParaRPr>
          </a:p>
        </p:txBody>
      </p:sp>
      <p:sp>
        <p:nvSpPr>
          <p:cNvPr id="3" name="Rectangle 2"/>
          <p:cNvSpPr txBox="1">
            <a:spLocks noChangeArrowheads="1"/>
          </p:cNvSpPr>
          <p:nvPr/>
        </p:nvSpPr>
        <p:spPr>
          <a:xfrm>
            <a:off x="457200" y="0"/>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eaLnBrk="1" hangingPunct="1"/>
            <a:r>
              <a:rPr lang="en-US" kern="0" dirty="0" smtClean="0">
                <a:solidFill>
                  <a:srgbClr val="FFFF00"/>
                </a:solidFill>
              </a:rPr>
              <a:t>Solar Eclipse</a:t>
            </a:r>
          </a:p>
        </p:txBody>
      </p:sp>
      <p:pic>
        <p:nvPicPr>
          <p:cNvPr id="4" name="1750x2750_AHIM08_B1_NHS_animated_2016068_233000_86_2016069_043000_86_X.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87413"/>
            <a:ext cx="9144000" cy="5818187"/>
          </a:xfrm>
          <a:prstGeom prst="rect">
            <a:avLst/>
          </a:prstGeom>
        </p:spPr>
      </p:pic>
    </p:spTree>
    <p:extLst>
      <p:ext uri="{BB962C8B-B14F-4D97-AF65-F5344CB8AC3E}">
        <p14:creationId xmlns:p14="http://schemas.microsoft.com/office/powerpoint/2010/main" val="22729222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AHI with Simulated Green Band</a:t>
            </a:r>
            <a:endParaRPr lang="en-US" dirty="0">
              <a:solidFill>
                <a:srgbClr val="FFFF00"/>
              </a:solidFill>
            </a:endParaRPr>
          </a:p>
        </p:txBody>
      </p:sp>
      <p:pic>
        <p:nvPicPr>
          <p:cNvPr id="6" name="ahi_shac_10may16_smoke_asia.mp4">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4"/>
          <a:stretch>
            <a:fillRect/>
          </a:stretch>
        </p:blipFill>
        <p:spPr>
          <a:xfrm>
            <a:off x="1066800" y="1219200"/>
            <a:ext cx="7086600" cy="5314950"/>
          </a:xfrm>
        </p:spPr>
      </p:pic>
      <p:sp>
        <p:nvSpPr>
          <p:cNvPr id="5" name="Slide Number Placeholder 4"/>
          <p:cNvSpPr>
            <a:spLocks noGrp="1"/>
          </p:cNvSpPr>
          <p:nvPr>
            <p:ph type="sldNum" sz="quarter" idx="12"/>
          </p:nvPr>
        </p:nvSpPr>
        <p:spPr/>
        <p:txBody>
          <a:bodyPr/>
          <a:lstStyle/>
          <a:p>
            <a:pPr>
              <a:defRPr/>
            </a:pPr>
            <a:fld id="{CC7E65C8-2C22-4AE6-98B5-BCD7AD56F3B5}" type="slidenum">
              <a:rPr lang="en-US" smtClean="0"/>
              <a:pPr>
                <a:defRPr/>
              </a:pPr>
              <a:t>25</a:t>
            </a:fld>
            <a:endParaRPr lang="en-US"/>
          </a:p>
        </p:txBody>
      </p:sp>
    </p:spTree>
    <p:extLst>
      <p:ext uri="{BB962C8B-B14F-4D97-AF65-F5344CB8AC3E}">
        <p14:creationId xmlns:p14="http://schemas.microsoft.com/office/powerpoint/2010/main" val="1644755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solidFill>
                  <a:srgbClr val="FFFF00"/>
                </a:solidFill>
              </a:rPr>
              <a:t>GOES-R</a:t>
            </a:r>
            <a:endParaRPr lang="en-US" dirty="0">
              <a:solidFill>
                <a:srgbClr val="FFFF00"/>
              </a:solidFill>
            </a:endParaRP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62000" y="685800"/>
            <a:ext cx="7696200" cy="6151665"/>
          </a:xfrm>
        </p:spPr>
      </p:pic>
    </p:spTree>
    <p:extLst>
      <p:ext uri="{BB962C8B-B14F-4D97-AF65-F5344CB8AC3E}">
        <p14:creationId xmlns:p14="http://schemas.microsoft.com/office/powerpoint/2010/main" val="39675376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89C67C4-7A52-4DD0-87A4-87F85C8494B5}" type="slidenum">
              <a:rPr lang="en-US" smtClean="0">
                <a:solidFill>
                  <a:srgbClr val="000000"/>
                </a:solidFill>
              </a:rPr>
              <a:pPr eaLnBrk="1" hangingPunct="1"/>
              <a:t>4</a:t>
            </a:fld>
            <a:endParaRPr lang="en-US" smtClean="0">
              <a:solidFill>
                <a:srgbClr val="000000"/>
              </a:solidFill>
            </a:endParaRPr>
          </a:p>
        </p:txBody>
      </p:sp>
      <p:sp>
        <p:nvSpPr>
          <p:cNvPr id="137219" name="Rectangle 2"/>
          <p:cNvSpPr>
            <a:spLocks noGrp="1" noChangeArrowheads="1"/>
          </p:cNvSpPr>
          <p:nvPr>
            <p:ph type="title"/>
          </p:nvPr>
        </p:nvSpPr>
        <p:spPr>
          <a:xfrm>
            <a:off x="0" y="-152400"/>
            <a:ext cx="9144000" cy="914400"/>
          </a:xfrm>
        </p:spPr>
        <p:txBody>
          <a:bodyPr/>
          <a:lstStyle/>
          <a:p>
            <a:r>
              <a:rPr lang="en-US" smtClean="0">
                <a:solidFill>
                  <a:schemeClr val="bg1"/>
                </a:solidFill>
              </a:rPr>
              <a:t>GOES-R main instruments</a:t>
            </a:r>
          </a:p>
        </p:txBody>
      </p:sp>
      <p:grpSp>
        <p:nvGrpSpPr>
          <p:cNvPr id="137220" name="Group 3"/>
          <p:cNvGrpSpPr>
            <a:grpSpLocks/>
          </p:cNvGrpSpPr>
          <p:nvPr/>
        </p:nvGrpSpPr>
        <p:grpSpPr bwMode="auto">
          <a:xfrm>
            <a:off x="5410200" y="685800"/>
            <a:ext cx="8839200" cy="3962400"/>
            <a:chOff x="2720" y="376"/>
            <a:chExt cx="6240" cy="3224"/>
          </a:xfrm>
        </p:grpSpPr>
        <p:sp>
          <p:nvSpPr>
            <p:cNvPr id="137228" name="Text Box 4"/>
            <p:cNvSpPr txBox="1">
              <a:spLocks noChangeArrowheads="1"/>
            </p:cNvSpPr>
            <p:nvPr/>
          </p:nvSpPr>
          <p:spPr bwMode="auto">
            <a:xfrm>
              <a:off x="2864" y="3270"/>
              <a:ext cx="2160" cy="3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en-US" sz="1000" b="1">
                  <a:solidFill>
                    <a:srgbClr val="C0C0C0"/>
                  </a:solidFill>
                </a:rPr>
                <a:t>Images courtesy of SOHO EIT, a joint NASA/ESA program</a:t>
              </a:r>
              <a:endParaRPr lang="en-US" sz="1000" b="1" i="1">
                <a:solidFill>
                  <a:srgbClr val="C0C0C0"/>
                </a:solidFill>
              </a:endParaRPr>
            </a:p>
          </p:txBody>
        </p:sp>
        <p:pic>
          <p:nvPicPr>
            <p:cNvPr id="137229" name="Picture 5" descr="Sunb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0" y="726"/>
              <a:ext cx="1666" cy="1790"/>
            </a:xfrm>
            <a:prstGeom prst="rect">
              <a:avLst/>
            </a:prstGeom>
            <a:noFill/>
            <a:ln w="9525">
              <a:solidFill>
                <a:schemeClr val="tx1"/>
              </a:solidFill>
              <a:miter lim="800000"/>
              <a:headEnd/>
              <a:tailEnd/>
            </a:ln>
            <a:effectLst>
              <a:outerShdw dist="107763" dir="81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137230" name="Picture 6" descr="Sun35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8" y="1446"/>
              <a:ext cx="1690" cy="1792"/>
            </a:xfrm>
            <a:prstGeom prst="rect">
              <a:avLst/>
            </a:prstGeom>
            <a:noFill/>
            <a:ln w="9525">
              <a:solidFill>
                <a:schemeClr val="tx1"/>
              </a:solidFill>
              <a:miter lim="800000"/>
              <a:headEnd/>
              <a:tailEnd/>
            </a:ln>
            <a:effectLst>
              <a:outerShdw dist="107763" dir="81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sp>
          <p:nvSpPr>
            <p:cNvPr id="137231" name="Rectangle 7"/>
            <p:cNvSpPr>
              <a:spLocks noChangeArrowheads="1"/>
            </p:cNvSpPr>
            <p:nvPr/>
          </p:nvSpPr>
          <p:spPr bwMode="auto">
            <a:xfrm>
              <a:off x="2864" y="376"/>
              <a:ext cx="6096" cy="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95000"/>
                </a:lnSpc>
                <a:spcBef>
                  <a:spcPct val="35000"/>
                </a:spcBef>
                <a:spcAft>
                  <a:spcPct val="0"/>
                </a:spcAft>
                <a:buFont typeface="Wingdings" pitchFamily="2" charset="2"/>
                <a:buNone/>
              </a:pPr>
              <a:r>
                <a:rPr lang="en-US" sz="2400" b="1">
                  <a:solidFill>
                    <a:srgbClr val="FFFF00"/>
                  </a:solidFill>
                </a:rPr>
                <a:t>Space Weather/Solar</a:t>
              </a:r>
            </a:p>
          </p:txBody>
        </p:sp>
      </p:grpSp>
      <p:grpSp>
        <p:nvGrpSpPr>
          <p:cNvPr id="137221" name="Group 8"/>
          <p:cNvGrpSpPr>
            <a:grpSpLocks/>
          </p:cNvGrpSpPr>
          <p:nvPr/>
        </p:nvGrpSpPr>
        <p:grpSpPr bwMode="auto">
          <a:xfrm>
            <a:off x="0" y="425450"/>
            <a:ext cx="8686800" cy="3238500"/>
            <a:chOff x="0" y="460"/>
            <a:chExt cx="5472" cy="2040"/>
          </a:xfrm>
        </p:grpSpPr>
        <p:pic>
          <p:nvPicPr>
            <p:cNvPr id="137225" name="Picture 9" descr="ABI_FD_COVERAGE_RATE_COL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 y="864"/>
              <a:ext cx="3156" cy="1636"/>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7226" name="Text Box 10"/>
            <p:cNvSpPr txBox="1">
              <a:spLocks noChangeArrowheads="1"/>
            </p:cNvSpPr>
            <p:nvPr/>
          </p:nvSpPr>
          <p:spPr bwMode="auto">
            <a:xfrm>
              <a:off x="1620" y="1381"/>
              <a:ext cx="1473" cy="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4232275" eaLnBrk="0" hangingPunct="0">
                <a:defRPr>
                  <a:solidFill>
                    <a:schemeClr val="tx1"/>
                  </a:solidFill>
                  <a:latin typeface="Arial" charset="0"/>
                </a:defRPr>
              </a:lvl1pPr>
              <a:lvl2pPr marL="742950" indent="-285750" defTabSz="4232275" eaLnBrk="0" hangingPunct="0">
                <a:defRPr>
                  <a:solidFill>
                    <a:schemeClr val="tx1"/>
                  </a:solidFill>
                  <a:latin typeface="Arial" charset="0"/>
                </a:defRPr>
              </a:lvl2pPr>
              <a:lvl3pPr marL="1143000" indent="-228600" defTabSz="4232275" eaLnBrk="0" hangingPunct="0">
                <a:defRPr>
                  <a:solidFill>
                    <a:schemeClr val="tx1"/>
                  </a:solidFill>
                  <a:latin typeface="Arial" charset="0"/>
                </a:defRPr>
              </a:lvl3pPr>
              <a:lvl4pPr marL="1600200" indent="-228600" defTabSz="4232275" eaLnBrk="0" hangingPunct="0">
                <a:defRPr>
                  <a:solidFill>
                    <a:schemeClr val="tx1"/>
                  </a:solidFill>
                  <a:latin typeface="Arial" charset="0"/>
                </a:defRPr>
              </a:lvl4pPr>
              <a:lvl5pPr marL="2057400" indent="-228600" defTabSz="4232275" eaLnBrk="0" hangingPunct="0">
                <a:defRPr>
                  <a:solidFill>
                    <a:schemeClr val="tx1"/>
                  </a:solidFill>
                  <a:latin typeface="Arial" charset="0"/>
                </a:defRPr>
              </a:lvl5pPr>
              <a:lvl6pPr marL="2514600" indent="-228600" defTabSz="4232275" eaLnBrk="0" fontAlgn="base" hangingPunct="0">
                <a:spcBef>
                  <a:spcPct val="0"/>
                </a:spcBef>
                <a:spcAft>
                  <a:spcPct val="0"/>
                </a:spcAft>
                <a:defRPr>
                  <a:solidFill>
                    <a:schemeClr val="tx1"/>
                  </a:solidFill>
                  <a:latin typeface="Arial" charset="0"/>
                </a:defRPr>
              </a:lvl6pPr>
              <a:lvl7pPr marL="2971800" indent="-228600" defTabSz="4232275" eaLnBrk="0" fontAlgn="base" hangingPunct="0">
                <a:spcBef>
                  <a:spcPct val="0"/>
                </a:spcBef>
                <a:spcAft>
                  <a:spcPct val="0"/>
                </a:spcAft>
                <a:defRPr>
                  <a:solidFill>
                    <a:schemeClr val="tx1"/>
                  </a:solidFill>
                  <a:latin typeface="Arial" charset="0"/>
                </a:defRPr>
              </a:lvl7pPr>
              <a:lvl8pPr marL="3429000" indent="-228600" defTabSz="4232275" eaLnBrk="0" fontAlgn="base" hangingPunct="0">
                <a:spcBef>
                  <a:spcPct val="0"/>
                </a:spcBef>
                <a:spcAft>
                  <a:spcPct val="0"/>
                </a:spcAft>
                <a:defRPr>
                  <a:solidFill>
                    <a:schemeClr val="tx1"/>
                  </a:solidFill>
                  <a:latin typeface="Arial" charset="0"/>
                </a:defRPr>
              </a:lvl8pPr>
              <a:lvl9pPr marL="3886200" indent="-228600" defTabSz="4232275"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dirty="0">
                  <a:solidFill>
                    <a:srgbClr val="FFFFFF"/>
                  </a:solidFill>
                </a:rPr>
                <a:t>ABI covers the earth </a:t>
              </a:r>
              <a:r>
                <a:rPr lang="en-US" dirty="0" smtClean="0">
                  <a:solidFill>
                    <a:srgbClr val="FFFFFF"/>
                  </a:solidFill>
                </a:rPr>
                <a:t>5X </a:t>
              </a:r>
              <a:r>
                <a:rPr lang="en-US" dirty="0">
                  <a:solidFill>
                    <a:srgbClr val="FFFFFF"/>
                  </a:solidFill>
                </a:rPr>
                <a:t>faster than </a:t>
              </a:r>
              <a:r>
                <a:rPr lang="en-US" dirty="0" smtClean="0">
                  <a:solidFill>
                    <a:srgbClr val="FFFFFF"/>
                  </a:solidFill>
                </a:rPr>
                <a:t> </a:t>
              </a:r>
              <a:r>
                <a:rPr lang="en-US" dirty="0">
                  <a:solidFill>
                    <a:srgbClr val="FFFFFF"/>
                  </a:solidFill>
                </a:rPr>
                <a:t>current </a:t>
              </a:r>
              <a:r>
                <a:rPr lang="en-US" dirty="0" smtClean="0">
                  <a:solidFill>
                    <a:srgbClr val="FFFFFF"/>
                  </a:solidFill>
                </a:rPr>
                <a:t>Imager</a:t>
              </a:r>
              <a:endParaRPr lang="en-US" dirty="0">
                <a:solidFill>
                  <a:srgbClr val="FFFFFF"/>
                </a:solidFill>
              </a:endParaRPr>
            </a:p>
          </p:txBody>
        </p:sp>
        <p:sp>
          <p:nvSpPr>
            <p:cNvPr id="137227" name="Text Box 11"/>
            <p:cNvSpPr txBox="1">
              <a:spLocks noChangeArrowheads="1"/>
            </p:cNvSpPr>
            <p:nvPr/>
          </p:nvSpPr>
          <p:spPr bwMode="auto">
            <a:xfrm>
              <a:off x="0" y="460"/>
              <a:ext cx="5472"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400" b="1">
                  <a:solidFill>
                    <a:srgbClr val="FFFF00"/>
                  </a:solidFill>
                </a:rPr>
                <a:t>ABI – Advanced Baseline Imager</a:t>
              </a:r>
              <a:r>
                <a:rPr lang="en-US" sz="3600" b="1">
                  <a:solidFill>
                    <a:srgbClr val="FFFF00"/>
                  </a:solidFill>
                </a:rPr>
                <a:t> </a:t>
              </a:r>
              <a:endParaRPr lang="en-US" sz="3600" b="1">
                <a:solidFill>
                  <a:srgbClr val="FFFF00"/>
                </a:solidFill>
                <a:cs typeface="Times New Roman" pitchFamily="18" charset="0"/>
              </a:endParaRPr>
            </a:p>
          </p:txBody>
        </p:sp>
      </p:grpSp>
      <p:grpSp>
        <p:nvGrpSpPr>
          <p:cNvPr id="137222" name="Group 12"/>
          <p:cNvGrpSpPr>
            <a:grpSpLocks/>
          </p:cNvGrpSpPr>
          <p:nvPr/>
        </p:nvGrpSpPr>
        <p:grpSpPr bwMode="auto">
          <a:xfrm>
            <a:off x="76200" y="3581400"/>
            <a:ext cx="9067800" cy="3048000"/>
            <a:chOff x="48" y="2256"/>
            <a:chExt cx="5712" cy="1920"/>
          </a:xfrm>
        </p:grpSpPr>
        <p:sp>
          <p:nvSpPr>
            <p:cNvPr id="137223" name="Text Box 13"/>
            <p:cNvSpPr txBox="1">
              <a:spLocks noChangeArrowheads="1"/>
            </p:cNvSpPr>
            <p:nvPr/>
          </p:nvSpPr>
          <p:spPr bwMode="auto">
            <a:xfrm>
              <a:off x="48" y="2256"/>
              <a:ext cx="5712"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90500" indent="-1905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400" b="1" dirty="0">
                  <a:solidFill>
                    <a:srgbClr val="FFFF00"/>
                  </a:solidFill>
                </a:rPr>
                <a:t>Geostationary Lightning Mapper</a:t>
              </a:r>
              <a:r>
                <a:rPr lang="en-US" sz="3600" b="1" dirty="0">
                  <a:solidFill>
                    <a:srgbClr val="000000"/>
                  </a:solidFill>
                </a:rPr>
                <a:t> </a:t>
              </a:r>
            </a:p>
            <a:p>
              <a:pPr eaLnBrk="1" fontAlgn="base" hangingPunct="1">
                <a:spcBef>
                  <a:spcPct val="0"/>
                </a:spcBef>
                <a:spcAft>
                  <a:spcPct val="0"/>
                </a:spcAft>
              </a:pPr>
              <a:endParaRPr lang="en-US" sz="1000" b="1" dirty="0">
                <a:solidFill>
                  <a:srgbClr val="000000"/>
                </a:solidFill>
              </a:endParaRPr>
            </a:p>
          </p:txBody>
        </p:sp>
        <p:pic>
          <p:nvPicPr>
            <p:cNvPr id="137224" name="Picture 14" descr="GOES_E_W_co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8" y="2632"/>
              <a:ext cx="2470" cy="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extBox 1"/>
          <p:cNvSpPr txBox="1"/>
          <p:nvPr/>
        </p:nvSpPr>
        <p:spPr>
          <a:xfrm>
            <a:off x="6305649" y="4724400"/>
            <a:ext cx="2929007" cy="369332"/>
          </a:xfrm>
          <a:prstGeom prst="rect">
            <a:avLst/>
          </a:prstGeom>
          <a:noFill/>
        </p:spPr>
        <p:txBody>
          <a:bodyPr wrap="none" rtlCol="0">
            <a:spAutoFit/>
          </a:bodyPr>
          <a:lstStyle/>
          <a:p>
            <a:r>
              <a:rPr lang="en-US" b="1" dirty="0">
                <a:solidFill>
                  <a:srgbClr val="FFFF00"/>
                </a:solidFill>
              </a:rPr>
              <a:t>Unique Payload Services</a:t>
            </a:r>
            <a:endParaRPr lang="en-US" sz="2800" b="1" dirty="0">
              <a:solidFill>
                <a:srgbClr val="000000"/>
              </a:solidFill>
            </a:endParaRPr>
          </a:p>
        </p:txBody>
      </p:sp>
      <p:sp>
        <p:nvSpPr>
          <p:cNvPr id="17" name="TextBox 16"/>
          <p:cNvSpPr txBox="1"/>
          <p:nvPr/>
        </p:nvSpPr>
        <p:spPr>
          <a:xfrm>
            <a:off x="4561297" y="5403850"/>
            <a:ext cx="1492716" cy="369332"/>
          </a:xfrm>
          <a:prstGeom prst="rect">
            <a:avLst/>
          </a:prstGeom>
          <a:noFill/>
        </p:spPr>
        <p:txBody>
          <a:bodyPr wrap="none" rtlCol="0">
            <a:spAutoFit/>
          </a:bodyPr>
          <a:lstStyle/>
          <a:p>
            <a:r>
              <a:rPr lang="en-US" b="1" dirty="0">
                <a:solidFill>
                  <a:srgbClr val="FFFF00"/>
                </a:solidFill>
              </a:rPr>
              <a:t>No Sounder</a:t>
            </a:r>
            <a:endParaRPr lang="en-US" sz="2800" b="1" dirty="0">
              <a:solidFill>
                <a:srgbClr val="000000"/>
              </a:solidFill>
            </a:endParaRPr>
          </a:p>
        </p:txBody>
      </p:sp>
      <p:sp>
        <p:nvSpPr>
          <p:cNvPr id="3" name="TextBox 2"/>
          <p:cNvSpPr txBox="1"/>
          <p:nvPr/>
        </p:nvSpPr>
        <p:spPr>
          <a:xfrm>
            <a:off x="7543800" y="1066800"/>
            <a:ext cx="1672253" cy="1200329"/>
          </a:xfrm>
          <a:prstGeom prst="rect">
            <a:avLst/>
          </a:prstGeom>
          <a:noFill/>
        </p:spPr>
        <p:txBody>
          <a:bodyPr wrap="none" rtlCol="0">
            <a:spAutoFit/>
          </a:bodyPr>
          <a:lstStyle/>
          <a:p>
            <a:r>
              <a:rPr lang="en-US" dirty="0">
                <a:solidFill>
                  <a:srgbClr val="FFFFFF"/>
                </a:solidFill>
              </a:rPr>
              <a:t>SEISS</a:t>
            </a:r>
          </a:p>
          <a:p>
            <a:r>
              <a:rPr lang="en-US" dirty="0">
                <a:solidFill>
                  <a:srgbClr val="FFFFFF"/>
                </a:solidFill>
              </a:rPr>
              <a:t>SUVI</a:t>
            </a:r>
          </a:p>
          <a:p>
            <a:r>
              <a:rPr lang="en-US" dirty="0">
                <a:solidFill>
                  <a:srgbClr val="FFFFFF"/>
                </a:solidFill>
              </a:rPr>
              <a:t>EXIS</a:t>
            </a:r>
          </a:p>
          <a:p>
            <a:r>
              <a:rPr lang="en-US" dirty="0">
                <a:solidFill>
                  <a:srgbClr val="FFFFFF"/>
                </a:solidFill>
              </a:rPr>
              <a:t>Magnetometer</a:t>
            </a:r>
            <a:endParaRPr lang="en-US" dirty="0">
              <a:solidFill>
                <a:srgbClr val="000000"/>
              </a:solidFill>
            </a:endParaRPr>
          </a:p>
        </p:txBody>
      </p:sp>
      <p:pic>
        <p:nvPicPr>
          <p:cNvPr id="1536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5251876"/>
            <a:ext cx="1674326" cy="128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46438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986750" y="16933"/>
            <a:ext cx="7014249" cy="765175"/>
          </a:xfrm>
        </p:spPr>
        <p:txBody>
          <a:bodyPr>
            <a:normAutofit/>
          </a:bodyPr>
          <a:lstStyle/>
          <a:p>
            <a:r>
              <a:rPr lang="en-US" sz="3200" b="1" dirty="0" smtClean="0"/>
              <a:t>Geostationary Lightning Mapper(GLM)</a:t>
            </a:r>
            <a:endParaRPr lang="en-US" sz="3200" b="1" dirty="0"/>
          </a:p>
        </p:txBody>
      </p:sp>
      <p:pic>
        <p:nvPicPr>
          <p:cNvPr id="24" name="Picture 23" descr="GOES_E_W_no"/>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1000" y="3313208"/>
            <a:ext cx="4492172" cy="3250878"/>
          </a:xfrm>
          <a:prstGeom prst="rect">
            <a:avLst/>
          </a:prstGeom>
          <a:noFill/>
          <a:ln>
            <a:noFill/>
          </a:ln>
        </p:spPr>
      </p:pic>
      <p:sp>
        <p:nvSpPr>
          <p:cNvPr id="25" name="TextBox 24"/>
          <p:cNvSpPr txBox="1"/>
          <p:nvPr/>
        </p:nvSpPr>
        <p:spPr>
          <a:xfrm>
            <a:off x="5103442" y="3276600"/>
            <a:ext cx="2516558" cy="400110"/>
          </a:xfrm>
          <a:prstGeom prst="rect">
            <a:avLst/>
          </a:prstGeom>
          <a:noFill/>
        </p:spPr>
        <p:txBody>
          <a:bodyPr wrap="square" rtlCol="0">
            <a:spAutoFit/>
          </a:bodyPr>
          <a:lstStyle/>
          <a:p>
            <a:r>
              <a:rPr lang="en-US" sz="2000" b="1" dirty="0">
                <a:solidFill>
                  <a:prstClr val="black"/>
                </a:solidFill>
              </a:rPr>
              <a:t>East/West GLM FOV</a:t>
            </a:r>
          </a:p>
        </p:txBody>
      </p:sp>
      <p:sp>
        <p:nvSpPr>
          <p:cNvPr id="27" name="Content Placeholder 2"/>
          <p:cNvSpPr>
            <a:spLocks noGrp="1"/>
          </p:cNvSpPr>
          <p:nvPr>
            <p:ph idx="4294967295"/>
          </p:nvPr>
        </p:nvSpPr>
        <p:spPr>
          <a:xfrm>
            <a:off x="152400" y="1066799"/>
            <a:ext cx="8991600" cy="4953001"/>
          </a:xfrm>
          <a:prstGeom prst="rect">
            <a:avLst/>
          </a:prstGeom>
        </p:spPr>
        <p:txBody>
          <a:bodyPr>
            <a:normAutofit/>
          </a:bodyPr>
          <a:lstStyle/>
          <a:p>
            <a:pPr marL="168275" indent="-168275">
              <a:spcAft>
                <a:spcPts val="600"/>
              </a:spcAft>
            </a:pPr>
            <a:r>
              <a:rPr lang="en-US" sz="2100" dirty="0">
                <a:solidFill>
                  <a:schemeClr val="bg1"/>
                </a:solidFill>
                <a:cs typeface="Arial" pitchFamily="34" charset="0"/>
              </a:rPr>
              <a:t> ~ 10 km across field of view with 8 km CONUS, 14 km at edge of field of </a:t>
            </a:r>
            <a:r>
              <a:rPr lang="en-US" sz="2100" dirty="0" smtClean="0">
                <a:solidFill>
                  <a:schemeClr val="bg1"/>
                </a:solidFill>
                <a:cs typeface="Arial" pitchFamily="34" charset="0"/>
              </a:rPr>
              <a:t>view</a:t>
            </a:r>
          </a:p>
          <a:p>
            <a:pPr marL="168275" indent="-168275">
              <a:spcAft>
                <a:spcPts val="600"/>
              </a:spcAft>
            </a:pPr>
            <a:r>
              <a:rPr lang="en-US" sz="2100" dirty="0" smtClean="0">
                <a:solidFill>
                  <a:schemeClr val="bg1"/>
                </a:solidFill>
                <a:cs typeface="Arial" pitchFamily="34" charset="0"/>
              </a:rPr>
              <a:t>Detects </a:t>
            </a:r>
            <a:r>
              <a:rPr lang="en-US" sz="2100" u="sng" dirty="0" smtClean="0">
                <a:solidFill>
                  <a:schemeClr val="bg1"/>
                </a:solidFill>
                <a:cs typeface="Arial" pitchFamily="34" charset="0"/>
              </a:rPr>
              <a:t>extent</a:t>
            </a:r>
            <a:r>
              <a:rPr lang="en-US" sz="2100" dirty="0" smtClean="0">
                <a:solidFill>
                  <a:schemeClr val="bg1"/>
                </a:solidFill>
                <a:cs typeface="Arial" pitchFamily="34" charset="0"/>
              </a:rPr>
              <a:t> of </a:t>
            </a:r>
            <a:r>
              <a:rPr lang="en-US" sz="2100" u="sng" dirty="0" smtClean="0">
                <a:solidFill>
                  <a:schemeClr val="bg1"/>
                </a:solidFill>
                <a:cs typeface="Arial" pitchFamily="34" charset="0"/>
              </a:rPr>
              <a:t>total</a:t>
            </a:r>
            <a:r>
              <a:rPr lang="en-US" sz="2100" dirty="0" smtClean="0">
                <a:solidFill>
                  <a:schemeClr val="bg1"/>
                </a:solidFill>
                <a:cs typeface="Arial" pitchFamily="34" charset="0"/>
              </a:rPr>
              <a:t> lightning activity</a:t>
            </a:r>
          </a:p>
          <a:p>
            <a:pPr marL="168275" indent="-168275">
              <a:spcAft>
                <a:spcPts val="600"/>
              </a:spcAft>
            </a:pPr>
            <a:r>
              <a:rPr lang="en-US" sz="2100" dirty="0" smtClean="0">
                <a:solidFill>
                  <a:schemeClr val="bg1"/>
                </a:solidFill>
                <a:cs typeface="Arial" pitchFamily="34" charset="0"/>
              </a:rPr>
              <a:t>Day/night coverage with 70-90% flash detection (better at night)</a:t>
            </a:r>
          </a:p>
          <a:p>
            <a:pPr marL="168275" indent="-168275">
              <a:spcAft>
                <a:spcPts val="600"/>
              </a:spcAft>
            </a:pPr>
            <a:r>
              <a:rPr lang="en-US" sz="2100" dirty="0">
                <a:solidFill>
                  <a:schemeClr val="bg1"/>
                </a:solidFill>
                <a:cs typeface="Arial" pitchFamily="34" charset="0"/>
              </a:rPr>
              <a:t>N</a:t>
            </a:r>
            <a:r>
              <a:rPr lang="en-US" sz="2100" dirty="0" smtClean="0">
                <a:solidFill>
                  <a:schemeClr val="bg1"/>
                </a:solidFill>
                <a:cs typeface="Arial" pitchFamily="34" charset="0"/>
              </a:rPr>
              <a:t>ear-uniform detection efficiency spatially across the domain</a:t>
            </a:r>
          </a:p>
          <a:p>
            <a:pPr marL="168275" indent="-168275">
              <a:spcAft>
                <a:spcPts val="600"/>
              </a:spcAft>
            </a:pPr>
            <a:r>
              <a:rPr lang="en-US" sz="2100" dirty="0">
                <a:solidFill>
                  <a:schemeClr val="bg1"/>
                </a:solidFill>
                <a:cs typeface="Arial" pitchFamily="34" charset="0"/>
              </a:rPr>
              <a:t>C</a:t>
            </a:r>
            <a:r>
              <a:rPr lang="en-US" sz="2100" dirty="0" smtClean="0">
                <a:solidFill>
                  <a:schemeClr val="bg1"/>
                </a:solidFill>
                <a:cs typeface="Arial" pitchFamily="34" charset="0"/>
              </a:rPr>
              <a:t>ontinuous coverage (2 </a:t>
            </a:r>
            <a:r>
              <a:rPr lang="en-US" sz="2100" dirty="0" err="1" smtClean="0">
                <a:solidFill>
                  <a:schemeClr val="bg1"/>
                </a:solidFill>
                <a:cs typeface="Arial" pitchFamily="34" charset="0"/>
              </a:rPr>
              <a:t>ms</a:t>
            </a:r>
            <a:r>
              <a:rPr lang="en-US" sz="2100" dirty="0" smtClean="0">
                <a:solidFill>
                  <a:schemeClr val="bg1"/>
                </a:solidFill>
                <a:cs typeface="Arial" pitchFamily="34" charset="0"/>
              </a:rPr>
              <a:t> frame rate)</a:t>
            </a:r>
          </a:p>
          <a:p>
            <a:pPr marL="168275" indent="-168275">
              <a:spcAft>
                <a:spcPts val="600"/>
              </a:spcAft>
            </a:pPr>
            <a:r>
              <a:rPr lang="en-US" sz="2100" dirty="0" smtClean="0">
                <a:solidFill>
                  <a:schemeClr val="bg1"/>
                </a:solidFill>
                <a:cs typeface="Arial" pitchFamily="34" charset="0"/>
              </a:rPr>
              <a:t>&lt;20 sec latency</a:t>
            </a:r>
          </a:p>
        </p:txBody>
      </p:sp>
      <p:sp>
        <p:nvSpPr>
          <p:cNvPr id="11" name="Rectangle 10"/>
          <p:cNvSpPr/>
          <p:nvPr/>
        </p:nvSpPr>
        <p:spPr>
          <a:xfrm>
            <a:off x="-76200" y="6629400"/>
            <a:ext cx="2125903" cy="253916"/>
          </a:xfrm>
          <a:prstGeom prst="rect">
            <a:avLst/>
          </a:prstGeom>
        </p:spPr>
        <p:txBody>
          <a:bodyPr wrap="none">
            <a:spAutoFit/>
          </a:bodyPr>
          <a:lstStyle/>
          <a:p>
            <a:r>
              <a:rPr lang="en-US" sz="1050" dirty="0">
                <a:solidFill>
                  <a:prstClr val="white"/>
                </a:solidFill>
              </a:rPr>
              <a:t>Figures courtesy of Steve Goodman</a:t>
            </a:r>
          </a:p>
        </p:txBody>
      </p:sp>
      <p:sp>
        <p:nvSpPr>
          <p:cNvPr id="2" name="Slide Number Placeholder 1"/>
          <p:cNvSpPr>
            <a:spLocks noGrp="1"/>
          </p:cNvSpPr>
          <p:nvPr>
            <p:ph type="sldNum" sz="quarter" idx="12"/>
          </p:nvPr>
        </p:nvSpPr>
        <p:spPr/>
        <p:txBody>
          <a:bodyPr/>
          <a:lstStyle/>
          <a:p>
            <a:fld id="{B6F15528-21DE-4FAA-801E-634DDDAF4B2B}" type="slidenum">
              <a:rPr lang="en-US" smtClean="0">
                <a:solidFill>
                  <a:prstClr val="white"/>
                </a:solidFill>
              </a:rPr>
              <a:pPr/>
              <a:t>5</a:t>
            </a:fld>
            <a:endParaRPr lang="en-US" dirty="0">
              <a:solidFill>
                <a:prstClr val="white"/>
              </a:solidFill>
            </a:endParaRPr>
          </a:p>
        </p:txBody>
      </p:sp>
    </p:spTree>
    <p:custDataLst>
      <p:tags r:id="rId1"/>
    </p:custDataLst>
    <p:extLst>
      <p:ext uri="{BB962C8B-B14F-4D97-AF65-F5344CB8AC3E}">
        <p14:creationId xmlns:p14="http://schemas.microsoft.com/office/powerpoint/2010/main" val="38439400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Slide1"/>
          <p:cNvPicPr>
            <a:picLocks noGrp="1" noChangeAspect="1"/>
          </p:cNvPicPr>
          <p:nvPr isPhoto="1"/>
        </p:nvPicPr>
        <p:blipFill rotWithShape="1">
          <a:blip r:embed="rId3">
            <a:lum/>
            <a:extLst>
              <a:ext uri="{28A0092B-C50C-407E-A947-70E740481C1C}">
                <a14:useLocalDpi xmlns:a14="http://schemas.microsoft.com/office/drawing/2010/main" val="0"/>
              </a:ext>
            </a:extLst>
          </a:blip>
          <a:srcRect l="6793" t="2555" r="7639" b="2778"/>
          <a:stretch/>
        </p:blipFill>
        <p:spPr>
          <a:xfrm>
            <a:off x="304800" y="1295400"/>
            <a:ext cx="6198907" cy="5143500"/>
          </a:xfrm>
          <a:prstGeom prst="rect">
            <a:avLst/>
          </a:prstGeom>
          <a:noFill/>
          <a:ln>
            <a:noFill/>
          </a:ln>
        </p:spPr>
      </p:pic>
      <p:sp>
        <p:nvSpPr>
          <p:cNvPr id="2" name="Title 1"/>
          <p:cNvSpPr>
            <a:spLocks noGrp="1"/>
          </p:cNvSpPr>
          <p:nvPr>
            <p:ph type="title"/>
          </p:nvPr>
        </p:nvSpPr>
        <p:spPr/>
        <p:txBody>
          <a:bodyPr>
            <a:normAutofit/>
          </a:bodyPr>
          <a:lstStyle/>
          <a:p>
            <a:r>
              <a:rPr lang="en-US" sz="3600" dirty="0" smtClean="0"/>
              <a:t>Current GOES Spectral Bands (5)</a:t>
            </a:r>
            <a:endParaRPr lang="en-US" sz="3600" dirty="0"/>
          </a:p>
        </p:txBody>
      </p:sp>
      <p:sp>
        <p:nvSpPr>
          <p:cNvPr id="3" name="TextBox 2"/>
          <p:cNvSpPr txBox="1"/>
          <p:nvPr/>
        </p:nvSpPr>
        <p:spPr>
          <a:xfrm>
            <a:off x="2438400" y="2373868"/>
            <a:ext cx="533400" cy="369332"/>
          </a:xfrm>
          <a:prstGeom prst="rect">
            <a:avLst/>
          </a:prstGeom>
          <a:noFill/>
        </p:spPr>
        <p:txBody>
          <a:bodyPr wrap="square" rtlCol="0">
            <a:spAutoFit/>
          </a:bodyPr>
          <a:lstStyle/>
          <a:p>
            <a:r>
              <a:rPr lang="en-US" b="1" dirty="0">
                <a:solidFill>
                  <a:prstClr val="white"/>
                </a:solidFill>
              </a:rPr>
              <a:t>VIS</a:t>
            </a:r>
          </a:p>
        </p:txBody>
      </p:sp>
      <p:sp>
        <p:nvSpPr>
          <p:cNvPr id="7" name="TextBox 6"/>
          <p:cNvSpPr txBox="1"/>
          <p:nvPr/>
        </p:nvSpPr>
        <p:spPr>
          <a:xfrm>
            <a:off x="4038600" y="3682484"/>
            <a:ext cx="533400" cy="369332"/>
          </a:xfrm>
          <a:prstGeom prst="rect">
            <a:avLst/>
          </a:prstGeom>
          <a:noFill/>
        </p:spPr>
        <p:txBody>
          <a:bodyPr wrap="square" rtlCol="0">
            <a:spAutoFit/>
          </a:bodyPr>
          <a:lstStyle/>
          <a:p>
            <a:r>
              <a:rPr lang="en-US" b="1" dirty="0">
                <a:solidFill>
                  <a:prstClr val="white"/>
                </a:solidFill>
              </a:rPr>
              <a:t>NIR</a:t>
            </a:r>
          </a:p>
        </p:txBody>
      </p:sp>
      <p:sp>
        <p:nvSpPr>
          <p:cNvPr id="8" name="TextBox 7"/>
          <p:cNvSpPr txBox="1"/>
          <p:nvPr/>
        </p:nvSpPr>
        <p:spPr>
          <a:xfrm>
            <a:off x="5446486" y="3682484"/>
            <a:ext cx="533400" cy="369332"/>
          </a:xfrm>
          <a:prstGeom prst="rect">
            <a:avLst/>
          </a:prstGeom>
          <a:noFill/>
        </p:spPr>
        <p:txBody>
          <a:bodyPr wrap="square" rtlCol="0">
            <a:spAutoFit/>
          </a:bodyPr>
          <a:lstStyle/>
          <a:p>
            <a:r>
              <a:rPr lang="en-US" b="1" dirty="0">
                <a:solidFill>
                  <a:prstClr val="white"/>
                </a:solidFill>
              </a:rPr>
              <a:t>WV</a:t>
            </a:r>
          </a:p>
        </p:txBody>
      </p:sp>
      <p:sp>
        <p:nvSpPr>
          <p:cNvPr id="9" name="TextBox 8"/>
          <p:cNvSpPr txBox="1"/>
          <p:nvPr/>
        </p:nvSpPr>
        <p:spPr>
          <a:xfrm>
            <a:off x="2480128" y="6107668"/>
            <a:ext cx="720271" cy="369332"/>
          </a:xfrm>
          <a:prstGeom prst="rect">
            <a:avLst/>
          </a:prstGeom>
          <a:noFill/>
        </p:spPr>
        <p:txBody>
          <a:bodyPr wrap="square" rtlCol="0">
            <a:spAutoFit/>
          </a:bodyPr>
          <a:lstStyle/>
          <a:p>
            <a:r>
              <a:rPr lang="en-US" b="1" dirty="0">
                <a:solidFill>
                  <a:prstClr val="white"/>
                </a:solidFill>
              </a:rPr>
              <a:t>IRW</a:t>
            </a:r>
          </a:p>
        </p:txBody>
      </p:sp>
      <p:sp>
        <p:nvSpPr>
          <p:cNvPr id="10" name="TextBox 9"/>
          <p:cNvSpPr txBox="1"/>
          <p:nvPr/>
        </p:nvSpPr>
        <p:spPr>
          <a:xfrm>
            <a:off x="5562600" y="6107668"/>
            <a:ext cx="685800" cy="369332"/>
          </a:xfrm>
          <a:prstGeom prst="rect">
            <a:avLst/>
          </a:prstGeom>
          <a:noFill/>
        </p:spPr>
        <p:txBody>
          <a:bodyPr wrap="square" rtlCol="0">
            <a:spAutoFit/>
          </a:bodyPr>
          <a:lstStyle/>
          <a:p>
            <a:r>
              <a:rPr lang="en-US" b="1" dirty="0">
                <a:solidFill>
                  <a:prstClr val="white"/>
                </a:solidFill>
              </a:rPr>
              <a:t>CO2</a:t>
            </a:r>
          </a:p>
        </p:txBody>
      </p:sp>
      <p:sp>
        <p:nvSpPr>
          <p:cNvPr id="12" name="Rectangle 11"/>
          <p:cNvSpPr/>
          <p:nvPr/>
        </p:nvSpPr>
        <p:spPr>
          <a:xfrm>
            <a:off x="-76200" y="6629400"/>
            <a:ext cx="1933543" cy="261610"/>
          </a:xfrm>
          <a:prstGeom prst="rect">
            <a:avLst/>
          </a:prstGeom>
        </p:spPr>
        <p:txBody>
          <a:bodyPr wrap="none">
            <a:spAutoFit/>
          </a:bodyPr>
          <a:lstStyle/>
          <a:p>
            <a:r>
              <a:rPr lang="en-US" sz="1050" dirty="0">
                <a:solidFill>
                  <a:prstClr val="white"/>
                </a:solidFill>
              </a:rPr>
              <a:t>Figures courtesy of Tim </a:t>
            </a:r>
            <a:r>
              <a:rPr lang="en-US" sz="1050" dirty="0" err="1">
                <a:solidFill>
                  <a:prstClr val="white"/>
                </a:solidFill>
              </a:rPr>
              <a:t>Schmit</a:t>
            </a:r>
            <a:endParaRPr lang="en-US" sz="1050" dirty="0">
              <a:solidFill>
                <a:prstClr val="white"/>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solidFill>
              </a:rPr>
              <a:pPr/>
              <a:t>6</a:t>
            </a:fld>
            <a:endParaRPr lang="en-US" dirty="0">
              <a:solidFill>
                <a:prstClr val="white"/>
              </a:solidFill>
            </a:endParaRPr>
          </a:p>
        </p:txBody>
      </p:sp>
      <p:sp>
        <p:nvSpPr>
          <p:cNvPr id="11" name="TextBox 10"/>
          <p:cNvSpPr txBox="1"/>
          <p:nvPr/>
        </p:nvSpPr>
        <p:spPr>
          <a:xfrm>
            <a:off x="6781800" y="2568476"/>
            <a:ext cx="1524776" cy="2308324"/>
          </a:xfrm>
          <a:prstGeom prst="rect">
            <a:avLst/>
          </a:prstGeom>
          <a:noFill/>
        </p:spPr>
        <p:txBody>
          <a:bodyPr wrap="none" rtlCol="0">
            <a:spAutoFit/>
          </a:bodyPr>
          <a:lstStyle/>
          <a:p>
            <a:r>
              <a:rPr lang="en-US" sz="4800" dirty="0">
                <a:solidFill>
                  <a:srgbClr val="FFFF00"/>
                </a:solidFill>
              </a:rPr>
              <a:t>1 VIS</a:t>
            </a:r>
          </a:p>
          <a:p>
            <a:r>
              <a:rPr lang="en-US" sz="4800" dirty="0">
                <a:solidFill>
                  <a:srgbClr val="FF0000"/>
                </a:solidFill>
              </a:rPr>
              <a:t>0 NIR</a:t>
            </a:r>
          </a:p>
          <a:p>
            <a:r>
              <a:rPr lang="en-US" sz="4800" dirty="0">
                <a:solidFill>
                  <a:srgbClr val="00B0F0"/>
                </a:solidFill>
              </a:rPr>
              <a:t>4 IR</a:t>
            </a:r>
          </a:p>
        </p:txBody>
      </p:sp>
      <p:sp>
        <p:nvSpPr>
          <p:cNvPr id="13" name="Rectangle 12"/>
          <p:cNvSpPr/>
          <p:nvPr/>
        </p:nvSpPr>
        <p:spPr>
          <a:xfrm>
            <a:off x="1943100" y="1295400"/>
            <a:ext cx="1638300" cy="13716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p:nvSpPr>
        <p:spPr>
          <a:xfrm>
            <a:off x="1943100" y="5249418"/>
            <a:ext cx="1638300" cy="1189482"/>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16" name="Rectangle 15"/>
          <p:cNvSpPr/>
          <p:nvPr/>
        </p:nvSpPr>
        <p:spPr>
          <a:xfrm>
            <a:off x="3581399" y="2694711"/>
            <a:ext cx="2922307" cy="1329919"/>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17" name="Rectangle 16"/>
          <p:cNvSpPr/>
          <p:nvPr/>
        </p:nvSpPr>
        <p:spPr>
          <a:xfrm>
            <a:off x="5078694" y="5257800"/>
            <a:ext cx="1474506" cy="1189482"/>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Tree>
    <p:custDataLst>
      <p:tags r:id="rId1"/>
    </p:custDataLst>
    <p:extLst>
      <p:ext uri="{BB962C8B-B14F-4D97-AF65-F5344CB8AC3E}">
        <p14:creationId xmlns:p14="http://schemas.microsoft.com/office/powerpoint/2010/main" val="961530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ABI Spectral Bands (16)</a:t>
            </a:r>
            <a:endParaRPr lang="en-US" dirty="0"/>
          </a:p>
        </p:txBody>
      </p:sp>
      <p:pic>
        <p:nvPicPr>
          <p:cNvPr id="6" name="Picture 5" descr="Slide2"/>
          <p:cNvPicPr>
            <a:picLocks noGrp="1" noChangeAspect="1"/>
          </p:cNvPicPr>
          <p:nvPr isPhoto="1"/>
        </p:nvPicPr>
        <p:blipFill rotWithShape="1">
          <a:blip r:embed="rId3">
            <a:lum/>
            <a:extLst>
              <a:ext uri="{28A0092B-C50C-407E-A947-70E740481C1C}">
                <a14:useLocalDpi xmlns:a14="http://schemas.microsoft.com/office/drawing/2010/main" val="0"/>
              </a:ext>
            </a:extLst>
          </a:blip>
          <a:srcRect l="6793" t="2555" r="7639" b="2779"/>
          <a:stretch/>
        </p:blipFill>
        <p:spPr>
          <a:xfrm>
            <a:off x="304800" y="1295400"/>
            <a:ext cx="6198907" cy="5143500"/>
          </a:xfrm>
          <a:prstGeom prst="rect">
            <a:avLst/>
          </a:prstGeom>
          <a:noFill/>
          <a:ln>
            <a:noFill/>
          </a:ln>
        </p:spPr>
      </p:pic>
      <p:sp>
        <p:nvSpPr>
          <p:cNvPr id="7" name="Text Box 18"/>
          <p:cNvSpPr txBox="1">
            <a:spLocks noChangeArrowheads="1"/>
          </p:cNvSpPr>
          <p:nvPr/>
        </p:nvSpPr>
        <p:spPr bwMode="auto">
          <a:xfrm>
            <a:off x="1981200" y="233045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dirty="0">
                <a:solidFill>
                  <a:srgbClr val="FFFFFF"/>
                </a:solidFill>
                <a:latin typeface="Times New Roman" pitchFamily="18" charset="0"/>
              </a:rPr>
              <a:t>0.64 </a:t>
            </a:r>
            <a:r>
              <a:rPr lang="en-US" sz="1600" b="1" dirty="0">
                <a:solidFill>
                  <a:srgbClr val="FFFFFF"/>
                </a:solidFill>
                <a:latin typeface="Symbol"/>
                <a:sym typeface="Symbol" pitchFamily="18" charset="2"/>
              </a:rPr>
              <a:t></a:t>
            </a:r>
            <a:r>
              <a:rPr lang="en-US" sz="1600" b="1" dirty="0">
                <a:solidFill>
                  <a:srgbClr val="FFFFFF"/>
                </a:solidFill>
                <a:latin typeface="Times New Roman" pitchFamily="18" charset="0"/>
                <a:sym typeface="Symbol" pitchFamily="18" charset="2"/>
              </a:rPr>
              <a:t>m</a:t>
            </a:r>
            <a:endParaRPr lang="en-US" sz="1600" b="1" dirty="0">
              <a:solidFill>
                <a:srgbClr val="FFFFFF"/>
              </a:solidFill>
              <a:latin typeface="Times New Roman" pitchFamily="18" charset="0"/>
            </a:endParaRPr>
          </a:p>
        </p:txBody>
      </p:sp>
      <p:sp>
        <p:nvSpPr>
          <p:cNvPr id="8" name="Text Box 19"/>
          <p:cNvSpPr txBox="1">
            <a:spLocks noChangeArrowheads="1"/>
          </p:cNvSpPr>
          <p:nvPr/>
        </p:nvSpPr>
        <p:spPr bwMode="auto">
          <a:xfrm>
            <a:off x="3733800" y="233045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dirty="0">
                <a:solidFill>
                  <a:srgbClr val="FFFFFF"/>
                </a:solidFill>
                <a:latin typeface="Times New Roman" pitchFamily="18" charset="0"/>
              </a:rPr>
              <a:t>0.86 </a:t>
            </a:r>
            <a:r>
              <a:rPr lang="en-US" sz="1600" b="1" dirty="0">
                <a:solidFill>
                  <a:srgbClr val="FFFFFF"/>
                </a:solidFill>
                <a:latin typeface="Symbol"/>
                <a:sym typeface="Symbol" pitchFamily="18" charset="2"/>
              </a:rPr>
              <a:t></a:t>
            </a:r>
            <a:r>
              <a:rPr lang="en-US" sz="1600" b="1" dirty="0">
                <a:solidFill>
                  <a:srgbClr val="FFFFFF"/>
                </a:solidFill>
                <a:latin typeface="Times New Roman" pitchFamily="18" charset="0"/>
                <a:sym typeface="Symbol" pitchFamily="18" charset="2"/>
              </a:rPr>
              <a:t>m</a:t>
            </a:r>
            <a:endParaRPr lang="en-US" sz="1600" b="1" dirty="0">
              <a:solidFill>
                <a:srgbClr val="FFFFFF"/>
              </a:solidFill>
              <a:latin typeface="Times New Roman" pitchFamily="18" charset="0"/>
            </a:endParaRPr>
          </a:p>
        </p:txBody>
      </p:sp>
      <p:sp>
        <p:nvSpPr>
          <p:cNvPr id="9" name="Text Box 20"/>
          <p:cNvSpPr txBox="1">
            <a:spLocks noChangeArrowheads="1"/>
          </p:cNvSpPr>
          <p:nvPr/>
        </p:nvSpPr>
        <p:spPr bwMode="auto">
          <a:xfrm>
            <a:off x="5181600" y="233045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rgbClr val="FFFFFF"/>
                </a:solidFill>
                <a:latin typeface="Times New Roman" pitchFamily="18" charset="0"/>
              </a:rPr>
              <a:t>1.38 </a:t>
            </a:r>
            <a:r>
              <a:rPr lang="en-US" sz="1600" b="1">
                <a:solidFill>
                  <a:srgbClr val="FFFFFF"/>
                </a:solidFill>
                <a:latin typeface="Symbol"/>
                <a:sym typeface="Symbol" pitchFamily="18" charset="2"/>
              </a:rPr>
              <a:t></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10" name="Text Box 21"/>
          <p:cNvSpPr txBox="1">
            <a:spLocks noChangeArrowheads="1"/>
          </p:cNvSpPr>
          <p:nvPr/>
        </p:nvSpPr>
        <p:spPr bwMode="auto">
          <a:xfrm>
            <a:off x="457200" y="37338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dirty="0">
                <a:solidFill>
                  <a:srgbClr val="FFFFFF"/>
                </a:solidFill>
                <a:latin typeface="Times New Roman" pitchFamily="18" charset="0"/>
              </a:rPr>
              <a:t>1.61 </a:t>
            </a:r>
            <a:r>
              <a:rPr lang="en-US" sz="1600" b="1" dirty="0">
                <a:solidFill>
                  <a:srgbClr val="FFFFFF"/>
                </a:solidFill>
                <a:latin typeface="Symbol"/>
                <a:sym typeface="Symbol" pitchFamily="18" charset="2"/>
              </a:rPr>
              <a:t></a:t>
            </a:r>
            <a:r>
              <a:rPr lang="en-US" sz="1600" b="1" dirty="0">
                <a:solidFill>
                  <a:srgbClr val="FFFFFF"/>
                </a:solidFill>
                <a:latin typeface="Times New Roman" pitchFamily="18" charset="0"/>
                <a:sym typeface="Symbol" pitchFamily="18" charset="2"/>
              </a:rPr>
              <a:t>m</a:t>
            </a:r>
            <a:endParaRPr lang="en-US" sz="1600" b="1" dirty="0">
              <a:solidFill>
                <a:srgbClr val="FFFFFF"/>
              </a:solidFill>
              <a:latin typeface="Times New Roman" pitchFamily="18" charset="0"/>
            </a:endParaRPr>
          </a:p>
        </p:txBody>
      </p:sp>
      <p:sp>
        <p:nvSpPr>
          <p:cNvPr id="11" name="Text Box 22"/>
          <p:cNvSpPr txBox="1">
            <a:spLocks noChangeArrowheads="1"/>
          </p:cNvSpPr>
          <p:nvPr/>
        </p:nvSpPr>
        <p:spPr bwMode="auto">
          <a:xfrm>
            <a:off x="2057400" y="37338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dirty="0">
                <a:solidFill>
                  <a:srgbClr val="FFFFFF"/>
                </a:solidFill>
                <a:latin typeface="Times New Roman" pitchFamily="18" charset="0"/>
              </a:rPr>
              <a:t>2.26 </a:t>
            </a:r>
            <a:r>
              <a:rPr lang="en-US" sz="1600" b="1" dirty="0">
                <a:solidFill>
                  <a:srgbClr val="FFFFFF"/>
                </a:solidFill>
                <a:latin typeface="Symbol"/>
                <a:sym typeface="Symbol" pitchFamily="18" charset="2"/>
              </a:rPr>
              <a:t></a:t>
            </a:r>
            <a:r>
              <a:rPr lang="en-US" sz="1600" b="1" dirty="0">
                <a:solidFill>
                  <a:srgbClr val="FFFFFF"/>
                </a:solidFill>
                <a:latin typeface="Times New Roman" pitchFamily="18" charset="0"/>
                <a:sym typeface="Symbol" pitchFamily="18" charset="2"/>
              </a:rPr>
              <a:t>m</a:t>
            </a:r>
            <a:endParaRPr lang="en-US" sz="1600" b="1" dirty="0">
              <a:solidFill>
                <a:srgbClr val="FFFFFF"/>
              </a:solidFill>
              <a:latin typeface="Times New Roman" pitchFamily="18" charset="0"/>
            </a:endParaRPr>
          </a:p>
        </p:txBody>
      </p:sp>
      <p:sp>
        <p:nvSpPr>
          <p:cNvPr id="12" name="Text Box 23"/>
          <p:cNvSpPr txBox="1">
            <a:spLocks noChangeArrowheads="1"/>
          </p:cNvSpPr>
          <p:nvPr/>
        </p:nvSpPr>
        <p:spPr bwMode="auto">
          <a:xfrm>
            <a:off x="3657600" y="37338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dirty="0">
                <a:solidFill>
                  <a:srgbClr val="FFFFFF"/>
                </a:solidFill>
                <a:latin typeface="Times New Roman" pitchFamily="18" charset="0"/>
              </a:rPr>
              <a:t>3.9 </a:t>
            </a:r>
            <a:r>
              <a:rPr lang="en-US" sz="1600" b="1" dirty="0">
                <a:solidFill>
                  <a:srgbClr val="FFFFFF"/>
                </a:solidFill>
                <a:latin typeface="Symbol"/>
                <a:sym typeface="Symbol" pitchFamily="18" charset="2"/>
              </a:rPr>
              <a:t></a:t>
            </a:r>
            <a:r>
              <a:rPr lang="en-US" sz="1600" b="1" dirty="0">
                <a:solidFill>
                  <a:srgbClr val="FFFFFF"/>
                </a:solidFill>
                <a:latin typeface="Times New Roman" pitchFamily="18" charset="0"/>
                <a:sym typeface="Symbol" pitchFamily="18" charset="2"/>
              </a:rPr>
              <a:t>m</a:t>
            </a:r>
            <a:endParaRPr lang="en-US" sz="1600" b="1" dirty="0">
              <a:solidFill>
                <a:srgbClr val="FFFFFF"/>
              </a:solidFill>
              <a:latin typeface="Times New Roman" pitchFamily="18" charset="0"/>
            </a:endParaRPr>
          </a:p>
        </p:txBody>
      </p:sp>
      <p:sp>
        <p:nvSpPr>
          <p:cNvPr id="13" name="Text Box 24"/>
          <p:cNvSpPr txBox="1">
            <a:spLocks noChangeArrowheads="1"/>
          </p:cNvSpPr>
          <p:nvPr/>
        </p:nvSpPr>
        <p:spPr bwMode="auto">
          <a:xfrm>
            <a:off x="5105400" y="37338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rgbClr val="FFFFFF"/>
                </a:solidFill>
                <a:latin typeface="Times New Roman" pitchFamily="18" charset="0"/>
              </a:rPr>
              <a:t>6.19 </a:t>
            </a:r>
            <a:r>
              <a:rPr lang="en-US" sz="1600" b="1">
                <a:solidFill>
                  <a:srgbClr val="FFFFFF"/>
                </a:solidFill>
                <a:latin typeface="Symbol"/>
                <a:sym typeface="Symbol" pitchFamily="18" charset="2"/>
              </a:rPr>
              <a:t></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14" name="Text Box 25"/>
          <p:cNvSpPr txBox="1">
            <a:spLocks noChangeArrowheads="1"/>
          </p:cNvSpPr>
          <p:nvPr/>
        </p:nvSpPr>
        <p:spPr bwMode="auto">
          <a:xfrm>
            <a:off x="457200" y="49530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rgbClr val="FFFFFF"/>
                </a:solidFill>
                <a:latin typeface="Times New Roman" pitchFamily="18" charset="0"/>
              </a:rPr>
              <a:t>6.95 </a:t>
            </a:r>
            <a:r>
              <a:rPr lang="en-US" sz="1600" b="1">
                <a:solidFill>
                  <a:srgbClr val="FFFFFF"/>
                </a:solidFill>
                <a:latin typeface="Symbol"/>
                <a:sym typeface="Symbol" pitchFamily="18" charset="2"/>
              </a:rPr>
              <a:t></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15" name="Text Box 26"/>
          <p:cNvSpPr txBox="1">
            <a:spLocks noChangeArrowheads="1"/>
          </p:cNvSpPr>
          <p:nvPr/>
        </p:nvSpPr>
        <p:spPr bwMode="auto">
          <a:xfrm>
            <a:off x="2057400" y="492125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rgbClr val="FFFFFF"/>
                </a:solidFill>
                <a:latin typeface="Times New Roman" pitchFamily="18" charset="0"/>
              </a:rPr>
              <a:t>7.34 </a:t>
            </a:r>
            <a:r>
              <a:rPr lang="en-US" sz="1600" b="1">
                <a:solidFill>
                  <a:srgbClr val="FFFFFF"/>
                </a:solidFill>
                <a:latin typeface="Symbol"/>
                <a:sym typeface="Symbol" pitchFamily="18" charset="2"/>
              </a:rPr>
              <a:t></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16" name="Text Box 27"/>
          <p:cNvSpPr txBox="1">
            <a:spLocks noChangeArrowheads="1"/>
          </p:cNvSpPr>
          <p:nvPr/>
        </p:nvSpPr>
        <p:spPr bwMode="auto">
          <a:xfrm>
            <a:off x="457200" y="233045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dirty="0">
                <a:solidFill>
                  <a:srgbClr val="FFFFFF"/>
                </a:solidFill>
                <a:latin typeface="Times New Roman" pitchFamily="18" charset="0"/>
              </a:rPr>
              <a:t>0.47 </a:t>
            </a:r>
            <a:r>
              <a:rPr lang="en-US" sz="1600" b="1" dirty="0">
                <a:solidFill>
                  <a:srgbClr val="FFFFFF"/>
                </a:solidFill>
                <a:latin typeface="Symbol"/>
                <a:sym typeface="Symbol" pitchFamily="18" charset="2"/>
              </a:rPr>
              <a:t></a:t>
            </a:r>
            <a:r>
              <a:rPr lang="en-US" sz="1600" b="1" dirty="0">
                <a:solidFill>
                  <a:srgbClr val="FFFFFF"/>
                </a:solidFill>
                <a:latin typeface="Times New Roman" pitchFamily="18" charset="0"/>
                <a:sym typeface="Symbol" pitchFamily="18" charset="2"/>
              </a:rPr>
              <a:t>m</a:t>
            </a:r>
            <a:endParaRPr lang="en-US" sz="1600" b="1" dirty="0">
              <a:solidFill>
                <a:srgbClr val="FFFFFF"/>
              </a:solidFill>
              <a:latin typeface="Times New Roman" pitchFamily="18" charset="0"/>
            </a:endParaRPr>
          </a:p>
        </p:txBody>
      </p:sp>
      <p:sp>
        <p:nvSpPr>
          <p:cNvPr id="17" name="Text Box 28"/>
          <p:cNvSpPr txBox="1">
            <a:spLocks noChangeArrowheads="1"/>
          </p:cNvSpPr>
          <p:nvPr/>
        </p:nvSpPr>
        <p:spPr bwMode="auto">
          <a:xfrm>
            <a:off x="3581400" y="492125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rgbClr val="FFFFFF"/>
                </a:solidFill>
                <a:latin typeface="Times New Roman" pitchFamily="18" charset="0"/>
              </a:rPr>
              <a:t>8.5 </a:t>
            </a:r>
            <a:r>
              <a:rPr lang="en-US" sz="1600" b="1">
                <a:solidFill>
                  <a:srgbClr val="FFFFFF"/>
                </a:solidFill>
                <a:latin typeface="Symbol"/>
                <a:sym typeface="Symbol" pitchFamily="18" charset="2"/>
              </a:rPr>
              <a:t></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18" name="Text Box 29"/>
          <p:cNvSpPr txBox="1">
            <a:spLocks noChangeArrowheads="1"/>
          </p:cNvSpPr>
          <p:nvPr/>
        </p:nvSpPr>
        <p:spPr bwMode="auto">
          <a:xfrm>
            <a:off x="5181600" y="492125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rgbClr val="FFFFFF"/>
                </a:solidFill>
                <a:latin typeface="Times New Roman" pitchFamily="18" charset="0"/>
              </a:rPr>
              <a:t>9.61 </a:t>
            </a:r>
            <a:r>
              <a:rPr lang="en-US" sz="1600" b="1">
                <a:solidFill>
                  <a:srgbClr val="FFFFFF"/>
                </a:solidFill>
                <a:latin typeface="Symbol"/>
                <a:sym typeface="Symbol" pitchFamily="18" charset="2"/>
              </a:rPr>
              <a:t></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19" name="Text Box 30"/>
          <p:cNvSpPr txBox="1">
            <a:spLocks noChangeArrowheads="1"/>
          </p:cNvSpPr>
          <p:nvPr/>
        </p:nvSpPr>
        <p:spPr bwMode="auto">
          <a:xfrm>
            <a:off x="304800" y="6140450"/>
            <a:ext cx="1371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rgbClr val="FFFFFF"/>
                </a:solidFill>
                <a:latin typeface="Times New Roman" pitchFamily="18" charset="0"/>
              </a:rPr>
              <a:t>10.35 </a:t>
            </a:r>
            <a:r>
              <a:rPr lang="en-US" sz="1600" b="1">
                <a:solidFill>
                  <a:srgbClr val="FFFFFF"/>
                </a:solidFill>
                <a:latin typeface="Symbol"/>
                <a:sym typeface="Symbol" pitchFamily="18" charset="2"/>
              </a:rPr>
              <a:t></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20" name="Text Box 31"/>
          <p:cNvSpPr txBox="1">
            <a:spLocks noChangeArrowheads="1"/>
          </p:cNvSpPr>
          <p:nvPr/>
        </p:nvSpPr>
        <p:spPr bwMode="auto">
          <a:xfrm>
            <a:off x="2209800" y="614045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dirty="0">
                <a:solidFill>
                  <a:srgbClr val="FFFFFF"/>
                </a:solidFill>
                <a:latin typeface="Times New Roman" pitchFamily="18" charset="0"/>
              </a:rPr>
              <a:t>11.2 </a:t>
            </a:r>
            <a:r>
              <a:rPr lang="en-US" sz="1600" b="1" dirty="0">
                <a:solidFill>
                  <a:srgbClr val="FFFFFF"/>
                </a:solidFill>
                <a:latin typeface="Symbol"/>
                <a:sym typeface="Symbol" pitchFamily="18" charset="2"/>
              </a:rPr>
              <a:t></a:t>
            </a:r>
            <a:r>
              <a:rPr lang="en-US" sz="1600" b="1" dirty="0">
                <a:solidFill>
                  <a:srgbClr val="FFFFFF"/>
                </a:solidFill>
                <a:latin typeface="Times New Roman" pitchFamily="18" charset="0"/>
                <a:sym typeface="Symbol" pitchFamily="18" charset="2"/>
              </a:rPr>
              <a:t>m</a:t>
            </a:r>
            <a:endParaRPr lang="en-US" sz="1600" b="1" dirty="0">
              <a:solidFill>
                <a:srgbClr val="FFFFFF"/>
              </a:solidFill>
              <a:latin typeface="Times New Roman" pitchFamily="18" charset="0"/>
            </a:endParaRPr>
          </a:p>
        </p:txBody>
      </p:sp>
      <p:sp>
        <p:nvSpPr>
          <p:cNvPr id="21" name="Text Box 32"/>
          <p:cNvSpPr txBox="1">
            <a:spLocks noChangeArrowheads="1"/>
          </p:cNvSpPr>
          <p:nvPr/>
        </p:nvSpPr>
        <p:spPr bwMode="auto">
          <a:xfrm>
            <a:off x="3657600" y="614045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rgbClr val="FFFFFF"/>
                </a:solidFill>
                <a:latin typeface="Times New Roman" pitchFamily="18" charset="0"/>
              </a:rPr>
              <a:t>12.3 </a:t>
            </a:r>
            <a:r>
              <a:rPr lang="en-US" sz="1600" b="1">
                <a:solidFill>
                  <a:srgbClr val="FFFFFF"/>
                </a:solidFill>
                <a:latin typeface="Symbol"/>
                <a:sym typeface="Symbol" pitchFamily="18" charset="2"/>
              </a:rPr>
              <a:t></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22" name="Text Box 33"/>
          <p:cNvSpPr txBox="1">
            <a:spLocks noChangeArrowheads="1"/>
          </p:cNvSpPr>
          <p:nvPr/>
        </p:nvSpPr>
        <p:spPr bwMode="auto">
          <a:xfrm>
            <a:off x="5181600" y="614045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rgbClr val="FFFFFF"/>
                </a:solidFill>
                <a:latin typeface="Times New Roman" pitchFamily="18" charset="0"/>
              </a:rPr>
              <a:t>13.3 </a:t>
            </a:r>
            <a:r>
              <a:rPr lang="en-US" sz="1600" b="1">
                <a:solidFill>
                  <a:srgbClr val="FFFFFF"/>
                </a:solidFill>
                <a:latin typeface="Symbol"/>
                <a:sym typeface="Symbol" pitchFamily="18" charset="2"/>
              </a:rPr>
              <a:t></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24" name="Rectangle 23"/>
          <p:cNvSpPr/>
          <p:nvPr/>
        </p:nvSpPr>
        <p:spPr>
          <a:xfrm>
            <a:off x="-26707" y="6629400"/>
            <a:ext cx="1933543" cy="261610"/>
          </a:xfrm>
          <a:prstGeom prst="rect">
            <a:avLst/>
          </a:prstGeom>
        </p:spPr>
        <p:txBody>
          <a:bodyPr wrap="none">
            <a:spAutoFit/>
          </a:bodyPr>
          <a:lstStyle/>
          <a:p>
            <a:r>
              <a:rPr lang="en-US" sz="1050" dirty="0">
                <a:solidFill>
                  <a:prstClr val="white"/>
                </a:solidFill>
              </a:rPr>
              <a:t>Figures courtesy of Tim </a:t>
            </a:r>
            <a:r>
              <a:rPr lang="en-US" sz="1050" dirty="0" err="1">
                <a:solidFill>
                  <a:prstClr val="white"/>
                </a:solidFill>
              </a:rPr>
              <a:t>Schmit</a:t>
            </a:r>
            <a:endParaRPr lang="en-US" sz="1050" dirty="0">
              <a:solidFill>
                <a:prstClr val="white"/>
              </a:solidFill>
            </a:endParaRPr>
          </a:p>
        </p:txBody>
      </p:sp>
      <p:sp>
        <p:nvSpPr>
          <p:cNvPr id="3" name="Slide Number Placeholder 2"/>
          <p:cNvSpPr>
            <a:spLocks noGrp="1"/>
          </p:cNvSpPr>
          <p:nvPr>
            <p:ph type="sldNum" sz="quarter" idx="12"/>
          </p:nvPr>
        </p:nvSpPr>
        <p:spPr/>
        <p:txBody>
          <a:bodyPr/>
          <a:lstStyle/>
          <a:p>
            <a:fld id="{B6F15528-21DE-4FAA-801E-634DDDAF4B2B}" type="slidenum">
              <a:rPr lang="en-US" smtClean="0">
                <a:solidFill>
                  <a:prstClr val="white"/>
                </a:solidFill>
              </a:rPr>
              <a:pPr/>
              <a:t>7</a:t>
            </a:fld>
            <a:endParaRPr lang="en-US" dirty="0">
              <a:solidFill>
                <a:prstClr val="white"/>
              </a:solidFill>
            </a:endParaRPr>
          </a:p>
        </p:txBody>
      </p:sp>
      <p:sp>
        <p:nvSpPr>
          <p:cNvPr id="4" name="Rectangle 3"/>
          <p:cNvSpPr/>
          <p:nvPr/>
        </p:nvSpPr>
        <p:spPr>
          <a:xfrm>
            <a:off x="304800" y="1295400"/>
            <a:ext cx="3276600" cy="13716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p:nvSpPr>
        <p:spPr>
          <a:xfrm>
            <a:off x="3657600" y="1295400"/>
            <a:ext cx="2846107" cy="1371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25" name="Rectangle 24"/>
          <p:cNvSpPr/>
          <p:nvPr/>
        </p:nvSpPr>
        <p:spPr>
          <a:xfrm>
            <a:off x="304800" y="2698750"/>
            <a:ext cx="3276600" cy="13258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26" name="Rectangle 25"/>
          <p:cNvSpPr/>
          <p:nvPr/>
        </p:nvSpPr>
        <p:spPr>
          <a:xfrm>
            <a:off x="304800" y="4059936"/>
            <a:ext cx="6198906" cy="2378964"/>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27" name="Rectangle 26"/>
          <p:cNvSpPr/>
          <p:nvPr/>
        </p:nvSpPr>
        <p:spPr>
          <a:xfrm>
            <a:off x="3581399" y="2694711"/>
            <a:ext cx="2922307" cy="1329919"/>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5" name="TextBox 4"/>
          <p:cNvSpPr txBox="1"/>
          <p:nvPr/>
        </p:nvSpPr>
        <p:spPr>
          <a:xfrm>
            <a:off x="6781800" y="2568476"/>
            <a:ext cx="1524776" cy="2308324"/>
          </a:xfrm>
          <a:prstGeom prst="rect">
            <a:avLst/>
          </a:prstGeom>
          <a:noFill/>
        </p:spPr>
        <p:txBody>
          <a:bodyPr wrap="none" rtlCol="0">
            <a:spAutoFit/>
          </a:bodyPr>
          <a:lstStyle/>
          <a:p>
            <a:r>
              <a:rPr lang="en-US" sz="4800" dirty="0">
                <a:solidFill>
                  <a:srgbClr val="FFFF00"/>
                </a:solidFill>
              </a:rPr>
              <a:t>2 VIS</a:t>
            </a:r>
          </a:p>
          <a:p>
            <a:r>
              <a:rPr lang="en-US" sz="4800" dirty="0">
                <a:solidFill>
                  <a:srgbClr val="FF0000"/>
                </a:solidFill>
              </a:rPr>
              <a:t>4 NIR</a:t>
            </a:r>
          </a:p>
          <a:p>
            <a:r>
              <a:rPr lang="en-US" sz="4800" dirty="0">
                <a:solidFill>
                  <a:srgbClr val="00B0F0"/>
                </a:solidFill>
              </a:rPr>
              <a:t>10 IR</a:t>
            </a:r>
          </a:p>
        </p:txBody>
      </p:sp>
    </p:spTree>
    <p:custDataLst>
      <p:tags r:id="rId1"/>
    </p:custDataLst>
    <p:extLst>
      <p:ext uri="{BB962C8B-B14F-4D97-AF65-F5344CB8AC3E}">
        <p14:creationId xmlns:p14="http://schemas.microsoft.com/office/powerpoint/2010/main" val="11147249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vs. Current Spectral Bands</a:t>
            </a:r>
            <a:endParaRPr lang="en-US" dirty="0"/>
          </a:p>
        </p:txBody>
      </p:sp>
      <p:sp>
        <p:nvSpPr>
          <p:cNvPr id="3" name="Rectangle 2"/>
          <p:cNvSpPr/>
          <p:nvPr/>
        </p:nvSpPr>
        <p:spPr>
          <a:xfrm>
            <a:off x="838200" y="5181600"/>
            <a:ext cx="7531710" cy="830997"/>
          </a:xfrm>
          <a:prstGeom prst="rect">
            <a:avLst/>
          </a:prstGeom>
          <a:solidFill>
            <a:srgbClr val="EEECE1"/>
          </a:solidFill>
        </p:spPr>
        <p:txBody>
          <a:bodyPr wrap="square">
            <a:spAutoFit/>
          </a:bodyPr>
          <a:lstStyle/>
          <a:p>
            <a:pPr algn="ctr"/>
            <a:r>
              <a:rPr lang="en-US" sz="2400" dirty="0">
                <a:solidFill>
                  <a:prstClr val="black"/>
                </a:solidFill>
              </a:rPr>
              <a:t>The current GOES (right) has 5 spectral bands, while the GOES-R series ABI (left) will have 16 spectral bands. </a:t>
            </a:r>
          </a:p>
        </p:txBody>
      </p:sp>
      <p:pic>
        <p:nvPicPr>
          <p:cNvPr id="9" name="Picture 8" descr="goes_abi_conus_89.5_animimation.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0"/>
            <a:ext cx="9144000" cy="4279605"/>
          </a:xfrm>
          <a:prstGeom prst="rect">
            <a:avLst/>
          </a:prstGeom>
        </p:spPr>
      </p:pic>
    </p:spTree>
    <p:extLst>
      <p:ext uri="{BB962C8B-B14F-4D97-AF65-F5344CB8AC3E}">
        <p14:creationId xmlns:p14="http://schemas.microsoft.com/office/powerpoint/2010/main" val="23260850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76200"/>
            <a:ext cx="7543800" cy="1143000"/>
          </a:xfrm>
        </p:spPr>
        <p:txBody>
          <a:bodyPr/>
          <a:lstStyle/>
          <a:p>
            <a:r>
              <a:rPr lang="en-US" u="sng" dirty="0" smtClean="0"/>
              <a:t>Baseline</a:t>
            </a:r>
            <a:r>
              <a:rPr lang="en-US" dirty="0" smtClean="0"/>
              <a:t> ABI Scan Modes</a:t>
            </a:r>
            <a:endParaRPr lang="en-US" dirty="0"/>
          </a:p>
        </p:txBody>
      </p:sp>
      <p:pic>
        <p:nvPicPr>
          <p:cNvPr id="5" name="Content Placeholder 4"/>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74783" y="1219200"/>
            <a:ext cx="4778217" cy="4343400"/>
          </a:xfrm>
        </p:spPr>
      </p:pic>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9F497244-FA3C-4012-968F-09C273D16AE7}" type="slidenum">
              <a:rPr lang="en-US" smtClean="0">
                <a:solidFill>
                  <a:srgbClr val="000000"/>
                </a:solidFill>
              </a:rPr>
              <a:pPr/>
              <a:t>9</a:t>
            </a:fld>
            <a:endParaRPr lang="en-US">
              <a:solidFill>
                <a:srgbClr val="000000"/>
              </a:solidFill>
            </a:endParaRP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51397" y="3482483"/>
            <a:ext cx="3505200" cy="2648374"/>
          </a:xfrm>
          <a:prstGeom prst="rect">
            <a:avLst/>
          </a:prstGeom>
        </p:spPr>
      </p:pic>
      <p:sp>
        <p:nvSpPr>
          <p:cNvPr id="8" name="Text Box 3"/>
          <p:cNvSpPr txBox="1">
            <a:spLocks noChangeArrowheads="1"/>
          </p:cNvSpPr>
          <p:nvPr/>
        </p:nvSpPr>
        <p:spPr bwMode="auto">
          <a:xfrm>
            <a:off x="0" y="5534561"/>
            <a:ext cx="86106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a:solidFill>
                  <a:schemeClr val="tx1"/>
                </a:solidFill>
                <a:latin typeface="Arial" pitchFamily="34" charset="0"/>
              </a:defRPr>
            </a:lvl1pPr>
            <a:lvl2pPr marL="914400" indent="-457200">
              <a:defRPr>
                <a:solidFill>
                  <a:schemeClr val="tx1"/>
                </a:solidFill>
                <a:latin typeface="Arial" pitchFamily="34" charset="0"/>
              </a:defRPr>
            </a:lvl2pPr>
            <a:lvl3pPr marL="1371600" indent="-457200">
              <a:defRPr>
                <a:solidFill>
                  <a:schemeClr val="tx1"/>
                </a:solidFill>
                <a:latin typeface="Arial" pitchFamily="34" charset="0"/>
              </a:defRPr>
            </a:lvl3pPr>
            <a:lvl4pPr marL="1828800" indent="-457200">
              <a:defRPr>
                <a:solidFill>
                  <a:schemeClr val="tx1"/>
                </a:solidFill>
                <a:latin typeface="Arial" pitchFamily="34" charset="0"/>
              </a:defRPr>
            </a:lvl4pPr>
            <a:lvl5pPr marL="2286000" indent="-457200">
              <a:defRPr>
                <a:solidFill>
                  <a:schemeClr val="tx1"/>
                </a:solidFill>
                <a:latin typeface="Arial" pitchFamily="34" charset="0"/>
              </a:defRPr>
            </a:lvl5pPr>
            <a:lvl6pPr marL="2743200" indent="-457200" fontAlgn="base">
              <a:spcBef>
                <a:spcPct val="0"/>
              </a:spcBef>
              <a:spcAft>
                <a:spcPct val="0"/>
              </a:spcAft>
              <a:defRPr>
                <a:solidFill>
                  <a:schemeClr val="tx1"/>
                </a:solidFill>
                <a:latin typeface="Arial" pitchFamily="34" charset="0"/>
              </a:defRPr>
            </a:lvl6pPr>
            <a:lvl7pPr marL="3200400" indent="-457200" fontAlgn="base">
              <a:spcBef>
                <a:spcPct val="0"/>
              </a:spcBef>
              <a:spcAft>
                <a:spcPct val="0"/>
              </a:spcAft>
              <a:defRPr>
                <a:solidFill>
                  <a:schemeClr val="tx1"/>
                </a:solidFill>
                <a:latin typeface="Arial" pitchFamily="34" charset="0"/>
              </a:defRPr>
            </a:lvl7pPr>
            <a:lvl8pPr marL="3657600" indent="-457200" fontAlgn="base">
              <a:spcBef>
                <a:spcPct val="0"/>
              </a:spcBef>
              <a:spcAft>
                <a:spcPct val="0"/>
              </a:spcAft>
              <a:defRPr>
                <a:solidFill>
                  <a:schemeClr val="tx1"/>
                </a:solidFill>
                <a:latin typeface="Arial" pitchFamily="34" charset="0"/>
              </a:defRPr>
            </a:lvl8pPr>
            <a:lvl9pPr marL="4114800" indent="-457200" fontAlgn="base">
              <a:spcBef>
                <a:spcPct val="0"/>
              </a:spcBef>
              <a:spcAft>
                <a:spcPct val="0"/>
              </a:spcAft>
              <a:defRPr>
                <a:solidFill>
                  <a:schemeClr val="tx1"/>
                </a:solidFill>
                <a:latin typeface="Arial" pitchFamily="34" charset="0"/>
              </a:defRPr>
            </a:lvl9pPr>
          </a:lstStyle>
          <a:p>
            <a:pPr eaLnBrk="0" hangingPunct="0"/>
            <a:r>
              <a:rPr lang="en-US" sz="2000" b="1" dirty="0" smtClean="0">
                <a:solidFill>
                  <a:srgbClr val="FFFFFF"/>
                </a:solidFill>
                <a:latin typeface="Arial Unicode MS" pitchFamily="34" charset="-128"/>
              </a:rPr>
              <a:t>Scan mode (3) or ‘flex mode’ </a:t>
            </a:r>
            <a:r>
              <a:rPr lang="en-US" sz="2000" b="1" dirty="0">
                <a:solidFill>
                  <a:srgbClr val="FFFFFF"/>
                </a:solidFill>
                <a:latin typeface="Arial Unicode MS" pitchFamily="34" charset="-128"/>
              </a:rPr>
              <a:t>for the ABI:</a:t>
            </a:r>
          </a:p>
          <a:p>
            <a:pPr eaLnBrk="0" hangingPunct="0"/>
            <a:r>
              <a:rPr lang="en-US" sz="2000" b="1" dirty="0" smtClean="0">
                <a:solidFill>
                  <a:srgbClr val="FFFFFF"/>
                </a:solidFill>
                <a:latin typeface="Arial Unicode MS" pitchFamily="34" charset="-128"/>
              </a:rPr>
              <a:t>- Full </a:t>
            </a:r>
            <a:r>
              <a:rPr lang="en-US" sz="2000" b="1" dirty="0">
                <a:solidFill>
                  <a:srgbClr val="FFFFFF"/>
                </a:solidFill>
                <a:latin typeface="Arial Unicode MS" pitchFamily="34" charset="-128"/>
              </a:rPr>
              <a:t>disk </a:t>
            </a:r>
            <a:r>
              <a:rPr lang="en-US" sz="2000" b="1" dirty="0" smtClean="0">
                <a:solidFill>
                  <a:srgbClr val="FFFFFF"/>
                </a:solidFill>
                <a:latin typeface="Arial Unicode MS" pitchFamily="34" charset="-128"/>
              </a:rPr>
              <a:t>every </a:t>
            </a:r>
            <a:r>
              <a:rPr lang="en-US" sz="2000" b="1" dirty="0">
                <a:solidFill>
                  <a:srgbClr val="FFFFFF"/>
                </a:solidFill>
                <a:latin typeface="Arial Unicode MS" pitchFamily="34" charset="-128"/>
              </a:rPr>
              <a:t>15 minutes + 5 min CONUS </a:t>
            </a:r>
            <a:endParaRPr lang="en-US" sz="2000" b="1" dirty="0" smtClean="0">
              <a:solidFill>
                <a:srgbClr val="FFFFFF"/>
              </a:solidFill>
              <a:latin typeface="Arial Unicode MS" pitchFamily="34" charset="-128"/>
            </a:endParaRPr>
          </a:p>
          <a:p>
            <a:pPr eaLnBrk="0" hangingPunct="0"/>
            <a:r>
              <a:rPr lang="en-US" sz="2000" b="1" dirty="0" smtClean="0">
                <a:solidFill>
                  <a:srgbClr val="FFFFFF"/>
                </a:solidFill>
                <a:latin typeface="Arial Unicode MS" pitchFamily="34" charset="-128"/>
              </a:rPr>
              <a:t>     + 1-min </a:t>
            </a:r>
            <a:r>
              <a:rPr lang="en-US" sz="2000" b="1" dirty="0" err="1" smtClean="0">
                <a:solidFill>
                  <a:srgbClr val="FFFFFF"/>
                </a:solidFill>
                <a:latin typeface="Arial Unicode MS" pitchFamily="34" charset="-128"/>
              </a:rPr>
              <a:t>mesoscales</a:t>
            </a:r>
            <a:r>
              <a:rPr lang="en-US" sz="2000" b="1" dirty="0" smtClean="0">
                <a:solidFill>
                  <a:srgbClr val="FFFFFF"/>
                </a:solidFill>
                <a:latin typeface="Arial Unicode MS" pitchFamily="34" charset="-128"/>
              </a:rPr>
              <a:t> (2 locations). </a:t>
            </a:r>
          </a:p>
          <a:p>
            <a:pPr eaLnBrk="0" hangingPunct="0"/>
            <a:r>
              <a:rPr lang="en-US" sz="2000" b="1" dirty="0" smtClean="0">
                <a:solidFill>
                  <a:srgbClr val="FFFFFF"/>
                </a:solidFill>
                <a:latin typeface="Arial Unicode MS" pitchFamily="34" charset="-128"/>
              </a:rPr>
              <a:t>[Scan mode (4) or ‘Continuous Full Disk’ (CFD) is a full disk every 5 min]</a:t>
            </a:r>
            <a:endParaRPr lang="en-US" sz="2000" b="1" dirty="0">
              <a:solidFill>
                <a:srgbClr val="FFFFFF"/>
              </a:solidFill>
              <a:latin typeface="Arial Unicode MS" pitchFamily="34" charset="-128"/>
            </a:endParaRPr>
          </a:p>
        </p:txBody>
      </p:sp>
      <p:pic>
        <p:nvPicPr>
          <p:cNvPr id="9" name="Picture 8" descr="GOES-R_ABI_TBB_b16_75W_CONUS_new_conus_2005_0604_2000UTC"/>
          <p:cNvPicPr>
            <a:picLocks noGrp="1" noChangeAspect="1"/>
          </p:cNvPicPr>
          <p:nvPr isPhoto="1"/>
        </p:nvPicPr>
        <p:blipFill rotWithShape="1">
          <a:blip r:embed="rId5" cstate="print">
            <a:lum/>
            <a:extLst>
              <a:ext uri="{28A0092B-C50C-407E-A947-70E740481C1C}">
                <a14:useLocalDpi xmlns:a14="http://schemas.microsoft.com/office/drawing/2010/main" val="0"/>
              </a:ext>
            </a:extLst>
          </a:blip>
          <a:srcRect t="14884" b="12222"/>
          <a:stretch/>
        </p:blipFill>
        <p:spPr>
          <a:xfrm>
            <a:off x="5029200" y="1066800"/>
            <a:ext cx="3927397" cy="2266348"/>
          </a:xfrm>
          <a:prstGeom prst="rect">
            <a:avLst/>
          </a:prstGeom>
          <a:noFill/>
          <a:ln>
            <a:noFill/>
          </a:ln>
        </p:spPr>
      </p:pic>
    </p:spTree>
    <p:extLst>
      <p:ext uri="{BB962C8B-B14F-4D97-AF65-F5344CB8AC3E}">
        <p14:creationId xmlns:p14="http://schemas.microsoft.com/office/powerpoint/2010/main" val="111720249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1.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0"/>
  <p:tag name="MARGIN_2" val="36"/>
  <p:tag name="MARGIN_3" val="72"/>
  <p:tag name="MARGIN_4" val="108"/>
  <p:tag name="MARGIN_5" val="144"/>
  <p:tag name="FONT_SIZE" val="12"/>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UDIO_ID" val="257"/>
  <p:tag name="ORIGINAL_AUDIO_FILEPATH" val="C:\Users\bline\Desktop\SPC\HWT_material\2016\Training\Overview\Audio\GOES-R.wav"/>
  <p:tag name="ELAPSEDTIME" val="55.542"/>
  <p:tag name="ARTICULATE_NAV_LEVEL" val="1"/>
  <p:tag name="ARTICULATE_SLIDE_PRESENTER_GUID" val="3d1eee3d-c414-4634-8fd4-7b205f3fa89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UDIO_ID" val="310"/>
  <p:tag name="ORIGINAL_AUDIO_FILEPATH" val="C:\Users\bline\Desktop\SPC\HWT_material\2016\Training\Overview\Audio\current_spectral.wav"/>
  <p:tag name="ELAPSEDTIME" val="12.682"/>
  <p:tag name="ARTICULATE_NAV_LEVEL" val="1"/>
  <p:tag name="ARTICULATE_SLIDE_PRESENTER_GUID" val="3d1eee3d-c414-4634-8fd4-7b205f3fa89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UDIO_ID" val="311"/>
  <p:tag name="ORIGINAL_AUDIO_FILEPATH" val="C:\Users\bline\Desktop\SPC\HWT_material\2016\Training\Overview\Audio\ABI_spectral.wav"/>
  <p:tag name="ELAPSEDTIME" val="12.372"/>
  <p:tag name="ARTICULATE_NAV_LEVEL" val="1"/>
  <p:tag name="ARTICULATE_SLIDE_PRESENTER_GUID" val="3d1eee3d-c414-4634-8fd4-7b205f3fa89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TITLE_TAG" val="LAP Products Highlighted"/>
  <p:tag name="AUDIO_ID" val="298"/>
  <p:tag name="ELAPSEDTIME" val="17.8"/>
  <p:tag name="ANNOTATION_TYPE_1" val="0"/>
  <p:tag name="ANNOTATION_START_1" val="6.6"/>
  <p:tag name="ANNOTATION_END_1" val="7.1"/>
  <p:tag name="ANNOTATION_TOP_1" val="317.5"/>
  <p:tag name="ANNOTATION_LEFT_1" val="44.0"/>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7.1"/>
  <p:tag name="ANNOTATION_END_2" val="8.4"/>
  <p:tag name="ANNOTATION_TOP_2" val="317.5"/>
  <p:tag name="ANNOTATION_LEFT_2" val="44.0"/>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8.4"/>
  <p:tag name="ANNOTATION_END_3" val="11.0"/>
  <p:tag name="ANNOTATION_TOP_3" val="361.4"/>
  <p:tag name="ANNOTATION_LEFT_3" val="100.6"/>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11.0"/>
  <p:tag name="ANNOTATION_END_4" val="14.7"/>
  <p:tag name="ANNOTATION_TOP_4" val="311.5"/>
  <p:tag name="ANNOTATION_LEFT_4" val="254.1"/>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14.7"/>
  <p:tag name="ANNOTATION_TOP_5" val="339.8"/>
  <p:tag name="ANNOTATION_LEFT_5" val="411.3"/>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GUID" val="b82b22d9-2608-4e28-9825-ab8d01e8bb61"/>
  <p:tag name="ARTICULATE_SLIDE_PAUSE" val="0"/>
  <p:tag name="ARTICULATE_NAV_LEVEL" val="1"/>
  <p:tag name="ARTICULATE_PLAYLIST_ID" val="-1"/>
  <p:tag name="ARTICULATE_LOCK_SLIDE" val="0"/>
  <p:tag name="ARTICULATE_SLIDE_NAV" val="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Office Theme">
  <a:themeElements>
    <a:clrScheme name="Custom 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D8D8D8"/>
      </a:hlink>
      <a:folHlink>
        <a:srgbClr val="D8D8D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NOAA">
  <a:themeElements>
    <a:clrScheme name="">
      <a:dk1>
        <a:srgbClr val="000000"/>
      </a:dk1>
      <a:lt1>
        <a:srgbClr val="063DE8"/>
      </a:lt1>
      <a:dk2>
        <a:srgbClr val="000000"/>
      </a:dk2>
      <a:lt2>
        <a:srgbClr val="919191"/>
      </a:lt2>
      <a:accent1>
        <a:srgbClr val="618FFD"/>
      </a:accent1>
      <a:accent2>
        <a:srgbClr val="00AE00"/>
      </a:accent2>
      <a:accent3>
        <a:srgbClr val="AAAFF2"/>
      </a:accent3>
      <a:accent4>
        <a:srgbClr val="000000"/>
      </a:accent4>
      <a:accent5>
        <a:srgbClr val="B7C6FE"/>
      </a:accent5>
      <a:accent6>
        <a:srgbClr val="009D00"/>
      </a:accent6>
      <a:hlink>
        <a:srgbClr val="FC0128"/>
      </a:hlink>
      <a:folHlink>
        <a:srgbClr val="CECECE"/>
      </a:folHlink>
    </a:clrScheme>
    <a:fontScheme name="2_NOAA">
      <a:majorFont>
        <a:latin typeface="Book Antiqu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NOAA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NOA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2_NOAA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NOAA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NOAA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NOAA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2_NOAA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Spectrum">
  <a:themeElements>
    <a:clrScheme name="Spectrum">
      <a:dk1>
        <a:sysClr val="windowText" lastClr="000000"/>
      </a:dk1>
      <a:lt1>
        <a:sysClr val="window" lastClr="FFFFFF"/>
      </a:lt1>
      <a:dk2>
        <a:srgbClr val="252731"/>
      </a:dk2>
      <a:lt2>
        <a:srgbClr val="EAE7E4"/>
      </a:lt2>
      <a:accent1>
        <a:srgbClr val="990000"/>
      </a:accent1>
      <a:accent2>
        <a:srgbClr val="FF6600"/>
      </a:accent2>
      <a:accent3>
        <a:srgbClr val="FFBA00"/>
      </a:accent3>
      <a:accent4>
        <a:srgbClr val="99CC00"/>
      </a:accent4>
      <a:accent5>
        <a:srgbClr val="528A02"/>
      </a:accent5>
      <a:accent6>
        <a:srgbClr val="333333"/>
      </a:accent6>
      <a:hlink>
        <a:srgbClr val="660000"/>
      </a:hlink>
      <a:folHlink>
        <a:srgbClr val="CC3300"/>
      </a:folHlink>
    </a:clrScheme>
    <a:fontScheme name="Spectrum">
      <a:majorFont>
        <a:latin typeface="Corbel"/>
        <a:ea typeface=""/>
        <a:cs typeface=""/>
        <a:font script="Jpan" typeface="ＭＳ ゴシック"/>
        <a:font script="Hans" typeface="宋体"/>
        <a:font script="Hant" typeface="新細明體"/>
      </a:majorFont>
      <a:minorFont>
        <a:latin typeface="Calibri"/>
        <a:ea typeface=""/>
        <a:cs typeface=""/>
        <a:font script="Jpan" typeface="ＭＳ ゴシック"/>
        <a:font script="Hans" typeface="宋体"/>
        <a:font script="Hant" typeface="新細明體"/>
      </a:minorFont>
    </a:fontScheme>
    <a:fmtScheme name="Spectrum">
      <a:fillStyleLst>
        <a:solidFill>
          <a:schemeClr val="phClr"/>
        </a:solidFill>
        <a:gradFill rotWithShape="1">
          <a:gsLst>
            <a:gs pos="0">
              <a:schemeClr val="phClr">
                <a:tint val="100000"/>
                <a:shade val="70000"/>
                <a:satMod val="150000"/>
              </a:schemeClr>
            </a:gs>
            <a:gs pos="100000">
              <a:schemeClr val="phClr">
                <a:tint val="95000"/>
                <a:satMod val="150000"/>
              </a:schemeClr>
            </a:gs>
          </a:gsLst>
          <a:lin ang="16200000" scaled="1"/>
        </a:gradFill>
        <a:gradFill rotWithShape="1">
          <a:gsLst>
            <a:gs pos="0">
              <a:schemeClr val="phClr">
                <a:tint val="95000"/>
                <a:shade val="70000"/>
                <a:satMod val="150000"/>
              </a:schemeClr>
            </a:gs>
            <a:gs pos="100000">
              <a:schemeClr val="phClr">
                <a:tint val="100000"/>
                <a:shade val="100000"/>
                <a:satMod val="150000"/>
              </a:schemeClr>
            </a:gs>
          </a:gsLst>
          <a:lin ang="16200000" scaled="0"/>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6600000" sx="101000" sy="101000" rotWithShape="0">
              <a:srgbClr val="000000">
                <a:alpha val="75000"/>
              </a:srgbClr>
            </a:outerShdw>
          </a:effectLst>
        </a:effectStyle>
        <a:effectStyle>
          <a:effectLst>
            <a:outerShdw blurRad="50800" dir="5400000" sx="105000" sy="105000" algn="ctr" rotWithShape="0">
              <a:srgbClr val="000000">
                <a:alpha val="40000"/>
              </a:srgbClr>
            </a:outerShdw>
          </a:effectLst>
          <a:scene3d>
            <a:camera prst="orthographicFront">
              <a:rot lat="0" lon="0" rev="0"/>
            </a:camera>
            <a:lightRig rig="balanced" dir="t">
              <a:rot lat="0" lon="0" rev="4800000"/>
            </a:lightRig>
          </a:scene3d>
          <a:sp3d prstMaterial="matte">
            <a:bevelT w="63500" h="50800" prst="ang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157</TotalTime>
  <Words>906</Words>
  <Application>Microsoft Office PowerPoint</Application>
  <PresentationFormat>On-screen Show (4:3)</PresentationFormat>
  <Paragraphs>204</Paragraphs>
  <Slides>25</Slides>
  <Notes>8</Notes>
  <HiddenSlides>0</HiddenSlides>
  <MMClips>4</MMClips>
  <ScaleCrop>false</ScaleCrop>
  <HeadingPairs>
    <vt:vector size="6" baseType="variant">
      <vt:variant>
        <vt:lpstr>Fonts Used</vt:lpstr>
      </vt:variant>
      <vt:variant>
        <vt:i4>10</vt:i4>
      </vt:variant>
      <vt:variant>
        <vt:lpstr>Theme</vt:lpstr>
      </vt:variant>
      <vt:variant>
        <vt:i4>10</vt:i4>
      </vt:variant>
      <vt:variant>
        <vt:lpstr>Slide Titles</vt:lpstr>
      </vt:variant>
      <vt:variant>
        <vt:i4>25</vt:i4>
      </vt:variant>
    </vt:vector>
  </HeadingPairs>
  <TitlesOfParts>
    <vt:vector size="45" baseType="lpstr">
      <vt:lpstr>Arial Unicode MS</vt:lpstr>
      <vt:lpstr>ＭＳ Ｐゴシック</vt:lpstr>
      <vt:lpstr>Arial</vt:lpstr>
      <vt:lpstr>Book Antiqua</vt:lpstr>
      <vt:lpstr>Calibri</vt:lpstr>
      <vt:lpstr>Corbel</vt:lpstr>
      <vt:lpstr>Monotype Sorts</vt:lpstr>
      <vt:lpstr>Symbol</vt:lpstr>
      <vt:lpstr>Times New Roman</vt:lpstr>
      <vt:lpstr>Wingdings</vt:lpstr>
      <vt:lpstr>Office Theme</vt:lpstr>
      <vt:lpstr>5_Default Design</vt:lpstr>
      <vt:lpstr>3_Office Theme</vt:lpstr>
      <vt:lpstr>4_Default Design</vt:lpstr>
      <vt:lpstr>11_Office Theme</vt:lpstr>
      <vt:lpstr>2_NOAA</vt:lpstr>
      <vt:lpstr>3_Default Design</vt:lpstr>
      <vt:lpstr>2_Default Design</vt:lpstr>
      <vt:lpstr>2_Spectrum</vt:lpstr>
      <vt:lpstr>4_Office Theme</vt:lpstr>
      <vt:lpstr>PowerPoint Presentation</vt:lpstr>
      <vt:lpstr>GOES-R</vt:lpstr>
      <vt:lpstr>GOES-R</vt:lpstr>
      <vt:lpstr>GOES-R main instruments</vt:lpstr>
      <vt:lpstr>Geostationary Lightning Mapper(GLM)</vt:lpstr>
      <vt:lpstr>Current GOES Spectral Bands (5)</vt:lpstr>
      <vt:lpstr>ABI Spectral Bands (16)</vt:lpstr>
      <vt:lpstr>Future vs. Current Spectral Bands</vt:lpstr>
      <vt:lpstr>Baseline ABI Scan Modes</vt:lpstr>
      <vt:lpstr>PowerPoint Presentation</vt:lpstr>
      <vt:lpstr>PowerPoint Presentation</vt:lpstr>
      <vt:lpstr>PowerPoint Presentation</vt:lpstr>
      <vt:lpstr>PowerPoint Presentation</vt:lpstr>
      <vt:lpstr>Advanced Baseline Imager (ABI)</vt:lpstr>
      <vt:lpstr>PowerPoint Presentation</vt:lpstr>
      <vt:lpstr>PowerPoint Presentation</vt:lpstr>
      <vt:lpstr>PowerPoint Presentation</vt:lpstr>
      <vt:lpstr>PowerPoint Presentation</vt:lpstr>
      <vt:lpstr>Mission Planning</vt:lpstr>
      <vt:lpstr>PowerPoint Presentation</vt:lpstr>
      <vt:lpstr>AHI: Spectral (20-September-2015) </vt:lpstr>
      <vt:lpstr>PowerPoint Presentation</vt:lpstr>
      <vt:lpstr>PowerPoint Presentation</vt:lpstr>
      <vt:lpstr>PowerPoint Presentation</vt:lpstr>
      <vt:lpstr>AHI with Simulated Green Band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Schmit</dc:creator>
  <cp:lastModifiedBy>Tim Schmit</cp:lastModifiedBy>
  <cp:revision>3</cp:revision>
  <dcterms:created xsi:type="dcterms:W3CDTF">2016-10-07T13:55:23Z</dcterms:created>
  <dcterms:modified xsi:type="dcterms:W3CDTF">2016-10-08T16:06:23Z</dcterms:modified>
</cp:coreProperties>
</file>