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media3.gif" ContentType="video/unknown"/>
  <Override PartName="/ppt/notesSlides/notesSlide22.xml" ContentType="application/vnd.openxmlformats-officedocument.presentationml.notesSlide+xml"/>
  <Override PartName="/ppt/media/media5.gif" ContentType="video/unknown"/>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 id="2147483695" r:id="rId4"/>
    <p:sldMasterId id="2147483708" r:id="rId5"/>
    <p:sldMasterId id="2147483720" r:id="rId6"/>
    <p:sldMasterId id="2147483734" r:id="rId7"/>
    <p:sldMasterId id="2147483746" r:id="rId8"/>
    <p:sldMasterId id="2147483760" r:id="rId9"/>
    <p:sldMasterId id="2147483774" r:id="rId10"/>
    <p:sldMasterId id="2147483786" r:id="rId11"/>
    <p:sldMasterId id="2147483798" r:id="rId12"/>
    <p:sldMasterId id="2147483810" r:id="rId13"/>
    <p:sldMasterId id="2147483814" r:id="rId14"/>
    <p:sldMasterId id="2147483838" r:id="rId15"/>
  </p:sldMasterIdLst>
  <p:notesMasterIdLst>
    <p:notesMasterId r:id="rId93"/>
  </p:notesMasterIdLst>
  <p:sldIdLst>
    <p:sldId id="333" r:id="rId16"/>
    <p:sldId id="314" r:id="rId17"/>
    <p:sldId id="306" r:id="rId18"/>
    <p:sldId id="315" r:id="rId19"/>
    <p:sldId id="262" r:id="rId20"/>
    <p:sldId id="334" r:id="rId21"/>
    <p:sldId id="335" r:id="rId22"/>
    <p:sldId id="258" r:id="rId23"/>
    <p:sldId id="263" r:id="rId24"/>
    <p:sldId id="259" r:id="rId25"/>
    <p:sldId id="269" r:id="rId26"/>
    <p:sldId id="336" r:id="rId27"/>
    <p:sldId id="337"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301" r:id="rId53"/>
    <p:sldId id="294" r:id="rId54"/>
    <p:sldId id="310" r:id="rId55"/>
    <p:sldId id="311" r:id="rId56"/>
    <p:sldId id="312" r:id="rId57"/>
    <p:sldId id="313" r:id="rId58"/>
    <p:sldId id="302" r:id="rId59"/>
    <p:sldId id="295" r:id="rId60"/>
    <p:sldId id="296" r:id="rId61"/>
    <p:sldId id="297" r:id="rId62"/>
    <p:sldId id="299" r:id="rId63"/>
    <p:sldId id="267" r:id="rId64"/>
    <p:sldId id="264" r:id="rId65"/>
    <p:sldId id="309" r:id="rId66"/>
    <p:sldId id="308" r:id="rId67"/>
    <p:sldId id="307" r:id="rId68"/>
    <p:sldId id="265" r:id="rId69"/>
    <p:sldId id="339" r:id="rId70"/>
    <p:sldId id="319" r:id="rId71"/>
    <p:sldId id="320" r:id="rId72"/>
    <p:sldId id="321" r:id="rId73"/>
    <p:sldId id="322" r:id="rId74"/>
    <p:sldId id="323" r:id="rId75"/>
    <p:sldId id="324" r:id="rId76"/>
    <p:sldId id="325" r:id="rId77"/>
    <p:sldId id="332" r:id="rId78"/>
    <p:sldId id="326" r:id="rId79"/>
    <p:sldId id="327" r:id="rId80"/>
    <p:sldId id="328" r:id="rId81"/>
    <p:sldId id="329" r:id="rId82"/>
    <p:sldId id="330" r:id="rId83"/>
    <p:sldId id="331" r:id="rId84"/>
    <p:sldId id="305" r:id="rId85"/>
    <p:sldId id="318" r:id="rId86"/>
    <p:sldId id="268" r:id="rId87"/>
    <p:sldId id="338" r:id="rId88"/>
    <p:sldId id="303" r:id="rId89"/>
    <p:sldId id="304" r:id="rId90"/>
    <p:sldId id="260" r:id="rId91"/>
    <p:sldId id="261"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2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90" d="100"/>
          <a:sy n="90" d="100"/>
        </p:scale>
        <p:origin x="-2010" y="-11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8F208-EEC7-4848-9AA9-5BD8731616DA}" type="datetimeFigureOut">
              <a:rPr lang="en-US" smtClean="0"/>
              <a:t>6/17/2014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136E12-ED52-421A-983A-9C18990BFCD4}" type="slidenum">
              <a:rPr lang="en-US" smtClean="0"/>
              <a:t>‹#›</a:t>
            </a:fld>
            <a:endParaRPr lang="en-US"/>
          </a:p>
        </p:txBody>
      </p:sp>
    </p:spTree>
    <p:extLst>
      <p:ext uri="{BB962C8B-B14F-4D97-AF65-F5344CB8AC3E}">
        <p14:creationId xmlns:p14="http://schemas.microsoft.com/office/powerpoint/2010/main" val="2294625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14</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15</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17</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35</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36</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37</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72C546-AB31-4DE2-9E9C-89C9AA37F91B}" type="slidenum">
              <a:rPr lang="en-US" smtClean="0">
                <a:solidFill>
                  <a:prstClr val="black"/>
                </a:solidFill>
              </a:rPr>
              <a:pPr eaLnBrk="1" hangingPunct="1"/>
              <a:t>39</a:t>
            </a:fld>
            <a:endParaRPr lang="en-US" smtClean="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Igor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41</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42</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6C706E-E53F-48A4-A4F3-1A02CB6BC999}" type="slidenum">
              <a:rPr lang="en-US">
                <a:solidFill>
                  <a:prstClr val="black"/>
                </a:solidFill>
              </a:rPr>
              <a:pPr eaLnBrk="1" hangingPunct="1"/>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43</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73</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76</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defTabSz="926874">
              <a:defRPr/>
            </a:pP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smtClean="0">
                <a:solidFill>
                  <a:prstClr val="black"/>
                </a:solidFill>
                <a:latin typeface="Arial" pitchFamily="34" charset="0"/>
                <a:ea typeface="ＭＳ Ｐゴシック" pitchFamily="34" charset="-128"/>
              </a:rPr>
              <a:pPr/>
              <a:t>77</a:t>
            </a:fld>
            <a:endParaRPr lang="en-US" dirty="0" smtClean="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97736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7</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GOES-R moved from October 2015 Launch</a:t>
            </a:r>
            <a:r>
              <a:rPr lang="en-US" baseline="0" dirty="0" smtClean="0"/>
              <a:t> Commitment Date to 2Q FY2016 and GOES-S shifted to 3Q FY17. GOES-T and U LCD remain unchanged.</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531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t>9</a:t>
            </a:fld>
            <a:endParaRPr lang="en-US"/>
          </a:p>
        </p:txBody>
      </p:sp>
    </p:spTree>
    <p:extLst>
      <p:ext uri="{BB962C8B-B14F-4D97-AF65-F5344CB8AC3E}">
        <p14:creationId xmlns:p14="http://schemas.microsoft.com/office/powerpoint/2010/main" val="203986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 GOES-R</a:t>
            </a:r>
            <a:r>
              <a:rPr lang="en-US" baseline="0" dirty="0" smtClean="0"/>
              <a:t> web page and G. </a:t>
            </a:r>
            <a:r>
              <a:rPr lang="en-US" baseline="0" dirty="0" err="1" smtClean="0"/>
              <a:t>Mandt</a:t>
            </a:r>
            <a:r>
              <a:rPr lang="en-US" baseline="0" smtClean="0"/>
              <a:t> presentation</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5698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11</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12</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13</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6/17/2014</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4454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B3936-B6B2-4F0C-88EC-D8344C6F5F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576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FE50C79-1648-4E98-A740-CC1CBA9F2912}" type="datetime1">
              <a:rPr lang="en-US" smtClean="0"/>
              <a:pPr>
                <a:defRPr/>
              </a:pPr>
              <a:t>6/17/2014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26003287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DB14A2-3AF1-4EDF-ACBC-3B0391A6552F}" type="datetime1">
              <a:rPr lang="en-US" smtClean="0"/>
              <a:pPr>
                <a:defRPr/>
              </a:pPr>
              <a:t>6/17/2014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26093648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EA2950-4999-449F-9B47-F153A061CDC8}"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36467900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DADE1ED-6CFC-47B7-8A9A-6BDB3E440A3D}"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4194479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E98698F-882B-4AFE-BF4F-DD1F60F7D5A2}" type="datetime1">
              <a:rPr lang="en-US" smtClean="0"/>
              <a:pPr>
                <a:defRPr/>
              </a:pPr>
              <a:t>6/17/2014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795012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231F31D3-E605-4973-823B-02B03EBFF20D}"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2212147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A84723-9A74-4FD2-A42E-88B66AB90BE2}"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8739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3052FC-7969-41E8-8472-B15AE257B6E6}"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2412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482445-0949-4F81-BFCE-90914A0DA4CB}"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719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838200"/>
          </a:xfrm>
        </p:spPr>
        <p:txBody>
          <a:bodyPr/>
          <a:lstStyle>
            <a:lvl1pPr>
              <a:defRPr>
                <a:solidFill>
                  <a:srgbClr val="0070C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152400" y="1874837"/>
            <a:ext cx="4343400" cy="4525963"/>
          </a:xfrm>
        </p:spPr>
        <p:txBody>
          <a:bodyPr/>
          <a:lstStyle>
            <a:lvl1pPr>
              <a:defRPr sz="2800"/>
            </a:lvl1pPr>
            <a:lvl2pPr>
              <a:defRPr sz="2400">
                <a:solidFill>
                  <a:srgbClr val="0070C0"/>
                </a:solidFill>
              </a:defRPr>
            </a:lvl2pPr>
            <a:lvl3pPr>
              <a:defRPr sz="2000">
                <a:solidFill>
                  <a:srgbClr val="00B050"/>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74837"/>
            <a:ext cx="4343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92875"/>
            <a:ext cx="2133600" cy="365125"/>
          </a:xfrm>
        </p:spPr>
        <p:txBody>
          <a:bodyPr/>
          <a:lstStyle>
            <a:lvl1pPr>
              <a:defRPr b="1">
                <a:solidFill>
                  <a:srgbClr val="002060"/>
                </a:solidFill>
              </a:defRPr>
            </a:lvl1pPr>
          </a:lstStyle>
          <a:p>
            <a:fld id="{082DBEDD-1C12-4D2D-8BD3-7CF1B7665E6C}" type="datetime1">
              <a:rPr lang="en-US" smtClean="0"/>
              <a:pPr/>
              <a:t>6/17/2014</a:t>
            </a:fld>
            <a:endParaRPr lang="en-US"/>
          </a:p>
        </p:txBody>
      </p:sp>
      <p:sp>
        <p:nvSpPr>
          <p:cNvPr id="6" name="Footer Placeholder 5"/>
          <p:cNvSpPr>
            <a:spLocks noGrp="1"/>
          </p:cNvSpPr>
          <p:nvPr>
            <p:ph type="ftr" sz="quarter" idx="11"/>
          </p:nvPr>
        </p:nvSpPr>
        <p:spPr>
          <a:xfrm>
            <a:off x="3124200" y="6492875"/>
            <a:ext cx="2895600" cy="365125"/>
          </a:xfrm>
        </p:spPr>
        <p:txBody>
          <a:bodyPr/>
          <a:lstStyle>
            <a:lvl1pPr>
              <a:defRPr b="1">
                <a:solidFill>
                  <a:srgbClr val="002060"/>
                </a:solidFill>
              </a:defRPr>
            </a:lvl1pPr>
          </a:lstStyle>
          <a:p>
            <a:endParaRPr lang="en-US"/>
          </a:p>
        </p:txBody>
      </p:sp>
      <p:sp>
        <p:nvSpPr>
          <p:cNvPr id="7" name="Slide Number Placeholder 6"/>
          <p:cNvSpPr>
            <a:spLocks noGrp="1"/>
          </p:cNvSpPr>
          <p:nvPr>
            <p:ph type="sldNum" sz="quarter" idx="12"/>
          </p:nvPr>
        </p:nvSpPr>
        <p:spPr>
          <a:xfrm>
            <a:off x="8077200" y="6492875"/>
            <a:ext cx="1079500" cy="365125"/>
          </a:xfrm>
        </p:spPr>
        <p:txBody>
          <a:bodyPr/>
          <a:lstStyle>
            <a:lvl1pPr>
              <a:defRPr b="1">
                <a:solidFill>
                  <a:srgbClr val="002060"/>
                </a:solidFill>
              </a:defRPr>
            </a:lvl1pPr>
          </a:lstStyle>
          <a:p>
            <a:fld id="{09B8BF32-6F5A-422F-A146-B65F2B98D5BA}" type="slidenum">
              <a:rPr lang="en-US" smtClean="0"/>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00713"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99125" y="0"/>
            <a:ext cx="34448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80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37F08-158B-4143-B5BB-8794AD6F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106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92875"/>
            <a:ext cx="2133600" cy="365125"/>
          </a:xfrm>
        </p:spPr>
        <p:txBody>
          <a:bodyPr/>
          <a:lstStyle>
            <a:lvl1pPr>
              <a:defRPr b="1">
                <a:solidFill>
                  <a:srgbClr val="002060"/>
                </a:solidFill>
              </a:defRPr>
            </a:lvl1pPr>
          </a:lstStyle>
          <a:p>
            <a:fld id="{A980B8E8-1B5D-4274-AD83-059989FCF440}" type="datetime1">
              <a:rPr lang="en-US" smtClean="0"/>
              <a:pPr/>
              <a:t>6/17/2014</a:t>
            </a:fld>
            <a:endParaRPr lang="en-US"/>
          </a:p>
        </p:txBody>
      </p:sp>
      <p:sp>
        <p:nvSpPr>
          <p:cNvPr id="8" name="Footer Placeholder 7"/>
          <p:cNvSpPr>
            <a:spLocks noGrp="1"/>
          </p:cNvSpPr>
          <p:nvPr>
            <p:ph type="ftr" sz="quarter" idx="11"/>
          </p:nvPr>
        </p:nvSpPr>
        <p:spPr>
          <a:xfrm>
            <a:off x="3124200" y="6492875"/>
            <a:ext cx="2895600" cy="365125"/>
          </a:xfrm>
        </p:spPr>
        <p:txBody>
          <a:bodyPr/>
          <a:lstStyle>
            <a:lvl1pPr>
              <a:defRPr b="1">
                <a:solidFill>
                  <a:srgbClr val="002060"/>
                </a:solidFill>
              </a:defRPr>
            </a:lvl1pPr>
          </a:lstStyle>
          <a:p>
            <a:endParaRPr lang="en-US"/>
          </a:p>
        </p:txBody>
      </p:sp>
      <p:sp>
        <p:nvSpPr>
          <p:cNvPr id="9" name="Slide Number Placeholder 8"/>
          <p:cNvSpPr>
            <a:spLocks noGrp="1"/>
          </p:cNvSpPr>
          <p:nvPr>
            <p:ph type="sldNum" sz="quarter" idx="12"/>
          </p:nvPr>
        </p:nvSpPr>
        <p:spPr>
          <a:xfrm>
            <a:off x="8382000" y="6492875"/>
            <a:ext cx="762000" cy="365125"/>
          </a:xfrm>
        </p:spPr>
        <p:txBody>
          <a:bodyPr/>
          <a:lstStyle>
            <a:lvl1pPr>
              <a:defRPr b="1">
                <a:solidFill>
                  <a:srgbClr val="002060"/>
                </a:solidFill>
              </a:defRPr>
            </a:lvl1pPr>
          </a:lstStyle>
          <a:p>
            <a:fld id="{09B8BF32-6F5A-422F-A146-B65F2B98D5BA}" type="slidenum">
              <a:rPr lang="en-US" smtClean="0"/>
              <a:pPr/>
              <a:t>‹#›</a:t>
            </a:fld>
            <a:endParaRPr lang="en-US"/>
          </a:p>
        </p:txBody>
      </p:sp>
    </p:spTree>
    <p:extLst>
      <p:ext uri="{BB962C8B-B14F-4D97-AF65-F5344CB8AC3E}">
        <p14:creationId xmlns:p14="http://schemas.microsoft.com/office/powerpoint/2010/main" val="3515282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1409E1-D0F0-4583-AE92-764E10BE8AC7}" type="datetime1">
              <a:rPr lang="en-US" smtClean="0">
                <a:solidFill>
                  <a:prstClr val="black">
                    <a:tint val="75000"/>
                  </a:prstClr>
                </a:solidFill>
              </a:rPr>
              <a:pPr/>
              <a:t>6/17/2014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447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847C0-6DB0-4CC9-AEDF-0CE099984179}" type="datetime1">
              <a:rPr lang="en-US" smtClean="0">
                <a:solidFill>
                  <a:prstClr val="black">
                    <a:tint val="75000"/>
                  </a:prstClr>
                </a:solidFill>
              </a:rPr>
              <a:pPr/>
              <a:t>6/17/2014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528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E6D17B-47EF-454C-92F6-0AB889733EBC}" type="datetime1">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5536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E1B28-3172-4401-AA23-901C0CEE7818}" type="datetime1">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6411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1B728-18B4-411C-A030-4201AF38E76B}"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096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A40A7-EBD7-4AE2-AB13-37D7295412D0}"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060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2129892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3560310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4236495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452E23-B2AC-4349-AC2E-E61411D9E8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5277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28278888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51502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29519830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27026987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40543992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9832602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6547112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4442333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23570B-CC61-4AEC-ABE0-626D3591B6EB}"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322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AB395-F0A5-4C61-A180-8B432781DC5B}"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54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6F231E-DD3A-417C-9B27-2FDC2808EE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211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E1179-5DFB-49C1-A702-7D1FD4057140}"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7782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449A01-9A85-426B-8EA6-98B2C135EFB8}" type="datetime1">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7501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A2863-EAD5-4E36-931C-CF1696F6859A}" type="datetime1">
              <a:rPr lang="en-US" smtClean="0">
                <a:solidFill>
                  <a:prstClr val="black">
                    <a:tint val="75000"/>
                  </a:prstClr>
                </a:solidFill>
              </a:rPr>
              <a:pPr/>
              <a:t>6/17/2014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5918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E4C8D8-06B4-45CD-94B6-B3AAAA03DE90}" type="datetime1">
              <a:rPr lang="en-US" smtClean="0">
                <a:solidFill>
                  <a:prstClr val="black">
                    <a:tint val="75000"/>
                  </a:prstClr>
                </a:solidFill>
              </a:rPr>
              <a:pPr/>
              <a:t>6/17/2014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484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D699E-73BA-498C-A1F9-FBAF233B211D}" type="datetime1">
              <a:rPr lang="en-US" smtClean="0">
                <a:solidFill>
                  <a:prstClr val="black">
                    <a:tint val="75000"/>
                  </a:prstClr>
                </a:solidFill>
              </a:rPr>
              <a:pPr/>
              <a:t>6/17/2014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986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37BD6-D88E-40C2-9391-2EC98E9DEFAB}" type="datetime1">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0984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059538-7546-4D86-998F-13DABB2736CE}" type="datetime1">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986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DBD3A-59CD-4996-9BB9-5B669F768AF9}"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073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06098-A4CC-480A-AC5B-109319696CC6}"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042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28A94639-45FD-43FB-917A-A76E47F3AB0F}" type="datetime1">
              <a:rPr lang="en-US" smtClean="0">
                <a:solidFill>
                  <a:srgbClr val="000000"/>
                </a:solidFill>
              </a:rPr>
              <a:pPr>
                <a:defRPr/>
              </a:pPr>
              <a:t>6/17/2014</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3360789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D64658-CF38-4F26-8888-147945F017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37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EACC2368-2493-4C59-B296-1AEBB2D783B0}" type="datetime1">
              <a:rPr lang="en-US" smtClean="0">
                <a:solidFill>
                  <a:srgbClr val="000000"/>
                </a:solidFill>
              </a:rPr>
              <a:pPr>
                <a:defRPr/>
              </a:pPr>
              <a:t>6/17/2014</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520190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DA64734C-7D85-4EBC-B49F-DB235AF01E06}" type="datetime1">
              <a:rPr lang="en-US" smtClean="0">
                <a:solidFill>
                  <a:srgbClr val="000000"/>
                </a:solidFill>
              </a:rPr>
              <a:pPr>
                <a:defRPr/>
              </a:pPr>
              <a:t>6/17/2014</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531738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0739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8511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652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398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408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53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070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76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6ADE0D-1722-4EF8-8DAD-A9F2EC6820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8018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413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6143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876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12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6748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0435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3317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584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1639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00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02E527-DE9C-43F6-9994-3BF84FCEC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754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5480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577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7411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7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D58CBF-7856-42CA-B6F7-1CC06EB4E4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4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069C4-2304-4322-8243-4F8FE3CEF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71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3BF8A6-AFB5-4E6C-9728-83B44494B8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89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2563764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3596676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171741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920990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301010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147819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355027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791861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3265784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3921652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14092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6/17/2014</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0524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352856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2059576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412653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135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884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889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850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701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91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02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6/17/2014</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50489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696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468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886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59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66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86F3B7-5B67-4634-ACA0-F4CE9D85D9B5}"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869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61FCEA-7120-447D-B1F8-E9851DE62794}"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038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62854FD-6582-49A0-863C-0947CEB10CE5}"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679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165C09B-D43F-4D96-9788-4257C7525E04}"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623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A6E2E59-AC83-4BD1-B93A-961B59086C5B}" type="datetime1">
              <a:rPr lang="en-US" smtClean="0">
                <a:solidFill>
                  <a:srgbClr val="000000"/>
                </a:solidFill>
              </a:rPr>
              <a:pPr>
                <a:defRPr/>
              </a:pPr>
              <a:t>6/17/2014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67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6/17/2014</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882602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DC84159-96A9-4AE6-B887-4D3CDB921466}" type="datetime1">
              <a:rPr lang="en-US" smtClean="0">
                <a:solidFill>
                  <a:srgbClr val="000000"/>
                </a:solidFill>
              </a:rPr>
              <a:pPr>
                <a:defRPr/>
              </a:pPr>
              <a:t>6/17/2014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90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B7A59-E20F-46A9-95BC-072BBC624B85}" type="datetime1">
              <a:rPr lang="en-US" smtClean="0">
                <a:solidFill>
                  <a:srgbClr val="000000"/>
                </a:solidFill>
              </a:rPr>
              <a:pPr>
                <a:defRPr/>
              </a:pPr>
              <a:t>6/17/2014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036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D573944-E93E-4BF8-9521-A24C21CFF71C}"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496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5254F5-96E1-4CF2-8A11-0B8AA5807B59}"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326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B473281-392E-4F59-B85B-39AA0AC369E0}"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30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AAA17F-6376-420C-B610-04898FDBC69F}"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37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4B86E0-F4BD-432F-BB08-29EBDBA387D2}"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930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F6B52-CFDF-43B4-B881-7DB76FA4E271}"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24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CC9723-8334-438D-8522-C1BD577D96D8}"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871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756A4A-8E0C-49B6-B8E3-FBEFEEAD77A4}"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76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6/17/2014</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065459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EBEFDF-2DE3-4C3E-B71F-397883B0FFCC}" type="datetime1">
              <a:rPr lang="en-US" smtClean="0">
                <a:solidFill>
                  <a:srgbClr val="000000"/>
                </a:solidFill>
              </a:rPr>
              <a:pPr>
                <a:defRPr/>
              </a:pPr>
              <a:t>6/17/2014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19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66AC687-853E-4709-AE11-7DCA18AF038F}" type="datetime1">
              <a:rPr lang="en-US" smtClean="0">
                <a:solidFill>
                  <a:srgbClr val="000000"/>
                </a:solidFill>
              </a:rPr>
              <a:pPr>
                <a:defRPr/>
              </a:pPr>
              <a:t>6/17/2014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368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335C3A-7A41-40F6-83A6-685429439F75}" type="datetime1">
              <a:rPr lang="en-US" smtClean="0">
                <a:solidFill>
                  <a:srgbClr val="000000"/>
                </a:solidFill>
              </a:rPr>
              <a:pPr>
                <a:defRPr/>
              </a:pPr>
              <a:t>6/17/2014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362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67B5D-BE7B-4677-B847-DE7464E16652}"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123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790F60-46DA-4B5F-B559-4411BD5FAD1C}"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587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94C7A-D241-452C-8409-D0125982B5B6}"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371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9FFEA5-FBED-4ADB-A804-ED23841977E3}"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898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1761DF-D7AF-4167-A944-BDC44D0E3477}"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4480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AF1208-3081-41BF-8ADB-3C02E1081667}"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1952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BBF969D-ED23-49A8-B9D3-F23C7E367F72}"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04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6/17/2014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58571715"/>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4E3F15-900C-40CE-B1AE-89D520DA7E7B}"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068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86517A-D7E7-4A13-8704-CBA224325193}"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2435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4C62683-0A83-4A95-99F4-802D08FB0CC6}"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093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0C3DB3D-2EBC-43D5-8BDB-7EC35BBFD1FB}" type="datetime1">
              <a:rPr lang="en-US" smtClean="0">
                <a:solidFill>
                  <a:srgbClr val="000000"/>
                </a:solidFill>
              </a:rPr>
              <a:pPr>
                <a:defRPr/>
              </a:pPr>
              <a:t>6/17/2014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678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E8386E0-9C59-43C4-B103-A82A11F7ACF3}" type="datetime1">
              <a:rPr lang="en-US" smtClean="0">
                <a:solidFill>
                  <a:srgbClr val="000000"/>
                </a:solidFill>
              </a:rPr>
              <a:pPr>
                <a:defRPr/>
              </a:pPr>
              <a:t>6/17/2014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126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694548-0668-4E3D-AD17-BA11F09789FC}" type="datetime1">
              <a:rPr lang="en-US" smtClean="0">
                <a:solidFill>
                  <a:srgbClr val="000000"/>
                </a:solidFill>
              </a:rPr>
              <a:pPr>
                <a:defRPr/>
              </a:pPr>
              <a:t>6/17/2014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3944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B10A23-47C8-453F-8973-AA7A52F561CE}"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598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8D55C5-454F-4D1B-99F0-D8A8F47CDD13}" type="datetime1">
              <a:rPr lang="en-US" smtClean="0">
                <a:solidFill>
                  <a:srgbClr val="000000"/>
                </a:solidFill>
              </a:rPr>
              <a:pPr>
                <a:defRPr/>
              </a:pPr>
              <a:t>6/17/2014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634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0B9613-A7FB-4301-88A8-D1AF54AAAFA0}"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598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DA5467-29E1-4E57-A507-D83408BAB1B6}" type="datetime1">
              <a:rPr lang="en-US" smtClean="0">
                <a:solidFill>
                  <a:srgbClr val="000000"/>
                </a:solidFill>
              </a:rPr>
              <a:pPr>
                <a:defRPr/>
              </a:pPr>
              <a:t>6/17/2014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67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0626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23230117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452803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361218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1701014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690050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2338572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3299595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05810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1922860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38894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9A187A-6694-422F-B499-742E24155A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805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68943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4727482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1358478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1381659-9E24-4FA0-A7BD-B46F7C084926}"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1814847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CB9C11C-B278-4C98-A71E-C64E0D1F5FFA}"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30777828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3941491-BB9B-4AE4-8888-338E776BDD36}" type="datetime1">
              <a:rPr lang="en-US" smtClean="0"/>
              <a:pPr>
                <a:defRPr/>
              </a:pPr>
              <a:t>6/17/2014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3004280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6044376-9156-41D7-A882-49326099D5D7}" type="datetime1">
              <a:rPr lang="en-US" smtClean="0"/>
              <a:pPr>
                <a:defRPr/>
              </a:pPr>
              <a:t>6/17/2014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1450744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14C1755-7857-4D6B-8DBF-D5DE7854CA66}" type="datetime1">
              <a:rPr lang="en-US" smtClean="0"/>
              <a:pPr>
                <a:defRPr/>
              </a:pPr>
              <a:t>6/17/2014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192819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6F538E8-389C-4CAB-9B83-7EC245CBBA4A}" type="datetime1">
              <a:rPr lang="en-US" smtClean="0"/>
              <a:pPr>
                <a:defRPr/>
              </a:pPr>
              <a:t>6/17/2014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2844538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B308CF-09BA-416E-90BE-5E792EAC2DD7}" type="datetime1">
              <a:rPr lang="en-US" smtClean="0"/>
              <a:pPr>
                <a:defRPr/>
              </a:pPr>
              <a:t>6/17/2014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8360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6.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41.xml"/><Relationship Id="rId7" Type="http://schemas.openxmlformats.org/officeDocument/2006/relationships/image" Target="../media/image11.jpeg"/><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7.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6.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6/17/2014</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6453514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683BE-CAB0-4C87-B438-746791D3504D}"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8BF32-6F5A-422F-A146-B65F2B98D5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84034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543800" y="6705600"/>
            <a:ext cx="1600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3851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FDA16-92C6-46EF-9AA7-3E7081E826D3}" type="datetime1">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6931-CD46-413A-A83C-78E1DE733D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8906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175154F4-89A3-4957-8CAF-E827A4C39E0A}" type="datetime1">
              <a:rPr lang="en-US" smtClean="0">
                <a:solidFill>
                  <a:srgbClr val="000000"/>
                </a:solidFill>
              </a:rPr>
              <a:pPr fontAlgn="base">
                <a:spcAft>
                  <a:spcPct val="0"/>
                </a:spcAft>
                <a:defRPr/>
              </a:pPr>
              <a:t>6/17/2014</a:t>
            </a:fld>
            <a:endParaRPr lang="en-US">
              <a:solidFill>
                <a:srgbClr val="000000"/>
              </a:solidFill>
            </a:endParaRPr>
          </a:p>
        </p:txBody>
      </p:sp>
      <p:sp>
        <p:nvSpPr>
          <p:cNvPr id="1032" name="Rectangle 12"/>
          <p:cNvSpPr>
            <a:spLocks noChangeArrowheads="1"/>
          </p:cNvSpPr>
          <p:nvPr/>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57040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F25A4-F5FA-40D5-816E-1FA9F5F757D7}" type="datetimeFigureOut">
              <a:rPr lang="en-US" smtClean="0">
                <a:solidFill>
                  <a:prstClr val="black">
                    <a:tint val="75000"/>
                  </a:prstClr>
                </a:solidFill>
              </a:rPr>
              <a:pPr/>
              <a:t>6/17/2014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041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6/17/2014</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36178739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0A9F92AB-B2D0-4A40-B661-D3AA089FA7B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7267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614221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055653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649D78C3-5FBF-49BE-843C-AAB9051E8A24}" type="datetime1">
              <a:rPr lang="en-US" smtClean="0">
                <a:solidFill>
                  <a:srgbClr val="000000"/>
                </a:solidFill>
              </a:rPr>
              <a:pPr fontAlgn="base">
                <a:spcBef>
                  <a:spcPct val="0"/>
                </a:spcBef>
                <a:spcAft>
                  <a:spcPct val="0"/>
                </a:spcAft>
                <a:defRPr/>
              </a:pPr>
              <a:t>6/17/2014</a:t>
            </a:fld>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62146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73D6A801-223F-401A-B65D-0EB06AB455BE}" type="datetime1">
              <a:rPr lang="en-US" smtClean="0">
                <a:solidFill>
                  <a:srgbClr val="000000"/>
                </a:solidFill>
              </a:rPr>
              <a:pPr fontAlgn="base">
                <a:spcBef>
                  <a:spcPct val="0"/>
                </a:spcBef>
                <a:spcAft>
                  <a:spcPct val="0"/>
                </a:spcAft>
                <a:defRPr/>
              </a:pPr>
              <a:t>6/17/2014</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7652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0700392B-8FFC-479F-83BC-DE88E09F4A6A}" type="datetime1">
              <a:rPr lang="en-US" smtClean="0">
                <a:solidFill>
                  <a:srgbClr val="000000"/>
                </a:solidFill>
              </a:rPr>
              <a:pPr fontAlgn="base">
                <a:spcBef>
                  <a:spcPct val="0"/>
                </a:spcBef>
                <a:spcAft>
                  <a:spcPct val="0"/>
                </a:spcAft>
                <a:defRPr/>
              </a:pPr>
              <a:t>6/17/2014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54340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985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fld id="{680DFE83-AFA7-49F4-9B10-CF7326F77BDA}" type="datetime1">
              <a:rPr lang="en-US"/>
              <a:pPr fontAlgn="base">
                <a:spcBef>
                  <a:spcPct val="0"/>
                </a:spcBef>
                <a:spcAft>
                  <a:spcPct val="0"/>
                </a:spcAft>
                <a:defRPr/>
              </a:pPr>
              <a:t>6/17/2014</a:t>
            </a:fld>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26419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59.png"/><Relationship Id="rId1" Type="http://schemas.openxmlformats.org/officeDocument/2006/relationships/slideLayout" Target="../slideLayouts/slideLayout7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1.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90.GIF"/></Relationships>
</file>

<file path=ppt/slides/_rels/slide4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92.GIF"/></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09.xml"/><Relationship Id="rId5" Type="http://schemas.openxmlformats.org/officeDocument/2006/relationships/image" Target="../media/image94.gif"/><Relationship Id="rId4" Type="http://schemas.openxmlformats.org/officeDocument/2006/relationships/hyperlink" Target="http://cimss.ssec.wisc.edu/goes/srsor2014/GOES-14_SRSOR.html"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gif"/><Relationship Id="rId1" Type="http://schemas.microsoft.com/office/2007/relationships/media" Target="../media/media5.gif"/><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59.xml"/></Relationships>
</file>

<file path=ppt/slides/_rels/slide5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59.xml"/></Relationships>
</file>

<file path=ppt/slides/_rels/slide6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59.xml"/></Relationships>
</file>

<file path=ppt/slides/_rels/slide6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59.xml"/></Relationships>
</file>

<file path=ppt/slides/_rels/slide6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59.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59.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cimss.ssec.wisc.edu/goes/srsor2014/GOES-14_SRSOR.html" TargetMode="Externa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ssec.wisc.edu/data/geo/" TargetMode="External"/><Relationship Id="rId1" Type="http://schemas.openxmlformats.org/officeDocument/2006/relationships/slideLayout" Target="../slideLayouts/slideLayout39.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4.xml"/><Relationship Id="rId5" Type="http://schemas.openxmlformats.org/officeDocument/2006/relationships/image" Target="../media/image122.png"/><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123.JP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57.xml"/><Relationship Id="rId6" Type="http://schemas.openxmlformats.org/officeDocument/2006/relationships/image" Target="../media/image116.jpeg"/><Relationship Id="rId5" Type="http://schemas.openxmlformats.org/officeDocument/2006/relationships/hyperlink" Target="http://www.nesdis.noaa.gov/fourbox/09-23-13/" TargetMode="External"/><Relationship Id="rId4" Type="http://schemas.openxmlformats.org/officeDocument/2006/relationships/hyperlink" Target="http://cimss.ssec.wisc.edu/goes/srsor2014/GOES-14_SRSOR.htm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journals.ametsoc.org.ezproxy.library.wisc.edu/doi/pdf/10.1175/BAMS-86-8-1079" TargetMode="External"/><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140.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PNG"/><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9.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1" y="838200"/>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The ABI </a:t>
            </a:r>
            <a:r>
              <a:rPr lang="en-US" sz="4000" dirty="0">
                <a:solidFill>
                  <a:srgbClr val="FFFF00"/>
                </a:solidFill>
                <a:latin typeface="Arial Unicode MS" pitchFamily="34" charset="-128"/>
                <a:cs typeface="Times New Roman" pitchFamily="18" charset="0"/>
              </a:rPr>
              <a:t>(Advanced Baseline Imager) on the GOES (Geostationary Operational Environmental Satellite)-R series</a:t>
            </a:r>
          </a:p>
        </p:txBody>
      </p:sp>
      <p:sp>
        <p:nvSpPr>
          <p:cNvPr id="7171" name="Text Box 3"/>
          <p:cNvSpPr txBox="1">
            <a:spLocks noChangeArrowheads="1"/>
          </p:cNvSpPr>
          <p:nvPr/>
        </p:nvSpPr>
        <p:spPr bwMode="auto">
          <a:xfrm>
            <a:off x="381000" y="3657600"/>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 WI</a:t>
            </a: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667000" y="5704582"/>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dirty="0"/>
              <a:t>Satellites &amp; Education Conference </a:t>
            </a:r>
            <a:r>
              <a:rPr lang="en-US" sz="1600" dirty="0" smtClean="0"/>
              <a:t>XXVII</a:t>
            </a:r>
          </a:p>
          <a:p>
            <a:pPr algn="ctr" eaLnBrk="1" fontAlgn="base" hangingPunct="1">
              <a:spcBef>
                <a:spcPct val="0"/>
              </a:spcBef>
              <a:spcAft>
                <a:spcPct val="0"/>
              </a:spcAft>
            </a:pPr>
            <a:r>
              <a:rPr lang="en-US" sz="1600" i="1" dirty="0" smtClean="0">
                <a:solidFill>
                  <a:srgbClr val="FFFFFF"/>
                </a:solidFill>
              </a:rPr>
              <a:t>Madison, WI</a:t>
            </a:r>
          </a:p>
          <a:p>
            <a:pPr algn="ctr" eaLnBrk="1" fontAlgn="base" hangingPunct="1">
              <a:spcBef>
                <a:spcPct val="0"/>
              </a:spcBef>
              <a:spcAft>
                <a:spcPct val="0"/>
              </a:spcAft>
            </a:pPr>
            <a:endParaRPr lang="en-US" sz="1600" i="1" dirty="0" smtClean="0">
              <a:solidFill>
                <a:srgbClr val="FFFFFF"/>
              </a:solidFill>
            </a:endParaRPr>
          </a:p>
          <a:p>
            <a:pPr algn="ctr" eaLnBrk="1" fontAlgn="base" hangingPunct="1">
              <a:spcBef>
                <a:spcPct val="0"/>
              </a:spcBef>
              <a:spcAft>
                <a:spcPct val="0"/>
              </a:spcAft>
            </a:pPr>
            <a:r>
              <a:rPr lang="en-US" sz="1600" i="1" dirty="0" smtClean="0">
                <a:solidFill>
                  <a:srgbClr val="FFFFFF"/>
                </a:solidFill>
              </a:rPr>
              <a:t>31 July 2014</a:t>
            </a:r>
            <a:endParaRPr lang="en-US" sz="1600" b="1" i="1" dirty="0">
              <a:solidFill>
                <a:srgbClr val="FFFFFF"/>
              </a:solidFill>
            </a:endParaRPr>
          </a:p>
        </p:txBody>
      </p:sp>
      <p:pic>
        <p:nvPicPr>
          <p:cNvPr id="7177"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11126"/>
            <a:ext cx="4495800" cy="5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dirty="0" smtClean="0">
              <a:solidFill>
                <a:srgbClr val="000000"/>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6259"/>
            <a:ext cx="1041699" cy="69523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5269870"/>
            <a:ext cx="2149372" cy="158813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090" y="5753100"/>
            <a:ext cx="1314450" cy="952500"/>
          </a:xfrm>
          <a:prstGeom prst="rect">
            <a:avLst/>
          </a:prstGeom>
        </p:spPr>
      </p:pic>
    </p:spTree>
    <p:extLst>
      <p:ext uri="{BB962C8B-B14F-4D97-AF65-F5344CB8AC3E}">
        <p14:creationId xmlns:p14="http://schemas.microsoft.com/office/powerpoint/2010/main" val="1556259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1325354" y="-23225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b="1" dirty="0" smtClean="0">
                <a:solidFill>
                  <a:prstClr val="white"/>
                </a:solidFill>
                <a:effectLst>
                  <a:outerShdw blurRad="38100" dist="38100" dir="2700000" algn="tl">
                    <a:srgbClr val="000000">
                      <a:alpha val="43137"/>
                    </a:srgbClr>
                  </a:outerShdw>
                </a:effectLst>
              </a:rPr>
              <a:t>GOES- R Flight Segment</a:t>
            </a:r>
            <a:endParaRPr lang="en-US" b="1" dirty="0">
              <a:solidFill>
                <a:prstClr val="white"/>
              </a:solidFill>
              <a:effectLst>
                <a:outerShdw blurRad="38100" dist="38100" dir="2700000" algn="tl">
                  <a:srgbClr val="000000">
                    <a:alpha val="43137"/>
                  </a:srgbClr>
                </a:outerShdw>
              </a:effectLst>
            </a:endParaRPr>
          </a:p>
        </p:txBody>
      </p:sp>
      <p:sp>
        <p:nvSpPr>
          <p:cNvPr id="29"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10</a:t>
            </a:fld>
            <a:endParaRPr lang="en-US"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458474"/>
            <a:ext cx="2436250" cy="3247126"/>
          </a:xfrm>
          <a:prstGeom prst="rect">
            <a:avLst/>
          </a:prstGeom>
        </p:spPr>
      </p:pic>
      <p:pic>
        <p:nvPicPr>
          <p:cNvPr id="22" name="Picture 4" descr="C:\Users\khmcinty\AppData\Local\Microsoft\Windows\Temporary Internet Files\Content.Outlook\LSIX414T\IMG_3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850" y="620731"/>
            <a:ext cx="3783657" cy="28377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 r="5013"/>
          <a:stretch/>
        </p:blipFill>
        <p:spPr bwMode="auto">
          <a:xfrm>
            <a:off x="5331850" y="4149565"/>
            <a:ext cx="3735951" cy="232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28" y="533400"/>
            <a:ext cx="4174637" cy="284999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4323" b="6605"/>
          <a:stretch/>
        </p:blipFill>
        <p:spPr>
          <a:xfrm>
            <a:off x="228600" y="3475575"/>
            <a:ext cx="2438400" cy="3257926"/>
          </a:xfrm>
          <a:prstGeom prst="rect">
            <a:avLst/>
          </a:prstGeom>
        </p:spPr>
      </p:pic>
      <p:sp>
        <p:nvSpPr>
          <p:cNvPr id="36" name="TextBox 35"/>
          <p:cNvSpPr txBox="1"/>
          <p:nvPr/>
        </p:nvSpPr>
        <p:spPr>
          <a:xfrm>
            <a:off x="563779" y="6372418"/>
            <a:ext cx="1615641" cy="261610"/>
          </a:xfrm>
          <a:prstGeom prst="rect">
            <a:avLst/>
          </a:prstGeom>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eaLnBrk="0" fontAlgn="base" hangingPunct="0">
              <a:spcAft>
                <a:spcPct val="0"/>
              </a:spcAft>
            </a:pPr>
            <a:r>
              <a:rPr lang="en-US" sz="1100" b="1" kern="0" dirty="0" smtClean="0">
                <a:solidFill>
                  <a:srgbClr val="000000"/>
                </a:solidFill>
              </a:rPr>
              <a:t>Atlas V </a:t>
            </a:r>
            <a:r>
              <a:rPr lang="en-US" sz="1100" b="1" kern="0" dirty="0">
                <a:solidFill>
                  <a:srgbClr val="000000"/>
                </a:solidFill>
              </a:rPr>
              <a:t>541 ELV</a:t>
            </a:r>
          </a:p>
        </p:txBody>
      </p:sp>
      <p:sp>
        <p:nvSpPr>
          <p:cNvPr id="31" name="TextBox 30"/>
          <p:cNvSpPr txBox="1"/>
          <p:nvPr/>
        </p:nvSpPr>
        <p:spPr>
          <a:xfrm>
            <a:off x="2590800" y="717881"/>
            <a:ext cx="1142999" cy="261610"/>
          </a:xfrm>
          <a:prstGeom prst="rect">
            <a:avLst/>
          </a:prstGeom>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eaLnBrk="0" fontAlgn="base" hangingPunct="0">
              <a:spcBef>
                <a:spcPts val="400"/>
              </a:spcBef>
              <a:spcAft>
                <a:spcPct val="0"/>
              </a:spcAft>
            </a:pPr>
            <a:r>
              <a:rPr lang="en-US" sz="1100" b="1" kern="0" dirty="0">
                <a:solidFill>
                  <a:srgbClr val="000000"/>
                </a:solidFill>
              </a:rPr>
              <a:t>GOES-R </a:t>
            </a:r>
            <a:r>
              <a:rPr lang="en-US" sz="1100" b="1" kern="0" dirty="0" smtClean="0">
                <a:solidFill>
                  <a:srgbClr val="000000"/>
                </a:solidFill>
              </a:rPr>
              <a:t>ABI</a:t>
            </a:r>
            <a:endParaRPr lang="en-US" sz="1100" b="1" kern="0" dirty="0">
              <a:solidFill>
                <a:srgbClr val="000000"/>
              </a:solidFill>
            </a:endParaRPr>
          </a:p>
        </p:txBody>
      </p:sp>
      <p:sp>
        <p:nvSpPr>
          <p:cNvPr id="26" name="TextBox 25"/>
          <p:cNvSpPr txBox="1"/>
          <p:nvPr/>
        </p:nvSpPr>
        <p:spPr>
          <a:xfrm>
            <a:off x="2972103" y="6059740"/>
            <a:ext cx="2074776" cy="261610"/>
          </a:xfrm>
          <a:prstGeom prst="rect">
            <a:avLst/>
          </a:prstGeom>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eaLnBrk="0" fontAlgn="base" hangingPunct="0">
              <a:spcBef>
                <a:spcPts val="400"/>
              </a:spcBef>
              <a:spcAft>
                <a:spcPct val="0"/>
              </a:spcAft>
            </a:pPr>
            <a:r>
              <a:rPr lang="en-US" sz="1100" b="1" kern="0" dirty="0">
                <a:solidFill>
                  <a:srgbClr val="000000"/>
                </a:solidFill>
              </a:rPr>
              <a:t>GLM vibration testing complete</a:t>
            </a:r>
          </a:p>
        </p:txBody>
      </p:sp>
      <p:sp>
        <p:nvSpPr>
          <p:cNvPr id="24" name="TextBox 23"/>
          <p:cNvSpPr txBox="1"/>
          <p:nvPr/>
        </p:nvSpPr>
        <p:spPr>
          <a:xfrm>
            <a:off x="5460948" y="3014066"/>
            <a:ext cx="2725557" cy="261610"/>
          </a:xfrm>
          <a:prstGeom prst="rect">
            <a:avLst/>
          </a:prstGeom>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eaLnBrk="0" fontAlgn="base" hangingPunct="0">
              <a:spcBef>
                <a:spcPts val="400"/>
              </a:spcBef>
              <a:spcAft>
                <a:spcPct val="0"/>
              </a:spcAft>
            </a:pPr>
            <a:r>
              <a:rPr lang="en-US" sz="1100" b="1" kern="0" dirty="0">
                <a:solidFill>
                  <a:srgbClr val="000000"/>
                </a:solidFill>
              </a:rPr>
              <a:t>SUVI and EXIS </a:t>
            </a:r>
            <a:r>
              <a:rPr lang="en-US" sz="1100" b="1" kern="0" dirty="0" smtClean="0">
                <a:solidFill>
                  <a:srgbClr val="000000"/>
                </a:solidFill>
              </a:rPr>
              <a:t>(solar/space instruments</a:t>
            </a:r>
            <a:endParaRPr lang="en-US" sz="1100" b="1" kern="0" dirty="0">
              <a:solidFill>
                <a:srgbClr val="000000"/>
              </a:solidFill>
            </a:endParaRPr>
          </a:p>
        </p:txBody>
      </p:sp>
      <p:sp>
        <p:nvSpPr>
          <p:cNvPr id="39" name="TextBox 38"/>
          <p:cNvSpPr txBox="1"/>
          <p:nvPr/>
        </p:nvSpPr>
        <p:spPr>
          <a:xfrm>
            <a:off x="6193410" y="6477000"/>
            <a:ext cx="2460223" cy="261610"/>
          </a:xfrm>
          <a:prstGeom prst="rect">
            <a:avLst/>
          </a:prstGeom>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a:spcBef>
                <a:spcPct val="0"/>
              </a:spcBef>
              <a:spcAft>
                <a:spcPct val="0"/>
              </a:spcAft>
            </a:pPr>
            <a:r>
              <a:rPr lang="en-US" sz="1100" b="1" dirty="0">
                <a:solidFill>
                  <a:prstClr val="black"/>
                </a:solidFill>
              </a:rPr>
              <a:t>Solar Array Wing deployment</a:t>
            </a:r>
          </a:p>
        </p:txBody>
      </p:sp>
    </p:spTree>
    <p:extLst>
      <p:ext uri="{BB962C8B-B14F-4D97-AF65-F5344CB8AC3E}">
        <p14:creationId xmlns:p14="http://schemas.microsoft.com/office/powerpoint/2010/main" val="1404882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11</a:t>
            </a:fld>
            <a:endParaRPr lang="en-US" smtClean="0">
              <a:solidFill>
                <a:srgbClr val="000000"/>
              </a:solidFill>
            </a:endParaRPr>
          </a:p>
        </p:txBody>
      </p:sp>
      <p:sp>
        <p:nvSpPr>
          <p:cNvPr id="6" name="Rounded Rectangle 5"/>
          <p:cNvSpPr>
            <a:spLocks noChangeArrowheads="1"/>
          </p:cNvSpPr>
          <p:nvPr/>
        </p:nvSpPr>
        <p:spPr bwMode="auto">
          <a:xfrm>
            <a:off x="762000" y="5638800"/>
            <a:ext cx="77724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base">
              <a:spcBef>
                <a:spcPct val="0"/>
              </a:spcBef>
              <a:spcAft>
                <a:spcPct val="0"/>
              </a:spcAft>
              <a:defRPr/>
            </a:pPr>
            <a:r>
              <a:rPr lang="en-US" sz="2000" b="1" dirty="0" smtClean="0">
                <a:solidFill>
                  <a:srgbClr val="000000"/>
                </a:solidFill>
                <a:latin typeface="Arial" charset="0"/>
              </a:rPr>
              <a:t>6 visible or near infrared bands on the ABI, compared to only one on today’s imager </a:t>
            </a:r>
            <a:endParaRPr lang="en-US" sz="2000" b="1" dirty="0">
              <a:solidFill>
                <a:srgbClr val="000000"/>
              </a:solidFill>
              <a:latin typeface="Arial" charset="0"/>
            </a:endParaRPr>
          </a:p>
        </p:txBody>
      </p:sp>
    </p:spTree>
    <p:extLst>
      <p:ext uri="{BB962C8B-B14F-4D97-AF65-F5344CB8AC3E}">
        <p14:creationId xmlns:p14="http://schemas.microsoft.com/office/powerpoint/2010/main" val="1346635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12</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27202894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13</a:t>
            </a:fld>
            <a:endParaRPr lang="en-US" smtClean="0">
              <a:solidFill>
                <a:srgbClr val="000000"/>
              </a:solidFill>
            </a:endParaRPr>
          </a:p>
        </p:txBody>
      </p:sp>
    </p:spTree>
    <p:extLst>
      <p:ext uri="{BB962C8B-B14F-4D97-AF65-F5344CB8AC3E}">
        <p14:creationId xmlns:p14="http://schemas.microsoft.com/office/powerpoint/2010/main" val="29402413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14</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417266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15</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base">
              <a:spcBef>
                <a:spcPct val="0"/>
              </a:spcBef>
              <a:spcAft>
                <a:spcPct val="0"/>
              </a:spcAft>
              <a:defRPr/>
            </a:pPr>
            <a:r>
              <a:rPr lang="en-US" sz="2000" b="1" dirty="0" smtClean="0">
                <a:solidFill>
                  <a:srgbClr val="000000"/>
                </a:solidFill>
                <a:latin typeface="Arial" charset="0"/>
              </a:rPr>
              <a:t>10 infrared bands on the ABI, compared to four on today’s imager </a:t>
            </a:r>
            <a:endParaRPr lang="en-US" sz="2000" b="1" dirty="0">
              <a:solidFill>
                <a:srgbClr val="000000"/>
              </a:solidFill>
              <a:latin typeface="Arial" charset="0"/>
            </a:endParaRPr>
          </a:p>
        </p:txBody>
      </p:sp>
    </p:spTree>
    <p:extLst>
      <p:ext uri="{BB962C8B-B14F-4D97-AF65-F5344CB8AC3E}">
        <p14:creationId xmlns:p14="http://schemas.microsoft.com/office/powerpoint/2010/main" val="1468418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598507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1978447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43D8A-64D1-4A76-A16B-B1729C867EF6}"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492135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457200" y="6172200"/>
            <a:ext cx="8321675" cy="641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19</a:t>
            </a:fld>
            <a:endParaRPr lang="en-US"/>
          </a:p>
        </p:txBody>
      </p:sp>
    </p:spTree>
    <p:extLst>
      <p:ext uri="{BB962C8B-B14F-4D97-AF65-F5344CB8AC3E}">
        <p14:creationId xmlns:p14="http://schemas.microsoft.com/office/powerpoint/2010/main" val="72854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Scott S. Lindstrom, Mathew M. Gunshor, Christopher C. </a:t>
            </a:r>
            <a:r>
              <a:rPr lang="en-US" sz="2000" dirty="0" smtClean="0">
                <a:solidFill>
                  <a:srgbClr val="FFFFFF"/>
                </a:solidFill>
                <a:latin typeface="Arial Unicode MS" pitchFamily="34" charset="-128"/>
              </a:rPr>
              <a:t>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Office, NASA, </a:t>
            </a:r>
            <a:r>
              <a:rPr lang="en-US" sz="2000" dirty="0" err="1" smtClean="0">
                <a:solidFill>
                  <a:schemeClr val="bg1"/>
                </a:solidFill>
              </a:rPr>
              <a:t>Exelis</a:t>
            </a:r>
            <a:r>
              <a:rPr lang="en-US" sz="2000" dirty="0" smtClean="0">
                <a:solidFill>
                  <a:schemeClr val="bg1"/>
                </a:solidFill>
              </a:rPr>
              <a:t> Industries,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423703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grb_abi_b0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20</a:t>
            </a:fld>
            <a:endParaRPr lang="en-US"/>
          </a:p>
        </p:txBody>
      </p:sp>
    </p:spTree>
    <p:extLst>
      <p:ext uri="{BB962C8B-B14F-4D97-AF65-F5344CB8AC3E}">
        <p14:creationId xmlns:p14="http://schemas.microsoft.com/office/powerpoint/2010/main" val="1197039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grb_abi_b0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val="478144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grb_abi_b0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val="8881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grb_abi_b0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val="1846911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grb_abi_b0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val="1644335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grb_abi_b0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val="2245883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grb_abi_b0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val="1484379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grb_abi_b0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val="3049407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grb_abi_b1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val="1641094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grb_abi_b1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29</a:t>
            </a:fld>
            <a:endParaRPr lang="en-US"/>
          </a:p>
        </p:txBody>
      </p:sp>
    </p:spTree>
    <p:extLst>
      <p:ext uri="{BB962C8B-B14F-4D97-AF65-F5344CB8AC3E}">
        <p14:creationId xmlns:p14="http://schemas.microsoft.com/office/powerpoint/2010/main" val="71639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eaLnBrk="1" hangingPunct="1">
              <a:lnSpc>
                <a:spcPct val="90000"/>
              </a:lnSpc>
            </a:pPr>
            <a:r>
              <a:rPr lang="en-US" dirty="0" smtClean="0">
                <a:solidFill>
                  <a:schemeClr val="bg1"/>
                </a:solidFill>
              </a:rPr>
              <a:t>GOES</a:t>
            </a:r>
          </a:p>
          <a:p>
            <a:pPr eaLnBrk="1" hangingPunct="1">
              <a:lnSpc>
                <a:spcPct val="90000"/>
              </a:lnSpc>
            </a:pPr>
            <a:r>
              <a:rPr lang="en-US" dirty="0" smtClean="0">
                <a:solidFill>
                  <a:schemeClr val="bg1"/>
                </a:solidFill>
              </a:rPr>
              <a:t>GOES-R</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Spatial</a:t>
            </a:r>
          </a:p>
          <a:p>
            <a:pPr lvl="1" eaLnBrk="1" hangingPunct="1">
              <a:lnSpc>
                <a:spcPct val="90000"/>
              </a:lnSpc>
            </a:pPr>
            <a:r>
              <a:rPr lang="en-US" dirty="0">
                <a:solidFill>
                  <a:schemeClr val="bg1"/>
                </a:solidFill>
              </a:rPr>
              <a:t>T</a:t>
            </a:r>
            <a:r>
              <a:rPr lang="en-US" dirty="0" smtClean="0">
                <a:solidFill>
                  <a:schemeClr val="bg1"/>
                </a:solidFill>
              </a:rPr>
              <a:t>emporal </a:t>
            </a:r>
          </a:p>
          <a:p>
            <a:pPr lvl="2" eaLnBrk="1" hangingPunct="1">
              <a:lnSpc>
                <a:spcPct val="90000"/>
              </a:lnSpc>
            </a:pPr>
            <a:r>
              <a:rPr lang="en-US" dirty="0" smtClean="0">
                <a:solidFill>
                  <a:schemeClr val="bg1"/>
                </a:solidFill>
              </a:rPr>
              <a:t>GOES-14 SRSOR </a:t>
            </a:r>
            <a:r>
              <a:rPr lang="en-US" dirty="0">
                <a:solidFill>
                  <a:schemeClr val="bg1"/>
                </a:solidFill>
              </a:rPr>
              <a:t>(2012 and 2013 and 2014</a:t>
            </a:r>
            <a:r>
              <a:rPr lang="en-US" dirty="0" smtClean="0">
                <a:solidFill>
                  <a:schemeClr val="bg1"/>
                </a:solidFill>
              </a:rPr>
              <a:t>)</a:t>
            </a:r>
          </a:p>
          <a:p>
            <a:pPr eaLnBrk="1" hangingPunct="1">
              <a:lnSpc>
                <a:spcPct val="90000"/>
              </a:lnSpc>
            </a:pPr>
            <a:r>
              <a:rPr lang="en-US" dirty="0" smtClean="0">
                <a:solidFill>
                  <a:schemeClr val="bg1"/>
                </a:solidFill>
              </a:rPr>
              <a:t>Satellite applet</a:t>
            </a:r>
          </a:p>
          <a:p>
            <a:pPr eaLnBrk="1" hangingPunct="1">
              <a:lnSpc>
                <a:spcPct val="90000"/>
              </a:lnSpc>
            </a:pPr>
            <a:r>
              <a:rPr lang="en-US" dirty="0" smtClean="0">
                <a:solidFill>
                  <a:schemeClr val="bg1"/>
                </a:solidFill>
              </a:rPr>
              <a:t>References</a:t>
            </a:r>
          </a:p>
          <a:p>
            <a:pPr eaLnBrk="1" hangingPunct="1">
              <a:lnSpc>
                <a:spcPct val="90000"/>
              </a:lnSpc>
            </a:pPr>
            <a:r>
              <a:rPr lang="en-US" dirty="0" smtClean="0">
                <a:solidFill>
                  <a:schemeClr val="bg1"/>
                </a:solidFill>
              </a:rPr>
              <a:t>Summary</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39624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394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grb_abi_b1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30</a:t>
            </a:fld>
            <a:endParaRPr lang="en-US"/>
          </a:p>
        </p:txBody>
      </p:sp>
    </p:spTree>
    <p:extLst>
      <p:ext uri="{BB962C8B-B14F-4D97-AF65-F5344CB8AC3E}">
        <p14:creationId xmlns:p14="http://schemas.microsoft.com/office/powerpoint/2010/main" val="679948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grb_abi_b1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31</a:t>
            </a:fld>
            <a:endParaRPr lang="en-US"/>
          </a:p>
        </p:txBody>
      </p:sp>
    </p:spTree>
    <p:extLst>
      <p:ext uri="{BB962C8B-B14F-4D97-AF65-F5344CB8AC3E}">
        <p14:creationId xmlns:p14="http://schemas.microsoft.com/office/powerpoint/2010/main" val="2221966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grb_abi_b1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32</a:t>
            </a:fld>
            <a:endParaRPr lang="en-US"/>
          </a:p>
        </p:txBody>
      </p:sp>
    </p:spTree>
    <p:extLst>
      <p:ext uri="{BB962C8B-B14F-4D97-AF65-F5344CB8AC3E}">
        <p14:creationId xmlns:p14="http://schemas.microsoft.com/office/powerpoint/2010/main" val="8779392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grb_abi_b15"/>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33</a:t>
            </a:fld>
            <a:endParaRPr lang="en-US"/>
          </a:p>
        </p:txBody>
      </p:sp>
    </p:spTree>
    <p:extLst>
      <p:ext uri="{BB962C8B-B14F-4D97-AF65-F5344CB8AC3E}">
        <p14:creationId xmlns:p14="http://schemas.microsoft.com/office/powerpoint/2010/main" val="3945303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grb_abi_b16"/>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34</a:t>
            </a:fld>
            <a:endParaRPr lang="en-US"/>
          </a:p>
        </p:txBody>
      </p:sp>
    </p:spTree>
    <p:extLst>
      <p:ext uri="{BB962C8B-B14F-4D97-AF65-F5344CB8AC3E}">
        <p14:creationId xmlns:p14="http://schemas.microsoft.com/office/powerpoint/2010/main" val="3238456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35</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2232600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36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6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37</a:t>
            </a:fld>
            <a:endParaRPr lang="en-US" smtClean="0">
              <a:solidFill>
                <a:srgbClr val="000000"/>
              </a:solidFill>
            </a:endParaRPr>
          </a:p>
        </p:txBody>
      </p:sp>
    </p:spTree>
    <p:extLst>
      <p:ext uri="{BB962C8B-B14F-4D97-AF65-F5344CB8AC3E}">
        <p14:creationId xmlns:p14="http://schemas.microsoft.com/office/powerpoint/2010/main" val="2576023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dirty="0" smtClean="0"/>
              <a:t>ABI Scan Modes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38</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2954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2639" y="3882957"/>
            <a:ext cx="2975161" cy="2247900"/>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466860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11268" name="Text Box 3"/>
          <p:cNvSpPr txBox="1">
            <a:spLocks noChangeArrowheads="1"/>
          </p:cNvSpPr>
          <p:nvPr/>
        </p:nvSpPr>
        <p:spPr bwMode="auto">
          <a:xfrm>
            <a:off x="1084263" y="6521450"/>
            <a:ext cx="72796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FFFFFF"/>
                </a:solidFill>
              </a:rPr>
              <a:t>Visible data from the </a:t>
            </a:r>
            <a:r>
              <a:rPr lang="en-US" sz="1600" dirty="0" smtClean="0">
                <a:solidFill>
                  <a:srgbClr val="FFFFFF"/>
                </a:solidFill>
              </a:rPr>
              <a:t>GOES-15 NOAA </a:t>
            </a:r>
            <a:r>
              <a:rPr lang="en-US" sz="1600" dirty="0">
                <a:solidFill>
                  <a:srgbClr val="FFFFFF"/>
                </a:solidFill>
              </a:rPr>
              <a:t>Science Test, lead by </a:t>
            </a:r>
            <a:r>
              <a:rPr lang="en-US" sz="1600" dirty="0" err="1">
                <a:solidFill>
                  <a:srgbClr val="FFFFFF"/>
                </a:solidFill>
              </a:rPr>
              <a:t>Hillger</a:t>
            </a:r>
            <a:r>
              <a:rPr lang="en-US" sz="1600" dirty="0">
                <a:solidFill>
                  <a:srgbClr val="FFFFFF"/>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CBE1D7-F2F0-4B09-B27C-3BE14D824942}" type="slidenum">
              <a:rPr lang="en-US" smtClean="0">
                <a:solidFill>
                  <a:srgbClr val="000000"/>
                </a:solidFill>
              </a:rPr>
              <a:pPr eaLnBrk="1" hangingPunct="1"/>
              <a:t>39</a:t>
            </a:fld>
            <a:endParaRPr lang="en-US" smtClean="0">
              <a:solidFill>
                <a:srgbClr val="000000"/>
              </a:solidFill>
            </a:endParaRPr>
          </a:p>
        </p:txBody>
      </p:sp>
    </p:spTree>
    <p:extLst>
      <p:ext uri="{BB962C8B-B14F-4D97-AF65-F5344CB8AC3E}">
        <p14:creationId xmlns:p14="http://schemas.microsoft.com/office/powerpoint/2010/main" val="18817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F00"/>
                </a:solidFill>
              </a:rPr>
              <a:t>  NOAA GOES Constellation </a:t>
            </a:r>
            <a:endParaRPr lang="en-US" sz="4000" b="1" dirty="0">
              <a:solidFill>
                <a:srgbClr val="FFFF00"/>
              </a:solidFill>
            </a:endParaRPr>
          </a:p>
        </p:txBody>
      </p:sp>
      <p:sp>
        <p:nvSpPr>
          <p:cNvPr id="9" name="Text Box 7"/>
          <p:cNvSpPr txBox="1">
            <a:spLocks noChangeArrowheads="1"/>
          </p:cNvSpPr>
          <p:nvPr/>
        </p:nvSpPr>
        <p:spPr bwMode="auto">
          <a:xfrm>
            <a:off x="1066800" y="1073340"/>
            <a:ext cx="12632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chemeClr val="bg1"/>
                </a:solidFill>
              </a:rPr>
              <a:t>GOES-West</a:t>
            </a:r>
          </a:p>
          <a:p>
            <a:pPr fontAlgn="base">
              <a:spcBef>
                <a:spcPct val="0"/>
              </a:spcBef>
              <a:spcAft>
                <a:spcPct val="0"/>
              </a:spcAft>
            </a:pPr>
            <a:r>
              <a:rPr lang="en-US" b="1" dirty="0" smtClean="0">
                <a:solidFill>
                  <a:schemeClr val="bg1"/>
                </a:solidFill>
              </a:rPr>
              <a:t>GOES-15</a:t>
            </a:r>
            <a:endParaRPr lang="en-US" b="1" dirty="0">
              <a:solidFill>
                <a:schemeClr val="bg1"/>
              </a:solidFill>
            </a:endParaRPr>
          </a:p>
          <a:p>
            <a:pPr fontAlgn="base">
              <a:spcBef>
                <a:spcPct val="0"/>
              </a:spcBef>
              <a:spcAft>
                <a:spcPct val="0"/>
              </a:spcAft>
            </a:pPr>
            <a:r>
              <a:rPr lang="en-US" b="1" dirty="0">
                <a:solidFill>
                  <a:schemeClr val="bg1"/>
                </a:solidFill>
              </a:rPr>
              <a:t>(135W)</a:t>
            </a:r>
          </a:p>
        </p:txBody>
      </p:sp>
      <p:sp>
        <p:nvSpPr>
          <p:cNvPr id="10" name="Text Box 8"/>
          <p:cNvSpPr txBox="1">
            <a:spLocks noChangeArrowheads="1"/>
          </p:cNvSpPr>
          <p:nvPr/>
        </p:nvSpPr>
        <p:spPr bwMode="auto">
          <a:xfrm>
            <a:off x="6450897" y="1066800"/>
            <a:ext cx="11691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chemeClr val="bg1"/>
                </a:solidFill>
              </a:rPr>
              <a:t>GOES-East</a:t>
            </a:r>
          </a:p>
          <a:p>
            <a:pPr fontAlgn="base">
              <a:spcBef>
                <a:spcPct val="0"/>
              </a:spcBef>
              <a:spcAft>
                <a:spcPct val="0"/>
              </a:spcAft>
            </a:pPr>
            <a:r>
              <a:rPr lang="en-US" b="1" dirty="0" smtClean="0">
                <a:solidFill>
                  <a:schemeClr val="bg1"/>
                </a:solidFill>
              </a:rPr>
              <a:t>GOES-13</a:t>
            </a:r>
            <a:endParaRPr lang="en-US" b="1" dirty="0">
              <a:solidFill>
                <a:schemeClr val="bg1"/>
              </a:solidFill>
            </a:endParaRPr>
          </a:p>
          <a:p>
            <a:pPr fontAlgn="base">
              <a:spcBef>
                <a:spcPct val="0"/>
              </a:spcBef>
              <a:spcAft>
                <a:spcPct val="0"/>
              </a:spcAft>
            </a:pPr>
            <a:r>
              <a:rPr lang="en-US" b="1" dirty="0">
                <a:solidFill>
                  <a:schemeClr val="bg1"/>
                </a:solidFill>
              </a:rPr>
              <a:t>(75W)</a:t>
            </a:r>
          </a:p>
        </p:txBody>
      </p:sp>
      <p:pic>
        <p:nvPicPr>
          <p:cNvPr id="13" name="Picture 11" descr="latest_westvishe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17" b="3240"/>
          <a:stretch/>
        </p:blipFill>
        <p:spPr bwMode="auto">
          <a:xfrm>
            <a:off x="76200" y="2133600"/>
            <a:ext cx="4343400" cy="41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3" b="2725"/>
          <a:stretch/>
        </p:blipFill>
        <p:spPr bwMode="auto">
          <a:xfrm>
            <a:off x="4572000" y="2133601"/>
            <a:ext cx="4343400" cy="4138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76600"/>
            <a:ext cx="1745822" cy="1295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3120622" y="6440269"/>
            <a:ext cx="25979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chemeClr val="bg1"/>
                </a:solidFill>
              </a:rPr>
              <a:t>GOES-14 (105W) Storage </a:t>
            </a:r>
          </a:p>
          <a:p>
            <a:pPr fontAlgn="base">
              <a:spcBef>
                <a:spcPct val="0"/>
              </a:spcBef>
              <a:spcAft>
                <a:spcPct val="0"/>
              </a:spcAft>
            </a:pPr>
            <a:endParaRPr lang="en-US" b="1" dirty="0">
              <a:solidFill>
                <a:prstClr val="black"/>
              </a:solidFill>
            </a:endParaRPr>
          </a:p>
        </p:txBody>
      </p:sp>
      <p:pic>
        <p:nvPicPr>
          <p:cNvPr id="7" name="Picture 5" descr="n-q_spacecra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429000"/>
            <a:ext cx="184851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40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40</a:t>
            </a:fld>
            <a:endParaRPr lang="en-US">
              <a:solidFill>
                <a:srgbClr val="000000"/>
              </a:solidFill>
            </a:endParaRPr>
          </a:p>
        </p:txBody>
      </p:sp>
      <p:sp>
        <p:nvSpPr>
          <p:cNvPr id="66563" name="Text Box 3"/>
          <p:cNvSpPr txBox="1">
            <a:spLocks noChangeArrowheads="1"/>
          </p:cNvSpPr>
          <p:nvPr/>
        </p:nvSpPr>
        <p:spPr bwMode="auto">
          <a:xfrm>
            <a:off x="31750" y="5775325"/>
            <a:ext cx="990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for </a:t>
            </a:r>
            <a:r>
              <a:rPr lang="en-US" sz="2000" b="1" dirty="0">
                <a:solidFill>
                  <a:srgbClr val="FFFFFF"/>
                </a:solidFill>
                <a:latin typeface="Arial Unicode MS" pitchFamily="34" charset="-128"/>
              </a:rPr>
              <a:t>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380336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41</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391804108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42</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14847623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43</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180114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010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sectors from East and West (proposed)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2240665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2700" b="1" dirty="0" smtClean="0"/>
              <a:t>GOES-14 </a:t>
            </a:r>
            <a:r>
              <a:rPr lang="en-US" sz="2700" b="1" dirty="0"/>
              <a:t>Super Rapid Scan Operations to Prepare for </a:t>
            </a:r>
            <a:r>
              <a:rPr lang="en-US" sz="2700" b="1" dirty="0" smtClean="0"/>
              <a:t>GOES-R</a:t>
            </a:r>
            <a:endParaRPr lang="en-US" sz="1800" b="1" dirty="0"/>
          </a:p>
        </p:txBody>
      </p:sp>
      <p:sp>
        <p:nvSpPr>
          <p:cNvPr id="13" name="Content Placeholder 12"/>
          <p:cNvSpPr>
            <a:spLocks noGrp="1"/>
          </p:cNvSpPr>
          <p:nvPr>
            <p:ph sz="half" idx="1"/>
          </p:nvPr>
        </p:nvSpPr>
        <p:spPr>
          <a:xfrm>
            <a:off x="76200" y="1745615"/>
            <a:ext cx="4267200" cy="5112385"/>
          </a:xfrm>
        </p:spPr>
        <p:txBody>
          <a:bodyPr>
            <a:normAutofit fontScale="62500" lnSpcReduction="20000"/>
          </a:bodyPr>
          <a:lstStyle/>
          <a:p>
            <a:pPr>
              <a:buFontTx/>
              <a:buChar char="•"/>
              <a:defRPr/>
            </a:pPr>
            <a:r>
              <a:rPr lang="en-US" dirty="0">
                <a:solidFill>
                  <a:prstClr val="black"/>
                </a:solidFill>
              </a:rPr>
              <a:t>SRSOR (Super Rapid Scan Operations for GOES-R) from GOES-14 imager </a:t>
            </a:r>
            <a:r>
              <a:rPr lang="en-US" dirty="0" smtClean="0">
                <a:solidFill>
                  <a:prstClr val="black"/>
                </a:solidFill>
              </a:rPr>
              <a:t/>
            </a:r>
            <a:br>
              <a:rPr lang="en-US" dirty="0" smtClean="0">
                <a:solidFill>
                  <a:prstClr val="black"/>
                </a:solidFill>
              </a:rPr>
            </a:br>
            <a:endParaRPr lang="en-US" dirty="0">
              <a:solidFill>
                <a:prstClr val="black"/>
              </a:solidFill>
            </a:endParaRPr>
          </a:p>
          <a:p>
            <a:pPr>
              <a:lnSpc>
                <a:spcPct val="95000"/>
              </a:lnSpc>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a:t>
            </a:r>
            <a:r>
              <a:rPr lang="en-US" dirty="0" smtClean="0">
                <a:solidFill>
                  <a:prstClr val="black"/>
                </a:solidFill>
              </a:rPr>
              <a:t>2013; and mid-May (8-24), 2014</a:t>
            </a:r>
            <a:endParaRPr lang="en-US" dirty="0">
              <a:solidFill>
                <a:prstClr val="black"/>
              </a:solidFill>
            </a:endParaRPr>
          </a:p>
          <a:p>
            <a:pPr lvl="1">
              <a:lnSpc>
                <a:spcPct val="95000"/>
              </a:lnSpc>
              <a:buFontTx/>
              <a:buChar char="•"/>
              <a:defRPr/>
            </a:pPr>
            <a:r>
              <a:rPr lang="en-US" i="1" dirty="0" smtClean="0">
                <a:solidFill>
                  <a:prstClr val="black"/>
                </a:solidFill>
                <a:hlinkClick r:id="rId2"/>
              </a:rPr>
              <a:t>http</a:t>
            </a:r>
            <a:r>
              <a:rPr lang="en-US" i="1" dirty="0">
                <a:solidFill>
                  <a:prstClr val="black"/>
                </a:solidFill>
                <a:hlinkClick r:id="rId2"/>
              </a:rPr>
              <a:t>://cimss.ssec.wisc.edu/goes/srsor/GOES-14_SRSOR.html</a:t>
            </a:r>
            <a:r>
              <a:rPr lang="en-US" i="1" dirty="0">
                <a:solidFill>
                  <a:prstClr val="black"/>
                </a:solidFill>
              </a:rPr>
              <a:t> and </a:t>
            </a:r>
            <a:endParaRPr lang="en-US" i="1" dirty="0" smtClean="0">
              <a:solidFill>
                <a:prstClr val="black"/>
              </a:solidFill>
            </a:endParaRPr>
          </a:p>
          <a:p>
            <a:pPr lvl="1">
              <a:lnSpc>
                <a:spcPct val="95000"/>
              </a:lnSpc>
              <a:buFontTx/>
              <a:buChar char="•"/>
              <a:defRPr/>
            </a:pPr>
            <a:r>
              <a:rPr lang="en-US" i="1" dirty="0" smtClean="0">
                <a:solidFill>
                  <a:prstClr val="black"/>
                </a:solidFill>
                <a:hlinkClick r:id="rId3"/>
              </a:rPr>
              <a:t>http</a:t>
            </a:r>
            <a:r>
              <a:rPr lang="en-US" i="1" dirty="0">
                <a:solidFill>
                  <a:prstClr val="black"/>
                </a:solidFill>
                <a:hlinkClick r:id="rId3"/>
              </a:rPr>
              <a:t>://</a:t>
            </a:r>
            <a:r>
              <a:rPr lang="en-US" i="1" dirty="0" smtClean="0">
                <a:solidFill>
                  <a:prstClr val="black"/>
                </a:solidFill>
                <a:hlinkClick r:id="rId3"/>
              </a:rPr>
              <a:t>cimss.ssec.wisc.edu/goes/srsor2013/GOES-14_SRSOR.html</a:t>
            </a:r>
            <a:endParaRPr lang="en-US" i="1" dirty="0" smtClean="0">
              <a:solidFill>
                <a:prstClr val="black"/>
              </a:solidFill>
            </a:endParaRPr>
          </a:p>
          <a:p>
            <a:pPr lvl="1">
              <a:lnSpc>
                <a:spcPct val="95000"/>
              </a:lnSpc>
              <a:buFontTx/>
              <a:buChar char="•"/>
              <a:defRPr/>
            </a:pPr>
            <a:r>
              <a:rPr lang="en-US" i="1" dirty="0">
                <a:solidFill>
                  <a:prstClr val="black"/>
                </a:solidFill>
                <a:hlinkClick r:id="rId4"/>
              </a:rPr>
              <a:t>http://</a:t>
            </a:r>
            <a:r>
              <a:rPr lang="en-US" i="1" dirty="0" smtClean="0">
                <a:solidFill>
                  <a:prstClr val="black"/>
                </a:solidFill>
                <a:hlinkClick r:id="rId4"/>
              </a:rPr>
              <a:t>cimss.ssec.wisc.edu/goes/srsor2014/GOES-14_SRSOR.html</a:t>
            </a:r>
            <a:r>
              <a:rPr lang="en-US" i="1" dirty="0" smtClean="0">
                <a:solidFill>
                  <a:prstClr val="black"/>
                </a:solidFill>
              </a:rPr>
              <a:t/>
            </a:r>
            <a:br>
              <a:rPr lang="en-US" i="1" dirty="0" smtClean="0">
                <a:solidFill>
                  <a:prstClr val="black"/>
                </a:solidFill>
              </a:rPr>
            </a:br>
            <a:endParaRPr lang="en-US" i="1" dirty="0">
              <a:solidFill>
                <a:prstClr val="black"/>
              </a:solidFill>
            </a:endParaRPr>
          </a:p>
          <a:p>
            <a:pPr>
              <a:lnSpc>
                <a:spcPct val="95000"/>
              </a:lnSpc>
              <a:buFontTx/>
              <a:buChar char="•"/>
              <a:defRPr/>
            </a:pPr>
            <a:r>
              <a:rPr lang="en-US" dirty="0">
                <a:solidFill>
                  <a:prstClr val="black"/>
                </a:solidFill>
              </a:rPr>
              <a:t>GOES-14 provided very unique data and offered a glimpse into the possibilities that will be provided by the ABI on GOES-R in one minute </a:t>
            </a:r>
            <a:r>
              <a:rPr lang="en-US" dirty="0" err="1">
                <a:solidFill>
                  <a:prstClr val="black"/>
                </a:solidFill>
              </a:rPr>
              <a:t>mesoscale</a:t>
            </a:r>
            <a:r>
              <a:rPr lang="en-US" dirty="0">
                <a:solidFill>
                  <a:prstClr val="black"/>
                </a:solidFill>
              </a:rPr>
              <a:t> </a:t>
            </a:r>
            <a:r>
              <a:rPr lang="en-US" dirty="0" smtClean="0">
                <a:solidFill>
                  <a:prstClr val="black"/>
                </a:solidFill>
              </a:rPr>
              <a:t>imagery</a:t>
            </a:r>
            <a:br>
              <a:rPr lang="en-US" dirty="0" smtClean="0">
                <a:solidFill>
                  <a:prstClr val="black"/>
                </a:solidFill>
              </a:rPr>
            </a:br>
            <a:endParaRPr lang="en-US" dirty="0" smtClean="0">
              <a:solidFill>
                <a:prstClr val="black"/>
              </a:solidFill>
            </a:endParaRPr>
          </a:p>
          <a:p>
            <a:pPr>
              <a:lnSpc>
                <a:spcPct val="95000"/>
              </a:lnSpc>
              <a:buFontTx/>
              <a:buChar char="•"/>
              <a:defRPr/>
            </a:pPr>
            <a:r>
              <a:rPr lang="en-US" dirty="0">
                <a:solidFill>
                  <a:prstClr val="black"/>
                </a:solidFill>
              </a:rPr>
              <a:t>Many phenomena were observed</a:t>
            </a:r>
          </a:p>
        </p:txBody>
      </p:sp>
      <p:sp>
        <p:nvSpPr>
          <p:cNvPr id="11" name="Slide Number Placeholder 10"/>
          <p:cNvSpPr>
            <a:spLocks noGrp="1"/>
          </p:cNvSpPr>
          <p:nvPr>
            <p:ph type="sldNum" sz="quarter" idx="12"/>
          </p:nvPr>
        </p:nvSpPr>
        <p:spPr/>
        <p:txBody>
          <a:bodyPr/>
          <a:lstStyle/>
          <a:p>
            <a:fld id="{09B8BF32-6F5A-422F-A146-B65F2B98D5BA}" type="slidenum">
              <a:rPr lang="en-US" smtClean="0"/>
              <a:pPr/>
              <a:t>45</a:t>
            </a:fld>
            <a:endParaRPr lang="en-US" dirty="0"/>
          </a:p>
        </p:txBody>
      </p:sp>
      <p:sp>
        <p:nvSpPr>
          <p:cNvPr id="2" name="TextBox 1"/>
          <p:cNvSpPr txBox="1"/>
          <p:nvPr/>
        </p:nvSpPr>
        <p:spPr>
          <a:xfrm>
            <a:off x="4419600" y="6057352"/>
            <a:ext cx="4876800" cy="307777"/>
          </a:xfrm>
          <a:prstGeom prst="rect">
            <a:avLst/>
          </a:prstGeom>
          <a:noFill/>
        </p:spPr>
        <p:txBody>
          <a:bodyPr wrap="square" rtlCol="0">
            <a:spAutoFit/>
          </a:bodyPr>
          <a:lstStyle/>
          <a:p>
            <a:r>
              <a:rPr lang="en-US" sz="1400" dirty="0">
                <a:solidFill>
                  <a:prstClr val="black"/>
                </a:solidFill>
              </a:rPr>
              <a:t>GOES-14 visible image showing rapid convective development</a:t>
            </a:r>
          </a:p>
        </p:txBody>
      </p:sp>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1698326"/>
            <a:ext cx="4343400" cy="4343400"/>
          </a:xfrm>
        </p:spPr>
      </p:pic>
    </p:spTree>
    <p:extLst>
      <p:ext uri="{BB962C8B-B14F-4D97-AF65-F5344CB8AC3E}">
        <p14:creationId xmlns:p14="http://schemas.microsoft.com/office/powerpoint/2010/main" val="9485007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GOES1314_VIS_21AUG2013loop_redu.mo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09600" y="850900"/>
            <a:ext cx="7924800" cy="5943600"/>
          </a:xfrm>
        </p:spPr>
      </p:pic>
      <p:sp>
        <p:nvSpPr>
          <p:cNvPr id="7" name="Slide Number Placeholder 6"/>
          <p:cNvSpPr>
            <a:spLocks noGrp="1"/>
          </p:cNvSpPr>
          <p:nvPr>
            <p:ph type="sldNum" sz="quarter" idx="12"/>
          </p:nvPr>
        </p:nvSpPr>
        <p:spPr/>
        <p:txBody>
          <a:bodyPr/>
          <a:lstStyle/>
          <a:p>
            <a:fld id="{09B8BF32-6F5A-422F-A146-B65F2B98D5BA}" type="slidenum">
              <a:rPr lang="en-US" smtClean="0"/>
              <a:pPr/>
              <a:t>46</a:t>
            </a:fld>
            <a:endParaRPr lang="en-US"/>
          </a:p>
        </p:txBody>
      </p:sp>
    </p:spTree>
    <p:extLst>
      <p:ext uri="{BB962C8B-B14F-4D97-AF65-F5344CB8AC3E}">
        <p14:creationId xmlns:p14="http://schemas.microsoft.com/office/powerpoint/2010/main" val="256358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Visible+Infrared</a:t>
            </a:r>
            <a:endParaRPr lang="en-US" dirty="0"/>
          </a:p>
        </p:txBody>
      </p:sp>
      <p:pic>
        <p:nvPicPr>
          <p:cNvPr id="5" name="GOES14_sandwich_larg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9529" y="1752600"/>
            <a:ext cx="5979142" cy="4953000"/>
          </a:xfrm>
        </p:spPr>
      </p:pic>
      <p:sp>
        <p:nvSpPr>
          <p:cNvPr id="4" name="Slide Number Placeholder 3"/>
          <p:cNvSpPr>
            <a:spLocks noGrp="1"/>
          </p:cNvSpPr>
          <p:nvPr>
            <p:ph type="sldNum" sz="quarter" idx="11"/>
          </p:nvPr>
        </p:nvSpPr>
        <p:spPr/>
        <p:txBody>
          <a:bodyPr/>
          <a:lstStyle/>
          <a:p>
            <a:pPr>
              <a:defRPr/>
            </a:pPr>
            <a:fld id="{0A592847-CAE2-40FA-91F8-15B017BE51D0}" type="slidenum">
              <a:rPr lang="en-US" smtClean="0"/>
              <a:pPr>
                <a:defRPr/>
              </a:pPr>
              <a:t>47</a:t>
            </a:fld>
            <a:endParaRPr lang="en-US"/>
          </a:p>
        </p:txBody>
      </p:sp>
    </p:spTree>
    <p:extLst>
      <p:ext uri="{BB962C8B-B14F-4D97-AF65-F5344CB8AC3E}">
        <p14:creationId xmlns:p14="http://schemas.microsoft.com/office/powerpoint/2010/main" val="3872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SRSOR GOES-14 2014</a:t>
            </a:r>
            <a:br>
              <a:rPr lang="en-US" dirty="0" smtClean="0"/>
            </a:br>
            <a:r>
              <a:rPr lang="en-US" dirty="0" smtClean="0"/>
              <a:t>Color-enhanced infrared window</a:t>
            </a:r>
            <a:br>
              <a:rPr lang="en-US" dirty="0" smtClean="0"/>
            </a:br>
            <a:r>
              <a:rPr lang="en-US" dirty="0" smtClean="0"/>
              <a:t>(1 </a:t>
            </a:r>
            <a:r>
              <a:rPr lang="en-US" dirty="0" err="1" smtClean="0"/>
              <a:t>vs</a:t>
            </a:r>
            <a:r>
              <a:rPr lang="en-US" dirty="0" smtClean="0"/>
              <a:t> 15 min)</a:t>
            </a:r>
            <a:endParaRPr lang="en-US" dirty="0"/>
          </a:p>
        </p:txBody>
      </p:sp>
      <p:pic>
        <p:nvPicPr>
          <p:cNvPr id="6" name="GOES14_IR_2panel_1_vs_5.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46300"/>
            <a:ext cx="8229600" cy="3432175"/>
          </a:xfrm>
        </p:spPr>
      </p:pic>
      <p:sp>
        <p:nvSpPr>
          <p:cNvPr id="7" name="Oval 6"/>
          <p:cNvSpPr/>
          <p:nvPr/>
        </p:nvSpPr>
        <p:spPr>
          <a:xfrm>
            <a:off x="2133600" y="2819400"/>
            <a:ext cx="8382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81000" y="5943600"/>
            <a:ext cx="5469446" cy="369332"/>
          </a:xfrm>
          <a:prstGeom prst="rect">
            <a:avLst/>
          </a:prstGeom>
          <a:noFill/>
        </p:spPr>
        <p:txBody>
          <a:bodyPr wrap="none" rtlCol="0">
            <a:spAutoFit/>
          </a:bodyPr>
          <a:lstStyle/>
          <a:p>
            <a:r>
              <a:rPr lang="en-US" dirty="0">
                <a:solidFill>
                  <a:prstClr val="black"/>
                </a:solidFill>
              </a:rPr>
              <a:t>Note the ‘enhanced-v’ is seen first on the 1 minute data. </a:t>
            </a:r>
          </a:p>
        </p:txBody>
      </p:sp>
      <p:sp>
        <p:nvSpPr>
          <p:cNvPr id="9" name="Slide Number Placeholder 8"/>
          <p:cNvSpPr>
            <a:spLocks noGrp="1"/>
          </p:cNvSpPr>
          <p:nvPr>
            <p:ph type="sldNum" sz="quarter" idx="12"/>
          </p:nvPr>
        </p:nvSpPr>
        <p:spPr/>
        <p:txBody>
          <a:bodyPr/>
          <a:lstStyle/>
          <a:p>
            <a:fld id="{70396931-CD46-413A-A83C-78E1DE733DFB}"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368289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Three Groups of Users</a:t>
            </a:r>
          </a:p>
        </p:txBody>
      </p:sp>
      <p:sp>
        <p:nvSpPr>
          <p:cNvPr id="9219" name="Rectangle 3"/>
          <p:cNvSpPr>
            <a:spLocks noGrp="1" noChangeArrowheads="1"/>
          </p:cNvSpPr>
          <p:nvPr>
            <p:ph type="body" idx="1"/>
          </p:nvPr>
        </p:nvSpPr>
        <p:spPr>
          <a:xfrm>
            <a:off x="381000" y="838200"/>
            <a:ext cx="8839200" cy="5105400"/>
          </a:xfrm>
        </p:spPr>
        <p:txBody>
          <a:bodyPr/>
          <a:lstStyle/>
          <a:p>
            <a:pPr eaLnBrk="1" hangingPunct="1">
              <a:lnSpc>
                <a:spcPct val="90000"/>
              </a:lnSpc>
            </a:pPr>
            <a:r>
              <a:rPr lang="en-US" dirty="0" smtClean="0">
                <a:solidFill>
                  <a:schemeClr val="bg1"/>
                </a:solidFill>
              </a:rPr>
              <a:t>Direct use of radiances/imagery</a:t>
            </a:r>
          </a:p>
          <a:p>
            <a:pPr lvl="1" eaLnBrk="1" hangingPunct="1">
              <a:lnSpc>
                <a:spcPct val="90000"/>
              </a:lnSpc>
            </a:pPr>
            <a:r>
              <a:rPr lang="en-US" sz="2400" dirty="0" smtClean="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Broadcasters</a:t>
            </a:r>
          </a:p>
          <a:p>
            <a:pPr lvl="1" eaLnBrk="1" hangingPunct="1">
              <a:lnSpc>
                <a:spcPct val="90000"/>
              </a:lnSpc>
            </a:pPr>
            <a:r>
              <a:rPr lang="en-US" sz="2400" dirty="0" smtClean="0">
                <a:solidFill>
                  <a:schemeClr val="bg1"/>
                </a:solidFill>
              </a:rPr>
              <a:t>General public/private sector/Internet</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lnSpc>
                <a:spcPct val="90000"/>
              </a:lnSpc>
            </a:pPr>
            <a:r>
              <a:rPr lang="en-US" dirty="0" smtClean="0">
                <a:solidFill>
                  <a:schemeClr val="bg1"/>
                </a:solidFill>
              </a:rPr>
              <a:t>Direct use of satellite products</a:t>
            </a:r>
          </a:p>
          <a:p>
            <a:pPr lvl="1" eaLnBrk="1" hangingPunct="1">
              <a:lnSpc>
                <a:spcPct val="90000"/>
              </a:lnSpc>
            </a:pPr>
            <a:r>
              <a:rPr lang="en-US" sz="2400" dirty="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Blended products, etc.</a:t>
            </a:r>
          </a:p>
          <a:p>
            <a:pPr lvl="1" eaLnBrk="1" hangingPunct="1">
              <a:lnSpc>
                <a:spcPct val="90000"/>
              </a:lnSpc>
            </a:pPr>
            <a:r>
              <a:rPr lang="en-US" sz="2400" dirty="0">
                <a:solidFill>
                  <a:schemeClr val="bg1"/>
                </a:solidFill>
              </a:rPr>
              <a:t>General public/private sector/Internet</a:t>
            </a:r>
          </a:p>
          <a:p>
            <a:pPr eaLnBrk="1" hangingPunct="1">
              <a:lnSpc>
                <a:spcPct val="90000"/>
              </a:lnSpc>
            </a:pPr>
            <a:endParaRPr lang="en-US" sz="1000" dirty="0" smtClean="0">
              <a:solidFill>
                <a:schemeClr val="bg1"/>
              </a:solidFill>
            </a:endParaRPr>
          </a:p>
          <a:p>
            <a:pPr eaLnBrk="1" hangingPunct="1">
              <a:lnSpc>
                <a:spcPct val="90000"/>
              </a:lnSpc>
            </a:pPr>
            <a:r>
              <a:rPr lang="en-US" dirty="0" smtClean="0">
                <a:solidFill>
                  <a:schemeClr val="bg1"/>
                </a:solidFill>
              </a:rPr>
              <a:t>Use of services which use data/products</a:t>
            </a:r>
          </a:p>
          <a:p>
            <a:pPr lvl="1" eaLnBrk="1" hangingPunct="1">
              <a:lnSpc>
                <a:spcPct val="90000"/>
              </a:lnSpc>
            </a:pPr>
            <a:r>
              <a:rPr lang="en-US" dirty="0" smtClean="0">
                <a:solidFill>
                  <a:srgbClr val="FFFF00"/>
                </a:solidFill>
              </a:rPr>
              <a:t>Basically everyone!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49</a:t>
            </a:fld>
            <a:endParaRPr lang="en-US" dirty="0" smtClean="0">
              <a:solidFill>
                <a:srgbClr val="000000"/>
              </a:solidFill>
            </a:endParaRPr>
          </a:p>
        </p:txBody>
      </p:sp>
    </p:spTree>
    <p:extLst>
      <p:ext uri="{BB962C8B-B14F-4D97-AF65-F5344CB8AC3E}">
        <p14:creationId xmlns:p14="http://schemas.microsoft.com/office/powerpoint/2010/main" val="337020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126656-D731-4347-8AFD-EBC85F64BC30}" type="slidenum">
              <a:rPr lang="en-US" smtClean="0">
                <a:solidFill>
                  <a:srgbClr val="000000"/>
                </a:solidFill>
              </a:rPr>
              <a:pPr eaLnBrk="1" hangingPunct="1"/>
              <a:t>5</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4953000"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GOES-13-15</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2005</a:t>
            </a:r>
          </a:p>
          <a:p>
            <a:pPr eaLnBrk="1" fontAlgn="base" hangingPunct="1">
              <a:spcBef>
                <a:spcPct val="0"/>
              </a:spcBef>
              <a:spcAft>
                <a:spcPct val="0"/>
              </a:spcAft>
            </a:pPr>
            <a:r>
              <a:rPr lang="en-US" sz="1400" b="1" dirty="0">
                <a:solidFill>
                  <a:srgbClr val="333399"/>
                </a:solidFill>
              </a:rPr>
              <a:t>2009</a:t>
            </a:r>
          </a:p>
          <a:p>
            <a:pPr eaLnBrk="1" fontAlgn="base" hangingPunct="1">
              <a:spcBef>
                <a:spcPct val="0"/>
              </a:spcBef>
              <a:spcAft>
                <a:spcPct val="0"/>
              </a:spcAft>
            </a:pPr>
            <a:r>
              <a:rPr lang="en-US" sz="1400" b="1" dirty="0">
                <a:solidFill>
                  <a:srgbClr val="333399"/>
                </a:solidFill>
              </a:rPr>
              <a:t>2010</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Better navigation and calibration.</a:t>
            </a:r>
          </a:p>
          <a:p>
            <a:pPr eaLnBrk="1" fontAlgn="base" hangingPunct="1">
              <a:spcBef>
                <a:spcPct val="0"/>
              </a:spcBef>
              <a:spcAft>
                <a:spcPct val="0"/>
              </a:spcAft>
            </a:pPr>
            <a:r>
              <a:rPr lang="en-US" sz="1400" b="1" dirty="0">
                <a:solidFill>
                  <a:srgbClr val="333399"/>
                </a:solidFill>
              </a:rPr>
              <a:t>No eclipse outages.</a:t>
            </a:r>
          </a:p>
          <a:p>
            <a:pPr eaLnBrk="1" fontAlgn="base" hangingPunct="1">
              <a:spcBef>
                <a:spcPct val="0"/>
              </a:spcBef>
              <a:spcAft>
                <a:spcPct val="0"/>
              </a:spcAft>
            </a:pPr>
            <a:r>
              <a:rPr lang="en-US" sz="1400" b="1" dirty="0">
                <a:solidFill>
                  <a:srgbClr val="333399"/>
                </a:solidFill>
                <a:cs typeface="Times New Roman" pitchFamily="18" charset="0"/>
              </a:rPr>
              <a:t>Better spatial resolutions for the 6.5 um on GOES-12+ and the 13.3 um band on GOES-14/15.</a:t>
            </a:r>
            <a:r>
              <a:rPr lang="en-US" sz="1400" b="1" dirty="0">
                <a:solidFill>
                  <a:srgbClr val="333399"/>
                </a:solidFill>
              </a:rPr>
              <a:t> </a:t>
            </a:r>
          </a:p>
          <a:p>
            <a:pPr eaLnBrk="1" fontAlgn="base" hangingPunct="1">
              <a:spcBef>
                <a:spcPct val="0"/>
              </a:spcBef>
              <a:spcAft>
                <a:spcPct val="0"/>
              </a:spcAft>
            </a:pPr>
            <a:r>
              <a:rPr lang="en-US" sz="1400" b="1" dirty="0">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GOES-8-12</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1994</a:t>
            </a:r>
          </a:p>
          <a:p>
            <a:pPr eaLnBrk="1" fontAlgn="base" hangingPunct="1">
              <a:spcBef>
                <a:spcPct val="0"/>
              </a:spcBef>
              <a:spcAft>
                <a:spcPct val="0"/>
              </a:spcAft>
            </a:pPr>
            <a:r>
              <a:rPr lang="en-US" sz="1400" b="1" dirty="0">
                <a:solidFill>
                  <a:srgbClr val="333399"/>
                </a:solidFill>
              </a:rPr>
              <a:t>1995</a:t>
            </a:r>
          </a:p>
          <a:p>
            <a:pPr eaLnBrk="1" fontAlgn="base" hangingPunct="1">
              <a:spcBef>
                <a:spcPct val="0"/>
              </a:spcBef>
              <a:spcAft>
                <a:spcPct val="0"/>
              </a:spcAft>
            </a:pPr>
            <a:r>
              <a:rPr lang="en-US" sz="1400" b="1" dirty="0">
                <a:solidFill>
                  <a:srgbClr val="333399"/>
                </a:solidFill>
              </a:rPr>
              <a:t>1997</a:t>
            </a:r>
          </a:p>
          <a:p>
            <a:pPr eaLnBrk="1" fontAlgn="base" hangingPunct="1">
              <a:spcBef>
                <a:spcPct val="0"/>
              </a:spcBef>
              <a:spcAft>
                <a:spcPct val="0"/>
              </a:spcAft>
            </a:pPr>
            <a:r>
              <a:rPr lang="en-US" sz="1400" b="1" dirty="0">
                <a:solidFill>
                  <a:srgbClr val="333399"/>
                </a:solidFill>
              </a:rPr>
              <a:t>2000</a:t>
            </a:r>
          </a:p>
          <a:p>
            <a:pPr eaLnBrk="1" fontAlgn="base" hangingPunct="1">
              <a:spcBef>
                <a:spcPct val="0"/>
              </a:spcBef>
              <a:spcAft>
                <a:spcPct val="0"/>
              </a:spcAft>
            </a:pPr>
            <a:r>
              <a:rPr lang="en-US" sz="1400" b="1" dirty="0">
                <a:solidFill>
                  <a:srgbClr val="333399"/>
                </a:solidFill>
              </a:rPr>
              <a:t>2001</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3-axis stabilized.</a:t>
            </a:r>
          </a:p>
          <a:p>
            <a:pPr eaLnBrk="1" fontAlgn="base" hangingPunct="1">
              <a:spcBef>
                <a:spcPct val="0"/>
              </a:spcBef>
              <a:spcAft>
                <a:spcPct val="0"/>
              </a:spcAft>
            </a:pPr>
            <a:r>
              <a:rPr lang="en-US" sz="1400" b="1" dirty="0">
                <a:solidFill>
                  <a:srgbClr val="333399"/>
                </a:solidFill>
              </a:rPr>
              <a:t>Imager Bands: 4 IR; 1 visible.</a:t>
            </a:r>
          </a:p>
          <a:p>
            <a:pPr eaLnBrk="1" fontAlgn="base" hangingPunct="1">
              <a:spcBef>
                <a:spcPct val="0"/>
              </a:spcBef>
              <a:spcAft>
                <a:spcPct val="0"/>
              </a:spcAft>
            </a:pPr>
            <a:r>
              <a:rPr lang="en-US" sz="1400" b="1" dirty="0">
                <a:solidFill>
                  <a:srgbClr val="333399"/>
                </a:solidFill>
              </a:rPr>
              <a:t>Operational  Sounder	 </a:t>
            </a:r>
          </a:p>
          <a:p>
            <a:pPr eaLnBrk="1" fontAlgn="base" hangingPunct="1">
              <a:spcBef>
                <a:spcPct val="0"/>
              </a:spcBef>
              <a:spcAft>
                <a:spcPct val="0"/>
              </a:spcAft>
            </a:pPr>
            <a:r>
              <a:rPr lang="en-US" sz="1400" b="1" dirty="0">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086600" y="838200"/>
            <a:ext cx="18764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GOES-R/S/T/U</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Planned Launch</a:t>
            </a:r>
          </a:p>
          <a:p>
            <a:pPr eaLnBrk="1" fontAlgn="base" hangingPunct="1">
              <a:spcBef>
                <a:spcPct val="0"/>
              </a:spcBef>
              <a:spcAft>
                <a:spcPct val="0"/>
              </a:spcAft>
            </a:pPr>
            <a:r>
              <a:rPr lang="en-US" sz="1400" b="1" i="1" dirty="0">
                <a:solidFill>
                  <a:srgbClr val="333399"/>
                </a:solidFill>
              </a:rPr>
              <a:t>2015</a:t>
            </a:r>
          </a:p>
          <a:p>
            <a:pPr eaLnBrk="1" fontAlgn="base" hangingPunct="1">
              <a:spcBef>
                <a:spcPct val="0"/>
              </a:spcBef>
              <a:spcAft>
                <a:spcPct val="0"/>
              </a:spcAft>
            </a:pPr>
            <a:r>
              <a:rPr lang="en-US" sz="1400" b="1" i="1" dirty="0">
                <a:solidFill>
                  <a:srgbClr val="333399"/>
                </a:solidFill>
              </a:rPr>
              <a:t>2017</a:t>
            </a:r>
          </a:p>
          <a:p>
            <a:pPr eaLnBrk="1" fontAlgn="base" hangingPunct="1">
              <a:spcBef>
                <a:spcPct val="0"/>
              </a:spcBef>
              <a:spcAft>
                <a:spcPct val="0"/>
              </a:spcAft>
            </a:pPr>
            <a:r>
              <a:rPr lang="en-US" sz="1400" b="1" i="1" dirty="0">
                <a:solidFill>
                  <a:srgbClr val="333399"/>
                </a:solidFill>
              </a:rPr>
              <a:t>2020</a:t>
            </a:r>
          </a:p>
          <a:p>
            <a:pPr eaLnBrk="1" fontAlgn="base" hangingPunct="1">
              <a:spcBef>
                <a:spcPct val="0"/>
              </a:spcBef>
              <a:spcAft>
                <a:spcPct val="0"/>
              </a:spcAft>
            </a:pPr>
            <a:r>
              <a:rPr lang="en-US" sz="1400" b="1" i="1" dirty="0">
                <a:solidFill>
                  <a:srgbClr val="333399"/>
                </a:solidFill>
              </a:rPr>
              <a:t>2025</a:t>
            </a:r>
          </a:p>
          <a:p>
            <a:pPr eaLnBrk="1" fontAlgn="base" hangingPunct="1">
              <a:spcBef>
                <a:spcPct val="0"/>
              </a:spcBef>
              <a:spcAft>
                <a:spcPct val="0"/>
              </a:spcAft>
            </a:pPr>
            <a:endParaRPr lang="en-US" sz="1400" b="1" i="1" dirty="0">
              <a:solidFill>
                <a:srgbClr val="333399"/>
              </a:solidFill>
            </a:endParaRPr>
          </a:p>
          <a:p>
            <a:pPr eaLnBrk="1" fontAlgn="base" hangingPunct="1">
              <a:spcBef>
                <a:spcPct val="0"/>
              </a:spcBef>
              <a:spcAft>
                <a:spcPct val="0"/>
              </a:spcAft>
            </a:pPr>
            <a:r>
              <a:rPr lang="en-US" sz="1400" b="1" dirty="0">
                <a:solidFill>
                  <a:srgbClr val="333399"/>
                </a:solidFill>
              </a:rPr>
              <a:t>Faster coverage.</a:t>
            </a:r>
          </a:p>
          <a:p>
            <a:pPr eaLnBrk="1" fontAlgn="base" hangingPunct="1">
              <a:spcBef>
                <a:spcPct val="0"/>
              </a:spcBef>
              <a:spcAft>
                <a:spcPct val="0"/>
              </a:spcAft>
            </a:pPr>
            <a:r>
              <a:rPr lang="en-US" sz="1400" b="1" dirty="0">
                <a:solidFill>
                  <a:srgbClr val="333399"/>
                </a:solidFill>
              </a:rPr>
              <a:t>16 Imager Bands.</a:t>
            </a:r>
          </a:p>
          <a:p>
            <a:pPr eaLnBrk="1" fontAlgn="base" hangingPunct="1">
              <a:spcBef>
                <a:spcPct val="0"/>
              </a:spcBef>
              <a:spcAft>
                <a:spcPct val="0"/>
              </a:spcAft>
            </a:pPr>
            <a:r>
              <a:rPr lang="en-US" sz="1400" b="1" dirty="0">
                <a:solidFill>
                  <a:srgbClr val="333399"/>
                </a:solidFill>
              </a:rPr>
              <a:t>Improved spatial.</a:t>
            </a:r>
          </a:p>
          <a:p>
            <a:pPr eaLnBrk="1" fontAlgn="base" hangingPunct="1">
              <a:spcBef>
                <a:spcPct val="0"/>
              </a:spcBef>
              <a:spcAft>
                <a:spcPct val="0"/>
              </a:spcAft>
            </a:pPr>
            <a:r>
              <a:rPr lang="en-US" sz="1400" b="1" dirty="0">
                <a:solidFill>
                  <a:srgbClr val="333399"/>
                </a:solidFill>
              </a:rPr>
              <a:t>No sounder.</a:t>
            </a:r>
          </a:p>
          <a:p>
            <a:pPr eaLnBrk="1" fontAlgn="base" hangingPunct="1">
              <a:spcBef>
                <a:spcPct val="0"/>
              </a:spcBef>
              <a:spcAft>
                <a:spcPct val="0"/>
              </a:spcAft>
            </a:pPr>
            <a:r>
              <a:rPr lang="en-US" sz="1400" b="1" dirty="0" smtClean="0">
                <a:solidFill>
                  <a:srgbClr val="333399"/>
                </a:solidFill>
              </a:rPr>
              <a:t>Lightning Sensor</a:t>
            </a:r>
            <a:endParaRPr lang="en-US" sz="1400" b="1" dirty="0">
              <a:solidFill>
                <a:srgbClr val="333399"/>
              </a:solidFill>
            </a:endParaRP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GOES-4-7</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1980</a:t>
            </a:r>
          </a:p>
          <a:p>
            <a:pPr eaLnBrk="1" fontAlgn="base" hangingPunct="1">
              <a:spcBef>
                <a:spcPct val="0"/>
              </a:spcBef>
              <a:spcAft>
                <a:spcPct val="0"/>
              </a:spcAft>
            </a:pPr>
            <a:r>
              <a:rPr lang="en-US" sz="1400" b="1" dirty="0">
                <a:solidFill>
                  <a:srgbClr val="333399"/>
                </a:solidFill>
              </a:rPr>
              <a:t>1981</a:t>
            </a:r>
          </a:p>
          <a:p>
            <a:pPr eaLnBrk="1" fontAlgn="base" hangingPunct="1">
              <a:spcBef>
                <a:spcPct val="0"/>
              </a:spcBef>
              <a:spcAft>
                <a:spcPct val="0"/>
              </a:spcAft>
            </a:pPr>
            <a:r>
              <a:rPr lang="en-US" sz="1400" b="1" dirty="0">
                <a:solidFill>
                  <a:srgbClr val="333399"/>
                </a:solidFill>
              </a:rPr>
              <a:t>1983</a:t>
            </a:r>
          </a:p>
          <a:p>
            <a:pPr eaLnBrk="1" fontAlgn="base" hangingPunct="1">
              <a:spcBef>
                <a:spcPct val="0"/>
              </a:spcBef>
              <a:spcAft>
                <a:spcPct val="0"/>
              </a:spcAft>
            </a:pPr>
            <a:r>
              <a:rPr lang="en-US" sz="1400" b="1" dirty="0">
                <a:solidFill>
                  <a:srgbClr val="333399"/>
                </a:solidFill>
              </a:rPr>
              <a:t>1987</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GOES-1-3</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 </a:t>
            </a:r>
          </a:p>
          <a:p>
            <a:pPr eaLnBrk="1" fontAlgn="base" hangingPunct="1">
              <a:spcBef>
                <a:spcPct val="0"/>
              </a:spcBef>
              <a:spcAft>
                <a:spcPct val="0"/>
              </a:spcAft>
            </a:pPr>
            <a:r>
              <a:rPr lang="en-US" sz="1400" b="1" dirty="0">
                <a:solidFill>
                  <a:srgbClr val="333399"/>
                </a:solidFill>
              </a:rPr>
              <a:t>1975</a:t>
            </a:r>
          </a:p>
          <a:p>
            <a:pPr eaLnBrk="1" fontAlgn="base" hangingPunct="1">
              <a:spcBef>
                <a:spcPct val="0"/>
              </a:spcBef>
              <a:spcAft>
                <a:spcPct val="0"/>
              </a:spcAft>
            </a:pPr>
            <a:r>
              <a:rPr lang="en-US" sz="1400" b="1" dirty="0">
                <a:solidFill>
                  <a:srgbClr val="333399"/>
                </a:solidFill>
              </a:rPr>
              <a:t>1977</a:t>
            </a:r>
            <a:br>
              <a:rPr lang="en-US" sz="1400" b="1" dirty="0">
                <a:solidFill>
                  <a:srgbClr val="333399"/>
                </a:solidFill>
              </a:rPr>
            </a:br>
            <a:r>
              <a:rPr lang="en-US" sz="1400" b="1" dirty="0">
                <a:solidFill>
                  <a:srgbClr val="333399"/>
                </a:solidFill>
              </a:rPr>
              <a:t>1978 </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One visible and one </a:t>
            </a:r>
            <a:r>
              <a:rPr lang="en-US" sz="1400" b="1" dirty="0" smtClean="0">
                <a:solidFill>
                  <a:srgbClr val="333399"/>
                </a:solidFill>
              </a:rPr>
              <a:t>infrared.</a:t>
            </a: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Operational.</a:t>
            </a:r>
          </a:p>
          <a:p>
            <a:pPr eaLnBrk="1" fontAlgn="base" hangingPunct="1">
              <a:spcBef>
                <a:spcPct val="0"/>
              </a:spcBef>
              <a:spcAft>
                <a:spcPct val="0"/>
              </a:spcAft>
            </a:pPr>
            <a:endParaRPr lang="en-US" sz="1400" b="1" dirty="0">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14600"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01980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2578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1" name="Oval 20"/>
          <p:cNvSpPr/>
          <p:nvPr/>
        </p:nvSpPr>
        <p:spPr>
          <a:xfrm>
            <a:off x="838200" y="6324600"/>
            <a:ext cx="135731" cy="12382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808802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934778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313539245"/>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278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Overshooting Tops and Thermal Couplets from GOES</a:t>
            </a:r>
            <a:endParaRPr lang="en-US" dirty="0"/>
          </a:p>
        </p:txBody>
      </p:sp>
      <p:pic>
        <p:nvPicPr>
          <p:cNvPr id="5" name="GOES14_VIS_IR_OST_I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6400" y="1524000"/>
            <a:ext cx="5791200" cy="521171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51</a:t>
            </a:fld>
            <a:endParaRPr lang="en-US"/>
          </a:p>
        </p:txBody>
      </p:sp>
    </p:spTree>
    <p:extLst>
      <p:ext uri="{BB962C8B-B14F-4D97-AF65-F5344CB8AC3E}">
        <p14:creationId xmlns:p14="http://schemas.microsoft.com/office/powerpoint/2010/main" val="318477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Overshooting Tops and Thermal Couplets from GOES</a:t>
            </a:r>
            <a:endParaRPr lang="en-US" dirty="0">
              <a:solidFill>
                <a:schemeClr val="bg1"/>
              </a:solidFill>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1036"/>
          <a:stretch/>
        </p:blipFill>
        <p:spPr>
          <a:xfrm>
            <a:off x="152400" y="1447800"/>
            <a:ext cx="7794497" cy="5105399"/>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52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505200"/>
            <a:ext cx="4619625" cy="3238500"/>
          </a:xfrm>
          <a:prstGeom prst="rect">
            <a:avLst/>
          </a:prstGeom>
        </p:spPr>
      </p:pic>
    </p:spTree>
    <p:extLst>
      <p:ext uri="{BB962C8B-B14F-4D97-AF65-F5344CB8AC3E}">
        <p14:creationId xmlns:p14="http://schemas.microsoft.com/office/powerpoint/2010/main" val="24457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93880D5D-487B-49EF-ADB5-2AA03D04BA24}" type="slidenum">
              <a:rPr lang="en-US" smtClean="0">
                <a:solidFill>
                  <a:prstClr val="black"/>
                </a:solidFill>
              </a:rPr>
              <a:pPr>
                <a:defRPr/>
              </a:pPr>
              <a:t>53</a:t>
            </a:fld>
            <a:endParaRPr lang="en-US" dirty="0">
              <a:solidFill>
                <a:prstClr val="black"/>
              </a:solidFill>
            </a:endParaRPr>
          </a:p>
        </p:txBody>
      </p:sp>
      <p:pic>
        <p:nvPicPr>
          <p:cNvPr id="4" name="Animation2_50pct_lightning_17th_lower.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0"/>
            <a:ext cx="8229600" cy="6858000"/>
          </a:xfrm>
          <a:prstGeom prst="rect">
            <a:avLst/>
          </a:prstGeom>
        </p:spPr>
      </p:pic>
      <p:sp>
        <p:nvSpPr>
          <p:cNvPr id="5" name="TextBox 4"/>
          <p:cNvSpPr txBox="1"/>
          <p:nvPr/>
        </p:nvSpPr>
        <p:spPr>
          <a:xfrm>
            <a:off x="1128845" y="2133600"/>
            <a:ext cx="3046924" cy="369332"/>
          </a:xfrm>
          <a:prstGeom prst="rect">
            <a:avLst/>
          </a:prstGeom>
          <a:solidFill>
            <a:schemeClr val="tx1"/>
          </a:solidFill>
        </p:spPr>
        <p:txBody>
          <a:bodyPr wrap="none" rtlCol="0">
            <a:spAutoFit/>
          </a:bodyPr>
          <a:lstStyle/>
          <a:p>
            <a:r>
              <a:rPr lang="en-US" dirty="0">
                <a:solidFill>
                  <a:schemeClr val="bg1"/>
                </a:solidFill>
              </a:rPr>
              <a:t>http://</a:t>
            </a:r>
            <a:r>
              <a:rPr lang="en-US" dirty="0" smtClean="0">
                <a:solidFill>
                  <a:schemeClr val="bg1"/>
                </a:solidFill>
              </a:rPr>
              <a:t>www.lightningmaps.org</a:t>
            </a:r>
            <a:endParaRPr lang="en-US" dirty="0">
              <a:solidFill>
                <a:schemeClr val="bg1"/>
              </a:solidFill>
            </a:endParaRPr>
          </a:p>
        </p:txBody>
      </p:sp>
    </p:spTree>
    <p:extLst>
      <p:ext uri="{BB962C8B-B14F-4D97-AF65-F5344CB8AC3E}">
        <p14:creationId xmlns:p14="http://schemas.microsoft.com/office/powerpoint/2010/main" val="438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31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3581400" y="41148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
        <p:nvSpPr>
          <p:cNvPr id="4" name="TextBox 3"/>
          <p:cNvSpPr txBox="1"/>
          <p:nvPr/>
        </p:nvSpPr>
        <p:spPr>
          <a:xfrm>
            <a:off x="2766472" y="6183868"/>
            <a:ext cx="3634328" cy="369332"/>
          </a:xfrm>
          <a:prstGeom prst="rect">
            <a:avLst/>
          </a:prstGeom>
          <a:solidFill>
            <a:schemeClr val="bg1"/>
          </a:solidFill>
        </p:spPr>
        <p:txBody>
          <a:bodyPr wrap="none" rtlCol="0">
            <a:spAutoFit/>
          </a:bodyPr>
          <a:lstStyle/>
          <a:p>
            <a:r>
              <a:rPr lang="en-US" dirty="0">
                <a:solidFill>
                  <a:prstClr val="black"/>
                </a:solidFill>
              </a:rPr>
              <a:t>http://cimss.ssec.wisc.edu/wxfest/</a:t>
            </a:r>
            <a:endParaRPr lang="en-US" dirty="0" smtClean="0">
              <a:solidFill>
                <a:prstClr val="black"/>
              </a:solidFill>
            </a:endParaRPr>
          </a:p>
        </p:txBody>
      </p:sp>
    </p:spTree>
    <p:extLst>
      <p:ext uri="{BB962C8B-B14F-4D97-AF65-F5344CB8AC3E}">
        <p14:creationId xmlns:p14="http://schemas.microsoft.com/office/powerpoint/2010/main" val="5147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smtClean="0">
                <a:solidFill>
                  <a:prstClr val="black"/>
                </a:solidFill>
              </a:rPr>
              <a:t>http://cimss.ssec.wisc.edu/goes/applets/overview.html</a:t>
            </a:r>
          </a:p>
        </p:txBody>
      </p:sp>
      <p:sp>
        <p:nvSpPr>
          <p:cNvPr id="4" name="Oval 3"/>
          <p:cNvSpPr/>
          <p:nvPr/>
        </p:nvSpPr>
        <p:spPr>
          <a:xfrm>
            <a:off x="22860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32502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Tree>
    <p:extLst>
      <p:ext uri="{BB962C8B-B14F-4D97-AF65-F5344CB8AC3E}">
        <p14:creationId xmlns:p14="http://schemas.microsoft.com/office/powerpoint/2010/main" val="1825069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2286000" y="9144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3587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smtClean="0">
                <a:solidFill>
                  <a:prstClr val="black"/>
                </a:solidFill>
              </a:rPr>
              <a:t>http://cimss.ssec.wisc.edu/goes/applets/overview.html</a:t>
            </a:r>
          </a:p>
        </p:txBody>
      </p:sp>
      <p:sp>
        <p:nvSpPr>
          <p:cNvPr id="4" name="Oval 3"/>
          <p:cNvSpPr/>
          <p:nvPr/>
        </p:nvSpPr>
        <p:spPr>
          <a:xfrm>
            <a:off x="36576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28846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6</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5542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3581400" y="63246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91976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endParaRPr lang="en-US" dirty="0" smtClean="0">
              <a:solidFill>
                <a:prstClr val="black"/>
              </a:solidFill>
            </a:endParaRPr>
          </a:p>
        </p:txBody>
      </p:sp>
    </p:spTree>
    <p:extLst>
      <p:ext uri="{BB962C8B-B14F-4D97-AF65-F5344CB8AC3E}">
        <p14:creationId xmlns:p14="http://schemas.microsoft.com/office/powerpoint/2010/main" val="5305366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833233" y="64008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endParaRPr lang="en-US" dirty="0" smtClean="0">
              <a:solidFill>
                <a:prstClr val="black"/>
              </a:solidFill>
            </a:endParaRPr>
          </a:p>
        </p:txBody>
      </p:sp>
    </p:spTree>
    <p:extLst>
      <p:ext uri="{BB962C8B-B14F-4D97-AF65-F5344CB8AC3E}">
        <p14:creationId xmlns:p14="http://schemas.microsoft.com/office/powerpoint/2010/main" val="329481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endParaRPr lang="en-US" dirty="0" smtClean="0">
              <a:solidFill>
                <a:prstClr val="black"/>
              </a:solidFill>
            </a:endParaRPr>
          </a:p>
        </p:txBody>
      </p:sp>
      <p:sp>
        <p:nvSpPr>
          <p:cNvPr id="4" name="Oval 3"/>
          <p:cNvSpPr/>
          <p:nvPr/>
        </p:nvSpPr>
        <p:spPr>
          <a:xfrm>
            <a:off x="3505200" y="137160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135545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Tree>
    <p:extLst>
      <p:ext uri="{BB962C8B-B14F-4D97-AF65-F5344CB8AC3E}">
        <p14:creationId xmlns:p14="http://schemas.microsoft.com/office/powerpoint/2010/main" val="1655986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1378527" y="651164"/>
            <a:ext cx="3581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38366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smtClean="0">
                <a:solidFill>
                  <a:prstClr val="black"/>
                </a:solidFill>
              </a:rPr>
              <a:t>http://www.ssec.wisc.edu/data/1min/</a:t>
            </a:r>
          </a:p>
        </p:txBody>
      </p:sp>
      <p:sp>
        <p:nvSpPr>
          <p:cNvPr id="4" name="TextBox 3"/>
          <p:cNvSpPr txBox="1"/>
          <p:nvPr/>
        </p:nvSpPr>
        <p:spPr>
          <a:xfrm>
            <a:off x="4114800" y="1676400"/>
            <a:ext cx="1438407" cy="369332"/>
          </a:xfrm>
          <a:prstGeom prst="rect">
            <a:avLst/>
          </a:prstGeom>
          <a:solidFill>
            <a:schemeClr val="bg1"/>
          </a:solidFill>
        </p:spPr>
        <p:txBody>
          <a:bodyPr wrap="none" rtlCol="0">
            <a:spAutoFit/>
          </a:bodyPr>
          <a:lstStyle/>
          <a:p>
            <a:r>
              <a:rPr lang="en-US" dirty="0" smtClean="0">
                <a:solidFill>
                  <a:prstClr val="black"/>
                </a:solidFill>
              </a:rPr>
              <a:t>Select date….</a:t>
            </a:r>
          </a:p>
        </p:txBody>
      </p:sp>
    </p:spTree>
    <p:extLst>
      <p:ext uri="{BB962C8B-B14F-4D97-AF65-F5344CB8AC3E}">
        <p14:creationId xmlns:p14="http://schemas.microsoft.com/office/powerpoint/2010/main" val="15981801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smtClean="0">
                <a:solidFill>
                  <a:prstClr val="black"/>
                </a:solidFill>
              </a:rPr>
              <a:t>http://www.ssec.wisc.edu/data/1min/</a:t>
            </a:r>
          </a:p>
        </p:txBody>
      </p:sp>
      <p:sp>
        <p:nvSpPr>
          <p:cNvPr id="4" name="TextBox 3"/>
          <p:cNvSpPr txBox="1"/>
          <p:nvPr/>
        </p:nvSpPr>
        <p:spPr>
          <a:xfrm>
            <a:off x="5715000" y="1752600"/>
            <a:ext cx="889924" cy="369332"/>
          </a:xfrm>
          <a:prstGeom prst="rect">
            <a:avLst/>
          </a:prstGeom>
          <a:solidFill>
            <a:schemeClr val="bg1"/>
          </a:solidFill>
        </p:spPr>
        <p:txBody>
          <a:bodyPr wrap="none" rtlCol="0">
            <a:spAutoFit/>
          </a:bodyPr>
          <a:lstStyle/>
          <a:p>
            <a:r>
              <a:rPr lang="en-US" dirty="0" smtClean="0">
                <a:solidFill>
                  <a:prstClr val="black"/>
                </a:solidFill>
              </a:rPr>
              <a:t>Zoom…</a:t>
            </a:r>
          </a:p>
        </p:txBody>
      </p:sp>
    </p:spTree>
    <p:extLst>
      <p:ext uri="{BB962C8B-B14F-4D97-AF65-F5344CB8AC3E}">
        <p14:creationId xmlns:p14="http://schemas.microsoft.com/office/powerpoint/2010/main" val="16797253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smtClean="0">
                <a:solidFill>
                  <a:prstClr val="black"/>
                </a:solidFill>
              </a:rPr>
              <a:t>http://www.ssec.wisc.edu/data/1min/</a:t>
            </a:r>
          </a:p>
        </p:txBody>
      </p:sp>
      <p:sp>
        <p:nvSpPr>
          <p:cNvPr id="4" name="Oval 3"/>
          <p:cNvSpPr/>
          <p:nvPr/>
        </p:nvSpPr>
        <p:spPr>
          <a:xfrm>
            <a:off x="2667000" y="20574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1973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smtClean="0">
                <a:solidFill>
                  <a:prstClr val="black"/>
                </a:solidFill>
              </a:rPr>
              <a:t>http://www.ssec.wisc.edu/data/1min/</a:t>
            </a:r>
          </a:p>
        </p:txBody>
      </p:sp>
      <p:sp>
        <p:nvSpPr>
          <p:cNvPr id="4" name="TextBox 3"/>
          <p:cNvSpPr txBox="1"/>
          <p:nvPr/>
        </p:nvSpPr>
        <p:spPr>
          <a:xfrm>
            <a:off x="4986403" y="990600"/>
            <a:ext cx="2040943" cy="369332"/>
          </a:xfrm>
          <a:prstGeom prst="rect">
            <a:avLst/>
          </a:prstGeom>
          <a:solidFill>
            <a:schemeClr val="bg1"/>
          </a:solidFill>
        </p:spPr>
        <p:txBody>
          <a:bodyPr wrap="none" rtlCol="0">
            <a:spAutoFit/>
          </a:bodyPr>
          <a:lstStyle/>
          <a:p>
            <a:r>
              <a:rPr lang="en-US" dirty="0" smtClean="0">
                <a:solidFill>
                  <a:prstClr val="black"/>
                </a:solidFill>
              </a:rPr>
              <a:t>Select band 4 (IR)….</a:t>
            </a:r>
          </a:p>
        </p:txBody>
      </p:sp>
    </p:spTree>
    <p:extLst>
      <p:ext uri="{BB962C8B-B14F-4D97-AF65-F5344CB8AC3E}">
        <p14:creationId xmlns:p14="http://schemas.microsoft.com/office/powerpoint/2010/main" val="1994536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2953443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lstStyle/>
          <a:p>
            <a:pPr marL="514350" indent="-514350" eaLnBrk="1" hangingPunct="1">
              <a:buAutoNum type="arabicPeriod"/>
              <a:defRPr/>
            </a:pPr>
            <a:r>
              <a:rPr lang="en-US" sz="2800" dirty="0" smtClean="0">
                <a:solidFill>
                  <a:schemeClr val="bg1"/>
                </a:solidFill>
              </a:rPr>
              <a:t>The GOES-R ABI provides mission continuity</a:t>
            </a:r>
          </a:p>
          <a:p>
            <a:pPr marL="914400" lvl="1" indent="-514350" eaLnBrk="1" hangingPunct="1">
              <a:defRPr/>
            </a:pPr>
            <a:r>
              <a:rPr lang="en-US" sz="2400" dirty="0" smtClean="0">
                <a:solidFill>
                  <a:schemeClr val="bg1"/>
                </a:solidFill>
              </a:rPr>
              <a:t>Imagery is the Key Product Parameter</a:t>
            </a:r>
          </a:p>
          <a:p>
            <a:pPr marL="914400" lvl="1" indent="-514350" eaLnBrk="1" hangingPunct="1">
              <a:defRPr/>
            </a:pPr>
            <a:r>
              <a:rPr lang="en-US" sz="2400" dirty="0">
                <a:solidFill>
                  <a:schemeClr val="bg1"/>
                </a:solidFill>
              </a:rPr>
              <a:t>Similar imagers will be launched by </a:t>
            </a:r>
            <a:r>
              <a:rPr lang="en-US" sz="2400" dirty="0" smtClean="0">
                <a:solidFill>
                  <a:schemeClr val="bg1"/>
                </a:solidFill>
              </a:rPr>
              <a:t>Japan, Europe, </a:t>
            </a:r>
            <a:r>
              <a:rPr lang="en-US" sz="2400" dirty="0">
                <a:solidFill>
                  <a:schemeClr val="bg1"/>
                </a:solidFill>
              </a:rPr>
              <a:t>and Korea</a:t>
            </a:r>
            <a:endParaRPr lang="en-US" sz="2400" dirty="0" smtClean="0">
              <a:solidFill>
                <a:schemeClr val="bg1"/>
              </a:solidFill>
            </a:endParaRPr>
          </a:p>
          <a:p>
            <a:pPr marL="514350" indent="-514350" eaLnBrk="1" hangingPunct="1">
              <a:buAutoNum type="arabicPeriod"/>
              <a:defRPr/>
            </a:pPr>
            <a:endParaRPr lang="en-US" sz="800" dirty="0" smtClean="0">
              <a:solidFill>
                <a:schemeClr val="bg1"/>
              </a:solidFill>
            </a:endParaRPr>
          </a:p>
          <a:p>
            <a:pPr marL="0" indent="0" eaLnBrk="1" hangingPunct="1">
              <a:buNone/>
              <a:defRPr/>
            </a:pPr>
            <a:r>
              <a:rPr lang="en-US" sz="2800" dirty="0" smtClean="0">
                <a:solidFill>
                  <a:schemeClr val="bg1"/>
                </a:solidFill>
              </a:rPr>
              <a:t>2. Two times the image navigation quality</a:t>
            </a:r>
          </a:p>
          <a:p>
            <a:pPr marL="0" indent="0" eaLnBrk="1" hangingPunct="1">
              <a:buNone/>
              <a:defRPr/>
            </a:pPr>
            <a:endParaRPr lang="en-US" sz="800" dirty="0" smtClean="0">
              <a:solidFill>
                <a:schemeClr val="bg1"/>
              </a:solidFill>
            </a:endParaRPr>
          </a:p>
          <a:p>
            <a:pPr marL="0" indent="0" eaLnBrk="1" hangingPunct="1">
              <a:buNone/>
              <a:defRPr/>
            </a:pPr>
            <a:r>
              <a:rPr lang="en-US" sz="2800" dirty="0" smtClean="0">
                <a:solidFill>
                  <a:schemeClr val="bg1"/>
                </a:solidFill>
              </a:rPr>
              <a:t>3. Three times the number of imaging bands</a:t>
            </a:r>
          </a:p>
          <a:p>
            <a:pPr marL="0" indent="0" eaLnBrk="1" hangingPunct="1">
              <a:buNone/>
              <a:defRPr/>
            </a:pPr>
            <a:endParaRPr lang="en-US" sz="800" dirty="0" smtClean="0">
              <a:solidFill>
                <a:schemeClr val="bg1"/>
              </a:solidFill>
            </a:endParaRPr>
          </a:p>
          <a:p>
            <a:pPr marL="0" indent="0" eaLnBrk="1" hangingPunct="1">
              <a:buNone/>
              <a:defRPr/>
            </a:pPr>
            <a:r>
              <a:rPr lang="en-US" sz="2800" dirty="0" smtClean="0">
                <a:solidFill>
                  <a:schemeClr val="bg1"/>
                </a:solidFill>
              </a:rPr>
              <a:t>4. Four times the spatial resolutions</a:t>
            </a:r>
          </a:p>
          <a:p>
            <a:pPr marL="0" indent="0" eaLnBrk="1" hangingPunct="1">
              <a:buNone/>
              <a:defRPr/>
            </a:pPr>
            <a:endParaRPr lang="en-US" sz="800" dirty="0" smtClean="0">
              <a:solidFill>
                <a:schemeClr val="bg1"/>
              </a:solidFill>
            </a:endParaRPr>
          </a:p>
          <a:p>
            <a:pPr marL="0" indent="0" eaLnBrk="1" hangingPunct="1">
              <a:buNone/>
              <a:defRPr/>
            </a:pPr>
            <a:r>
              <a:rPr lang="en-US" sz="2800" dirty="0" smtClean="0">
                <a:solidFill>
                  <a:schemeClr val="bg1"/>
                </a:solidFill>
              </a:rPr>
              <a:t>5. Five times the coverage rate</a:t>
            </a:r>
          </a:p>
          <a:p>
            <a:pPr marL="0" indent="0" eaLnBrk="1" hangingPunct="1">
              <a:buNone/>
              <a:defRPr/>
            </a:pPr>
            <a:r>
              <a:rPr lang="en-US" sz="2400" dirty="0">
                <a:solidFill>
                  <a:schemeClr val="bg1"/>
                </a:solidFill>
              </a:rPr>
              <a:t>	</a:t>
            </a:r>
            <a:r>
              <a:rPr lang="en-US" sz="2400" dirty="0" smtClean="0">
                <a:solidFill>
                  <a:schemeClr val="bg1"/>
                </a:solidFill>
              </a:rPr>
              <a:t>- Special GOES-14 1-min data pathfinder</a:t>
            </a:r>
          </a:p>
          <a:p>
            <a:pPr marL="0" indent="0" eaLnBrk="1" hangingPunct="1">
              <a:buNone/>
              <a:defRPr/>
            </a:pPr>
            <a:r>
              <a:rPr lang="en-US" sz="2400" dirty="0">
                <a:solidFill>
                  <a:schemeClr val="bg1"/>
                </a:solidFill>
              </a:rPr>
              <a:t>	- </a:t>
            </a:r>
            <a:r>
              <a:rPr lang="en-US" sz="1800" dirty="0">
                <a:solidFill>
                  <a:schemeClr val="bg1"/>
                </a:solidFill>
                <a:hlinkClick r:id="rId2"/>
              </a:rPr>
              <a:t>http://</a:t>
            </a:r>
            <a:r>
              <a:rPr lang="en-US" sz="1800" dirty="0" smtClean="0">
                <a:solidFill>
                  <a:schemeClr val="bg1"/>
                </a:solidFill>
                <a:hlinkClick r:id="rId2"/>
              </a:rPr>
              <a:t>cimss.ssec.wisc.edu/goes/srsor2014/GOES-14_SRSOR.html</a:t>
            </a:r>
            <a:endParaRPr lang="en-US" sz="1800" dirty="0" smtClean="0">
              <a:solidFill>
                <a:schemeClr val="bg1"/>
              </a:solidFill>
            </a:endParaRPr>
          </a:p>
          <a:p>
            <a:pPr marL="0" indent="0" eaLnBrk="1" hangingPunct="1">
              <a:buNone/>
              <a:defRPr/>
            </a:pPr>
            <a:endParaRPr lang="en-US" sz="24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70</a:t>
            </a:fld>
            <a:endParaRPr lang="en-US" smtClean="0">
              <a:solidFill>
                <a:srgbClr val="000000"/>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4654" y="5105400"/>
            <a:ext cx="1152524" cy="769201"/>
          </a:xfrm>
          <a:prstGeom prst="rect">
            <a:avLst/>
          </a:prstGeom>
        </p:spPr>
      </p:pic>
    </p:spTree>
    <p:extLst>
      <p:ext uri="{BB962C8B-B14F-4D97-AF65-F5344CB8AC3E}">
        <p14:creationId xmlns:p14="http://schemas.microsoft.com/office/powerpoint/2010/main" val="6167644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smtClean="0">
                <a:solidFill>
                  <a:srgbClr val="FFFFFF"/>
                </a:solidFill>
                <a:latin typeface="Arial Unicode MS" pitchFamily="34" charset="-128"/>
              </a:rPr>
              <a:t> http</a:t>
            </a:r>
            <a:r>
              <a:rPr lang="en-US" sz="2400" dirty="0">
                <a:solidFill>
                  <a:srgbClr val="FFFFFF"/>
                </a:solidFill>
                <a:latin typeface="Arial Unicode MS" pitchFamily="34" charset="-128"/>
              </a:rPr>
              <a:t>://www.goes-r.gov</a:t>
            </a:r>
          </a:p>
          <a:p>
            <a:pPr lvl="1" fontAlgn="base">
              <a:spcBef>
                <a:spcPct val="0"/>
              </a:spcBef>
              <a:spcAft>
                <a:spcPct val="0"/>
              </a:spcAft>
            </a:pPr>
            <a:r>
              <a:rPr lang="en-US" sz="800" dirty="0" smtClean="0">
                <a:solidFill>
                  <a:srgbClr val="FFFF00"/>
                </a:solidFill>
                <a:latin typeface="Arial Unicode MS" pitchFamily="34" charset="-128"/>
              </a:rPr>
              <a:t>  </a:t>
            </a:r>
            <a:endParaRPr lang="en-US" sz="800" dirty="0">
              <a:solidFill>
                <a:srgbClr val="FFFF00"/>
              </a:solidFill>
              <a:latin typeface="Arial Unicode MS" pitchFamily="34" charset="-128"/>
            </a:endParaRPr>
          </a:p>
          <a:p>
            <a:pPr fontAlgn="base">
              <a:spcBef>
                <a:spcPct val="0"/>
              </a:spcBef>
              <a:spcAft>
                <a:spcPct val="0"/>
              </a:spcAft>
            </a:pPr>
            <a:endParaRPr lang="en-US" sz="2400" dirty="0" smtClean="0">
              <a:solidFill>
                <a:srgbClr val="FFFF00"/>
              </a:solidFill>
              <a:latin typeface="Arial Unicode MS" pitchFamily="34" charset="-128"/>
            </a:endParaRPr>
          </a:p>
          <a:p>
            <a:pPr fontAlgn="base">
              <a:spcBef>
                <a:spcPct val="0"/>
              </a:spcBef>
              <a:spcAft>
                <a:spcPct val="0"/>
              </a:spcAft>
            </a:pPr>
            <a:r>
              <a:rPr lang="en-US" sz="2400" dirty="0" smtClean="0">
                <a:solidFill>
                  <a:srgbClr val="FFFF00"/>
                </a:solidFill>
                <a:latin typeface="Arial Unicode MS" pitchFamily="34" charset="-128"/>
              </a:rPr>
              <a:t>GOES </a:t>
            </a:r>
            <a:r>
              <a:rPr lang="en-US" sz="2400" dirty="0">
                <a:solidFill>
                  <a:srgbClr val="FFFF00"/>
                </a:solidFill>
                <a:latin typeface="Arial Unicode MS" pitchFamily="34" charset="-128"/>
              </a:rPr>
              <a:t>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endParaRPr lang="en-US" sz="2400" dirty="0" smtClean="0">
              <a:solidFill>
                <a:srgbClr val="FFFF00"/>
              </a:solidFill>
              <a:latin typeface="Arial Unicode MS" pitchFamily="34" charset="-128"/>
            </a:endParaRPr>
          </a:p>
          <a:p>
            <a:pPr fontAlgn="base">
              <a:spcBef>
                <a:spcPct val="0"/>
              </a:spcBef>
              <a:spcAft>
                <a:spcPct val="0"/>
              </a:spcAft>
            </a:pPr>
            <a:r>
              <a:rPr lang="en-US" sz="2400" dirty="0" smtClean="0">
                <a:solidFill>
                  <a:srgbClr val="FFFF00"/>
                </a:solidFill>
                <a:latin typeface="Arial Unicode MS" pitchFamily="34" charset="-128"/>
              </a:rPr>
              <a:t>UW/SSEC/CIMSS/ASPB</a:t>
            </a:r>
            <a:r>
              <a:rPr lang="en-US" sz="2400" dirty="0">
                <a:solidFill>
                  <a:srgbClr val="FFFF00"/>
                </a:solidFill>
                <a:latin typeface="Arial Unicode MS" pitchFamily="34" charset="-128"/>
              </a:rPr>
              <a:t>:</a:t>
            </a:r>
          </a:p>
          <a:p>
            <a:pPr lvl="1" fontAlgn="base">
              <a:spcBef>
                <a:spcPct val="0"/>
              </a:spcBef>
              <a:spcAft>
                <a:spcPct val="0"/>
              </a:spcAft>
              <a:buFontTx/>
              <a:buChar char="•"/>
            </a:pPr>
            <a:r>
              <a:rPr lang="en-US" sz="2400" dirty="0">
                <a:solidFill>
                  <a:schemeClr val="bg1"/>
                </a:solidFill>
                <a:latin typeface="Arial Unicode MS" pitchFamily="34" charset="-128"/>
              </a:rPr>
              <a:t>http://cimss.ssec.wisc.edu/goes/applets/overview.html </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://cimss.ssec.wisc.edu/goes/blog/</a:t>
            </a:r>
          </a:p>
          <a:p>
            <a:pPr lvl="1" fontAlgn="base">
              <a:spcBef>
                <a:spcPct val="0"/>
              </a:spcBef>
              <a:spcAft>
                <a:spcPct val="0"/>
              </a:spcAft>
              <a:buFontTx/>
              <a:buChar char="•"/>
            </a:pPr>
            <a:r>
              <a:rPr lang="en-US" sz="2400" dirty="0">
                <a:solidFill>
                  <a:schemeClr val="bg1"/>
                </a:solidFill>
                <a:latin typeface="Arial Unicode MS" pitchFamily="34" charset="-128"/>
                <a:hlinkClick r:id="rId2"/>
              </a:rPr>
              <a:t>http://www.ssec.wisc.edu/data/geo</a:t>
            </a:r>
            <a:r>
              <a:rPr lang="en-US" sz="2400" dirty="0" smtClean="0">
                <a:solidFill>
                  <a:schemeClr val="bg1"/>
                </a:solidFill>
                <a:latin typeface="Arial Unicode MS" pitchFamily="34" charset="-128"/>
                <a:hlinkClick r:id="rId2"/>
              </a:rPr>
              <a:t>/</a:t>
            </a:r>
            <a:endParaRPr lang="en-US" sz="2400" dirty="0" smtClean="0">
              <a:solidFill>
                <a:schemeClr val="bg1"/>
              </a:solidFill>
              <a:latin typeface="Arial Unicode MS" pitchFamily="34" charset="-128"/>
            </a:endParaRPr>
          </a:p>
          <a:p>
            <a:pPr lvl="1" fontAlgn="base">
              <a:spcBef>
                <a:spcPct val="0"/>
              </a:spcBef>
              <a:spcAft>
                <a:spcPct val="0"/>
              </a:spcAft>
              <a:buFontTx/>
              <a:buChar char="•"/>
            </a:pPr>
            <a:r>
              <a:rPr lang="en-US" sz="2400" dirty="0">
                <a:solidFill>
                  <a:schemeClr val="bg1"/>
                </a:solidFill>
              </a:rPr>
              <a:t>http://cimss.ssec.wisc.edu/wxfest/</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://www.ssec.wisc.edu/data/1min/</a:t>
            </a:r>
            <a:endParaRPr lang="en-US" sz="2400" dirty="0" smtClean="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http://cimss.ssec.wisc.edu/goes/srsor/GOES-14_SRSOR.html</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2829" y="0"/>
            <a:ext cx="96117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197" y="5029200"/>
            <a:ext cx="1537138" cy="1792224"/>
          </a:xfrm>
          <a:prstGeom prst="rect">
            <a:avLst/>
          </a:prstGeom>
        </p:spPr>
      </p:pic>
    </p:spTree>
    <p:extLst>
      <p:ext uri="{BB962C8B-B14F-4D97-AF65-F5344CB8AC3E}">
        <p14:creationId xmlns:p14="http://schemas.microsoft.com/office/powerpoint/2010/main" val="313492778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72</a:t>
            </a:fld>
            <a:endParaRPr lang="en-US" smtClean="0">
              <a:solidFill>
                <a:srgbClr val="000000"/>
              </a:solidFill>
            </a:endParaRPr>
          </a:p>
        </p:txBody>
      </p:sp>
      <p:sp>
        <p:nvSpPr>
          <p:cNvPr id="185347" name="Rectangle 2"/>
          <p:cNvSpPr>
            <a:spLocks noGrp="1" noChangeArrowheads="1"/>
          </p:cNvSpPr>
          <p:nvPr>
            <p:ph type="title"/>
          </p:nvPr>
        </p:nvSpPr>
        <p:spPr>
          <a:xfrm>
            <a:off x="457200" y="4572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1143000"/>
            <a:ext cx="8229600" cy="4525963"/>
          </a:xfrm>
        </p:spPr>
        <p:txBody>
          <a:bodyPr/>
          <a:lstStyle/>
          <a:p>
            <a:pPr>
              <a:lnSpc>
                <a:spcPct val="80000"/>
              </a:lnSpc>
            </a:pPr>
            <a:endParaRPr lang="en-US" sz="2400" smtClean="0">
              <a:solidFill>
                <a:schemeClr val="bg1"/>
              </a:solidFill>
            </a:endParaRPr>
          </a:p>
          <a:p>
            <a:pPr>
              <a:lnSpc>
                <a:spcPct val="80000"/>
              </a:lnSpc>
            </a:pPr>
            <a:r>
              <a:rPr lang="en-US" sz="2400" smtClean="0">
                <a:solidFill>
                  <a:schemeClr val="bg1"/>
                </a:solidFill>
              </a:rPr>
              <a:t>The authors would like to thank the entire GOES and GOES-R teams; both within the government, industry and academia.</a:t>
            </a:r>
          </a:p>
          <a:p>
            <a:pPr>
              <a:lnSpc>
                <a:spcPct val="80000"/>
              </a:lnSpc>
            </a:pPr>
            <a:endParaRPr lang="en-US" sz="1000" smtClean="0">
              <a:solidFill>
                <a:schemeClr val="bg1"/>
              </a:solidFill>
            </a:endParaRPr>
          </a:p>
          <a:p>
            <a:pPr>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49" name="Picture 5" descr="cube_imag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81"/>
          <a:stretch/>
        </p:blipFill>
        <p:spPr bwMode="auto">
          <a:xfrm>
            <a:off x="4737651" y="3962400"/>
            <a:ext cx="4253949" cy="27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new_GOESR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81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005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nvPr>
        </p:nvGraphicFramePr>
        <p:xfrm>
          <a:off x="304800" y="431800"/>
          <a:ext cx="8686800" cy="6648450"/>
        </p:xfrm>
        <a:graphic>
          <a:graphicData uri="http://schemas.openxmlformats.org/drawingml/2006/table">
            <a:tbl>
              <a:tblPr/>
              <a:tblGrid>
                <a:gridCol w="1066800"/>
                <a:gridCol w="1508125"/>
                <a:gridCol w="1509713"/>
                <a:gridCol w="1508125"/>
                <a:gridCol w="1509712"/>
                <a:gridCol w="1584325"/>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GOES-6/7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GOES-12/N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640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6.5/6.7/7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10.35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41529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detector size</a:t>
            </a:r>
          </a:p>
        </p:txBody>
      </p:sp>
      <p:sp>
        <p:nvSpPr>
          <p:cNvPr id="175274" name="Text Box 170"/>
          <p:cNvSpPr txBox="1">
            <a:spLocks noChangeArrowheads="1"/>
          </p:cNvSpPr>
          <p:nvPr/>
        </p:nvSpPr>
        <p:spPr bwMode="auto">
          <a:xfrm>
            <a:off x="1981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17527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518A15-3C89-4095-9561-464BEFAB48A7}" type="slidenum">
              <a:rPr lang="en-US" smtClean="0">
                <a:solidFill>
                  <a:srgbClr val="000000"/>
                </a:solidFill>
              </a:rPr>
              <a:pPr eaLnBrk="1" hangingPunct="1"/>
              <a:t>73</a:t>
            </a:fld>
            <a:endParaRPr lang="en-US" smtClean="0">
              <a:solidFill>
                <a:srgbClr val="000000"/>
              </a:solidFill>
            </a:endParaRPr>
          </a:p>
        </p:txBody>
      </p:sp>
    </p:spTree>
    <p:extLst>
      <p:ext uri="{BB962C8B-B14F-4D97-AF65-F5344CB8AC3E}">
        <p14:creationId xmlns:p14="http://schemas.microsoft.com/office/powerpoint/2010/main" val="270595098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http://www.nesdis.noaa.gov/fourbox/09-23-13</a:t>
            </a:r>
            <a:r>
              <a:rPr lang="en-US" sz="2000" dirty="0" smtClean="0">
                <a:solidFill>
                  <a:schemeClr val="bg1"/>
                </a:solidFill>
                <a:hlinkClick r:id="rId5"/>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74</a:t>
            </a:fld>
            <a:endParaRPr lang="en-US" smtClean="0">
              <a:solidFill>
                <a:srgbClr val="000000"/>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3633217"/>
            <a:ext cx="5791199" cy="3072383"/>
          </a:xfrm>
          <a:prstGeom prst="rect">
            <a:avLst/>
          </a:prstGeom>
        </p:spPr>
      </p:pic>
    </p:spTree>
    <p:extLst>
      <p:ext uri="{BB962C8B-B14F-4D97-AF65-F5344CB8AC3E}">
        <p14:creationId xmlns:p14="http://schemas.microsoft.com/office/powerpoint/2010/main" val="546229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References</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800" dirty="0"/>
              <a:t>Schmit T.J., Goodman S.J., Lindsey D.T., R. M. Rabin, K. M. </a:t>
            </a:r>
            <a:r>
              <a:rPr lang="en-US" sz="1800" dirty="0" err="1"/>
              <a:t>Bedka</a:t>
            </a:r>
            <a:r>
              <a:rPr lang="en-US" sz="1800" dirty="0"/>
              <a:t>, M. M. Gunshor, J. L. </a:t>
            </a:r>
            <a:r>
              <a:rPr lang="en-US" sz="1800" dirty="0" err="1"/>
              <a:t>Cintineo</a:t>
            </a:r>
            <a:r>
              <a:rPr lang="en-US" sz="1800" dirty="0"/>
              <a:t>, C. S. Velden, A. S. Bachmeier, S. S. Lindstrom, and C. C. </a:t>
            </a:r>
            <a:r>
              <a:rPr lang="en-US" sz="1800" dirty="0" smtClean="0"/>
              <a:t>Schmidt, 2013: </a:t>
            </a:r>
            <a:r>
              <a:rPr lang="en-US" sz="1800" b="1" dirty="0"/>
              <a:t>Geostationary operational environmental satellite (GOES)-14 super rapid scan operations to prepare for GOES-R</a:t>
            </a:r>
            <a:r>
              <a:rPr lang="en-US" sz="1800" dirty="0"/>
              <a:t>. </a:t>
            </a:r>
            <a:r>
              <a:rPr lang="en-US" sz="1800" i="1" dirty="0"/>
              <a:t>J. Appl. Remote Sens. </a:t>
            </a:r>
            <a:r>
              <a:rPr lang="en-US" sz="18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endParaRPr lang="en-US" sz="1400" dirty="0" smtClean="0">
              <a:latin typeface="Arial" charset="0"/>
            </a:endParaRPr>
          </a:p>
          <a:p>
            <a:pPr marL="0" indent="0">
              <a:buNone/>
            </a:pPr>
            <a:r>
              <a:rPr lang="en-US" sz="1800" dirty="0"/>
              <a:t>Schmit, Timothy J.; Gunshor, Mathew M.; </a:t>
            </a:r>
            <a:r>
              <a:rPr lang="en-US" sz="1800" dirty="0" err="1"/>
              <a:t>Menzel</a:t>
            </a:r>
            <a:r>
              <a:rPr lang="en-US" sz="1800" dirty="0"/>
              <a:t>, W. Paul; </a:t>
            </a:r>
            <a:r>
              <a:rPr lang="en-US" sz="1800" dirty="0" err="1"/>
              <a:t>Gurka</a:t>
            </a:r>
            <a:r>
              <a:rPr lang="en-US" sz="1800" dirty="0"/>
              <a:t>, James J.; Li, Jun and Bachmeier, A. Scott. </a:t>
            </a:r>
            <a:r>
              <a:rPr lang="en-US" sz="1800" b="1" dirty="0"/>
              <a:t>Introducing the next-generation Advanced Baseline Imager on GOES-R. </a:t>
            </a:r>
            <a:r>
              <a:rPr lang="en-US" sz="1800" dirty="0"/>
              <a:t>Bulletin of the American Meteorological Society, Volume 86, Issue 8, 2005, pp.1079-1096. </a:t>
            </a:r>
            <a:endParaRPr lang="en-US" sz="1800" dirty="0" smtClean="0"/>
          </a:p>
          <a:p>
            <a:pPr marL="0" indent="0">
              <a:buNone/>
            </a:pPr>
            <a:endParaRPr lang="en-US" sz="1400" dirty="0">
              <a:latin typeface="Arial" charset="0"/>
            </a:endParaRPr>
          </a:p>
          <a:p>
            <a:pPr marL="0" indent="0">
              <a:buNone/>
            </a:pPr>
            <a:r>
              <a:rPr lang="en-US" sz="1400" dirty="0">
                <a:latin typeface="Arial" charset="0"/>
                <a:hlinkClick r:id="rId3"/>
              </a:rPr>
              <a:t>http://</a:t>
            </a:r>
            <a:r>
              <a:rPr lang="en-US" sz="1400" dirty="0" smtClean="0">
                <a:latin typeface="Arial" charset="0"/>
                <a:hlinkClick r:id="rId3"/>
              </a:rPr>
              <a:t>journals.ametsoc.org.ezproxy.library.wisc.edu/doi/pdf/10.1175/BAMS-86-8-1079</a:t>
            </a:r>
            <a:endParaRPr lang="en-US" sz="1400" dirty="0" smtClean="0">
              <a:latin typeface="Arial" charset="0"/>
            </a:endParaRPr>
          </a:p>
          <a:p>
            <a:pPr marL="0" indent="0">
              <a:buNone/>
            </a:pPr>
            <a:endParaRPr lang="en-US" sz="1400" dirty="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pPr/>
              <a:t>75</a:t>
            </a:fld>
            <a:endParaRPr lang="en-US"/>
          </a:p>
        </p:txBody>
      </p:sp>
      <p:sp>
        <p:nvSpPr>
          <p:cNvPr id="4" name="TextBox 3"/>
          <p:cNvSpPr txBox="1"/>
          <p:nvPr/>
        </p:nvSpPr>
        <p:spPr>
          <a:xfrm>
            <a:off x="381000" y="4495800"/>
            <a:ext cx="82296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a:t>
            </a:r>
          </a:p>
        </p:txBody>
      </p:sp>
    </p:spTree>
    <p:extLst>
      <p:ext uri="{BB962C8B-B14F-4D97-AF65-F5344CB8AC3E}">
        <p14:creationId xmlns:p14="http://schemas.microsoft.com/office/powerpoint/2010/main" val="10001805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3167" y="-151785"/>
            <a:ext cx="7100929" cy="1158240"/>
          </a:xfrm>
        </p:spPr>
        <p:txBody>
          <a:bodyPr/>
          <a:lstStyle/>
          <a:p>
            <a:pPr eaLnBrk="1" hangingPunct="1">
              <a:defRPr/>
            </a:pPr>
            <a:r>
              <a:rPr lang="en-US" sz="3200" b="1" dirty="0" smtClean="0">
                <a:solidFill>
                  <a:schemeClr val="tx1"/>
                </a:solidFill>
                <a:effectLst>
                  <a:outerShdw blurRad="38100" dist="38100" dir="2700000" algn="tl">
                    <a:srgbClr val="000000">
                      <a:alpha val="43137"/>
                    </a:srgbClr>
                  </a:outerShdw>
                </a:effectLst>
              </a:rPr>
              <a:t>Training and User Education Materials</a:t>
            </a:r>
          </a:p>
        </p:txBody>
      </p:sp>
      <p:sp>
        <p:nvSpPr>
          <p:cNvPr id="12" name="Rectangle 11"/>
          <p:cNvSpPr/>
          <p:nvPr/>
        </p:nvSpPr>
        <p:spPr>
          <a:xfrm>
            <a:off x="2893882" y="1069804"/>
            <a:ext cx="3103491" cy="3533275"/>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Online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How Satellite Observations Impact NWP</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ABI: Next Generation Satellite Imaging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Benefits of Next-Generation Environmental Monitoring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Satellite Hydrology and Meteorology for Forecasters (SHyMet)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SPoRT product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VISIT Training Resources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Commerce Learning Center</a:t>
            </a:r>
          </a:p>
        </p:txBody>
      </p:sp>
      <p:sp>
        <p:nvSpPr>
          <p:cNvPr id="10" name="Rectangle 9"/>
          <p:cNvSpPr/>
          <p:nvPr/>
        </p:nvSpPr>
        <p:spPr>
          <a:xfrm>
            <a:off x="2970018" y="4610397"/>
            <a:ext cx="2951218" cy="2095958"/>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Printed Materials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Fact Sheets (18)</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User Readiness Plan</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GRB Downlink Specifications and Product Users Guide</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Proving Ground Demonstration Final Reports and Annual Reports</a:t>
            </a:r>
          </a:p>
        </p:txBody>
      </p:sp>
      <p:sp>
        <p:nvSpPr>
          <p:cNvPr id="11"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76</a:t>
            </a:fld>
            <a:endParaRPr lang="en-US" dirty="0">
              <a:solidFill>
                <a:prstClr val="white"/>
              </a:solidFill>
            </a:endParaRP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56" y="4279726"/>
            <a:ext cx="2500607" cy="1875455"/>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31750"/>
          </a:effectLst>
          <a:scene3d>
            <a:camera prst="isometricOffAxis2Lef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949" y="1007612"/>
            <a:ext cx="2735178" cy="2185829"/>
          </a:xfrm>
          <a:prstGeom prst="rect">
            <a:avLst/>
          </a:prstGeom>
          <a:effectLst>
            <a:glow rad="63500">
              <a:schemeClr val="accent1">
                <a:satMod val="175000"/>
                <a:alpha val="40000"/>
              </a:schemeClr>
            </a:glow>
          </a:effectLst>
          <a:scene3d>
            <a:camera prst="isometricOffAxis1Right"/>
            <a:lightRig rig="threePt" dir="t"/>
          </a:scene3d>
        </p:spPr>
      </p:pic>
      <p:sp>
        <p:nvSpPr>
          <p:cNvPr id="17" name="TextBox 16"/>
          <p:cNvSpPr txBox="1"/>
          <p:nvPr/>
        </p:nvSpPr>
        <p:spPr>
          <a:xfrm>
            <a:off x="91110" y="763366"/>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875" y="3622516"/>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56" y="1162800"/>
            <a:ext cx="2579475" cy="1934606"/>
          </a:xfrm>
          <a:prstGeom prst="rect">
            <a:avLst/>
          </a:prstGeom>
          <a:effectLst>
            <a:glow rad="139700">
              <a:srgbClr val="FFFF00">
                <a:alpha val="40000"/>
              </a:srgbClr>
            </a:glow>
          </a:effectLst>
          <a:scene3d>
            <a:camera prst="isometricOffAxis1Right"/>
            <a:lightRig rig="threePt" dir="t"/>
          </a:scene3d>
        </p:spPr>
      </p:pic>
      <p:sp>
        <p:nvSpPr>
          <p:cNvPr id="14" name="TextBox 13"/>
          <p:cNvSpPr txBox="1"/>
          <p:nvPr/>
        </p:nvSpPr>
        <p:spPr>
          <a:xfrm>
            <a:off x="237540" y="3805888"/>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spTree>
    <p:extLst>
      <p:ext uri="{BB962C8B-B14F-4D97-AF65-F5344CB8AC3E}">
        <p14:creationId xmlns:p14="http://schemas.microsoft.com/office/powerpoint/2010/main" val="115056064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245099" y="1542542"/>
            <a:ext cx="3581399" cy="677108"/>
          </a:xfrm>
          <a:prstGeom prst="rect">
            <a:avLst/>
          </a:prstGeom>
          <a:noFill/>
        </p:spPr>
        <p:txBody>
          <a:bodyPr wrap="square" lIns="0" tIns="0" rIns="0" bIns="0">
            <a:spAutoFit/>
          </a:bodyPr>
          <a:lstStyle/>
          <a:p>
            <a:pPr algn="ctr" fontAlgn="base">
              <a:spcBef>
                <a:spcPct val="0"/>
              </a:spcBef>
              <a:spcAft>
                <a:spcPct val="0"/>
              </a:spcAft>
              <a:defRPr/>
            </a:pPr>
            <a:r>
              <a:rPr lang="en-US" sz="4400" b="1" dirty="0">
                <a:solidFill>
                  <a:prstClr val="white"/>
                </a:solidFill>
                <a:effectLst>
                  <a:outerShdw blurRad="38100" dist="38100" dir="2700000" algn="tl">
                    <a:srgbClr val="000000">
                      <a:alpha val="43137"/>
                    </a:srgbClr>
                  </a:outerShdw>
                </a:effectLst>
              </a:rPr>
              <a:t>Thank you!</a:t>
            </a:r>
          </a:p>
        </p:txBody>
      </p:sp>
      <p:sp>
        <p:nvSpPr>
          <p:cNvPr id="18" name="TextBox 17"/>
          <p:cNvSpPr txBox="1"/>
          <p:nvPr/>
        </p:nvSpPr>
        <p:spPr>
          <a:xfrm>
            <a:off x="5356310" y="2671928"/>
            <a:ext cx="3632884" cy="3108543"/>
          </a:xfrm>
          <a:prstGeom prst="rect">
            <a:avLst/>
          </a:prstGeom>
          <a:noFill/>
        </p:spPr>
        <p:txBody>
          <a:bodyPr wrap="square">
            <a:spAutoFit/>
          </a:bodyPr>
          <a:lstStyle/>
          <a:p>
            <a:pPr algn="ctr" fontAlgn="base">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endParaRPr>
          </a:p>
          <a:p>
            <a:pPr algn="ctr" fontAlgn="base">
              <a:spcBef>
                <a:spcPct val="0"/>
              </a:spcBef>
              <a:spcAft>
                <a:spcPct val="0"/>
              </a:spcAft>
              <a:defRPr/>
            </a:pPr>
            <a:r>
              <a:rPr lang="en-US" sz="2800" b="1" dirty="0">
                <a:solidFill>
                  <a:srgbClr val="FFFFFF"/>
                </a:solidFill>
                <a:effectLst>
                  <a:outerShdw blurRad="38100" dist="38100" dir="2700000" algn="tl">
                    <a:srgbClr val="000000">
                      <a:alpha val="43137"/>
                    </a:srgbClr>
                  </a:outerShdw>
                </a:effectLst>
              </a:rPr>
              <a:t>For more information visit </a:t>
            </a:r>
            <a:r>
              <a:rPr lang="en-US" sz="2800" b="1" dirty="0">
                <a:solidFill>
                  <a:srgbClr val="FFC000"/>
                </a:solidFill>
                <a:effectLst>
                  <a:outerShdw blurRad="38100" dist="38100" dir="2700000" algn="tl">
                    <a:srgbClr val="000000">
                      <a:alpha val="43137"/>
                    </a:srgbClr>
                  </a:outerShdw>
                </a:effectLst>
              </a:rPr>
              <a:t>www.goes-r.gov</a:t>
            </a:r>
          </a:p>
          <a:p>
            <a:pPr algn="ctr" fontAlgn="base">
              <a:spcBef>
                <a:spcPct val="0"/>
              </a:spcBef>
              <a:spcAft>
                <a:spcPct val="0"/>
              </a:spcAft>
              <a:defRPr/>
            </a:pPr>
            <a:endParaRPr lang="en-US" sz="2800" b="1" dirty="0">
              <a:solidFill>
                <a:srgbClr val="1F497D"/>
              </a:solidFill>
              <a:effectLst>
                <a:outerShdw blurRad="38100" dist="38100" dir="2700000" algn="tl">
                  <a:srgbClr val="000000">
                    <a:alpha val="43137"/>
                  </a:srgbClr>
                </a:outerShdw>
              </a:effectLst>
            </a:endParaRPr>
          </a:p>
          <a:p>
            <a:pPr algn="ctr" fontAlgn="base">
              <a:spcBef>
                <a:spcPct val="0"/>
              </a:spcBef>
              <a:spcAft>
                <a:spcPct val="0"/>
              </a:spcAft>
              <a:defRPr/>
            </a:pPr>
            <a:endParaRPr lang="en-US" sz="2800" b="1" dirty="0">
              <a:solidFill>
                <a:srgbClr val="FFC000"/>
              </a:solidFill>
              <a:effectLst>
                <a:outerShdw blurRad="38100" dist="38100" dir="2700000" algn="tl">
                  <a:srgbClr val="000000">
                    <a:alpha val="43137"/>
                  </a:srgbClr>
                </a:outerShdw>
              </a:effectLst>
            </a:endParaRPr>
          </a:p>
          <a:p>
            <a:pPr algn="ctr" fontAlgn="base">
              <a:spcBef>
                <a:spcPct val="0"/>
              </a:spcBef>
              <a:spcAft>
                <a:spcPct val="0"/>
              </a:spcAft>
              <a:defRPr/>
            </a:pPr>
            <a:endParaRPr lang="en-US" sz="2800" b="1" dirty="0">
              <a:solidFill>
                <a:srgbClr val="FFC000"/>
              </a:solidFill>
              <a:effectLst>
                <a:outerShdw blurRad="38100" dist="38100" dir="2700000" algn="tl">
                  <a:srgbClr val="000000">
                    <a:alpha val="43137"/>
                  </a:srgbClr>
                </a:outerShdw>
              </a:effectLst>
            </a:endParaRPr>
          </a:p>
          <a:p>
            <a:pPr algn="ctr" fontAlgn="base">
              <a:spcBef>
                <a:spcPct val="0"/>
              </a:spcBef>
              <a:spcAft>
                <a:spcPct val="0"/>
              </a:spcAft>
              <a:defRPr/>
            </a:pPr>
            <a:endParaRPr lang="en-US" sz="2800" b="1" dirty="0">
              <a:solidFill>
                <a:srgbClr val="FFC000"/>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xfrm>
            <a:off x="7010400" y="6492875"/>
            <a:ext cx="2133600" cy="365125"/>
          </a:xfrm>
        </p:spPr>
        <p:txBody>
          <a:bodyPr/>
          <a:lstStyle/>
          <a:p>
            <a:pPr>
              <a:defRPr/>
            </a:pPr>
            <a:fld id="{F8BBB978-F783-4560-B5F8-459943D30458}" type="slidenum">
              <a:rPr lang="en-US" smtClean="0">
                <a:solidFill>
                  <a:srgbClr val="FFFFFF"/>
                </a:solidFill>
              </a:rPr>
              <a:pPr>
                <a:defRPr/>
              </a:pPr>
              <a:t>77</a:t>
            </a:fld>
            <a:endParaRPr lang="en-US"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610" y="5005097"/>
            <a:ext cx="1476375" cy="94297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755"/>
          <a:stretch/>
        </p:blipFill>
        <p:spPr>
          <a:xfrm>
            <a:off x="-2" y="0"/>
            <a:ext cx="5020585" cy="6871581"/>
          </a:xfrm>
          <a:prstGeom prst="rect">
            <a:avLst/>
          </a:prstGeom>
        </p:spPr>
      </p:pic>
      <p:pic>
        <p:nvPicPr>
          <p:cNvPr id="8" name="Picture 7" descr="GOES-R_logo.png"/>
          <p:cNvPicPr>
            <a:picLocks noChangeAspect="1"/>
          </p:cNvPicPr>
          <p:nvPr/>
        </p:nvPicPr>
        <p:blipFill>
          <a:blip r:embed="rId5" cstate="print"/>
          <a:stretch>
            <a:fillRect/>
          </a:stretch>
        </p:blipFill>
        <p:spPr>
          <a:xfrm>
            <a:off x="76200" y="48890"/>
            <a:ext cx="914400" cy="583250"/>
          </a:xfrm>
          <a:prstGeom prst="rect">
            <a:avLst/>
          </a:prstGeom>
        </p:spPr>
      </p:pic>
    </p:spTree>
    <p:extLst>
      <p:ext uri="{BB962C8B-B14F-4D97-AF65-F5344CB8AC3E}">
        <p14:creationId xmlns:p14="http://schemas.microsoft.com/office/powerpoint/2010/main" val="23467259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805" y="108473"/>
            <a:ext cx="9144000" cy="533400"/>
          </a:xfrm>
        </p:spPr>
        <p:txBody>
          <a:bodyPr/>
          <a:lstStyle/>
          <a:p>
            <a:pPr lvl="0" algn="l">
              <a:defRPr/>
            </a:pPr>
            <a:r>
              <a:rPr lang="en-US" sz="2400" b="1" dirty="0" smtClean="0">
                <a:solidFill>
                  <a:schemeClr val="tx1"/>
                </a:solidFill>
                <a:effectLst>
                  <a:outerShdw blurRad="38100" dist="38100" dir="2700000" algn="tl">
                    <a:srgbClr val="000000">
                      <a:alpha val="43137"/>
                    </a:srgbClr>
                  </a:outerShdw>
                </a:effectLst>
                <a:ea typeface="ＭＳ Ｐゴシック" pitchFamily="34" charset="-128"/>
              </a:rPr>
              <a:t>	   Continuity of GOES Operational Satellite Program</a:t>
            </a:r>
          </a:p>
        </p:txBody>
      </p:sp>
      <p:sp>
        <p:nvSpPr>
          <p:cNvPr id="5" name="Slide Number Placeholder 5"/>
          <p:cNvSpPr>
            <a:spLocks noGrp="1"/>
          </p:cNvSpPr>
          <p:nvPr>
            <p:ph type="sldNum" sz="quarter" idx="12"/>
          </p:nvPr>
        </p:nvSpPr>
        <p:spPr bwMode="auto">
          <a:xfrm>
            <a:off x="7010400" y="6492875"/>
            <a:ext cx="2133600" cy="365125"/>
          </a:xfrm>
          <a:noFill/>
          <a:ln>
            <a:miter lim="800000"/>
            <a:headEnd/>
            <a:tailEnd/>
          </a:ln>
        </p:spPr>
        <p:txBody>
          <a:bodyPr/>
          <a:lstStyle/>
          <a:p>
            <a:fld id="{7790473E-9684-415A-9275-D891DF7EAA9A}" type="slidenum">
              <a:rPr lang="en-US" smtClean="0">
                <a:solidFill>
                  <a:prstClr val="black"/>
                </a:solidFill>
                <a:ea typeface="ＭＳ Ｐゴシック" pitchFamily="34" charset="-128"/>
              </a:rPr>
              <a:pPr/>
              <a:t>8</a:t>
            </a:fld>
            <a:endParaRPr lang="en-US" dirty="0" smtClean="0">
              <a:solidFill>
                <a:prstClr val="black"/>
              </a:solidFill>
              <a:ea typeface="ＭＳ Ｐゴシック" pitchFamily="34" charset="-128"/>
            </a:endParaRPr>
          </a:p>
        </p:txBody>
      </p:sp>
      <p:sp>
        <p:nvSpPr>
          <p:cNvPr id="6"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8</a:t>
            </a:fld>
            <a:endParaRPr 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04" y="762000"/>
            <a:ext cx="7225896" cy="564523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316088"/>
            <a:ext cx="1371600" cy="1369698"/>
          </a:xfrm>
          <a:prstGeom prst="rect">
            <a:avLst/>
          </a:prstGeom>
        </p:spPr>
      </p:pic>
      <p:sp>
        <p:nvSpPr>
          <p:cNvPr id="8" name="Rounded Rectangle 7"/>
          <p:cNvSpPr>
            <a:spLocks noChangeArrowheads="1"/>
          </p:cNvSpPr>
          <p:nvPr/>
        </p:nvSpPr>
        <p:spPr bwMode="auto">
          <a:xfrm>
            <a:off x="2514600" y="4038600"/>
            <a:ext cx="1303692"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base">
              <a:spcBef>
                <a:spcPct val="0"/>
              </a:spcBef>
              <a:spcAft>
                <a:spcPct val="0"/>
              </a:spcAft>
              <a:defRPr/>
            </a:pPr>
            <a:r>
              <a:rPr lang="en-US" sz="1400" b="1" dirty="0" smtClean="0">
                <a:solidFill>
                  <a:srgbClr val="000000"/>
                </a:solidFill>
                <a:latin typeface="Arial" charset="0"/>
              </a:rPr>
              <a:t>GOES-R Launch </a:t>
            </a:r>
            <a:r>
              <a:rPr lang="en-US" sz="1400" b="1" dirty="0">
                <a:solidFill>
                  <a:srgbClr val="000000"/>
                </a:solidFill>
                <a:latin typeface="Arial" charset="0"/>
              </a:rPr>
              <a:t>Readiness </a:t>
            </a:r>
            <a:br>
              <a:rPr lang="en-US" sz="1400" b="1" dirty="0">
                <a:solidFill>
                  <a:srgbClr val="000000"/>
                </a:solidFill>
                <a:latin typeface="Arial" charset="0"/>
              </a:rPr>
            </a:br>
            <a:r>
              <a:rPr lang="en-US" sz="1400" b="1" dirty="0">
                <a:solidFill>
                  <a:srgbClr val="000000"/>
                </a:solidFill>
                <a:latin typeface="Arial" charset="0"/>
              </a:rPr>
              <a:t>2Q FY 2016</a:t>
            </a:r>
          </a:p>
        </p:txBody>
      </p:sp>
    </p:spTree>
    <p:extLst>
      <p:ext uri="{BB962C8B-B14F-4D97-AF65-F5344CB8AC3E}">
        <p14:creationId xmlns:p14="http://schemas.microsoft.com/office/powerpoint/2010/main" val="1833079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 Spacecraft and Instruments</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9</a:t>
            </a:fld>
            <a:endParaRPr lang="en-US" dirty="0"/>
          </a:p>
        </p:txBody>
      </p:sp>
    </p:spTree>
    <p:extLst>
      <p:ext uri="{BB962C8B-B14F-4D97-AF65-F5344CB8AC3E}">
        <p14:creationId xmlns:p14="http://schemas.microsoft.com/office/powerpoint/2010/main" val="1519316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413</TotalTime>
  <Words>2792</Words>
  <Application>Microsoft Office PowerPoint</Application>
  <PresentationFormat>On-screen Show (4:3)</PresentationFormat>
  <Paragraphs>559</Paragraphs>
  <Slides>77</Slides>
  <Notes>25</Notes>
  <HiddenSlides>0</HiddenSlides>
  <MMClips>5</MMClips>
  <ScaleCrop>false</ScaleCrop>
  <HeadingPairs>
    <vt:vector size="4" baseType="variant">
      <vt:variant>
        <vt:lpstr>Theme</vt:lpstr>
      </vt:variant>
      <vt:variant>
        <vt:i4>15</vt:i4>
      </vt:variant>
      <vt:variant>
        <vt:lpstr>Slide Titles</vt:lpstr>
      </vt:variant>
      <vt:variant>
        <vt:i4>77</vt:i4>
      </vt:variant>
    </vt:vector>
  </HeadingPairs>
  <TitlesOfParts>
    <vt:vector size="92" baseType="lpstr">
      <vt:lpstr>1_Office Theme</vt:lpstr>
      <vt:lpstr>Default Design</vt:lpstr>
      <vt:lpstr>10_Default Design</vt:lpstr>
      <vt:lpstr>1_Default Design</vt:lpstr>
      <vt:lpstr>3_Default Design</vt:lpstr>
      <vt:lpstr>2_Default Design</vt:lpstr>
      <vt:lpstr>4_Default Design</vt:lpstr>
      <vt:lpstr>2_NOAA</vt:lpstr>
      <vt:lpstr>11_Default Design</vt:lpstr>
      <vt:lpstr>2_Office Theme</vt:lpstr>
      <vt:lpstr>3_NOAA</vt:lpstr>
      <vt:lpstr>Office Theme</vt:lpstr>
      <vt:lpstr>5_Default Design</vt:lpstr>
      <vt:lpstr>3_Office Theme</vt:lpstr>
      <vt:lpstr>5_Office Theme</vt:lpstr>
      <vt:lpstr>PowerPoint Presentation</vt:lpstr>
      <vt:lpstr>Thanks to…</vt:lpstr>
      <vt:lpstr>Outline</vt:lpstr>
      <vt:lpstr>PowerPoint Presentation</vt:lpstr>
      <vt:lpstr>GOES History</vt:lpstr>
      <vt:lpstr>GOES-R main instruments</vt:lpstr>
      <vt:lpstr>GOES-R Series Overview</vt:lpstr>
      <vt:lpstr>    Continuity of GOES Operational Satellite Program</vt:lpstr>
      <vt:lpstr>GOES-R Spacecraft and Instruments</vt:lpstr>
      <vt:lpstr>PowerPoint Presentation</vt:lpstr>
      <vt:lpstr>ABI bands 1-6</vt:lpstr>
      <vt:lpstr>PowerPoint Presentation</vt:lpstr>
      <vt:lpstr>PowerPoint Presentation</vt:lpstr>
      <vt:lpstr>PowerPoint Presentation</vt:lpstr>
      <vt:lpstr>ABI bands 7-16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Scan Modes</vt:lpstr>
      <vt:lpstr>GOES-15: Sample “1-min” imagery</vt:lpstr>
      <vt:lpstr>PowerPoint Presentation</vt:lpstr>
      <vt:lpstr>PowerPoint Presentation</vt:lpstr>
      <vt:lpstr>PowerPoint Presentation</vt:lpstr>
      <vt:lpstr>PowerPoint Presentation</vt:lpstr>
      <vt:lpstr>PowerPoint Presentation</vt:lpstr>
      <vt:lpstr>GOES-14 Super Rapid Scan Operations to Prepare for GOES-R</vt:lpstr>
      <vt:lpstr>PowerPoint Presentation</vt:lpstr>
      <vt:lpstr>Visible+Infrared</vt:lpstr>
      <vt:lpstr>SRSOR GOES-14 2014 Color-enhanced infrared window (1 vs 15 min)</vt:lpstr>
      <vt:lpstr>Three Groups of Users</vt:lpstr>
      <vt:lpstr>GOES-R ABI Products</vt:lpstr>
      <vt:lpstr>Overshooting Tops and Thermal Couplets from GOES</vt:lpstr>
      <vt:lpstr>Overshooting Tops and Thermal Couplets from GOES</vt:lpstr>
      <vt:lpstr>PowerPoint Presentation</vt:lpstr>
      <vt:lpstr>Pseudo-Natural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Acknowledgements</vt:lpstr>
      <vt:lpstr>Approximate spectral and spatial resolutions of US GOES Imagers</vt:lpstr>
      <vt:lpstr>SRSOR Links</vt:lpstr>
      <vt:lpstr>References</vt:lpstr>
      <vt:lpstr>Training and User Education Materials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21</cp:revision>
  <dcterms:created xsi:type="dcterms:W3CDTF">2014-06-16T18:44:49Z</dcterms:created>
  <dcterms:modified xsi:type="dcterms:W3CDTF">2014-06-17T20:52:32Z</dcterms:modified>
</cp:coreProperties>
</file>