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9" r:id="rId6"/>
    <p:sldMasterId id="2147483723" r:id="rId7"/>
    <p:sldMasterId id="2147483732" r:id="rId8"/>
    <p:sldMasterId id="2147483744" r:id="rId9"/>
    <p:sldMasterId id="2147483758" r:id="rId10"/>
    <p:sldMasterId id="2147483772" r:id="rId11"/>
    <p:sldMasterId id="2147483784" r:id="rId12"/>
  </p:sldMasterIdLst>
  <p:notesMasterIdLst>
    <p:notesMasterId r:id="rId72"/>
  </p:notesMasterIdLst>
  <p:sldIdLst>
    <p:sldId id="319" r:id="rId13"/>
    <p:sldId id="270" r:id="rId14"/>
    <p:sldId id="257" r:id="rId15"/>
    <p:sldId id="320" r:id="rId16"/>
    <p:sldId id="291" r:id="rId17"/>
    <p:sldId id="325" r:id="rId18"/>
    <p:sldId id="326" r:id="rId19"/>
    <p:sldId id="290" r:id="rId20"/>
    <p:sldId id="321" r:id="rId21"/>
    <p:sldId id="322" r:id="rId22"/>
    <p:sldId id="323" r:id="rId23"/>
    <p:sldId id="324" r:id="rId24"/>
    <p:sldId id="265" r:id="rId25"/>
    <p:sldId id="266" r:id="rId26"/>
    <p:sldId id="267" r:id="rId27"/>
    <p:sldId id="263" r:id="rId28"/>
    <p:sldId id="292" r:id="rId29"/>
    <p:sldId id="293" r:id="rId30"/>
    <p:sldId id="294" r:id="rId31"/>
    <p:sldId id="295" r:id="rId32"/>
    <p:sldId id="309" r:id="rId33"/>
    <p:sldId id="310" r:id="rId34"/>
    <p:sldId id="296" r:id="rId35"/>
    <p:sldId id="264" r:id="rId36"/>
    <p:sldId id="272" r:id="rId37"/>
    <p:sldId id="274" r:id="rId38"/>
    <p:sldId id="275" r:id="rId39"/>
    <p:sldId id="276" r:id="rId40"/>
    <p:sldId id="314" r:id="rId41"/>
    <p:sldId id="316" r:id="rId42"/>
    <p:sldId id="305" r:id="rId43"/>
    <p:sldId id="277" r:id="rId44"/>
    <p:sldId id="278" r:id="rId45"/>
    <p:sldId id="279" r:id="rId46"/>
    <p:sldId id="281" r:id="rId47"/>
    <p:sldId id="280" r:id="rId48"/>
    <p:sldId id="307" r:id="rId49"/>
    <p:sldId id="301" r:id="rId50"/>
    <p:sldId id="315" r:id="rId51"/>
    <p:sldId id="302" r:id="rId52"/>
    <p:sldId id="303" r:id="rId53"/>
    <p:sldId id="304" r:id="rId54"/>
    <p:sldId id="317" r:id="rId55"/>
    <p:sldId id="318" r:id="rId56"/>
    <p:sldId id="312" r:id="rId57"/>
    <p:sldId id="288" r:id="rId58"/>
    <p:sldId id="306" r:id="rId59"/>
    <p:sldId id="286" r:id="rId60"/>
    <p:sldId id="268" r:id="rId61"/>
    <p:sldId id="298" r:id="rId62"/>
    <p:sldId id="300" r:id="rId63"/>
    <p:sldId id="285" r:id="rId64"/>
    <p:sldId id="269" r:id="rId65"/>
    <p:sldId id="273" r:id="rId66"/>
    <p:sldId id="308" r:id="rId67"/>
    <p:sldId id="271" r:id="rId68"/>
    <p:sldId id="313" r:id="rId69"/>
    <p:sldId id="289" r:id="rId70"/>
    <p:sldId id="327"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6" d="100"/>
          <a:sy n="96" d="100"/>
        </p:scale>
        <p:origin x="210" y="96"/>
      </p:cViewPr>
      <p:guideLst>
        <p:guide orient="horz" pos="2160"/>
        <p:guide pos="2880"/>
      </p:guideLst>
    </p:cSldViewPr>
  </p:slideViewPr>
  <p:notesTextViewPr>
    <p:cViewPr>
      <p:scale>
        <a:sx n="1" d="1"/>
        <a:sy n="1" d="1"/>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C3ECD9-91B7-40ED-81C5-8DC49E3B8723}" type="datetimeFigureOut">
              <a:rPr lang="en-US" smtClean="0"/>
              <a:t>10/17/2016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FEF6C1-1B78-4C1E-9FC2-021F9FC4F618}" type="slidenum">
              <a:rPr lang="en-US" smtClean="0"/>
              <a:t>‹#›</a:t>
            </a:fld>
            <a:endParaRPr lang="en-US"/>
          </a:p>
        </p:txBody>
      </p:sp>
    </p:spTree>
    <p:extLst>
      <p:ext uri="{BB962C8B-B14F-4D97-AF65-F5344CB8AC3E}">
        <p14:creationId xmlns:p14="http://schemas.microsoft.com/office/powerpoint/2010/main" val="96978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0DB886B-21C2-48C8-9DB5-BB76DB720205}"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95270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So, If GOES-R is GOES-West at 137 W, and GOES-13 remains GOES-East at 75 W, the midpoint longitudinally is 106 W. But that's not where satellite resolution would be the same from each satellite;  rather, GOES-R would have better spatial Resolution than GOES-13 all the way to 92 W, the approximate longitude of Duluth Minnesota at the western tip of Lake Superior.  If GOES-R were GOES-East, superior spatial resolution from that GOES-East (relative to the resolution of GOES-14 or GOES-15 as GOES-West at 135W) would extend west all the way to 120 W, the longitude of Reno NV and Santa Barbara CA.</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When GOES-R and GOES-S both are operational as GOES-East and GOES-West, the poorest spatial resolution will be along the 106W longitude line.  Glasgow MT, and thereabouts, will have dubious distinction of the worst horizontal spatial resolution in CONUS – because it's halfway between the two satellites and farthest north.</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515D7CB5-E0D8-49B0-85BA-CDC53D6DB227}" type="slidenum">
              <a:rPr lang="en-US" smtClean="0"/>
              <a:t>22</a:t>
            </a:fld>
            <a:endParaRPr lang="en-US"/>
          </a:p>
        </p:txBody>
      </p:sp>
    </p:spTree>
    <p:extLst>
      <p:ext uri="{BB962C8B-B14F-4D97-AF65-F5344CB8AC3E}">
        <p14:creationId xmlns:p14="http://schemas.microsoft.com/office/powerpoint/2010/main" val="348825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SSEC Data Center</a:t>
            </a:r>
            <a:endParaRPr lang="en-US" dirty="0"/>
          </a:p>
        </p:txBody>
      </p:sp>
      <p:sp>
        <p:nvSpPr>
          <p:cNvPr id="4" name="Slide Number Placeholder 3"/>
          <p:cNvSpPr>
            <a:spLocks noGrp="1"/>
          </p:cNvSpPr>
          <p:nvPr>
            <p:ph type="sldNum" sz="quarter" idx="10"/>
          </p:nvPr>
        </p:nvSpPr>
        <p:spPr/>
        <p:txBody>
          <a:bodyPr/>
          <a:lstStyle/>
          <a:p>
            <a:fld id="{C3AF2D7B-623A-447D-B105-7B5BF175EBE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8145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931970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40</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subjects of this </a:t>
            </a:r>
            <a:r>
              <a:rPr lang="en-US" dirty="0" smtClean="0">
                <a:solidFill>
                  <a:srgbClr val="000000"/>
                </a:solidFill>
                <a:ea typeface="Times New Roman"/>
                <a:cs typeface="Calibri"/>
              </a:rPr>
              <a:t>GOES-R Baseline products training </a:t>
            </a:r>
            <a:r>
              <a:rPr lang="en-US" dirty="0">
                <a:solidFill>
                  <a:srgbClr val="000000"/>
                </a:solidFill>
                <a:ea typeface="Times New Roman"/>
                <a:cs typeface="Calibri"/>
              </a:rPr>
              <a:t>are </a:t>
            </a:r>
            <a:r>
              <a:rPr lang="en-US" dirty="0" smtClean="0">
                <a:solidFill>
                  <a:srgbClr val="000000"/>
                </a:solidFill>
                <a:ea typeface="Times New Roman"/>
                <a:cs typeface="Calibri"/>
              </a:rPr>
              <a:t>the aerosol products boxed in yellow.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740882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39864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of this Short Course is to describe the advancements with the GOES-R series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6A94D-C181-46BB-896C-A16F1B32B4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910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3F669-F331-4B46-8CAF-B9F51DA282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0243" name="Rectangle 2"/>
          <p:cNvSpPr>
            <a:spLocks noGrp="1" noRot="1" noChangeAspect="1" noChangeArrowheads="1" noTextEdit="1"/>
          </p:cNvSpPr>
          <p:nvPr>
            <p:ph type="sldImg"/>
          </p:nvPr>
        </p:nvSpPr>
        <p:spPr>
          <a:xfrm>
            <a:off x="1193800" y="695325"/>
            <a:ext cx="4627563" cy="3470275"/>
          </a:xfrm>
          <a:ln/>
        </p:spPr>
      </p:sp>
      <p:sp>
        <p:nvSpPr>
          <p:cNvPr id="1024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84894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805C6-EC1C-45D1-AFB6-0CE3993EFFF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49205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GOES-West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33792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GOES-Test location.</a:t>
            </a:r>
            <a:r>
              <a:rPr lang="en-US" baseline="0" dirty="0" smtClean="0"/>
              <a:t>  </a:t>
            </a:r>
            <a:r>
              <a:rPr lang="en-US" dirty="0" smtClean="0"/>
              <a:t>PUG CONUS sector.</a:t>
            </a:r>
            <a:r>
              <a:rPr lang="en-US" baseline="0" dirty="0" smtClean="0"/>
              <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95495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1278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So, If GOES-R is GOES-West at 137 W, and GOES-13 remains GOES-East at 75 W, the midpoint longitudinally is 106 W. But that's not where satellite resolution would be the same from each satellite;  rather, GOES-R would have better spatial Resolution than GOES-13 all the way to 92 W, the approximate longitude of Duluth Minnesota at the western tip of Lake Superior.  If GOES-R were GOES-East, superior spatial resolution from that GOES-East (relative to the resolution of GOES-14 or GOES-15 as GOES-West at 135W) would extend west all the way to 120 W, the longitude of Reno NV and Santa Barbara CA.</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When GOES-R and GOES-S both are operational as GOES-East and GOES-West, the poorest spatial resolution will be along the 106W longitude line.  Glasgow MT, and thereabouts, will have dubious distinction of the worst horizontal spatial resolution in CONUS – because it's halfway between the two satellites and farthest north.</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515D7CB5-E0D8-49B0-85BA-CDC53D6DB227}" type="slidenum">
              <a:rPr lang="en-US" smtClean="0"/>
              <a:t>21</a:t>
            </a:fld>
            <a:endParaRPr lang="en-US"/>
          </a:p>
        </p:txBody>
      </p:sp>
    </p:spTree>
    <p:extLst>
      <p:ext uri="{BB962C8B-B14F-4D97-AF65-F5344CB8AC3E}">
        <p14:creationId xmlns:p14="http://schemas.microsoft.com/office/powerpoint/2010/main" val="14458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2.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EA7E0-CF17-4C02-B54F-CE5313E1DEB8}"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2204607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EA7E0-CF17-4C02-B54F-CE5313E1DEB8}"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3773244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5A2434-97B8-4098-B13A-2097060B294F}" type="slidenum">
              <a:rPr lang="en-US"/>
              <a:pPr>
                <a:defRPr/>
              </a:pPr>
              <a:t>‹#›</a:t>
            </a:fld>
            <a:endParaRPr lang="en-US"/>
          </a:p>
        </p:txBody>
      </p:sp>
    </p:spTree>
    <p:extLst>
      <p:ext uri="{BB962C8B-B14F-4D97-AF65-F5344CB8AC3E}">
        <p14:creationId xmlns:p14="http://schemas.microsoft.com/office/powerpoint/2010/main" val="32208525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8FD01-3784-4C93-9E2C-AC3E28E974C9}" type="slidenum">
              <a:rPr lang="en-US"/>
              <a:pPr>
                <a:defRPr/>
              </a:pPr>
              <a:t>‹#›</a:t>
            </a:fld>
            <a:endParaRPr lang="en-US"/>
          </a:p>
        </p:txBody>
      </p:sp>
    </p:spTree>
    <p:extLst>
      <p:ext uri="{BB962C8B-B14F-4D97-AF65-F5344CB8AC3E}">
        <p14:creationId xmlns:p14="http://schemas.microsoft.com/office/powerpoint/2010/main" val="18420927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35FC85-E849-4794-A393-59409C9C85B0}" type="datetime1">
              <a:rPr lang="en-US" smtClean="0">
                <a:solidFill>
                  <a:srgbClr val="000000"/>
                </a:solidFill>
              </a:rPr>
              <a:pPr>
                <a:defRPr/>
              </a:pPr>
              <a:t>10/17/2016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3454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951D02-9A0F-410A-A219-18EF8607EC4C}" type="datetime1">
              <a:rPr lang="en-US" smtClean="0">
                <a:solidFill>
                  <a:srgbClr val="000000"/>
                </a:solidFill>
              </a:rPr>
              <a:pPr>
                <a:defRPr/>
              </a:pPr>
              <a:t>10/17/2016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0715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E4D20F-636D-48AB-B141-BDA684531A03}" type="datetime1">
              <a:rPr lang="en-US" smtClean="0">
                <a:solidFill>
                  <a:srgbClr val="000000"/>
                </a:solidFill>
              </a:rPr>
              <a:pPr>
                <a:defRPr/>
              </a:pPr>
              <a:t>10/17/2016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70181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32F223-3F12-4296-9EBE-53E104B54CC0}" type="datetime1">
              <a:rPr lang="en-US" smtClean="0">
                <a:solidFill>
                  <a:srgbClr val="000000"/>
                </a:solidFill>
              </a:rPr>
              <a:pPr>
                <a:defRPr/>
              </a:pPr>
              <a:t>10/17/2016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2843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580DDC-936B-475F-B81C-E32254845937}" type="datetime1">
              <a:rPr lang="en-US" smtClean="0">
                <a:solidFill>
                  <a:srgbClr val="000000"/>
                </a:solidFill>
              </a:rPr>
              <a:pPr>
                <a:defRPr/>
              </a:pPr>
              <a:t>10/17/2016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948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68B053-7C3D-49AD-B82F-7867F511E945}" type="datetime1">
              <a:rPr lang="en-US" smtClean="0">
                <a:solidFill>
                  <a:srgbClr val="000000"/>
                </a:solidFill>
              </a:rPr>
              <a:pPr>
                <a:defRPr/>
              </a:pPr>
              <a:t>10/17/2016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1260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CA81B5-2ABE-460C-A1E0-19CE9B54CA07}" type="datetime1">
              <a:rPr lang="en-US" smtClean="0">
                <a:solidFill>
                  <a:srgbClr val="000000"/>
                </a:solidFill>
              </a:rPr>
              <a:pPr>
                <a:defRPr/>
              </a:pPr>
              <a:t>10/17/2016</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9898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688A4-5A5A-4E5C-9939-B69A4067480B}" type="datetime1">
              <a:rPr lang="en-US" smtClean="0">
                <a:solidFill>
                  <a:srgbClr val="000000"/>
                </a:solidFill>
              </a:rPr>
              <a:pPr>
                <a:defRPr/>
              </a:pPr>
              <a:t>10/17/2016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728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EA7E0-CF17-4C02-B54F-CE5313E1DEB8}"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25318203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DC9842-2DD5-41AE-8F58-48D745E0F8D3}" type="datetime1">
              <a:rPr lang="en-US" smtClean="0">
                <a:solidFill>
                  <a:srgbClr val="000000"/>
                </a:solidFill>
              </a:rPr>
              <a:pPr>
                <a:defRPr/>
              </a:pPr>
              <a:t>10/17/2016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662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07AB52D-8226-49A1-8904-5B62DB7B6DC9}" type="datetime1">
              <a:rPr lang="en-US" smtClean="0">
                <a:solidFill>
                  <a:srgbClr val="000000"/>
                </a:solidFill>
              </a:rPr>
              <a:pPr>
                <a:defRPr/>
              </a:pPr>
              <a:t>10/17/2016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5264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7AC4FA-6C77-49FB-9B2C-E51EE3AD95EF}" type="datetime1">
              <a:rPr lang="en-US" smtClean="0">
                <a:solidFill>
                  <a:srgbClr val="000000"/>
                </a:solidFill>
              </a:rPr>
              <a:pPr>
                <a:defRPr/>
              </a:pPr>
              <a:t>10/17/2016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0341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4177ADD-46FF-4599-B2C5-1362C5E3A715}" type="datetime1">
              <a:rPr lang="en-US" smtClean="0">
                <a:solidFill>
                  <a:srgbClr val="000000"/>
                </a:solidFill>
              </a:rPr>
              <a:pPr>
                <a:defRPr/>
              </a:pPr>
              <a:t>10/17/2016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5890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3E7D63-82DD-49FA-89E7-9F97637C6879}" type="datetime1">
              <a:rPr lang="en-US" smtClean="0">
                <a:solidFill>
                  <a:srgbClr val="000000"/>
                </a:solidFill>
              </a:rPr>
              <a:pPr>
                <a:defRPr/>
              </a:pPr>
              <a:t>10/17/2016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119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9293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0034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3916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083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7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84453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8871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4579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8144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2693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4435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2105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8FBD980-DABC-4B09-81C4-0806DED38EE6}" type="datetimeFigureOut">
              <a:rPr lang="en-US" altLang="en-US">
                <a:solidFill>
                  <a:prstClr val="white"/>
                </a:solidFill>
              </a:rPr>
              <a:pPr/>
              <a:t>10/26/2016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4C07D2-CFD6-4A43-8A6E-B869CB98597D}"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2206378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211D13-2D6F-4048-B795-C55188476BA8}" type="datetimeFigureOut">
              <a:rPr lang="en-US" altLang="en-US">
                <a:solidFill>
                  <a:prstClr val="white"/>
                </a:solidFill>
              </a:rPr>
              <a:pPr/>
              <a:t>10/26/2016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E810B35-1976-471E-9204-24E14DC1695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807256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5B66B99-D95C-45C0-BD05-71C3F6676195}" type="datetimeFigureOut">
              <a:rPr lang="en-US" altLang="en-US">
                <a:solidFill>
                  <a:prstClr val="white"/>
                </a:solidFill>
              </a:rPr>
              <a:pPr/>
              <a:t>10/26/2016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EFEAAE68-13CF-48C5-B57C-B8569E89A7B7}"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5577887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0BB277B-CCF8-4923-97D9-6157DFE5CAF2}" type="datetimeFigureOut">
              <a:rPr lang="en-US" altLang="en-US">
                <a:solidFill>
                  <a:prstClr val="white"/>
                </a:solidFill>
              </a:rPr>
              <a:pPr/>
              <a:t>10/26/2016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1A8E4E96-D84C-49E7-BC42-48864CBD632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65978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1351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25904F6-DBA6-410A-89DA-431542799835}" type="datetimeFigureOut">
              <a:rPr lang="en-US" altLang="en-US">
                <a:solidFill>
                  <a:prstClr val="white"/>
                </a:solidFill>
              </a:rPr>
              <a:pPr/>
              <a:t>10/26/2016</a:t>
            </a:fld>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45BD2F9-005C-4A85-9C52-A6559050DD3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6045703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6D3A2FB-48CF-430C-B472-CDBCDD6E4FBF}" type="datetimeFigureOut">
              <a:rPr lang="en-US" altLang="en-US">
                <a:solidFill>
                  <a:prstClr val="white"/>
                </a:solidFill>
              </a:rPr>
              <a:pPr/>
              <a:t>10/26/2016</a:t>
            </a:fld>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654B930A-8635-4E61-B481-446C5CC5EA4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975995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BF12B7-7168-43C6-AC8B-A5A5359C0CFB}" type="datetimeFigureOut">
              <a:rPr lang="en-US" altLang="en-US">
                <a:solidFill>
                  <a:prstClr val="white"/>
                </a:solidFill>
              </a:rPr>
              <a:pPr/>
              <a:t>10/26/2016</a:t>
            </a:fld>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B29B1B0C-41F4-4C0B-8DF3-638C1DFEB97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3306792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42568FC-7734-4F5A-AD82-07DFD853E1A5}" type="datetimeFigureOut">
              <a:rPr lang="en-US" altLang="en-US">
                <a:solidFill>
                  <a:prstClr val="white"/>
                </a:solidFill>
              </a:rPr>
              <a:pPr/>
              <a:t>10/26/2016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7139CF9B-7A1F-4BE9-9114-9F66468F72D8}"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679133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2BB0CD3-E62C-4623-A447-FA36CC2CC9A1}" type="datetimeFigureOut">
              <a:rPr lang="en-US" altLang="en-US">
                <a:solidFill>
                  <a:prstClr val="white"/>
                </a:solidFill>
              </a:rPr>
              <a:pPr/>
              <a:t>10/26/2016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DFA90316-DA3A-42FF-B5EB-F796248ED732}"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5512521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CA3FB22-1D31-4DC4-86B4-9D70BB1A851C}" type="datetimeFigureOut">
              <a:rPr lang="en-US" altLang="en-US">
                <a:solidFill>
                  <a:prstClr val="white"/>
                </a:solidFill>
              </a:rPr>
              <a:pPr/>
              <a:t>10/26/2016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1E0F804-17C7-44B6-B97E-12847A05DAE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269426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E28FB71-BDB5-4CC0-BA0B-E3437BBC9CA9}" type="datetimeFigureOut">
              <a:rPr lang="en-US" altLang="en-US">
                <a:solidFill>
                  <a:prstClr val="white"/>
                </a:solidFill>
              </a:rPr>
              <a:pPr/>
              <a:t>10/26/2016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B0B5F243-53ED-4A3D-9E88-4D37927E1020}"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320715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5505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6731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840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09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341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54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EA7E0-CF17-4C02-B54F-CE5313E1DEB8}"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3895614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994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618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627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3">
            <a:extLst>
              <a:ext uri="{BEBA8EAE-BF5A-486C-A8C5-ECC9F3942E4B}">
                <a14:imgProps xmlns:a14="http://schemas.microsoft.com/office/drawing/2010/main">
                  <a14:imgLayer r:embed="rId4">
                    <a14:imgEffect>
                      <a14:brightnessContrast bright="-8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36F008A-89F8-4EC4-B450-1173CFD2140C}" type="datetime1">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86600" y="6569075"/>
            <a:ext cx="2133600" cy="365125"/>
          </a:xfrm>
        </p:spPr>
        <p:txBody>
          <a:bodyPr/>
          <a:lstStyle>
            <a:lvl1pPr>
              <a:defRPr>
                <a:solidFill>
                  <a:schemeClr val="bg1"/>
                </a:solidFill>
              </a:defRPr>
            </a:lvl1pPr>
          </a:lstStyle>
          <a:p>
            <a:fld id="{B6F15528-21DE-4FAA-801E-634DDDAF4B2B}" type="slidenum">
              <a:rPr lang="en-US" smtClean="0">
                <a:solidFill>
                  <a:prstClr val="white"/>
                </a:solidFill>
              </a:rPr>
              <a:pPr/>
              <a:t>‹#›</a:t>
            </a:fld>
            <a:endParaRPr lang="en-US" dirty="0">
              <a:solidFill>
                <a:prstClr val="white"/>
              </a:solidFill>
            </a:endParaRPr>
          </a:p>
        </p:txBody>
      </p:sp>
    </p:spTree>
    <p:custDataLst>
      <p:tags r:id="rId1"/>
    </p:custDataLst>
    <p:extLst>
      <p:ext uri="{BB962C8B-B14F-4D97-AF65-F5344CB8AC3E}">
        <p14:creationId xmlns:p14="http://schemas.microsoft.com/office/powerpoint/2010/main" val="68656201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3">
            <a:extLst>
              <a:ext uri="{BEBA8EAE-BF5A-486C-A8C5-ECC9F3942E4B}">
                <a14:imgProps xmlns:a14="http://schemas.microsoft.com/office/drawing/2010/main">
                  <a14:imgLayer r:embed="rId4">
                    <a14:imgEffect>
                      <a14:brightnessContrast bright="-80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93498"/>
          </a:xfrm>
        </p:spPr>
        <p:txBody>
          <a:bodyPr>
            <a:normAutofit/>
          </a:bodyPr>
          <a:lstStyle>
            <a:lvl1pPr>
              <a:defRPr sz="44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D323AF-2106-49D0-8E25-A7501753AFE9}" type="datetime1">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86600" y="6569075"/>
            <a:ext cx="2133600" cy="365125"/>
          </a:xfrm>
        </p:spPr>
        <p:txBody>
          <a:bodyPr/>
          <a:lstStyle>
            <a:lvl1pPr>
              <a:defRPr>
                <a:solidFill>
                  <a:schemeClr val="bg1"/>
                </a:solidFill>
              </a:defRPr>
            </a:lvl1pPr>
          </a:lstStyle>
          <a:p>
            <a:fld id="{B6F15528-21DE-4FAA-801E-634DDDAF4B2B}"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0" y="914400"/>
            <a:ext cx="9144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03-med.png"/>
          <p:cNvPicPr>
            <a:picLocks noChangeAspect="1"/>
          </p:cNvPicPr>
          <p:nvPr userDrawn="1"/>
        </p:nvPicPr>
        <p:blipFill>
          <a:blip r:embed="rId5" cstate="print"/>
          <a:stretch>
            <a:fillRect/>
          </a:stretch>
        </p:blipFill>
        <p:spPr>
          <a:xfrm>
            <a:off x="8534400" y="220372"/>
            <a:ext cx="533399" cy="465428"/>
          </a:xfrm>
          <a:prstGeom prst="rect">
            <a:avLst/>
          </a:prstGeom>
        </p:spPr>
      </p:pic>
      <p:sp>
        <p:nvSpPr>
          <p:cNvPr id="11" name="AutoShape 2" descr="Displaying cimms-red.png"/>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AutoShape 4" descr="Displaying cimms-red.png"/>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AutoShape 6" descr="Displaying cimms-red.png"/>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5" name="Picture 14" descr="NOAA_logo.png"/>
          <p:cNvPicPr>
            <a:picLocks noChangeAspect="1"/>
          </p:cNvPicPr>
          <p:nvPr userDrawn="1"/>
        </p:nvPicPr>
        <p:blipFill>
          <a:blip r:embed="rId6" cstate="print"/>
          <a:stretch>
            <a:fillRect/>
          </a:stretch>
        </p:blipFill>
        <p:spPr>
          <a:xfrm>
            <a:off x="8078164" y="220372"/>
            <a:ext cx="456236" cy="457200"/>
          </a:xfrm>
          <a:prstGeom prst="rect">
            <a:avLst/>
          </a:prstGeom>
        </p:spPr>
      </p:pic>
    </p:spTree>
    <p:custDataLst>
      <p:tags r:id="rId1"/>
    </p:custDataLst>
    <p:extLst>
      <p:ext uri="{BB962C8B-B14F-4D97-AF65-F5344CB8AC3E}">
        <p14:creationId xmlns:p14="http://schemas.microsoft.com/office/powerpoint/2010/main" val="301950899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033350-F2D1-4010-AE5F-09B85EF022E6}" type="datetime1">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62665096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F39C67-462F-4747-9D2D-DFC939D80E7C}" type="datetime1">
              <a:rPr lang="en-US" smtClean="0">
                <a:solidFill>
                  <a:prstClr val="black">
                    <a:tint val="75000"/>
                  </a:prstClr>
                </a:solidFill>
              </a:rPr>
              <a:pPr/>
              <a:t>10/17/2016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060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2D052B-00F3-4494-AFBE-F73A0B01118A}" type="datetime1">
              <a:rPr lang="en-US" smtClean="0">
                <a:solidFill>
                  <a:prstClr val="black">
                    <a:tint val="75000"/>
                  </a:prstClr>
                </a:solidFill>
              </a:rPr>
              <a:pPr/>
              <a:t>10/17/2016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109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8D1EA0-2258-4896-8398-2531FCC308A9}" type="datetime1">
              <a:rPr lang="en-US" smtClean="0">
                <a:solidFill>
                  <a:prstClr val="black">
                    <a:tint val="75000"/>
                  </a:prstClr>
                </a:solidFill>
              </a:rPr>
              <a:pPr/>
              <a:t>10/17/2016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595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4724A-C5EA-49F5-BE42-FA1F04BFD04D}" type="datetime1">
              <a:rPr lang="en-US" smtClean="0">
                <a:solidFill>
                  <a:prstClr val="black">
                    <a:tint val="75000"/>
                  </a:prstClr>
                </a:solidFill>
              </a:rPr>
              <a:pPr/>
              <a:t>10/17/2016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42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EA7E0-CF17-4C02-B54F-CE5313E1DEB8}"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422828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3CC0A4-9ACE-4E3E-8D66-2F4E455840C0}" type="datetime1">
              <a:rPr lang="en-US" smtClean="0">
                <a:solidFill>
                  <a:prstClr val="black">
                    <a:tint val="75000"/>
                  </a:prstClr>
                </a:solidFill>
              </a:rPr>
              <a:pPr/>
              <a:t>10/17/2016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299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1FB5C-E86E-4F49-B1F1-EB8BFB92AC2F}" type="datetime1">
              <a:rPr lang="en-US" smtClean="0">
                <a:solidFill>
                  <a:prstClr val="black">
                    <a:tint val="75000"/>
                  </a:prstClr>
                </a:solidFill>
              </a:rPr>
              <a:pPr/>
              <a:t>10/17/2016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391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2DC208-42F5-488B-81FC-AE5DE0EE3373}" type="datetime1">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424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EB2D2-3562-4883-9E8A-CE107C05955B}" type="datetime1">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781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0638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10/17/2016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9511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10/17/2016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7679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10/17/2016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878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10/17/2016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1678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10/17/2016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083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EA7E0-CF17-4C02-B54F-CE5313E1DEB8}"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115931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10/17/2016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7722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10/17/2016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5686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10/17/2016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3900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10/17/2016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868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10/17/2016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0398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965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8655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8173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725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076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EA7E0-CF17-4C02-B54F-CE5313E1DEB8}" type="datetimeFigureOut">
              <a:rPr lang="en-US" smtClean="0"/>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2843735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3825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854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821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801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8880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5259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168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666979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42809094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250819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EA7E0-CF17-4C02-B54F-CE5313E1DEB8}" type="datetimeFigureOut">
              <a:rPr lang="en-US" smtClean="0"/>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2558096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22107507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3446459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498402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2608200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41240490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1864845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3003124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4226913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37515093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392984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EA7E0-CF17-4C02-B54F-CE5313E1DEB8}" type="datetimeFigureOut">
              <a:rPr lang="en-US" smtClean="0"/>
              <a:t>10/17/2016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2965435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7" descr="PowerPoint_Cover_ART.png"/>
          <p:cNvPicPr>
            <a:picLocks noChangeAspect="1"/>
          </p:cNvPicPr>
          <p:nvPr/>
        </p:nvPicPr>
        <p:blipFill>
          <a:blip r:embed="rId2" cstate="screen"/>
          <a:srcRect/>
          <a:stretch>
            <a:fillRect/>
          </a:stretch>
        </p:blipFill>
        <p:spPr bwMode="auto">
          <a:xfrm>
            <a:off x="720725" y="638175"/>
            <a:ext cx="8423275" cy="3773488"/>
          </a:xfrm>
          <a:prstGeom prst="rect">
            <a:avLst/>
          </a:prstGeom>
          <a:noFill/>
          <a:ln w="9525">
            <a:noFill/>
            <a:miter lim="800000"/>
            <a:headEnd/>
            <a:tailEnd/>
          </a:ln>
        </p:spPr>
      </p:pic>
      <p:grpSp>
        <p:nvGrpSpPr>
          <p:cNvPr id="2" name="Group 28"/>
          <p:cNvGrpSpPr>
            <a:grpSpLocks/>
          </p:cNvGrpSpPr>
          <p:nvPr/>
        </p:nvGrpSpPr>
        <p:grpSpPr bwMode="auto">
          <a:xfrm>
            <a:off x="0" y="0"/>
            <a:ext cx="9144000" cy="6330950"/>
            <a:chOff x="-1" y="0"/>
            <a:chExt cx="9144001" cy="6331424"/>
          </a:xfrm>
        </p:grpSpPr>
        <p:sp>
          <p:nvSpPr>
            <p:cNvPr id="7" name="Rectangle 6"/>
            <p:cNvSpPr/>
            <p:nvPr userDrawn="1"/>
          </p:nvSpPr>
          <p:spPr bwMode="auto">
            <a:xfrm>
              <a:off x="-1" y="0"/>
              <a:ext cx="9144001" cy="762057"/>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dirty="0">
                <a:solidFill>
                  <a:prstClr val="black"/>
                </a:solidFill>
                <a:latin typeface="Times New Roman" pitchFamily="18" charset="0"/>
              </a:endParaRPr>
            </a:p>
          </p:txBody>
        </p:sp>
        <p:sp>
          <p:nvSpPr>
            <p:cNvPr id="8" name="Rectangle 7"/>
            <p:cNvSpPr/>
            <p:nvPr userDrawn="1"/>
          </p:nvSpPr>
          <p:spPr bwMode="auto">
            <a:xfrm>
              <a:off x="-1" y="4310386"/>
              <a:ext cx="9144001" cy="2021038"/>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dirty="0">
                <a:solidFill>
                  <a:prstClr val="black"/>
                </a:solidFill>
                <a:latin typeface="Times New Roman" pitchFamily="18" charset="0"/>
              </a:endParaRPr>
            </a:p>
          </p:txBody>
        </p:sp>
        <p:sp>
          <p:nvSpPr>
            <p:cNvPr id="9" name="Freeform 8"/>
            <p:cNvSpPr/>
            <p:nvPr userDrawn="1"/>
          </p:nvSpPr>
          <p:spPr bwMode="auto">
            <a:xfrm>
              <a:off x="-1" y="725542"/>
              <a:ext cx="2133600" cy="3761069"/>
            </a:xfrm>
            <a:custGeom>
              <a:avLst/>
              <a:gdLst>
                <a:gd name="connsiteX0" fmla="*/ 809625 w 2143125"/>
                <a:gd name="connsiteY0" fmla="*/ 95250 h 3848100"/>
                <a:gd name="connsiteX1" fmla="*/ 2143125 w 2143125"/>
                <a:gd name="connsiteY1" fmla="*/ 3848100 h 3848100"/>
                <a:gd name="connsiteX2" fmla="*/ 0 w 2143125"/>
                <a:gd name="connsiteY2" fmla="*/ 3848100 h 3848100"/>
                <a:gd name="connsiteX3" fmla="*/ 9525 w 2143125"/>
                <a:gd name="connsiteY3" fmla="*/ 19050 h 3848100"/>
                <a:gd name="connsiteX4" fmla="*/ 762000 w 2143125"/>
                <a:gd name="connsiteY4" fmla="*/ 0 h 3848100"/>
                <a:gd name="connsiteX5" fmla="*/ 809625 w 2143125"/>
                <a:gd name="connsiteY5" fmla="*/ 95250 h 3848100"/>
                <a:gd name="connsiteX0" fmla="*/ 800100 w 2133600"/>
                <a:gd name="connsiteY0" fmla="*/ 95250 h 3848100"/>
                <a:gd name="connsiteX1" fmla="*/ 2133600 w 2133600"/>
                <a:gd name="connsiteY1" fmla="*/ 3848100 h 3848100"/>
                <a:gd name="connsiteX2" fmla="*/ 0 w 2133600"/>
                <a:gd name="connsiteY2" fmla="*/ 3841277 h 3848100"/>
                <a:gd name="connsiteX3" fmla="*/ 0 w 2133600"/>
                <a:gd name="connsiteY3" fmla="*/ 19050 h 3848100"/>
                <a:gd name="connsiteX4" fmla="*/ 752475 w 2133600"/>
                <a:gd name="connsiteY4" fmla="*/ 0 h 3848100"/>
                <a:gd name="connsiteX5" fmla="*/ 800100 w 2133600"/>
                <a:gd name="connsiteY5" fmla="*/ 95250 h 3848100"/>
                <a:gd name="connsiteX0" fmla="*/ 800100 w 2133600"/>
                <a:gd name="connsiteY0" fmla="*/ 76200 h 3829050"/>
                <a:gd name="connsiteX1" fmla="*/ 2133600 w 2133600"/>
                <a:gd name="connsiteY1" fmla="*/ 3829050 h 3829050"/>
                <a:gd name="connsiteX2" fmla="*/ 0 w 2133600"/>
                <a:gd name="connsiteY2" fmla="*/ 3822227 h 3829050"/>
                <a:gd name="connsiteX3" fmla="*/ 0 w 2133600"/>
                <a:gd name="connsiteY3" fmla="*/ 0 h 3829050"/>
                <a:gd name="connsiteX4" fmla="*/ 725179 w 2133600"/>
                <a:gd name="connsiteY4" fmla="*/ 76484 h 3829050"/>
                <a:gd name="connsiteX5" fmla="*/ 800100 w 2133600"/>
                <a:gd name="connsiteY5" fmla="*/ 76200 h 3829050"/>
                <a:gd name="connsiteX0" fmla="*/ 800101 w 2133601"/>
                <a:gd name="connsiteY0" fmla="*/ 7961 h 3760811"/>
                <a:gd name="connsiteX1" fmla="*/ 2133601 w 2133601"/>
                <a:gd name="connsiteY1" fmla="*/ 3760811 h 3760811"/>
                <a:gd name="connsiteX2" fmla="*/ 1 w 2133601"/>
                <a:gd name="connsiteY2" fmla="*/ 3753988 h 3760811"/>
                <a:gd name="connsiteX3" fmla="*/ 0 w 2133601"/>
                <a:gd name="connsiteY3" fmla="*/ 0 h 3760811"/>
                <a:gd name="connsiteX4" fmla="*/ 725180 w 2133601"/>
                <a:gd name="connsiteY4" fmla="*/ 8245 h 3760811"/>
                <a:gd name="connsiteX5" fmla="*/ 800101 w 2133601"/>
                <a:gd name="connsiteY5" fmla="*/ 7961 h 376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601" h="3760811">
                  <a:moveTo>
                    <a:pt x="800101" y="7961"/>
                  </a:moveTo>
                  <a:lnTo>
                    <a:pt x="2133601" y="3760811"/>
                  </a:lnTo>
                  <a:lnTo>
                    <a:pt x="1" y="3753988"/>
                  </a:lnTo>
                  <a:cubicBezTo>
                    <a:pt x="1" y="2502659"/>
                    <a:pt x="0" y="1251329"/>
                    <a:pt x="0" y="0"/>
                  </a:cubicBezTo>
                  <a:lnTo>
                    <a:pt x="725180" y="8245"/>
                  </a:lnTo>
                  <a:lnTo>
                    <a:pt x="800101" y="7961"/>
                  </a:lnTo>
                  <a:close/>
                </a:path>
              </a:pathLst>
            </a:cu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dirty="0">
                <a:solidFill>
                  <a:prstClr val="black"/>
                </a:solidFill>
                <a:latin typeface="Times New Roman" pitchFamily="18" charset="0"/>
              </a:endParaRPr>
            </a:p>
          </p:txBody>
        </p:sp>
      </p:grpSp>
      <p:pic>
        <p:nvPicPr>
          <p:cNvPr id="10" name="Picture 17" descr="Harris_wR_2color.png"/>
          <p:cNvPicPr>
            <a:picLocks noChangeAspect="1"/>
          </p:cNvPicPr>
          <p:nvPr/>
        </p:nvPicPr>
        <p:blipFill>
          <a:blip r:embed="rId3" cstate="screen"/>
          <a:srcRect/>
          <a:stretch>
            <a:fillRect/>
          </a:stretch>
        </p:blipFill>
        <p:spPr bwMode="auto">
          <a:xfrm>
            <a:off x="567235" y="5105400"/>
            <a:ext cx="2843213" cy="742950"/>
          </a:xfrm>
          <a:prstGeom prst="rect">
            <a:avLst/>
          </a:prstGeom>
          <a:noFill/>
          <a:ln w="9525">
            <a:noFill/>
            <a:miter lim="800000"/>
            <a:headEnd/>
            <a:tailEnd/>
          </a:ln>
        </p:spPr>
      </p:pic>
      <p:sp>
        <p:nvSpPr>
          <p:cNvPr id="14" name="Rectangle 37"/>
          <p:cNvSpPr>
            <a:spLocks noChangeArrowheads="1"/>
          </p:cNvSpPr>
          <p:nvPr/>
        </p:nvSpPr>
        <p:spPr bwMode="auto">
          <a:xfrm>
            <a:off x="1651000" y="6529388"/>
            <a:ext cx="787400" cy="230187"/>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900" b="1" i="1" dirty="0">
                <a:solidFill>
                  <a:prstClr val="white"/>
                </a:solidFill>
              </a:rPr>
              <a:t>harris.com</a:t>
            </a:r>
          </a:p>
        </p:txBody>
      </p:sp>
      <p:sp>
        <p:nvSpPr>
          <p:cNvPr id="16" name="Freeform 15"/>
          <p:cNvSpPr/>
          <p:nvPr/>
        </p:nvSpPr>
        <p:spPr bwMode="auto">
          <a:xfrm>
            <a:off x="-11113" y="763588"/>
            <a:ext cx="1919288" cy="3546475"/>
          </a:xfrm>
          <a:custGeom>
            <a:avLst/>
            <a:gdLst>
              <a:gd name="connsiteX0" fmla="*/ 0 w 1916264"/>
              <a:gd name="connsiteY0" fmla="*/ 0 h 3546282"/>
              <a:gd name="connsiteX1" fmla="*/ 683812 w 1916264"/>
              <a:gd name="connsiteY1" fmla="*/ 0 h 3546282"/>
              <a:gd name="connsiteX2" fmla="*/ 1916264 w 1916264"/>
              <a:gd name="connsiteY2" fmla="*/ 3546282 h 3546282"/>
              <a:gd name="connsiteX3" fmla="*/ 7951 w 1916264"/>
              <a:gd name="connsiteY3" fmla="*/ 3546282 h 3546282"/>
              <a:gd name="connsiteX4" fmla="*/ 0 w 1916264"/>
              <a:gd name="connsiteY4" fmla="*/ 0 h 3546282"/>
              <a:gd name="connsiteX0" fmla="*/ 2650 w 1918914"/>
              <a:gd name="connsiteY0" fmla="*/ 0 h 3546282"/>
              <a:gd name="connsiteX1" fmla="*/ 686462 w 1918914"/>
              <a:gd name="connsiteY1" fmla="*/ 0 h 3546282"/>
              <a:gd name="connsiteX2" fmla="*/ 1918914 w 1918914"/>
              <a:gd name="connsiteY2" fmla="*/ 3546282 h 3546282"/>
              <a:gd name="connsiteX3" fmla="*/ 2650 w 1918914"/>
              <a:gd name="connsiteY3" fmla="*/ 3546282 h 3546282"/>
              <a:gd name="connsiteX4" fmla="*/ 2650 w 1918914"/>
              <a:gd name="connsiteY4" fmla="*/ 0 h 3546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914" h="3546282">
                <a:moveTo>
                  <a:pt x="2650" y="0"/>
                </a:moveTo>
                <a:lnTo>
                  <a:pt x="686462" y="0"/>
                </a:lnTo>
                <a:lnTo>
                  <a:pt x="1918914" y="3546282"/>
                </a:lnTo>
                <a:lnTo>
                  <a:pt x="2650" y="3546282"/>
                </a:lnTo>
                <a:cubicBezTo>
                  <a:pt x="0" y="2361538"/>
                  <a:pt x="5300" y="1176793"/>
                  <a:pt x="2650" y="0"/>
                </a:cubicBezTo>
                <a:close/>
              </a:path>
            </a:pathLst>
          </a:custGeom>
          <a:blipFill>
            <a:blip r:embed="rId4" cstate="screen"/>
            <a:stretch>
              <a:fillRect/>
            </a:stretch>
          </a:bli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dirty="0">
              <a:solidFill>
                <a:prstClr val="black"/>
              </a:solidFill>
              <a:latin typeface="Times New Roman" pitchFamily="18" charset="0"/>
            </a:endParaRPr>
          </a:p>
        </p:txBody>
      </p:sp>
      <p:sp>
        <p:nvSpPr>
          <p:cNvPr id="11" name="Text Placeholder 6"/>
          <p:cNvSpPr>
            <a:spLocks noGrp="1"/>
          </p:cNvSpPr>
          <p:nvPr>
            <p:ph type="body" idx="1"/>
          </p:nvPr>
        </p:nvSpPr>
        <p:spPr>
          <a:xfrm>
            <a:off x="4552667" y="5399597"/>
            <a:ext cx="4191000" cy="382588"/>
          </a:xfrm>
          <a:prstGeom prst="rect">
            <a:avLst/>
          </a:prstGeom>
        </p:spPr>
        <p:txBody>
          <a:bodyPr anchor="ctr"/>
          <a:lstStyle>
            <a:lvl1pPr algn="r">
              <a:buFontTx/>
              <a:buNone/>
              <a:defRPr lang="en-US" sz="2000" dirty="0">
                <a:solidFill>
                  <a:schemeClr val="bg1">
                    <a:lumMod val="50000"/>
                  </a:schemeClr>
                </a:solidFill>
              </a:defRPr>
            </a:lvl1pPr>
          </a:lstStyle>
          <a:p>
            <a:pPr lvl="0"/>
            <a:r>
              <a:rPr lang="en-US" smtClean="0"/>
              <a:t>Click to edit Master text styles</a:t>
            </a:r>
          </a:p>
        </p:txBody>
      </p:sp>
      <p:sp>
        <p:nvSpPr>
          <p:cNvPr id="12" name="Text Placeholder 6"/>
          <p:cNvSpPr>
            <a:spLocks noGrp="1"/>
          </p:cNvSpPr>
          <p:nvPr>
            <p:ph type="body" idx="10"/>
          </p:nvPr>
        </p:nvSpPr>
        <p:spPr>
          <a:xfrm>
            <a:off x="4781266" y="5780597"/>
            <a:ext cx="3962400" cy="382588"/>
          </a:xfrm>
          <a:prstGeom prst="rect">
            <a:avLst/>
          </a:prstGeom>
        </p:spPr>
        <p:txBody>
          <a:bodyPr/>
          <a:lstStyle>
            <a:lvl1pPr marL="342900" marR="0" indent="-342900" algn="r" defTabSz="914400" rtl="0" eaLnBrk="1" fontAlgn="base" latinLnBrk="0" hangingPunct="1">
              <a:lnSpc>
                <a:spcPct val="100000"/>
              </a:lnSpc>
              <a:spcBef>
                <a:spcPct val="20000"/>
              </a:spcBef>
              <a:spcAft>
                <a:spcPct val="0"/>
              </a:spcAft>
              <a:buClr>
                <a:srgbClr val="D4272E"/>
              </a:buClr>
              <a:buSzTx/>
              <a:buFontTx/>
              <a:buNone/>
              <a:tabLst/>
              <a:defRPr lang="en-US" sz="1200" smtClean="0">
                <a:solidFill>
                  <a:schemeClr val="bg1">
                    <a:lumMod val="50000"/>
                  </a:schemeClr>
                </a:solidFill>
              </a:defRPr>
            </a:lvl1pPr>
          </a:lstStyle>
          <a:p>
            <a:pPr lvl="0"/>
            <a:r>
              <a:rPr lang="en-US" smtClean="0"/>
              <a:t>Click to edit Master text styles</a:t>
            </a:r>
          </a:p>
        </p:txBody>
      </p:sp>
      <p:sp>
        <p:nvSpPr>
          <p:cNvPr id="13" name="Text Placeholder 6"/>
          <p:cNvSpPr>
            <a:spLocks noGrp="1"/>
          </p:cNvSpPr>
          <p:nvPr>
            <p:ph type="body" idx="11"/>
          </p:nvPr>
        </p:nvSpPr>
        <p:spPr>
          <a:xfrm>
            <a:off x="4247868" y="4779387"/>
            <a:ext cx="4495801" cy="621797"/>
          </a:xfrm>
          <a:prstGeom prst="rect">
            <a:avLst/>
          </a:prstGeom>
        </p:spPr>
        <p:txBody>
          <a:bodyPr anchor="b"/>
          <a:lstStyle>
            <a:lvl1pPr marL="0" indent="342900" algn="r">
              <a:spcBef>
                <a:spcPts val="0"/>
              </a:spcBef>
              <a:buFontTx/>
              <a:buNone/>
              <a:defRPr lang="en-US" sz="2400" b="1" dirty="0"/>
            </a:lvl1pPr>
          </a:lstStyle>
          <a:p>
            <a:pPr lvl="0"/>
            <a:r>
              <a:rPr lang="en-US" smtClean="0"/>
              <a:t>Click to edit Master text styles</a:t>
            </a:r>
          </a:p>
        </p:txBody>
      </p:sp>
      <p:sp>
        <p:nvSpPr>
          <p:cNvPr id="15" name="Oval 14"/>
          <p:cNvSpPr/>
          <p:nvPr/>
        </p:nvSpPr>
        <p:spPr bwMode="auto">
          <a:xfrm>
            <a:off x="6544733" y="6502400"/>
            <a:ext cx="2205567" cy="26035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3" name="Rectangle 2"/>
          <p:cNvSpPr/>
          <p:nvPr userDrawn="1"/>
        </p:nvSpPr>
        <p:spPr bwMode="auto">
          <a:xfrm>
            <a:off x="4709160" y="6227064"/>
            <a:ext cx="3785616" cy="5486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dirty="0">
              <a:solidFill>
                <a:prstClr val="black"/>
              </a:solidFill>
            </a:endParaRPr>
          </a:p>
        </p:txBody>
      </p:sp>
      <p:sp>
        <p:nvSpPr>
          <p:cNvPr id="17" name="Rectangle 4"/>
          <p:cNvSpPr txBox="1">
            <a:spLocks noChangeArrowheads="1"/>
          </p:cNvSpPr>
          <p:nvPr userDrawn="1"/>
        </p:nvSpPr>
        <p:spPr bwMode="gray">
          <a:xfrm>
            <a:off x="720725" y="481046"/>
            <a:ext cx="7896225" cy="24929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r">
              <a:defRPr sz="1200">
                <a:solidFill>
                  <a:schemeClr val="folHlink"/>
                </a:solidFill>
                <a:latin typeface="Arial" charset="0"/>
              </a:defRPr>
            </a:lvl1pPr>
          </a:lstStyle>
          <a:p>
            <a:pPr algn="ctr" defTabSz="889000" eaLnBrk="0" fontAlgn="base" hangingPunct="0">
              <a:lnSpc>
                <a:spcPct val="90000"/>
              </a:lnSpc>
              <a:spcBef>
                <a:spcPct val="0"/>
              </a:spcBef>
              <a:spcAft>
                <a:spcPct val="0"/>
              </a:spcAft>
              <a:defRPr/>
            </a:pPr>
            <a:r>
              <a:rPr lang="en-US" sz="900" i="1" dirty="0" smtClean="0">
                <a:solidFill>
                  <a:srgbClr val="000000"/>
                </a:solidFill>
                <a:latin typeface="Arial" panose="020B0604020202020204" pitchFamily="34" charset="0"/>
                <a:cs typeface="Arial" panose="020B0604020202020204" pitchFamily="34" charset="0"/>
              </a:rPr>
              <a:t>The Advanced Baseline Imager (ABI) is a NOAA funded, NASA administered meteorological instrument program. This document does not reflect the views or policy of the GOES-R Program Office.</a:t>
            </a:r>
            <a:endParaRPr lang="en-US" sz="900" i="1"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69482"/>
      </p:ext>
    </p:extLst>
  </p:cSld>
  <p:clrMapOvr>
    <a:masterClrMapping/>
  </p:clrMapOvr>
  <p:timing>
    <p:tnLst>
      <p:par>
        <p:cTn id="1" dur="indefinite" restart="never" nodeType="tmRoot"/>
      </p:par>
    </p:tnLst>
  </p:timing>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5"/>
          <p:cNvSpPr>
            <a:spLocks noGrp="1" noChangeArrowheads="1"/>
          </p:cNvSpPr>
          <p:nvPr>
            <p:ph type="title" hasCustomPrompt="1"/>
          </p:nvPr>
        </p:nvSpPr>
        <p:spPr bwMode="auto">
          <a:xfrm>
            <a:off x="722312" y="171450"/>
            <a:ext cx="6059488" cy="53657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a:defRPr sz="2400" i="0">
                <a:latin typeface="Arial" pitchFamily="34" charset="0"/>
                <a:cs typeface="Arial" pitchFamily="34" charset="0"/>
              </a:defRPr>
            </a:lvl1pPr>
          </a:lstStyle>
          <a:p>
            <a:pPr lvl="0"/>
            <a:r>
              <a:rPr lang="en-US" dirty="0" smtClean="0"/>
              <a:t>Click to edit master title style</a:t>
            </a:r>
          </a:p>
        </p:txBody>
      </p:sp>
    </p:spTree>
    <p:extLst>
      <p:ext uri="{BB962C8B-B14F-4D97-AF65-F5344CB8AC3E}">
        <p14:creationId xmlns:p14="http://schemas.microsoft.com/office/powerpoint/2010/main" val="3040791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9" name="Text Placeholder 6"/>
          <p:cNvSpPr>
            <a:spLocks noGrp="1"/>
          </p:cNvSpPr>
          <p:nvPr>
            <p:ph type="body" sz="quarter" idx="19"/>
          </p:nvPr>
        </p:nvSpPr>
        <p:spPr>
          <a:xfrm>
            <a:off x="4731702" y="1333182"/>
            <a:ext cx="4115117" cy="4793298"/>
          </a:xfrm>
          <a:prstGeom prst="rect">
            <a:avLst/>
          </a:prstGeom>
        </p:spPr>
        <p:txBody>
          <a:bodyPr/>
          <a:lstStyle>
            <a:lvl1pPr marL="174625" indent="-174625">
              <a:buClrTx/>
              <a:defRPr sz="1600"/>
            </a:lvl1pPr>
            <a:lvl2pPr marL="342900" indent="-168275">
              <a:defRPr sz="1400"/>
            </a:lvl2pPr>
            <a:lvl3pPr marL="517525" indent="-174625">
              <a:defRPr sz="1400"/>
            </a:lvl3pPr>
            <a:lvl4pPr marL="685800" indent="-168275">
              <a:defRPr sz="1200"/>
            </a:lvl4pPr>
            <a:lvl5pPr marL="860425" indent="-174625">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5"/>
          <p:cNvSpPr>
            <a:spLocks noGrp="1" noChangeArrowheads="1"/>
          </p:cNvSpPr>
          <p:nvPr>
            <p:ph type="title" hasCustomPrompt="1"/>
          </p:nvPr>
        </p:nvSpPr>
        <p:spPr bwMode="auto">
          <a:xfrm>
            <a:off x="722312" y="171450"/>
            <a:ext cx="6059488" cy="53657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a:defRPr sz="2400" i="0">
                <a:latin typeface="Arial" pitchFamily="34" charset="0"/>
                <a:cs typeface="Arial" pitchFamily="34" charset="0"/>
              </a:defRPr>
            </a:lvl1pPr>
          </a:lstStyle>
          <a:p>
            <a:pPr lvl="0"/>
            <a:r>
              <a:rPr lang="en-US" dirty="0" smtClean="0"/>
              <a:t>Click to edit master title style</a:t>
            </a:r>
          </a:p>
        </p:txBody>
      </p:sp>
      <p:sp>
        <p:nvSpPr>
          <p:cNvPr id="7" name="Text Placeholder 6"/>
          <p:cNvSpPr>
            <a:spLocks noGrp="1"/>
          </p:cNvSpPr>
          <p:nvPr>
            <p:ph type="body" sz="quarter" idx="17"/>
          </p:nvPr>
        </p:nvSpPr>
        <p:spPr>
          <a:xfrm>
            <a:off x="304482" y="1333182"/>
            <a:ext cx="4115117" cy="4793298"/>
          </a:xfrm>
          <a:prstGeom prst="rect">
            <a:avLst/>
          </a:prstGeom>
        </p:spPr>
        <p:txBody>
          <a:bodyPr/>
          <a:lstStyle>
            <a:lvl1pPr marL="174625" indent="-174625">
              <a:buClrTx/>
              <a:defRPr sz="1600"/>
            </a:lvl1pPr>
            <a:lvl2pPr marL="342900" indent="-168275">
              <a:defRPr sz="1400"/>
            </a:lvl2pPr>
            <a:lvl3pPr marL="517525" indent="-174625">
              <a:defRPr sz="1400"/>
            </a:lvl3pPr>
            <a:lvl4pPr marL="685800" indent="-168275">
              <a:defRPr sz="1200"/>
            </a:lvl4pPr>
            <a:lvl5pPr marL="860425" indent="-174625">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7423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9" name="Text Placeholder 6"/>
          <p:cNvSpPr>
            <a:spLocks noGrp="1"/>
          </p:cNvSpPr>
          <p:nvPr>
            <p:ph type="body" sz="quarter" idx="20"/>
          </p:nvPr>
        </p:nvSpPr>
        <p:spPr>
          <a:xfrm>
            <a:off x="4731702" y="1005522"/>
            <a:ext cx="4115117" cy="5235258"/>
          </a:xfrm>
          <a:prstGeom prst="rect">
            <a:avLst/>
          </a:prstGeom>
        </p:spPr>
        <p:txBody>
          <a:bodyPr/>
          <a:lstStyle>
            <a:lvl1pPr marL="174625" indent="-174625">
              <a:buClrTx/>
              <a:buNone/>
              <a:defRPr sz="1600" b="1"/>
            </a:lvl1pPr>
            <a:lvl2pPr marL="174625" indent="-174625">
              <a:buFont typeface="Arial" pitchFamily="34" charset="0"/>
              <a:buChar char="•"/>
              <a:defRPr sz="1400"/>
            </a:lvl2pPr>
            <a:lvl3pPr marL="342900" indent="-168275">
              <a:buFont typeface="Arial" pitchFamily="34" charset="0"/>
              <a:buChar char="–"/>
              <a:defRPr sz="1400"/>
            </a:lvl3pPr>
            <a:lvl4pPr marL="517525" indent="-174625">
              <a:buFont typeface="Arial" pitchFamily="34" charset="0"/>
              <a:buChar char="•"/>
              <a:defRPr sz="1200"/>
            </a:lvl4pPr>
            <a:lvl5pPr marL="685800" indent="-168275">
              <a:buFont typeface="Arial" pitchFamily="34" charset="0"/>
              <a:buChar cha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8"/>
          </p:nvPr>
        </p:nvSpPr>
        <p:spPr>
          <a:xfrm>
            <a:off x="304482" y="1005522"/>
            <a:ext cx="4115117" cy="5235258"/>
          </a:xfrm>
          <a:prstGeom prst="rect">
            <a:avLst/>
          </a:prstGeom>
        </p:spPr>
        <p:txBody>
          <a:bodyPr/>
          <a:lstStyle>
            <a:lvl1pPr marL="174625" indent="-174625">
              <a:buClrTx/>
              <a:buNone/>
              <a:defRPr sz="1600" b="1"/>
            </a:lvl1pPr>
            <a:lvl2pPr marL="174625" indent="-174625">
              <a:buFont typeface="Arial" pitchFamily="34" charset="0"/>
              <a:buChar char="•"/>
              <a:defRPr sz="1400"/>
            </a:lvl2pPr>
            <a:lvl3pPr marL="342900" indent="-168275">
              <a:buFont typeface="Arial" pitchFamily="34" charset="0"/>
              <a:buChar char="–"/>
              <a:defRPr sz="1400"/>
            </a:lvl3pPr>
            <a:lvl4pPr marL="517525" indent="-174625">
              <a:buFont typeface="Arial" pitchFamily="34" charset="0"/>
              <a:buChar char="•"/>
              <a:defRPr sz="1200"/>
            </a:lvl4pPr>
            <a:lvl5pPr marL="685800" indent="-168275">
              <a:buFont typeface="Arial" pitchFamily="34" charset="0"/>
              <a:buChar cha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25"/>
          <p:cNvSpPr>
            <a:spLocks noGrp="1" noChangeArrowheads="1"/>
          </p:cNvSpPr>
          <p:nvPr>
            <p:ph type="title" hasCustomPrompt="1"/>
          </p:nvPr>
        </p:nvSpPr>
        <p:spPr bwMode="auto">
          <a:xfrm>
            <a:off x="722312" y="171450"/>
            <a:ext cx="6059488" cy="53657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a:defRPr sz="2400" i="0">
                <a:latin typeface="Arial" pitchFamily="34" charset="0"/>
                <a:cs typeface="Arial" pitchFamily="34" charset="0"/>
              </a:defRPr>
            </a:lvl1pPr>
          </a:lstStyle>
          <a:p>
            <a:pPr lvl="0"/>
            <a:r>
              <a:rPr lang="en-US" dirty="0" smtClean="0"/>
              <a:t>Click to edit master title style</a:t>
            </a:r>
          </a:p>
        </p:txBody>
      </p:sp>
    </p:spTree>
    <p:extLst>
      <p:ext uri="{BB962C8B-B14F-4D97-AF65-F5344CB8AC3E}">
        <p14:creationId xmlns:p14="http://schemas.microsoft.com/office/powerpoint/2010/main" val="31139150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5" name="Rectangle 25"/>
          <p:cNvSpPr>
            <a:spLocks noGrp="1" noChangeArrowheads="1"/>
          </p:cNvSpPr>
          <p:nvPr>
            <p:ph type="title" hasCustomPrompt="1"/>
          </p:nvPr>
        </p:nvSpPr>
        <p:spPr bwMode="auto">
          <a:xfrm>
            <a:off x="722312" y="171450"/>
            <a:ext cx="6059488" cy="53657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a:defRPr sz="2400" i="0">
                <a:latin typeface="Arial" pitchFamily="34" charset="0"/>
                <a:cs typeface="Arial" pitchFamily="34" charset="0"/>
              </a:defRPr>
            </a:lvl1pPr>
          </a:lstStyle>
          <a:p>
            <a:pPr lvl="0"/>
            <a:r>
              <a:rPr lang="en-US" dirty="0" smtClean="0"/>
              <a:t>Click to edit master title style</a:t>
            </a:r>
          </a:p>
        </p:txBody>
      </p:sp>
      <p:sp>
        <p:nvSpPr>
          <p:cNvPr id="6" name="Content Placeholder 10"/>
          <p:cNvSpPr>
            <a:spLocks noGrp="1"/>
          </p:cNvSpPr>
          <p:nvPr>
            <p:ph sz="quarter" idx="13"/>
          </p:nvPr>
        </p:nvSpPr>
        <p:spPr>
          <a:xfrm>
            <a:off x="762000" y="990600"/>
            <a:ext cx="7510130" cy="5029200"/>
          </a:xfrm>
          <a:prstGeom prst="rect">
            <a:avLst/>
          </a:prstGeom>
        </p:spPr>
        <p:txBody>
          <a:bodyPr/>
          <a:lstStyle>
            <a:lvl1pPr marL="171450" indent="-171450">
              <a:buClrTx/>
              <a:buNone/>
              <a:defRPr sz="2000" b="1"/>
            </a:lvl1pPr>
            <a:lvl2pPr marL="400050" indent="-228600">
              <a:buClrTx/>
              <a:buFont typeface="Arial" pitchFamily="34" charset="0"/>
              <a:buChar char="•"/>
              <a:defRPr sz="1800"/>
            </a:lvl2pPr>
            <a:lvl3pPr marL="571500" indent="-171450">
              <a:buClrTx/>
              <a:buFont typeface="Arial" pitchFamily="34" charset="0"/>
              <a:buChar char="–"/>
              <a:defRPr sz="1600"/>
            </a:lvl3pPr>
            <a:lvl4pPr marL="800100" indent="-228600">
              <a:buClrTx/>
              <a:buFont typeface="Arial" pitchFamily="34" charset="0"/>
              <a:buChar char="•"/>
              <a:defRPr sz="1400"/>
            </a:lvl4pPr>
            <a:lvl5pPr marL="971550" indent="-171450">
              <a:buClrTx/>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2503599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4" name="Rectangle 25"/>
          <p:cNvSpPr>
            <a:spLocks noGrp="1" noChangeArrowheads="1"/>
          </p:cNvSpPr>
          <p:nvPr>
            <p:ph type="title" hasCustomPrompt="1"/>
          </p:nvPr>
        </p:nvSpPr>
        <p:spPr bwMode="auto">
          <a:xfrm>
            <a:off x="722312" y="171451"/>
            <a:ext cx="6059488" cy="536575"/>
          </a:xfrm>
          <a:prstGeom prst="rect">
            <a:avLst/>
          </a:prstGeom>
          <a:noFill/>
          <a:ln w="9525">
            <a:noFill/>
            <a:miter lim="800000"/>
            <a:headEnd/>
            <a:tailEnd/>
          </a:ln>
        </p:spPr>
        <p:txBody>
          <a:bodyPr vert="horz" wrap="square" lIns="92066" tIns="46034" rIns="92066" bIns="46034" numCol="1" anchor="ctr" anchorCtr="0" compatLnSpc="1">
            <a:prstTxWarp prst="textNoShape">
              <a:avLst/>
            </a:prstTxWarp>
          </a:bodyPr>
          <a:lstStyle>
            <a:lvl1pPr algn="l">
              <a:defRPr sz="2400" b="0" i="0">
                <a:latin typeface="+mn-lt"/>
                <a:cs typeface="Arial" pitchFamily="34" charset="0"/>
              </a:defRPr>
            </a:lvl1pPr>
          </a:lstStyle>
          <a:p>
            <a:pPr lvl="0"/>
            <a:r>
              <a:rPr lang="en-US" dirty="0" smtClean="0"/>
              <a:t>Click to edit master title style</a:t>
            </a:r>
          </a:p>
        </p:txBody>
      </p:sp>
    </p:spTree>
    <p:extLst>
      <p:ext uri="{BB962C8B-B14F-4D97-AF65-F5344CB8AC3E}">
        <p14:creationId xmlns:p14="http://schemas.microsoft.com/office/powerpoint/2010/main" val="2562167286"/>
      </p:ext>
    </p:extLst>
  </p:cSld>
  <p:clrMapOvr>
    <a:masterClrMapping/>
  </p:clrMapOvr>
  <p:timing>
    <p:tnLst>
      <p:par>
        <p:cTn id="1" dur="indefinite" restart="never" nodeType="tmRoot"/>
      </p:par>
    </p:tnLst>
  </p:timing>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wo Content Layout">
    <p:spTree>
      <p:nvGrpSpPr>
        <p:cNvPr id="1" name=""/>
        <p:cNvGrpSpPr/>
        <p:nvPr/>
      </p:nvGrpSpPr>
      <p:grpSpPr>
        <a:xfrm>
          <a:off x="0" y="0"/>
          <a:ext cx="0" cy="0"/>
          <a:chOff x="0" y="0"/>
          <a:chExt cx="0" cy="0"/>
        </a:xfrm>
      </p:grpSpPr>
      <p:sp>
        <p:nvSpPr>
          <p:cNvPr id="4" name="Rectangle 25"/>
          <p:cNvSpPr>
            <a:spLocks noGrp="1" noChangeArrowheads="1"/>
          </p:cNvSpPr>
          <p:nvPr>
            <p:ph type="title" hasCustomPrompt="1"/>
          </p:nvPr>
        </p:nvSpPr>
        <p:spPr bwMode="auto">
          <a:xfrm>
            <a:off x="722312" y="0"/>
            <a:ext cx="6242932" cy="778933"/>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a:defRPr sz="2600" b="1" i="0">
                <a:latin typeface="Arial" pitchFamily="34" charset="0"/>
                <a:cs typeface="Arial" pitchFamily="34" charset="0"/>
              </a:defRPr>
            </a:lvl1pPr>
          </a:lstStyle>
          <a:p>
            <a:pPr lvl="0"/>
            <a:r>
              <a:rPr lang="en-US" dirty="0" smtClean="0"/>
              <a:t>Click to edit master title style</a:t>
            </a:r>
          </a:p>
        </p:txBody>
      </p:sp>
      <p:sp>
        <p:nvSpPr>
          <p:cNvPr id="5" name="Content Placeholder 10"/>
          <p:cNvSpPr>
            <a:spLocks noGrp="1"/>
          </p:cNvSpPr>
          <p:nvPr>
            <p:ph sz="quarter" idx="13"/>
          </p:nvPr>
        </p:nvSpPr>
        <p:spPr>
          <a:xfrm>
            <a:off x="485422" y="990600"/>
            <a:ext cx="3999443" cy="5029200"/>
          </a:xfrm>
          <a:prstGeom prst="rect">
            <a:avLst/>
          </a:prstGeom>
        </p:spPr>
        <p:txBody>
          <a:bodyPr lIns="0" tIns="0" rIns="0" bIns="0">
            <a:normAutofit/>
          </a:bodyPr>
          <a:lstStyle>
            <a:lvl1pPr marL="171450" indent="-171450">
              <a:buClrTx/>
              <a:defRPr sz="2000"/>
            </a:lvl1pPr>
            <a:lvl2pPr marL="400050" indent="-228600">
              <a:buClrTx/>
              <a:defRPr sz="1800"/>
            </a:lvl2pPr>
            <a:lvl3pPr marL="571500" indent="-171450">
              <a:buClrTx/>
              <a:defRPr sz="1600"/>
            </a:lvl3pPr>
            <a:lvl4pPr marL="800100" indent="-228600">
              <a:buClrTx/>
              <a:defRPr sz="1400"/>
            </a:lvl4pPr>
            <a:lvl5pPr marL="971550" indent="-171450">
              <a:buClrTx/>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10"/>
          <p:cNvSpPr>
            <a:spLocks noGrp="1"/>
          </p:cNvSpPr>
          <p:nvPr>
            <p:ph sz="quarter" idx="14"/>
          </p:nvPr>
        </p:nvSpPr>
        <p:spPr>
          <a:xfrm>
            <a:off x="4706679" y="990600"/>
            <a:ext cx="3997054" cy="5029200"/>
          </a:xfrm>
          <a:prstGeom prst="rect">
            <a:avLst/>
          </a:prstGeom>
        </p:spPr>
        <p:txBody>
          <a:bodyPr lIns="0" tIns="0" rIns="0" bIns="0">
            <a:normAutofit/>
          </a:bodyPr>
          <a:lstStyle>
            <a:lvl1pPr marL="171450" indent="-171450">
              <a:buClrTx/>
              <a:defRPr sz="2000"/>
            </a:lvl1pPr>
            <a:lvl2pPr marL="400050" indent="-228600">
              <a:buClrTx/>
              <a:defRPr sz="1800"/>
            </a:lvl2pPr>
            <a:lvl3pPr marL="571500" indent="-171450">
              <a:buClrTx/>
              <a:defRPr sz="1600"/>
            </a:lvl3pPr>
            <a:lvl4pPr marL="800100" indent="-228600">
              <a:buClrTx/>
              <a:defRPr sz="1400"/>
            </a:lvl4pPr>
            <a:lvl5pPr marL="971550" indent="-171450">
              <a:buClrTx/>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65564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pic>
        <p:nvPicPr>
          <p:cNvPr id="5" name="Picture 7" descr="PowerPoint_Cover_ART.png"/>
          <p:cNvPicPr>
            <a:picLocks noChangeAspect="1"/>
          </p:cNvPicPr>
          <p:nvPr userDrawn="1"/>
        </p:nvPicPr>
        <p:blipFill>
          <a:blip r:embed="rId2" cstate="screen"/>
          <a:srcRect/>
          <a:stretch>
            <a:fillRect/>
          </a:stretch>
        </p:blipFill>
        <p:spPr bwMode="auto">
          <a:xfrm>
            <a:off x="720725" y="638175"/>
            <a:ext cx="8423275" cy="3773488"/>
          </a:xfrm>
          <a:prstGeom prst="rect">
            <a:avLst/>
          </a:prstGeom>
          <a:noFill/>
          <a:ln w="9525">
            <a:noFill/>
            <a:miter lim="800000"/>
            <a:headEnd/>
            <a:tailEnd/>
          </a:ln>
        </p:spPr>
      </p:pic>
      <p:grpSp>
        <p:nvGrpSpPr>
          <p:cNvPr id="2" name="Group 28"/>
          <p:cNvGrpSpPr>
            <a:grpSpLocks/>
          </p:cNvGrpSpPr>
          <p:nvPr userDrawn="1"/>
        </p:nvGrpSpPr>
        <p:grpSpPr bwMode="auto">
          <a:xfrm>
            <a:off x="0" y="0"/>
            <a:ext cx="9144000" cy="6330950"/>
            <a:chOff x="-1" y="0"/>
            <a:chExt cx="9144001" cy="6331424"/>
          </a:xfrm>
        </p:grpSpPr>
        <p:sp>
          <p:nvSpPr>
            <p:cNvPr id="7" name="Rectangle 6"/>
            <p:cNvSpPr/>
            <p:nvPr userDrawn="1"/>
          </p:nvSpPr>
          <p:spPr bwMode="auto">
            <a:xfrm>
              <a:off x="-1" y="0"/>
              <a:ext cx="9144001" cy="762057"/>
            </a:xfrm>
            <a:prstGeom prst="rect">
              <a:avLst/>
            </a:prstGeom>
            <a:solidFill>
              <a:schemeClr val="bg1"/>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endParaRPr>
            </a:p>
          </p:txBody>
        </p:sp>
        <p:sp>
          <p:nvSpPr>
            <p:cNvPr id="8" name="Rectangle 7"/>
            <p:cNvSpPr/>
            <p:nvPr userDrawn="1"/>
          </p:nvSpPr>
          <p:spPr bwMode="auto">
            <a:xfrm>
              <a:off x="-1" y="4310386"/>
              <a:ext cx="9144001" cy="2021038"/>
            </a:xfrm>
            <a:prstGeom prst="rect">
              <a:avLst/>
            </a:prstGeom>
            <a:solidFill>
              <a:schemeClr val="bg1"/>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endParaRPr>
            </a:p>
          </p:txBody>
        </p:sp>
        <p:sp>
          <p:nvSpPr>
            <p:cNvPr id="9" name="Freeform 8"/>
            <p:cNvSpPr/>
            <p:nvPr userDrawn="1"/>
          </p:nvSpPr>
          <p:spPr bwMode="auto">
            <a:xfrm>
              <a:off x="-1" y="725542"/>
              <a:ext cx="2133600" cy="3761069"/>
            </a:xfrm>
            <a:custGeom>
              <a:avLst/>
              <a:gdLst>
                <a:gd name="connsiteX0" fmla="*/ 809625 w 2143125"/>
                <a:gd name="connsiteY0" fmla="*/ 95250 h 3848100"/>
                <a:gd name="connsiteX1" fmla="*/ 2143125 w 2143125"/>
                <a:gd name="connsiteY1" fmla="*/ 3848100 h 3848100"/>
                <a:gd name="connsiteX2" fmla="*/ 0 w 2143125"/>
                <a:gd name="connsiteY2" fmla="*/ 3848100 h 3848100"/>
                <a:gd name="connsiteX3" fmla="*/ 9525 w 2143125"/>
                <a:gd name="connsiteY3" fmla="*/ 19050 h 3848100"/>
                <a:gd name="connsiteX4" fmla="*/ 762000 w 2143125"/>
                <a:gd name="connsiteY4" fmla="*/ 0 h 3848100"/>
                <a:gd name="connsiteX5" fmla="*/ 809625 w 2143125"/>
                <a:gd name="connsiteY5" fmla="*/ 95250 h 3848100"/>
                <a:gd name="connsiteX0" fmla="*/ 800100 w 2133600"/>
                <a:gd name="connsiteY0" fmla="*/ 95250 h 3848100"/>
                <a:gd name="connsiteX1" fmla="*/ 2133600 w 2133600"/>
                <a:gd name="connsiteY1" fmla="*/ 3848100 h 3848100"/>
                <a:gd name="connsiteX2" fmla="*/ 0 w 2133600"/>
                <a:gd name="connsiteY2" fmla="*/ 3841277 h 3848100"/>
                <a:gd name="connsiteX3" fmla="*/ 0 w 2133600"/>
                <a:gd name="connsiteY3" fmla="*/ 19050 h 3848100"/>
                <a:gd name="connsiteX4" fmla="*/ 752475 w 2133600"/>
                <a:gd name="connsiteY4" fmla="*/ 0 h 3848100"/>
                <a:gd name="connsiteX5" fmla="*/ 800100 w 2133600"/>
                <a:gd name="connsiteY5" fmla="*/ 95250 h 3848100"/>
                <a:gd name="connsiteX0" fmla="*/ 800100 w 2133600"/>
                <a:gd name="connsiteY0" fmla="*/ 76200 h 3829050"/>
                <a:gd name="connsiteX1" fmla="*/ 2133600 w 2133600"/>
                <a:gd name="connsiteY1" fmla="*/ 3829050 h 3829050"/>
                <a:gd name="connsiteX2" fmla="*/ 0 w 2133600"/>
                <a:gd name="connsiteY2" fmla="*/ 3822227 h 3829050"/>
                <a:gd name="connsiteX3" fmla="*/ 0 w 2133600"/>
                <a:gd name="connsiteY3" fmla="*/ 0 h 3829050"/>
                <a:gd name="connsiteX4" fmla="*/ 725179 w 2133600"/>
                <a:gd name="connsiteY4" fmla="*/ 76484 h 3829050"/>
                <a:gd name="connsiteX5" fmla="*/ 800100 w 2133600"/>
                <a:gd name="connsiteY5" fmla="*/ 76200 h 3829050"/>
                <a:gd name="connsiteX0" fmla="*/ 800101 w 2133601"/>
                <a:gd name="connsiteY0" fmla="*/ 7961 h 3760811"/>
                <a:gd name="connsiteX1" fmla="*/ 2133601 w 2133601"/>
                <a:gd name="connsiteY1" fmla="*/ 3760811 h 3760811"/>
                <a:gd name="connsiteX2" fmla="*/ 1 w 2133601"/>
                <a:gd name="connsiteY2" fmla="*/ 3753988 h 3760811"/>
                <a:gd name="connsiteX3" fmla="*/ 0 w 2133601"/>
                <a:gd name="connsiteY3" fmla="*/ 0 h 3760811"/>
                <a:gd name="connsiteX4" fmla="*/ 725180 w 2133601"/>
                <a:gd name="connsiteY4" fmla="*/ 8245 h 3760811"/>
                <a:gd name="connsiteX5" fmla="*/ 800101 w 2133601"/>
                <a:gd name="connsiteY5" fmla="*/ 7961 h 376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601" h="3760811">
                  <a:moveTo>
                    <a:pt x="800101" y="7961"/>
                  </a:moveTo>
                  <a:lnTo>
                    <a:pt x="2133601" y="3760811"/>
                  </a:lnTo>
                  <a:lnTo>
                    <a:pt x="1" y="3753988"/>
                  </a:lnTo>
                  <a:cubicBezTo>
                    <a:pt x="1" y="2502659"/>
                    <a:pt x="0" y="1251329"/>
                    <a:pt x="0" y="0"/>
                  </a:cubicBezTo>
                  <a:lnTo>
                    <a:pt x="725180" y="8245"/>
                  </a:lnTo>
                  <a:lnTo>
                    <a:pt x="800101" y="7961"/>
                  </a:lnTo>
                  <a:close/>
                </a:path>
              </a:pathLst>
            </a:custGeom>
            <a:solidFill>
              <a:schemeClr val="bg1"/>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endParaRPr>
            </a:p>
          </p:txBody>
        </p:sp>
      </p:grpSp>
      <p:pic>
        <p:nvPicPr>
          <p:cNvPr id="10" name="Picture 17" descr="Harris_wR_2color.png"/>
          <p:cNvPicPr>
            <a:picLocks noChangeAspect="1"/>
          </p:cNvPicPr>
          <p:nvPr userDrawn="1"/>
        </p:nvPicPr>
        <p:blipFill>
          <a:blip r:embed="rId3" cstate="screen"/>
          <a:srcRect/>
          <a:stretch>
            <a:fillRect/>
          </a:stretch>
        </p:blipFill>
        <p:spPr bwMode="auto">
          <a:xfrm>
            <a:off x="567235" y="5105400"/>
            <a:ext cx="2843213" cy="742950"/>
          </a:xfrm>
          <a:prstGeom prst="rect">
            <a:avLst/>
          </a:prstGeom>
          <a:noFill/>
          <a:ln w="9525">
            <a:noFill/>
            <a:miter lim="800000"/>
            <a:headEnd/>
            <a:tailEnd/>
          </a:ln>
        </p:spPr>
      </p:pic>
      <p:sp>
        <p:nvSpPr>
          <p:cNvPr id="14" name="Rectangle 37"/>
          <p:cNvSpPr>
            <a:spLocks noChangeArrowheads="1"/>
          </p:cNvSpPr>
          <p:nvPr userDrawn="1"/>
        </p:nvSpPr>
        <p:spPr bwMode="auto">
          <a:xfrm>
            <a:off x="1651000" y="6529388"/>
            <a:ext cx="787400" cy="230187"/>
          </a:xfrm>
          <a:prstGeom prst="rect">
            <a:avLst/>
          </a:prstGeom>
          <a:noFill/>
          <a:ln w="9525">
            <a:noFill/>
            <a:miter lim="800000"/>
            <a:headEnd/>
            <a:tailEnd/>
          </a:ln>
        </p:spPr>
        <p:txBody>
          <a:bodyPr wrap="none">
            <a:spAutoFit/>
          </a:bodyPr>
          <a:lstStyle/>
          <a:p>
            <a:pPr eaLnBrk="0" hangingPunct="0">
              <a:defRPr/>
            </a:pPr>
            <a:r>
              <a:rPr lang="en-US" sz="900" b="1" i="1" dirty="0">
                <a:solidFill>
                  <a:prstClr val="white"/>
                </a:solidFill>
              </a:rPr>
              <a:t>harris.com</a:t>
            </a:r>
          </a:p>
        </p:txBody>
      </p:sp>
      <p:sp>
        <p:nvSpPr>
          <p:cNvPr id="16" name="Freeform 15"/>
          <p:cNvSpPr/>
          <p:nvPr userDrawn="1"/>
        </p:nvSpPr>
        <p:spPr bwMode="auto">
          <a:xfrm>
            <a:off x="-11113" y="763588"/>
            <a:ext cx="1919288" cy="3546475"/>
          </a:xfrm>
          <a:custGeom>
            <a:avLst/>
            <a:gdLst>
              <a:gd name="connsiteX0" fmla="*/ 0 w 1916264"/>
              <a:gd name="connsiteY0" fmla="*/ 0 h 3546282"/>
              <a:gd name="connsiteX1" fmla="*/ 683812 w 1916264"/>
              <a:gd name="connsiteY1" fmla="*/ 0 h 3546282"/>
              <a:gd name="connsiteX2" fmla="*/ 1916264 w 1916264"/>
              <a:gd name="connsiteY2" fmla="*/ 3546282 h 3546282"/>
              <a:gd name="connsiteX3" fmla="*/ 7951 w 1916264"/>
              <a:gd name="connsiteY3" fmla="*/ 3546282 h 3546282"/>
              <a:gd name="connsiteX4" fmla="*/ 0 w 1916264"/>
              <a:gd name="connsiteY4" fmla="*/ 0 h 3546282"/>
              <a:gd name="connsiteX0" fmla="*/ 2650 w 1918914"/>
              <a:gd name="connsiteY0" fmla="*/ 0 h 3546282"/>
              <a:gd name="connsiteX1" fmla="*/ 686462 w 1918914"/>
              <a:gd name="connsiteY1" fmla="*/ 0 h 3546282"/>
              <a:gd name="connsiteX2" fmla="*/ 1918914 w 1918914"/>
              <a:gd name="connsiteY2" fmla="*/ 3546282 h 3546282"/>
              <a:gd name="connsiteX3" fmla="*/ 2650 w 1918914"/>
              <a:gd name="connsiteY3" fmla="*/ 3546282 h 3546282"/>
              <a:gd name="connsiteX4" fmla="*/ 2650 w 1918914"/>
              <a:gd name="connsiteY4" fmla="*/ 0 h 3546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914" h="3546282">
                <a:moveTo>
                  <a:pt x="2650" y="0"/>
                </a:moveTo>
                <a:lnTo>
                  <a:pt x="686462" y="0"/>
                </a:lnTo>
                <a:lnTo>
                  <a:pt x="1918914" y="3546282"/>
                </a:lnTo>
                <a:lnTo>
                  <a:pt x="2650" y="3546282"/>
                </a:lnTo>
                <a:cubicBezTo>
                  <a:pt x="0" y="2361538"/>
                  <a:pt x="5300" y="1176793"/>
                  <a:pt x="2650" y="0"/>
                </a:cubicBezTo>
                <a:close/>
              </a:path>
            </a:pathLst>
          </a:custGeom>
          <a:blipFill>
            <a:blip r:embed="rId4" cstate="screen"/>
            <a:stretch>
              <a:fillRect/>
            </a:stretch>
          </a:blip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endParaRPr>
          </a:p>
        </p:txBody>
      </p:sp>
      <p:sp>
        <p:nvSpPr>
          <p:cNvPr id="11" name="Text Placeholder 6"/>
          <p:cNvSpPr>
            <a:spLocks noGrp="1"/>
          </p:cNvSpPr>
          <p:nvPr>
            <p:ph type="body" idx="1"/>
          </p:nvPr>
        </p:nvSpPr>
        <p:spPr>
          <a:xfrm>
            <a:off x="4552667" y="5399597"/>
            <a:ext cx="4191000" cy="382588"/>
          </a:xfrm>
          <a:prstGeom prst="rect">
            <a:avLst/>
          </a:prstGeom>
        </p:spPr>
        <p:txBody>
          <a:bodyPr anchor="ctr"/>
          <a:lstStyle>
            <a:lvl1pPr algn="r">
              <a:buFontTx/>
              <a:buNone/>
              <a:defRPr lang="en-US" sz="2000" dirty="0">
                <a:solidFill>
                  <a:schemeClr val="bg1">
                    <a:lumMod val="50000"/>
                  </a:schemeClr>
                </a:solidFill>
              </a:defRPr>
            </a:lvl1pPr>
          </a:lstStyle>
          <a:p>
            <a:pPr lvl="0"/>
            <a:r>
              <a:rPr lang="en-US" dirty="0" smtClean="0"/>
              <a:t>Click to edit Master text styles</a:t>
            </a:r>
          </a:p>
        </p:txBody>
      </p:sp>
      <p:sp>
        <p:nvSpPr>
          <p:cNvPr id="12" name="Text Placeholder 6"/>
          <p:cNvSpPr>
            <a:spLocks noGrp="1"/>
          </p:cNvSpPr>
          <p:nvPr>
            <p:ph type="body" idx="10"/>
          </p:nvPr>
        </p:nvSpPr>
        <p:spPr>
          <a:xfrm>
            <a:off x="4781266" y="5780597"/>
            <a:ext cx="3962400" cy="382588"/>
          </a:xfrm>
          <a:prstGeom prst="rect">
            <a:avLst/>
          </a:prstGeom>
        </p:spPr>
        <p:txBody>
          <a:bodyPr/>
          <a:lstStyle>
            <a:lvl1pPr marL="342900" marR="0" indent="-342900" algn="r" defTabSz="914400" rtl="0" eaLnBrk="1" fontAlgn="base" latinLnBrk="0" hangingPunct="1">
              <a:lnSpc>
                <a:spcPct val="100000"/>
              </a:lnSpc>
              <a:spcBef>
                <a:spcPct val="20000"/>
              </a:spcBef>
              <a:spcAft>
                <a:spcPct val="0"/>
              </a:spcAft>
              <a:buClr>
                <a:srgbClr val="D4272E"/>
              </a:buClr>
              <a:buSzTx/>
              <a:buFontTx/>
              <a:buNone/>
              <a:tabLst/>
              <a:defRPr lang="en-US" sz="1200" smtClean="0">
                <a:solidFill>
                  <a:schemeClr val="bg1">
                    <a:lumMod val="50000"/>
                  </a:schemeClr>
                </a:solidFill>
              </a:defRPr>
            </a:lvl1pPr>
          </a:lstStyle>
          <a:p>
            <a:pPr lvl="0"/>
            <a:r>
              <a:rPr lang="en-US" dirty="0" smtClean="0"/>
              <a:t>Click to edit Master text styles</a:t>
            </a:r>
          </a:p>
        </p:txBody>
      </p:sp>
      <p:sp>
        <p:nvSpPr>
          <p:cNvPr id="13" name="Text Placeholder 6"/>
          <p:cNvSpPr>
            <a:spLocks noGrp="1"/>
          </p:cNvSpPr>
          <p:nvPr>
            <p:ph type="body" idx="11"/>
          </p:nvPr>
        </p:nvSpPr>
        <p:spPr>
          <a:xfrm>
            <a:off x="4247868" y="4779387"/>
            <a:ext cx="4495801" cy="621797"/>
          </a:xfrm>
          <a:prstGeom prst="rect">
            <a:avLst/>
          </a:prstGeom>
        </p:spPr>
        <p:txBody>
          <a:bodyPr anchor="b"/>
          <a:lstStyle>
            <a:lvl1pPr marL="0" indent="342900" algn="r">
              <a:spcBef>
                <a:spcPts val="0"/>
              </a:spcBef>
              <a:buFontTx/>
              <a:buNone/>
              <a:defRPr lang="en-US" sz="2400" b="1" dirty="0"/>
            </a:lvl1pPr>
          </a:lstStyle>
          <a:p>
            <a:pPr lvl="0"/>
            <a:r>
              <a:rPr lang="en-US" dirty="0" smtClean="0"/>
              <a:t>Click to edit Master text styles</a:t>
            </a:r>
          </a:p>
        </p:txBody>
      </p:sp>
      <p:sp>
        <p:nvSpPr>
          <p:cNvPr id="15" name="Oval 14"/>
          <p:cNvSpPr/>
          <p:nvPr userDrawn="1"/>
        </p:nvSpPr>
        <p:spPr bwMode="auto">
          <a:xfrm>
            <a:off x="6544733" y="6502400"/>
            <a:ext cx="2205567" cy="26035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7" name="Rectangle 4"/>
          <p:cNvSpPr txBox="1">
            <a:spLocks noChangeArrowheads="1"/>
          </p:cNvSpPr>
          <p:nvPr userDrawn="1"/>
        </p:nvSpPr>
        <p:spPr bwMode="gray">
          <a:xfrm>
            <a:off x="620712" y="489363"/>
            <a:ext cx="7896225" cy="24929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r">
              <a:defRPr sz="1200">
                <a:solidFill>
                  <a:schemeClr val="folHlink"/>
                </a:solidFill>
                <a:latin typeface="Arial" charset="0"/>
              </a:defRPr>
            </a:lvl1pPr>
          </a:lstStyle>
          <a:p>
            <a:pPr algn="ctr" defTabSz="889000" eaLnBrk="0" fontAlgn="base" hangingPunct="0">
              <a:lnSpc>
                <a:spcPct val="90000"/>
              </a:lnSpc>
              <a:spcBef>
                <a:spcPct val="0"/>
              </a:spcBef>
              <a:spcAft>
                <a:spcPct val="0"/>
              </a:spcAft>
              <a:defRPr/>
            </a:pPr>
            <a:r>
              <a:rPr lang="en-US" sz="900" i="1" dirty="0" smtClean="0">
                <a:solidFill>
                  <a:srgbClr val="000000"/>
                </a:solidFill>
                <a:latin typeface="Arial" panose="020B0604020202020204" pitchFamily="34" charset="0"/>
                <a:cs typeface="Arial" panose="020B0604020202020204" pitchFamily="34" charset="0"/>
              </a:rPr>
              <a:t>The Advanced Baseline Imager (ABI) is a NOAA funded, NASA administered meteorological instrument program. This document does not reflect the views or policy of the GOES-R Program Office.</a:t>
            </a:r>
            <a:endParaRPr lang="en-US" sz="900" i="1" dirty="0" smtClean="0">
              <a:solidFill>
                <a:prstClr val="black"/>
              </a:solidFill>
              <a:latin typeface="Arial" panose="020B0604020202020204" pitchFamily="34" charset="0"/>
              <a:cs typeface="Arial" panose="020B0604020202020204" pitchFamily="34" charset="0"/>
            </a:endParaRPr>
          </a:p>
        </p:txBody>
      </p:sp>
      <p:sp>
        <p:nvSpPr>
          <p:cNvPr id="3" name="Rectangle 2"/>
          <p:cNvSpPr/>
          <p:nvPr userDrawn="1"/>
        </p:nvSpPr>
        <p:spPr bwMode="auto">
          <a:xfrm>
            <a:off x="4723313" y="6285483"/>
            <a:ext cx="3937607" cy="5725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dirty="0">
              <a:solidFill>
                <a:prstClr val="black"/>
              </a:solidFill>
            </a:endParaRPr>
          </a:p>
        </p:txBody>
      </p:sp>
    </p:spTree>
    <p:extLst>
      <p:ext uri="{BB962C8B-B14F-4D97-AF65-F5344CB8AC3E}">
        <p14:creationId xmlns:p14="http://schemas.microsoft.com/office/powerpoint/2010/main" val="27114913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778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73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EA7E0-CF17-4C02-B54F-CE5313E1DEB8}"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3048545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1249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491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336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385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9608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912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1167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0434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61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AA818-F418-443F-9A32-2C46A034ED45}" type="slidenum">
              <a:rPr lang="en-US"/>
              <a:pPr>
                <a:defRPr/>
              </a:pPr>
              <a:t>‹#›</a:t>
            </a:fld>
            <a:endParaRPr lang="en-US"/>
          </a:p>
        </p:txBody>
      </p:sp>
    </p:spTree>
    <p:extLst>
      <p:ext uri="{BB962C8B-B14F-4D97-AF65-F5344CB8AC3E}">
        <p14:creationId xmlns:p14="http://schemas.microsoft.com/office/powerpoint/2010/main" val="451656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EA7E0-CF17-4C02-B54F-CE5313E1DEB8}"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6308F-9A1D-40A7-B3B4-CD449221C5DD}" type="slidenum">
              <a:rPr lang="en-US" smtClean="0"/>
              <a:t>‹#›</a:t>
            </a:fld>
            <a:endParaRPr lang="en-US"/>
          </a:p>
        </p:txBody>
      </p:sp>
    </p:spTree>
    <p:extLst>
      <p:ext uri="{BB962C8B-B14F-4D97-AF65-F5344CB8AC3E}">
        <p14:creationId xmlns:p14="http://schemas.microsoft.com/office/powerpoint/2010/main" val="23576499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5183000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229E8F-5E0F-4458-9743-D3977C247ACB}" type="slidenum">
              <a:rPr lang="en-US"/>
              <a:pPr>
                <a:defRPr/>
              </a:pPr>
              <a:t>‹#›</a:t>
            </a:fld>
            <a:endParaRPr lang="en-US"/>
          </a:p>
        </p:txBody>
      </p:sp>
    </p:spTree>
    <p:extLst>
      <p:ext uri="{BB962C8B-B14F-4D97-AF65-F5344CB8AC3E}">
        <p14:creationId xmlns:p14="http://schemas.microsoft.com/office/powerpoint/2010/main" val="65485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18EB4-8DD8-49F8-B9DA-C39C937EE885}" type="slidenum">
              <a:rPr lang="en-US"/>
              <a:pPr>
                <a:defRPr/>
              </a:pPr>
              <a:t>‹#›</a:t>
            </a:fld>
            <a:endParaRPr lang="en-US"/>
          </a:p>
        </p:txBody>
      </p:sp>
    </p:spTree>
    <p:extLst>
      <p:ext uri="{BB962C8B-B14F-4D97-AF65-F5344CB8AC3E}">
        <p14:creationId xmlns:p14="http://schemas.microsoft.com/office/powerpoint/2010/main" val="1910322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720BCE-C348-4A4A-A6FC-38689A3D08C4}" type="slidenum">
              <a:rPr lang="en-US"/>
              <a:pPr>
                <a:defRPr/>
              </a:pPr>
              <a:t>‹#›</a:t>
            </a:fld>
            <a:endParaRPr lang="en-US"/>
          </a:p>
        </p:txBody>
      </p:sp>
    </p:spTree>
    <p:extLst>
      <p:ext uri="{BB962C8B-B14F-4D97-AF65-F5344CB8AC3E}">
        <p14:creationId xmlns:p14="http://schemas.microsoft.com/office/powerpoint/2010/main" val="11968268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BDE3BA-4C77-4FBB-B3A1-8F962C94D4D8}" type="slidenum">
              <a:rPr lang="en-US"/>
              <a:pPr>
                <a:defRPr/>
              </a:pPr>
              <a:t>‹#›</a:t>
            </a:fld>
            <a:endParaRPr lang="en-US"/>
          </a:p>
        </p:txBody>
      </p:sp>
    </p:spTree>
    <p:extLst>
      <p:ext uri="{BB962C8B-B14F-4D97-AF65-F5344CB8AC3E}">
        <p14:creationId xmlns:p14="http://schemas.microsoft.com/office/powerpoint/2010/main" val="203550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9730786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426EEA-9124-4EA3-A1F2-24A96B735A3B}" type="slidenum">
              <a:rPr lang="en-US"/>
              <a:pPr>
                <a:defRPr/>
              </a:pPr>
              <a:t>‹#›</a:t>
            </a:fld>
            <a:endParaRPr lang="en-US"/>
          </a:p>
        </p:txBody>
      </p:sp>
    </p:spTree>
    <p:extLst>
      <p:ext uri="{BB962C8B-B14F-4D97-AF65-F5344CB8AC3E}">
        <p14:creationId xmlns:p14="http://schemas.microsoft.com/office/powerpoint/2010/main" val="24265723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ED2BAE-E16F-40E0-82AB-951DE99A4E7B}" type="slidenum">
              <a:rPr lang="en-US"/>
              <a:pPr>
                <a:defRPr/>
              </a:pPr>
              <a:t>‹#›</a:t>
            </a:fld>
            <a:endParaRPr lang="en-US"/>
          </a:p>
        </p:txBody>
      </p:sp>
    </p:spTree>
    <p:extLst>
      <p:ext uri="{BB962C8B-B14F-4D97-AF65-F5344CB8AC3E}">
        <p14:creationId xmlns:p14="http://schemas.microsoft.com/office/powerpoint/2010/main" val="7953453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627150-00D8-4C9C-BC62-935DC20B252F}" type="slidenum">
              <a:rPr lang="en-US"/>
              <a:pPr>
                <a:defRPr/>
              </a:pPr>
              <a:t>‹#›</a:t>
            </a:fld>
            <a:endParaRPr lang="en-US"/>
          </a:p>
        </p:txBody>
      </p:sp>
    </p:spTree>
    <p:extLst>
      <p:ext uri="{BB962C8B-B14F-4D97-AF65-F5344CB8AC3E}">
        <p14:creationId xmlns:p14="http://schemas.microsoft.com/office/powerpoint/2010/main" val="20397170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16E560-BF94-40FB-9FCF-45F8BCF3745F}" type="slidenum">
              <a:rPr lang="en-US"/>
              <a:pPr>
                <a:defRPr/>
              </a:pPr>
              <a:t>‹#›</a:t>
            </a:fld>
            <a:endParaRPr lang="en-US"/>
          </a:p>
        </p:txBody>
      </p:sp>
    </p:spTree>
    <p:extLst>
      <p:ext uri="{BB962C8B-B14F-4D97-AF65-F5344CB8AC3E}">
        <p14:creationId xmlns:p14="http://schemas.microsoft.com/office/powerpoint/2010/main" val="1270084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8.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9.png"/><Relationship Id="rId2" Type="http://schemas.openxmlformats.org/officeDocument/2006/relationships/slideLayout" Target="../slideLayouts/slideLayout35.xml"/><Relationship Id="rId16" Type="http://schemas.openxmlformats.org/officeDocument/2006/relationships/image" Target="../media/image8.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7.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0.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4.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13.png"/><Relationship Id="rId5" Type="http://schemas.openxmlformats.org/officeDocument/2006/relationships/slideLayout" Target="../slideLayouts/slideLayout74.xml"/><Relationship Id="rId10" Type="http://schemas.openxmlformats.org/officeDocument/2006/relationships/image" Target="../media/image12.png"/><Relationship Id="rId4" Type="http://schemas.openxmlformats.org/officeDocument/2006/relationships/slideLayout" Target="../slideLayouts/slideLayout7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EA7E0-CF17-4C02-B54F-CE5313E1DEB8}" type="datetimeFigureOut">
              <a:rPr lang="en-US" smtClean="0"/>
              <a:t>10/17/2016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6308F-9A1D-40A7-B3B4-CD449221C5DD}" type="slidenum">
              <a:rPr lang="en-US" smtClean="0"/>
              <a:t>‹#›</a:t>
            </a:fld>
            <a:endParaRPr lang="en-US"/>
          </a:p>
        </p:txBody>
      </p:sp>
    </p:spTree>
    <p:extLst>
      <p:ext uri="{BB962C8B-B14F-4D97-AF65-F5344CB8AC3E}">
        <p14:creationId xmlns:p14="http://schemas.microsoft.com/office/powerpoint/2010/main" val="226495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EED98605-C4D9-407D-AE7E-9A9517A22159}" type="datetime1">
              <a:rPr lang="en-US" smtClean="0">
                <a:solidFill>
                  <a:srgbClr val="000000"/>
                </a:solidFill>
              </a:rPr>
              <a:pPr fontAlgn="base">
                <a:spcBef>
                  <a:spcPct val="0"/>
                </a:spcBef>
                <a:spcAft>
                  <a:spcPct val="0"/>
                </a:spcAft>
                <a:defRPr/>
              </a:pPr>
              <a:t>10/17/2016</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1173372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3645635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481666" y="-46037"/>
            <a:ext cx="61298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473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defRPr>
            </a:lvl1pPr>
          </a:lstStyle>
          <a:p>
            <a:pPr defTabSz="457200" fontAlgn="base">
              <a:spcBef>
                <a:spcPct val="0"/>
              </a:spcBef>
              <a:spcAft>
                <a:spcPct val="0"/>
              </a:spcAft>
            </a:pPr>
            <a:endParaRPr lang="en-US" altLang="en-US" dirty="0">
              <a:solidFill>
                <a:prstClr val="white"/>
              </a:solidFill>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mn-lt"/>
                <a:ea typeface="+mn-ea"/>
              </a:defRPr>
            </a:lvl1pPr>
          </a:lstStyle>
          <a:p>
            <a:pPr defTabSz="457200">
              <a:defRPr/>
            </a:pPr>
            <a:endParaRPr lang="en-US">
              <a:solidFill>
                <a:prstClr val="whit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defTabSz="457200" fontAlgn="base">
              <a:spcBef>
                <a:spcPct val="0"/>
              </a:spcBef>
              <a:spcAft>
                <a:spcPct val="0"/>
              </a:spcAft>
            </a:pPr>
            <a:fld id="{C1749AA2-8A73-48CE-B297-0CC932749D90}" type="slidenum">
              <a:rPr lang="en-US" altLang="en-US" smtClean="0">
                <a:solidFill>
                  <a:prstClr val="white"/>
                </a:solidFill>
                <a:ea typeface="MS PGothic" panose="020B0600070205080204" pitchFamily="34" charset="-128"/>
              </a:rPr>
              <a:pPr defTabSz="457200" fontAlgn="base">
                <a:spcBef>
                  <a:spcPct val="0"/>
                </a:spcBef>
                <a:spcAft>
                  <a:spcPct val="0"/>
                </a:spcAft>
              </a:pPr>
              <a:t>‹#›</a:t>
            </a:fld>
            <a:endParaRPr lang="en-US" altLang="en-US"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273730286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457200" rtl="0" fontAlgn="base">
        <a:spcBef>
          <a:spcPct val="0"/>
        </a:spcBef>
        <a:spcAft>
          <a:spcPct val="0"/>
        </a:spcAft>
        <a:defRPr sz="3600" b="1" kern="1200">
          <a:solidFill>
            <a:schemeClr val="bg1"/>
          </a:solidFill>
          <a:effectLst>
            <a:outerShdw blurRad="38100" dist="38100" dir="2700000" algn="tl">
              <a:srgbClr val="000000">
                <a:alpha val="43137"/>
              </a:srgbClr>
            </a:outerShdw>
          </a:effectLst>
          <a:latin typeface="+mj-lt"/>
          <a:ea typeface="MS PGothic" panose="020B0600070205080204" pitchFamily="34" charset="-128"/>
          <a:cs typeface="+mj-cs"/>
        </a:defRPr>
      </a:lvl1pPr>
      <a:lvl2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98849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EFC9C-C1D1-42D6-9F5F-5C2B233D6F8E}" type="datetime1">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custDataLst>
      <p:tags r:id="rId13"/>
    </p:custDataLst>
    <p:extLst>
      <p:ext uri="{BB962C8B-B14F-4D97-AF65-F5344CB8AC3E}">
        <p14:creationId xmlns:p14="http://schemas.microsoft.com/office/powerpoint/2010/main" val="489068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p:nvPicPr>
        <p:blipFill>
          <a:blip r:embed="rId13"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5699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403307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6203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blip>
          <a:srcRect/>
          <a:stretch>
            <a:fillRect/>
          </a:stretch>
        </a:blipFill>
        <a:effectLst/>
      </p:bgPr>
    </p:bg>
    <p:spTree>
      <p:nvGrpSpPr>
        <p:cNvPr id="1" name=""/>
        <p:cNvGrpSpPr/>
        <p:nvPr/>
      </p:nvGrpSpPr>
      <p:grpSpPr>
        <a:xfrm>
          <a:off x="0" y="0"/>
          <a:ext cx="0" cy="0"/>
          <a:chOff x="0" y="0"/>
          <a:chExt cx="0" cy="0"/>
        </a:xfrm>
      </p:grpSpPr>
      <p:sp>
        <p:nvSpPr>
          <p:cNvPr id="18" name="Rectangle 17"/>
          <p:cNvSpPr>
            <a:spLocks noChangeArrowheads="1"/>
          </p:cNvSpPr>
          <p:nvPr/>
        </p:nvSpPr>
        <p:spPr bwMode="auto">
          <a:xfrm>
            <a:off x="4574875" y="6519979"/>
            <a:ext cx="219501" cy="235776"/>
          </a:xfrm>
          <a:prstGeom prst="rect">
            <a:avLst/>
          </a:prstGeom>
          <a:noFill/>
          <a:ln w="9525">
            <a:noFill/>
            <a:miter lim="800000"/>
            <a:headEnd/>
            <a:tailEnd/>
          </a:ln>
        </p:spPr>
        <p:txBody>
          <a:bodyPr wrap="none" lIns="91432" tIns="45716" rIns="91432" bIns="45716">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900" b="1" dirty="0" smtClean="0">
                <a:solidFill>
                  <a:prstClr val="black"/>
                </a:solidFill>
                <a:latin typeface="Arial" pitchFamily="34" charset="0"/>
              </a:rPr>
              <a:t>|</a:t>
            </a:r>
            <a:endParaRPr lang="en-US" sz="900" b="1" dirty="0">
              <a:solidFill>
                <a:prstClr val="black"/>
              </a:solidFill>
              <a:latin typeface="Arial" pitchFamily="34" charset="0"/>
            </a:endParaRPr>
          </a:p>
        </p:txBody>
      </p:sp>
      <p:sp>
        <p:nvSpPr>
          <p:cNvPr id="19" name="Text Placeholder 51"/>
          <p:cNvSpPr txBox="1">
            <a:spLocks/>
          </p:cNvSpPr>
          <p:nvPr/>
        </p:nvSpPr>
        <p:spPr>
          <a:xfrm>
            <a:off x="4662809" y="6546205"/>
            <a:ext cx="2073859" cy="188975"/>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342900" indent="-342900" eaLnBrk="1" fontAlgn="auto" hangingPunct="1">
              <a:spcBef>
                <a:spcPct val="20000"/>
              </a:spcBef>
              <a:spcAft>
                <a:spcPts val="0"/>
              </a:spcAft>
              <a:defRPr/>
            </a:pPr>
            <a:r>
              <a:rPr lang="en-US" sz="900" b="1" dirty="0" smtClean="0">
                <a:solidFill>
                  <a:prstClr val="black"/>
                </a:solidFill>
                <a:latin typeface="Arial" pitchFamily="34" charset="0"/>
                <a:cs typeface="Arial" pitchFamily="34" charset="0"/>
              </a:rPr>
              <a:t>Harris Proprietary Information</a:t>
            </a:r>
            <a:endParaRPr lang="en-US" sz="900" b="1" dirty="0">
              <a:solidFill>
                <a:prstClr val="black"/>
              </a:solidFill>
              <a:latin typeface="Arial" pitchFamily="34" charset="0"/>
              <a:cs typeface="Arial" pitchFamily="34" charset="0"/>
            </a:endParaRPr>
          </a:p>
        </p:txBody>
      </p:sp>
      <p:pic>
        <p:nvPicPr>
          <p:cNvPr id="21" name="Picture 20" descr="AC_2color_wR"/>
          <p:cNvPicPr>
            <a:picLocks noChangeAspect="1" noChangeArrowheads="1"/>
          </p:cNvPicPr>
          <p:nvPr/>
        </p:nvPicPr>
        <p:blipFill>
          <a:blip r:embed="rId11" cstate="print"/>
          <a:srcRect/>
          <a:stretch>
            <a:fillRect/>
          </a:stretch>
        </p:blipFill>
        <p:spPr bwMode="auto">
          <a:xfrm>
            <a:off x="3084213" y="6594655"/>
            <a:ext cx="1435100" cy="92075"/>
          </a:xfrm>
          <a:prstGeom prst="rect">
            <a:avLst/>
          </a:prstGeom>
          <a:noFill/>
          <a:ln w="9525">
            <a:noFill/>
            <a:miter lim="800000"/>
            <a:headEnd/>
            <a:tailEnd/>
          </a:ln>
        </p:spPr>
      </p:pic>
      <p:sp>
        <p:nvSpPr>
          <p:cNvPr id="11" name="Rectangle 30"/>
          <p:cNvSpPr txBox="1">
            <a:spLocks noChangeArrowheads="1"/>
          </p:cNvSpPr>
          <p:nvPr/>
        </p:nvSpPr>
        <p:spPr bwMode="auto">
          <a:xfrm>
            <a:off x="8448675" y="6503988"/>
            <a:ext cx="666750" cy="266700"/>
          </a:xfrm>
          <a:prstGeom prst="rect">
            <a:avLst/>
          </a:prstGeom>
          <a:noFill/>
          <a:ln w="9525">
            <a:noFill/>
            <a:miter lim="800000"/>
            <a:headEnd/>
            <a:tailEnd/>
          </a:ln>
          <a:effec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base">
              <a:spcBef>
                <a:spcPct val="0"/>
              </a:spcBef>
              <a:spcAft>
                <a:spcPct val="0"/>
              </a:spcAft>
              <a:defRPr/>
            </a:pPr>
            <a:r>
              <a:rPr lang="en-US" sz="900" b="1" dirty="0" smtClean="0">
                <a:solidFill>
                  <a:prstClr val="black"/>
                </a:solidFill>
                <a:latin typeface="Arial" pitchFamily="34" charset="0"/>
              </a:rPr>
              <a:t>|</a:t>
            </a:r>
            <a:r>
              <a:rPr lang="en-US" sz="800" dirty="0" smtClean="0">
                <a:solidFill>
                  <a:prstClr val="black"/>
                </a:solidFill>
                <a:latin typeface="Arial" pitchFamily="34" charset="0"/>
              </a:rPr>
              <a:t> </a:t>
            </a:r>
            <a:fld id="{5C639030-093B-4E7D-A320-B8A4D3F5EC3B}" type="slidenum">
              <a:rPr lang="en-US" sz="800" smtClean="0">
                <a:solidFill>
                  <a:prstClr val="black"/>
                </a:solidFill>
                <a:latin typeface="Arial" pitchFamily="34" charset="0"/>
              </a:rPr>
              <a:pPr fontAlgn="base">
                <a:spcBef>
                  <a:spcPct val="0"/>
                </a:spcBef>
                <a:spcAft>
                  <a:spcPct val="0"/>
                </a:spcAft>
                <a:defRPr/>
              </a:pPr>
              <a:t>‹#›</a:t>
            </a:fld>
            <a:endParaRPr lang="en-US" sz="800" dirty="0" smtClean="0">
              <a:solidFill>
                <a:prstClr val="black"/>
              </a:solidFill>
              <a:latin typeface="Arial" pitchFamily="34" charset="0"/>
            </a:endParaRPr>
          </a:p>
        </p:txBody>
      </p:sp>
      <p:pic>
        <p:nvPicPr>
          <p:cNvPr id="16" name="Picture 15" descr="Harris_wR_2color.png"/>
          <p:cNvPicPr>
            <a:picLocks noChangeAspect="1"/>
          </p:cNvPicPr>
          <p:nvPr/>
        </p:nvPicPr>
        <p:blipFill>
          <a:blip r:embed="rId12" cstate="screen"/>
          <a:stretch>
            <a:fillRect/>
          </a:stretch>
        </p:blipFill>
        <p:spPr>
          <a:xfrm>
            <a:off x="7193280" y="295275"/>
            <a:ext cx="1519627" cy="397416"/>
          </a:xfrm>
          <a:prstGeom prst="rect">
            <a:avLst/>
          </a:prstGeom>
        </p:spPr>
      </p:pic>
      <p:sp>
        <p:nvSpPr>
          <p:cNvPr id="8" name="Rectangle 7"/>
          <p:cNvSpPr>
            <a:spLocks noChangeArrowheads="1"/>
          </p:cNvSpPr>
          <p:nvPr userDrawn="1"/>
        </p:nvSpPr>
        <p:spPr bwMode="auto">
          <a:xfrm>
            <a:off x="4574875" y="6519979"/>
            <a:ext cx="219501" cy="235776"/>
          </a:xfrm>
          <a:prstGeom prst="rect">
            <a:avLst/>
          </a:prstGeom>
          <a:noFill/>
          <a:ln w="9525">
            <a:noFill/>
            <a:miter lim="800000"/>
            <a:headEnd/>
            <a:tailEnd/>
          </a:ln>
        </p:spPr>
        <p:txBody>
          <a:bodyPr wrap="none" lIns="91432" tIns="45716" rIns="91432" bIns="45716">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900" b="1" dirty="0" smtClean="0">
                <a:solidFill>
                  <a:prstClr val="black"/>
                </a:solidFill>
                <a:latin typeface="Arial" pitchFamily="34" charset="0"/>
              </a:rPr>
              <a:t>|</a:t>
            </a:r>
            <a:endParaRPr lang="en-US" sz="900" b="1" dirty="0">
              <a:solidFill>
                <a:prstClr val="black"/>
              </a:solidFill>
              <a:latin typeface="Arial" pitchFamily="34" charset="0"/>
            </a:endParaRPr>
          </a:p>
        </p:txBody>
      </p:sp>
      <p:sp>
        <p:nvSpPr>
          <p:cNvPr id="9" name="Text Placeholder 51"/>
          <p:cNvSpPr txBox="1">
            <a:spLocks/>
          </p:cNvSpPr>
          <p:nvPr userDrawn="1"/>
        </p:nvSpPr>
        <p:spPr>
          <a:xfrm>
            <a:off x="4662808" y="6546205"/>
            <a:ext cx="3657600" cy="188975"/>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342900" indent="-342900" algn="r" eaLnBrk="1" fontAlgn="auto" hangingPunct="1">
              <a:spcBef>
                <a:spcPct val="20000"/>
              </a:spcBef>
              <a:spcAft>
                <a:spcPts val="0"/>
              </a:spcAft>
              <a:defRPr/>
            </a:pPr>
            <a:r>
              <a:rPr lang="en-US" sz="800" dirty="0" smtClean="0">
                <a:solidFill>
                  <a:prstClr val="black"/>
                </a:solidFill>
                <a:latin typeface="Arial"/>
              </a:rPr>
              <a:t>This document is not export controlled.  Use or disclosure of this information is subject to the restrictions on the Title Page of this document</a:t>
            </a:r>
            <a:r>
              <a:rPr lang="en-US" sz="900" dirty="0" smtClean="0">
                <a:solidFill>
                  <a:prstClr val="black"/>
                </a:solidFill>
                <a:latin typeface="Arial"/>
              </a:rPr>
              <a:t>.</a:t>
            </a:r>
          </a:p>
          <a:p>
            <a:pPr marL="342900" indent="-342900" eaLnBrk="1" fontAlgn="auto" hangingPunct="1">
              <a:spcBef>
                <a:spcPct val="20000"/>
              </a:spcBef>
              <a:spcAft>
                <a:spcPts val="0"/>
              </a:spcAft>
              <a:defRPr/>
            </a:pPr>
            <a:endParaRPr lang="en-US" sz="900" b="1" dirty="0" smtClean="0">
              <a:solidFill>
                <a:prstClr val="black"/>
              </a:solidFill>
              <a:latin typeface="Arial" pitchFamily="34" charset="0"/>
              <a:cs typeface="Arial" pitchFamily="34" charset="0"/>
            </a:endParaRPr>
          </a:p>
          <a:p>
            <a:pPr marL="342900" indent="-342900" eaLnBrk="1" fontAlgn="auto" hangingPunct="1">
              <a:spcBef>
                <a:spcPct val="20000"/>
              </a:spcBef>
              <a:spcAft>
                <a:spcPts val="0"/>
              </a:spcAft>
              <a:defRPr/>
            </a:pPr>
            <a:endParaRPr lang="en-US" sz="900" b="1" dirty="0" smtClean="0">
              <a:solidFill>
                <a:prstClr val="black"/>
              </a:solidFill>
              <a:latin typeface="Arial" pitchFamily="34" charset="0"/>
              <a:cs typeface="Arial" pitchFamily="34" charset="0"/>
            </a:endParaRPr>
          </a:p>
          <a:p>
            <a:pPr marL="342900" indent="-342900" eaLnBrk="1" fontAlgn="auto" hangingPunct="1">
              <a:spcBef>
                <a:spcPct val="20000"/>
              </a:spcBef>
              <a:spcAft>
                <a:spcPts val="0"/>
              </a:spcAft>
              <a:defRPr/>
            </a:pPr>
            <a:endParaRPr lang="en-US" sz="900" b="1" dirty="0">
              <a:solidFill>
                <a:prstClr val="black"/>
              </a:solidFill>
              <a:latin typeface="Arial" pitchFamily="34" charset="0"/>
              <a:cs typeface="Arial" pitchFamily="34" charset="0"/>
            </a:endParaRPr>
          </a:p>
        </p:txBody>
      </p:sp>
      <p:sp>
        <p:nvSpPr>
          <p:cNvPr id="10" name="TextBox 7"/>
          <p:cNvSpPr txBox="1"/>
          <p:nvPr userDrawn="1"/>
        </p:nvSpPr>
        <p:spPr>
          <a:xfrm>
            <a:off x="6409518" y="6532970"/>
            <a:ext cx="2109330" cy="215444"/>
          </a:xfrm>
          <a:prstGeom prst="rect">
            <a:avLst/>
          </a:prstGeom>
          <a:noFill/>
        </p:spPr>
        <p:txBody>
          <a:bodyPr wrap="square"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a:r>
              <a:rPr lang="en-US" sz="800" dirty="0" smtClean="0">
                <a:solidFill>
                  <a:prstClr val="black"/>
                </a:solidFill>
                <a:latin typeface="Arial"/>
              </a:rPr>
              <a:t>ABI Rapid Scan (EMSC2015)</a:t>
            </a:r>
            <a:endParaRPr lang="en-US" sz="800" dirty="0">
              <a:solidFill>
                <a:prstClr val="black"/>
              </a:solidFill>
              <a:latin typeface="Arial"/>
            </a:endParaRPr>
          </a:p>
        </p:txBody>
      </p:sp>
      <p:pic>
        <p:nvPicPr>
          <p:cNvPr id="12" name="Picture 11" descr="AC_2color_wR"/>
          <p:cNvPicPr>
            <a:picLocks noChangeAspect="1" noChangeArrowheads="1"/>
          </p:cNvPicPr>
          <p:nvPr userDrawn="1"/>
        </p:nvPicPr>
        <p:blipFill>
          <a:blip r:embed="rId11" cstate="print"/>
          <a:srcRect/>
          <a:stretch>
            <a:fillRect/>
          </a:stretch>
        </p:blipFill>
        <p:spPr bwMode="auto">
          <a:xfrm>
            <a:off x="3084213" y="6594655"/>
            <a:ext cx="1435100" cy="92075"/>
          </a:xfrm>
          <a:prstGeom prst="rect">
            <a:avLst/>
          </a:prstGeom>
          <a:noFill/>
          <a:ln w="9525">
            <a:noFill/>
            <a:miter lim="800000"/>
            <a:headEnd/>
            <a:tailEnd/>
          </a:ln>
        </p:spPr>
      </p:pic>
      <p:sp>
        <p:nvSpPr>
          <p:cNvPr id="13" name="Rectangle 30"/>
          <p:cNvSpPr txBox="1">
            <a:spLocks noChangeArrowheads="1"/>
          </p:cNvSpPr>
          <p:nvPr userDrawn="1"/>
        </p:nvSpPr>
        <p:spPr bwMode="auto">
          <a:xfrm>
            <a:off x="8448675" y="6503988"/>
            <a:ext cx="666750" cy="266700"/>
          </a:xfrm>
          <a:prstGeom prst="rect">
            <a:avLst/>
          </a:prstGeom>
          <a:noFill/>
          <a:ln w="9525">
            <a:noFill/>
            <a:miter lim="800000"/>
            <a:headEnd/>
            <a:tailEnd/>
          </a:ln>
          <a:effec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base">
              <a:spcBef>
                <a:spcPct val="0"/>
              </a:spcBef>
              <a:spcAft>
                <a:spcPct val="0"/>
              </a:spcAft>
              <a:defRPr/>
            </a:pPr>
            <a:r>
              <a:rPr lang="en-US" sz="900" b="1" dirty="0" smtClean="0">
                <a:solidFill>
                  <a:prstClr val="black"/>
                </a:solidFill>
                <a:latin typeface="Arial" pitchFamily="34" charset="0"/>
              </a:rPr>
              <a:t>|</a:t>
            </a:r>
            <a:r>
              <a:rPr lang="en-US" sz="800" dirty="0" smtClean="0">
                <a:solidFill>
                  <a:prstClr val="black"/>
                </a:solidFill>
                <a:latin typeface="Arial" pitchFamily="34" charset="0"/>
              </a:rPr>
              <a:t> </a:t>
            </a:r>
            <a:fld id="{5C639030-093B-4E7D-A320-B8A4D3F5EC3B}" type="slidenum">
              <a:rPr lang="en-US" sz="800" smtClean="0">
                <a:solidFill>
                  <a:prstClr val="black"/>
                </a:solidFill>
                <a:latin typeface="Arial" pitchFamily="34" charset="0"/>
              </a:rPr>
              <a:pPr fontAlgn="base">
                <a:spcBef>
                  <a:spcPct val="0"/>
                </a:spcBef>
                <a:spcAft>
                  <a:spcPct val="0"/>
                </a:spcAft>
                <a:defRPr/>
              </a:pPr>
              <a:t>‹#›</a:t>
            </a:fld>
            <a:endParaRPr lang="en-US" sz="800" dirty="0" smtClean="0">
              <a:solidFill>
                <a:prstClr val="black"/>
              </a:solidFill>
              <a:latin typeface="Arial" pitchFamily="34" charset="0"/>
            </a:endParaRPr>
          </a:p>
        </p:txBody>
      </p:sp>
      <p:pic>
        <p:nvPicPr>
          <p:cNvPr id="14" name="Picture 13" descr="Harris_wR_2color.png"/>
          <p:cNvPicPr>
            <a:picLocks noChangeAspect="1"/>
          </p:cNvPicPr>
          <p:nvPr userDrawn="1"/>
        </p:nvPicPr>
        <p:blipFill>
          <a:blip r:embed="rId12" cstate="screen"/>
          <a:stretch>
            <a:fillRect/>
          </a:stretch>
        </p:blipFill>
        <p:spPr>
          <a:xfrm>
            <a:off x="7193280" y="295275"/>
            <a:ext cx="1519627" cy="397416"/>
          </a:xfrm>
          <a:prstGeom prst="rect">
            <a:avLst/>
          </a:prstGeom>
        </p:spPr>
      </p:pic>
    </p:spTree>
    <p:extLst>
      <p:ext uri="{BB962C8B-B14F-4D97-AF65-F5344CB8AC3E}">
        <p14:creationId xmlns:p14="http://schemas.microsoft.com/office/powerpoint/2010/main" val="78888610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p:timing>
    <p:tnLst>
      <p:par>
        <p:cTn id="1" dur="indefinite" restart="never" nodeType="tmRoot"/>
      </p:par>
    </p:tnLst>
  </p:timing>
  <p:hf sldNum="0" hdr="0" dt="0"/>
  <p:txStyles>
    <p:titleStyle>
      <a:lvl1pPr algn="l" rtl="0" eaLnBrk="1" fontAlgn="base" hangingPunct="1">
        <a:spcBef>
          <a:spcPct val="0"/>
        </a:spcBef>
        <a:spcAft>
          <a:spcPct val="0"/>
        </a:spcAft>
        <a:defRPr sz="2600" i="1">
          <a:solidFill>
            <a:schemeClr val="tx1"/>
          </a:solidFill>
          <a:latin typeface="+mj-lt"/>
          <a:ea typeface="+mj-ea"/>
          <a:cs typeface="+mj-cs"/>
        </a:defRPr>
      </a:lvl1pPr>
      <a:lvl2pPr algn="l" rtl="0" eaLnBrk="1" fontAlgn="base" hangingPunct="1">
        <a:spcBef>
          <a:spcPct val="0"/>
        </a:spcBef>
        <a:spcAft>
          <a:spcPct val="0"/>
        </a:spcAft>
        <a:defRPr sz="2600" i="1">
          <a:solidFill>
            <a:schemeClr val="tx1"/>
          </a:solidFill>
          <a:latin typeface="Arial Black" pitchFamily="34" charset="0"/>
        </a:defRPr>
      </a:lvl2pPr>
      <a:lvl3pPr algn="l" rtl="0" eaLnBrk="1" fontAlgn="base" hangingPunct="1">
        <a:spcBef>
          <a:spcPct val="0"/>
        </a:spcBef>
        <a:spcAft>
          <a:spcPct val="0"/>
        </a:spcAft>
        <a:defRPr sz="2600" i="1">
          <a:solidFill>
            <a:schemeClr val="tx1"/>
          </a:solidFill>
          <a:latin typeface="Arial Black" pitchFamily="34" charset="0"/>
        </a:defRPr>
      </a:lvl3pPr>
      <a:lvl4pPr algn="l" rtl="0" eaLnBrk="1" fontAlgn="base" hangingPunct="1">
        <a:spcBef>
          <a:spcPct val="0"/>
        </a:spcBef>
        <a:spcAft>
          <a:spcPct val="0"/>
        </a:spcAft>
        <a:defRPr sz="2600" i="1">
          <a:solidFill>
            <a:schemeClr val="tx1"/>
          </a:solidFill>
          <a:latin typeface="Arial Black" pitchFamily="34" charset="0"/>
        </a:defRPr>
      </a:lvl4pPr>
      <a:lvl5pPr algn="l" rtl="0" eaLnBrk="1" fontAlgn="base" hangingPunct="1">
        <a:spcBef>
          <a:spcPct val="0"/>
        </a:spcBef>
        <a:spcAft>
          <a:spcPct val="0"/>
        </a:spcAft>
        <a:defRPr sz="2600" i="1">
          <a:solidFill>
            <a:schemeClr val="tx1"/>
          </a:solidFill>
          <a:latin typeface="Arial Black" pitchFamily="34" charset="0"/>
        </a:defRPr>
      </a:lvl5pPr>
      <a:lvl6pPr marL="457200" algn="l" rtl="0" eaLnBrk="1" fontAlgn="base" hangingPunct="1">
        <a:spcBef>
          <a:spcPct val="0"/>
        </a:spcBef>
        <a:spcAft>
          <a:spcPct val="0"/>
        </a:spcAft>
        <a:defRPr sz="2600" i="1">
          <a:solidFill>
            <a:schemeClr val="tx1"/>
          </a:solidFill>
          <a:latin typeface="Arial Black" pitchFamily="34" charset="0"/>
        </a:defRPr>
      </a:lvl6pPr>
      <a:lvl7pPr marL="914400" algn="l" rtl="0" eaLnBrk="1" fontAlgn="base" hangingPunct="1">
        <a:spcBef>
          <a:spcPct val="0"/>
        </a:spcBef>
        <a:spcAft>
          <a:spcPct val="0"/>
        </a:spcAft>
        <a:defRPr sz="2600" i="1">
          <a:solidFill>
            <a:schemeClr val="tx1"/>
          </a:solidFill>
          <a:latin typeface="Arial Black" pitchFamily="34" charset="0"/>
        </a:defRPr>
      </a:lvl7pPr>
      <a:lvl8pPr marL="1371600" algn="l" rtl="0" eaLnBrk="1" fontAlgn="base" hangingPunct="1">
        <a:spcBef>
          <a:spcPct val="0"/>
        </a:spcBef>
        <a:spcAft>
          <a:spcPct val="0"/>
        </a:spcAft>
        <a:defRPr sz="2600" i="1">
          <a:solidFill>
            <a:schemeClr val="tx1"/>
          </a:solidFill>
          <a:latin typeface="Arial Black" pitchFamily="34" charset="0"/>
        </a:defRPr>
      </a:lvl8pPr>
      <a:lvl9pPr marL="1828800" algn="l" rtl="0" eaLnBrk="1" fontAlgn="base" hangingPunct="1">
        <a:spcBef>
          <a:spcPct val="0"/>
        </a:spcBef>
        <a:spcAft>
          <a:spcPct val="0"/>
        </a:spcAft>
        <a:defRPr sz="2600" i="1">
          <a:solidFill>
            <a:schemeClr val="tx1"/>
          </a:solidFill>
          <a:latin typeface="Arial Black" pitchFamily="34" charset="0"/>
        </a:defRPr>
      </a:lvl9pPr>
    </p:titleStyle>
    <p:bodyStyle>
      <a:lvl1pPr marL="342900" indent="-342900" algn="l" rtl="0" eaLnBrk="1" fontAlgn="base" hangingPunct="1">
        <a:spcBef>
          <a:spcPct val="20000"/>
        </a:spcBef>
        <a:spcAft>
          <a:spcPct val="0"/>
        </a:spcAft>
        <a:buClr>
          <a:srgbClr val="D4272E"/>
        </a:buClr>
        <a:buChar char="•"/>
        <a:defRPr sz="2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085850" indent="-228600" algn="l" rtl="0" eaLnBrk="1" fontAlgn="base" hangingPunct="1">
        <a:spcBef>
          <a:spcPct val="20000"/>
        </a:spcBef>
        <a:spcAft>
          <a:spcPct val="0"/>
        </a:spcAft>
        <a:buChar char="•"/>
        <a:defRPr sz="22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mn-lt"/>
        </a:defRPr>
      </a:lvl4pPr>
      <a:lvl5pPr marL="1771650" indent="-228600" algn="l" rtl="0" eaLnBrk="1" fontAlgn="base" hangingPunct="1">
        <a:spcBef>
          <a:spcPct val="20000"/>
        </a:spcBef>
        <a:spcAft>
          <a:spcPct val="0"/>
        </a:spcAft>
        <a:buClr>
          <a:schemeClr val="tx1"/>
        </a:buClr>
        <a:buChar char="•"/>
        <a:defRPr>
          <a:solidFill>
            <a:schemeClr val="tx1"/>
          </a:solidFill>
          <a:latin typeface="+mn-lt"/>
        </a:defRPr>
      </a:lvl5pPr>
      <a:lvl6pPr marL="2228850" indent="-228600" algn="l" rtl="0" eaLnBrk="1" fontAlgn="base" hangingPunct="1">
        <a:spcBef>
          <a:spcPct val="20000"/>
        </a:spcBef>
        <a:spcAft>
          <a:spcPct val="0"/>
        </a:spcAft>
        <a:buClr>
          <a:schemeClr val="tx1"/>
        </a:buClr>
        <a:buChar char="•"/>
        <a:defRPr>
          <a:solidFill>
            <a:schemeClr val="tx1"/>
          </a:solidFill>
          <a:latin typeface="+mn-lt"/>
        </a:defRPr>
      </a:lvl6pPr>
      <a:lvl7pPr marL="2686050" indent="-228600" algn="l" rtl="0" eaLnBrk="1" fontAlgn="base" hangingPunct="1">
        <a:spcBef>
          <a:spcPct val="20000"/>
        </a:spcBef>
        <a:spcAft>
          <a:spcPct val="0"/>
        </a:spcAft>
        <a:buClr>
          <a:schemeClr val="tx1"/>
        </a:buClr>
        <a:buChar char="•"/>
        <a:defRPr>
          <a:solidFill>
            <a:schemeClr val="tx1"/>
          </a:solidFill>
          <a:latin typeface="+mn-lt"/>
        </a:defRPr>
      </a:lvl7pPr>
      <a:lvl8pPr marL="3143250" indent="-228600" algn="l" rtl="0" eaLnBrk="1" fontAlgn="base" hangingPunct="1">
        <a:spcBef>
          <a:spcPct val="20000"/>
        </a:spcBef>
        <a:spcAft>
          <a:spcPct val="0"/>
        </a:spcAft>
        <a:buClr>
          <a:schemeClr val="tx1"/>
        </a:buClr>
        <a:buChar char="•"/>
        <a:defRPr>
          <a:solidFill>
            <a:schemeClr val="tx1"/>
          </a:solidFill>
          <a:latin typeface="+mn-lt"/>
        </a:defRPr>
      </a:lvl8pPr>
      <a:lvl9pPr marL="3600450" indent="-228600" algn="l" rtl="0" eaLnBrk="1" fontAlgn="base" hangingPunct="1">
        <a:spcBef>
          <a:spcPct val="2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F61BD-9517-45B6-B77F-BD416CA9D7E3}" type="datetimeFigureOut">
              <a:rPr lang="en-US" smtClean="0">
                <a:solidFill>
                  <a:prstClr val="black">
                    <a:tint val="75000"/>
                  </a:prstClr>
                </a:solidFill>
              </a:rPr>
              <a:pPr/>
              <a:t>10/17/2016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8FD4A-2CB5-4B49-9B8A-506B19FDC2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2925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D7DB55D0-98B3-4CAB-8B89-CC623021881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5990335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gif"/></Relationships>
</file>

<file path=ppt/slides/_rels/slide1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Layout" Target="../slideLayouts/slideLayout24.xml"/><Relationship Id="rId1" Type="http://schemas.openxmlformats.org/officeDocument/2006/relationships/tags" Target="../tags/tag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tags" Target="../tags/tag8.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4.xml"/><Relationship Id="rId1" Type="http://schemas.openxmlformats.org/officeDocument/2006/relationships/tags" Target="../tags/tag9.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24.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Layout" Target="../slideLayouts/slideLayout24.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1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9.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16.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4.xml"/><Relationship Id="rId1" Type="http://schemas.openxmlformats.org/officeDocument/2006/relationships/tags" Target="../tags/tag18.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58.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08.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12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1.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1.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81.png"/><Relationship Id="rId4"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4.xml"/><Relationship Id="rId1" Type="http://schemas.openxmlformats.org/officeDocument/2006/relationships/tags" Target="../tags/tag22.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90.png"/><Relationship Id="rId4" Type="http://schemas.openxmlformats.org/officeDocument/2006/relationships/image" Target="../media/image89.jpg"/></Relationships>
</file>

<file path=ppt/slides/_rels/slide5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2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0.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0" y="1447800"/>
            <a:ext cx="9001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rgbClr val="FFFF00"/>
                </a:solidFill>
                <a:effectLst/>
                <a:uLnTx/>
                <a:uFillTx/>
                <a:latin typeface="Arial Unicode MS" pitchFamily="34" charset="-128"/>
                <a:ea typeface="+mn-ea"/>
                <a:cs typeface="Times New Roman" pitchFamily="18" charset="0"/>
              </a:rPr>
              <a:t>GOES-R Overview</a:t>
            </a:r>
          </a:p>
        </p:txBody>
      </p:sp>
      <p:sp>
        <p:nvSpPr>
          <p:cNvPr id="101381" name="Text Box 6"/>
          <p:cNvSpPr txBox="1">
            <a:spLocks noChangeArrowheads="1"/>
          </p:cNvSpPr>
          <p:nvPr/>
        </p:nvSpPr>
        <p:spPr bwMode="auto">
          <a:xfrm>
            <a:off x="2671762" y="5552182"/>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charset="0"/>
                <a:ea typeface="+mn-ea"/>
                <a:cs typeface="+mn-cs"/>
              </a:rPr>
              <a:t>SOO training</a:t>
            </a: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charset="0"/>
                <a:ea typeface="+mn-ea"/>
                <a:cs typeface="+mn-cs"/>
              </a:rPr>
              <a:t>Kansas City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charset="0"/>
                <a:ea typeface="+mn-ea"/>
                <a:cs typeface="+mn-cs"/>
              </a:rPr>
              <a:t>Fall 2016 / Spring 2017</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8BEC4E-F8ED-4337-BB55-72A2DF540C7F}"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dirty="0" smtClean="0">
              <a:ln>
                <a:noFill/>
              </a:ln>
              <a:solidFill>
                <a:srgbClr val="000000"/>
              </a:solidFill>
              <a:effectLst/>
              <a:uLnTx/>
              <a:uFillTx/>
              <a:latin typeface="Arial" charset="0"/>
              <a:ea typeface="+mn-ea"/>
              <a:cs typeface="+mn-cs"/>
            </a:endParaRPr>
          </a:p>
        </p:txBody>
      </p:sp>
      <p:pic>
        <p:nvPicPr>
          <p:cNvPr id="101385" name="Picture 2" descr="C:\SAT\Users\tims\Documents\gifs_old\star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2203174"/>
            <a:ext cx="4800600" cy="3130826"/>
          </a:xfrm>
          <a:prstGeom prst="rect">
            <a:avLst/>
          </a:prstGeom>
        </p:spPr>
      </p:pic>
    </p:spTree>
    <p:extLst>
      <p:ext uri="{BB962C8B-B14F-4D97-AF65-F5344CB8AC3E}">
        <p14:creationId xmlns:p14="http://schemas.microsoft.com/office/powerpoint/2010/main" val="2414017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86750" y="16933"/>
            <a:ext cx="7014249" cy="765175"/>
          </a:xfrm>
        </p:spPr>
        <p:txBody>
          <a:bodyPr>
            <a:normAutofit/>
          </a:bodyPr>
          <a:lstStyle/>
          <a:p>
            <a:r>
              <a:rPr lang="en-US" sz="3200" b="1" dirty="0" smtClean="0"/>
              <a:t>Geostationary Lightning Mapper(GLM)</a:t>
            </a:r>
            <a:endParaRPr lang="en-US" sz="3200" b="1" dirty="0"/>
          </a:p>
        </p:txBody>
      </p:sp>
      <p:sp>
        <p:nvSpPr>
          <p:cNvPr id="7" name="Content Placeholder 2"/>
          <p:cNvSpPr>
            <a:spLocks noGrp="1"/>
          </p:cNvSpPr>
          <p:nvPr>
            <p:ph idx="4294967295"/>
          </p:nvPr>
        </p:nvSpPr>
        <p:spPr>
          <a:xfrm>
            <a:off x="0" y="990600"/>
            <a:ext cx="9144000" cy="2895599"/>
          </a:xfrm>
          <a:prstGeom prst="rect">
            <a:avLst/>
          </a:prstGeom>
        </p:spPr>
        <p:txBody>
          <a:bodyPr>
            <a:normAutofit fontScale="92500"/>
          </a:bodyPr>
          <a:lstStyle/>
          <a:p>
            <a:pPr marL="168275" indent="-168275">
              <a:spcAft>
                <a:spcPts val="600"/>
              </a:spcAft>
            </a:pPr>
            <a:r>
              <a:rPr lang="en-US" sz="2100" dirty="0" smtClean="0">
                <a:solidFill>
                  <a:schemeClr val="bg1"/>
                </a:solidFill>
                <a:cs typeface="Arial" pitchFamily="34" charset="0"/>
              </a:rPr>
              <a:t>Mission Benefits</a:t>
            </a:r>
          </a:p>
          <a:p>
            <a:pPr marL="568325" lvl="1" indent="-168275">
              <a:spcAft>
                <a:spcPts val="600"/>
              </a:spcAft>
            </a:pPr>
            <a:r>
              <a:rPr lang="en-US" sz="1900" dirty="0" smtClean="0">
                <a:solidFill>
                  <a:schemeClr val="bg1"/>
                </a:solidFill>
                <a:cs typeface="Arial" pitchFamily="34" charset="0"/>
              </a:rPr>
              <a:t>Potential </a:t>
            </a:r>
            <a:r>
              <a:rPr lang="en-US" sz="1900" dirty="0">
                <a:solidFill>
                  <a:schemeClr val="bg1"/>
                </a:solidFill>
                <a:cs typeface="Arial" pitchFamily="34" charset="0"/>
              </a:rPr>
              <a:t>to improve warning decision-making when combined with radar and imaging</a:t>
            </a:r>
          </a:p>
          <a:p>
            <a:pPr marL="568325" lvl="1" indent="-168275">
              <a:spcAft>
                <a:spcPts val="600"/>
              </a:spcAft>
            </a:pPr>
            <a:r>
              <a:rPr lang="en-US" sz="1900" dirty="0" smtClean="0">
                <a:solidFill>
                  <a:schemeClr val="bg1"/>
                </a:solidFill>
                <a:cs typeface="Arial" pitchFamily="34" charset="0"/>
              </a:rPr>
              <a:t>Cover data sparse regions</a:t>
            </a:r>
            <a:endParaRPr lang="en-US" sz="1900" dirty="0">
              <a:solidFill>
                <a:schemeClr val="bg1"/>
              </a:solidFill>
              <a:cs typeface="Arial" pitchFamily="34" charset="0"/>
            </a:endParaRPr>
          </a:p>
          <a:p>
            <a:pPr marL="568325" lvl="1" indent="-168275">
              <a:spcAft>
                <a:spcPts val="600"/>
              </a:spcAft>
            </a:pPr>
            <a:r>
              <a:rPr lang="en-US" sz="1900" dirty="0" smtClean="0">
                <a:solidFill>
                  <a:schemeClr val="bg1"/>
                </a:solidFill>
                <a:cs typeface="Arial" pitchFamily="34" charset="0"/>
              </a:rPr>
              <a:t>Diagnosing convective storm structure and evolution</a:t>
            </a:r>
          </a:p>
          <a:p>
            <a:pPr marL="568325" lvl="1" indent="-168275">
              <a:spcAft>
                <a:spcPts val="600"/>
              </a:spcAft>
            </a:pPr>
            <a:r>
              <a:rPr lang="en-US" sz="1900" dirty="0" smtClean="0">
                <a:solidFill>
                  <a:schemeClr val="bg1"/>
                </a:solidFill>
                <a:cs typeface="Arial" pitchFamily="34" charset="0"/>
              </a:rPr>
              <a:t>Aviation and marine convective weather hazards</a:t>
            </a:r>
          </a:p>
          <a:p>
            <a:pPr marL="568325" lvl="1" indent="-168275">
              <a:spcAft>
                <a:spcPts val="600"/>
              </a:spcAft>
            </a:pPr>
            <a:r>
              <a:rPr lang="en-US" sz="1900" dirty="0" smtClean="0">
                <a:solidFill>
                  <a:schemeClr val="bg1"/>
                </a:solidFill>
                <a:cs typeface="Arial" pitchFamily="34" charset="0"/>
              </a:rPr>
              <a:t>Tropical cyclone intensity change</a:t>
            </a:r>
          </a:p>
          <a:p>
            <a:pPr marL="568325" lvl="1" indent="-168275">
              <a:spcAft>
                <a:spcPts val="600"/>
              </a:spcAft>
            </a:pPr>
            <a:r>
              <a:rPr lang="en-US" sz="1900" dirty="0" smtClean="0">
                <a:solidFill>
                  <a:schemeClr val="bg1"/>
                </a:solidFill>
                <a:cs typeface="Arial" pitchFamily="34" charset="0"/>
              </a:rPr>
              <a:t>Decadal changes of extreme weather – thunderstorms/ lightning intensity and distribution</a:t>
            </a:r>
          </a:p>
        </p:txBody>
      </p:sp>
      <p:sp>
        <p:nvSpPr>
          <p:cNvPr id="11" name="Rectangle 10"/>
          <p:cNvSpPr/>
          <p:nvPr/>
        </p:nvSpPr>
        <p:spPr>
          <a:xfrm>
            <a:off x="-76200" y="6629400"/>
            <a:ext cx="212590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Figures courtesy of Steve Goodman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42" name="Picture 2" descr="C:\Users\bline\Desktop\HWT2016_images\gGLM2_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9538" y="3962400"/>
            <a:ext cx="3821044" cy="25109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384" y="3991139"/>
            <a:ext cx="3200400" cy="22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5000" y="6248400"/>
            <a:ext cx="18278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Hurricane Katrina</a:t>
            </a:r>
          </a:p>
        </p:txBody>
      </p:sp>
      <p:sp>
        <p:nvSpPr>
          <p:cNvPr id="5" name="TextBox 4"/>
          <p:cNvSpPr txBox="1"/>
          <p:nvPr/>
        </p:nvSpPr>
        <p:spPr>
          <a:xfrm>
            <a:off x="990600" y="6096000"/>
            <a:ext cx="4251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PGLM Total Lightning - Denver</a:t>
            </a:r>
          </a:p>
        </p:txBody>
      </p:sp>
    </p:spTree>
    <p:custDataLst>
      <p:tags r:id="rId1"/>
    </p:custDataLst>
    <p:extLst>
      <p:ext uri="{BB962C8B-B14F-4D97-AF65-F5344CB8AC3E}">
        <p14:creationId xmlns:p14="http://schemas.microsoft.com/office/powerpoint/2010/main" val="1664027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Total Lightning</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95600"/>
            <a:ext cx="41433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048879"/>
            <a:ext cx="8686800" cy="15388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Cloud-to-ground AND intra-cloud flashes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Stronger, deeper updrafts lead to more lightning, with most lightning in-cloud</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Total Lightning is driven by updraft in mixed phase region (above 10C)</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Increase in total lightning signifies strengthening updraft</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Rapid increase often precedes occurrence of severe weather by 10s of minutes.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99" y="2895600"/>
            <a:ext cx="367567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6200" y="6629400"/>
            <a:ext cx="1952779"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Figures courtesy of NASA/</a:t>
            </a:r>
            <a:r>
              <a:rPr kumimoji="0" lang="en-US" sz="1050" b="0" i="0" u="none" strike="noStrike" kern="1200" cap="none" spc="0" normalizeH="0" baseline="0" noProof="0" dirty="0" err="1">
                <a:ln>
                  <a:noFill/>
                </a:ln>
                <a:solidFill>
                  <a:prstClr val="white"/>
                </a:solidFill>
                <a:effectLst/>
                <a:uLnTx/>
                <a:uFillTx/>
                <a:latin typeface="Calibri"/>
                <a:ea typeface="+mn-ea"/>
                <a:cs typeface="+mn-cs"/>
              </a:rPr>
              <a:t>SPoRT</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108918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Lightning for DSS</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43000"/>
            <a:ext cx="3537367" cy="288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12" t="4504" r="2956" b="6306"/>
          <a:stretch/>
        </p:blipFill>
        <p:spPr bwMode="auto">
          <a:xfrm>
            <a:off x="1333499" y="4191000"/>
            <a:ext cx="582930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1676400"/>
            <a:ext cx="44958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Total Lightning- in –cloud and cloud-to-ground lightning extent information valuable for support of outdoor events</a:t>
            </a:r>
          </a:p>
        </p:txBody>
      </p:sp>
      <p:sp>
        <p:nvSpPr>
          <p:cNvPr id="11" name="Rectangle 10"/>
          <p:cNvSpPr/>
          <p:nvPr/>
        </p:nvSpPr>
        <p:spPr>
          <a:xfrm>
            <a:off x="-76200" y="6629400"/>
            <a:ext cx="1952779"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Figures courtesy of NASA/</a:t>
            </a:r>
            <a:r>
              <a:rPr kumimoji="0" lang="en-US" sz="1050" b="0" i="0" u="none" strike="noStrike" kern="1200" cap="none" spc="0" normalizeH="0" baseline="0" noProof="0" dirty="0" err="1">
                <a:ln>
                  <a:noFill/>
                </a:ln>
                <a:solidFill>
                  <a:prstClr val="white"/>
                </a:solidFill>
                <a:effectLst/>
                <a:uLnTx/>
                <a:uFillTx/>
                <a:latin typeface="Calibri"/>
                <a:ea typeface="+mn-ea"/>
                <a:cs typeface="+mn-cs"/>
              </a:rPr>
              <a:t>SPoRT</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183947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lide1"/>
          <p:cNvPicPr>
            <a:picLocks noGrp="1" noChangeAspect="1"/>
          </p:cNvPicPr>
          <p:nvPr isPhoto="1"/>
        </p:nvPicPr>
        <p:blipFill rotWithShape="1">
          <a:blip r:embed="rId3">
            <a:lum/>
            <a:extLst>
              <a:ext uri="{28A0092B-C50C-407E-A947-70E740481C1C}">
                <a14:useLocalDpi xmlns:a14="http://schemas.microsoft.com/office/drawing/2010/main" val="0"/>
              </a:ext>
            </a:extLst>
          </a:blip>
          <a:srcRect l="6793" t="2555" r="7639" b="2778"/>
          <a:stretch/>
        </p:blipFill>
        <p:spPr>
          <a:xfrm>
            <a:off x="304800" y="1295400"/>
            <a:ext cx="6198907" cy="5143500"/>
          </a:xfrm>
          <a:prstGeom prst="rect">
            <a:avLst/>
          </a:prstGeom>
          <a:noFill/>
          <a:ln>
            <a:noFill/>
          </a:ln>
        </p:spPr>
      </p:pic>
      <p:sp>
        <p:nvSpPr>
          <p:cNvPr id="2" name="Title 1"/>
          <p:cNvSpPr>
            <a:spLocks noGrp="1"/>
          </p:cNvSpPr>
          <p:nvPr>
            <p:ph type="title"/>
          </p:nvPr>
        </p:nvSpPr>
        <p:spPr/>
        <p:txBody>
          <a:bodyPr>
            <a:normAutofit/>
          </a:bodyPr>
          <a:lstStyle/>
          <a:p>
            <a:r>
              <a:rPr lang="en-US" sz="3600" dirty="0" smtClean="0"/>
              <a:t>Current GOES Spectral Bands (5)</a:t>
            </a:r>
            <a:endParaRPr lang="en-US" sz="3600" dirty="0"/>
          </a:p>
        </p:txBody>
      </p:sp>
      <p:sp>
        <p:nvSpPr>
          <p:cNvPr id="3" name="TextBox 2"/>
          <p:cNvSpPr txBox="1"/>
          <p:nvPr/>
        </p:nvSpPr>
        <p:spPr>
          <a:xfrm>
            <a:off x="2438400" y="2373868"/>
            <a:ext cx="533400" cy="369332"/>
          </a:xfrm>
          <a:prstGeom prst="rect">
            <a:avLst/>
          </a:prstGeom>
          <a:noFill/>
        </p:spPr>
        <p:txBody>
          <a:bodyPr wrap="square" rtlCol="0">
            <a:spAutoFit/>
          </a:bodyPr>
          <a:lstStyle/>
          <a:p>
            <a:r>
              <a:rPr lang="en-US" b="1" dirty="0">
                <a:solidFill>
                  <a:prstClr val="white"/>
                </a:solidFill>
              </a:rPr>
              <a:t>VIS</a:t>
            </a:r>
          </a:p>
        </p:txBody>
      </p:sp>
      <p:sp>
        <p:nvSpPr>
          <p:cNvPr id="7" name="TextBox 6"/>
          <p:cNvSpPr txBox="1"/>
          <p:nvPr/>
        </p:nvSpPr>
        <p:spPr>
          <a:xfrm>
            <a:off x="4038600" y="3682484"/>
            <a:ext cx="533400" cy="369332"/>
          </a:xfrm>
          <a:prstGeom prst="rect">
            <a:avLst/>
          </a:prstGeom>
          <a:noFill/>
        </p:spPr>
        <p:txBody>
          <a:bodyPr wrap="square" rtlCol="0">
            <a:spAutoFit/>
          </a:bodyPr>
          <a:lstStyle/>
          <a:p>
            <a:r>
              <a:rPr lang="en-US" b="1" dirty="0">
                <a:solidFill>
                  <a:prstClr val="white"/>
                </a:solidFill>
              </a:rPr>
              <a:t>NIR</a:t>
            </a:r>
          </a:p>
        </p:txBody>
      </p:sp>
      <p:sp>
        <p:nvSpPr>
          <p:cNvPr id="8" name="TextBox 7"/>
          <p:cNvSpPr txBox="1"/>
          <p:nvPr/>
        </p:nvSpPr>
        <p:spPr>
          <a:xfrm>
            <a:off x="5446486" y="3682484"/>
            <a:ext cx="533400" cy="369332"/>
          </a:xfrm>
          <a:prstGeom prst="rect">
            <a:avLst/>
          </a:prstGeom>
          <a:noFill/>
        </p:spPr>
        <p:txBody>
          <a:bodyPr wrap="square" rtlCol="0">
            <a:spAutoFit/>
          </a:bodyPr>
          <a:lstStyle/>
          <a:p>
            <a:r>
              <a:rPr lang="en-US" b="1" dirty="0">
                <a:solidFill>
                  <a:prstClr val="white"/>
                </a:solidFill>
              </a:rPr>
              <a:t>WV</a:t>
            </a:r>
          </a:p>
        </p:txBody>
      </p:sp>
      <p:sp>
        <p:nvSpPr>
          <p:cNvPr id="9" name="TextBox 8"/>
          <p:cNvSpPr txBox="1"/>
          <p:nvPr/>
        </p:nvSpPr>
        <p:spPr>
          <a:xfrm>
            <a:off x="2480128" y="6107668"/>
            <a:ext cx="720271" cy="369332"/>
          </a:xfrm>
          <a:prstGeom prst="rect">
            <a:avLst/>
          </a:prstGeom>
          <a:noFill/>
        </p:spPr>
        <p:txBody>
          <a:bodyPr wrap="square" rtlCol="0">
            <a:spAutoFit/>
          </a:bodyPr>
          <a:lstStyle/>
          <a:p>
            <a:r>
              <a:rPr lang="en-US" b="1" dirty="0">
                <a:solidFill>
                  <a:prstClr val="white"/>
                </a:solidFill>
              </a:rPr>
              <a:t>IRW</a:t>
            </a:r>
          </a:p>
        </p:txBody>
      </p:sp>
      <p:sp>
        <p:nvSpPr>
          <p:cNvPr id="10" name="TextBox 9"/>
          <p:cNvSpPr txBox="1"/>
          <p:nvPr/>
        </p:nvSpPr>
        <p:spPr>
          <a:xfrm>
            <a:off x="5562600" y="6107668"/>
            <a:ext cx="685800" cy="369332"/>
          </a:xfrm>
          <a:prstGeom prst="rect">
            <a:avLst/>
          </a:prstGeom>
          <a:noFill/>
        </p:spPr>
        <p:txBody>
          <a:bodyPr wrap="square" rtlCol="0">
            <a:spAutoFit/>
          </a:bodyPr>
          <a:lstStyle/>
          <a:p>
            <a:r>
              <a:rPr lang="en-US" b="1" dirty="0">
                <a:solidFill>
                  <a:prstClr val="white"/>
                </a:solidFill>
              </a:rPr>
              <a:t>CO2</a:t>
            </a:r>
          </a:p>
        </p:txBody>
      </p:sp>
      <p:sp>
        <p:nvSpPr>
          <p:cNvPr id="12" name="Rectangle 11"/>
          <p:cNvSpPr/>
          <p:nvPr/>
        </p:nvSpPr>
        <p:spPr>
          <a:xfrm>
            <a:off x="-76200" y="6629400"/>
            <a:ext cx="1933543" cy="261610"/>
          </a:xfrm>
          <a:prstGeom prst="rect">
            <a:avLst/>
          </a:prstGeom>
        </p:spPr>
        <p:txBody>
          <a:bodyPr wrap="none">
            <a:spAutoFit/>
          </a:bodyPr>
          <a:lstStyle/>
          <a:p>
            <a:r>
              <a:rPr lang="en-US" sz="1050" dirty="0">
                <a:solidFill>
                  <a:prstClr val="white"/>
                </a:solidFill>
              </a:rPr>
              <a:t>Figures courtesy of Tim </a:t>
            </a:r>
            <a:r>
              <a:rPr lang="en-US" sz="1050" dirty="0" err="1">
                <a:solidFill>
                  <a:prstClr val="white"/>
                </a:solidFill>
              </a:rPr>
              <a:t>Schmit</a:t>
            </a:r>
            <a:endParaRPr lang="en-US" sz="1050" dirty="0">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13</a:t>
            </a:fld>
            <a:endParaRPr lang="en-US" dirty="0">
              <a:solidFill>
                <a:prstClr val="white"/>
              </a:solidFill>
            </a:endParaRPr>
          </a:p>
        </p:txBody>
      </p:sp>
      <p:sp>
        <p:nvSpPr>
          <p:cNvPr id="11" name="TextBox 10"/>
          <p:cNvSpPr txBox="1"/>
          <p:nvPr/>
        </p:nvSpPr>
        <p:spPr>
          <a:xfrm>
            <a:off x="6781800" y="2568476"/>
            <a:ext cx="1524776" cy="2308324"/>
          </a:xfrm>
          <a:prstGeom prst="rect">
            <a:avLst/>
          </a:prstGeom>
          <a:noFill/>
        </p:spPr>
        <p:txBody>
          <a:bodyPr wrap="none" rtlCol="0">
            <a:spAutoFit/>
          </a:bodyPr>
          <a:lstStyle/>
          <a:p>
            <a:r>
              <a:rPr lang="en-US" sz="4800" dirty="0">
                <a:solidFill>
                  <a:srgbClr val="FFFF00"/>
                </a:solidFill>
              </a:rPr>
              <a:t>1 VIS</a:t>
            </a:r>
          </a:p>
          <a:p>
            <a:r>
              <a:rPr lang="en-US" sz="4800" dirty="0">
                <a:solidFill>
                  <a:srgbClr val="FF0000"/>
                </a:solidFill>
              </a:rPr>
              <a:t>0 NIR</a:t>
            </a:r>
          </a:p>
          <a:p>
            <a:r>
              <a:rPr lang="en-US" sz="4800" dirty="0">
                <a:solidFill>
                  <a:srgbClr val="00B0F0"/>
                </a:solidFill>
              </a:rPr>
              <a:t>4 IR</a:t>
            </a:r>
          </a:p>
        </p:txBody>
      </p:sp>
      <p:sp>
        <p:nvSpPr>
          <p:cNvPr id="13" name="Rectangle 12"/>
          <p:cNvSpPr/>
          <p:nvPr/>
        </p:nvSpPr>
        <p:spPr>
          <a:xfrm>
            <a:off x="1943100" y="1295400"/>
            <a:ext cx="1638300" cy="1371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1943100" y="5249418"/>
            <a:ext cx="1638300" cy="118948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6" name="Rectangle 15"/>
          <p:cNvSpPr/>
          <p:nvPr/>
        </p:nvSpPr>
        <p:spPr>
          <a:xfrm>
            <a:off x="3581399" y="2694711"/>
            <a:ext cx="2922307" cy="132991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7" name="Rectangle 16"/>
          <p:cNvSpPr/>
          <p:nvPr/>
        </p:nvSpPr>
        <p:spPr>
          <a:xfrm>
            <a:off x="5078694" y="5257800"/>
            <a:ext cx="1474506" cy="118948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custDataLst>
      <p:tags r:id="rId1"/>
    </p:custDataLst>
    <p:extLst>
      <p:ext uri="{BB962C8B-B14F-4D97-AF65-F5344CB8AC3E}">
        <p14:creationId xmlns:p14="http://schemas.microsoft.com/office/powerpoint/2010/main" val="617853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 Spectral Bands (16)</a:t>
            </a:r>
            <a:endParaRPr lang="en-US" dirty="0"/>
          </a:p>
        </p:txBody>
      </p:sp>
      <p:pic>
        <p:nvPicPr>
          <p:cNvPr id="6" name="Picture 5" descr="Slide2"/>
          <p:cNvPicPr>
            <a:picLocks noGrp="1" noChangeAspect="1"/>
          </p:cNvPicPr>
          <p:nvPr isPhoto="1"/>
        </p:nvPicPr>
        <p:blipFill rotWithShape="1">
          <a:blip r:embed="rId3">
            <a:lum/>
            <a:extLst>
              <a:ext uri="{28A0092B-C50C-407E-A947-70E740481C1C}">
                <a14:useLocalDpi xmlns:a14="http://schemas.microsoft.com/office/drawing/2010/main" val="0"/>
              </a:ext>
            </a:extLst>
          </a:blip>
          <a:srcRect l="6793" t="2555" r="7639" b="2779"/>
          <a:stretch/>
        </p:blipFill>
        <p:spPr>
          <a:xfrm>
            <a:off x="304800" y="1295400"/>
            <a:ext cx="6198907" cy="5143500"/>
          </a:xfrm>
          <a:prstGeom prst="rect">
            <a:avLst/>
          </a:prstGeom>
          <a:noFill/>
          <a:ln>
            <a:noFill/>
          </a:ln>
        </p:spPr>
      </p:pic>
      <p:sp>
        <p:nvSpPr>
          <p:cNvPr id="7" name="Text Box 18"/>
          <p:cNvSpPr txBox="1">
            <a:spLocks noChangeArrowheads="1"/>
          </p:cNvSpPr>
          <p:nvPr/>
        </p:nvSpPr>
        <p:spPr bwMode="auto">
          <a:xfrm>
            <a:off x="19812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0.64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8" name="Text Box 19"/>
          <p:cNvSpPr txBox="1">
            <a:spLocks noChangeArrowheads="1"/>
          </p:cNvSpPr>
          <p:nvPr/>
        </p:nvSpPr>
        <p:spPr bwMode="auto">
          <a:xfrm>
            <a:off x="37338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0.86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9" name="Text Box 20"/>
          <p:cNvSpPr txBox="1">
            <a:spLocks noChangeArrowheads="1"/>
          </p:cNvSpPr>
          <p:nvPr/>
        </p:nvSpPr>
        <p:spPr bwMode="auto">
          <a:xfrm>
            <a:off x="51816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0" name="Text Box 21"/>
          <p:cNvSpPr txBox="1">
            <a:spLocks noChangeArrowheads="1"/>
          </p:cNvSpPr>
          <p:nvPr/>
        </p:nvSpPr>
        <p:spPr bwMode="auto">
          <a:xfrm>
            <a:off x="4572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1.61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1" name="Text Box 22"/>
          <p:cNvSpPr txBox="1">
            <a:spLocks noChangeArrowheads="1"/>
          </p:cNvSpPr>
          <p:nvPr/>
        </p:nvSpPr>
        <p:spPr bwMode="auto">
          <a:xfrm>
            <a:off x="20574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2.26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2" name="Text Box 23"/>
          <p:cNvSpPr txBox="1">
            <a:spLocks noChangeArrowheads="1"/>
          </p:cNvSpPr>
          <p:nvPr/>
        </p:nvSpPr>
        <p:spPr bwMode="auto">
          <a:xfrm>
            <a:off x="36576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3.9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3" name="Text Box 24"/>
          <p:cNvSpPr txBox="1">
            <a:spLocks noChangeArrowheads="1"/>
          </p:cNvSpPr>
          <p:nvPr/>
        </p:nvSpPr>
        <p:spPr bwMode="auto">
          <a:xfrm>
            <a:off x="51054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4" name="Text Box 25"/>
          <p:cNvSpPr txBox="1">
            <a:spLocks noChangeArrowheads="1"/>
          </p:cNvSpPr>
          <p:nvPr/>
        </p:nvSpPr>
        <p:spPr bwMode="auto">
          <a:xfrm>
            <a:off x="457200" y="4953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5" name="Text Box 26"/>
          <p:cNvSpPr txBox="1">
            <a:spLocks noChangeArrowheads="1"/>
          </p:cNvSpPr>
          <p:nvPr/>
        </p:nvSpPr>
        <p:spPr bwMode="auto">
          <a:xfrm>
            <a:off x="2057400" y="4921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 name="Text Box 27"/>
          <p:cNvSpPr txBox="1">
            <a:spLocks noChangeArrowheads="1"/>
          </p:cNvSpPr>
          <p:nvPr/>
        </p:nvSpPr>
        <p:spPr bwMode="auto">
          <a:xfrm>
            <a:off x="457200" y="233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0.47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17" name="Text Box 28"/>
          <p:cNvSpPr txBox="1">
            <a:spLocks noChangeArrowheads="1"/>
          </p:cNvSpPr>
          <p:nvPr/>
        </p:nvSpPr>
        <p:spPr bwMode="auto">
          <a:xfrm>
            <a:off x="3581400" y="4921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8" name="Text Box 29"/>
          <p:cNvSpPr txBox="1">
            <a:spLocks noChangeArrowheads="1"/>
          </p:cNvSpPr>
          <p:nvPr/>
        </p:nvSpPr>
        <p:spPr bwMode="auto">
          <a:xfrm>
            <a:off x="5181600" y="4921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9" name="Text Box 30"/>
          <p:cNvSpPr txBox="1">
            <a:spLocks noChangeArrowheads="1"/>
          </p:cNvSpPr>
          <p:nvPr/>
        </p:nvSpPr>
        <p:spPr bwMode="auto">
          <a:xfrm>
            <a:off x="304800" y="61404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20" name="Text Box 31"/>
          <p:cNvSpPr txBox="1">
            <a:spLocks noChangeArrowheads="1"/>
          </p:cNvSpPr>
          <p:nvPr/>
        </p:nvSpPr>
        <p:spPr bwMode="auto">
          <a:xfrm>
            <a:off x="2209800" y="614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dirty="0">
                <a:solidFill>
                  <a:srgbClr val="FFFFFF"/>
                </a:solidFill>
                <a:latin typeface="Times New Roman" pitchFamily="18" charset="0"/>
              </a:rPr>
              <a:t>11.2 </a:t>
            </a:r>
            <a:r>
              <a:rPr lang="en-US" sz="1600" b="1" dirty="0">
                <a:solidFill>
                  <a:srgbClr val="FFFFFF"/>
                </a:solidFill>
                <a:latin typeface="Symbol"/>
                <a:sym typeface="Symbol" pitchFamily="18" charset="2"/>
              </a:rPr>
              <a:t></a:t>
            </a:r>
            <a:r>
              <a:rPr lang="en-US" sz="1600" b="1" dirty="0">
                <a:solidFill>
                  <a:srgbClr val="FFFFFF"/>
                </a:solidFill>
                <a:latin typeface="Times New Roman" pitchFamily="18" charset="0"/>
                <a:sym typeface="Symbol" pitchFamily="18" charset="2"/>
              </a:rPr>
              <a:t>m</a:t>
            </a:r>
            <a:endParaRPr lang="en-US" sz="1600" b="1" dirty="0">
              <a:solidFill>
                <a:srgbClr val="FFFFFF"/>
              </a:solidFill>
              <a:latin typeface="Times New Roman" pitchFamily="18" charset="0"/>
            </a:endParaRPr>
          </a:p>
        </p:txBody>
      </p:sp>
      <p:sp>
        <p:nvSpPr>
          <p:cNvPr id="21" name="Text Box 32"/>
          <p:cNvSpPr txBox="1">
            <a:spLocks noChangeArrowheads="1"/>
          </p:cNvSpPr>
          <p:nvPr/>
        </p:nvSpPr>
        <p:spPr bwMode="auto">
          <a:xfrm>
            <a:off x="3657600" y="614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22" name="Text Box 33"/>
          <p:cNvSpPr txBox="1">
            <a:spLocks noChangeArrowheads="1"/>
          </p:cNvSpPr>
          <p:nvPr/>
        </p:nvSpPr>
        <p:spPr bwMode="auto">
          <a:xfrm>
            <a:off x="5181600" y="61404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Symbol"/>
                <a:sym typeface="Symbol" pitchFamily="18" charset="2"/>
              </a:rPr>
              <a:t></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24" name="Rectangle 23"/>
          <p:cNvSpPr/>
          <p:nvPr/>
        </p:nvSpPr>
        <p:spPr>
          <a:xfrm>
            <a:off x="-26707" y="6629400"/>
            <a:ext cx="1933543" cy="261610"/>
          </a:xfrm>
          <a:prstGeom prst="rect">
            <a:avLst/>
          </a:prstGeom>
        </p:spPr>
        <p:txBody>
          <a:bodyPr wrap="none">
            <a:spAutoFit/>
          </a:bodyPr>
          <a:lstStyle/>
          <a:p>
            <a:r>
              <a:rPr lang="en-US" sz="1050" dirty="0">
                <a:solidFill>
                  <a:prstClr val="white"/>
                </a:solidFill>
              </a:rPr>
              <a:t>Figures courtesy of Tim </a:t>
            </a:r>
            <a:r>
              <a:rPr lang="en-US" sz="1050" dirty="0" err="1">
                <a:solidFill>
                  <a:prstClr val="white"/>
                </a:solidFill>
              </a:rPr>
              <a:t>Schmit</a:t>
            </a:r>
            <a:endParaRPr lang="en-US" sz="1050" dirty="0">
              <a:solidFill>
                <a:prstClr val="white"/>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white"/>
                </a:solidFill>
              </a:rPr>
              <a:pPr/>
              <a:t>14</a:t>
            </a:fld>
            <a:endParaRPr lang="en-US" dirty="0">
              <a:solidFill>
                <a:prstClr val="white"/>
              </a:solidFill>
            </a:endParaRPr>
          </a:p>
        </p:txBody>
      </p:sp>
      <p:sp>
        <p:nvSpPr>
          <p:cNvPr id="4" name="Rectangle 3"/>
          <p:cNvSpPr/>
          <p:nvPr/>
        </p:nvSpPr>
        <p:spPr>
          <a:xfrm>
            <a:off x="304800" y="1295400"/>
            <a:ext cx="3276600" cy="1371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657600" y="1295400"/>
            <a:ext cx="2846107" cy="137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5" name="Rectangle 24"/>
          <p:cNvSpPr/>
          <p:nvPr/>
        </p:nvSpPr>
        <p:spPr>
          <a:xfrm>
            <a:off x="304800" y="2698750"/>
            <a:ext cx="3276600" cy="1325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6" name="Rectangle 25"/>
          <p:cNvSpPr/>
          <p:nvPr/>
        </p:nvSpPr>
        <p:spPr>
          <a:xfrm>
            <a:off x="304800" y="4059936"/>
            <a:ext cx="6198906" cy="23789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7" name="Rectangle 26"/>
          <p:cNvSpPr/>
          <p:nvPr/>
        </p:nvSpPr>
        <p:spPr>
          <a:xfrm>
            <a:off x="3581399" y="2694711"/>
            <a:ext cx="2922307" cy="132991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 name="TextBox 4"/>
          <p:cNvSpPr txBox="1"/>
          <p:nvPr/>
        </p:nvSpPr>
        <p:spPr>
          <a:xfrm>
            <a:off x="6781800" y="2568476"/>
            <a:ext cx="1524776" cy="2308324"/>
          </a:xfrm>
          <a:prstGeom prst="rect">
            <a:avLst/>
          </a:prstGeom>
          <a:noFill/>
        </p:spPr>
        <p:txBody>
          <a:bodyPr wrap="none" rtlCol="0">
            <a:spAutoFit/>
          </a:bodyPr>
          <a:lstStyle/>
          <a:p>
            <a:r>
              <a:rPr lang="en-US" sz="4800" dirty="0">
                <a:solidFill>
                  <a:srgbClr val="FFFF00"/>
                </a:solidFill>
              </a:rPr>
              <a:t>2 VIS</a:t>
            </a:r>
          </a:p>
          <a:p>
            <a:r>
              <a:rPr lang="en-US" sz="4800" dirty="0">
                <a:solidFill>
                  <a:srgbClr val="FF0000"/>
                </a:solidFill>
              </a:rPr>
              <a:t>4 NIR</a:t>
            </a:r>
          </a:p>
          <a:p>
            <a:r>
              <a:rPr lang="en-US" sz="4800" dirty="0">
                <a:solidFill>
                  <a:srgbClr val="00B0F0"/>
                </a:solidFill>
              </a:rPr>
              <a:t>10 IR</a:t>
            </a:r>
          </a:p>
        </p:txBody>
      </p:sp>
    </p:spTree>
    <p:custDataLst>
      <p:tags r:id="rId1"/>
    </p:custDataLst>
    <p:extLst>
      <p:ext uri="{BB962C8B-B14F-4D97-AF65-F5344CB8AC3E}">
        <p14:creationId xmlns:p14="http://schemas.microsoft.com/office/powerpoint/2010/main" val="2301829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3709468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 Temporal</a:t>
            </a:r>
            <a:endParaRPr lang="en-US" dirty="0"/>
          </a:p>
        </p:txBody>
      </p:sp>
      <p:pic>
        <p:nvPicPr>
          <p:cNvPr id="10" name="Picture 9" descr="ABI_PixelArea_1km_GOES_East_CONUS_MESOs"/>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63586" y="2983344"/>
            <a:ext cx="3894614" cy="3569856"/>
          </a:xfrm>
          <a:prstGeom prst="rect">
            <a:avLst/>
          </a:prstGeom>
          <a:noFill/>
          <a:ln>
            <a:noFill/>
          </a:ln>
        </p:spPr>
      </p:pic>
      <p:pic>
        <p:nvPicPr>
          <p:cNvPr id="11" name="Picture 10" descr="ABI_PixelArea_1km_GOES_West_CONUS_MESOs"/>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228601" y="2991056"/>
            <a:ext cx="3886200" cy="3562144"/>
          </a:xfrm>
          <a:prstGeom prst="rect">
            <a:avLst/>
          </a:prstGeom>
          <a:noFill/>
          <a:ln>
            <a:noFill/>
          </a:ln>
        </p:spPr>
      </p:pic>
      <p:sp>
        <p:nvSpPr>
          <p:cNvPr id="12" name="Rectangle 11"/>
          <p:cNvSpPr/>
          <p:nvPr/>
        </p:nvSpPr>
        <p:spPr>
          <a:xfrm>
            <a:off x="-76200" y="6629400"/>
            <a:ext cx="1933543" cy="261610"/>
          </a:xfrm>
          <a:prstGeom prst="rect">
            <a:avLst/>
          </a:prstGeom>
        </p:spPr>
        <p:txBody>
          <a:bodyPr wrap="none">
            <a:spAutoFit/>
          </a:bodyPr>
          <a:lstStyle/>
          <a:p>
            <a:r>
              <a:rPr lang="en-US" sz="1050" dirty="0">
                <a:solidFill>
                  <a:prstClr val="white"/>
                </a:solidFill>
              </a:rPr>
              <a:t>Figures courtesy of Tim </a:t>
            </a:r>
            <a:r>
              <a:rPr lang="en-US" sz="1050" dirty="0" err="1">
                <a:solidFill>
                  <a:prstClr val="white"/>
                </a:solidFill>
              </a:rPr>
              <a:t>Schmit</a:t>
            </a:r>
            <a:endParaRPr lang="en-US" sz="1050" dirty="0">
              <a:solidFill>
                <a:prstClr val="white"/>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solidFill>
              </a:rPr>
              <a:pPr/>
              <a:t>16</a:t>
            </a:fld>
            <a:endParaRPr lang="en-US" dirty="0">
              <a:solidFill>
                <a:prstClr val="white"/>
              </a:solidFill>
            </a:endParaRPr>
          </a:p>
        </p:txBody>
      </p:sp>
      <p:sp>
        <p:nvSpPr>
          <p:cNvPr id="9" name="TextBox 8"/>
          <p:cNvSpPr txBox="1"/>
          <p:nvPr/>
        </p:nvSpPr>
        <p:spPr>
          <a:xfrm>
            <a:off x="609600" y="6153090"/>
            <a:ext cx="2812629" cy="400110"/>
          </a:xfrm>
          <a:prstGeom prst="rect">
            <a:avLst/>
          </a:prstGeom>
          <a:noFill/>
        </p:spPr>
        <p:txBody>
          <a:bodyPr wrap="none" rtlCol="0">
            <a:spAutoFit/>
          </a:bodyPr>
          <a:lstStyle/>
          <a:p>
            <a:r>
              <a:rPr lang="en-US" sz="2000" b="1" dirty="0">
                <a:solidFill>
                  <a:prstClr val="black"/>
                </a:solidFill>
              </a:rPr>
              <a:t>GOES-West in Flex Mode</a:t>
            </a:r>
          </a:p>
        </p:txBody>
      </p:sp>
      <p:sp>
        <p:nvSpPr>
          <p:cNvPr id="20" name="TextBox 19"/>
          <p:cNvSpPr txBox="1"/>
          <p:nvPr/>
        </p:nvSpPr>
        <p:spPr>
          <a:xfrm>
            <a:off x="5105400" y="6153090"/>
            <a:ext cx="2707793" cy="400110"/>
          </a:xfrm>
          <a:prstGeom prst="rect">
            <a:avLst/>
          </a:prstGeom>
          <a:noFill/>
        </p:spPr>
        <p:txBody>
          <a:bodyPr wrap="none" rtlCol="0">
            <a:spAutoFit/>
          </a:bodyPr>
          <a:lstStyle/>
          <a:p>
            <a:r>
              <a:rPr lang="en-US" sz="2000" b="1" dirty="0">
                <a:solidFill>
                  <a:prstClr val="black"/>
                </a:solidFill>
              </a:rPr>
              <a:t>GOES-East in Flex Mode</a:t>
            </a:r>
          </a:p>
        </p:txBody>
      </p:sp>
      <p:cxnSp>
        <p:nvCxnSpPr>
          <p:cNvPr id="24" name="Straight Arrow Connector 23"/>
          <p:cNvCxnSpPr/>
          <p:nvPr/>
        </p:nvCxnSpPr>
        <p:spPr>
          <a:xfrm>
            <a:off x="2476500" y="2731532"/>
            <a:ext cx="0" cy="360402"/>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476500" y="2723487"/>
            <a:ext cx="2628900" cy="188246"/>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0" y="1038761"/>
            <a:ext cx="4648200" cy="1877437"/>
          </a:xfrm>
          <a:prstGeom prst="rect">
            <a:avLst/>
          </a:prstGeom>
          <a:noFill/>
        </p:spPr>
        <p:txBody>
          <a:bodyPr wrap="square" rtlCol="0">
            <a:spAutoFit/>
          </a:bodyPr>
          <a:lstStyle/>
          <a:p>
            <a:r>
              <a:rPr lang="en-US" sz="2000" b="1" dirty="0">
                <a:solidFill>
                  <a:prstClr val="white"/>
                </a:solidFill>
              </a:rPr>
              <a:t>                       GOES-R:        </a:t>
            </a:r>
            <a:r>
              <a:rPr lang="en-US" sz="2000" b="1" dirty="0">
                <a:solidFill>
                  <a:prstClr val="white">
                    <a:lumMod val="65000"/>
                  </a:prstClr>
                </a:solidFill>
              </a:rPr>
              <a:t>Current:</a:t>
            </a:r>
          </a:p>
          <a:p>
            <a:r>
              <a:rPr lang="en-US" i="1" dirty="0">
                <a:solidFill>
                  <a:prstClr val="white"/>
                </a:solidFill>
              </a:rPr>
              <a:t>	       </a:t>
            </a:r>
            <a:r>
              <a:rPr lang="en-US" sz="1600" i="1" dirty="0">
                <a:solidFill>
                  <a:srgbClr val="FFFF00"/>
                </a:solidFill>
              </a:rPr>
              <a:t>Flex Mode</a:t>
            </a:r>
            <a:r>
              <a:rPr lang="en-US" sz="1600" i="1" dirty="0">
                <a:solidFill>
                  <a:prstClr val="white"/>
                </a:solidFill>
              </a:rPr>
              <a:t>           </a:t>
            </a:r>
            <a:r>
              <a:rPr lang="en-US" sz="1600" dirty="0">
                <a:solidFill>
                  <a:prstClr val="white">
                    <a:lumMod val="65000"/>
                  </a:prstClr>
                </a:solidFill>
              </a:rPr>
              <a:t>Routine</a:t>
            </a:r>
            <a:endParaRPr lang="en-US" i="1" dirty="0">
              <a:solidFill>
                <a:prstClr val="white">
                  <a:lumMod val="65000"/>
                </a:prstClr>
              </a:solidFill>
            </a:endParaRPr>
          </a:p>
          <a:p>
            <a:r>
              <a:rPr lang="en-US" dirty="0">
                <a:solidFill>
                  <a:prstClr val="white"/>
                </a:solidFill>
              </a:rPr>
              <a:t>Full Disk:</a:t>
            </a:r>
            <a:r>
              <a:rPr lang="en-US" sz="2000" dirty="0">
                <a:solidFill>
                  <a:prstClr val="white"/>
                </a:solidFill>
              </a:rPr>
              <a:t>         15 min            </a:t>
            </a:r>
            <a:r>
              <a:rPr lang="en-US" sz="2000" dirty="0">
                <a:solidFill>
                  <a:prstClr val="white">
                    <a:lumMod val="65000"/>
                  </a:prstClr>
                </a:solidFill>
              </a:rPr>
              <a:t>3-hr</a:t>
            </a:r>
          </a:p>
          <a:p>
            <a:r>
              <a:rPr lang="en-US" dirty="0">
                <a:solidFill>
                  <a:prstClr val="white"/>
                </a:solidFill>
              </a:rPr>
              <a:t>CONUS:</a:t>
            </a:r>
            <a:r>
              <a:rPr lang="en-US" sz="2000" dirty="0">
                <a:solidFill>
                  <a:prstClr val="white"/>
                </a:solidFill>
              </a:rPr>
              <a:t>           5 min              </a:t>
            </a:r>
            <a:r>
              <a:rPr lang="en-US" sz="2000" dirty="0">
                <a:solidFill>
                  <a:prstClr val="white">
                    <a:lumMod val="65000"/>
                  </a:prstClr>
                </a:solidFill>
              </a:rPr>
              <a:t>15-min</a:t>
            </a:r>
          </a:p>
          <a:p>
            <a:r>
              <a:rPr lang="en-US" dirty="0">
                <a:solidFill>
                  <a:prstClr val="white"/>
                </a:solidFill>
              </a:rPr>
              <a:t>Mesoscale:</a:t>
            </a:r>
            <a:r>
              <a:rPr lang="en-US" sz="2000" dirty="0">
                <a:solidFill>
                  <a:prstClr val="white"/>
                </a:solidFill>
              </a:rPr>
              <a:t>     30-sec              </a:t>
            </a:r>
            <a:r>
              <a:rPr lang="en-US" sz="2000" dirty="0">
                <a:solidFill>
                  <a:prstClr val="white">
                    <a:lumMod val="65000"/>
                  </a:prstClr>
                </a:solidFill>
              </a:rPr>
              <a:t>n/a</a:t>
            </a:r>
            <a:r>
              <a:rPr lang="en-US" dirty="0">
                <a:solidFill>
                  <a:prstClr val="white"/>
                </a:solidFill>
              </a:rPr>
              <a:t>   </a:t>
            </a:r>
          </a:p>
          <a:p>
            <a:r>
              <a:rPr lang="en-US" dirty="0">
                <a:solidFill>
                  <a:prstClr val="white"/>
                </a:solidFill>
              </a:rPr>
              <a:t>	     </a:t>
            </a:r>
            <a:r>
              <a:rPr lang="en-US" sz="1600" dirty="0">
                <a:solidFill>
                  <a:prstClr val="white"/>
                </a:solidFill>
              </a:rPr>
              <a:t>or, 2 x 1-min</a:t>
            </a:r>
            <a:r>
              <a:rPr lang="en-US" dirty="0">
                <a:solidFill>
                  <a:prstClr val="white"/>
                </a:solidFill>
              </a:rPr>
              <a:t>       </a:t>
            </a:r>
          </a:p>
        </p:txBody>
      </p:sp>
      <p:sp>
        <p:nvSpPr>
          <p:cNvPr id="32" name="Rectangle 31"/>
          <p:cNvSpPr/>
          <p:nvPr/>
        </p:nvSpPr>
        <p:spPr>
          <a:xfrm>
            <a:off x="1219200" y="1044713"/>
            <a:ext cx="1219200" cy="187148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a:off x="1257300" y="1676400"/>
            <a:ext cx="1104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28900" y="1676400"/>
            <a:ext cx="11049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55271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W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4" name="TextBox 3"/>
          <p:cNvSpPr txBox="1"/>
          <p:nvPr/>
        </p:nvSpPr>
        <p:spPr>
          <a:xfrm>
            <a:off x="39624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6" name="TextBox 5"/>
          <p:cNvSpPr txBox="1"/>
          <p:nvPr/>
        </p:nvSpPr>
        <p:spPr>
          <a:xfrm>
            <a:off x="3352800" y="533400"/>
            <a:ext cx="1066800" cy="338554"/>
          </a:xfrm>
          <a:prstGeom prst="rect">
            <a:avLst/>
          </a:prstGeom>
          <a:noFill/>
        </p:spPr>
        <p:txBody>
          <a:bodyPr wrap="square" rtlCol="0">
            <a:spAutoFit/>
          </a:bodyPr>
          <a:lstStyle/>
          <a:p>
            <a:r>
              <a:rPr lang="en-US" sz="1600" dirty="0">
                <a:solidFill>
                  <a:prstClr val="white"/>
                </a:solidFill>
              </a:rPr>
              <a:t>1 min</a:t>
            </a:r>
          </a:p>
        </p:txBody>
      </p:sp>
      <p:sp>
        <p:nvSpPr>
          <p:cNvPr id="7" name="TextBox 6"/>
          <p:cNvSpPr txBox="1"/>
          <p:nvPr/>
        </p:nvSpPr>
        <p:spPr>
          <a:xfrm>
            <a:off x="54864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6248400" y="6248400"/>
            <a:ext cx="660950" cy="369332"/>
          </a:xfrm>
          <a:prstGeom prst="rect">
            <a:avLst/>
          </a:prstGeom>
          <a:noFill/>
        </p:spPr>
        <p:txBody>
          <a:bodyPr wrap="none" rtlCol="0">
            <a:spAutoFit/>
          </a:bodyPr>
          <a:lstStyle/>
          <a:p>
            <a:r>
              <a:rPr lang="en-US" dirty="0" smtClean="0"/>
              <a:t>West</a:t>
            </a:r>
            <a:endParaRPr lang="en-US" dirty="0"/>
          </a:p>
        </p:txBody>
      </p:sp>
    </p:spTree>
    <p:extLst>
      <p:ext uri="{BB962C8B-B14F-4D97-AF65-F5344CB8AC3E}">
        <p14:creationId xmlns:p14="http://schemas.microsoft.com/office/powerpoint/2010/main" val="2155055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T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886200" y="3200400"/>
            <a:ext cx="1066800" cy="338554"/>
          </a:xfrm>
          <a:prstGeom prst="rect">
            <a:avLst/>
          </a:prstGeom>
          <a:noFill/>
        </p:spPr>
        <p:txBody>
          <a:bodyPr wrap="square" rtlCol="0">
            <a:spAutoFit/>
          </a:bodyPr>
          <a:lstStyle/>
          <a:p>
            <a:r>
              <a:rPr lang="en-US" sz="1600" dirty="0">
                <a:solidFill>
                  <a:prstClr val="white"/>
                </a:solidFill>
              </a:rPr>
              <a:t>15 min</a:t>
            </a:r>
          </a:p>
        </p:txBody>
      </p:sp>
      <p:sp>
        <p:nvSpPr>
          <p:cNvPr id="6" name="TextBox 5"/>
          <p:cNvSpPr txBox="1"/>
          <p:nvPr/>
        </p:nvSpPr>
        <p:spPr>
          <a:xfrm>
            <a:off x="45720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34290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5562600" y="2328446"/>
            <a:ext cx="1066800" cy="338554"/>
          </a:xfrm>
          <a:prstGeom prst="rect">
            <a:avLst/>
          </a:prstGeom>
          <a:noFill/>
        </p:spPr>
        <p:txBody>
          <a:bodyPr wrap="square" rtlCol="0">
            <a:spAutoFit/>
          </a:bodyPr>
          <a:lstStyle/>
          <a:p>
            <a:r>
              <a:rPr lang="en-US" sz="1600" dirty="0">
                <a:solidFill>
                  <a:prstClr val="white"/>
                </a:solidFill>
              </a:rPr>
              <a:t>1 min</a:t>
            </a:r>
          </a:p>
        </p:txBody>
      </p:sp>
      <p:sp>
        <p:nvSpPr>
          <p:cNvPr id="9" name="TextBox 8"/>
          <p:cNvSpPr txBox="1"/>
          <p:nvPr/>
        </p:nvSpPr>
        <p:spPr>
          <a:xfrm>
            <a:off x="6248400" y="6248400"/>
            <a:ext cx="859081" cy="369332"/>
          </a:xfrm>
          <a:prstGeom prst="rect">
            <a:avLst/>
          </a:prstGeom>
          <a:noFill/>
        </p:spPr>
        <p:txBody>
          <a:bodyPr wrap="none" rtlCol="0">
            <a:spAutoFit/>
          </a:bodyPr>
          <a:lstStyle/>
          <a:p>
            <a:r>
              <a:rPr lang="en-US" dirty="0" smtClean="0"/>
              <a:t>Central</a:t>
            </a:r>
            <a:endParaRPr lang="en-US" dirty="0"/>
          </a:p>
        </p:txBody>
      </p:sp>
    </p:spTree>
    <p:extLst>
      <p:ext uri="{BB962C8B-B14F-4D97-AF65-F5344CB8AC3E}">
        <p14:creationId xmlns:p14="http://schemas.microsoft.com/office/powerpoint/2010/main" val="4014445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41148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28194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4876800" y="2328446"/>
            <a:ext cx="1066800" cy="338554"/>
          </a:xfrm>
          <a:prstGeom prst="rect">
            <a:avLst/>
          </a:prstGeom>
          <a:noFill/>
        </p:spPr>
        <p:txBody>
          <a:bodyPr wrap="square" rtlCol="0">
            <a:spAutoFit/>
          </a:bodyPr>
          <a:lstStyle/>
          <a:p>
            <a:r>
              <a:rPr lang="en-US" sz="1600" dirty="0">
                <a:solidFill>
                  <a:prstClr val="white"/>
                </a:solidFill>
              </a:rPr>
              <a:t>1 min</a:t>
            </a:r>
          </a:p>
        </p:txBody>
      </p:sp>
      <p:sp>
        <p:nvSpPr>
          <p:cNvPr id="9" name="TextBox 8"/>
          <p:cNvSpPr txBox="1"/>
          <p:nvPr/>
        </p:nvSpPr>
        <p:spPr>
          <a:xfrm>
            <a:off x="6248400" y="6248400"/>
            <a:ext cx="567784" cy="369332"/>
          </a:xfrm>
          <a:prstGeom prst="rect">
            <a:avLst/>
          </a:prstGeom>
          <a:noFill/>
        </p:spPr>
        <p:txBody>
          <a:bodyPr wrap="none" rtlCol="0">
            <a:spAutoFit/>
          </a:bodyPr>
          <a:lstStyle/>
          <a:p>
            <a:r>
              <a:rPr lang="en-US" dirty="0" smtClean="0"/>
              <a:t>East</a:t>
            </a:r>
            <a:endParaRPr lang="en-US" dirty="0"/>
          </a:p>
        </p:txBody>
      </p:sp>
    </p:spTree>
    <p:extLst>
      <p:ext uri="{BB962C8B-B14F-4D97-AF65-F5344CB8AC3E}">
        <p14:creationId xmlns:p14="http://schemas.microsoft.com/office/powerpoint/2010/main" val="28119552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838200"/>
            <a:ext cx="8772525" cy="4525963"/>
          </a:xfrm>
        </p:spPr>
        <p:txBody>
          <a:bodyPr/>
          <a:lstStyle/>
          <a:p>
            <a:pPr eaLnBrk="1" hangingPunct="1"/>
            <a:r>
              <a:rPr lang="en-US" sz="2000" dirty="0" smtClean="0">
                <a:solidFill>
                  <a:srgbClr val="FFFFFF"/>
                </a:solidFill>
                <a:latin typeface="Arial Unicode MS" pitchFamily="34" charset="-128"/>
              </a:rPr>
              <a:t>Tim Schmit</a:t>
            </a:r>
          </a:p>
          <a:p>
            <a:pPr eaLnBrk="1" hangingPunct="1"/>
            <a:r>
              <a:rPr lang="en-US" sz="2000" dirty="0" smtClean="0">
                <a:solidFill>
                  <a:srgbClr val="FFFFFF"/>
                </a:solidFill>
                <a:latin typeface="Arial Unicode MS" pitchFamily="34" charset="-128"/>
              </a:rPr>
              <a:t>Bill Line</a:t>
            </a:r>
          </a:p>
          <a:p>
            <a:pPr eaLnBrk="1" hangingPunct="1"/>
            <a:r>
              <a:rPr lang="en-US" sz="2000" dirty="0" smtClean="0">
                <a:solidFill>
                  <a:srgbClr val="FFFFFF"/>
                </a:solidFill>
                <a:latin typeface="Arial Unicode MS" pitchFamily="34" charset="-128"/>
              </a:rPr>
              <a:t>Jordan </a:t>
            </a:r>
            <a:r>
              <a:rPr lang="en-US" sz="2000" dirty="0" err="1" smtClean="0">
                <a:solidFill>
                  <a:srgbClr val="FFFFFF"/>
                </a:solidFill>
                <a:latin typeface="Arial Unicode MS" pitchFamily="34" charset="-128"/>
              </a:rPr>
              <a:t>Gerth</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Scott Lindstrom</a:t>
            </a:r>
          </a:p>
          <a:p>
            <a:pPr eaLnBrk="1" hangingPunct="1"/>
            <a:r>
              <a:rPr lang="en-US" sz="2000" dirty="0" smtClean="0">
                <a:solidFill>
                  <a:srgbClr val="FFFFFF"/>
                </a:solidFill>
                <a:latin typeface="Arial Unicode MS" pitchFamily="34" charset="-128"/>
              </a:rPr>
              <a:t>Mat Gunshor</a:t>
            </a:r>
          </a:p>
          <a:p>
            <a:pPr eaLnBrk="1" hangingPunct="1"/>
            <a:r>
              <a:rPr lang="en-US" sz="2000" dirty="0" smtClean="0">
                <a:solidFill>
                  <a:srgbClr val="FFFFFF"/>
                </a:solidFill>
                <a:latin typeface="Arial Unicode MS" pitchFamily="34" charset="-128"/>
              </a:rPr>
              <a:t>Steve Goodman</a:t>
            </a:r>
          </a:p>
          <a:p>
            <a:pPr eaLnBrk="1" hangingPunct="1"/>
            <a:r>
              <a:rPr lang="en-US" sz="2000" dirty="0" smtClean="0">
                <a:solidFill>
                  <a:srgbClr val="FFFFFF"/>
                </a:solidFill>
                <a:latin typeface="Arial Unicode MS" pitchFamily="34" charset="-128"/>
              </a:rPr>
              <a:t>Kathryn </a:t>
            </a:r>
            <a:r>
              <a:rPr lang="en-US" sz="2000" dirty="0" err="1" smtClean="0">
                <a:solidFill>
                  <a:srgbClr val="FFFFFF"/>
                </a:solidFill>
                <a:latin typeface="Arial Unicode MS" pitchFamily="34" charset="-128"/>
              </a:rPr>
              <a:t>Mozer</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Matt Seybold</a:t>
            </a:r>
          </a:p>
          <a:p>
            <a:pPr eaLnBrk="1" hangingPunct="1"/>
            <a:r>
              <a:rPr lang="en-US" sz="2000" dirty="0" smtClean="0">
                <a:solidFill>
                  <a:srgbClr val="FFFFFF"/>
                </a:solidFill>
                <a:latin typeface="Arial Unicode MS" pitchFamily="34" charset="-128"/>
              </a:rPr>
              <a:t>Kathleen </a:t>
            </a:r>
            <a:r>
              <a:rPr lang="en-US" sz="2000" dirty="0" err="1">
                <a:solidFill>
                  <a:srgbClr val="FFFFFF"/>
                </a:solidFill>
                <a:latin typeface="Arial Unicode MS" pitchFamily="34" charset="-128"/>
              </a:rPr>
              <a:t>Strabala</a:t>
            </a:r>
            <a:r>
              <a:rPr lang="en-US" sz="2000" dirty="0">
                <a:solidFill>
                  <a:srgbClr val="FFFFFF"/>
                </a:solidFill>
                <a:latin typeface="Arial Unicode MS" pitchFamily="34" charset="-128"/>
              </a:rPr>
              <a:t> </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Dan </a:t>
            </a:r>
            <a:r>
              <a:rPr lang="en-US" sz="2000" dirty="0" err="1" smtClean="0">
                <a:solidFill>
                  <a:srgbClr val="FFFFFF"/>
                </a:solidFill>
                <a:latin typeface="Arial Unicode MS" pitchFamily="34" charset="-128"/>
              </a:rPr>
              <a:t>Nietfeld</a:t>
            </a:r>
            <a:endParaRPr lang="en-US" sz="2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SSEC </a:t>
            </a:r>
            <a:r>
              <a:rPr lang="en-US" sz="2000" dirty="0">
                <a:solidFill>
                  <a:srgbClr val="FFFFFF"/>
                </a:solidFill>
                <a:latin typeface="Arial Unicode MS" pitchFamily="34" charset="-128"/>
              </a:rPr>
              <a:t>data center</a:t>
            </a: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a:t>
            </a:r>
          </a:p>
          <a:p>
            <a:pPr eaLnBrk="1" hangingPunct="1"/>
            <a:r>
              <a:rPr lang="en-US" sz="2000" dirty="0" smtClean="0">
                <a:solidFill>
                  <a:srgbClr val="FFFFFF"/>
                </a:solidFill>
                <a:latin typeface="Arial Unicode MS" pitchFamily="34" charset="-128"/>
              </a:rPr>
              <a:t>Steve Miller and Dan Lindsey</a:t>
            </a:r>
          </a:p>
          <a:p>
            <a:pPr eaLnBrk="1" hangingPunct="1"/>
            <a:r>
              <a:rPr lang="en-US" sz="2000" dirty="0" smtClean="0">
                <a:solidFill>
                  <a:srgbClr val="FFFFFF"/>
                </a:solidFill>
                <a:latin typeface="Arial Unicode MS" pitchFamily="34" charset="-128"/>
              </a:rPr>
              <a:t>JMA</a:t>
            </a:r>
          </a:p>
          <a:p>
            <a:pPr eaLnBrk="1" hangingPunct="1"/>
            <a:r>
              <a:rPr lang="en-US" sz="2000" dirty="0" smtClean="0">
                <a:solidFill>
                  <a:srgbClr val="FFFFFF"/>
                </a:solidFill>
                <a:latin typeface="Arial Unicode MS" pitchFamily="34" charset="-128"/>
              </a:rPr>
              <a:t>ITT / Harris and the Entire GOES-R team!</a:t>
            </a:r>
            <a:endParaRPr lang="en-US" sz="2000" dirty="0" smtClean="0">
              <a:solidFill>
                <a:schemeClr val="bg1"/>
              </a:solidFill>
            </a:endParaRP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2775728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R_Optimal_RES_2km_Zoomed_Proposed_CONU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0"/>
            <a:ext cx="9144000" cy="9144000"/>
          </a:xfrm>
          <a:prstGeom prst="rect">
            <a:avLst/>
          </a:prstGeom>
          <a:noFill/>
          <a:ln>
            <a:noFill/>
          </a:ln>
        </p:spPr>
      </p:pic>
      <p:sp>
        <p:nvSpPr>
          <p:cNvPr id="3" name="Title 2"/>
          <p:cNvSpPr txBox="1">
            <a:spLocks/>
          </p:cNvSpPr>
          <p:nvPr/>
        </p:nvSpPr>
        <p:spPr>
          <a:xfrm>
            <a:off x="76200" y="-76200"/>
            <a:ext cx="9067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prstClr val="black"/>
                </a:solidFill>
              </a:rPr>
              <a:t>ABI IR Pixel size from West and East </a:t>
            </a:r>
          </a:p>
          <a:p>
            <a:r>
              <a:rPr lang="en-US" dirty="0" smtClean="0">
                <a:solidFill>
                  <a:prstClr val="black"/>
                </a:solidFill>
              </a:rPr>
              <a:t>(proposed ABI CONUS West and East)</a:t>
            </a:r>
            <a:endParaRPr lang="en-US" dirty="0">
              <a:solidFill>
                <a:prstClr val="black"/>
              </a:solidFill>
            </a:endParaRPr>
          </a:p>
        </p:txBody>
      </p:sp>
      <p:sp>
        <p:nvSpPr>
          <p:cNvPr id="4" name="TextBox 3"/>
          <p:cNvSpPr txBox="1"/>
          <p:nvPr/>
        </p:nvSpPr>
        <p:spPr>
          <a:xfrm>
            <a:off x="5791200" y="3124199"/>
            <a:ext cx="2351541" cy="584775"/>
          </a:xfrm>
          <a:prstGeom prst="rect">
            <a:avLst/>
          </a:prstGeom>
          <a:noFill/>
        </p:spPr>
        <p:txBody>
          <a:bodyPr wrap="none" rtlCol="0">
            <a:spAutoFit/>
          </a:bodyPr>
          <a:lstStyle/>
          <a:p>
            <a:r>
              <a:rPr lang="en-US" sz="3200" b="1" dirty="0">
                <a:solidFill>
                  <a:prstClr val="white"/>
                </a:solidFill>
              </a:rPr>
              <a:t>East Optimal</a:t>
            </a:r>
          </a:p>
        </p:txBody>
      </p:sp>
      <p:sp>
        <p:nvSpPr>
          <p:cNvPr id="5" name="TextBox 4"/>
          <p:cNvSpPr txBox="1"/>
          <p:nvPr/>
        </p:nvSpPr>
        <p:spPr>
          <a:xfrm>
            <a:off x="457200" y="3276599"/>
            <a:ext cx="2518638" cy="584775"/>
          </a:xfrm>
          <a:prstGeom prst="rect">
            <a:avLst/>
          </a:prstGeom>
          <a:noFill/>
        </p:spPr>
        <p:txBody>
          <a:bodyPr wrap="none" rtlCol="0">
            <a:spAutoFit/>
          </a:bodyPr>
          <a:lstStyle/>
          <a:p>
            <a:r>
              <a:rPr lang="en-US" sz="3200" b="1" dirty="0">
                <a:solidFill>
                  <a:prstClr val="white"/>
                </a:solidFill>
              </a:rPr>
              <a:t>West Optimal</a:t>
            </a:r>
          </a:p>
        </p:txBody>
      </p:sp>
    </p:spTree>
    <p:extLst>
      <p:ext uri="{BB962C8B-B14F-4D97-AF65-F5344CB8AC3E}">
        <p14:creationId xmlns:p14="http://schemas.microsoft.com/office/powerpoint/2010/main" val="3660586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371600" y="457200"/>
            <a:ext cx="6400800" cy="6400800"/>
          </a:xfrm>
          <a:prstGeom prst="rect">
            <a:avLst/>
          </a:prstGeom>
        </p:spPr>
      </p:pic>
      <p:sp>
        <p:nvSpPr>
          <p:cNvPr id="2" name="Title 1"/>
          <p:cNvSpPr>
            <a:spLocks noGrp="1"/>
          </p:cNvSpPr>
          <p:nvPr>
            <p:ph type="title"/>
          </p:nvPr>
        </p:nvSpPr>
        <p:spPr>
          <a:xfrm>
            <a:off x="914400" y="457200"/>
            <a:ext cx="7773210" cy="1143000"/>
          </a:xfrm>
        </p:spPr>
        <p:txBody>
          <a:bodyPr>
            <a:normAutofit fontScale="90000"/>
          </a:bodyPr>
          <a:lstStyle/>
          <a:p>
            <a:r>
              <a:rPr lang="en-US" dirty="0" smtClean="0">
                <a:solidFill>
                  <a:schemeClr val="tx1">
                    <a:lumMod val="95000"/>
                    <a:lumOff val="5000"/>
                  </a:schemeClr>
                </a:solidFill>
              </a:rPr>
              <a:t>GOES-R as GOES West</a:t>
            </a:r>
            <a:r>
              <a:rPr lang="en-US" dirty="0" smtClean="0">
                <a:solidFill>
                  <a:srgbClr val="FF00FF"/>
                </a:solidFill>
              </a:rPr>
              <a:t/>
            </a:r>
            <a:br>
              <a:rPr lang="en-US" dirty="0" smtClean="0">
                <a:solidFill>
                  <a:srgbClr val="FF00FF"/>
                </a:solidFill>
              </a:rPr>
            </a:br>
            <a:r>
              <a:rPr lang="en-US" dirty="0" smtClean="0">
                <a:solidFill>
                  <a:schemeClr val="tx1">
                    <a:lumMod val="95000"/>
                    <a:lumOff val="5000"/>
                  </a:schemeClr>
                </a:solidFill>
              </a:rPr>
              <a:t>GOES-13 as GOES East</a:t>
            </a:r>
            <a:r>
              <a:rPr lang="en-US" dirty="0" smtClean="0">
                <a:solidFill>
                  <a:srgbClr val="FF00FF"/>
                </a:solidFill>
              </a:rPr>
              <a:t/>
            </a:r>
            <a:br>
              <a:rPr lang="en-US" dirty="0" smtClean="0">
                <a:solidFill>
                  <a:srgbClr val="FF00FF"/>
                </a:solidFill>
              </a:rPr>
            </a:br>
            <a:r>
              <a:rPr lang="en-US" sz="1800" dirty="0" smtClean="0">
                <a:solidFill>
                  <a:schemeClr val="tx1">
                    <a:lumMod val="95000"/>
                    <a:lumOff val="5000"/>
                  </a:schemeClr>
                </a:solidFill>
              </a:rPr>
              <a:t>Infrared Resolution color coded</a:t>
            </a:r>
            <a:endParaRPr lang="en-US" sz="1800" dirty="0">
              <a:solidFill>
                <a:schemeClr val="tx1">
                  <a:lumMod val="95000"/>
                  <a:lumOff val="5000"/>
                </a:schemeClr>
              </a:solidFill>
            </a:endParaRPr>
          </a:p>
        </p:txBody>
      </p:sp>
      <p:sp>
        <p:nvSpPr>
          <p:cNvPr id="5" name="TextBox 4"/>
          <p:cNvSpPr txBox="1"/>
          <p:nvPr/>
        </p:nvSpPr>
        <p:spPr>
          <a:xfrm>
            <a:off x="1055617" y="5686067"/>
            <a:ext cx="7990201" cy="1200329"/>
          </a:xfrm>
          <a:prstGeom prst="rect">
            <a:avLst/>
          </a:prstGeom>
          <a:noFill/>
        </p:spPr>
        <p:txBody>
          <a:bodyPr wrap="none" rtlCol="0">
            <a:spAutoFit/>
          </a:bodyPr>
          <a:lstStyle/>
          <a:p>
            <a:r>
              <a:rPr lang="en-US" dirty="0" smtClean="0"/>
              <a:t>GOES-R resolution is better than GOES-13 far to the east of the midpoint</a:t>
            </a:r>
          </a:p>
          <a:p>
            <a:r>
              <a:rPr lang="en-US" dirty="0" smtClean="0"/>
              <a:t>(</a:t>
            </a:r>
            <a:r>
              <a:rPr lang="en-US" b="1" dirty="0" smtClean="0">
                <a:solidFill>
                  <a:schemeClr val="tx1">
                    <a:lumMod val="95000"/>
                    <a:lumOff val="5000"/>
                  </a:schemeClr>
                </a:solidFill>
              </a:rPr>
              <a:t>106 W</a:t>
            </a:r>
            <a:r>
              <a:rPr lang="en-US" dirty="0" smtClean="0"/>
              <a:t>) between the two sub-satellite points (all the way to ~92 W!)</a:t>
            </a:r>
          </a:p>
          <a:p>
            <a:r>
              <a:rPr lang="en-US" dirty="0" smtClean="0"/>
              <a:t>Similarly, if GOES-R were GOES-East, there would be better pixel resolution</a:t>
            </a:r>
          </a:p>
          <a:p>
            <a:r>
              <a:rPr lang="en-US" dirty="0" smtClean="0"/>
              <a:t>Compared to GOES-15 all the way to 120 W!</a:t>
            </a:r>
            <a:endParaRPr lang="en-US" dirty="0"/>
          </a:p>
        </p:txBody>
      </p:sp>
      <p:sp>
        <p:nvSpPr>
          <p:cNvPr id="6" name="TextBox 5"/>
          <p:cNvSpPr txBox="1"/>
          <p:nvPr/>
        </p:nvSpPr>
        <p:spPr>
          <a:xfrm>
            <a:off x="4466808" y="5410200"/>
            <a:ext cx="851515" cy="369332"/>
          </a:xfrm>
          <a:prstGeom prst="rect">
            <a:avLst/>
          </a:prstGeom>
          <a:solidFill>
            <a:srgbClr val="B7D432"/>
          </a:solidFill>
        </p:spPr>
        <p:txBody>
          <a:bodyPr wrap="none" rtlCol="0">
            <a:spAutoFit/>
          </a:bodyPr>
          <a:lstStyle/>
          <a:p>
            <a:r>
              <a:rPr lang="en-US" b="1" dirty="0" smtClean="0">
                <a:solidFill>
                  <a:schemeClr val="tx1">
                    <a:lumMod val="95000"/>
                    <a:lumOff val="5000"/>
                  </a:schemeClr>
                </a:solidFill>
              </a:rPr>
              <a:t>106 W</a:t>
            </a:r>
            <a:endParaRPr lang="en-US" b="1" dirty="0">
              <a:solidFill>
                <a:schemeClr val="tx1">
                  <a:lumMod val="95000"/>
                  <a:lumOff val="5000"/>
                </a:schemeClr>
              </a:solidFill>
            </a:endParaRPr>
          </a:p>
        </p:txBody>
      </p:sp>
      <p:sp>
        <p:nvSpPr>
          <p:cNvPr id="7" name="Oval 6"/>
          <p:cNvSpPr/>
          <p:nvPr/>
        </p:nvSpPr>
        <p:spPr>
          <a:xfrm>
            <a:off x="7233745" y="5973803"/>
            <a:ext cx="533400" cy="32316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7" idx="1"/>
          </p:cNvCxnSpPr>
          <p:nvPr/>
        </p:nvCxnSpPr>
        <p:spPr>
          <a:xfrm flipH="1" flipV="1">
            <a:off x="5486400" y="4297403"/>
            <a:ext cx="1825460" cy="1723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059469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2" name="Title 1"/>
          <p:cNvSpPr>
            <a:spLocks noGrp="1"/>
          </p:cNvSpPr>
          <p:nvPr>
            <p:ph type="title"/>
          </p:nvPr>
        </p:nvSpPr>
        <p:spPr>
          <a:xfrm>
            <a:off x="914400" y="457200"/>
            <a:ext cx="7773210" cy="1143000"/>
          </a:xfrm>
        </p:spPr>
        <p:txBody>
          <a:bodyPr>
            <a:normAutofit fontScale="90000"/>
          </a:bodyPr>
          <a:lstStyle/>
          <a:p>
            <a:r>
              <a:rPr lang="en-US" dirty="0" smtClean="0">
                <a:solidFill>
                  <a:schemeClr val="tx1">
                    <a:lumMod val="95000"/>
                    <a:lumOff val="5000"/>
                  </a:schemeClr>
                </a:solidFill>
              </a:rPr>
              <a:t>GOES-R as GOES East</a:t>
            </a:r>
            <a:r>
              <a:rPr lang="en-US" dirty="0" smtClean="0">
                <a:solidFill>
                  <a:srgbClr val="FF00FF"/>
                </a:solidFill>
              </a:rPr>
              <a:t/>
            </a:r>
            <a:br>
              <a:rPr lang="en-US" dirty="0" smtClean="0">
                <a:solidFill>
                  <a:srgbClr val="FF00FF"/>
                </a:solidFill>
              </a:rPr>
            </a:br>
            <a:r>
              <a:rPr lang="en-US" dirty="0" smtClean="0">
                <a:solidFill>
                  <a:schemeClr val="tx1">
                    <a:lumMod val="95000"/>
                    <a:lumOff val="5000"/>
                  </a:schemeClr>
                </a:solidFill>
              </a:rPr>
              <a:t>GOES-15 as GOES West</a:t>
            </a:r>
            <a:r>
              <a:rPr lang="en-US" dirty="0" smtClean="0">
                <a:solidFill>
                  <a:srgbClr val="FF00FF"/>
                </a:solidFill>
              </a:rPr>
              <a:t/>
            </a:r>
            <a:br>
              <a:rPr lang="en-US" dirty="0" smtClean="0">
                <a:solidFill>
                  <a:srgbClr val="FF00FF"/>
                </a:solidFill>
              </a:rPr>
            </a:br>
            <a:r>
              <a:rPr lang="en-US" sz="1800" dirty="0" smtClean="0">
                <a:solidFill>
                  <a:schemeClr val="tx1">
                    <a:lumMod val="95000"/>
                    <a:lumOff val="5000"/>
                  </a:schemeClr>
                </a:solidFill>
              </a:rPr>
              <a:t>Infrared Resolution color coded</a:t>
            </a:r>
            <a:endParaRPr lang="en-US" sz="1800" dirty="0">
              <a:solidFill>
                <a:schemeClr val="tx1">
                  <a:lumMod val="95000"/>
                  <a:lumOff val="5000"/>
                </a:schemeClr>
              </a:solidFill>
            </a:endParaRPr>
          </a:p>
        </p:txBody>
      </p:sp>
      <p:sp>
        <p:nvSpPr>
          <p:cNvPr id="5" name="TextBox 4"/>
          <p:cNvSpPr txBox="1"/>
          <p:nvPr/>
        </p:nvSpPr>
        <p:spPr>
          <a:xfrm>
            <a:off x="1055617" y="5686067"/>
            <a:ext cx="7096045" cy="646331"/>
          </a:xfrm>
          <a:prstGeom prst="rect">
            <a:avLst/>
          </a:prstGeom>
          <a:noFill/>
        </p:spPr>
        <p:txBody>
          <a:bodyPr wrap="none" rtlCol="0">
            <a:spAutoFit/>
          </a:bodyPr>
          <a:lstStyle/>
          <a:p>
            <a:r>
              <a:rPr lang="en-US" dirty="0" smtClean="0"/>
              <a:t>GOES-R resolution is better than GOES-15 far to the west of the midpoint</a:t>
            </a:r>
          </a:p>
          <a:p>
            <a:r>
              <a:rPr lang="en-US" dirty="0" smtClean="0"/>
              <a:t>(</a:t>
            </a:r>
            <a:r>
              <a:rPr lang="en-US" b="1" dirty="0" smtClean="0">
                <a:solidFill>
                  <a:schemeClr val="tx1">
                    <a:lumMod val="95000"/>
                    <a:lumOff val="5000"/>
                  </a:schemeClr>
                </a:solidFill>
              </a:rPr>
              <a:t>106 W</a:t>
            </a:r>
            <a:r>
              <a:rPr lang="en-US" dirty="0" smtClean="0"/>
              <a:t>) between the two sub-satellite points (all the way to ~120 W!)</a:t>
            </a:r>
          </a:p>
        </p:txBody>
      </p:sp>
      <p:sp>
        <p:nvSpPr>
          <p:cNvPr id="6" name="TextBox 5"/>
          <p:cNvSpPr txBox="1"/>
          <p:nvPr/>
        </p:nvSpPr>
        <p:spPr>
          <a:xfrm>
            <a:off x="4535383" y="1981200"/>
            <a:ext cx="798617" cy="369332"/>
          </a:xfrm>
          <a:prstGeom prst="rect">
            <a:avLst/>
          </a:prstGeom>
          <a:solidFill>
            <a:srgbClr val="B7D432"/>
          </a:solidFill>
        </p:spPr>
        <p:txBody>
          <a:bodyPr wrap="none" rtlCol="0">
            <a:spAutoFit/>
          </a:bodyPr>
          <a:lstStyle/>
          <a:p>
            <a:r>
              <a:rPr lang="en-US" b="1" dirty="0" smtClean="0">
                <a:solidFill>
                  <a:schemeClr val="tx1">
                    <a:lumMod val="95000"/>
                    <a:lumOff val="5000"/>
                  </a:schemeClr>
                </a:solidFill>
              </a:rPr>
              <a:t>106 W</a:t>
            </a:r>
            <a:endParaRPr lang="en-US" b="1" dirty="0">
              <a:solidFill>
                <a:schemeClr val="tx1">
                  <a:lumMod val="95000"/>
                  <a:lumOff val="5000"/>
                </a:schemeClr>
              </a:solidFill>
            </a:endParaRPr>
          </a:p>
        </p:txBody>
      </p:sp>
      <p:sp>
        <p:nvSpPr>
          <p:cNvPr id="7" name="Oval 6"/>
          <p:cNvSpPr/>
          <p:nvPr/>
        </p:nvSpPr>
        <p:spPr>
          <a:xfrm>
            <a:off x="7233745" y="5973803"/>
            <a:ext cx="533400" cy="32316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7" idx="1"/>
          </p:cNvCxnSpPr>
          <p:nvPr/>
        </p:nvCxnSpPr>
        <p:spPr>
          <a:xfrm flipH="1" flipV="1">
            <a:off x="4343400" y="4343400"/>
            <a:ext cx="2968460" cy="16777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547008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5VIS_SSEC_89p5W"/>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20688" y="0"/>
            <a:ext cx="8301037" cy="6858000"/>
          </a:xfrm>
          <a:prstGeom prst="rect">
            <a:avLst/>
          </a:prstGeom>
          <a:noFill/>
          <a:ln>
            <a:noFill/>
          </a:ln>
        </p:spPr>
      </p:pic>
      <p:sp>
        <p:nvSpPr>
          <p:cNvPr id="3" name="TextBox 2"/>
          <p:cNvSpPr txBox="1"/>
          <p:nvPr/>
        </p:nvSpPr>
        <p:spPr>
          <a:xfrm>
            <a:off x="990600" y="6400800"/>
            <a:ext cx="739305" cy="369332"/>
          </a:xfrm>
          <a:prstGeom prst="rect">
            <a:avLst/>
          </a:prstGeom>
          <a:noFill/>
        </p:spPr>
        <p:txBody>
          <a:bodyPr wrap="none" rtlCol="0">
            <a:spAutoFit/>
          </a:bodyPr>
          <a:lstStyle/>
          <a:p>
            <a:r>
              <a:rPr lang="en-US" dirty="0">
                <a:solidFill>
                  <a:prstClr val="white">
                    <a:lumMod val="85000"/>
                  </a:prstClr>
                </a:solidFill>
              </a:rPr>
              <a:t>~90W</a:t>
            </a:r>
          </a:p>
        </p:txBody>
      </p:sp>
    </p:spTree>
    <p:extLst>
      <p:ext uri="{BB962C8B-B14F-4D97-AF65-F5344CB8AC3E}">
        <p14:creationId xmlns:p14="http://schemas.microsoft.com/office/powerpoint/2010/main" val="2851566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781800" cy="893498"/>
          </a:xfrm>
        </p:spPr>
        <p:txBody>
          <a:bodyPr>
            <a:noAutofit/>
          </a:bodyPr>
          <a:lstStyle/>
          <a:p>
            <a:r>
              <a:rPr lang="en-US" sz="3200" dirty="0" smtClean="0"/>
              <a:t>GOES-14 Super Rapid Scan Operations for GOES-R (SRSOR)</a:t>
            </a:r>
            <a:endParaRPr lang="en-US" sz="3200" dirty="0"/>
          </a:p>
        </p:txBody>
      </p:sp>
      <p:sp>
        <p:nvSpPr>
          <p:cNvPr id="3" name="Content Placeholder 2"/>
          <p:cNvSpPr>
            <a:spLocks noGrp="1"/>
          </p:cNvSpPr>
          <p:nvPr>
            <p:ph idx="1"/>
          </p:nvPr>
        </p:nvSpPr>
        <p:spPr>
          <a:xfrm>
            <a:off x="0" y="1066799"/>
            <a:ext cx="9144000" cy="2590801"/>
          </a:xfrm>
        </p:spPr>
        <p:txBody>
          <a:bodyPr numCol="2">
            <a:normAutofit/>
          </a:bodyPr>
          <a:lstStyle/>
          <a:p>
            <a:pPr marL="347663" indent="-233363">
              <a:buFontTx/>
              <a:buChar char="-"/>
            </a:pPr>
            <a:r>
              <a:rPr lang="en-US" sz="1800" dirty="0" smtClean="0"/>
              <a:t>Aug, Sep, Oct 2012: 38 days</a:t>
            </a:r>
          </a:p>
          <a:p>
            <a:pPr marL="347663" indent="-233363">
              <a:buFontTx/>
              <a:buChar char="-"/>
            </a:pPr>
            <a:r>
              <a:rPr lang="en-US" sz="1800" dirty="0" smtClean="0"/>
              <a:t>Jun, Aug 2013: 14 days</a:t>
            </a:r>
          </a:p>
          <a:p>
            <a:pPr marL="347663" indent="-233363">
              <a:buFontTx/>
              <a:buChar char="-"/>
            </a:pPr>
            <a:r>
              <a:rPr lang="en-US" sz="1800" dirty="0" smtClean="0"/>
              <a:t>May and Aug 2014: 30 days</a:t>
            </a:r>
          </a:p>
          <a:p>
            <a:pPr marL="347663" indent="-233363">
              <a:buFontTx/>
              <a:buChar char="-"/>
            </a:pPr>
            <a:r>
              <a:rPr lang="en-US" sz="1800" dirty="0" smtClean="0"/>
              <a:t>May, Jun, Aug 2015: 36 days</a:t>
            </a:r>
          </a:p>
          <a:p>
            <a:pPr marL="347663" indent="-233363">
              <a:buFontTx/>
              <a:buChar char="-"/>
            </a:pPr>
            <a:r>
              <a:rPr lang="en-US" sz="1800" dirty="0" smtClean="0"/>
              <a:t>Feb, April/May, Aug 2016: 69 days </a:t>
            </a:r>
            <a:endParaRPr lang="en-US" sz="1800" dirty="0"/>
          </a:p>
          <a:p>
            <a:pPr marL="347663" indent="-233363">
              <a:buFontTx/>
              <a:buChar char="-"/>
            </a:pPr>
            <a:endParaRPr lang="en-US" sz="1800" dirty="0" smtClean="0"/>
          </a:p>
          <a:p>
            <a:pPr marL="347663" indent="-233363">
              <a:buFontTx/>
              <a:buChar char="-"/>
            </a:pPr>
            <a:endParaRPr lang="en-US" sz="1800" dirty="0"/>
          </a:p>
          <a:p>
            <a:pPr marL="233363" indent="-233363">
              <a:buFontTx/>
              <a:buChar char="-"/>
            </a:pPr>
            <a:r>
              <a:rPr lang="en-US" sz="1800" dirty="0" smtClean="0"/>
              <a:t>Daily </a:t>
            </a:r>
            <a:r>
              <a:rPr lang="en-US" sz="1800" dirty="0"/>
              <a:t>changing, ~</a:t>
            </a:r>
            <a:r>
              <a:rPr lang="en-US" sz="1800" dirty="0" smtClean="0"/>
              <a:t>1500 </a:t>
            </a:r>
            <a:r>
              <a:rPr lang="en-US" sz="1800" dirty="0"/>
              <a:t>km x </a:t>
            </a:r>
            <a:r>
              <a:rPr lang="en-US" sz="1800" dirty="0" smtClean="0"/>
              <a:t>2000 </a:t>
            </a:r>
            <a:r>
              <a:rPr lang="en-US" sz="1800" dirty="0"/>
              <a:t>km </a:t>
            </a:r>
            <a:r>
              <a:rPr lang="en-US" sz="1800" dirty="0" smtClean="0"/>
              <a:t>sector;</a:t>
            </a:r>
          </a:p>
          <a:p>
            <a:pPr marL="233363" indent="-233363">
              <a:buFontTx/>
              <a:buChar char="-"/>
            </a:pPr>
            <a:r>
              <a:rPr lang="en-US" sz="1800" dirty="0" smtClean="0"/>
              <a:t>Prepares users for GOES-R capability</a:t>
            </a:r>
          </a:p>
          <a:p>
            <a:pPr marL="231775" indent="-231775">
              <a:buFontTx/>
              <a:buChar char="-"/>
            </a:pPr>
            <a:r>
              <a:rPr lang="en-US" sz="1800" dirty="0"/>
              <a:t>http://cimss.ssec.wisc.edu/goes/srsor2016/GOES-14_SRSOR.html</a:t>
            </a:r>
          </a:p>
          <a:p>
            <a:pPr marL="457200"/>
            <a:endParaRPr lang="en-US" sz="2000" dirty="0"/>
          </a:p>
          <a:p>
            <a:pPr marL="457200"/>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7555" b="28404"/>
          <a:stretch/>
        </p:blipFill>
        <p:spPr>
          <a:xfrm>
            <a:off x="1789344" y="2743200"/>
            <a:ext cx="5715360" cy="2514600"/>
          </a:xfrm>
          <a:prstGeom prst="rect">
            <a:avLst/>
          </a:prstGeom>
        </p:spPr>
      </p:pic>
      <p:sp>
        <p:nvSpPr>
          <p:cNvPr id="5" name="TextBox 4"/>
          <p:cNvSpPr txBox="1"/>
          <p:nvPr/>
        </p:nvSpPr>
        <p:spPr>
          <a:xfrm>
            <a:off x="5486400" y="5507505"/>
            <a:ext cx="2971800" cy="1200329"/>
          </a:xfrm>
          <a:prstGeom prst="rect">
            <a:avLst/>
          </a:prstGeom>
          <a:noFill/>
          <a:ln w="38100">
            <a:solidFill>
              <a:srgbClr val="0A49D4"/>
            </a:solidFill>
          </a:ln>
        </p:spPr>
        <p:txBody>
          <a:bodyPr wrap="square" rtlCol="0">
            <a:spAutoFit/>
          </a:bodyPr>
          <a:lstStyle/>
          <a:p>
            <a:r>
              <a:rPr lang="en-US" b="1" dirty="0">
                <a:solidFill>
                  <a:prstClr val="white"/>
                </a:solidFill>
              </a:rPr>
              <a:t>GOES (SRSOR)</a:t>
            </a:r>
          </a:p>
          <a:p>
            <a:r>
              <a:rPr lang="en-US" dirty="0">
                <a:solidFill>
                  <a:prstClr val="white"/>
                </a:solidFill>
              </a:rPr>
              <a:t>~1 per minute (26 every 30)</a:t>
            </a:r>
          </a:p>
          <a:p>
            <a:r>
              <a:rPr lang="en-US" dirty="0">
                <a:solidFill>
                  <a:prstClr val="white"/>
                </a:solidFill>
              </a:rPr>
              <a:t>Experimental</a:t>
            </a:r>
          </a:p>
          <a:p>
            <a:r>
              <a:rPr lang="en-US" dirty="0">
                <a:solidFill>
                  <a:prstClr val="white"/>
                </a:solidFill>
              </a:rPr>
              <a:t>No other imagery</a:t>
            </a:r>
          </a:p>
        </p:txBody>
      </p:sp>
      <p:sp>
        <p:nvSpPr>
          <p:cNvPr id="6" name="TextBox 5"/>
          <p:cNvSpPr txBox="1"/>
          <p:nvPr/>
        </p:nvSpPr>
        <p:spPr>
          <a:xfrm>
            <a:off x="838200" y="5334000"/>
            <a:ext cx="3808824" cy="1477328"/>
          </a:xfrm>
          <a:prstGeom prst="rect">
            <a:avLst/>
          </a:prstGeom>
          <a:noFill/>
          <a:ln>
            <a:solidFill>
              <a:srgbClr val="FF0000"/>
            </a:solidFill>
          </a:ln>
        </p:spPr>
        <p:txBody>
          <a:bodyPr wrap="square" rtlCol="0">
            <a:spAutoFit/>
          </a:bodyPr>
          <a:lstStyle/>
          <a:p>
            <a:r>
              <a:rPr lang="en-US" b="1" dirty="0">
                <a:solidFill>
                  <a:prstClr val="white"/>
                </a:solidFill>
              </a:rPr>
              <a:t>GOES-R ABI (</a:t>
            </a:r>
            <a:r>
              <a:rPr lang="en-US" b="1" dirty="0" err="1">
                <a:solidFill>
                  <a:prstClr val="white"/>
                </a:solidFill>
              </a:rPr>
              <a:t>Meso</a:t>
            </a:r>
            <a:r>
              <a:rPr lang="en-US" b="1" dirty="0">
                <a:solidFill>
                  <a:prstClr val="white"/>
                </a:solidFill>
              </a:rPr>
              <a:t>)</a:t>
            </a:r>
          </a:p>
          <a:p>
            <a:r>
              <a:rPr lang="en-US" dirty="0">
                <a:solidFill>
                  <a:prstClr val="white"/>
                </a:solidFill>
              </a:rPr>
              <a:t>1 per minute for 2 locations</a:t>
            </a:r>
          </a:p>
          <a:p>
            <a:r>
              <a:rPr lang="en-US" dirty="0">
                <a:solidFill>
                  <a:prstClr val="white"/>
                </a:solidFill>
              </a:rPr>
              <a:t>Operational</a:t>
            </a:r>
          </a:p>
          <a:p>
            <a:r>
              <a:rPr lang="en-US" dirty="0">
                <a:solidFill>
                  <a:prstClr val="white"/>
                </a:solidFill>
              </a:rPr>
              <a:t>With FD + CONUS</a:t>
            </a:r>
          </a:p>
          <a:p>
            <a:r>
              <a:rPr lang="en-US" dirty="0">
                <a:solidFill>
                  <a:prstClr val="white"/>
                </a:solidFill>
              </a:rPr>
              <a:t>+ higher spatial/spectral </a:t>
            </a:r>
            <a:r>
              <a:rPr lang="en-US" dirty="0" smtClean="0">
                <a:solidFill>
                  <a:prstClr val="white"/>
                </a:solidFill>
              </a:rPr>
              <a:t>resolutions</a:t>
            </a:r>
            <a:endParaRPr lang="en-US" dirty="0">
              <a:solidFill>
                <a:prstClr val="white"/>
              </a:solidFill>
            </a:endParaRPr>
          </a:p>
        </p:txBody>
      </p:sp>
      <p:sp>
        <p:nvSpPr>
          <p:cNvPr id="7" name="Text Box 4"/>
          <p:cNvSpPr txBox="1">
            <a:spLocks noChangeArrowheads="1"/>
          </p:cNvSpPr>
          <p:nvPr/>
        </p:nvSpPr>
        <p:spPr bwMode="auto">
          <a:xfrm>
            <a:off x="1777751" y="5103168"/>
            <a:ext cx="256564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900" dirty="0">
                <a:solidFill>
                  <a:prstClr val="white"/>
                </a:solidFill>
              </a:rPr>
              <a:t>Figure courtesy of T. </a:t>
            </a:r>
            <a:r>
              <a:rPr lang="en-US" altLang="en-US" sz="900" dirty="0" err="1">
                <a:solidFill>
                  <a:prstClr val="white"/>
                </a:solidFill>
              </a:rPr>
              <a:t>Schmit</a:t>
            </a:r>
            <a:r>
              <a:rPr lang="en-US" altLang="en-US" sz="900" dirty="0">
                <a:solidFill>
                  <a:prstClr val="white"/>
                </a:solidFill>
              </a:rPr>
              <a:t>, CIMSS</a:t>
            </a:r>
          </a:p>
        </p:txBody>
      </p:sp>
      <p:cxnSp>
        <p:nvCxnSpPr>
          <p:cNvPr id="9" name="Straight Arrow Connector 8"/>
          <p:cNvCxnSpPr/>
          <p:nvPr/>
        </p:nvCxnSpPr>
        <p:spPr>
          <a:xfrm flipH="1" flipV="1">
            <a:off x="6248400" y="4876800"/>
            <a:ext cx="723900" cy="630706"/>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0"/>
          </p:cNvCxnSpPr>
          <p:nvPr/>
        </p:nvCxnSpPr>
        <p:spPr>
          <a:xfrm flipV="1">
            <a:off x="2742612" y="4398496"/>
            <a:ext cx="457788" cy="9355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B6F15528-21DE-4FAA-801E-634DDDAF4B2B}" type="slidenum">
              <a:rPr lang="en-US" smtClean="0">
                <a:solidFill>
                  <a:prstClr val="white"/>
                </a:solidFill>
              </a:rPr>
              <a:pPr/>
              <a:t>24</a:t>
            </a:fld>
            <a:endParaRPr lang="en-US" dirty="0">
              <a:solidFill>
                <a:prstClr val="white"/>
              </a:solidFill>
            </a:endParaRPr>
          </a:p>
        </p:txBody>
      </p:sp>
    </p:spTree>
    <p:custDataLst>
      <p:tags r:id="rId1"/>
    </p:custDataLst>
    <p:extLst>
      <p:ext uri="{BB962C8B-B14F-4D97-AF65-F5344CB8AC3E}">
        <p14:creationId xmlns:p14="http://schemas.microsoft.com/office/powerpoint/2010/main" val="2831146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25</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3307216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 Mode 3 Timeline (Flex Mode) Delivers Storm Watch Every 30 Seconds</a:t>
            </a:r>
            <a:endParaRPr lang="en-US" dirty="0"/>
          </a:p>
        </p:txBody>
      </p:sp>
      <p:sp>
        <p:nvSpPr>
          <p:cNvPr id="22" name="Content Placeholder 21"/>
          <p:cNvSpPr>
            <a:spLocks noGrp="1"/>
          </p:cNvSpPr>
          <p:nvPr>
            <p:ph sz="quarter" idx="13"/>
          </p:nvPr>
        </p:nvSpPr>
        <p:spPr>
          <a:xfrm>
            <a:off x="712788" y="5420547"/>
            <a:ext cx="8250808" cy="762138"/>
          </a:xfrm>
        </p:spPr>
        <p:txBody>
          <a:bodyPr>
            <a:normAutofit fontScale="85000" lnSpcReduction="10000"/>
          </a:bodyPr>
          <a:lstStyle/>
          <a:p>
            <a:r>
              <a:rPr lang="en-US" dirty="0" err="1" smtClean="0"/>
              <a:t>Meso</a:t>
            </a:r>
            <a:r>
              <a:rPr lang="en-US" dirty="0" smtClean="0"/>
              <a:t>:  one every 30 seconds or two at 1 minute intervals each</a:t>
            </a:r>
          </a:p>
          <a:p>
            <a:r>
              <a:rPr lang="en-US" dirty="0" smtClean="0"/>
              <a:t>Scene locations can be changed on the fly (no interruption of timeline)</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 y="1221905"/>
            <a:ext cx="7953947" cy="385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10"/>
          <p:cNvGrpSpPr/>
          <p:nvPr/>
        </p:nvGrpSpPr>
        <p:grpSpPr>
          <a:xfrm>
            <a:off x="876299" y="924309"/>
            <a:ext cx="7651353" cy="276999"/>
            <a:chOff x="876299" y="1274518"/>
            <a:chExt cx="7651353" cy="276999"/>
          </a:xfrm>
        </p:grpSpPr>
        <p:sp>
          <p:nvSpPr>
            <p:cNvPr id="6" name="Line 2"/>
            <p:cNvSpPr>
              <a:spLocks noChangeShapeType="1"/>
            </p:cNvSpPr>
            <p:nvPr/>
          </p:nvSpPr>
          <p:spPr bwMode="auto">
            <a:xfrm>
              <a:off x="876299" y="1426282"/>
              <a:ext cx="7651353" cy="0"/>
            </a:xfrm>
            <a:prstGeom prst="line">
              <a:avLst/>
            </a:prstGeom>
            <a:noFill/>
            <a:ln w="25400">
              <a:solidFill>
                <a:srgbClr val="000000"/>
              </a:solidFill>
              <a:round/>
              <a:headEnd type="triangle" w="lg" len="lg"/>
              <a:tailEnd type="triangle" w="lg" len="lg"/>
            </a:ln>
            <a:effectLst/>
          </p:spPr>
          <p:txBody>
            <a:bodyPr wrap="square" lIns="82296" rIns="82296" anchor="ctr">
              <a:spAutoFit/>
            </a:bodyPr>
            <a:lstStyle/>
            <a:p>
              <a:pPr eaLnBrk="0" fontAlgn="base" hangingPunct="0">
                <a:spcBef>
                  <a:spcPct val="0"/>
                </a:spcBef>
                <a:spcAft>
                  <a:spcPct val="0"/>
                </a:spcAft>
              </a:pPr>
              <a:endParaRPr lang="en-US" sz="2400">
                <a:solidFill>
                  <a:prstClr val="black"/>
                </a:solidFill>
              </a:endParaRPr>
            </a:p>
          </p:txBody>
        </p:sp>
        <p:sp>
          <p:nvSpPr>
            <p:cNvPr id="7" name="Text Box 3"/>
            <p:cNvSpPr txBox="1">
              <a:spLocks noChangeArrowheads="1"/>
            </p:cNvSpPr>
            <p:nvPr/>
          </p:nvSpPr>
          <p:spPr bwMode="auto">
            <a:xfrm>
              <a:off x="3844925" y="1274518"/>
              <a:ext cx="1346010" cy="276999"/>
            </a:xfrm>
            <a:prstGeom prst="rect">
              <a:avLst/>
            </a:prstGeom>
            <a:solidFill>
              <a:schemeClr val="bg1"/>
            </a:solidFill>
            <a:ln w="25400">
              <a:noFill/>
              <a:miter lim="800000"/>
              <a:headEnd/>
              <a:tailEnd/>
            </a:ln>
            <a:effectLst/>
          </p:spPr>
          <p:txBody>
            <a:bodyPr wrap="none" lIns="82296" tIns="0" rIns="82296" bIns="0" anchor="ctr">
              <a:spAutoFit/>
            </a:bodyPr>
            <a:lstStyle/>
            <a:p>
              <a:pPr eaLnBrk="0" fontAlgn="base" hangingPunct="0">
                <a:spcBef>
                  <a:spcPct val="0"/>
                </a:spcBef>
                <a:spcAft>
                  <a:spcPct val="0"/>
                </a:spcAft>
              </a:pPr>
              <a:r>
                <a:rPr lang="en-US" dirty="0">
                  <a:solidFill>
                    <a:prstClr val="black"/>
                  </a:solidFill>
                </a:rPr>
                <a:t>30 seconds</a:t>
              </a:r>
            </a:p>
          </p:txBody>
        </p:sp>
      </p:grpSp>
      <p:sp>
        <p:nvSpPr>
          <p:cNvPr id="9" name="TextBox 8"/>
          <p:cNvSpPr txBox="1"/>
          <p:nvPr/>
        </p:nvSpPr>
        <p:spPr>
          <a:xfrm>
            <a:off x="7751735" y="4999713"/>
            <a:ext cx="775918" cy="307777"/>
          </a:xfrm>
          <a:prstGeom prst="rect">
            <a:avLst/>
          </a:prstGeom>
          <a:noFill/>
          <a:ln w="38100">
            <a:noFill/>
          </a:ln>
        </p:spPr>
        <p:txBody>
          <a:bodyPr wrap="none" rtlCol="0">
            <a:spAutoFit/>
          </a:bodyPr>
          <a:lstStyle/>
          <a:p>
            <a:pPr eaLnBrk="0" fontAlgn="base" hangingPunct="0">
              <a:spcBef>
                <a:spcPct val="0"/>
              </a:spcBef>
              <a:spcAft>
                <a:spcPct val="0"/>
              </a:spcAft>
            </a:pPr>
            <a:r>
              <a:rPr lang="en-US" sz="1400" dirty="0">
                <a:solidFill>
                  <a:prstClr val="black"/>
                </a:solidFill>
              </a:rPr>
              <a:t>MISTiC</a:t>
            </a:r>
          </a:p>
        </p:txBody>
      </p:sp>
      <p:grpSp>
        <p:nvGrpSpPr>
          <p:cNvPr id="10" name="Group 9"/>
          <p:cNvGrpSpPr/>
          <p:nvPr/>
        </p:nvGrpSpPr>
        <p:grpSpPr>
          <a:xfrm>
            <a:off x="1036096" y="1608414"/>
            <a:ext cx="7207746" cy="3277826"/>
            <a:chOff x="1036096" y="2019475"/>
            <a:chExt cx="7207746" cy="3277826"/>
          </a:xfrm>
        </p:grpSpPr>
        <p:sp>
          <p:nvSpPr>
            <p:cNvPr id="11" name="TextBox 10"/>
            <p:cNvSpPr txBox="1"/>
            <p:nvPr/>
          </p:nvSpPr>
          <p:spPr>
            <a:xfrm rot="20355099">
              <a:off x="2094357" y="3073451"/>
              <a:ext cx="684803" cy="707886"/>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0000CC"/>
                  </a:solidFill>
                </a:rPr>
                <a:t>Full</a:t>
              </a:r>
            </a:p>
            <a:p>
              <a:pPr eaLnBrk="0" fontAlgn="base" hangingPunct="0">
                <a:spcBef>
                  <a:spcPct val="0"/>
                </a:spcBef>
                <a:spcAft>
                  <a:spcPct val="0"/>
                </a:spcAft>
              </a:pPr>
              <a:r>
                <a:rPr lang="en-US" sz="2000" dirty="0">
                  <a:solidFill>
                    <a:srgbClr val="0000CC"/>
                  </a:solidFill>
                </a:rPr>
                <a:t>Disk</a:t>
              </a:r>
            </a:p>
          </p:txBody>
        </p:sp>
        <p:sp>
          <p:nvSpPr>
            <p:cNvPr id="12" name="TextBox 11"/>
            <p:cNvSpPr txBox="1"/>
            <p:nvPr/>
          </p:nvSpPr>
          <p:spPr>
            <a:xfrm rot="20355099">
              <a:off x="7432401" y="2776655"/>
              <a:ext cx="811441"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0000CC"/>
                  </a:solidFill>
                </a:rPr>
                <a:t>Meso</a:t>
              </a:r>
            </a:p>
          </p:txBody>
        </p:sp>
        <p:sp>
          <p:nvSpPr>
            <p:cNvPr id="13" name="TextBox 12"/>
            <p:cNvSpPr txBox="1"/>
            <p:nvPr/>
          </p:nvSpPr>
          <p:spPr>
            <a:xfrm rot="20355099">
              <a:off x="5448562" y="2598241"/>
              <a:ext cx="1112805"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0000CC"/>
                  </a:solidFill>
                </a:rPr>
                <a:t>CONUS</a:t>
              </a:r>
            </a:p>
          </p:txBody>
        </p:sp>
        <p:sp>
          <p:nvSpPr>
            <p:cNvPr id="14" name="TextBox 13"/>
            <p:cNvSpPr txBox="1"/>
            <p:nvPr/>
          </p:nvSpPr>
          <p:spPr>
            <a:xfrm rot="20355099">
              <a:off x="4192314" y="4897191"/>
              <a:ext cx="798617"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0000CC"/>
                  </a:solidFill>
                </a:rPr>
                <a:t>Nadir</a:t>
              </a:r>
            </a:p>
          </p:txBody>
        </p:sp>
        <p:sp>
          <p:nvSpPr>
            <p:cNvPr id="15" name="TextBox 14"/>
            <p:cNvSpPr txBox="1"/>
            <p:nvPr/>
          </p:nvSpPr>
          <p:spPr>
            <a:xfrm>
              <a:off x="3776022" y="2340423"/>
              <a:ext cx="1077731" cy="307777"/>
            </a:xfrm>
            <a:prstGeom prst="rect">
              <a:avLst/>
            </a:prstGeom>
            <a:noFill/>
          </p:spPr>
          <p:txBody>
            <a:bodyPr wrap="none" tIns="0" bIns="0" rtlCol="0">
              <a:spAutoFit/>
            </a:bodyPr>
            <a:lstStyle/>
            <a:p>
              <a:pPr eaLnBrk="0" fontAlgn="base" hangingPunct="0">
                <a:spcBef>
                  <a:spcPct val="0"/>
                </a:spcBef>
                <a:spcAft>
                  <a:spcPct val="0"/>
                </a:spcAft>
              </a:pPr>
              <a:r>
                <a:rPr lang="en-US" sz="2000" dirty="0">
                  <a:solidFill>
                    <a:srgbClr val="0000CC"/>
                  </a:solidFill>
                </a:rPr>
                <a:t>Vis Star</a:t>
              </a:r>
            </a:p>
          </p:txBody>
        </p:sp>
        <p:cxnSp>
          <p:nvCxnSpPr>
            <p:cNvPr id="16" name="Straight Arrow Connector 15"/>
            <p:cNvCxnSpPr/>
            <p:nvPr/>
          </p:nvCxnSpPr>
          <p:spPr bwMode="auto">
            <a:xfrm flipH="1" flipV="1">
              <a:off x="3704788" y="2045778"/>
              <a:ext cx="176169" cy="318782"/>
            </a:xfrm>
            <a:prstGeom prst="straightConnector1">
              <a:avLst/>
            </a:prstGeom>
            <a:noFill/>
            <a:ln w="38100" cap="flat" cmpd="sng" algn="ctr">
              <a:solidFill>
                <a:srgbClr val="0000CC"/>
              </a:solidFill>
              <a:prstDash val="solid"/>
              <a:round/>
              <a:headEnd type="none" w="med" len="med"/>
              <a:tailEnd type="arrow"/>
            </a:ln>
            <a:effectLst/>
          </p:spPr>
        </p:cxnSp>
        <p:cxnSp>
          <p:nvCxnSpPr>
            <p:cNvPr id="18" name="Straight Arrow Connector 17"/>
            <p:cNvCxnSpPr/>
            <p:nvPr/>
          </p:nvCxnSpPr>
          <p:spPr bwMode="auto">
            <a:xfrm flipH="1" flipV="1">
              <a:off x="5681182" y="2019475"/>
              <a:ext cx="389964" cy="167719"/>
            </a:xfrm>
            <a:prstGeom prst="straightConnector1">
              <a:avLst/>
            </a:prstGeom>
            <a:noFill/>
            <a:ln w="38100" cap="flat" cmpd="sng" algn="ctr">
              <a:solidFill>
                <a:srgbClr val="0000CC"/>
              </a:solidFill>
              <a:prstDash val="solid"/>
              <a:round/>
              <a:headEnd type="none" w="med" len="med"/>
              <a:tailEnd type="arrow"/>
            </a:ln>
            <a:effectLst/>
          </p:spPr>
        </p:cxnSp>
        <p:sp>
          <p:nvSpPr>
            <p:cNvPr id="19" name="TextBox 18"/>
            <p:cNvSpPr txBox="1"/>
            <p:nvPr/>
          </p:nvSpPr>
          <p:spPr>
            <a:xfrm>
              <a:off x="1036096" y="2269888"/>
              <a:ext cx="1383712"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0000CC"/>
                  </a:solidFill>
                </a:rPr>
                <a:t>Spacelook</a:t>
              </a:r>
            </a:p>
          </p:txBody>
        </p:sp>
        <p:cxnSp>
          <p:nvCxnSpPr>
            <p:cNvPr id="20" name="Straight Arrow Connector 19"/>
            <p:cNvCxnSpPr/>
            <p:nvPr/>
          </p:nvCxnSpPr>
          <p:spPr bwMode="auto">
            <a:xfrm flipH="1" flipV="1">
              <a:off x="1305799" y="2055304"/>
              <a:ext cx="58723" cy="352337"/>
            </a:xfrm>
            <a:prstGeom prst="straightConnector1">
              <a:avLst/>
            </a:prstGeom>
            <a:noFill/>
            <a:ln w="38100" cap="flat" cmpd="sng" algn="ctr">
              <a:solidFill>
                <a:srgbClr val="0000CC"/>
              </a:solidFill>
              <a:prstDash val="solid"/>
              <a:round/>
              <a:headEnd type="none" w="med" len="med"/>
              <a:tailEnd type="arrow"/>
            </a:ln>
            <a:effectLst/>
          </p:spPr>
        </p:cxnSp>
        <p:sp>
          <p:nvSpPr>
            <p:cNvPr id="43" name="TextBox 42"/>
            <p:cNvSpPr txBox="1"/>
            <p:nvPr/>
          </p:nvSpPr>
          <p:spPr>
            <a:xfrm>
              <a:off x="2505569" y="2153842"/>
              <a:ext cx="1369286"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0000CC"/>
                  </a:solidFill>
                </a:rPr>
                <a:t>Blackbody</a:t>
              </a:r>
            </a:p>
          </p:txBody>
        </p:sp>
        <p:cxnSp>
          <p:nvCxnSpPr>
            <p:cNvPr id="44" name="Straight Arrow Connector 43"/>
            <p:cNvCxnSpPr/>
            <p:nvPr/>
          </p:nvCxnSpPr>
          <p:spPr bwMode="auto">
            <a:xfrm flipH="1" flipV="1">
              <a:off x="2352151" y="2049187"/>
              <a:ext cx="226502" cy="226502"/>
            </a:xfrm>
            <a:prstGeom prst="straightConnector1">
              <a:avLst/>
            </a:prstGeom>
            <a:noFill/>
            <a:ln w="38100" cap="flat" cmpd="sng" algn="ctr">
              <a:solidFill>
                <a:srgbClr val="0000CC"/>
              </a:solidFill>
              <a:prstDash val="solid"/>
              <a:round/>
              <a:headEnd type="none" w="med" len="med"/>
              <a:tailEnd type="arrow"/>
            </a:ln>
            <a:effectLst/>
          </p:spPr>
        </p:cxnSp>
        <p:sp>
          <p:nvSpPr>
            <p:cNvPr id="54" name="TextBox 53"/>
            <p:cNvSpPr txBox="1"/>
            <p:nvPr/>
          </p:nvSpPr>
          <p:spPr>
            <a:xfrm>
              <a:off x="6090196" y="2052355"/>
              <a:ext cx="796693" cy="307777"/>
            </a:xfrm>
            <a:prstGeom prst="rect">
              <a:avLst/>
            </a:prstGeom>
            <a:noFill/>
          </p:spPr>
          <p:txBody>
            <a:bodyPr wrap="none" lIns="0" tIns="0" rIns="0" bIns="0" rtlCol="0">
              <a:spAutoFit/>
            </a:bodyPr>
            <a:lstStyle/>
            <a:p>
              <a:pPr eaLnBrk="0" fontAlgn="base" hangingPunct="0">
                <a:spcBef>
                  <a:spcPct val="0"/>
                </a:spcBef>
                <a:spcAft>
                  <a:spcPct val="0"/>
                </a:spcAft>
              </a:pPr>
              <a:r>
                <a:rPr lang="en-US" sz="2000" dirty="0">
                  <a:solidFill>
                    <a:srgbClr val="0000CC"/>
                  </a:solidFill>
                </a:rPr>
                <a:t>IR Star</a:t>
              </a:r>
            </a:p>
          </p:txBody>
        </p:sp>
      </p:grpSp>
      <p:sp>
        <p:nvSpPr>
          <p:cNvPr id="23" name="TextBox 22"/>
          <p:cNvSpPr txBox="1"/>
          <p:nvPr/>
        </p:nvSpPr>
        <p:spPr>
          <a:xfrm>
            <a:off x="1500324" y="5017257"/>
            <a:ext cx="6137001" cy="338554"/>
          </a:xfrm>
          <a:prstGeom prst="rect">
            <a:avLst/>
          </a:prstGeom>
        </p:spPr>
        <p:txBody>
          <a:bodyPr wrap="none" rtlCol="0">
            <a:spAutoFit/>
          </a:bodyPr>
          <a:lstStyle/>
          <a:p>
            <a:pPr algn="ctr" fontAlgn="base">
              <a:spcBef>
                <a:spcPct val="20000"/>
              </a:spcBef>
              <a:spcAft>
                <a:spcPct val="0"/>
              </a:spcAft>
            </a:pPr>
            <a:r>
              <a:rPr lang="en-US" sz="1600" i="1" dirty="0">
                <a:solidFill>
                  <a:prstClr val="black"/>
                </a:solidFill>
                <a:cs typeface="Arial" panose="020B0604020202020204" pitchFamily="34" charset="0"/>
              </a:rPr>
              <a:t>Note:  Autonomous </a:t>
            </a:r>
            <a:r>
              <a:rPr lang="en-US" sz="1600" i="1" dirty="0" err="1">
                <a:solidFill>
                  <a:prstClr val="black"/>
                </a:solidFill>
                <a:cs typeface="Arial" panose="020B0604020202020204" pitchFamily="34" charset="0"/>
              </a:rPr>
              <a:t>spacelook</a:t>
            </a:r>
            <a:r>
              <a:rPr lang="en-US" sz="1600" i="1" dirty="0">
                <a:solidFill>
                  <a:prstClr val="black"/>
                </a:solidFill>
                <a:cs typeface="Arial" panose="020B0604020202020204" pitchFamily="34" charset="0"/>
              </a:rPr>
              <a:t> collected with each Full Disk swath</a:t>
            </a:r>
          </a:p>
        </p:txBody>
      </p:sp>
    </p:spTree>
    <p:extLst>
      <p:ext uri="{BB962C8B-B14F-4D97-AF65-F5344CB8AC3E}">
        <p14:creationId xmlns:p14="http://schemas.microsoft.com/office/powerpoint/2010/main" val="340430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lstStyle/>
          <a:p>
            <a:r>
              <a:rPr lang="en-US" sz="4800" dirty="0" smtClean="0">
                <a:solidFill>
                  <a:srgbClr val="FFFF00"/>
                </a:solidFill>
              </a:rPr>
              <a:t>ABI Scan Strategy</a:t>
            </a:r>
            <a:endParaRPr lang="en-US" sz="4800" dirty="0">
              <a:solidFill>
                <a:srgbClr val="FFFF00"/>
              </a:solidFill>
            </a:endParaRPr>
          </a:p>
        </p:txBody>
      </p:sp>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27</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238583"/>
            <a:ext cx="5467350" cy="5419391"/>
          </a:xfrm>
          <a:prstGeom prst="rect">
            <a:avLst/>
          </a:prstGeom>
        </p:spPr>
      </p:pic>
      <p:sp>
        <p:nvSpPr>
          <p:cNvPr id="6" name="TextBox 5"/>
          <p:cNvSpPr txBox="1"/>
          <p:nvPr/>
        </p:nvSpPr>
        <p:spPr>
          <a:xfrm>
            <a:off x="2667000" y="4953000"/>
            <a:ext cx="5181600" cy="1846659"/>
          </a:xfrm>
          <a:prstGeom prst="rect">
            <a:avLst/>
          </a:prstGeom>
          <a:noFill/>
        </p:spPr>
        <p:txBody>
          <a:bodyPr wrap="square" rtlCol="0">
            <a:spAutoFit/>
          </a:bodyPr>
          <a:lstStyle/>
          <a:p>
            <a:r>
              <a:rPr lang="en-US" sz="3200" dirty="0">
                <a:solidFill>
                  <a:srgbClr val="FFFFFF"/>
                </a:solidFill>
              </a:rPr>
              <a:t>Concept of the ABI “flex mode” diagram</a:t>
            </a:r>
          </a:p>
          <a:p>
            <a:r>
              <a:rPr lang="en-US" sz="3200" dirty="0">
                <a:solidFill>
                  <a:srgbClr val="FFFFFF"/>
                </a:solidFill>
              </a:rPr>
              <a:t>(image fades with time)</a:t>
            </a:r>
          </a:p>
          <a:p>
            <a:endParaRPr lang="en-US" dirty="0">
              <a:solidFill>
                <a:srgbClr val="000000"/>
              </a:solidFill>
            </a:endParaRPr>
          </a:p>
        </p:txBody>
      </p:sp>
      <p:sp>
        <p:nvSpPr>
          <p:cNvPr id="7" name="TextBox 6"/>
          <p:cNvSpPr txBox="1"/>
          <p:nvPr/>
        </p:nvSpPr>
        <p:spPr>
          <a:xfrm rot="20355099">
            <a:off x="6853696" y="3832146"/>
            <a:ext cx="684803" cy="707886"/>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FFFFFF"/>
                </a:solidFill>
              </a:rPr>
              <a:t>Full</a:t>
            </a:r>
          </a:p>
          <a:p>
            <a:pPr eaLnBrk="0" fontAlgn="base" hangingPunct="0">
              <a:spcBef>
                <a:spcPct val="0"/>
              </a:spcBef>
              <a:spcAft>
                <a:spcPct val="0"/>
              </a:spcAft>
            </a:pPr>
            <a:r>
              <a:rPr lang="en-US" sz="2000" dirty="0">
                <a:solidFill>
                  <a:srgbClr val="FFFFFF"/>
                </a:solidFill>
              </a:rPr>
              <a:t>Disk</a:t>
            </a:r>
          </a:p>
        </p:txBody>
      </p:sp>
      <p:sp>
        <p:nvSpPr>
          <p:cNvPr id="8" name="TextBox 7"/>
          <p:cNvSpPr txBox="1"/>
          <p:nvPr/>
        </p:nvSpPr>
        <p:spPr>
          <a:xfrm rot="20355099">
            <a:off x="4096999" y="2416758"/>
            <a:ext cx="811441"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FFFFFF"/>
                </a:solidFill>
              </a:rPr>
              <a:t>Meso</a:t>
            </a:r>
          </a:p>
        </p:txBody>
      </p:sp>
      <p:sp>
        <p:nvSpPr>
          <p:cNvPr id="9" name="TextBox 8"/>
          <p:cNvSpPr txBox="1"/>
          <p:nvPr/>
        </p:nvSpPr>
        <p:spPr>
          <a:xfrm rot="20355099">
            <a:off x="3539988" y="1784339"/>
            <a:ext cx="1112805"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FFFFFF"/>
                </a:solidFill>
              </a:rPr>
              <a:t>CONUS</a:t>
            </a:r>
          </a:p>
        </p:txBody>
      </p:sp>
      <p:sp>
        <p:nvSpPr>
          <p:cNvPr id="10" name="TextBox 9"/>
          <p:cNvSpPr txBox="1"/>
          <p:nvPr/>
        </p:nvSpPr>
        <p:spPr>
          <a:xfrm rot="20355099">
            <a:off x="4768960" y="3736332"/>
            <a:ext cx="811441"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FFFFFF"/>
                </a:solidFill>
              </a:rPr>
              <a:t>Meso</a:t>
            </a:r>
          </a:p>
        </p:txBody>
      </p:sp>
      <p:sp>
        <p:nvSpPr>
          <p:cNvPr id="11" name="TextBox 10"/>
          <p:cNvSpPr txBox="1"/>
          <p:nvPr/>
        </p:nvSpPr>
        <p:spPr>
          <a:xfrm>
            <a:off x="1524000" y="1219200"/>
            <a:ext cx="900631" cy="369332"/>
          </a:xfrm>
          <a:prstGeom prst="rect">
            <a:avLst/>
          </a:prstGeom>
          <a:noFill/>
        </p:spPr>
        <p:txBody>
          <a:bodyPr wrap="none" rtlCol="0">
            <a:spAutoFit/>
          </a:bodyPr>
          <a:lstStyle/>
          <a:p>
            <a:r>
              <a:rPr lang="en-US" dirty="0">
                <a:solidFill>
                  <a:srgbClr val="000000"/>
                </a:solidFill>
              </a:rPr>
              <a:t>Time-&gt;</a:t>
            </a:r>
          </a:p>
        </p:txBody>
      </p:sp>
    </p:spTree>
    <p:extLst>
      <p:ext uri="{BB962C8B-B14F-4D97-AF65-F5344CB8AC3E}">
        <p14:creationId xmlns:p14="http://schemas.microsoft.com/office/powerpoint/2010/main" val="891018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800600"/>
            <a:ext cx="2438400" cy="1143000"/>
          </a:xfrm>
        </p:spPr>
        <p:txBody>
          <a:bodyPr/>
          <a:lstStyle/>
          <a:p>
            <a:r>
              <a:rPr lang="en-US" sz="3600" dirty="0" smtClean="0">
                <a:solidFill>
                  <a:srgbClr val="FFFF00"/>
                </a:solidFill>
              </a:rPr>
              <a:t>Flex Mode Concept</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28</a:t>
            </a:fld>
            <a:endParaRPr lang="en-US">
              <a:solidFill>
                <a:srgbClr val="000000"/>
              </a:solidFill>
            </a:endParaRPr>
          </a:p>
        </p:txBody>
      </p:sp>
      <p:pic>
        <p:nvPicPr>
          <p:cNvPr id="1026" name="Picture 2" descr="\\beans\users$\tims\Data\Documents\My Videos\output_ABI_mode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8600"/>
            <a:ext cx="6454775" cy="639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6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CDDE79-9E7B-4267-A366-E34D598EAC60}" type="slidenum">
              <a:rPr lang="en-US" smtClean="0">
                <a:solidFill>
                  <a:srgbClr val="000000"/>
                </a:solidFill>
              </a:rPr>
              <a:pPr>
                <a:defRPr/>
              </a:pPr>
              <a:t>29</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4" name="Title 1"/>
          <p:cNvSpPr txBox="1">
            <a:spLocks/>
          </p:cNvSpPr>
          <p:nvPr/>
        </p:nvSpPr>
        <p:spPr>
          <a:xfrm>
            <a:off x="0" y="76200"/>
            <a:ext cx="9220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FFFF00"/>
                </a:solidFill>
              </a:rPr>
              <a:t>Default </a:t>
            </a:r>
            <a:r>
              <a:rPr lang="en-US" kern="0" dirty="0" err="1" smtClean="0">
                <a:solidFill>
                  <a:srgbClr val="FFFF00"/>
                </a:solidFill>
              </a:rPr>
              <a:t>Meso</a:t>
            </a:r>
            <a:r>
              <a:rPr lang="en-US" kern="0" dirty="0" smtClean="0">
                <a:solidFill>
                  <a:srgbClr val="FFFF00"/>
                </a:solidFill>
              </a:rPr>
              <a:t> Locations</a:t>
            </a:r>
            <a:endParaRPr lang="en-US" kern="0" dirty="0">
              <a:solidFill>
                <a:srgbClr val="FFFF00"/>
              </a:solidFill>
            </a:endParaRPr>
          </a:p>
        </p:txBody>
      </p:sp>
      <p:sp>
        <p:nvSpPr>
          <p:cNvPr id="5" name="TextBox 4"/>
          <p:cNvSpPr txBox="1"/>
          <p:nvPr/>
        </p:nvSpPr>
        <p:spPr>
          <a:xfrm>
            <a:off x="1752600" y="6245225"/>
            <a:ext cx="5759012" cy="369332"/>
          </a:xfrm>
          <a:prstGeom prst="rect">
            <a:avLst/>
          </a:prstGeom>
          <a:noFill/>
        </p:spPr>
        <p:txBody>
          <a:bodyPr wrap="none" rtlCol="0">
            <a:spAutoFit/>
          </a:bodyPr>
          <a:lstStyle/>
          <a:p>
            <a:r>
              <a:rPr lang="en-US" dirty="0" smtClean="0"/>
              <a:t>Two </a:t>
            </a:r>
            <a:r>
              <a:rPr lang="en-US" dirty="0" err="1" smtClean="0"/>
              <a:t>meso</a:t>
            </a:r>
            <a:r>
              <a:rPr lang="en-US" dirty="0" smtClean="0"/>
              <a:t> from GOES-West and two from GOES-East</a:t>
            </a:r>
            <a:endParaRPr lang="en-US" dirty="0"/>
          </a:p>
        </p:txBody>
      </p:sp>
    </p:spTree>
    <p:extLst>
      <p:ext uri="{BB962C8B-B14F-4D97-AF65-F5344CB8AC3E}">
        <p14:creationId xmlns:p14="http://schemas.microsoft.com/office/powerpoint/2010/main" val="4270023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a:xfrm>
            <a:off x="457200" y="-228600"/>
            <a:ext cx="8229600" cy="1143000"/>
          </a:xfrm>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227138"/>
            <a:ext cx="3530600" cy="5295900"/>
          </a:xfrm>
          <a:prstGeom prst="rect">
            <a:avLst/>
          </a:prstGeom>
          <a:ln>
            <a:solidFill>
              <a:schemeClr val="tx1"/>
            </a:solidFill>
          </a:ln>
        </p:spPr>
      </p:pic>
      <p:sp>
        <p:nvSpPr>
          <p:cNvPr id="11" name="Content Placeholder 3"/>
          <p:cNvSpPr>
            <a:spLocks noGrp="1"/>
          </p:cNvSpPr>
          <p:nvPr>
            <p:ph idx="1"/>
          </p:nvPr>
        </p:nvSpPr>
        <p:spPr>
          <a:xfrm>
            <a:off x="381000" y="914400"/>
            <a:ext cx="8229600" cy="4525963"/>
          </a:xfrm>
        </p:spPr>
        <p:txBody>
          <a:bodyPr/>
          <a:lstStyle/>
          <a:p>
            <a:pPr eaLnBrk="1" hangingPunct="1"/>
            <a:r>
              <a:rPr lang="en-US" dirty="0" smtClean="0">
                <a:solidFill>
                  <a:schemeClr val="bg1"/>
                </a:solidFill>
              </a:rPr>
              <a:t>Introduction</a:t>
            </a:r>
          </a:p>
          <a:p>
            <a:pPr eaLnBrk="1" hangingPunct="1"/>
            <a:endParaRPr lang="en-US" sz="1000" dirty="0" smtClean="0">
              <a:solidFill>
                <a:schemeClr val="bg1"/>
              </a:solidFill>
            </a:endParaRPr>
          </a:p>
          <a:p>
            <a:pPr eaLnBrk="1" hangingPunct="1"/>
            <a:r>
              <a:rPr lang="en-US" dirty="0" smtClean="0">
                <a:solidFill>
                  <a:schemeClr val="bg1"/>
                </a:solidFill>
              </a:rPr>
              <a:t>GLM</a:t>
            </a:r>
          </a:p>
          <a:p>
            <a:pPr eaLnBrk="1" hangingPunct="1"/>
            <a:endParaRPr lang="en-US" sz="1000" dirty="0" smtClean="0">
              <a:solidFill>
                <a:schemeClr val="bg1"/>
              </a:solidFill>
            </a:endParaRPr>
          </a:p>
          <a:p>
            <a:pPr eaLnBrk="1" hangingPunct="1"/>
            <a:r>
              <a:rPr lang="en-US" dirty="0" smtClean="0">
                <a:solidFill>
                  <a:schemeClr val="bg1"/>
                </a:solidFill>
              </a:rPr>
              <a:t>GOES-R 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r>
              <a:rPr lang="en-US" dirty="0" smtClean="0">
                <a:solidFill>
                  <a:schemeClr val="bg1"/>
                </a:solidFill>
              </a:rPr>
              <a:t/>
            </a:r>
            <a:br>
              <a:rPr lang="en-US" dirty="0" smtClean="0">
                <a:solidFill>
                  <a:schemeClr val="bg1"/>
                </a:solidFill>
              </a:rPr>
            </a:br>
            <a:endParaRPr lang="en-US" sz="1000" dirty="0" smtClean="0">
              <a:solidFill>
                <a:schemeClr val="bg1"/>
              </a:solidFill>
            </a:endParaRPr>
          </a:p>
          <a:p>
            <a:pPr eaLnBrk="1" hangingPunct="1"/>
            <a:r>
              <a:rPr lang="en-US" dirty="0" smtClean="0">
                <a:solidFill>
                  <a:schemeClr val="bg1"/>
                </a:solidFill>
              </a:rPr>
              <a:t>Data </a:t>
            </a:r>
          </a:p>
          <a:p>
            <a:pPr eaLnBrk="1" hangingPunct="1"/>
            <a:endParaRPr lang="en-US" sz="1000" dirty="0" smtClean="0">
              <a:solidFill>
                <a:schemeClr val="bg1"/>
              </a:solidFill>
            </a:endParaRPr>
          </a:p>
          <a:p>
            <a:pPr eaLnBrk="1" hangingPunct="1"/>
            <a:r>
              <a:rPr lang="en-US" dirty="0" smtClean="0">
                <a:solidFill>
                  <a:schemeClr val="bg1"/>
                </a:solidFill>
              </a:rPr>
              <a:t>Summary</a:t>
            </a:r>
          </a:p>
        </p:txBody>
      </p:sp>
    </p:spTree>
    <p:extLst>
      <p:ext uri="{BB962C8B-B14F-4D97-AF65-F5344CB8AC3E}">
        <p14:creationId xmlns:p14="http://schemas.microsoft.com/office/powerpoint/2010/main" val="613678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CDDE79-9E7B-4267-A366-E34D598EAC60}" type="slidenum">
              <a:rPr lang="en-US" smtClean="0">
                <a:solidFill>
                  <a:srgbClr val="000000"/>
                </a:solidFill>
              </a:rPr>
              <a:pPr>
                <a:defRPr/>
              </a:pPr>
              <a:t>30</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686"/>
            <a:ext cx="9144000" cy="6338627"/>
          </a:xfrm>
          <a:prstGeom prst="rect">
            <a:avLst/>
          </a:prstGeom>
        </p:spPr>
      </p:pic>
      <p:sp>
        <p:nvSpPr>
          <p:cNvPr id="4" name="Right Arrow 3"/>
          <p:cNvSpPr/>
          <p:nvPr/>
        </p:nvSpPr>
        <p:spPr>
          <a:xfrm>
            <a:off x="3657600" y="304800"/>
            <a:ext cx="457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1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nu2_goesr_imagery_conu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84238"/>
            <a:ext cx="9144000" cy="5089525"/>
          </a:xfrm>
          <a:prstGeom prst="rect">
            <a:avLst/>
          </a:prstGeom>
          <a:noFill/>
          <a:ln>
            <a:noFill/>
          </a:ln>
        </p:spPr>
      </p:pic>
      <p:sp>
        <p:nvSpPr>
          <p:cNvPr id="4" name="Right Arrow 3"/>
          <p:cNvSpPr/>
          <p:nvPr/>
        </p:nvSpPr>
        <p:spPr>
          <a:xfrm>
            <a:off x="2800350" y="3844290"/>
            <a:ext cx="457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0" y="1642110"/>
            <a:ext cx="457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2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_fd-20160802_1815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9144000" cy="6188075"/>
          </a:xfrm>
          <a:prstGeom prst="rect">
            <a:avLst/>
          </a:prstGeom>
          <a:noFill/>
          <a:ln>
            <a:noFill/>
          </a:ln>
        </p:spPr>
      </p:pic>
      <p:sp>
        <p:nvSpPr>
          <p:cNvPr id="3" name="TextBox 2"/>
          <p:cNvSpPr txBox="1"/>
          <p:nvPr/>
        </p:nvSpPr>
        <p:spPr>
          <a:xfrm>
            <a:off x="2228890" y="-76200"/>
            <a:ext cx="4926285" cy="461665"/>
          </a:xfrm>
          <a:prstGeom prst="rect">
            <a:avLst/>
          </a:prstGeom>
          <a:noFill/>
        </p:spPr>
        <p:txBody>
          <a:bodyPr wrap="none" rtlCol="0">
            <a:spAutoFit/>
          </a:bodyPr>
          <a:lstStyle/>
          <a:p>
            <a:r>
              <a:rPr lang="en-US" sz="2400" b="1" dirty="0">
                <a:solidFill>
                  <a:prstClr val="black"/>
                </a:solidFill>
              </a:rPr>
              <a:t>DOE-4 Simulated ABI: Full Disk sector</a:t>
            </a:r>
          </a:p>
        </p:txBody>
      </p:sp>
      <p:sp>
        <p:nvSpPr>
          <p:cNvPr id="4" name="TextBox 3"/>
          <p:cNvSpPr txBox="1"/>
          <p:nvPr/>
        </p:nvSpPr>
        <p:spPr>
          <a:xfrm>
            <a:off x="685800" y="1066800"/>
            <a:ext cx="1664558" cy="369332"/>
          </a:xfrm>
          <a:prstGeom prst="rect">
            <a:avLst/>
          </a:prstGeom>
          <a:noFill/>
        </p:spPr>
        <p:txBody>
          <a:bodyPr wrap="none" rtlCol="0">
            <a:spAutoFit/>
          </a:bodyPr>
          <a:lstStyle/>
          <a:p>
            <a:r>
              <a:rPr lang="en-US" dirty="0" smtClean="0">
                <a:solidFill>
                  <a:schemeClr val="bg1"/>
                </a:solidFill>
              </a:rPr>
              <a:t>Central location</a:t>
            </a:r>
            <a:endParaRPr lang="en-US" dirty="0">
              <a:solidFill>
                <a:schemeClr val="bg1"/>
              </a:solidFill>
            </a:endParaRPr>
          </a:p>
        </p:txBody>
      </p:sp>
    </p:spTree>
    <p:extLst>
      <p:ext uri="{BB962C8B-B14F-4D97-AF65-F5344CB8AC3E}">
        <p14:creationId xmlns:p14="http://schemas.microsoft.com/office/powerpoint/2010/main" val="865832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_conus-20160802_181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9144000" cy="6188075"/>
          </a:xfrm>
          <a:prstGeom prst="rect">
            <a:avLst/>
          </a:prstGeom>
          <a:noFill/>
          <a:ln>
            <a:noFill/>
          </a:ln>
        </p:spPr>
      </p:pic>
      <p:sp>
        <p:nvSpPr>
          <p:cNvPr id="3" name="TextBox 2"/>
          <p:cNvSpPr txBox="1"/>
          <p:nvPr/>
        </p:nvSpPr>
        <p:spPr>
          <a:xfrm>
            <a:off x="2228890" y="-76200"/>
            <a:ext cx="4778168" cy="461665"/>
          </a:xfrm>
          <a:prstGeom prst="rect">
            <a:avLst/>
          </a:prstGeom>
          <a:noFill/>
        </p:spPr>
        <p:txBody>
          <a:bodyPr wrap="none" rtlCol="0">
            <a:spAutoFit/>
          </a:bodyPr>
          <a:lstStyle/>
          <a:p>
            <a:r>
              <a:rPr lang="en-US" sz="2400" b="1" dirty="0">
                <a:solidFill>
                  <a:prstClr val="black"/>
                </a:solidFill>
              </a:rPr>
              <a:t>DOE-4 Simulated ABI: CONUS sector</a:t>
            </a:r>
          </a:p>
        </p:txBody>
      </p:sp>
      <p:sp>
        <p:nvSpPr>
          <p:cNvPr id="4" name="TextBox 3"/>
          <p:cNvSpPr txBox="1"/>
          <p:nvPr/>
        </p:nvSpPr>
        <p:spPr>
          <a:xfrm>
            <a:off x="685800" y="1066800"/>
            <a:ext cx="1664558" cy="369332"/>
          </a:xfrm>
          <a:prstGeom prst="rect">
            <a:avLst/>
          </a:prstGeom>
          <a:noFill/>
        </p:spPr>
        <p:txBody>
          <a:bodyPr wrap="none" rtlCol="0">
            <a:spAutoFit/>
          </a:bodyPr>
          <a:lstStyle/>
          <a:p>
            <a:r>
              <a:rPr lang="en-US" dirty="0" smtClean="0">
                <a:solidFill>
                  <a:schemeClr val="bg1"/>
                </a:solidFill>
              </a:rPr>
              <a:t>Central location</a:t>
            </a:r>
            <a:endParaRPr lang="en-US" dirty="0">
              <a:solidFill>
                <a:schemeClr val="bg1"/>
              </a:solidFill>
            </a:endParaRPr>
          </a:p>
        </p:txBody>
      </p:sp>
    </p:spTree>
    <p:extLst>
      <p:ext uri="{BB962C8B-B14F-4D97-AF65-F5344CB8AC3E}">
        <p14:creationId xmlns:p14="http://schemas.microsoft.com/office/powerpoint/2010/main" val="31227485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_2meso-20160802_1830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9144000" cy="6188075"/>
          </a:xfrm>
          <a:prstGeom prst="rect">
            <a:avLst/>
          </a:prstGeom>
          <a:noFill/>
          <a:ln>
            <a:noFill/>
          </a:ln>
        </p:spPr>
      </p:pic>
      <p:sp>
        <p:nvSpPr>
          <p:cNvPr id="3" name="TextBox 2"/>
          <p:cNvSpPr txBox="1"/>
          <p:nvPr/>
        </p:nvSpPr>
        <p:spPr>
          <a:xfrm>
            <a:off x="1689173" y="-76200"/>
            <a:ext cx="5626027" cy="461665"/>
          </a:xfrm>
          <a:prstGeom prst="rect">
            <a:avLst/>
          </a:prstGeom>
          <a:noFill/>
        </p:spPr>
        <p:txBody>
          <a:bodyPr wrap="none" rtlCol="0">
            <a:spAutoFit/>
          </a:bodyPr>
          <a:lstStyle/>
          <a:p>
            <a:r>
              <a:rPr lang="en-US" sz="2400" b="1" dirty="0">
                <a:solidFill>
                  <a:prstClr val="black"/>
                </a:solidFill>
              </a:rPr>
              <a:t>DOE-4 Simulated ABI: 2 </a:t>
            </a:r>
            <a:r>
              <a:rPr lang="en-US" sz="2400" b="1" dirty="0" err="1">
                <a:solidFill>
                  <a:prstClr val="black"/>
                </a:solidFill>
              </a:rPr>
              <a:t>meso</a:t>
            </a:r>
            <a:r>
              <a:rPr lang="en-US" sz="2400" b="1" dirty="0">
                <a:solidFill>
                  <a:prstClr val="black"/>
                </a:solidFill>
              </a:rPr>
              <a:t>-scale sectors</a:t>
            </a:r>
          </a:p>
        </p:txBody>
      </p:sp>
      <p:sp>
        <p:nvSpPr>
          <p:cNvPr id="4" name="TextBox 3"/>
          <p:cNvSpPr txBox="1"/>
          <p:nvPr/>
        </p:nvSpPr>
        <p:spPr>
          <a:xfrm>
            <a:off x="685800" y="1066800"/>
            <a:ext cx="1664558" cy="369332"/>
          </a:xfrm>
          <a:prstGeom prst="rect">
            <a:avLst/>
          </a:prstGeom>
          <a:noFill/>
        </p:spPr>
        <p:txBody>
          <a:bodyPr wrap="none" rtlCol="0">
            <a:spAutoFit/>
          </a:bodyPr>
          <a:lstStyle/>
          <a:p>
            <a:r>
              <a:rPr lang="en-US" dirty="0" smtClean="0">
                <a:solidFill>
                  <a:schemeClr val="bg1"/>
                </a:solidFill>
              </a:rPr>
              <a:t>Central location</a:t>
            </a:r>
            <a:endParaRPr lang="en-US" dirty="0">
              <a:solidFill>
                <a:schemeClr val="bg1"/>
              </a:solidFill>
            </a:endParaRPr>
          </a:p>
        </p:txBody>
      </p:sp>
    </p:spTree>
    <p:extLst>
      <p:ext uri="{BB962C8B-B14F-4D97-AF65-F5344CB8AC3E}">
        <p14:creationId xmlns:p14="http://schemas.microsoft.com/office/powerpoint/2010/main" val="15187805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_2meso_zoom-20160802_183024-20160802_1830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9144000" cy="6188075"/>
          </a:xfrm>
          <a:prstGeom prst="rect">
            <a:avLst/>
          </a:prstGeom>
          <a:noFill/>
          <a:ln>
            <a:noFill/>
          </a:ln>
        </p:spPr>
      </p:pic>
      <p:sp>
        <p:nvSpPr>
          <p:cNvPr id="3" name="TextBox 2"/>
          <p:cNvSpPr txBox="1"/>
          <p:nvPr/>
        </p:nvSpPr>
        <p:spPr>
          <a:xfrm>
            <a:off x="1274364" y="-76200"/>
            <a:ext cx="6574236" cy="461665"/>
          </a:xfrm>
          <a:prstGeom prst="rect">
            <a:avLst/>
          </a:prstGeom>
          <a:noFill/>
        </p:spPr>
        <p:txBody>
          <a:bodyPr wrap="none" rtlCol="0">
            <a:spAutoFit/>
          </a:bodyPr>
          <a:lstStyle/>
          <a:p>
            <a:r>
              <a:rPr lang="en-US" sz="2400" b="1" dirty="0">
                <a:solidFill>
                  <a:prstClr val="black"/>
                </a:solidFill>
              </a:rPr>
              <a:t>DOE-4 Simulated ABI: </a:t>
            </a:r>
            <a:r>
              <a:rPr lang="en-US" sz="2400" b="1" dirty="0" err="1">
                <a:solidFill>
                  <a:prstClr val="black"/>
                </a:solidFill>
              </a:rPr>
              <a:t>meso</a:t>
            </a:r>
            <a:r>
              <a:rPr lang="en-US" sz="2400" b="1" dirty="0">
                <a:solidFill>
                  <a:prstClr val="black"/>
                </a:solidFill>
              </a:rPr>
              <a:t>-scale sectors (default)</a:t>
            </a:r>
          </a:p>
        </p:txBody>
      </p:sp>
      <p:sp>
        <p:nvSpPr>
          <p:cNvPr id="4" name="TextBox 3"/>
          <p:cNvSpPr txBox="1"/>
          <p:nvPr/>
        </p:nvSpPr>
        <p:spPr>
          <a:xfrm>
            <a:off x="4126642" y="457200"/>
            <a:ext cx="1664558" cy="369332"/>
          </a:xfrm>
          <a:prstGeom prst="rect">
            <a:avLst/>
          </a:prstGeom>
          <a:noFill/>
        </p:spPr>
        <p:txBody>
          <a:bodyPr wrap="none" rtlCol="0">
            <a:spAutoFit/>
          </a:bodyPr>
          <a:lstStyle/>
          <a:p>
            <a:r>
              <a:rPr lang="en-US" dirty="0" smtClean="0">
                <a:solidFill>
                  <a:schemeClr val="bg1"/>
                </a:solidFill>
              </a:rPr>
              <a:t>Central location</a:t>
            </a:r>
            <a:endParaRPr lang="en-US" dirty="0">
              <a:solidFill>
                <a:schemeClr val="bg1"/>
              </a:solidFill>
            </a:endParaRPr>
          </a:p>
        </p:txBody>
      </p:sp>
    </p:spTree>
    <p:extLst>
      <p:ext uri="{BB962C8B-B14F-4D97-AF65-F5344CB8AC3E}">
        <p14:creationId xmlns:p14="http://schemas.microsoft.com/office/powerpoint/2010/main" val="3386791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_conus_zoom-20160802_1830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9144000" cy="6188075"/>
          </a:xfrm>
          <a:prstGeom prst="rect">
            <a:avLst/>
          </a:prstGeom>
          <a:noFill/>
          <a:ln>
            <a:noFill/>
          </a:ln>
        </p:spPr>
      </p:pic>
      <p:sp>
        <p:nvSpPr>
          <p:cNvPr id="3" name="TextBox 2"/>
          <p:cNvSpPr txBox="1"/>
          <p:nvPr/>
        </p:nvSpPr>
        <p:spPr>
          <a:xfrm>
            <a:off x="2228890" y="-76200"/>
            <a:ext cx="4778168" cy="461665"/>
          </a:xfrm>
          <a:prstGeom prst="rect">
            <a:avLst/>
          </a:prstGeom>
          <a:noFill/>
        </p:spPr>
        <p:txBody>
          <a:bodyPr wrap="none" rtlCol="0">
            <a:spAutoFit/>
          </a:bodyPr>
          <a:lstStyle/>
          <a:p>
            <a:r>
              <a:rPr lang="en-US" sz="2400" b="1" dirty="0">
                <a:solidFill>
                  <a:prstClr val="black"/>
                </a:solidFill>
              </a:rPr>
              <a:t>DOE-4 Simulated ABI: CONUS sector</a:t>
            </a:r>
          </a:p>
        </p:txBody>
      </p:sp>
      <p:sp>
        <p:nvSpPr>
          <p:cNvPr id="4" name="TextBox 3"/>
          <p:cNvSpPr txBox="1"/>
          <p:nvPr/>
        </p:nvSpPr>
        <p:spPr>
          <a:xfrm>
            <a:off x="4126642" y="457200"/>
            <a:ext cx="1664558" cy="369332"/>
          </a:xfrm>
          <a:prstGeom prst="rect">
            <a:avLst/>
          </a:prstGeom>
          <a:noFill/>
        </p:spPr>
        <p:txBody>
          <a:bodyPr wrap="none" rtlCol="0">
            <a:spAutoFit/>
          </a:bodyPr>
          <a:lstStyle/>
          <a:p>
            <a:r>
              <a:rPr lang="en-US" dirty="0" smtClean="0">
                <a:solidFill>
                  <a:schemeClr val="bg1"/>
                </a:solidFill>
              </a:rPr>
              <a:t>Central location</a:t>
            </a:r>
            <a:endParaRPr lang="en-US" dirty="0">
              <a:solidFill>
                <a:schemeClr val="bg1"/>
              </a:solidFill>
            </a:endParaRPr>
          </a:p>
        </p:txBody>
      </p:sp>
    </p:spTree>
    <p:extLst>
      <p:ext uri="{BB962C8B-B14F-4D97-AF65-F5344CB8AC3E}">
        <p14:creationId xmlns:p14="http://schemas.microsoft.com/office/powerpoint/2010/main" val="4981099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fd-zoom-conus-20160802_1800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6750"/>
            <a:ext cx="9144000" cy="5524500"/>
          </a:xfrm>
          <a:prstGeom prst="rect">
            <a:avLst/>
          </a:prstGeom>
          <a:noFill/>
          <a:ln>
            <a:noFill/>
          </a:ln>
        </p:spPr>
      </p:pic>
      <p:sp>
        <p:nvSpPr>
          <p:cNvPr id="3" name="TextBox 2"/>
          <p:cNvSpPr txBox="1"/>
          <p:nvPr/>
        </p:nvSpPr>
        <p:spPr>
          <a:xfrm>
            <a:off x="2964797" y="115466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0.64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4" name="TextBox 3"/>
          <p:cNvSpPr txBox="1"/>
          <p:nvPr/>
        </p:nvSpPr>
        <p:spPr>
          <a:xfrm>
            <a:off x="5366746" y="2526267"/>
            <a:ext cx="891591" cy="369332"/>
          </a:xfrm>
          <a:prstGeom prst="rect">
            <a:avLst/>
          </a:prstGeom>
          <a:solidFill>
            <a:schemeClr val="tx1"/>
          </a:solidFill>
        </p:spPr>
        <p:txBody>
          <a:bodyPr wrap="none" t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3.9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5" name="TextBox 4"/>
          <p:cNvSpPr txBox="1"/>
          <p:nvPr/>
        </p:nvSpPr>
        <p:spPr>
          <a:xfrm>
            <a:off x="7668124" y="25262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6.2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6" name="TextBox 5"/>
          <p:cNvSpPr txBox="1"/>
          <p:nvPr/>
        </p:nvSpPr>
        <p:spPr>
          <a:xfrm>
            <a:off x="7467600" y="5334000"/>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13.3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7" name="TextBox 6"/>
          <p:cNvSpPr txBox="1"/>
          <p:nvPr/>
        </p:nvSpPr>
        <p:spPr>
          <a:xfrm>
            <a:off x="754997" y="5333999"/>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10.3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8" name="TextBox 7"/>
          <p:cNvSpPr txBox="1"/>
          <p:nvPr/>
        </p:nvSpPr>
        <p:spPr>
          <a:xfrm>
            <a:off x="3027722" y="5333997"/>
            <a:ext cx="1050800"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11.2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9" name="TextBox 8"/>
          <p:cNvSpPr txBox="1"/>
          <p:nvPr/>
        </p:nvSpPr>
        <p:spPr>
          <a:xfrm>
            <a:off x="5256679" y="533399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12.3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0" name="TextBox 9"/>
          <p:cNvSpPr txBox="1"/>
          <p:nvPr/>
        </p:nvSpPr>
        <p:spPr>
          <a:xfrm>
            <a:off x="785968" y="38978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6.9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1" name="TextBox 10"/>
          <p:cNvSpPr txBox="1"/>
          <p:nvPr/>
        </p:nvSpPr>
        <p:spPr>
          <a:xfrm>
            <a:off x="3083281" y="38978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7.3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2" name="TextBox 11"/>
          <p:cNvSpPr txBox="1"/>
          <p:nvPr/>
        </p:nvSpPr>
        <p:spPr>
          <a:xfrm>
            <a:off x="5320798" y="38978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8.4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3" name="TextBox 12"/>
          <p:cNvSpPr txBox="1"/>
          <p:nvPr/>
        </p:nvSpPr>
        <p:spPr>
          <a:xfrm>
            <a:off x="7531719" y="3897868"/>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9.6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4" name="TextBox 13"/>
          <p:cNvSpPr txBox="1"/>
          <p:nvPr/>
        </p:nvSpPr>
        <p:spPr>
          <a:xfrm>
            <a:off x="764751" y="115466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0.47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5" name="TextBox 14"/>
          <p:cNvSpPr txBox="1"/>
          <p:nvPr/>
        </p:nvSpPr>
        <p:spPr>
          <a:xfrm>
            <a:off x="5304657" y="115466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0.86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6" name="TextBox 15"/>
          <p:cNvSpPr txBox="1"/>
          <p:nvPr/>
        </p:nvSpPr>
        <p:spPr>
          <a:xfrm>
            <a:off x="7604003" y="1154668"/>
            <a:ext cx="106792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1.37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7" name="TextBox 16"/>
          <p:cNvSpPr txBox="1"/>
          <p:nvPr/>
        </p:nvSpPr>
        <p:spPr>
          <a:xfrm>
            <a:off x="850087" y="2526267"/>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1.6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8" name="TextBox 17"/>
          <p:cNvSpPr txBox="1"/>
          <p:nvPr/>
        </p:nvSpPr>
        <p:spPr>
          <a:xfrm>
            <a:off x="3083280" y="2526266"/>
            <a:ext cx="939681" cy="369332"/>
          </a:xfrm>
          <a:prstGeom prst="rect">
            <a:avLst/>
          </a:prstGeom>
          <a:solidFill>
            <a:schemeClr val="tx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2.2 </a:t>
            </a:r>
            <a:r>
              <a:rPr kumimoji="0" lang="en-US" sz="24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m</a:t>
            </a:r>
            <a:r>
              <a:rPr kumimoji="0" lang="en-US" sz="1800" b="0" i="0" u="none" strike="noStrike" kern="1200" cap="none" spc="0" normalizeH="0" baseline="0" noProof="0" dirty="0">
                <a:ln>
                  <a:noFill/>
                </a:ln>
                <a:solidFill>
                  <a:prstClr val="white"/>
                </a:solidFill>
                <a:effectLst/>
                <a:uLnTx/>
                <a:uFillTx/>
                <a:latin typeface="Arial"/>
                <a:ea typeface="+mn-ea"/>
                <a:cs typeface="+mn-cs"/>
              </a:rPr>
              <a:t>m</a:t>
            </a:r>
          </a:p>
        </p:txBody>
      </p:sp>
      <p:sp>
        <p:nvSpPr>
          <p:cNvPr id="19" name="TextBox 18"/>
          <p:cNvSpPr txBox="1"/>
          <p:nvPr/>
        </p:nvSpPr>
        <p:spPr>
          <a:xfrm>
            <a:off x="2228890" y="152399"/>
            <a:ext cx="5575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DOE-4 Simulated ABI Spectral bands</a:t>
            </a:r>
          </a:p>
        </p:txBody>
      </p:sp>
      <p:sp>
        <p:nvSpPr>
          <p:cNvPr id="20" name="TextBox 19"/>
          <p:cNvSpPr txBox="1"/>
          <p:nvPr/>
        </p:nvSpPr>
        <p:spPr>
          <a:xfrm>
            <a:off x="-76200" y="6172200"/>
            <a:ext cx="937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GOES-R ABI Imagery simulated at UW via AWG Proxy, processed via the Ground System, acquired via </a:t>
            </a:r>
            <a:r>
              <a:rPr kumimoji="0" lang="en-US" sz="2000" b="0" i="0" u="none" strike="noStrike" kern="1200" cap="none" spc="0" normalizeH="0" baseline="0" noProof="0" dirty="0" err="1">
                <a:ln>
                  <a:noFill/>
                </a:ln>
                <a:solidFill>
                  <a:srgbClr val="000000"/>
                </a:solidFill>
                <a:effectLst/>
                <a:uLnTx/>
                <a:uFillTx/>
                <a:latin typeface="Arial"/>
                <a:ea typeface="+mn-ea"/>
                <a:cs typeface="+mn-cs"/>
              </a:rPr>
              <a:t>NOAAPort</a:t>
            </a:r>
            <a:r>
              <a:rPr kumimoji="0" lang="en-US" sz="2000" b="0" i="0" u="none" strike="noStrike" kern="1200" cap="none" spc="0" normalizeH="0" baseline="0" noProof="0" dirty="0">
                <a:ln>
                  <a:noFill/>
                </a:ln>
                <a:solidFill>
                  <a:srgbClr val="000000"/>
                </a:solidFill>
                <a:effectLst/>
                <a:uLnTx/>
                <a:uFillTx/>
                <a:latin typeface="Arial"/>
                <a:ea typeface="+mn-ea"/>
                <a:cs typeface="+mn-cs"/>
              </a:rPr>
              <a:t>, shown in AWIPS-II (default enhancements)</a:t>
            </a:r>
          </a:p>
        </p:txBody>
      </p:sp>
    </p:spTree>
    <p:extLst>
      <p:ext uri="{BB962C8B-B14F-4D97-AF65-F5344CB8AC3E}">
        <p14:creationId xmlns:p14="http://schemas.microsoft.com/office/powerpoint/2010/main" val="15774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609600" y="4495800"/>
            <a:ext cx="5181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ABI CONUS from East and West</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38</a:t>
            </a:fld>
            <a:endParaRPr lang="en-US">
              <a:solidFill>
                <a:srgbClr val="000000"/>
              </a:solidFill>
            </a:endParaRPr>
          </a:p>
        </p:txBody>
      </p:sp>
      <p:sp>
        <p:nvSpPr>
          <p:cNvPr id="6" name="TextBox 5"/>
          <p:cNvSpPr txBox="1"/>
          <p:nvPr/>
        </p:nvSpPr>
        <p:spPr>
          <a:xfrm>
            <a:off x="1752600" y="2209800"/>
            <a:ext cx="5486400" cy="954107"/>
          </a:xfrm>
          <a:prstGeom prst="rect">
            <a:avLst/>
          </a:prstGeom>
          <a:noFill/>
        </p:spPr>
        <p:txBody>
          <a:bodyPr wrap="square" rtlCol="0">
            <a:spAutoFit/>
          </a:bodyPr>
          <a:lstStyle/>
          <a:p>
            <a:r>
              <a:rPr lang="en-US" sz="2800" dirty="0" smtClean="0"/>
              <a:t>Redo with AWIPS combined image (default color map?)</a:t>
            </a:r>
            <a:endParaRPr lang="en-US" sz="2800" dirty="0"/>
          </a:p>
        </p:txBody>
      </p:sp>
    </p:spTree>
    <p:extLst>
      <p:ext uri="{BB962C8B-B14F-4D97-AF65-F5344CB8AC3E}">
        <p14:creationId xmlns:p14="http://schemas.microsoft.com/office/powerpoint/2010/main" val="1451997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 y="609081"/>
            <a:ext cx="6553200" cy="415554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150" y="1752600"/>
            <a:ext cx="5941388" cy="4297931"/>
          </a:xfrm>
          <a:prstGeom prst="rect">
            <a:avLst/>
          </a:prstGeom>
        </p:spPr>
      </p:pic>
      <p:sp>
        <p:nvSpPr>
          <p:cNvPr id="3" name="Title 2"/>
          <p:cNvSpPr txBox="1">
            <a:spLocks/>
          </p:cNvSpPr>
          <p:nvPr/>
        </p:nvSpPr>
        <p:spPr>
          <a:xfrm>
            <a:off x="457200" y="5181600"/>
            <a:ext cx="5181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ABI CONUS from West and East</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39</a:t>
            </a:fld>
            <a:endParaRPr lang="en-US">
              <a:solidFill>
                <a:srgbClr val="000000"/>
              </a:solidFill>
            </a:endParaRPr>
          </a:p>
        </p:txBody>
      </p:sp>
      <p:sp>
        <p:nvSpPr>
          <p:cNvPr id="6" name="TextBox 5"/>
          <p:cNvSpPr txBox="1"/>
          <p:nvPr/>
        </p:nvSpPr>
        <p:spPr>
          <a:xfrm>
            <a:off x="1752600" y="3313093"/>
            <a:ext cx="5486400" cy="954107"/>
          </a:xfrm>
          <a:prstGeom prst="rect">
            <a:avLst/>
          </a:prstGeom>
          <a:noFill/>
        </p:spPr>
        <p:txBody>
          <a:bodyPr wrap="square" rtlCol="0">
            <a:spAutoFit/>
          </a:bodyPr>
          <a:lstStyle/>
          <a:p>
            <a:r>
              <a:rPr lang="en-US" sz="2800" dirty="0" smtClean="0">
                <a:solidFill>
                  <a:schemeClr val="accent3">
                    <a:lumMod val="65000"/>
                  </a:schemeClr>
                </a:solidFill>
              </a:rPr>
              <a:t>Redo with AWIPS combined image (default color map?)</a:t>
            </a:r>
            <a:endParaRPr lang="en-US" sz="2800" dirty="0">
              <a:solidFill>
                <a:schemeClr val="accent3">
                  <a:lumMod val="65000"/>
                </a:schemeClr>
              </a:solidFill>
            </a:endParaRPr>
          </a:p>
        </p:txBody>
      </p:sp>
    </p:spTree>
    <p:extLst>
      <p:ext uri="{BB962C8B-B14F-4D97-AF65-F5344CB8AC3E}">
        <p14:creationId xmlns:p14="http://schemas.microsoft.com/office/powerpoint/2010/main" val="1399548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GOES-R</a:t>
            </a:r>
            <a:endParaRPr lang="en-US" dirty="0">
              <a:solidFill>
                <a:schemeClr val="bg1"/>
              </a:solidFil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Content Placeholder 2"/>
          <p:cNvSpPr txBox="1">
            <a:spLocks/>
          </p:cNvSpPr>
          <p:nvPr/>
        </p:nvSpPr>
        <p:spPr>
          <a:xfrm>
            <a:off x="-76199" y="3200400"/>
            <a:ext cx="55626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1" i="0" u="none" strike="noStrike" kern="1200" cap="none" spc="0" normalizeH="0" baseline="0" noProof="0" dirty="0" smtClean="0">
                <a:ln>
                  <a:noFill/>
                </a:ln>
                <a:solidFill>
                  <a:srgbClr val="FFFF00"/>
                </a:solidFill>
                <a:effectLst/>
                <a:uLnTx/>
                <a:uFillTx/>
                <a:latin typeface="Calibri"/>
                <a:ea typeface="+mn-ea"/>
                <a:cs typeface="+mn-cs"/>
              </a:rPr>
              <a:t>Geostationary Lightning Mapper (GLM)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1" i="0" u="none" strike="noStrike" kern="1200" cap="none" spc="0" normalizeH="0" baseline="0" noProof="0" dirty="0" smtClean="0">
                <a:ln>
                  <a:noFill/>
                </a:ln>
                <a:solidFill>
                  <a:srgbClr val="FFFF00"/>
                </a:solidFill>
                <a:effectLst/>
                <a:uLnTx/>
                <a:uFillTx/>
                <a:latin typeface="Calibri"/>
                <a:ea typeface="+mn-ea"/>
                <a:cs typeface="+mn-cs"/>
              </a:rPr>
              <a:t>Advanced Baseline Imager (ABI)</a:t>
            </a:r>
          </a:p>
          <a:p>
            <a:pPr marL="914400" marR="0" lvl="2" indent="-22542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srgbClr val="FFFF00"/>
                </a:solidFill>
                <a:effectLst/>
                <a:uLnTx/>
                <a:uFillTx/>
                <a:latin typeface="Calibri"/>
                <a:ea typeface="+mn-ea"/>
                <a:cs typeface="+mn-cs"/>
              </a:rPr>
              <a:t>3x more spectral bands</a:t>
            </a:r>
          </a:p>
          <a:p>
            <a:pPr marL="914400" marR="0" lvl="2" indent="-22542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srgbClr val="FFFF00"/>
                </a:solidFill>
                <a:effectLst/>
                <a:uLnTx/>
                <a:uFillTx/>
                <a:latin typeface="Calibri"/>
                <a:ea typeface="+mn-ea"/>
                <a:cs typeface="+mn-cs"/>
              </a:rPr>
              <a:t>4x spatial resolution </a:t>
            </a:r>
          </a:p>
          <a:p>
            <a:pPr marL="914400" marR="0" lvl="2" indent="-22542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srgbClr val="FFFF00"/>
                </a:solidFill>
                <a:effectLst/>
                <a:uLnTx/>
                <a:uFillTx/>
                <a:latin typeface="Calibri"/>
                <a:ea typeface="+mn-ea"/>
                <a:cs typeface="+mn-cs"/>
              </a:rPr>
              <a:t>5x temporal coverage</a:t>
            </a:r>
          </a:p>
          <a:p>
            <a:pPr marL="282575" marR="0" lvl="0"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Space weather and solar imaging instruments</a:t>
            </a:r>
            <a:endParaRPr kumimoji="0" lang="fr-FR" sz="2000" b="0" i="0" u="none" strike="noStrike" kern="1200" cap="none" spc="0" normalizeH="0" baseline="0" noProof="0" dirty="0" smtClean="0">
              <a:ln>
                <a:noFill/>
              </a:ln>
              <a:solidFill>
                <a:prstClr val="white"/>
              </a:solidFill>
              <a:effectLst/>
              <a:uLnTx/>
              <a:uFillTx/>
              <a:latin typeface="Calibri"/>
              <a:ea typeface="+mn-ea"/>
              <a:cs typeface="+mn-cs"/>
            </a:endParaRP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Space</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Environment</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in-Situ </a:t>
            </a: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Sensor</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Suite (SEISS)</a:t>
            </a: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Magnetometer</a:t>
            </a:r>
            <a:endParaRPr kumimoji="0" lang="fr-FR" sz="1600" b="0" i="0" u="none" strike="noStrike" kern="1200" cap="none" spc="0" normalizeH="0" baseline="0" noProof="0" dirty="0" smtClean="0">
              <a:ln>
                <a:noFill/>
              </a:ln>
              <a:solidFill>
                <a:prstClr val="white"/>
              </a:solidFill>
              <a:effectLst/>
              <a:uLnTx/>
              <a:uFillTx/>
              <a:latin typeface="Calibri"/>
              <a:ea typeface="+mn-ea"/>
              <a:cs typeface="+mn-cs"/>
            </a:endParaRP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Solar</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Ultra-Violet Imager (SUVI)</a:t>
            </a: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Extreme</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Ultraviolet and X-ray </a:t>
            </a: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Irradiance</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a:t>
            </a:r>
            <a:r>
              <a:rPr kumimoji="0" lang="fr-FR" sz="1600" b="0" i="0" u="none" strike="noStrike" kern="1200" cap="none" spc="0" normalizeH="0" baseline="0" noProof="0" dirty="0" err="1" smtClean="0">
                <a:ln>
                  <a:noFill/>
                </a:ln>
                <a:solidFill>
                  <a:prstClr val="white"/>
                </a:solidFill>
                <a:effectLst/>
                <a:uLnTx/>
                <a:uFillTx/>
                <a:latin typeface="Calibri"/>
                <a:ea typeface="+mn-ea"/>
                <a:cs typeface="+mn-cs"/>
              </a:rPr>
              <a:t>Sensors</a:t>
            </a:r>
            <a:r>
              <a:rPr kumimoji="0" lang="fr-FR" sz="1600" b="0" i="0" u="none" strike="noStrike" kern="1200" cap="none" spc="0" normalizeH="0" baseline="0" noProof="0" dirty="0" smtClean="0">
                <a:ln>
                  <a:noFill/>
                </a:ln>
                <a:solidFill>
                  <a:prstClr val="white"/>
                </a:solidFill>
                <a:effectLst/>
                <a:uLnTx/>
                <a:uFillTx/>
                <a:latin typeface="Calibri"/>
                <a:ea typeface="+mn-ea"/>
                <a:cs typeface="+mn-cs"/>
              </a:rPr>
              <a:t> (EXIS)</a:t>
            </a: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0" i="0" u="none" strike="noStrike" kern="1200" cap="none" spc="0" normalizeH="0" baseline="0" noProof="0" dirty="0" smtClean="0">
              <a:ln>
                <a:noFill/>
              </a:ln>
              <a:solidFill>
                <a:prstClr val="white"/>
              </a:solidFill>
              <a:effectLst/>
              <a:uLnTx/>
              <a:uFillTx/>
              <a:latin typeface="Calibri"/>
              <a:ea typeface="+mn-ea"/>
              <a:cs typeface="+mn-cs"/>
            </a:endParaRP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prstClr val="white"/>
              </a:solidFill>
              <a:effectLst/>
              <a:uLnTx/>
              <a:uFillTx/>
              <a:latin typeface="Calibri"/>
              <a:ea typeface="+mn-ea"/>
              <a:cs typeface="+mn-cs"/>
            </a:endParaRPr>
          </a:p>
          <a:p>
            <a:pPr marL="682625" marR="0" lvl="1" indent="-277813"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6" descr="C:\Users\bline\Desktop\Presentations\Steamboat_2016\spacecraft-earth-in-bkgr-760-07-29-1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31" y="3429000"/>
            <a:ext cx="3631769"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143000"/>
            <a:ext cx="8991600" cy="2819400"/>
          </a:xfrm>
        </p:spPr>
        <p:txBody>
          <a:bodyPr>
            <a:normAutofit/>
          </a:bodyPr>
          <a:lstStyle/>
          <a:p>
            <a:r>
              <a:rPr lang="en-US" sz="2600" dirty="0">
                <a:solidFill>
                  <a:schemeClr val="bg1"/>
                </a:solidFill>
              </a:rPr>
              <a:t>Next </a:t>
            </a:r>
            <a:r>
              <a:rPr lang="en-US" sz="2600" dirty="0" smtClean="0">
                <a:solidFill>
                  <a:schemeClr val="bg1"/>
                </a:solidFill>
              </a:rPr>
              <a:t>generation </a:t>
            </a:r>
            <a:r>
              <a:rPr lang="en-US" sz="2600" dirty="0">
                <a:solidFill>
                  <a:schemeClr val="bg1"/>
                </a:solidFill>
              </a:rPr>
              <a:t>of </a:t>
            </a:r>
            <a:r>
              <a:rPr lang="en-US" sz="2600" dirty="0" smtClean="0">
                <a:solidFill>
                  <a:schemeClr val="bg1"/>
                </a:solidFill>
              </a:rPr>
              <a:t>NOAA/NASA geo </a:t>
            </a:r>
            <a:r>
              <a:rPr lang="en-US" sz="2600" dirty="0">
                <a:solidFill>
                  <a:schemeClr val="bg1"/>
                </a:solidFill>
              </a:rPr>
              <a:t>weather </a:t>
            </a:r>
            <a:r>
              <a:rPr lang="en-US" sz="2600" dirty="0" smtClean="0">
                <a:solidFill>
                  <a:schemeClr val="bg1"/>
                </a:solidFill>
              </a:rPr>
              <a:t>satellites</a:t>
            </a:r>
          </a:p>
          <a:p>
            <a:pPr marL="682625" lvl="1" indent="-277813"/>
            <a:r>
              <a:rPr lang="en-US" sz="2200" dirty="0" smtClean="0">
                <a:solidFill>
                  <a:schemeClr val="bg1"/>
                </a:solidFill>
              </a:rPr>
              <a:t>R-Series includes 4 satellites (R, S, T, U)</a:t>
            </a:r>
          </a:p>
          <a:p>
            <a:pPr marL="682625" lvl="1" indent="-277813"/>
            <a:r>
              <a:rPr lang="en-US" sz="2200" dirty="0" smtClean="0">
                <a:solidFill>
                  <a:schemeClr val="bg1"/>
                </a:solidFill>
              </a:rPr>
              <a:t>First to launch in 04 Nov 2016</a:t>
            </a:r>
          </a:p>
          <a:p>
            <a:pPr marL="682625" lvl="1" indent="-277813"/>
            <a:r>
              <a:rPr lang="en-US" sz="2200" dirty="0" smtClean="0"/>
              <a:t>Represents first major upgrade in over 20 years</a:t>
            </a:r>
            <a:endParaRPr lang="en-US" sz="2200" dirty="0" smtClean="0">
              <a:solidFill>
                <a:schemeClr val="bg1"/>
              </a:solidFill>
            </a:endParaRPr>
          </a:p>
          <a:p>
            <a:r>
              <a:rPr lang="en-US" sz="2600" dirty="0" smtClean="0">
                <a:solidFill>
                  <a:schemeClr val="bg1"/>
                </a:solidFill>
              </a:rPr>
              <a:t>Earth-pointing instruments</a:t>
            </a:r>
            <a:endParaRPr lang="fr-FR" sz="2000" dirty="0"/>
          </a:p>
          <a:p>
            <a:pPr marL="682625" lvl="1" indent="-277813"/>
            <a:endParaRPr lang="en-US" sz="2400" dirty="0" smtClean="0"/>
          </a:p>
          <a:p>
            <a:pPr marL="682625" lvl="1" indent="-277813"/>
            <a:endParaRPr lang="en-US" sz="2400" dirty="0" smtClean="0">
              <a:solidFill>
                <a:schemeClr val="bg1"/>
              </a:solidFill>
            </a:endParaRPr>
          </a:p>
          <a:p>
            <a:endParaRPr lang="en-US" dirty="0">
              <a:solidFill>
                <a:schemeClr val="bg1"/>
              </a:solidFill>
            </a:endParaRPr>
          </a:p>
        </p:txBody>
      </p:sp>
    </p:spTree>
    <p:custDataLst>
      <p:tags r:id="rId1"/>
    </p:custDataLst>
    <p:extLst>
      <p:ext uri="{BB962C8B-B14F-4D97-AF65-F5344CB8AC3E}">
        <p14:creationId xmlns:p14="http://schemas.microsoft.com/office/powerpoint/2010/main" val="32239853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40</a:t>
            </a:fld>
            <a:endParaRPr lang="en-US" smtClean="0">
              <a:solidFill>
                <a:srgbClr val="000000"/>
              </a:solidFill>
            </a:endParaRPr>
          </a:p>
        </p:txBody>
      </p:sp>
    </p:spTree>
    <p:extLst>
      <p:ext uri="{BB962C8B-B14F-4D97-AF65-F5344CB8AC3E}">
        <p14:creationId xmlns:p14="http://schemas.microsoft.com/office/powerpoint/2010/main" val="3397259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Tree>
    <p:extLst>
      <p:ext uri="{BB962C8B-B14F-4D97-AF65-F5344CB8AC3E}">
        <p14:creationId xmlns:p14="http://schemas.microsoft.com/office/powerpoint/2010/main" val="16620229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42</a:t>
            </a:fld>
            <a:endParaRPr lang="en-US" smtClean="0">
              <a:solidFill>
                <a:srgbClr val="000000"/>
              </a:solidFill>
            </a:endParaRPr>
          </a:p>
        </p:txBody>
      </p:sp>
    </p:spTree>
    <p:extLst>
      <p:ext uri="{BB962C8B-B14F-4D97-AF65-F5344CB8AC3E}">
        <p14:creationId xmlns:p14="http://schemas.microsoft.com/office/powerpoint/2010/main" val="9544353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BTD_0630UTC_07Oct20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94173"/>
            <a:ext cx="9144000" cy="4869656"/>
          </a:xfrm>
          <a:prstGeom prst="rect">
            <a:avLst/>
          </a:prstGeom>
        </p:spPr>
      </p:pic>
      <p:sp>
        <p:nvSpPr>
          <p:cNvPr id="3"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GOES Spatial Resolution</a:t>
            </a:r>
          </a:p>
        </p:txBody>
      </p:sp>
    </p:spTree>
    <p:extLst>
      <p:ext uri="{BB962C8B-B14F-4D97-AF65-F5344CB8AC3E}">
        <p14:creationId xmlns:p14="http://schemas.microsoft.com/office/powerpoint/2010/main" val="11942634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DISBTD_0624UTC_07Oct20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94173"/>
            <a:ext cx="9144000" cy="4869656"/>
          </a:xfrm>
          <a:prstGeom prst="rect">
            <a:avLst/>
          </a:prstGeom>
        </p:spPr>
      </p:pic>
      <p:sp>
        <p:nvSpPr>
          <p:cNvPr id="4"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MODIS Spatial Resolution</a:t>
            </a:r>
          </a:p>
        </p:txBody>
      </p:sp>
      <p:sp>
        <p:nvSpPr>
          <p:cNvPr id="5" name="TextBox 4"/>
          <p:cNvSpPr txBox="1"/>
          <p:nvPr/>
        </p:nvSpPr>
        <p:spPr>
          <a:xfrm>
            <a:off x="3200400" y="6400800"/>
            <a:ext cx="5917069" cy="369332"/>
          </a:xfrm>
          <a:prstGeom prst="rect">
            <a:avLst/>
          </a:prstGeom>
          <a:noFill/>
        </p:spPr>
        <p:txBody>
          <a:bodyPr wrap="none" rtlCol="0">
            <a:spAutoFit/>
          </a:bodyPr>
          <a:lstStyle/>
          <a:p>
            <a:r>
              <a:rPr lang="en-US" dirty="0" smtClean="0"/>
              <a:t>Note that this is finer than what the ABI IR bands will be.</a:t>
            </a:r>
            <a:endParaRPr lang="en-US" dirty="0"/>
          </a:p>
        </p:txBody>
      </p:sp>
    </p:spTree>
    <p:extLst>
      <p:ext uri="{BB962C8B-B14F-4D97-AF65-F5344CB8AC3E}">
        <p14:creationId xmlns:p14="http://schemas.microsoft.com/office/powerpoint/2010/main" val="16208275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p://tims@mailserv.ssec.wisc.edu:993/fetch%3EUID%3E/INBOX%3E216230?part=1.2&amp;type=image/png&amp;filename=Capture_lza_la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smtClean="0"/>
              <a:t>ABI</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524" b="13464"/>
          <a:stretch/>
        </p:blipFill>
        <p:spPr>
          <a:xfrm>
            <a:off x="3733801" y="1447799"/>
            <a:ext cx="5334000" cy="3788451"/>
          </a:xfrm>
          <a:prstGeom prst="rect">
            <a:avLst/>
          </a:prstGeom>
        </p:spPr>
      </p:pic>
      <p:sp>
        <p:nvSpPr>
          <p:cNvPr id="5" name="TextBox 4"/>
          <p:cNvSpPr txBox="1"/>
          <p:nvPr/>
        </p:nvSpPr>
        <p:spPr>
          <a:xfrm>
            <a:off x="3124200" y="6396335"/>
            <a:ext cx="24188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Figure from J. Key, ASPB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Connector 5"/>
          <p:cNvCxnSpPr/>
          <p:nvPr/>
        </p:nvCxnSpPr>
        <p:spPr>
          <a:xfrm flipH="1" flipV="1">
            <a:off x="7543801" y="3662706"/>
            <a:ext cx="2770" cy="9271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495800" y="3663616"/>
            <a:ext cx="3048000" cy="60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33253" y="5257800"/>
            <a:ext cx="6634348" cy="6463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general, even at 50 degrees view angles, the spatial resolution of the ABI is comparable to today’s imager at the satellite sub-point.</a:t>
            </a:r>
          </a:p>
        </p:txBody>
      </p:sp>
      <p:cxnSp>
        <p:nvCxnSpPr>
          <p:cNvPr id="17" name="Straight Connector 16"/>
          <p:cNvCxnSpPr/>
          <p:nvPr/>
        </p:nvCxnSpPr>
        <p:spPr>
          <a:xfrm flipH="1" flipV="1">
            <a:off x="7042693" y="3924300"/>
            <a:ext cx="8022" cy="6477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07676" y="3944587"/>
            <a:ext cx="2546893"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2263" y="2437387"/>
            <a:ext cx="2769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Pixels size by latitude, along the longitude line of satellite nadir.</a:t>
            </a:r>
          </a:p>
        </p:txBody>
      </p:sp>
      <p:cxnSp>
        <p:nvCxnSpPr>
          <p:cNvPr id="19" name="Straight Connector 18"/>
          <p:cNvCxnSpPr/>
          <p:nvPr/>
        </p:nvCxnSpPr>
        <p:spPr>
          <a:xfrm flipH="1" flipV="1">
            <a:off x="6535642" y="4070555"/>
            <a:ext cx="5683" cy="5192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487935" y="4084952"/>
            <a:ext cx="2049378" cy="20287"/>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8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4" name="Slide Number Placeholder 3"/>
          <p:cNvSpPr>
            <a:spLocks noGrp="1"/>
          </p:cNvSpPr>
          <p:nvPr>
            <p:ph type="sldNum" sz="quarter" idx="12"/>
          </p:nvPr>
        </p:nvSpPr>
        <p:spPr/>
        <p:txBody>
          <a:bodyPr/>
          <a:lstStyle/>
          <a:p>
            <a:pPr>
              <a:defRPr/>
            </a:pPr>
            <a:fld id="{B0EEC719-6E03-4381-9D30-9FF2D4EC4F1B}" type="slidenum">
              <a:rPr lang="en-US" smtClean="0"/>
              <a:pPr>
                <a:defRPr/>
              </a:pPr>
              <a:t>46</a:t>
            </a:fld>
            <a:endParaRPr lang="en-US"/>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sp>
        <p:nvSpPr>
          <p:cNvPr id="2" name="TextBox 1"/>
          <p:cNvSpPr txBox="1"/>
          <p:nvPr/>
        </p:nvSpPr>
        <p:spPr>
          <a:xfrm>
            <a:off x="1447800" y="6172200"/>
            <a:ext cx="6314549" cy="646331"/>
          </a:xfrm>
          <a:prstGeom prst="rect">
            <a:avLst/>
          </a:prstGeom>
          <a:noFill/>
        </p:spPr>
        <p:txBody>
          <a:bodyPr wrap="none" rtlCol="0">
            <a:spAutoFit/>
          </a:bodyPr>
          <a:lstStyle/>
          <a:p>
            <a:r>
              <a:rPr lang="en-US" dirty="0">
                <a:solidFill>
                  <a:srgbClr val="FFFFFF"/>
                </a:solidFill>
              </a:rPr>
              <a:t>Hurricane Sandy from GOES-14 at two temporal resolutions</a:t>
            </a:r>
          </a:p>
          <a:p>
            <a:endParaRPr lang="en-US" dirty="0">
              <a:solidFill>
                <a:srgbClr val="000000"/>
              </a:solidFill>
            </a:endParaRPr>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a:solidFill>
                  <a:srgbClr val="000000"/>
                </a:solidFill>
              </a:rPr>
              <a:t>ABI-like</a:t>
            </a:r>
          </a:p>
        </p:txBody>
      </p:sp>
    </p:spTree>
    <p:extLst>
      <p:ext uri="{BB962C8B-B14F-4D97-AF65-F5344CB8AC3E}">
        <p14:creationId xmlns:p14="http://schemas.microsoft.com/office/powerpoint/2010/main" val="17670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534400" cy="4525963"/>
          </a:xfrm>
        </p:spPr>
        <p:txBody>
          <a:bodyPr/>
          <a:lstStyle/>
          <a:p>
            <a:r>
              <a:rPr lang="en-US" dirty="0" smtClean="0">
                <a:solidFill>
                  <a:schemeClr val="bg1"/>
                </a:solidFill>
              </a:rPr>
              <a:t>NEdT </a:t>
            </a:r>
            <a:r>
              <a:rPr lang="en-US" dirty="0">
                <a:solidFill>
                  <a:schemeClr val="bg1"/>
                </a:solidFill>
              </a:rPr>
              <a:t>= </a:t>
            </a:r>
            <a:r>
              <a:rPr lang="en-US" dirty="0" smtClean="0">
                <a:solidFill>
                  <a:schemeClr val="bg1"/>
                </a:solidFill>
              </a:rPr>
              <a:t>Noise Equivalent delta Temperature</a:t>
            </a:r>
          </a:p>
          <a:p>
            <a:r>
              <a:rPr lang="en-US" dirty="0" smtClean="0">
                <a:solidFill>
                  <a:schemeClr val="bg1"/>
                </a:solidFill>
              </a:rPr>
              <a:t>Units: K</a:t>
            </a:r>
          </a:p>
          <a:p>
            <a:r>
              <a:rPr lang="en-US" dirty="0" smtClean="0">
                <a:solidFill>
                  <a:schemeClr val="bg1"/>
                </a:solidFill>
              </a:rPr>
              <a:t>An estimate of noise used for IR bands</a:t>
            </a:r>
          </a:p>
          <a:p>
            <a:r>
              <a:rPr lang="en-US" dirty="0" smtClean="0">
                <a:solidFill>
                  <a:schemeClr val="bg1"/>
                </a:solidFill>
              </a:rPr>
              <a:t>Valid at a reference temperature</a:t>
            </a:r>
          </a:p>
          <a:p>
            <a:r>
              <a:rPr lang="en-US" dirty="0" smtClean="0">
                <a:solidFill>
                  <a:schemeClr val="bg1"/>
                </a:solidFill>
              </a:rPr>
              <a:t>Lower number is better</a:t>
            </a:r>
          </a:p>
          <a:p>
            <a:endParaRPr lang="en-US" dirty="0">
              <a:solidFill>
                <a:schemeClr val="bg1"/>
              </a:solidFill>
            </a:endParaRPr>
          </a:p>
          <a:p>
            <a:r>
              <a:rPr lang="en-US" altLang="en-US" dirty="0">
                <a:solidFill>
                  <a:srgbClr val="FFFFFF"/>
                </a:solidFill>
              </a:rPr>
              <a:t>Recall the ABI has a much improved </a:t>
            </a:r>
            <a:r>
              <a:rPr lang="en-US" altLang="en-US" dirty="0" smtClean="0">
                <a:solidFill>
                  <a:srgbClr val="FFFFFF"/>
                </a:solidFill>
              </a:rPr>
              <a:t>field-of-view size</a:t>
            </a:r>
          </a:p>
          <a:p>
            <a:pPr lvl="1"/>
            <a:r>
              <a:rPr lang="en-US" dirty="0">
                <a:solidFill>
                  <a:srgbClr val="FFFFFF"/>
                </a:solidFill>
              </a:rPr>
              <a:t>s</a:t>
            </a:r>
            <a:r>
              <a:rPr lang="en-US" dirty="0" smtClean="0">
                <a:solidFill>
                  <a:srgbClr val="FFFFFF"/>
                </a:solidFill>
              </a:rPr>
              <a:t>o the same NEdT is really an improvement</a:t>
            </a:r>
            <a:endParaRPr lang="en-US" dirty="0">
              <a:solidFill>
                <a:srgbClr val="FFFFFF"/>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5D97DC28-83C0-416A-930C-F8B980D5CAC2}" type="slidenum">
              <a:rPr lang="en-US" smtClean="0">
                <a:solidFill>
                  <a:srgbClr val="000000"/>
                </a:solidFill>
              </a:rPr>
              <a:pPr>
                <a:defRPr/>
              </a:pPr>
              <a:t>47</a:t>
            </a:fld>
            <a:endParaRPr lang="en-US" dirty="0">
              <a:solidFill>
                <a:srgbClr val="000000"/>
              </a:solidFill>
            </a:endParaRPr>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What is NEdT?</a:t>
            </a:r>
          </a:p>
        </p:txBody>
      </p:sp>
    </p:spTree>
    <p:extLst>
      <p:ext uri="{BB962C8B-B14F-4D97-AF65-F5344CB8AC3E}">
        <p14:creationId xmlns:p14="http://schemas.microsoft.com/office/powerpoint/2010/main" val="6436887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ABI (and GOES) NEdT </a:t>
            </a:r>
            <a:r>
              <a:rPr lang="en-US" dirty="0">
                <a:solidFill>
                  <a:srgbClr val="FFFF00"/>
                </a:solidFill>
              </a:rPr>
              <a:t>(K</a:t>
            </a:r>
            <a:r>
              <a:rPr lang="en-US" dirty="0" smtClean="0">
                <a:solidFill>
                  <a:srgbClr val="FFFF00"/>
                </a:solidFill>
              </a:rPr>
              <a:t>) </a:t>
            </a:r>
            <a:endParaRPr lang="en-US" dirty="0">
              <a:solidFill>
                <a:srgbClr val="FFF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06546912"/>
              </p:ext>
            </p:extLst>
          </p:nvPr>
        </p:nvGraphicFramePr>
        <p:xfrm>
          <a:off x="304800" y="685800"/>
          <a:ext cx="8305800" cy="5105015"/>
        </p:xfrm>
        <a:graphic>
          <a:graphicData uri="http://schemas.openxmlformats.org/drawingml/2006/table">
            <a:tbl>
              <a:tblPr>
                <a:tableStyleId>{5C22544A-7EE6-4342-B048-85BDC9FD1C3A}</a:tableStyleId>
              </a:tblPr>
              <a:tblGrid>
                <a:gridCol w="1143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90600">
                  <a:extLst>
                    <a:ext uri="{9D8B030D-6E8A-4147-A177-3AD203B41FA5}">
                      <a16:colId xmlns:a16="http://schemas.microsoft.com/office/drawing/2014/main" val="20008"/>
                    </a:ext>
                  </a:extLst>
                </a:gridCol>
              </a:tblGrid>
              <a:tr h="352320">
                <a:tc>
                  <a:txBody>
                    <a:bodyPr/>
                    <a:lstStyle/>
                    <a:p>
                      <a:pPr marL="0" marR="0" algn="ctr">
                        <a:lnSpc>
                          <a:spcPct val="150000"/>
                        </a:lnSpc>
                        <a:spcBef>
                          <a:spcPts val="0"/>
                        </a:spcBef>
                        <a:spcAft>
                          <a:spcPts val="0"/>
                        </a:spcAft>
                      </a:pPr>
                      <a:r>
                        <a:rPr lang="en-US" sz="2000" dirty="0">
                          <a:effectLst/>
                        </a:rPr>
                        <a:t>ABI</a:t>
                      </a:r>
                      <a:endParaRPr lang="en-US" sz="2000" dirty="0">
                        <a:solidFill>
                          <a:srgbClr val="000000"/>
                        </a:solidFill>
                        <a:effectLst/>
                        <a:latin typeface="Arial"/>
                        <a:ea typeface="Arial"/>
                      </a:endParaRPr>
                    </a:p>
                  </a:txBody>
                  <a:tcPr marL="37454" marR="37454" marT="37454" marB="37454" anchor="ctr">
                    <a:solidFill>
                      <a:schemeClr val="accent1"/>
                    </a:solidFill>
                  </a:tcPr>
                </a:tc>
                <a:tc>
                  <a:txBody>
                    <a:bodyPr/>
                    <a:lstStyle/>
                    <a:p>
                      <a:pPr marL="0" marR="0" algn="ctr">
                        <a:lnSpc>
                          <a:spcPct val="150000"/>
                        </a:lnSpc>
                        <a:spcBef>
                          <a:spcPts val="0"/>
                        </a:spcBef>
                        <a:spcAft>
                          <a:spcPts val="0"/>
                        </a:spcAft>
                      </a:pPr>
                      <a:r>
                        <a:rPr lang="en-US" sz="2000" dirty="0">
                          <a:effectLst/>
                        </a:rPr>
                        <a:t> </a:t>
                      </a:r>
                      <a:endParaRPr lang="en-US" sz="2000" dirty="0">
                        <a:solidFill>
                          <a:srgbClr val="000000"/>
                        </a:solidFill>
                        <a:effectLst/>
                        <a:latin typeface="Arial"/>
                        <a:ea typeface="Arial"/>
                      </a:endParaRPr>
                    </a:p>
                  </a:txBody>
                  <a:tcPr marL="37454" marR="37454" marT="37454" marB="37454" anchor="ctr">
                    <a:solidFill>
                      <a:schemeClr val="accent1"/>
                    </a:solidFill>
                  </a:tcPr>
                </a:tc>
                <a:tc>
                  <a:txBody>
                    <a:bodyPr/>
                    <a:lstStyle/>
                    <a:p>
                      <a:pPr marL="0" marR="0" algn="ctr">
                        <a:lnSpc>
                          <a:spcPct val="150000"/>
                        </a:lnSpc>
                        <a:spcBef>
                          <a:spcPts val="0"/>
                        </a:spcBef>
                        <a:spcAft>
                          <a:spcPts val="0"/>
                        </a:spcAft>
                      </a:pPr>
                      <a:r>
                        <a:rPr lang="en-US" sz="2000" dirty="0">
                          <a:effectLst/>
                        </a:rPr>
                        <a:t> </a:t>
                      </a:r>
                      <a:endParaRPr lang="en-US" sz="2000" dirty="0">
                        <a:solidFill>
                          <a:srgbClr val="000000"/>
                        </a:solidFill>
                        <a:effectLst/>
                        <a:latin typeface="Arial"/>
                        <a:ea typeface="Arial"/>
                      </a:endParaRPr>
                    </a:p>
                  </a:txBody>
                  <a:tcPr marL="37454" marR="37454" marT="37454" marB="37454" anchor="ctr">
                    <a:solidFill>
                      <a:schemeClr val="accent1"/>
                    </a:solidFill>
                  </a:tcPr>
                </a:tc>
                <a:tc>
                  <a:txBody>
                    <a:bodyPr/>
                    <a:lstStyle/>
                    <a:p>
                      <a:pPr marL="0" marR="0" algn="ctr">
                        <a:lnSpc>
                          <a:spcPct val="150000"/>
                        </a:lnSpc>
                        <a:spcBef>
                          <a:spcPts val="0"/>
                        </a:spcBef>
                        <a:spcAft>
                          <a:spcPts val="0"/>
                        </a:spcAft>
                      </a:pPr>
                      <a:r>
                        <a:rPr lang="en-US" sz="2000" dirty="0">
                          <a:effectLst/>
                        </a:rPr>
                        <a:t> </a:t>
                      </a:r>
                      <a:endParaRPr lang="en-US" sz="2000" dirty="0">
                        <a:solidFill>
                          <a:srgbClr val="000000"/>
                        </a:solidFill>
                        <a:effectLst/>
                        <a:latin typeface="Arial"/>
                        <a:ea typeface="Arial"/>
                      </a:endParaRPr>
                    </a:p>
                  </a:txBody>
                  <a:tcPr marL="37454" marR="37454" marT="37454" marB="37454" anchor="ctr">
                    <a:solidFill>
                      <a:schemeClr val="accent1"/>
                    </a:solidFill>
                  </a:tcPr>
                </a:tc>
                <a:tc>
                  <a:txBody>
                    <a:bodyPr/>
                    <a:lstStyle/>
                    <a:p>
                      <a:pPr marL="0" marR="0" algn="ctr">
                        <a:lnSpc>
                          <a:spcPct val="150000"/>
                        </a:lnSpc>
                        <a:spcBef>
                          <a:spcPts val="0"/>
                        </a:spcBef>
                        <a:spcAft>
                          <a:spcPts val="0"/>
                        </a:spcAft>
                      </a:pPr>
                      <a:r>
                        <a:rPr lang="en-US" sz="2000" dirty="0">
                          <a:effectLst/>
                        </a:rPr>
                        <a:t>GOES</a:t>
                      </a:r>
                      <a:endParaRPr lang="en-US" sz="2000" dirty="0">
                        <a:solidFill>
                          <a:srgbClr val="000000"/>
                        </a:solidFill>
                        <a:effectLst/>
                        <a:latin typeface="Arial"/>
                        <a:ea typeface="Arial"/>
                      </a:endParaRPr>
                    </a:p>
                  </a:txBody>
                  <a:tcPr marL="37454" marR="37454" marT="37454" marB="37454" anchor="ctr"/>
                </a:tc>
                <a:tc>
                  <a:txBody>
                    <a:bodyPr/>
                    <a:lstStyle/>
                    <a:p>
                      <a:pPr marL="0" marR="0" algn="ctr">
                        <a:lnSpc>
                          <a:spcPct val="150000"/>
                        </a:lnSpc>
                        <a:spcBef>
                          <a:spcPts val="0"/>
                        </a:spcBef>
                        <a:spcAft>
                          <a:spcPts val="0"/>
                        </a:spcAft>
                      </a:pPr>
                      <a:r>
                        <a:rPr lang="en-US" sz="2000" dirty="0">
                          <a:effectLst/>
                        </a:rPr>
                        <a:t> </a:t>
                      </a:r>
                      <a:endParaRPr lang="en-US" sz="2000" dirty="0">
                        <a:solidFill>
                          <a:srgbClr val="000000"/>
                        </a:solidFill>
                        <a:effectLst/>
                        <a:latin typeface="Arial"/>
                        <a:ea typeface="Arial"/>
                      </a:endParaRPr>
                    </a:p>
                  </a:txBody>
                  <a:tcPr marL="37454" marR="37454" marT="37454" marB="37454" anchor="ctr"/>
                </a:tc>
                <a:tc>
                  <a:txBody>
                    <a:bodyPr/>
                    <a:lstStyle/>
                    <a:p>
                      <a:pPr marL="0" marR="0" algn="ctr">
                        <a:lnSpc>
                          <a:spcPct val="150000"/>
                        </a:lnSpc>
                        <a:spcBef>
                          <a:spcPts val="0"/>
                        </a:spcBef>
                        <a:spcAft>
                          <a:spcPts val="0"/>
                        </a:spcAft>
                      </a:pPr>
                      <a:r>
                        <a:rPr lang="en-US" sz="2000" dirty="0">
                          <a:effectLst/>
                        </a:rPr>
                        <a:t> </a:t>
                      </a:r>
                      <a:endParaRPr lang="en-US" sz="2000" dirty="0">
                        <a:solidFill>
                          <a:srgbClr val="000000"/>
                        </a:solidFill>
                        <a:effectLst/>
                        <a:latin typeface="Arial"/>
                        <a:ea typeface="Arial"/>
                      </a:endParaRPr>
                    </a:p>
                  </a:txBody>
                  <a:tcPr marL="37454" marR="37454" marT="37454" marB="37454" anchor="ctr"/>
                </a:tc>
                <a:tc>
                  <a:txBody>
                    <a:bodyPr/>
                    <a:lstStyle/>
                    <a:p>
                      <a:pPr marL="0" marR="0" algn="ctr">
                        <a:lnSpc>
                          <a:spcPct val="150000"/>
                        </a:lnSpc>
                        <a:spcBef>
                          <a:spcPts val="0"/>
                        </a:spcBef>
                        <a:spcAft>
                          <a:spcPts val="0"/>
                        </a:spcAft>
                      </a:pPr>
                      <a:r>
                        <a:rPr lang="en-US" sz="2000" dirty="0">
                          <a:effectLst/>
                        </a:rPr>
                        <a:t>-12</a:t>
                      </a:r>
                      <a:endParaRPr lang="en-US" sz="2000" dirty="0">
                        <a:solidFill>
                          <a:srgbClr val="000000"/>
                        </a:solidFill>
                        <a:effectLst/>
                        <a:latin typeface="Arial"/>
                        <a:ea typeface="Arial"/>
                      </a:endParaRPr>
                    </a:p>
                  </a:txBody>
                  <a:tcPr marL="37454" marR="37454" marT="37454" marB="37454" anchor="ctr"/>
                </a:tc>
                <a:tc>
                  <a:txBody>
                    <a:bodyPr/>
                    <a:lstStyle/>
                    <a:p>
                      <a:pPr marL="0" marR="0" algn="ctr">
                        <a:lnSpc>
                          <a:spcPct val="150000"/>
                        </a:lnSpc>
                        <a:spcBef>
                          <a:spcPts val="0"/>
                        </a:spcBef>
                        <a:spcAft>
                          <a:spcPts val="0"/>
                        </a:spcAft>
                      </a:pPr>
                      <a:r>
                        <a:rPr lang="en-US" sz="2000" dirty="0">
                          <a:effectLst/>
                        </a:rPr>
                        <a:t>-15</a:t>
                      </a:r>
                      <a:endParaRPr lang="en-US" sz="2000" dirty="0">
                        <a:solidFill>
                          <a:srgbClr val="000000"/>
                        </a:solidFill>
                        <a:effectLst/>
                        <a:latin typeface="Arial"/>
                        <a:ea typeface="Arial"/>
                      </a:endParaRPr>
                    </a:p>
                  </a:txBody>
                  <a:tcPr marL="37454" marR="37454" marT="37454" marB="37454" anchor="ctr"/>
                </a:tc>
                <a:extLst>
                  <a:ext uri="{0D108BD9-81ED-4DB2-BD59-A6C34878D82A}">
                    <a16:rowId xmlns:a16="http://schemas.microsoft.com/office/drawing/2014/main" val="10000"/>
                  </a:ext>
                </a:extLst>
              </a:tr>
              <a:tr h="744596">
                <a:tc>
                  <a:txBody>
                    <a:bodyPr/>
                    <a:lstStyle/>
                    <a:p>
                      <a:pPr marL="0" marR="0" algn="ctr">
                        <a:lnSpc>
                          <a:spcPct val="150000"/>
                        </a:lnSpc>
                        <a:spcBef>
                          <a:spcPts val="0"/>
                        </a:spcBef>
                        <a:spcAft>
                          <a:spcPts val="0"/>
                        </a:spcAft>
                      </a:pPr>
                      <a:r>
                        <a:rPr lang="en-US" sz="1400">
                          <a:effectLst/>
                        </a:rPr>
                        <a:t>Number</a:t>
                      </a:r>
                      <a:endParaRPr lang="en-US" sz="1400">
                        <a:solidFill>
                          <a:srgbClr val="000000"/>
                        </a:solidFill>
                        <a:effectLst/>
                        <a:latin typeface="Arial"/>
                        <a:ea typeface="Arial"/>
                      </a:endParaRPr>
                    </a:p>
                  </a:txBody>
                  <a:tcPr marL="37454" marR="37454" marT="37454" marB="37454" anchor="ctr">
                    <a:solidFill>
                      <a:schemeClr val="accent1"/>
                    </a:solidFill>
                  </a:tcPr>
                </a:tc>
                <a:tc>
                  <a:txBody>
                    <a:bodyPr/>
                    <a:lstStyle/>
                    <a:p>
                      <a:pPr marL="0" marR="0" algn="ctr">
                        <a:lnSpc>
                          <a:spcPct val="150000"/>
                        </a:lnSpc>
                        <a:spcBef>
                          <a:spcPts val="0"/>
                        </a:spcBef>
                        <a:spcAft>
                          <a:spcPts val="0"/>
                        </a:spcAft>
                      </a:pPr>
                      <a:r>
                        <a:rPr lang="en-US" sz="1400" dirty="0">
                          <a:effectLst/>
                        </a:rPr>
                        <a:t>Nominal</a:t>
                      </a:r>
                    </a:p>
                    <a:p>
                      <a:pPr marL="0" marR="0" algn="ctr">
                        <a:lnSpc>
                          <a:spcPct val="150000"/>
                        </a:lnSpc>
                        <a:spcBef>
                          <a:spcPts val="0"/>
                        </a:spcBef>
                        <a:spcAft>
                          <a:spcPts val="0"/>
                        </a:spcAft>
                      </a:pPr>
                      <a:r>
                        <a:rPr lang="en-US" sz="1400" dirty="0">
                          <a:effectLst/>
                        </a:rPr>
                        <a:t>Central</a:t>
                      </a:r>
                    </a:p>
                    <a:p>
                      <a:pPr marL="0" marR="0" algn="ctr">
                        <a:lnSpc>
                          <a:spcPct val="150000"/>
                        </a:lnSpc>
                        <a:spcBef>
                          <a:spcPts val="0"/>
                        </a:spcBef>
                        <a:spcAft>
                          <a:spcPts val="0"/>
                        </a:spcAft>
                      </a:pPr>
                      <a:r>
                        <a:rPr lang="en-US" sz="1400" dirty="0">
                          <a:effectLst/>
                        </a:rPr>
                        <a:t>Freq</a:t>
                      </a:r>
                      <a:r>
                        <a:rPr lang="en-US" sz="1400" dirty="0" smtClean="0">
                          <a:effectLst/>
                        </a:rPr>
                        <a:t>.</a:t>
                      </a:r>
                      <a:r>
                        <a:rPr lang="en-US" sz="1400" baseline="0" dirty="0" smtClean="0">
                          <a:effectLst/>
                        </a:rPr>
                        <a:t> </a:t>
                      </a:r>
                      <a:r>
                        <a:rPr lang="en-US" sz="1400" dirty="0" smtClean="0">
                          <a:effectLst/>
                        </a:rPr>
                        <a:t>(</a:t>
                      </a:r>
                      <a:r>
                        <a:rPr lang="en-US" sz="1400" dirty="0">
                          <a:effectLst/>
                        </a:rPr>
                        <a:t>µm)</a:t>
                      </a:r>
                      <a:endParaRPr lang="en-US" sz="1400" dirty="0">
                        <a:solidFill>
                          <a:srgbClr val="000000"/>
                        </a:solidFill>
                        <a:effectLst/>
                        <a:latin typeface="Arial"/>
                        <a:ea typeface="Arial"/>
                      </a:endParaRPr>
                    </a:p>
                  </a:txBody>
                  <a:tcPr marL="37454" marR="37454" marT="37454" marB="37454" anchor="ctr">
                    <a:solidFill>
                      <a:schemeClr val="accent1"/>
                    </a:solidFill>
                  </a:tcPr>
                </a:tc>
                <a:tc>
                  <a:txBody>
                    <a:bodyPr/>
                    <a:lstStyle/>
                    <a:p>
                      <a:pPr marL="0" marR="0" algn="ctr">
                        <a:lnSpc>
                          <a:spcPct val="150000"/>
                        </a:lnSpc>
                        <a:spcBef>
                          <a:spcPts val="0"/>
                        </a:spcBef>
                        <a:spcAft>
                          <a:spcPts val="0"/>
                        </a:spcAft>
                      </a:pPr>
                      <a:r>
                        <a:rPr lang="en-US" sz="1400">
                          <a:effectLst/>
                        </a:rPr>
                        <a:t>Spec</a:t>
                      </a:r>
                      <a:endParaRPr lang="en-US" sz="1400">
                        <a:solidFill>
                          <a:srgbClr val="000000"/>
                        </a:solidFill>
                        <a:effectLst/>
                        <a:latin typeface="Arial"/>
                        <a:ea typeface="Arial"/>
                      </a:endParaRPr>
                    </a:p>
                  </a:txBody>
                  <a:tcPr marL="37454" marR="37454" marT="37454" marB="37454" anchor="ctr">
                    <a:solidFill>
                      <a:schemeClr val="accent1"/>
                    </a:solidFill>
                  </a:tcPr>
                </a:tc>
                <a:tc>
                  <a:txBody>
                    <a:bodyPr/>
                    <a:lstStyle/>
                    <a:p>
                      <a:pPr marL="0" marR="0" algn="ctr">
                        <a:lnSpc>
                          <a:spcPct val="150000"/>
                        </a:lnSpc>
                        <a:spcBef>
                          <a:spcPts val="0"/>
                        </a:spcBef>
                        <a:spcAft>
                          <a:spcPts val="0"/>
                        </a:spcAft>
                      </a:pPr>
                      <a:r>
                        <a:rPr lang="en-US" sz="1400" dirty="0">
                          <a:effectLst/>
                        </a:rPr>
                        <a:t>Worst Case</a:t>
                      </a:r>
                    </a:p>
                    <a:p>
                      <a:pPr marL="0" marR="0" algn="ctr">
                        <a:lnSpc>
                          <a:spcPct val="150000"/>
                        </a:lnSpc>
                        <a:spcBef>
                          <a:spcPts val="0"/>
                        </a:spcBef>
                        <a:spcAft>
                          <a:spcPts val="0"/>
                        </a:spcAft>
                      </a:pPr>
                      <a:r>
                        <a:rPr lang="en-US" sz="1400" dirty="0">
                          <a:effectLst/>
                        </a:rPr>
                        <a:t>Estimate</a:t>
                      </a:r>
                      <a:endParaRPr lang="en-US" sz="1400" dirty="0">
                        <a:solidFill>
                          <a:srgbClr val="000000"/>
                        </a:solidFill>
                        <a:effectLst/>
                        <a:latin typeface="Arial"/>
                        <a:ea typeface="Arial"/>
                      </a:endParaRPr>
                    </a:p>
                  </a:txBody>
                  <a:tcPr marL="37454" marR="37454" marT="37454" marB="37454" anchor="ctr">
                    <a:solidFill>
                      <a:schemeClr val="accent1"/>
                    </a:solidFill>
                  </a:tcPr>
                </a:tc>
                <a:tc>
                  <a:txBody>
                    <a:bodyPr/>
                    <a:lstStyle/>
                    <a:p>
                      <a:pPr marL="0" marR="0" algn="ctr">
                        <a:lnSpc>
                          <a:spcPct val="150000"/>
                        </a:lnSpc>
                        <a:spcBef>
                          <a:spcPts val="0"/>
                        </a:spcBef>
                        <a:spcAft>
                          <a:spcPts val="0"/>
                        </a:spcAft>
                      </a:pPr>
                      <a:r>
                        <a:rPr lang="en-US" sz="1400">
                          <a:effectLst/>
                        </a:rPr>
                        <a:t>Number</a:t>
                      </a:r>
                      <a:endParaRPr lang="en-US" sz="1400">
                        <a:solidFill>
                          <a:srgbClr val="000000"/>
                        </a:solidFill>
                        <a:effectLst/>
                        <a:latin typeface="Arial"/>
                        <a:ea typeface="Arial"/>
                      </a:endParaRPr>
                    </a:p>
                  </a:txBody>
                  <a:tcPr marL="37454" marR="37454" marT="37454" marB="37454" anchor="ctr"/>
                </a:tc>
                <a:tc>
                  <a:txBody>
                    <a:bodyPr/>
                    <a:lstStyle/>
                    <a:p>
                      <a:pPr marL="0" marR="0" algn="ctr">
                        <a:lnSpc>
                          <a:spcPct val="150000"/>
                        </a:lnSpc>
                        <a:spcBef>
                          <a:spcPts val="0"/>
                        </a:spcBef>
                        <a:spcAft>
                          <a:spcPts val="0"/>
                        </a:spcAft>
                      </a:pPr>
                      <a:r>
                        <a:rPr lang="en-US" sz="1400" dirty="0">
                          <a:effectLst/>
                        </a:rPr>
                        <a:t>Nominal</a:t>
                      </a:r>
                    </a:p>
                    <a:p>
                      <a:pPr marL="0" marR="0" algn="ctr">
                        <a:lnSpc>
                          <a:spcPct val="150000"/>
                        </a:lnSpc>
                        <a:spcBef>
                          <a:spcPts val="0"/>
                        </a:spcBef>
                        <a:spcAft>
                          <a:spcPts val="0"/>
                        </a:spcAft>
                      </a:pPr>
                      <a:r>
                        <a:rPr lang="en-US" sz="1400" dirty="0">
                          <a:effectLst/>
                        </a:rPr>
                        <a:t>Central</a:t>
                      </a:r>
                    </a:p>
                    <a:p>
                      <a:pPr marL="0" marR="0" algn="ctr">
                        <a:lnSpc>
                          <a:spcPct val="150000"/>
                        </a:lnSpc>
                        <a:spcBef>
                          <a:spcPts val="0"/>
                        </a:spcBef>
                        <a:spcAft>
                          <a:spcPts val="0"/>
                        </a:spcAft>
                      </a:pPr>
                      <a:r>
                        <a:rPr lang="en-US" sz="1400" dirty="0">
                          <a:effectLst/>
                        </a:rPr>
                        <a:t>Freq</a:t>
                      </a:r>
                      <a:r>
                        <a:rPr lang="en-US" sz="1400" dirty="0" smtClean="0">
                          <a:effectLst/>
                        </a:rPr>
                        <a:t>.</a:t>
                      </a:r>
                      <a:r>
                        <a:rPr lang="en-US" sz="1400" baseline="0" dirty="0" smtClean="0">
                          <a:effectLst/>
                        </a:rPr>
                        <a:t> </a:t>
                      </a:r>
                      <a:r>
                        <a:rPr lang="en-US" sz="1400" dirty="0" smtClean="0">
                          <a:effectLst/>
                        </a:rPr>
                        <a:t>(</a:t>
                      </a:r>
                      <a:r>
                        <a:rPr lang="en-US" sz="1400" dirty="0">
                          <a:effectLst/>
                        </a:rPr>
                        <a:t>µm)</a:t>
                      </a:r>
                      <a:endParaRPr lang="en-US" sz="1400" dirty="0">
                        <a:solidFill>
                          <a:srgbClr val="000000"/>
                        </a:solidFill>
                        <a:effectLst/>
                        <a:latin typeface="Arial"/>
                        <a:ea typeface="Arial"/>
                      </a:endParaRPr>
                    </a:p>
                  </a:txBody>
                  <a:tcPr marL="37454" marR="37454" marT="37454" marB="37454" anchor="ctr"/>
                </a:tc>
                <a:tc>
                  <a:txBody>
                    <a:bodyPr/>
                    <a:lstStyle/>
                    <a:p>
                      <a:pPr marL="0" marR="0" algn="ctr">
                        <a:lnSpc>
                          <a:spcPct val="150000"/>
                        </a:lnSpc>
                        <a:spcBef>
                          <a:spcPts val="0"/>
                        </a:spcBef>
                        <a:spcAft>
                          <a:spcPts val="0"/>
                        </a:spcAft>
                      </a:pPr>
                      <a:r>
                        <a:rPr lang="en-US" sz="1400">
                          <a:effectLst/>
                        </a:rPr>
                        <a:t>Spec</a:t>
                      </a:r>
                      <a:endParaRPr lang="en-US" sz="1400">
                        <a:solidFill>
                          <a:srgbClr val="000000"/>
                        </a:solidFill>
                        <a:effectLst/>
                        <a:latin typeface="Arial"/>
                        <a:ea typeface="Arial"/>
                      </a:endParaRPr>
                    </a:p>
                  </a:txBody>
                  <a:tcPr marL="37454" marR="37454" marT="37454" marB="37454" anchor="ctr"/>
                </a:tc>
                <a:tc>
                  <a:txBody>
                    <a:bodyPr/>
                    <a:lstStyle/>
                    <a:p>
                      <a:pPr marL="0" marR="0" algn="ctr">
                        <a:lnSpc>
                          <a:spcPct val="150000"/>
                        </a:lnSpc>
                        <a:spcBef>
                          <a:spcPts val="0"/>
                        </a:spcBef>
                        <a:spcAft>
                          <a:spcPts val="0"/>
                        </a:spcAft>
                      </a:pPr>
                      <a:r>
                        <a:rPr lang="en-US" sz="1400" dirty="0" smtClean="0">
                          <a:effectLst/>
                        </a:rPr>
                        <a:t>Measured</a:t>
                      </a:r>
                    </a:p>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smtClean="0">
                          <a:effectLst/>
                        </a:rPr>
                        <a:t>(PLT</a:t>
                      </a:r>
                      <a:r>
                        <a:rPr lang="en-US" sz="1400" baseline="0" dirty="0" smtClean="0">
                          <a:effectLst/>
                        </a:rPr>
                        <a:t>)</a:t>
                      </a:r>
                      <a:endParaRPr lang="en-US" sz="1400" dirty="0" smtClean="0">
                        <a:effectLst/>
                      </a:endParaRPr>
                    </a:p>
                    <a:p>
                      <a:pPr marL="0" marR="0" algn="ctr">
                        <a:lnSpc>
                          <a:spcPct val="150000"/>
                        </a:lnSpc>
                        <a:spcBef>
                          <a:spcPts val="0"/>
                        </a:spcBef>
                        <a:spcAft>
                          <a:spcPts val="0"/>
                        </a:spcAft>
                      </a:pPr>
                      <a:r>
                        <a:rPr lang="en-US" sz="1400" dirty="0">
                          <a:effectLst/>
                        </a:rPr>
                        <a:t> </a:t>
                      </a:r>
                      <a:endParaRPr lang="en-US" sz="1400" dirty="0">
                        <a:solidFill>
                          <a:srgbClr val="000000"/>
                        </a:solidFill>
                        <a:effectLst/>
                        <a:latin typeface="Arial"/>
                        <a:ea typeface="Arial"/>
                      </a:endParaRPr>
                    </a:p>
                  </a:txBody>
                  <a:tcPr marL="37454" marR="37454" marT="37454" marB="37454" anchor="ctr"/>
                </a:tc>
                <a:tc>
                  <a:txBody>
                    <a:bodyPr/>
                    <a:lstStyle/>
                    <a:p>
                      <a:pPr marL="0" marR="0" algn="ctr">
                        <a:lnSpc>
                          <a:spcPct val="150000"/>
                        </a:lnSpc>
                        <a:spcBef>
                          <a:spcPts val="0"/>
                        </a:spcBef>
                        <a:spcAft>
                          <a:spcPts val="0"/>
                        </a:spcAft>
                      </a:pPr>
                      <a:r>
                        <a:rPr lang="en-US" sz="1400" dirty="0" smtClean="0">
                          <a:effectLst/>
                        </a:rPr>
                        <a:t>Measured</a:t>
                      </a:r>
                    </a:p>
                    <a:p>
                      <a:pPr marL="0" marR="0" indent="0" algn="ctr" defTabSz="914400" rtl="0" eaLnBrk="1" fontAlgn="auto" latinLnBrk="0" hangingPunct="1">
                        <a:lnSpc>
                          <a:spcPct val="150000"/>
                        </a:lnSpc>
                        <a:spcBef>
                          <a:spcPts val="0"/>
                        </a:spcBef>
                        <a:spcAft>
                          <a:spcPts val="0"/>
                        </a:spcAft>
                        <a:buClrTx/>
                        <a:buSzTx/>
                        <a:buFontTx/>
                        <a:buNone/>
                        <a:tabLst/>
                        <a:defRPr/>
                      </a:pPr>
                      <a:r>
                        <a:rPr lang="en-US" sz="1400" dirty="0" smtClean="0">
                          <a:effectLst/>
                        </a:rPr>
                        <a:t>(PLT</a:t>
                      </a:r>
                      <a:r>
                        <a:rPr lang="en-US" sz="1400" baseline="0" dirty="0" smtClean="0">
                          <a:effectLst/>
                        </a:rPr>
                        <a:t>)</a:t>
                      </a:r>
                      <a:endParaRPr lang="en-US" sz="1400" dirty="0" smtClean="0">
                        <a:effectLst/>
                      </a:endParaRPr>
                    </a:p>
                    <a:p>
                      <a:pPr marL="0" marR="0" algn="ctr">
                        <a:lnSpc>
                          <a:spcPct val="150000"/>
                        </a:lnSpc>
                        <a:spcBef>
                          <a:spcPts val="0"/>
                        </a:spcBef>
                        <a:spcAft>
                          <a:spcPts val="0"/>
                        </a:spcAft>
                      </a:pPr>
                      <a:r>
                        <a:rPr lang="en-US" sz="1400" dirty="0">
                          <a:effectLst/>
                        </a:rPr>
                        <a:t> </a:t>
                      </a:r>
                      <a:endParaRPr lang="en-US" sz="1400" dirty="0">
                        <a:solidFill>
                          <a:srgbClr val="000000"/>
                        </a:solidFill>
                        <a:effectLst/>
                        <a:latin typeface="Arial"/>
                        <a:ea typeface="Arial"/>
                      </a:endParaRPr>
                    </a:p>
                  </a:txBody>
                  <a:tcPr marL="37454" marR="37454" marT="37454" marB="37454" anchor="ctr"/>
                </a:tc>
                <a:extLst>
                  <a:ext uri="{0D108BD9-81ED-4DB2-BD59-A6C34878D82A}">
                    <a16:rowId xmlns:a16="http://schemas.microsoft.com/office/drawing/2014/main" val="10001"/>
                  </a:ext>
                </a:extLst>
              </a:tr>
              <a:tr h="270597">
                <a:tc>
                  <a:txBody>
                    <a:bodyPr/>
                    <a:lstStyle/>
                    <a:p>
                      <a:pPr marL="0" marR="0" algn="r">
                        <a:lnSpc>
                          <a:spcPct val="150000"/>
                        </a:lnSpc>
                        <a:spcBef>
                          <a:spcPts val="0"/>
                        </a:spcBef>
                        <a:spcAft>
                          <a:spcPts val="0"/>
                        </a:spcAft>
                      </a:pPr>
                      <a:r>
                        <a:rPr lang="en-US" sz="1400" dirty="0">
                          <a:effectLst/>
                        </a:rPr>
                        <a:t>7</a:t>
                      </a:r>
                      <a:endParaRPr lang="en-US" sz="1400" dirty="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150000"/>
                        </a:lnSpc>
                        <a:spcBef>
                          <a:spcPts val="0"/>
                        </a:spcBef>
                        <a:spcAft>
                          <a:spcPts val="0"/>
                        </a:spcAft>
                      </a:pPr>
                      <a:r>
                        <a:rPr lang="en-US" sz="1400">
                          <a:effectLst/>
                        </a:rPr>
                        <a:t>3.9</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0.1</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dirty="0">
                          <a:effectLst/>
                        </a:rPr>
                        <a:t>0.064</a:t>
                      </a:r>
                      <a:endParaRPr lang="en-US" sz="1400" dirty="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dirty="0">
                          <a:effectLst/>
                        </a:rPr>
                        <a:t>2</a:t>
                      </a:r>
                      <a:endParaRPr lang="en-US" sz="1400" dirty="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3.9</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1.4</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0.130</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0.063</a:t>
                      </a:r>
                      <a:endParaRPr lang="en-US" sz="140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02"/>
                  </a:ext>
                </a:extLst>
              </a:tr>
              <a:tr h="270597">
                <a:tc>
                  <a:txBody>
                    <a:bodyPr/>
                    <a:lstStyle/>
                    <a:p>
                      <a:pPr marL="0" marR="0" algn="r">
                        <a:lnSpc>
                          <a:spcPct val="150000"/>
                        </a:lnSpc>
                        <a:spcBef>
                          <a:spcPts val="0"/>
                        </a:spcBef>
                        <a:spcAft>
                          <a:spcPts val="0"/>
                        </a:spcAft>
                      </a:pPr>
                      <a:r>
                        <a:rPr lang="en-US" sz="1400">
                          <a:effectLst/>
                        </a:rPr>
                        <a:t>8</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150000"/>
                        </a:lnSpc>
                        <a:spcBef>
                          <a:spcPts val="0"/>
                        </a:spcBef>
                        <a:spcAft>
                          <a:spcPts val="0"/>
                        </a:spcAft>
                      </a:pPr>
                      <a:r>
                        <a:rPr lang="en-US" sz="1400">
                          <a:effectLst/>
                        </a:rPr>
                        <a:t>6.2</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0.1</a:t>
                      </a:r>
                      <a:endParaRPr lang="en-US" sz="1400">
                        <a:solidFill>
                          <a:srgbClr val="000000"/>
                        </a:solidFill>
                        <a:effectLst/>
                        <a:latin typeface="Arial"/>
                        <a:ea typeface="Arial"/>
                      </a:endParaRPr>
                    </a:p>
                  </a:txBody>
                  <a:tcPr marL="7491" marR="7491" marT="7491" marB="37454">
                    <a:solidFill>
                      <a:schemeClr val="accent1"/>
                    </a:solidFill>
                  </a:tcPr>
                </a:tc>
                <a:tc>
                  <a:txBody>
                    <a:bodyPr/>
                    <a:lstStyle/>
                    <a:p>
                      <a:pPr marL="0" marR="0" algn="r">
                        <a:lnSpc>
                          <a:spcPct val="150000"/>
                        </a:lnSpc>
                        <a:spcBef>
                          <a:spcPts val="0"/>
                        </a:spcBef>
                        <a:spcAft>
                          <a:spcPts val="0"/>
                        </a:spcAft>
                      </a:pPr>
                      <a:r>
                        <a:rPr lang="en-US" sz="1400">
                          <a:effectLst/>
                        </a:rPr>
                        <a:t>0.016</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dirty="0">
                          <a:effectLst/>
                        </a:rPr>
                        <a:t> </a:t>
                      </a:r>
                      <a:endParaRPr lang="en-US" sz="1400" dirty="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03"/>
                  </a:ext>
                </a:extLst>
              </a:tr>
              <a:tr h="270597">
                <a:tc>
                  <a:txBody>
                    <a:bodyPr/>
                    <a:lstStyle/>
                    <a:p>
                      <a:pPr marL="0" marR="0" algn="r">
                        <a:lnSpc>
                          <a:spcPct val="150000"/>
                        </a:lnSpc>
                        <a:spcBef>
                          <a:spcPts val="0"/>
                        </a:spcBef>
                        <a:spcAft>
                          <a:spcPts val="0"/>
                        </a:spcAft>
                      </a:pPr>
                      <a:r>
                        <a:rPr lang="en-US" sz="1400">
                          <a:effectLst/>
                        </a:rPr>
                        <a:t>9</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150000"/>
                        </a:lnSpc>
                        <a:spcBef>
                          <a:spcPts val="0"/>
                        </a:spcBef>
                        <a:spcAft>
                          <a:spcPts val="0"/>
                        </a:spcAft>
                      </a:pPr>
                      <a:r>
                        <a:rPr lang="en-US" sz="1400">
                          <a:effectLst/>
                        </a:rPr>
                        <a:t>6.9</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0.1</a:t>
                      </a:r>
                      <a:endParaRPr lang="en-US" sz="1400">
                        <a:solidFill>
                          <a:srgbClr val="000000"/>
                        </a:solidFill>
                        <a:effectLst/>
                        <a:latin typeface="Arial"/>
                        <a:ea typeface="Arial"/>
                      </a:endParaRPr>
                    </a:p>
                  </a:txBody>
                  <a:tcPr marL="7491" marR="7491" marT="7491" marB="37454">
                    <a:solidFill>
                      <a:schemeClr val="accent1"/>
                    </a:solidFill>
                  </a:tcPr>
                </a:tc>
                <a:tc>
                  <a:txBody>
                    <a:bodyPr/>
                    <a:lstStyle/>
                    <a:p>
                      <a:pPr marL="0" marR="0" algn="r">
                        <a:lnSpc>
                          <a:spcPct val="150000"/>
                        </a:lnSpc>
                        <a:spcBef>
                          <a:spcPts val="0"/>
                        </a:spcBef>
                        <a:spcAft>
                          <a:spcPts val="0"/>
                        </a:spcAft>
                      </a:pPr>
                      <a:r>
                        <a:rPr lang="en-US" sz="1400">
                          <a:effectLst/>
                        </a:rPr>
                        <a:t>0.015</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dirty="0">
                          <a:effectLst/>
                        </a:rPr>
                        <a:t>3</a:t>
                      </a:r>
                      <a:endParaRPr lang="en-US" sz="1400" dirty="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6.7/6.5</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1.0</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0.15</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0.17</a:t>
                      </a:r>
                      <a:endParaRPr lang="en-US" sz="140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04"/>
                  </a:ext>
                </a:extLst>
              </a:tr>
              <a:tr h="330527">
                <a:tc>
                  <a:txBody>
                    <a:bodyPr/>
                    <a:lstStyle/>
                    <a:p>
                      <a:pPr marL="0" marR="0" algn="r">
                        <a:lnSpc>
                          <a:spcPct val="150000"/>
                        </a:lnSpc>
                        <a:spcBef>
                          <a:spcPts val="0"/>
                        </a:spcBef>
                        <a:spcAft>
                          <a:spcPts val="0"/>
                        </a:spcAft>
                      </a:pPr>
                      <a:r>
                        <a:rPr lang="en-US" sz="1400">
                          <a:effectLst/>
                        </a:rPr>
                        <a:t>10</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200000"/>
                        </a:lnSpc>
                        <a:spcBef>
                          <a:spcPts val="0"/>
                        </a:spcBef>
                        <a:spcAft>
                          <a:spcPts val="0"/>
                        </a:spcAft>
                      </a:pPr>
                      <a:r>
                        <a:rPr lang="en-US" sz="1400">
                          <a:effectLst/>
                        </a:rPr>
                        <a:t>7.3</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0.1</a:t>
                      </a:r>
                      <a:endParaRPr lang="en-US" sz="1400">
                        <a:solidFill>
                          <a:srgbClr val="000000"/>
                        </a:solidFill>
                        <a:effectLst/>
                        <a:latin typeface="Arial"/>
                        <a:ea typeface="Arial"/>
                      </a:endParaRPr>
                    </a:p>
                  </a:txBody>
                  <a:tcPr marL="7491" marR="7491" marT="7491" marB="37454">
                    <a:solidFill>
                      <a:schemeClr val="accent1"/>
                    </a:solidFill>
                  </a:tcPr>
                </a:tc>
                <a:tc>
                  <a:txBody>
                    <a:bodyPr/>
                    <a:lstStyle/>
                    <a:p>
                      <a:pPr marL="0" marR="0" algn="r">
                        <a:lnSpc>
                          <a:spcPct val="150000"/>
                        </a:lnSpc>
                        <a:spcBef>
                          <a:spcPts val="0"/>
                        </a:spcBef>
                        <a:spcAft>
                          <a:spcPts val="0"/>
                        </a:spcAft>
                      </a:pPr>
                      <a:r>
                        <a:rPr lang="en-US" sz="1400">
                          <a:effectLst/>
                        </a:rPr>
                        <a:t>0.023</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dirty="0">
                          <a:effectLst/>
                        </a:rPr>
                        <a:t> </a:t>
                      </a:r>
                      <a:endParaRPr lang="en-US" sz="1400" dirty="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dirty="0">
                          <a:effectLst/>
                        </a:rPr>
                        <a:t> </a:t>
                      </a:r>
                      <a:endParaRPr lang="en-US" sz="1400" dirty="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05"/>
                  </a:ext>
                </a:extLst>
              </a:tr>
              <a:tr h="270597">
                <a:tc>
                  <a:txBody>
                    <a:bodyPr/>
                    <a:lstStyle/>
                    <a:p>
                      <a:pPr marL="0" marR="0" algn="r">
                        <a:lnSpc>
                          <a:spcPct val="150000"/>
                        </a:lnSpc>
                        <a:spcBef>
                          <a:spcPts val="0"/>
                        </a:spcBef>
                        <a:spcAft>
                          <a:spcPts val="0"/>
                        </a:spcAft>
                      </a:pPr>
                      <a:r>
                        <a:rPr lang="en-US" sz="1400">
                          <a:effectLst/>
                        </a:rPr>
                        <a:t>11</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150000"/>
                        </a:lnSpc>
                        <a:spcBef>
                          <a:spcPts val="0"/>
                        </a:spcBef>
                        <a:spcAft>
                          <a:spcPts val="0"/>
                        </a:spcAft>
                      </a:pPr>
                      <a:r>
                        <a:rPr lang="en-US" sz="1400">
                          <a:effectLst/>
                        </a:rPr>
                        <a:t>8.4</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0.1</a:t>
                      </a:r>
                      <a:endParaRPr lang="en-US" sz="1400">
                        <a:solidFill>
                          <a:srgbClr val="000000"/>
                        </a:solidFill>
                        <a:effectLst/>
                        <a:latin typeface="Arial"/>
                        <a:ea typeface="Arial"/>
                      </a:endParaRPr>
                    </a:p>
                  </a:txBody>
                  <a:tcPr marL="7491" marR="7491" marT="7491" marB="37454">
                    <a:solidFill>
                      <a:schemeClr val="accent1"/>
                    </a:solidFill>
                  </a:tcPr>
                </a:tc>
                <a:tc>
                  <a:txBody>
                    <a:bodyPr/>
                    <a:lstStyle/>
                    <a:p>
                      <a:pPr marL="0" marR="0" algn="r">
                        <a:lnSpc>
                          <a:spcPct val="150000"/>
                        </a:lnSpc>
                        <a:spcBef>
                          <a:spcPts val="0"/>
                        </a:spcBef>
                        <a:spcAft>
                          <a:spcPts val="0"/>
                        </a:spcAft>
                      </a:pPr>
                      <a:r>
                        <a:rPr lang="en-US" sz="1400">
                          <a:effectLst/>
                        </a:rPr>
                        <a:t>0.022</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dirty="0">
                          <a:effectLst/>
                        </a:rPr>
                        <a:t> </a:t>
                      </a:r>
                      <a:endParaRPr lang="en-US" sz="1400" dirty="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06"/>
                  </a:ext>
                </a:extLst>
              </a:tr>
              <a:tr h="270597">
                <a:tc>
                  <a:txBody>
                    <a:bodyPr/>
                    <a:lstStyle/>
                    <a:p>
                      <a:pPr marL="0" marR="0" algn="r">
                        <a:lnSpc>
                          <a:spcPct val="150000"/>
                        </a:lnSpc>
                        <a:spcBef>
                          <a:spcPts val="0"/>
                        </a:spcBef>
                        <a:spcAft>
                          <a:spcPts val="0"/>
                        </a:spcAft>
                      </a:pPr>
                      <a:r>
                        <a:rPr lang="en-US" sz="1400">
                          <a:effectLst/>
                        </a:rPr>
                        <a:t>12</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150000"/>
                        </a:lnSpc>
                        <a:spcBef>
                          <a:spcPts val="0"/>
                        </a:spcBef>
                        <a:spcAft>
                          <a:spcPts val="0"/>
                        </a:spcAft>
                      </a:pPr>
                      <a:r>
                        <a:rPr lang="en-US" sz="1400">
                          <a:effectLst/>
                        </a:rPr>
                        <a:t>9.6</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0.1</a:t>
                      </a:r>
                      <a:endParaRPr lang="en-US" sz="1400">
                        <a:solidFill>
                          <a:srgbClr val="000000"/>
                        </a:solidFill>
                        <a:effectLst/>
                        <a:latin typeface="Arial"/>
                        <a:ea typeface="Arial"/>
                      </a:endParaRPr>
                    </a:p>
                  </a:txBody>
                  <a:tcPr marL="7491" marR="7491" marT="7491" marB="37454">
                    <a:solidFill>
                      <a:schemeClr val="accent1"/>
                    </a:solidFill>
                  </a:tcPr>
                </a:tc>
                <a:tc>
                  <a:txBody>
                    <a:bodyPr/>
                    <a:lstStyle/>
                    <a:p>
                      <a:pPr marL="0" marR="0" algn="r">
                        <a:lnSpc>
                          <a:spcPct val="150000"/>
                        </a:lnSpc>
                        <a:spcBef>
                          <a:spcPts val="0"/>
                        </a:spcBef>
                        <a:spcAft>
                          <a:spcPts val="0"/>
                        </a:spcAft>
                      </a:pPr>
                      <a:r>
                        <a:rPr lang="en-US" sz="1400">
                          <a:effectLst/>
                        </a:rPr>
                        <a:t>0.021</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07"/>
                  </a:ext>
                </a:extLst>
              </a:tr>
              <a:tr h="270597">
                <a:tc>
                  <a:txBody>
                    <a:bodyPr/>
                    <a:lstStyle/>
                    <a:p>
                      <a:pPr marL="0" marR="0" algn="r">
                        <a:lnSpc>
                          <a:spcPct val="150000"/>
                        </a:lnSpc>
                        <a:spcBef>
                          <a:spcPts val="0"/>
                        </a:spcBef>
                        <a:spcAft>
                          <a:spcPts val="0"/>
                        </a:spcAft>
                      </a:pPr>
                      <a:r>
                        <a:rPr lang="en-US" sz="1400">
                          <a:effectLst/>
                        </a:rPr>
                        <a:t>13</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150000"/>
                        </a:lnSpc>
                        <a:spcBef>
                          <a:spcPts val="0"/>
                        </a:spcBef>
                        <a:spcAft>
                          <a:spcPts val="0"/>
                        </a:spcAft>
                      </a:pPr>
                      <a:r>
                        <a:rPr lang="en-US" sz="1400">
                          <a:effectLst/>
                        </a:rPr>
                        <a:t>10.3</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0.1</a:t>
                      </a:r>
                      <a:endParaRPr lang="en-US" sz="1400">
                        <a:solidFill>
                          <a:srgbClr val="000000"/>
                        </a:solidFill>
                        <a:effectLst/>
                        <a:latin typeface="Arial"/>
                        <a:ea typeface="Arial"/>
                      </a:endParaRPr>
                    </a:p>
                  </a:txBody>
                  <a:tcPr marL="7491" marR="7491" marT="7491" marB="37454">
                    <a:solidFill>
                      <a:schemeClr val="accent1"/>
                    </a:solidFill>
                  </a:tcPr>
                </a:tc>
                <a:tc>
                  <a:txBody>
                    <a:bodyPr/>
                    <a:lstStyle/>
                    <a:p>
                      <a:pPr marL="0" marR="0" algn="r">
                        <a:lnSpc>
                          <a:spcPct val="150000"/>
                        </a:lnSpc>
                        <a:spcBef>
                          <a:spcPts val="0"/>
                        </a:spcBef>
                        <a:spcAft>
                          <a:spcPts val="0"/>
                        </a:spcAft>
                      </a:pPr>
                      <a:r>
                        <a:rPr lang="en-US" sz="1400">
                          <a:effectLst/>
                        </a:rPr>
                        <a:t>0.032</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08"/>
                  </a:ext>
                </a:extLst>
              </a:tr>
              <a:tr h="270597">
                <a:tc>
                  <a:txBody>
                    <a:bodyPr/>
                    <a:lstStyle/>
                    <a:p>
                      <a:pPr marL="0" marR="0" algn="r">
                        <a:lnSpc>
                          <a:spcPct val="150000"/>
                        </a:lnSpc>
                        <a:spcBef>
                          <a:spcPts val="0"/>
                        </a:spcBef>
                        <a:spcAft>
                          <a:spcPts val="0"/>
                        </a:spcAft>
                      </a:pPr>
                      <a:r>
                        <a:rPr lang="en-US" sz="1400">
                          <a:effectLst/>
                        </a:rPr>
                        <a:t>14</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150000"/>
                        </a:lnSpc>
                        <a:spcBef>
                          <a:spcPts val="0"/>
                        </a:spcBef>
                        <a:spcAft>
                          <a:spcPts val="0"/>
                        </a:spcAft>
                      </a:pPr>
                      <a:r>
                        <a:rPr lang="en-US" sz="1400">
                          <a:effectLst/>
                        </a:rPr>
                        <a:t>11.2</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0.1</a:t>
                      </a:r>
                      <a:endParaRPr lang="en-US" sz="1400">
                        <a:solidFill>
                          <a:srgbClr val="000000"/>
                        </a:solidFill>
                        <a:effectLst/>
                        <a:latin typeface="Arial"/>
                        <a:ea typeface="Arial"/>
                      </a:endParaRPr>
                    </a:p>
                  </a:txBody>
                  <a:tcPr marL="7491" marR="7491" marT="7491" marB="37454">
                    <a:solidFill>
                      <a:schemeClr val="accent1"/>
                    </a:solidFill>
                  </a:tcPr>
                </a:tc>
                <a:tc>
                  <a:txBody>
                    <a:bodyPr/>
                    <a:lstStyle/>
                    <a:p>
                      <a:pPr marL="0" marR="0" algn="r">
                        <a:lnSpc>
                          <a:spcPct val="150000"/>
                        </a:lnSpc>
                        <a:spcBef>
                          <a:spcPts val="0"/>
                        </a:spcBef>
                        <a:spcAft>
                          <a:spcPts val="0"/>
                        </a:spcAft>
                      </a:pPr>
                      <a:r>
                        <a:rPr lang="en-US" sz="1400">
                          <a:effectLst/>
                        </a:rPr>
                        <a:t>0.022</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4</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10.7</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0.35</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0.11</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0.06</a:t>
                      </a:r>
                      <a:endParaRPr lang="en-US" sz="140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09"/>
                  </a:ext>
                </a:extLst>
              </a:tr>
              <a:tr h="270597">
                <a:tc>
                  <a:txBody>
                    <a:bodyPr/>
                    <a:lstStyle/>
                    <a:p>
                      <a:pPr marL="0" marR="0" algn="r">
                        <a:lnSpc>
                          <a:spcPct val="150000"/>
                        </a:lnSpc>
                        <a:spcBef>
                          <a:spcPts val="0"/>
                        </a:spcBef>
                        <a:spcAft>
                          <a:spcPts val="0"/>
                        </a:spcAft>
                      </a:pPr>
                      <a:r>
                        <a:rPr lang="en-US" sz="1400">
                          <a:effectLst/>
                        </a:rPr>
                        <a:t>15</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150000"/>
                        </a:lnSpc>
                        <a:spcBef>
                          <a:spcPts val="0"/>
                        </a:spcBef>
                        <a:spcAft>
                          <a:spcPts val="0"/>
                        </a:spcAft>
                      </a:pPr>
                      <a:r>
                        <a:rPr lang="en-US" sz="1400">
                          <a:effectLst/>
                        </a:rPr>
                        <a:t>12.3</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0.1</a:t>
                      </a:r>
                      <a:endParaRPr lang="en-US" sz="1400">
                        <a:solidFill>
                          <a:srgbClr val="000000"/>
                        </a:solidFill>
                        <a:effectLst/>
                        <a:latin typeface="Arial"/>
                        <a:ea typeface="Arial"/>
                      </a:endParaRPr>
                    </a:p>
                  </a:txBody>
                  <a:tcPr marL="7491" marR="7491" marT="7491" marB="37454">
                    <a:solidFill>
                      <a:schemeClr val="accent1"/>
                    </a:solidFill>
                  </a:tcPr>
                </a:tc>
                <a:tc>
                  <a:txBody>
                    <a:bodyPr/>
                    <a:lstStyle/>
                    <a:p>
                      <a:pPr marL="0" marR="0" algn="r">
                        <a:lnSpc>
                          <a:spcPct val="150000"/>
                        </a:lnSpc>
                        <a:spcBef>
                          <a:spcPts val="0"/>
                        </a:spcBef>
                        <a:spcAft>
                          <a:spcPts val="0"/>
                        </a:spcAft>
                      </a:pPr>
                      <a:r>
                        <a:rPr lang="en-US" sz="1400">
                          <a:effectLst/>
                        </a:rPr>
                        <a:t>0.031</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5</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12.0</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0.35</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 </a:t>
                      </a:r>
                      <a:endParaRPr lang="en-US" sz="140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10"/>
                  </a:ext>
                </a:extLst>
              </a:tr>
              <a:tr h="270597">
                <a:tc>
                  <a:txBody>
                    <a:bodyPr/>
                    <a:lstStyle/>
                    <a:p>
                      <a:pPr marL="0" marR="0" algn="r">
                        <a:lnSpc>
                          <a:spcPct val="150000"/>
                        </a:lnSpc>
                        <a:spcBef>
                          <a:spcPts val="0"/>
                        </a:spcBef>
                        <a:spcAft>
                          <a:spcPts val="0"/>
                        </a:spcAft>
                      </a:pPr>
                      <a:r>
                        <a:rPr lang="en-US" sz="1400">
                          <a:effectLst/>
                        </a:rPr>
                        <a:t>16</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ctr">
                        <a:lnSpc>
                          <a:spcPct val="150000"/>
                        </a:lnSpc>
                        <a:spcBef>
                          <a:spcPts val="0"/>
                        </a:spcBef>
                        <a:spcAft>
                          <a:spcPts val="0"/>
                        </a:spcAft>
                      </a:pPr>
                      <a:r>
                        <a:rPr lang="en-US" sz="1400">
                          <a:effectLst/>
                        </a:rPr>
                        <a:t>13.3</a:t>
                      </a:r>
                      <a:endParaRPr lang="en-US" sz="140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a:effectLst/>
                        </a:rPr>
                        <a:t>0.3</a:t>
                      </a:r>
                      <a:endParaRPr lang="en-US" sz="1400">
                        <a:solidFill>
                          <a:srgbClr val="000000"/>
                        </a:solidFill>
                        <a:effectLst/>
                        <a:latin typeface="Arial"/>
                        <a:ea typeface="Arial"/>
                      </a:endParaRPr>
                    </a:p>
                  </a:txBody>
                  <a:tcPr marL="7491" marR="7491" marT="7491" marB="37454">
                    <a:solidFill>
                      <a:schemeClr val="accent1"/>
                    </a:solidFill>
                  </a:tcPr>
                </a:tc>
                <a:tc>
                  <a:txBody>
                    <a:bodyPr/>
                    <a:lstStyle/>
                    <a:p>
                      <a:pPr marL="0" marR="0" algn="r">
                        <a:lnSpc>
                          <a:spcPct val="150000"/>
                        </a:lnSpc>
                        <a:spcBef>
                          <a:spcPts val="0"/>
                        </a:spcBef>
                        <a:spcAft>
                          <a:spcPts val="0"/>
                        </a:spcAft>
                      </a:pPr>
                      <a:r>
                        <a:rPr lang="en-US" sz="1400" dirty="0">
                          <a:effectLst/>
                        </a:rPr>
                        <a:t>0.068</a:t>
                      </a:r>
                      <a:endParaRPr lang="en-US" sz="1400" dirty="0">
                        <a:solidFill>
                          <a:srgbClr val="000000"/>
                        </a:solidFill>
                        <a:effectLst/>
                        <a:latin typeface="Arial"/>
                        <a:ea typeface="Arial"/>
                      </a:endParaRPr>
                    </a:p>
                  </a:txBody>
                  <a:tcPr marL="37454" marR="37454" marT="37454" marB="37454">
                    <a:solidFill>
                      <a:schemeClr val="accent1"/>
                    </a:solidFill>
                  </a:tcPr>
                </a:tc>
                <a:tc>
                  <a:txBody>
                    <a:bodyPr/>
                    <a:lstStyle/>
                    <a:p>
                      <a:pPr marL="0" marR="0" algn="r">
                        <a:lnSpc>
                          <a:spcPct val="150000"/>
                        </a:lnSpc>
                        <a:spcBef>
                          <a:spcPts val="0"/>
                        </a:spcBef>
                        <a:spcAft>
                          <a:spcPts val="0"/>
                        </a:spcAft>
                      </a:pPr>
                      <a:r>
                        <a:rPr lang="en-US" sz="1400" dirty="0">
                          <a:effectLst/>
                        </a:rPr>
                        <a:t>6</a:t>
                      </a:r>
                      <a:endParaRPr lang="en-US" sz="1400" dirty="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13.3</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0.32</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a:effectLst/>
                        </a:rPr>
                        <a:t>0.19</a:t>
                      </a:r>
                      <a:endParaRPr lang="en-US" sz="1400">
                        <a:solidFill>
                          <a:srgbClr val="000000"/>
                        </a:solidFill>
                        <a:effectLst/>
                        <a:latin typeface="Arial"/>
                        <a:ea typeface="Arial"/>
                      </a:endParaRPr>
                    </a:p>
                  </a:txBody>
                  <a:tcPr marL="37454" marR="37454" marT="37454" marB="37454"/>
                </a:tc>
                <a:tc>
                  <a:txBody>
                    <a:bodyPr/>
                    <a:lstStyle/>
                    <a:p>
                      <a:pPr marL="0" marR="0" algn="r">
                        <a:lnSpc>
                          <a:spcPct val="150000"/>
                        </a:lnSpc>
                        <a:spcBef>
                          <a:spcPts val="0"/>
                        </a:spcBef>
                        <a:spcAft>
                          <a:spcPts val="0"/>
                        </a:spcAft>
                      </a:pPr>
                      <a:r>
                        <a:rPr lang="en-US" sz="1400" dirty="0">
                          <a:effectLst/>
                        </a:rPr>
                        <a:t>0.13</a:t>
                      </a:r>
                      <a:endParaRPr lang="en-US" sz="1400" dirty="0">
                        <a:solidFill>
                          <a:srgbClr val="000000"/>
                        </a:solidFill>
                        <a:effectLst/>
                        <a:latin typeface="Arial"/>
                        <a:ea typeface="Arial"/>
                      </a:endParaRPr>
                    </a:p>
                  </a:txBody>
                  <a:tcPr marL="37454" marR="37454" marT="37454" marB="37454"/>
                </a:tc>
                <a:extLst>
                  <a:ext uri="{0D108BD9-81ED-4DB2-BD59-A6C34878D82A}">
                    <a16:rowId xmlns:a16="http://schemas.microsoft.com/office/drawing/2014/main" val="10011"/>
                  </a:ext>
                </a:extLst>
              </a:tr>
            </a:tbl>
          </a:graphicData>
        </a:graphic>
      </p:graphicFrame>
      <p:sp>
        <p:nvSpPr>
          <p:cNvPr id="7" name="Rounded Rectangle 6"/>
          <p:cNvSpPr/>
          <p:nvPr/>
        </p:nvSpPr>
        <p:spPr>
          <a:xfrm>
            <a:off x="3429000" y="2835442"/>
            <a:ext cx="6858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ounded Rectangle 7"/>
          <p:cNvSpPr/>
          <p:nvPr/>
        </p:nvSpPr>
        <p:spPr>
          <a:xfrm>
            <a:off x="8125327" y="2819400"/>
            <a:ext cx="5334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656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5846" y="6258580"/>
            <a:ext cx="3621954" cy="523220"/>
          </a:xfrm>
          <a:prstGeom prst="rect">
            <a:avLst/>
          </a:prstGeom>
          <a:noFill/>
          <a:ln w="12700">
            <a:solidFill>
              <a:srgbClr val="FFFF00"/>
            </a:solidFill>
          </a:ln>
        </p:spPr>
        <p:txBody>
          <a:bodyPr wrap="none" rtlCol="0">
            <a:spAutoFit/>
          </a:bodyPr>
          <a:lstStyle/>
          <a:p>
            <a:r>
              <a:rPr lang="en-US" sz="2800" dirty="0">
                <a:solidFill>
                  <a:srgbClr val="FFFF00"/>
                </a:solidFill>
              </a:rPr>
              <a:t>http://www.goes-r.gov</a:t>
            </a:r>
          </a:p>
        </p:txBody>
      </p:sp>
    </p:spTree>
    <p:custDataLst>
      <p:tags r:id="rId1"/>
    </p:custDataLst>
    <p:extLst>
      <p:ext uri="{BB962C8B-B14F-4D97-AF65-F5344CB8AC3E}">
        <p14:creationId xmlns:p14="http://schemas.microsoft.com/office/powerpoint/2010/main" val="2326513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Tree>
    <p:extLst>
      <p:ext uri="{BB962C8B-B14F-4D97-AF65-F5344CB8AC3E}">
        <p14:creationId xmlns:p14="http://schemas.microsoft.com/office/powerpoint/2010/main" val="37390427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P-20160714_195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9463"/>
            <a:ext cx="9144000" cy="5297487"/>
          </a:xfrm>
          <a:prstGeom prst="rect">
            <a:avLst/>
          </a:prstGeom>
          <a:noFill/>
          <a:ln>
            <a:noFill/>
          </a:ln>
        </p:spPr>
      </p:pic>
      <p:sp>
        <p:nvSpPr>
          <p:cNvPr id="3" name="TextBox 2"/>
          <p:cNvSpPr txBox="1"/>
          <p:nvPr/>
        </p:nvSpPr>
        <p:spPr>
          <a:xfrm>
            <a:off x="6248400" y="6248400"/>
            <a:ext cx="1937453" cy="369332"/>
          </a:xfrm>
          <a:prstGeom prst="rect">
            <a:avLst/>
          </a:prstGeom>
          <a:noFill/>
        </p:spPr>
        <p:txBody>
          <a:bodyPr wrap="none" rtlCol="0">
            <a:spAutoFit/>
          </a:bodyPr>
          <a:lstStyle/>
          <a:p>
            <a:r>
              <a:rPr lang="en-US" dirty="0" smtClean="0">
                <a:solidFill>
                  <a:schemeClr val="bg1"/>
                </a:solidFill>
              </a:rPr>
              <a:t>Cloud Top Phase</a:t>
            </a:r>
            <a:endParaRPr lang="en-US" dirty="0">
              <a:solidFill>
                <a:schemeClr val="bg1"/>
              </a:solidFill>
            </a:endParaRPr>
          </a:p>
        </p:txBody>
      </p:sp>
    </p:spTree>
    <p:extLst>
      <p:ext uri="{BB962C8B-B14F-4D97-AF65-F5344CB8AC3E}">
        <p14:creationId xmlns:p14="http://schemas.microsoft.com/office/powerpoint/2010/main" val="32597221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H-TPW20160714_195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9463"/>
            <a:ext cx="9144000" cy="5297487"/>
          </a:xfrm>
          <a:prstGeom prst="rect">
            <a:avLst/>
          </a:prstGeom>
          <a:noFill/>
          <a:ln>
            <a:noFill/>
          </a:ln>
        </p:spPr>
      </p:pic>
      <p:sp>
        <p:nvSpPr>
          <p:cNvPr id="3" name="TextBox 2"/>
          <p:cNvSpPr txBox="1"/>
          <p:nvPr/>
        </p:nvSpPr>
        <p:spPr>
          <a:xfrm>
            <a:off x="5791200" y="6248400"/>
            <a:ext cx="2721964" cy="369332"/>
          </a:xfrm>
          <a:prstGeom prst="rect">
            <a:avLst/>
          </a:prstGeom>
          <a:noFill/>
        </p:spPr>
        <p:txBody>
          <a:bodyPr wrap="none" rtlCol="0">
            <a:spAutoFit/>
          </a:bodyPr>
          <a:lstStyle/>
          <a:p>
            <a:r>
              <a:rPr lang="en-US" dirty="0" smtClean="0">
                <a:solidFill>
                  <a:schemeClr val="bg1"/>
                </a:solidFill>
              </a:rPr>
              <a:t>Cloud Top Height + TPW</a:t>
            </a:r>
            <a:endParaRPr lang="en-US" dirty="0">
              <a:solidFill>
                <a:schemeClr val="bg1"/>
              </a:solidFill>
            </a:endParaRPr>
          </a:p>
        </p:txBody>
      </p:sp>
    </p:spTree>
    <p:extLst>
      <p:ext uri="{BB962C8B-B14F-4D97-AF65-F5344CB8AC3E}">
        <p14:creationId xmlns:p14="http://schemas.microsoft.com/office/powerpoint/2010/main" val="8898777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fd-zoom-conus-products-20160802_181534-20160802_1830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6750"/>
            <a:ext cx="9144000" cy="5524500"/>
          </a:xfrm>
          <a:prstGeom prst="rect">
            <a:avLst/>
          </a:prstGeom>
          <a:noFill/>
          <a:ln>
            <a:noFill/>
          </a:ln>
        </p:spPr>
      </p:pic>
      <p:sp>
        <p:nvSpPr>
          <p:cNvPr id="3" name="TextBox 2"/>
          <p:cNvSpPr txBox="1"/>
          <p:nvPr/>
        </p:nvSpPr>
        <p:spPr>
          <a:xfrm>
            <a:off x="2438400" y="1154668"/>
            <a:ext cx="2241639" cy="276999"/>
          </a:xfrm>
          <a:prstGeom prst="rect">
            <a:avLst/>
          </a:prstGeom>
          <a:solidFill>
            <a:schemeClr val="tx1"/>
          </a:solidFill>
        </p:spPr>
        <p:txBody>
          <a:bodyPr wrap="none" tIns="0" bIns="0" rtlCol="0">
            <a:spAutoFit/>
          </a:bodyPr>
          <a:lstStyle/>
          <a:p>
            <a:r>
              <a:rPr lang="en-US" dirty="0">
                <a:solidFill>
                  <a:prstClr val="white"/>
                </a:solidFill>
              </a:rPr>
              <a:t>Aerosol Optical Depth</a:t>
            </a:r>
          </a:p>
        </p:txBody>
      </p:sp>
      <p:sp>
        <p:nvSpPr>
          <p:cNvPr id="4" name="TextBox 3"/>
          <p:cNvSpPr txBox="1"/>
          <p:nvPr/>
        </p:nvSpPr>
        <p:spPr>
          <a:xfrm>
            <a:off x="5366746" y="2526267"/>
            <a:ext cx="1071319" cy="276999"/>
          </a:xfrm>
          <a:prstGeom prst="rect">
            <a:avLst/>
          </a:prstGeom>
          <a:solidFill>
            <a:schemeClr val="tx1"/>
          </a:solidFill>
        </p:spPr>
        <p:txBody>
          <a:bodyPr wrap="none" tIns="0" bIns="0" rtlCol="0">
            <a:spAutoFit/>
          </a:bodyPr>
          <a:lstStyle/>
          <a:p>
            <a:r>
              <a:rPr lang="en-US" dirty="0">
                <a:solidFill>
                  <a:prstClr val="white"/>
                </a:solidFill>
              </a:rPr>
              <a:t>Rain Rate</a:t>
            </a:r>
          </a:p>
        </p:txBody>
      </p:sp>
      <p:sp>
        <p:nvSpPr>
          <p:cNvPr id="5" name="TextBox 4"/>
          <p:cNvSpPr txBox="1"/>
          <p:nvPr/>
        </p:nvSpPr>
        <p:spPr>
          <a:xfrm>
            <a:off x="7668124" y="2526268"/>
            <a:ext cx="498855" cy="276999"/>
          </a:xfrm>
          <a:prstGeom prst="rect">
            <a:avLst/>
          </a:prstGeom>
          <a:solidFill>
            <a:schemeClr val="tx1"/>
          </a:solidFill>
        </p:spPr>
        <p:txBody>
          <a:bodyPr wrap="none" tIns="0" bIns="0" rtlCol="0">
            <a:spAutoFit/>
          </a:bodyPr>
          <a:lstStyle/>
          <a:p>
            <a:r>
              <a:rPr lang="en-US" dirty="0">
                <a:solidFill>
                  <a:prstClr val="white"/>
                </a:solidFill>
              </a:rPr>
              <a:t>LST</a:t>
            </a:r>
          </a:p>
        </p:txBody>
      </p:sp>
      <p:sp>
        <p:nvSpPr>
          <p:cNvPr id="6" name="TextBox 5"/>
          <p:cNvSpPr txBox="1"/>
          <p:nvPr/>
        </p:nvSpPr>
        <p:spPr>
          <a:xfrm>
            <a:off x="7380968" y="5334000"/>
            <a:ext cx="1229632" cy="276999"/>
          </a:xfrm>
          <a:prstGeom prst="rect">
            <a:avLst/>
          </a:prstGeom>
          <a:solidFill>
            <a:schemeClr val="tx1"/>
          </a:solidFill>
        </p:spPr>
        <p:txBody>
          <a:bodyPr wrap="none" tIns="0" bIns="0" rtlCol="0">
            <a:spAutoFit/>
          </a:bodyPr>
          <a:lstStyle/>
          <a:p>
            <a:r>
              <a:rPr lang="en-US" dirty="0">
                <a:solidFill>
                  <a:prstClr val="white"/>
                </a:solidFill>
              </a:rPr>
              <a:t>Total Totals</a:t>
            </a:r>
          </a:p>
        </p:txBody>
      </p:sp>
      <p:sp>
        <p:nvSpPr>
          <p:cNvPr id="7" name="TextBox 6"/>
          <p:cNvSpPr txBox="1"/>
          <p:nvPr/>
        </p:nvSpPr>
        <p:spPr>
          <a:xfrm>
            <a:off x="2853394" y="5333999"/>
            <a:ext cx="1283172" cy="276999"/>
          </a:xfrm>
          <a:prstGeom prst="rect">
            <a:avLst/>
          </a:prstGeom>
          <a:solidFill>
            <a:schemeClr val="tx1"/>
          </a:solidFill>
        </p:spPr>
        <p:txBody>
          <a:bodyPr wrap="none" tIns="0" bIns="0" rtlCol="0">
            <a:spAutoFit/>
          </a:bodyPr>
          <a:lstStyle/>
          <a:p>
            <a:r>
              <a:rPr lang="en-US" dirty="0">
                <a:solidFill>
                  <a:prstClr val="white"/>
                </a:solidFill>
              </a:rPr>
              <a:t>Lifted Index</a:t>
            </a:r>
          </a:p>
        </p:txBody>
      </p:sp>
      <p:sp>
        <p:nvSpPr>
          <p:cNvPr id="8" name="TextBox 7"/>
          <p:cNvSpPr txBox="1"/>
          <p:nvPr/>
        </p:nvSpPr>
        <p:spPr>
          <a:xfrm>
            <a:off x="5347716" y="5333997"/>
            <a:ext cx="1129284" cy="276999"/>
          </a:xfrm>
          <a:prstGeom prst="rect">
            <a:avLst/>
          </a:prstGeom>
          <a:solidFill>
            <a:schemeClr val="tx1"/>
          </a:solidFill>
        </p:spPr>
        <p:txBody>
          <a:bodyPr wrap="none" tIns="0" bIns="0" rtlCol="0">
            <a:spAutoFit/>
          </a:bodyPr>
          <a:lstStyle/>
          <a:p>
            <a:r>
              <a:rPr lang="en-US" dirty="0">
                <a:solidFill>
                  <a:prstClr val="white"/>
                </a:solidFill>
              </a:rPr>
              <a:t>Showalter</a:t>
            </a:r>
          </a:p>
        </p:txBody>
      </p:sp>
      <p:sp>
        <p:nvSpPr>
          <p:cNvPr id="10" name="TextBox 9"/>
          <p:cNvSpPr txBox="1"/>
          <p:nvPr/>
        </p:nvSpPr>
        <p:spPr>
          <a:xfrm>
            <a:off x="881399" y="3897868"/>
            <a:ext cx="506870" cy="276999"/>
          </a:xfrm>
          <a:prstGeom prst="rect">
            <a:avLst/>
          </a:prstGeom>
          <a:solidFill>
            <a:schemeClr val="tx1"/>
          </a:solidFill>
        </p:spPr>
        <p:txBody>
          <a:bodyPr wrap="none" tIns="0" bIns="0" rtlCol="0">
            <a:spAutoFit/>
          </a:bodyPr>
          <a:lstStyle/>
          <a:p>
            <a:r>
              <a:rPr lang="en-US" dirty="0">
                <a:solidFill>
                  <a:prstClr val="white"/>
                </a:solidFill>
              </a:rPr>
              <a:t>SST</a:t>
            </a:r>
          </a:p>
        </p:txBody>
      </p:sp>
      <p:sp>
        <p:nvSpPr>
          <p:cNvPr id="11" name="TextBox 10"/>
          <p:cNvSpPr txBox="1"/>
          <p:nvPr/>
        </p:nvSpPr>
        <p:spPr>
          <a:xfrm>
            <a:off x="5472504" y="3897868"/>
            <a:ext cx="620683" cy="276999"/>
          </a:xfrm>
          <a:prstGeom prst="rect">
            <a:avLst/>
          </a:prstGeom>
          <a:solidFill>
            <a:schemeClr val="tx1"/>
          </a:solidFill>
        </p:spPr>
        <p:txBody>
          <a:bodyPr wrap="none" tIns="0" bIns="0" rtlCol="0">
            <a:spAutoFit/>
          </a:bodyPr>
          <a:lstStyle/>
          <a:p>
            <a:r>
              <a:rPr lang="en-US" dirty="0">
                <a:solidFill>
                  <a:prstClr val="white"/>
                </a:solidFill>
              </a:rPr>
              <a:t>TPW</a:t>
            </a:r>
          </a:p>
        </p:txBody>
      </p:sp>
      <p:sp>
        <p:nvSpPr>
          <p:cNvPr id="12" name="TextBox 11"/>
          <p:cNvSpPr txBox="1"/>
          <p:nvPr/>
        </p:nvSpPr>
        <p:spPr>
          <a:xfrm>
            <a:off x="7710021" y="3897868"/>
            <a:ext cx="671979" cy="276999"/>
          </a:xfrm>
          <a:prstGeom prst="rect">
            <a:avLst/>
          </a:prstGeom>
          <a:solidFill>
            <a:schemeClr val="tx1"/>
          </a:solidFill>
        </p:spPr>
        <p:txBody>
          <a:bodyPr wrap="none" tIns="0" bIns="0" rtlCol="0">
            <a:spAutoFit/>
          </a:bodyPr>
          <a:lstStyle/>
          <a:p>
            <a:r>
              <a:rPr lang="en-US" dirty="0">
                <a:solidFill>
                  <a:prstClr val="white"/>
                </a:solidFill>
              </a:rPr>
              <a:t>CAPE</a:t>
            </a:r>
          </a:p>
        </p:txBody>
      </p:sp>
      <p:sp>
        <p:nvSpPr>
          <p:cNvPr id="13" name="TextBox 12"/>
          <p:cNvSpPr txBox="1"/>
          <p:nvPr/>
        </p:nvSpPr>
        <p:spPr>
          <a:xfrm>
            <a:off x="693174" y="5334000"/>
            <a:ext cx="883319" cy="276999"/>
          </a:xfrm>
          <a:prstGeom prst="rect">
            <a:avLst/>
          </a:prstGeom>
          <a:solidFill>
            <a:schemeClr val="tx1"/>
          </a:solidFill>
        </p:spPr>
        <p:txBody>
          <a:bodyPr wrap="none" tIns="0" bIns="0" rtlCol="0">
            <a:spAutoFit/>
          </a:bodyPr>
          <a:lstStyle/>
          <a:p>
            <a:r>
              <a:rPr lang="en-US" dirty="0">
                <a:solidFill>
                  <a:prstClr val="white"/>
                </a:solidFill>
              </a:rPr>
              <a:t>K-index</a:t>
            </a:r>
          </a:p>
        </p:txBody>
      </p:sp>
      <p:sp>
        <p:nvSpPr>
          <p:cNvPr id="14" name="TextBox 13"/>
          <p:cNvSpPr txBox="1"/>
          <p:nvPr/>
        </p:nvSpPr>
        <p:spPr>
          <a:xfrm>
            <a:off x="238354" y="1154668"/>
            <a:ext cx="1866793" cy="276999"/>
          </a:xfrm>
          <a:prstGeom prst="rect">
            <a:avLst/>
          </a:prstGeom>
          <a:solidFill>
            <a:schemeClr val="tx1"/>
          </a:solidFill>
        </p:spPr>
        <p:txBody>
          <a:bodyPr wrap="none" tIns="0" bIns="0" rtlCol="0">
            <a:spAutoFit/>
          </a:bodyPr>
          <a:lstStyle/>
          <a:p>
            <a:r>
              <a:rPr lang="en-US" dirty="0">
                <a:solidFill>
                  <a:prstClr val="white"/>
                </a:solidFill>
              </a:rPr>
              <a:t>Aerosol Detection</a:t>
            </a:r>
          </a:p>
        </p:txBody>
      </p:sp>
      <p:sp>
        <p:nvSpPr>
          <p:cNvPr id="15" name="TextBox 14"/>
          <p:cNvSpPr txBox="1"/>
          <p:nvPr/>
        </p:nvSpPr>
        <p:spPr>
          <a:xfrm>
            <a:off x="5105400" y="1154668"/>
            <a:ext cx="1281120" cy="276999"/>
          </a:xfrm>
          <a:prstGeom prst="rect">
            <a:avLst/>
          </a:prstGeom>
          <a:solidFill>
            <a:schemeClr val="tx1"/>
          </a:solidFill>
        </p:spPr>
        <p:txBody>
          <a:bodyPr wrap="none" tIns="0" bIns="0" rtlCol="0">
            <a:spAutoFit/>
          </a:bodyPr>
          <a:lstStyle/>
          <a:p>
            <a:r>
              <a:rPr lang="en-US" dirty="0">
                <a:solidFill>
                  <a:prstClr val="white"/>
                </a:solidFill>
              </a:rPr>
              <a:t>Cloud Mask</a:t>
            </a:r>
          </a:p>
        </p:txBody>
      </p:sp>
      <p:sp>
        <p:nvSpPr>
          <p:cNvPr id="16" name="TextBox 15"/>
          <p:cNvSpPr txBox="1"/>
          <p:nvPr/>
        </p:nvSpPr>
        <p:spPr>
          <a:xfrm>
            <a:off x="7162800" y="1154668"/>
            <a:ext cx="1785874" cy="276999"/>
          </a:xfrm>
          <a:prstGeom prst="rect">
            <a:avLst/>
          </a:prstGeom>
          <a:solidFill>
            <a:schemeClr val="tx1"/>
          </a:solidFill>
        </p:spPr>
        <p:txBody>
          <a:bodyPr wrap="none" tIns="0" bIns="0" rtlCol="0">
            <a:spAutoFit/>
          </a:bodyPr>
          <a:lstStyle/>
          <a:p>
            <a:r>
              <a:rPr lang="en-US" dirty="0">
                <a:solidFill>
                  <a:prstClr val="white"/>
                </a:solidFill>
              </a:rPr>
              <a:t>Cloud Top Height</a:t>
            </a:r>
          </a:p>
        </p:txBody>
      </p:sp>
      <p:sp>
        <p:nvSpPr>
          <p:cNvPr id="17" name="TextBox 16"/>
          <p:cNvSpPr txBox="1"/>
          <p:nvPr/>
        </p:nvSpPr>
        <p:spPr>
          <a:xfrm>
            <a:off x="323690" y="2526267"/>
            <a:ext cx="1723870" cy="276999"/>
          </a:xfrm>
          <a:prstGeom prst="rect">
            <a:avLst/>
          </a:prstGeom>
          <a:solidFill>
            <a:schemeClr val="tx1"/>
          </a:solidFill>
        </p:spPr>
        <p:txBody>
          <a:bodyPr wrap="none" tIns="0" bIns="0" rtlCol="0">
            <a:spAutoFit/>
          </a:bodyPr>
          <a:lstStyle/>
          <a:p>
            <a:r>
              <a:rPr lang="en-US" dirty="0">
                <a:solidFill>
                  <a:prstClr val="white"/>
                </a:solidFill>
              </a:rPr>
              <a:t>Cloud Top Phase</a:t>
            </a:r>
          </a:p>
        </p:txBody>
      </p:sp>
      <p:sp>
        <p:nvSpPr>
          <p:cNvPr id="18" name="TextBox 17"/>
          <p:cNvSpPr txBox="1"/>
          <p:nvPr/>
        </p:nvSpPr>
        <p:spPr>
          <a:xfrm>
            <a:off x="2438400" y="2526266"/>
            <a:ext cx="1972720" cy="276999"/>
          </a:xfrm>
          <a:prstGeom prst="rect">
            <a:avLst/>
          </a:prstGeom>
          <a:solidFill>
            <a:schemeClr val="tx1"/>
          </a:solidFill>
        </p:spPr>
        <p:txBody>
          <a:bodyPr wrap="none" tIns="0" bIns="0" rtlCol="0">
            <a:spAutoFit/>
          </a:bodyPr>
          <a:lstStyle/>
          <a:p>
            <a:r>
              <a:rPr lang="en-US" dirty="0">
                <a:solidFill>
                  <a:prstClr val="white"/>
                </a:solidFill>
              </a:rPr>
              <a:t>Cloud Top Pressure</a:t>
            </a:r>
          </a:p>
        </p:txBody>
      </p:sp>
      <p:sp>
        <p:nvSpPr>
          <p:cNvPr id="19" name="TextBox 18"/>
          <p:cNvSpPr txBox="1"/>
          <p:nvPr/>
        </p:nvSpPr>
        <p:spPr>
          <a:xfrm>
            <a:off x="3036917" y="3886200"/>
            <a:ext cx="698333" cy="276999"/>
          </a:xfrm>
          <a:prstGeom prst="rect">
            <a:avLst/>
          </a:prstGeom>
          <a:solidFill>
            <a:schemeClr val="tx1"/>
          </a:solidFill>
        </p:spPr>
        <p:txBody>
          <a:bodyPr wrap="none" tIns="0" bIns="0" rtlCol="0">
            <a:spAutoFit/>
          </a:bodyPr>
          <a:lstStyle/>
          <a:p>
            <a:r>
              <a:rPr lang="en-US" dirty="0">
                <a:solidFill>
                  <a:prstClr val="white"/>
                </a:solidFill>
              </a:rPr>
              <a:t>Snow</a:t>
            </a:r>
          </a:p>
        </p:txBody>
      </p:sp>
      <p:sp>
        <p:nvSpPr>
          <p:cNvPr id="20" name="TextBox 19"/>
          <p:cNvSpPr txBox="1"/>
          <p:nvPr/>
        </p:nvSpPr>
        <p:spPr>
          <a:xfrm>
            <a:off x="1491887" y="152399"/>
            <a:ext cx="7167155" cy="461665"/>
          </a:xfrm>
          <a:prstGeom prst="rect">
            <a:avLst/>
          </a:prstGeom>
          <a:noFill/>
        </p:spPr>
        <p:txBody>
          <a:bodyPr wrap="none" rtlCol="0">
            <a:spAutoFit/>
          </a:bodyPr>
          <a:lstStyle/>
          <a:p>
            <a:r>
              <a:rPr lang="en-US" sz="2400" b="1" dirty="0">
                <a:solidFill>
                  <a:srgbClr val="FFFF00"/>
                </a:solidFill>
              </a:rPr>
              <a:t>DOE-4 Simulated ABI (select) Derived Products </a:t>
            </a:r>
          </a:p>
        </p:txBody>
      </p:sp>
      <p:sp>
        <p:nvSpPr>
          <p:cNvPr id="21" name="TextBox 20"/>
          <p:cNvSpPr txBox="1"/>
          <p:nvPr/>
        </p:nvSpPr>
        <p:spPr>
          <a:xfrm>
            <a:off x="0" y="6172200"/>
            <a:ext cx="9829800" cy="707886"/>
          </a:xfrm>
          <a:prstGeom prst="rect">
            <a:avLst/>
          </a:prstGeom>
          <a:noFill/>
        </p:spPr>
        <p:txBody>
          <a:bodyPr wrap="square" rtlCol="0">
            <a:spAutoFit/>
          </a:bodyPr>
          <a:lstStyle/>
          <a:p>
            <a:r>
              <a:rPr lang="en-US" sz="2000" dirty="0">
                <a:solidFill>
                  <a:srgbClr val="000000"/>
                </a:solidFill>
              </a:rPr>
              <a:t>Using GOES-R ABI Imagery simulated at UW via AWG Proxy, processed via the  Ground System, acquired via </a:t>
            </a:r>
            <a:r>
              <a:rPr lang="en-US" sz="2000" dirty="0" err="1">
                <a:solidFill>
                  <a:srgbClr val="000000"/>
                </a:solidFill>
              </a:rPr>
              <a:t>NOAAPort</a:t>
            </a:r>
            <a:r>
              <a:rPr lang="en-US" sz="2000" dirty="0">
                <a:solidFill>
                  <a:srgbClr val="000000"/>
                </a:solidFill>
              </a:rPr>
              <a:t>, in AWIPS-II (default enhancements)</a:t>
            </a:r>
          </a:p>
        </p:txBody>
      </p:sp>
    </p:spTree>
    <p:extLst>
      <p:ext uri="{BB962C8B-B14F-4D97-AF65-F5344CB8AC3E}">
        <p14:creationId xmlns:p14="http://schemas.microsoft.com/office/powerpoint/2010/main" val="13869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Launch</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solidFill>
              </a:rPr>
              <a:pPr/>
              <a:t>53</a:t>
            </a:fld>
            <a:endParaRPr lang="en-US" dirty="0">
              <a:solidFill>
                <a:prstClr val="white"/>
              </a:solidFill>
            </a:endParaRPr>
          </a:p>
        </p:txBody>
      </p:sp>
      <p:sp>
        <p:nvSpPr>
          <p:cNvPr id="5" name="Rectangle 4"/>
          <p:cNvSpPr/>
          <p:nvPr/>
        </p:nvSpPr>
        <p:spPr>
          <a:xfrm>
            <a:off x="152400" y="990600"/>
            <a:ext cx="6360524" cy="1384995"/>
          </a:xfrm>
          <a:prstGeom prst="rect">
            <a:avLst/>
          </a:prstGeom>
        </p:spPr>
        <p:txBody>
          <a:bodyPr wrap="none">
            <a:spAutoFit/>
          </a:bodyPr>
          <a:lstStyle/>
          <a:p>
            <a:r>
              <a:rPr lang="en-US" sz="2800" b="1" dirty="0" smtClean="0">
                <a:solidFill>
                  <a:prstClr val="white"/>
                </a:solidFill>
              </a:rPr>
              <a:t>16 </a:t>
            </a:r>
            <a:r>
              <a:rPr lang="en-US" sz="2800" b="1" dirty="0">
                <a:solidFill>
                  <a:prstClr val="white"/>
                </a:solidFill>
              </a:rPr>
              <a:t>Nov 2016 </a:t>
            </a:r>
            <a:r>
              <a:rPr lang="en-US" sz="2800" b="1" dirty="0" smtClean="0">
                <a:solidFill>
                  <a:prstClr val="white"/>
                </a:solidFill>
              </a:rPr>
              <a:t> (TBR)</a:t>
            </a:r>
            <a:endParaRPr lang="en-US" sz="2800" b="1" dirty="0">
              <a:solidFill>
                <a:prstClr val="white"/>
              </a:solidFill>
            </a:endParaRPr>
          </a:p>
          <a:p>
            <a:r>
              <a:rPr lang="en-US" sz="2800" b="1" dirty="0">
                <a:solidFill>
                  <a:prstClr val="white"/>
                </a:solidFill>
              </a:rPr>
              <a:t>Cape Canaveral Air Force Station, Florida</a:t>
            </a:r>
          </a:p>
          <a:p>
            <a:r>
              <a:rPr lang="en-US" sz="2800" b="1" dirty="0">
                <a:solidFill>
                  <a:prstClr val="white"/>
                </a:solidFill>
              </a:rPr>
              <a:t>Atlas V 541, United Launch Alliance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00387"/>
            <a:ext cx="547687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559" y="2590799"/>
            <a:ext cx="2696041"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701090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Launch Plans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952369"/>
            <a:ext cx="8077199" cy="6134231"/>
          </a:xfrm>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solidFill>
              </a:rPr>
              <a:pPr/>
              <a:t>54</a:t>
            </a:fld>
            <a:endParaRPr lang="en-US" dirty="0">
              <a:solidFill>
                <a:prstClr val="white"/>
              </a:solidFill>
            </a:endParaRPr>
          </a:p>
        </p:txBody>
      </p:sp>
    </p:spTree>
    <p:extLst>
      <p:ext uri="{BB962C8B-B14F-4D97-AF65-F5344CB8AC3E}">
        <p14:creationId xmlns:p14="http://schemas.microsoft.com/office/powerpoint/2010/main" val="20889943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Launch Plans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p:txBody>
          <a:bodyPr>
            <a:normAutofit/>
          </a:bodyPr>
          <a:lstStyle/>
          <a:p>
            <a:r>
              <a:rPr lang="en-US" dirty="0" smtClean="0"/>
              <a:t>ABI imagery to AWIPS via NOAAPORT or GRB:</a:t>
            </a:r>
          </a:p>
          <a:p>
            <a:pPr lvl="1"/>
            <a:r>
              <a:rPr lang="en-US" dirty="0" smtClean="0"/>
              <a:t>L + 101  (TBC)</a:t>
            </a:r>
          </a:p>
          <a:p>
            <a:r>
              <a:rPr lang="en-US" dirty="0" smtClean="0"/>
              <a:t>GLM data </a:t>
            </a:r>
            <a:r>
              <a:rPr lang="en-US" dirty="0"/>
              <a:t>to AWIPS via NOAAPORT or GRB:</a:t>
            </a:r>
          </a:p>
          <a:p>
            <a:pPr lvl="1"/>
            <a:r>
              <a:rPr lang="en-US" dirty="0"/>
              <a:t>L + </a:t>
            </a:r>
            <a:r>
              <a:rPr lang="en-US" dirty="0" smtClean="0"/>
              <a:t>165 </a:t>
            </a:r>
            <a:r>
              <a:rPr lang="en-US" dirty="0"/>
              <a:t>(TBC</a:t>
            </a:r>
            <a:r>
              <a:rPr lang="en-US" dirty="0" smtClean="0"/>
              <a:t>)</a:t>
            </a:r>
          </a:p>
          <a:p>
            <a:r>
              <a:rPr lang="en-US" dirty="0" smtClean="0"/>
              <a:t>ABI Level2 products </a:t>
            </a:r>
            <a:r>
              <a:rPr lang="en-US" dirty="0"/>
              <a:t>to AWIPS via NOAAPORT or GRB:</a:t>
            </a:r>
          </a:p>
          <a:p>
            <a:pPr lvl="1"/>
            <a:r>
              <a:rPr lang="en-US" dirty="0"/>
              <a:t>validated in a rolling fashion once the L1b data is declared </a:t>
            </a:r>
            <a:r>
              <a:rPr lang="en-US" dirty="0" smtClean="0"/>
              <a:t>beta</a:t>
            </a:r>
            <a:endParaRPr lang="en-US" dirty="0" smtClean="0"/>
          </a:p>
        </p:txBody>
      </p:sp>
    </p:spTree>
    <p:extLst>
      <p:ext uri="{BB962C8B-B14F-4D97-AF65-F5344CB8AC3E}">
        <p14:creationId xmlns:p14="http://schemas.microsoft.com/office/powerpoint/2010/main" val="18771629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 (ABI)</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56</a:t>
            </a:fld>
            <a:endParaRPr lang="en-US">
              <a:solidFill>
                <a:prstClr val="black">
                  <a:tint val="75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33400"/>
            <a:ext cx="2438400" cy="3657601"/>
          </a:xfrm>
          <a:prstGeom prst="rect">
            <a:avLst/>
          </a:prstGeom>
          <a:ln>
            <a:solidFill>
              <a:schemeClr val="tx1"/>
            </a:solidFill>
          </a:ln>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coverage</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p>
          <a:p>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 on the current imager)</a:t>
            </a:r>
          </a:p>
        </p:txBody>
      </p:sp>
      <p:sp>
        <p:nvSpPr>
          <p:cNvPr id="13" name="TextBox 12"/>
          <p:cNvSpPr txBox="1"/>
          <p:nvPr/>
        </p:nvSpPr>
        <p:spPr>
          <a:xfrm>
            <a:off x="6407935" y="653534"/>
            <a:ext cx="1593065" cy="369332"/>
          </a:xfrm>
          <a:prstGeom prst="rect">
            <a:avLst/>
          </a:prstGeom>
          <a:noFill/>
        </p:spPr>
        <p:txBody>
          <a:bodyPr wrap="none" rtlCol="0">
            <a:spAutoFit/>
          </a:bodyPr>
          <a:lstStyle/>
          <a:p>
            <a:r>
              <a:rPr lang="en-US" dirty="0">
                <a:solidFill>
                  <a:prstClr val="black"/>
                </a:solidFill>
              </a:rPr>
              <a:t>ABI on GOES-S </a:t>
            </a:r>
          </a:p>
        </p:txBody>
      </p:sp>
      <p:pic>
        <p:nvPicPr>
          <p:cNvPr id="14" name="Picture 13"/>
          <p:cNvPicPr>
            <a:picLocks noChangeAspect="1"/>
          </p:cNvPicPr>
          <p:nvPr/>
        </p:nvPicPr>
        <p:blipFill>
          <a:blip r:embed="rId5"/>
          <a:stretch>
            <a:fillRect/>
          </a:stretch>
        </p:blipFill>
        <p:spPr>
          <a:xfrm>
            <a:off x="3657600" y="794083"/>
            <a:ext cx="2514600" cy="1705811"/>
          </a:xfrm>
          <a:prstGeom prst="rect">
            <a:avLst/>
          </a:prstGeom>
        </p:spPr>
      </p:pic>
    </p:spTree>
    <p:extLst>
      <p:ext uri="{BB962C8B-B14F-4D97-AF65-F5344CB8AC3E}">
        <p14:creationId xmlns:p14="http://schemas.microsoft.com/office/powerpoint/2010/main" val="16277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4914A6-2A92-4790-A36D-282932745CB9}"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46237"/>
            <a:ext cx="7543800" cy="5031656"/>
          </a:xfrm>
          <a:prstGeom prst="rect">
            <a:avLst/>
          </a:prstGeom>
          <a:ln>
            <a:solidFill>
              <a:schemeClr val="tx1"/>
            </a:solidFill>
          </a:ln>
        </p:spPr>
      </p:pic>
      <p:sp>
        <p:nvSpPr>
          <p:cNvPr id="11" name="Content Placeholder 3"/>
          <p:cNvSpPr>
            <a:spLocks noGrp="1"/>
          </p:cNvSpPr>
          <p:nvPr>
            <p:ph idx="1"/>
          </p:nvPr>
        </p:nvSpPr>
        <p:spPr>
          <a:xfrm>
            <a:off x="228600" y="152400"/>
            <a:ext cx="8229600" cy="4525963"/>
          </a:xfrm>
        </p:spPr>
        <p:txBody>
          <a:bodyPr/>
          <a:lstStyle/>
          <a:p>
            <a:pPr eaLnBrk="1" hangingPunct="1"/>
            <a:r>
              <a:rPr lang="en-US" dirty="0" smtClean="0">
                <a:solidFill>
                  <a:schemeClr val="bg1"/>
                </a:solidFill>
              </a:rPr>
              <a:t>GOES-R ABI</a:t>
            </a:r>
          </a:p>
          <a:p>
            <a:pPr lvl="1" eaLnBrk="1" hangingPunct="1"/>
            <a:r>
              <a:rPr lang="en-US" dirty="0" smtClean="0">
                <a:solidFill>
                  <a:schemeClr val="bg1"/>
                </a:solidFill>
              </a:rPr>
              <a:t>Spectral, Spatial and Temporal </a:t>
            </a:r>
          </a:p>
          <a:p>
            <a:pPr lvl="1" eaLnBrk="1" hangingPunct="1"/>
            <a:r>
              <a:rPr lang="en-US" dirty="0" smtClean="0">
                <a:solidFill>
                  <a:schemeClr val="bg1"/>
                </a:solidFill>
              </a:rPr>
              <a:t>Improved, Improved and Improved</a:t>
            </a: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Lockheed Martin</a:t>
            </a:r>
          </a:p>
        </p:txBody>
      </p:sp>
      <p:sp>
        <p:nvSpPr>
          <p:cNvPr id="7" name="TextBox 6"/>
          <p:cNvSpPr txBox="1"/>
          <p:nvPr/>
        </p:nvSpPr>
        <p:spPr>
          <a:xfrm>
            <a:off x="7139637" y="2590800"/>
            <a:ext cx="5565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ABI</a:t>
            </a:r>
          </a:p>
        </p:txBody>
      </p:sp>
    </p:spTree>
    <p:extLst>
      <p:ext uri="{BB962C8B-B14F-4D97-AF65-F5344CB8AC3E}">
        <p14:creationId xmlns:p14="http://schemas.microsoft.com/office/powerpoint/2010/main" val="183177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noAutofit/>
          </a:bodyPr>
          <a:lstStyle/>
          <a:p>
            <a:pPr marL="0" indent="0" eaLnBrk="1" hangingPunct="1">
              <a:buNone/>
              <a:defRPr/>
            </a:pPr>
            <a:r>
              <a:rPr lang="en-US" sz="2800" dirty="0" smtClean="0">
                <a:solidFill>
                  <a:schemeClr val="bg1"/>
                </a:solidFill>
              </a:rPr>
              <a:t>1. The GOES-R ABI provides </a:t>
            </a:r>
            <a:r>
              <a:rPr lang="en-US" sz="2800" b="1" dirty="0" smtClean="0">
                <a:solidFill>
                  <a:schemeClr val="bg1"/>
                </a:solidFill>
              </a:rPr>
              <a:t>mission continuity</a:t>
            </a:r>
          </a:p>
          <a:p>
            <a:pPr marL="514350" indent="-514350" eaLnBrk="1" hangingPunct="1">
              <a:buAutoNum type="arabicPeriod"/>
              <a:defRPr/>
            </a:pPr>
            <a:endParaRPr lang="en-US" sz="2800" dirty="0" smtClean="0">
              <a:solidFill>
                <a:schemeClr val="bg1"/>
              </a:solidFill>
            </a:endParaRPr>
          </a:p>
          <a:p>
            <a:pPr marL="0" indent="0" eaLnBrk="1" hangingPunct="1">
              <a:buNone/>
              <a:defRPr/>
            </a:pPr>
            <a:r>
              <a:rPr lang="en-US" sz="2800" dirty="0" smtClean="0">
                <a:solidFill>
                  <a:schemeClr val="bg1"/>
                </a:solidFill>
              </a:rPr>
              <a:t>2. Two times the </a:t>
            </a:r>
            <a:r>
              <a:rPr lang="en-US" sz="2800" b="1" dirty="0" smtClean="0">
                <a:solidFill>
                  <a:schemeClr val="bg1"/>
                </a:solidFill>
              </a:rPr>
              <a:t>image navigation quality</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3. Three times the </a:t>
            </a:r>
            <a:r>
              <a:rPr lang="en-US" sz="2800" b="1" dirty="0" smtClean="0">
                <a:solidFill>
                  <a:schemeClr val="bg1"/>
                </a:solidFill>
              </a:rPr>
              <a:t>number of imaging bands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4. Four times the </a:t>
            </a:r>
            <a:r>
              <a:rPr lang="en-US" sz="2800" b="1" dirty="0" smtClean="0">
                <a:solidFill>
                  <a:schemeClr val="bg1"/>
                </a:solidFill>
              </a:rPr>
              <a:t>spatial resolutions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5. Five times the </a:t>
            </a:r>
            <a:r>
              <a:rPr lang="en-US" sz="2800" b="1" dirty="0" smtClean="0">
                <a:solidFill>
                  <a:schemeClr val="bg1"/>
                </a:solidFill>
              </a:rPr>
              <a:t>coverage rate</a:t>
            </a:r>
          </a:p>
          <a:p>
            <a:pPr marL="0" indent="0" eaLnBrk="1" hangingPunct="1">
              <a:buNone/>
              <a:defRPr/>
            </a:pPr>
            <a:r>
              <a:rPr lang="en-US" sz="2800" dirty="0">
                <a:solidFill>
                  <a:schemeClr val="bg1"/>
                </a:solidFill>
              </a:rPr>
              <a:t>	</a:t>
            </a:r>
            <a:r>
              <a:rPr lang="en-US" sz="2800" dirty="0" smtClean="0">
                <a:solidFill>
                  <a:schemeClr val="bg1"/>
                </a:solidFill>
              </a:rPr>
              <a:t>- Special GOES-14 1-min data pathfinder</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58</a:t>
            </a:fld>
            <a:endParaRPr lang="en-US" smtClean="0">
              <a:solidFill>
                <a:srgbClr val="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sp>
        <p:nvSpPr>
          <p:cNvPr id="7" name="TextBox 6"/>
          <p:cNvSpPr txBox="1"/>
          <p:nvPr/>
        </p:nvSpPr>
        <p:spPr>
          <a:xfrm>
            <a:off x="2743200" y="6248400"/>
            <a:ext cx="3621954" cy="523220"/>
          </a:xfrm>
          <a:prstGeom prst="rect">
            <a:avLst/>
          </a:prstGeom>
          <a:noFill/>
          <a:ln w="12700">
            <a:solidFill>
              <a:srgbClr val="FFFF00"/>
            </a:solidFill>
          </a:ln>
        </p:spPr>
        <p:txBody>
          <a:bodyPr wrap="none" rtlCol="0">
            <a:spAutoFit/>
          </a:bodyPr>
          <a:lstStyle/>
          <a:p>
            <a:r>
              <a:rPr lang="en-US" sz="2800" dirty="0">
                <a:solidFill>
                  <a:srgbClr val="FFFF00"/>
                </a:solidFill>
              </a:rPr>
              <a:t>http://www.goes-r.gov</a:t>
            </a:r>
          </a:p>
        </p:txBody>
      </p:sp>
    </p:spTree>
    <p:extLst>
      <p:ext uri="{BB962C8B-B14F-4D97-AF65-F5344CB8AC3E}">
        <p14:creationId xmlns:p14="http://schemas.microsoft.com/office/powerpoint/2010/main" val="27492521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GOES-R Series web site </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4914A6-2A92-4790-A36D-282932745CB9}"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04453" name="TextBox 2"/>
          <p:cNvSpPr txBox="1">
            <a:spLocks noChangeArrowheads="1"/>
          </p:cNvSpPr>
          <p:nvPr/>
        </p:nvSpPr>
        <p:spPr bwMode="auto">
          <a:xfrm>
            <a:off x="64770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Lockheed Martin</a:t>
            </a:r>
          </a:p>
        </p:txBody>
      </p:sp>
      <p:sp>
        <p:nvSpPr>
          <p:cNvPr id="10" name="Content Placeholder 3"/>
          <p:cNvSpPr>
            <a:spLocks noGrp="1"/>
          </p:cNvSpPr>
          <p:nvPr>
            <p:ph idx="1"/>
          </p:nvPr>
        </p:nvSpPr>
        <p:spPr>
          <a:xfrm>
            <a:off x="381000" y="1219200"/>
            <a:ext cx="8229600" cy="4525963"/>
          </a:xfrm>
        </p:spPr>
        <p:txBody>
          <a:bodyPr/>
          <a:lstStyle/>
          <a:p>
            <a:pPr algn="r" eaLnBrk="1" hangingPunct="1"/>
            <a:r>
              <a:rPr lang="en-US" dirty="0">
                <a:solidFill>
                  <a:schemeClr val="bg1"/>
                </a:solidFill>
              </a:rPr>
              <a:t>http://</a:t>
            </a:r>
            <a:r>
              <a:rPr lang="en-US" dirty="0" smtClean="0">
                <a:solidFill>
                  <a:schemeClr val="bg1"/>
                </a:solidFill>
              </a:rPr>
              <a:t>www.goes-r.gov</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116"/>
          <a:stretch/>
        </p:blipFill>
        <p:spPr>
          <a:xfrm>
            <a:off x="228599" y="1905001"/>
            <a:ext cx="6287361" cy="4771738"/>
          </a:xfrm>
          <a:prstGeom prst="rect">
            <a:avLst/>
          </a:prstGeom>
        </p:spPr>
      </p:pic>
    </p:spTree>
    <p:extLst>
      <p:ext uri="{BB962C8B-B14F-4D97-AF65-F5344CB8AC3E}">
        <p14:creationId xmlns:p14="http://schemas.microsoft.com/office/powerpoint/2010/main" val="1792675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050" y="414452"/>
            <a:ext cx="8229600" cy="857250"/>
          </a:xfrm>
        </p:spPr>
        <p:txBody>
          <a:bodyPr/>
          <a:lstStyle/>
          <a:p>
            <a:r>
              <a:rPr lang="en-US" sz="3000" dirty="0"/>
              <a:t>A History of GOES </a:t>
            </a:r>
            <a:r>
              <a:rPr lang="en-US" sz="3000" dirty="0" smtClean="0"/>
              <a:t>“Weather” </a:t>
            </a:r>
            <a:r>
              <a:rPr lang="en-US" sz="3000" dirty="0"/>
              <a:t>Satellites</a:t>
            </a:r>
            <a:br>
              <a:rPr lang="en-US" sz="3000" dirty="0"/>
            </a:br>
            <a:endParaRPr lang="en-US" sz="3000" dirty="0"/>
          </a:p>
        </p:txBody>
      </p:sp>
      <p:sp>
        <p:nvSpPr>
          <p:cNvPr id="2" name="Slide Number Placeholder 1"/>
          <p:cNvSpPr>
            <a:spLocks noGrp="1"/>
          </p:cNvSpPr>
          <p:nvPr>
            <p:ph type="sldNum" sz="quarter" idx="12"/>
          </p:nvPr>
        </p:nvSpPr>
        <p:spPr>
          <a:xfrm>
            <a:off x="7010400" y="6533270"/>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5EF8-31B4-4F78-B46E-860652303D3D}"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91" y="1284698"/>
            <a:ext cx="8801288" cy="4958058"/>
          </a:xfrm>
          <a:prstGeom prst="rect">
            <a:avLst/>
          </a:prstGeom>
        </p:spPr>
      </p:pic>
      <p:sp>
        <p:nvSpPr>
          <p:cNvPr id="5" name="TextBox 4"/>
          <p:cNvSpPr txBox="1"/>
          <p:nvPr/>
        </p:nvSpPr>
        <p:spPr>
          <a:xfrm>
            <a:off x="76200" y="2057400"/>
            <a:ext cx="72968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SMS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9469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8290" y="2102601"/>
            <a:ext cx="8945710" cy="2021066"/>
          </a:xfrm>
          <a:prstGeom prst="rect">
            <a:avLst/>
          </a:prstGeom>
          <a:solidFill>
            <a:schemeClr val="bg1">
              <a:lumMod val="6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p:cNvSpPr txBox="1">
            <a:spLocks noChangeArrowheads="1"/>
          </p:cNvSpPr>
          <p:nvPr/>
        </p:nvSpPr>
        <p:spPr>
          <a:xfrm>
            <a:off x="1940458" y="83551"/>
            <a:ext cx="5146749" cy="628650"/>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Why GOES-R ?</a:t>
            </a:r>
          </a:p>
        </p:txBody>
      </p:sp>
      <p:pic>
        <p:nvPicPr>
          <p:cNvPr id="19" name="Picture 17"/>
          <p:cNvPicPr>
            <a:picLocks noChangeAspect="1" noChangeArrowheads="1"/>
          </p:cNvPicPr>
          <p:nvPr/>
        </p:nvPicPr>
        <p:blipFill>
          <a:blip r:embed="rId3" cstate="print"/>
          <a:srcRect/>
          <a:stretch>
            <a:fillRect/>
          </a:stretch>
        </p:blipFill>
        <p:spPr bwMode="auto">
          <a:xfrm>
            <a:off x="7383499" y="2668181"/>
            <a:ext cx="1506035" cy="1341935"/>
          </a:xfrm>
          <a:prstGeom prst="rect">
            <a:avLst/>
          </a:prstGeom>
          <a:noFill/>
          <a:ln w="9525">
            <a:noFill/>
            <a:miter lim="800000"/>
            <a:headEnd/>
            <a:tailEnd/>
          </a:ln>
        </p:spPr>
      </p:pic>
      <p:pic>
        <p:nvPicPr>
          <p:cNvPr id="20" name="Picture 18" descr="msm_mag_110799"/>
          <p:cNvPicPr>
            <a:picLocks noChangeAspect="1" noChangeArrowheads="1"/>
          </p:cNvPicPr>
          <p:nvPr/>
        </p:nvPicPr>
        <p:blipFill>
          <a:blip r:embed="rId4" cstate="print"/>
          <a:srcRect/>
          <a:stretch>
            <a:fillRect/>
          </a:stretch>
        </p:blipFill>
        <p:spPr bwMode="auto">
          <a:xfrm>
            <a:off x="4975593" y="2627993"/>
            <a:ext cx="1936370" cy="1333610"/>
          </a:xfrm>
          <a:prstGeom prst="rect">
            <a:avLst/>
          </a:prstGeom>
          <a:noFill/>
          <a:ln w="9525">
            <a:noFill/>
            <a:miter lim="800000"/>
            <a:headEnd/>
            <a:tailEnd/>
          </a:ln>
        </p:spPr>
      </p:pic>
      <p:sp>
        <p:nvSpPr>
          <p:cNvPr id="23" name="Text Box 21"/>
          <p:cNvSpPr txBox="1">
            <a:spLocks noChangeArrowheads="1"/>
          </p:cNvSpPr>
          <p:nvPr/>
        </p:nvSpPr>
        <p:spPr bwMode="auto">
          <a:xfrm>
            <a:off x="107825" y="4133581"/>
            <a:ext cx="2145473" cy="369332"/>
          </a:xfrm>
          <a:prstGeom prst="rect">
            <a:avLst/>
          </a:prstGeom>
          <a:noFill/>
          <a:ln w="9525" algn="ctr">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smtClean="0">
                <a:ln>
                  <a:noFill/>
                </a:ln>
                <a:solidFill>
                  <a:srgbClr val="FFC000"/>
                </a:solidFill>
                <a:effectLst/>
                <a:uLnTx/>
                <a:uFillTx/>
                <a:latin typeface="Calibri"/>
                <a:ea typeface="MS PGothic" panose="020B0600070205080204" pitchFamily="34" charset="-128"/>
                <a:cs typeface="+mn-cs"/>
              </a:rPr>
              <a:t>Visible </a:t>
            </a:r>
            <a:r>
              <a:rPr kumimoji="0" lang="en-US" sz="1800" b="1" i="1" u="none" strike="noStrike" kern="1200" cap="none" spc="0" normalizeH="0" baseline="0" noProof="0" dirty="0">
                <a:ln>
                  <a:noFill/>
                </a:ln>
                <a:solidFill>
                  <a:srgbClr val="FFC000"/>
                </a:solidFill>
                <a:effectLst/>
                <a:uLnTx/>
                <a:uFillTx/>
                <a:latin typeface="Calibri"/>
                <a:ea typeface="MS PGothic" panose="020B0600070205080204" pitchFamily="34" charset="-128"/>
                <a:cs typeface="+mn-cs"/>
              </a:rPr>
              <a:t>&amp; IR Imagery</a:t>
            </a:r>
          </a:p>
        </p:txBody>
      </p:sp>
      <p:sp>
        <p:nvSpPr>
          <p:cNvPr id="24" name="Text Box 22"/>
          <p:cNvSpPr txBox="1">
            <a:spLocks noChangeArrowheads="1"/>
          </p:cNvSpPr>
          <p:nvPr/>
        </p:nvSpPr>
        <p:spPr bwMode="auto">
          <a:xfrm>
            <a:off x="2359108" y="4133581"/>
            <a:ext cx="2154725" cy="369332"/>
          </a:xfrm>
          <a:prstGeom prst="rect">
            <a:avLst/>
          </a:prstGeom>
          <a:noFill/>
          <a:ln w="9525" algn="ctr">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libri"/>
                <a:ea typeface="MS PGothic" panose="020B0600070205080204" pitchFamily="34" charset="-128"/>
                <a:cs typeface="+mn-cs"/>
              </a:rPr>
              <a:t>Lightning Mapping</a:t>
            </a:r>
          </a:p>
        </p:txBody>
      </p:sp>
      <p:sp>
        <p:nvSpPr>
          <p:cNvPr id="25" name="Text Box 23"/>
          <p:cNvSpPr txBox="1">
            <a:spLocks noChangeArrowheads="1"/>
          </p:cNvSpPr>
          <p:nvPr/>
        </p:nvSpPr>
        <p:spPr bwMode="auto">
          <a:xfrm>
            <a:off x="4619643" y="4131794"/>
            <a:ext cx="2750640" cy="369332"/>
          </a:xfrm>
          <a:prstGeom prst="rect">
            <a:avLst/>
          </a:prstGeom>
          <a:noFill/>
          <a:ln w="9525" algn="ctr">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libri"/>
                <a:ea typeface="MS PGothic" panose="020B0600070205080204" pitchFamily="34" charset="-128"/>
                <a:cs typeface="+mn-cs"/>
              </a:rPr>
              <a:t>Space Weather Monitoring</a:t>
            </a:r>
          </a:p>
        </p:txBody>
      </p:sp>
      <p:sp>
        <p:nvSpPr>
          <p:cNvPr id="26" name="Text Box 24"/>
          <p:cNvSpPr txBox="1">
            <a:spLocks noChangeArrowheads="1"/>
          </p:cNvSpPr>
          <p:nvPr/>
        </p:nvSpPr>
        <p:spPr bwMode="auto">
          <a:xfrm>
            <a:off x="7383499" y="4146361"/>
            <a:ext cx="1737093" cy="369332"/>
          </a:xfrm>
          <a:prstGeom prst="rect">
            <a:avLst/>
          </a:prstGeom>
          <a:noFill/>
          <a:ln w="9525" algn="ctr">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libri"/>
                <a:ea typeface="MS PGothic" panose="020B0600070205080204" pitchFamily="34" charset="-128"/>
                <a:cs typeface="+mn-cs"/>
              </a:rPr>
              <a:t>Solar Imaging</a:t>
            </a:r>
          </a:p>
        </p:txBody>
      </p:sp>
      <p:sp>
        <p:nvSpPr>
          <p:cNvPr id="67" name="Rectangle 66"/>
          <p:cNvSpPr/>
          <p:nvPr/>
        </p:nvSpPr>
        <p:spPr>
          <a:xfrm>
            <a:off x="557613" y="984556"/>
            <a:ext cx="8062332" cy="923330"/>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Calibri"/>
                <a:ea typeface="MS PGothic" panose="020B0600070205080204" pitchFamily="34" charset="-128"/>
                <a:cs typeface="+mn-cs"/>
              </a:rPr>
              <a:t>      </a:t>
            </a:r>
            <a:r>
              <a:rPr kumimoji="0" lang="en-US" sz="1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n-cs"/>
              </a:rPr>
              <a:t>The GOES-R series will provide significant improvements in the detection and observations of meteorological phenomena that directly impact public safety, </a:t>
            </a:r>
            <a:br>
              <a:rPr kumimoji="0" lang="en-US" sz="1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n-cs"/>
              </a:rPr>
            </a:br>
            <a:r>
              <a:rPr kumimoji="0" lang="en-US" sz="1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n-cs"/>
              </a:rPr>
              <a:t>protection of property, and our Nation’s economic health and prosperity.</a:t>
            </a:r>
          </a:p>
        </p:txBody>
      </p:sp>
      <p:pic>
        <p:nvPicPr>
          <p:cNvPr id="72" name="Picture 3" descr="GOES_E_W_GLM fov combined"/>
          <p:cNvPicPr>
            <a:picLocks noChangeAspect="1" noChangeArrowheads="1"/>
          </p:cNvPicPr>
          <p:nvPr/>
        </p:nvPicPr>
        <p:blipFill>
          <a:blip r:embed="rId5" cstate="print"/>
          <a:srcRect/>
          <a:stretch>
            <a:fillRect/>
          </a:stretch>
        </p:blipFill>
        <p:spPr bwMode="auto">
          <a:xfrm>
            <a:off x="2403914" y="2590342"/>
            <a:ext cx="2065112" cy="1290380"/>
          </a:xfrm>
          <a:prstGeom prst="rect">
            <a:avLst/>
          </a:prstGeom>
          <a:noFill/>
          <a:ln w="9525">
            <a:noFill/>
            <a:miter lim="800000"/>
            <a:headEnd/>
            <a:tailEnd/>
          </a:ln>
        </p:spPr>
      </p:pic>
      <p:sp>
        <p:nvSpPr>
          <p:cNvPr id="21" name="TextBox 14"/>
          <p:cNvSpPr txBox="1">
            <a:spLocks noChangeArrowheads="1"/>
          </p:cNvSpPr>
          <p:nvPr/>
        </p:nvSpPr>
        <p:spPr bwMode="auto">
          <a:xfrm>
            <a:off x="-210346" y="4648891"/>
            <a:ext cx="4579146" cy="1859483"/>
          </a:xfrm>
          <a:prstGeom prst="rect">
            <a:avLst/>
          </a:prstGeom>
          <a:noFill/>
          <a:ln w="9525">
            <a:noFill/>
            <a:miter lim="800000"/>
            <a:headEnd/>
            <a:tailEnd/>
          </a:ln>
        </p:spPr>
        <p:txBody>
          <a:bodyPr wrap="square">
            <a:spAutoFit/>
          </a:bodyPr>
          <a:lstStyle/>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Improves hurricane track &amp; intensity forecasts </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Increases thunderstorm &amp; tornado warning lead time</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Improves aviation flight route planning</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Data for long-term climate variability studies</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Improved air quality warnings and alerts</a:t>
            </a:r>
          </a:p>
          <a:p>
            <a:pPr marL="457200" marR="0" lvl="1" indent="0" algn="l" defTabSz="457200" rtl="0" eaLnBrk="1" fontAlgn="base" latinLnBrk="0" hangingPunct="1">
              <a:lnSpc>
                <a:spcPct val="100000"/>
              </a:lnSpc>
              <a:spcBef>
                <a:spcPts val="225"/>
              </a:spcBef>
              <a:spcAft>
                <a:spcPct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ＭＳ Ｐゴシック" pitchFamily="34" charset="-128"/>
              <a:cs typeface="+mn-cs"/>
            </a:endParaRPr>
          </a:p>
        </p:txBody>
      </p:sp>
      <p:sp>
        <p:nvSpPr>
          <p:cNvPr id="22" name="TextBox 14"/>
          <p:cNvSpPr txBox="1">
            <a:spLocks noChangeArrowheads="1"/>
          </p:cNvSpPr>
          <p:nvPr/>
        </p:nvSpPr>
        <p:spPr bwMode="auto">
          <a:xfrm>
            <a:off x="4221849" y="4660773"/>
            <a:ext cx="4922151" cy="2113399"/>
          </a:xfrm>
          <a:prstGeom prst="rect">
            <a:avLst/>
          </a:prstGeom>
          <a:noFill/>
          <a:ln w="9525">
            <a:noFill/>
            <a:miter lim="800000"/>
            <a:headEnd/>
            <a:tailEnd/>
          </a:ln>
        </p:spPr>
        <p:txBody>
          <a:bodyPr wrap="square">
            <a:spAutoFit/>
          </a:bodyPr>
          <a:lstStyle/>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rPr>
              <a:t>Improves solar flare warnings for communications and navigation disruptions</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More accurate monitoring of energetic particles responsible for radiation hazards to humans and spacecraft</a:t>
            </a:r>
          </a:p>
          <a:p>
            <a:pPr marL="557213" marR="0" lvl="1" indent="-214313" algn="l" defTabSz="457200" rtl="0" eaLnBrk="1" fontAlgn="base" latinLnBrk="0" hangingPunct="1">
              <a:lnSpc>
                <a:spcPct val="100000"/>
              </a:lnSpc>
              <a:spcBef>
                <a:spcPts val="225"/>
              </a:spcBef>
              <a:spcAft>
                <a:spcPct val="0"/>
              </a:spcAft>
              <a:buClrTx/>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rPr>
              <a:t>Better monitoring of Coronal Mass Ejections to improve geomagnetic storm forecasting</a:t>
            </a:r>
          </a:p>
          <a:p>
            <a:pPr marL="457200" marR="0" lvl="1"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ＭＳ Ｐゴシック" pitchFamily="34" charset="-128"/>
              <a:cs typeface="+mn-cs"/>
            </a:endParaRPr>
          </a:p>
        </p:txBody>
      </p:sp>
      <p:sp>
        <p:nvSpPr>
          <p:cNvPr id="15" name="Slide Number Placeholder 65"/>
          <p:cNvSpPr txBox="1">
            <a:spLocks/>
          </p:cNvSpPr>
          <p:nvPr/>
        </p:nvSpPr>
        <p:spPr>
          <a:xfrm>
            <a:off x="7476262" y="6584156"/>
            <a:ext cx="1600200" cy="273844"/>
          </a:xfrm>
          <a:prstGeom prst="rect">
            <a:avLst/>
          </a:prstGeom>
        </p:spPr>
        <p:txBody>
          <a:bodyPr vert="horz" lIns="68580" tIns="34290" rIns="68580" bIns="3429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9AC741-1BF0-41AA-9B51-622F501F52CB}" type="slidenum">
              <a:rPr kumimoji="0" 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07" y="2497413"/>
            <a:ext cx="1680982" cy="1567210"/>
          </a:xfrm>
          <a:prstGeom prst="rect">
            <a:avLst/>
          </a:prstGeom>
        </p:spPr>
      </p:pic>
      <p:sp>
        <p:nvSpPr>
          <p:cNvPr id="27" name="TextBox 26"/>
          <p:cNvSpPr txBox="1"/>
          <p:nvPr/>
        </p:nvSpPr>
        <p:spPr>
          <a:xfrm>
            <a:off x="924953" y="2170406"/>
            <a:ext cx="921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ABI</a:t>
            </a:r>
          </a:p>
        </p:txBody>
      </p:sp>
      <p:sp>
        <p:nvSpPr>
          <p:cNvPr id="28" name="TextBox 27"/>
          <p:cNvSpPr txBox="1"/>
          <p:nvPr/>
        </p:nvSpPr>
        <p:spPr>
          <a:xfrm>
            <a:off x="3024138" y="2211096"/>
            <a:ext cx="921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GLM</a:t>
            </a:r>
          </a:p>
        </p:txBody>
      </p:sp>
      <p:sp>
        <p:nvSpPr>
          <p:cNvPr id="29" name="TextBox 28"/>
          <p:cNvSpPr txBox="1"/>
          <p:nvPr/>
        </p:nvSpPr>
        <p:spPr>
          <a:xfrm>
            <a:off x="5067948" y="2250534"/>
            <a:ext cx="2017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SEISS and MAG</a:t>
            </a:r>
          </a:p>
        </p:txBody>
      </p:sp>
      <p:sp>
        <p:nvSpPr>
          <p:cNvPr id="30" name="TextBox 29"/>
          <p:cNvSpPr txBox="1"/>
          <p:nvPr/>
        </p:nvSpPr>
        <p:spPr>
          <a:xfrm>
            <a:off x="7333418" y="2274672"/>
            <a:ext cx="2017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S PGothic" panose="020B0600070205080204" pitchFamily="34" charset="-128"/>
                <a:cs typeface="+mn-cs"/>
              </a:rPr>
              <a:t>EXIS and SUVI</a:t>
            </a:r>
          </a:p>
        </p:txBody>
      </p:sp>
    </p:spTree>
    <p:extLst>
      <p:ext uri="{BB962C8B-B14F-4D97-AF65-F5344CB8AC3E}">
        <p14:creationId xmlns:p14="http://schemas.microsoft.com/office/powerpoint/2010/main" val="3685923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8</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251876"/>
            <a:ext cx="1674326" cy="128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86750" y="16933"/>
            <a:ext cx="7014249" cy="765175"/>
          </a:xfrm>
        </p:spPr>
        <p:txBody>
          <a:bodyPr>
            <a:normAutofit/>
          </a:bodyPr>
          <a:lstStyle/>
          <a:p>
            <a:r>
              <a:rPr lang="en-US" sz="3200" b="1" dirty="0" smtClean="0"/>
              <a:t>Geostationary Lightning Mapper(GLM)</a:t>
            </a:r>
            <a:endParaRPr lang="en-US" sz="3200" b="1" dirty="0"/>
          </a:p>
        </p:txBody>
      </p:sp>
      <p:pic>
        <p:nvPicPr>
          <p:cNvPr id="24" name="Picture 23" descr="GOES_E_W_n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313208"/>
            <a:ext cx="4492172" cy="3250878"/>
          </a:xfrm>
          <a:prstGeom prst="rect">
            <a:avLst/>
          </a:prstGeom>
          <a:noFill/>
          <a:ln>
            <a:noFill/>
          </a:ln>
        </p:spPr>
      </p:pic>
      <p:sp>
        <p:nvSpPr>
          <p:cNvPr id="25" name="TextBox 24"/>
          <p:cNvSpPr txBox="1"/>
          <p:nvPr/>
        </p:nvSpPr>
        <p:spPr>
          <a:xfrm>
            <a:off x="5103442" y="3276600"/>
            <a:ext cx="25165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East/West GLM FOV</a:t>
            </a:r>
          </a:p>
        </p:txBody>
      </p:sp>
      <p:sp>
        <p:nvSpPr>
          <p:cNvPr id="27" name="Content Placeholder 2"/>
          <p:cNvSpPr>
            <a:spLocks noGrp="1"/>
          </p:cNvSpPr>
          <p:nvPr>
            <p:ph idx="4294967295"/>
          </p:nvPr>
        </p:nvSpPr>
        <p:spPr>
          <a:xfrm>
            <a:off x="152400" y="1066799"/>
            <a:ext cx="8991600" cy="4953001"/>
          </a:xfrm>
          <a:prstGeom prst="rect">
            <a:avLst/>
          </a:prstGeom>
        </p:spPr>
        <p:txBody>
          <a:bodyPr>
            <a:normAutofit/>
          </a:bodyPr>
          <a:lstStyle/>
          <a:p>
            <a:pPr marL="168275" indent="-168275">
              <a:spcAft>
                <a:spcPts val="600"/>
              </a:spcAft>
            </a:pPr>
            <a:r>
              <a:rPr lang="en-US" sz="2100" dirty="0">
                <a:solidFill>
                  <a:schemeClr val="bg1"/>
                </a:solidFill>
                <a:cs typeface="Arial" pitchFamily="34" charset="0"/>
              </a:rPr>
              <a:t> ~ 10 km across field of view with 8 km CONUS, 14 km at edge of field of </a:t>
            </a:r>
            <a:r>
              <a:rPr lang="en-US" sz="2100" dirty="0" smtClean="0">
                <a:solidFill>
                  <a:schemeClr val="bg1"/>
                </a:solidFill>
                <a:cs typeface="Arial" pitchFamily="34" charset="0"/>
              </a:rPr>
              <a:t>view</a:t>
            </a:r>
          </a:p>
          <a:p>
            <a:pPr marL="168275" indent="-168275">
              <a:spcAft>
                <a:spcPts val="600"/>
              </a:spcAft>
            </a:pPr>
            <a:r>
              <a:rPr lang="en-US" sz="2100" dirty="0" smtClean="0">
                <a:solidFill>
                  <a:schemeClr val="bg1"/>
                </a:solidFill>
                <a:cs typeface="Arial" pitchFamily="34" charset="0"/>
              </a:rPr>
              <a:t>Detects </a:t>
            </a:r>
            <a:r>
              <a:rPr lang="en-US" sz="2100" u="sng" dirty="0" smtClean="0">
                <a:solidFill>
                  <a:schemeClr val="bg1"/>
                </a:solidFill>
                <a:cs typeface="Arial" pitchFamily="34" charset="0"/>
              </a:rPr>
              <a:t>extent</a:t>
            </a:r>
            <a:r>
              <a:rPr lang="en-US" sz="2100" dirty="0" smtClean="0">
                <a:solidFill>
                  <a:schemeClr val="bg1"/>
                </a:solidFill>
                <a:cs typeface="Arial" pitchFamily="34" charset="0"/>
              </a:rPr>
              <a:t> of </a:t>
            </a:r>
            <a:r>
              <a:rPr lang="en-US" sz="2100" u="sng" dirty="0" smtClean="0">
                <a:solidFill>
                  <a:schemeClr val="bg1"/>
                </a:solidFill>
                <a:cs typeface="Arial" pitchFamily="34" charset="0"/>
              </a:rPr>
              <a:t>total</a:t>
            </a:r>
            <a:r>
              <a:rPr lang="en-US" sz="2100" dirty="0" smtClean="0">
                <a:solidFill>
                  <a:schemeClr val="bg1"/>
                </a:solidFill>
                <a:cs typeface="Arial" pitchFamily="34" charset="0"/>
              </a:rPr>
              <a:t> lightning activity</a:t>
            </a:r>
          </a:p>
          <a:p>
            <a:pPr marL="168275" indent="-168275">
              <a:spcAft>
                <a:spcPts val="600"/>
              </a:spcAft>
            </a:pPr>
            <a:r>
              <a:rPr lang="en-US" sz="2100" dirty="0" smtClean="0">
                <a:solidFill>
                  <a:schemeClr val="bg1"/>
                </a:solidFill>
                <a:cs typeface="Arial" pitchFamily="34" charset="0"/>
              </a:rPr>
              <a:t>Day/night coverage with 70-90% flash detection (better at night)</a:t>
            </a:r>
          </a:p>
          <a:p>
            <a:pPr marL="168275" indent="-168275">
              <a:spcAft>
                <a:spcPts val="600"/>
              </a:spcAft>
            </a:pPr>
            <a:r>
              <a:rPr lang="en-US" sz="2100" dirty="0">
                <a:solidFill>
                  <a:schemeClr val="bg1"/>
                </a:solidFill>
                <a:cs typeface="Arial" pitchFamily="34" charset="0"/>
              </a:rPr>
              <a:t>N</a:t>
            </a:r>
            <a:r>
              <a:rPr lang="en-US" sz="2100" dirty="0" smtClean="0">
                <a:solidFill>
                  <a:schemeClr val="bg1"/>
                </a:solidFill>
                <a:cs typeface="Arial" pitchFamily="34" charset="0"/>
              </a:rPr>
              <a:t>ear-uniform detection efficiency spatially across the domain</a:t>
            </a:r>
          </a:p>
          <a:p>
            <a:pPr marL="168275" indent="-168275">
              <a:spcAft>
                <a:spcPts val="600"/>
              </a:spcAft>
            </a:pPr>
            <a:r>
              <a:rPr lang="en-US" sz="2100" dirty="0">
                <a:solidFill>
                  <a:schemeClr val="bg1"/>
                </a:solidFill>
                <a:cs typeface="Arial" pitchFamily="34" charset="0"/>
              </a:rPr>
              <a:t>C</a:t>
            </a:r>
            <a:r>
              <a:rPr lang="en-US" sz="2100" dirty="0" smtClean="0">
                <a:solidFill>
                  <a:schemeClr val="bg1"/>
                </a:solidFill>
                <a:cs typeface="Arial" pitchFamily="34" charset="0"/>
              </a:rPr>
              <a:t>ontinuous coverage (2 </a:t>
            </a:r>
            <a:r>
              <a:rPr lang="en-US" sz="2100" dirty="0" err="1" smtClean="0">
                <a:solidFill>
                  <a:schemeClr val="bg1"/>
                </a:solidFill>
                <a:cs typeface="Arial" pitchFamily="34" charset="0"/>
              </a:rPr>
              <a:t>ms</a:t>
            </a:r>
            <a:r>
              <a:rPr lang="en-US" sz="2100" dirty="0" smtClean="0">
                <a:solidFill>
                  <a:schemeClr val="bg1"/>
                </a:solidFill>
                <a:cs typeface="Arial" pitchFamily="34" charset="0"/>
              </a:rPr>
              <a:t> frame rate)</a:t>
            </a:r>
          </a:p>
          <a:p>
            <a:pPr marL="168275" indent="-168275">
              <a:spcAft>
                <a:spcPts val="600"/>
              </a:spcAft>
            </a:pPr>
            <a:r>
              <a:rPr lang="en-US" sz="2100" dirty="0" smtClean="0">
                <a:solidFill>
                  <a:schemeClr val="bg1"/>
                </a:solidFill>
                <a:cs typeface="Arial" pitchFamily="34" charset="0"/>
              </a:rPr>
              <a:t>&lt;20 sec latency</a:t>
            </a:r>
          </a:p>
        </p:txBody>
      </p:sp>
      <p:sp>
        <p:nvSpPr>
          <p:cNvPr id="11" name="Rectangle 10"/>
          <p:cNvSpPr/>
          <p:nvPr/>
        </p:nvSpPr>
        <p:spPr>
          <a:xfrm>
            <a:off x="-76200" y="6629400"/>
            <a:ext cx="212590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Figures courtesy of Steve Goodman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1150976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UDIO_ID" val="310"/>
  <p:tag name="ORIGINAL_AUDIO_FILEPATH" val="C:\Users\bline\Desktop\SPC\HWT_material\2016\Training\Overview\Audio\current_spectral.wav"/>
  <p:tag name="ELAPSEDTIME" val="12.68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311"/>
  <p:tag name="ORIGINAL_AUDIO_FILEPATH" val="C:\Users\bline\Desktop\SPC\HWT_material\2016\Training\Overview\Audio\ABI_spectral.wav"/>
  <p:tag name="ELAPSEDTIME" val="12.37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NNOTATION_TYPE_31" val="0"/>
  <p:tag name="ANNOTATION_START_31" val="65.3"/>
  <p:tag name="ANNOTATION_END_31" val="66.6"/>
  <p:tag name="ANNOTATION_TOP_31" val="243.1"/>
  <p:tag name="ANNOTATION_LEFT_31" val="311.5"/>
  <p:tag name="ANNOTATION_WIDTH_31" val="111.8"/>
  <p:tag name="ANNOTATION_HEIGHT_31" val="111.5"/>
  <p:tag name="ANNOTATION_ANIMATION_31" val="3"/>
  <p:tag name="ANNOTATION_ROTATION_31" val="180"/>
  <p:tag name="ANNOTATION_SUB_TYPE_31" val="2"/>
  <p:tag name="ANNOTATION_LOOP_COUNT_31" val="1"/>
  <p:tag name="ANNOTATION_BOX_RADIUS_31" val="0"/>
  <p:tag name="ANNOTATION_SCALE_31" val="125"/>
  <p:tag name="ANNOTATION_BORDER_ALPHA_31" val="100"/>
  <p:tag name="ANNOTATION_BORDER_COLOR_31" val="16777215"/>
  <p:tag name="ANNOTATION_FILL_COLOR_31" val="683492"/>
  <p:tag name="ANNOTATION_FILL_ALPHA_31" val="100"/>
  <p:tag name="ANNOTATION_BORDER_WIDTH_31" val="2"/>
  <p:tag name="ANNOTATION_TYPE_32" val="0"/>
  <p:tag name="ANNOTATION_START_32" val="66.6"/>
  <p:tag name="ANNOTATION_END_32" val="67.4"/>
  <p:tag name="ANNOTATION_TOP_32" val="243.1"/>
  <p:tag name="ANNOTATION_LEFT_32" val="309.2"/>
  <p:tag name="ANNOTATION_WIDTH_32" val="111.8"/>
  <p:tag name="ANNOTATION_HEIGHT_32" val="111.5"/>
  <p:tag name="ANNOTATION_ANIMATION_32" val="3"/>
  <p:tag name="ANNOTATION_ROTATION_32" val="180"/>
  <p:tag name="ANNOTATION_SUB_TYPE_32" val="2"/>
  <p:tag name="ANNOTATION_LOOP_COUNT_32" val="1"/>
  <p:tag name="ANNOTATION_BOX_RADIUS_32" val="0"/>
  <p:tag name="ANNOTATION_SCALE_32" val="125"/>
  <p:tag name="ANNOTATION_BORDER_ALPHA_32" val="100"/>
  <p:tag name="ANNOTATION_BORDER_COLOR_32" val="16777215"/>
  <p:tag name="ANNOTATION_FILL_COLOR_32" val="683492"/>
  <p:tag name="ANNOTATION_FILL_ALPHA_32" val="100"/>
  <p:tag name="ANNOTATION_BORDER_WIDTH_32" val="2"/>
  <p:tag name="ANNOTATION_TYPE_33" val="0"/>
  <p:tag name="ANNOTATION_START_33" val="67.4"/>
  <p:tag name="ANNOTATION_END_33" val="68.2"/>
  <p:tag name="ANNOTATION_TOP_33" val="243.1"/>
  <p:tag name="ANNOTATION_LEFT_33" val="309.2"/>
  <p:tag name="ANNOTATION_WIDTH_33" val="111.8"/>
  <p:tag name="ANNOTATION_HEIGHT_33" val="111.5"/>
  <p:tag name="ANNOTATION_ANIMATION_33" val="3"/>
  <p:tag name="ANNOTATION_ROTATION_33" val="180"/>
  <p:tag name="ANNOTATION_SUB_TYPE_33" val="2"/>
  <p:tag name="ANNOTATION_LOOP_COUNT_33" val="1"/>
  <p:tag name="ANNOTATION_BOX_RADIUS_33" val="0"/>
  <p:tag name="ANNOTATION_SCALE_33" val="125"/>
  <p:tag name="ANNOTATION_BORDER_ALPHA_33" val="100"/>
  <p:tag name="ANNOTATION_BORDER_COLOR_33" val="16777215"/>
  <p:tag name="ANNOTATION_FILL_COLOR_33" val="683492"/>
  <p:tag name="ANNOTATION_FILL_ALPHA_33" val="100"/>
  <p:tag name="ANNOTATION_BORDER_WIDTH_33" val="2"/>
  <p:tag name="ANNOTATION_TYPE_34" val="0"/>
  <p:tag name="ANNOTATION_START_34" val="68.2"/>
  <p:tag name="ANNOTATION_TOP_34" val="243.1"/>
  <p:tag name="ANNOTATION_LEFT_34" val="309.2"/>
  <p:tag name="ANNOTATION_WIDTH_34" val="111.8"/>
  <p:tag name="ANNOTATION_HEIGHT_34" val="111.5"/>
  <p:tag name="ANNOTATION_ANIMATION_34" val="3"/>
  <p:tag name="ANNOTATION_ROTATION_34" val="180"/>
  <p:tag name="ANNOTATION_SUB_TYPE_34" val="2"/>
  <p:tag name="ANNOTATION_LOOP_COUNT_34" val="1"/>
  <p:tag name="ANNOTATION_BOX_RADIUS_34" val="0"/>
  <p:tag name="ANNOTATION_SCALE_34" val="125"/>
  <p:tag name="ANNOTATION_BORDER_ALPHA_34" val="100"/>
  <p:tag name="ANNOTATION_BORDER_COLOR_34" val="16777215"/>
  <p:tag name="ANNOTATION_FILL_COLOR_34" val="683492"/>
  <p:tag name="ANNOTATION_FILL_ALPHA_34" val="100"/>
  <p:tag name="ANNOTATION_BORDER_WIDTH_34" val="2"/>
  <p:tag name="ARTICULATE_SLIDE_GUID" val="f43a3f9c-104b-43c4-a498-e9258f623426"/>
  <p:tag name="ANNOTATION_TYPE_27" val="0"/>
  <p:tag name="ANNOTATION_START_27" val="66.1"/>
  <p:tag name="ANNOTATION_END_27" val="67.5"/>
  <p:tag name="ANNOTATION_TOP_27" val="257.3"/>
  <p:tag name="ANNOTATION_LEFT_27" val="310.0"/>
  <p:tag name="ANNOTATION_WIDTH_27" val="111.8"/>
  <p:tag name="ANNOTATION_HEIGHT_27" val="111.5"/>
  <p:tag name="ANNOTATION_ANIMATION_27" val="3"/>
  <p:tag name="ANNOTATION_ROTATION_27" val="18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TYPE_28" val="0"/>
  <p:tag name="ANNOTATION_START_28" val="67.5"/>
  <p:tag name="ANNOTATION_END_28" val="68.3"/>
  <p:tag name="ANNOTATION_TOP_28" val="247.6"/>
  <p:tag name="ANNOTATION_LEFT_28" val="310.7"/>
  <p:tag name="ANNOTATION_WIDTH_28" val="111.8"/>
  <p:tag name="ANNOTATION_HEIGHT_28" val="111.5"/>
  <p:tag name="ANNOTATION_ANIMATION_28" val="3"/>
  <p:tag name="ANNOTATION_ROTATION_28" val="180"/>
  <p:tag name="ANNOTATION_SUB_TYPE_28" val="2"/>
  <p:tag name="ANNOTATION_LOOP_COUNT_28" val="1"/>
  <p:tag name="ANNOTATION_BOX_RADIUS_28" val="0"/>
  <p:tag name="ANNOTATION_SCALE_28" val="125"/>
  <p:tag name="ANNOTATION_BORDER_ALPHA_28" val="100"/>
  <p:tag name="ANNOTATION_BORDER_COLOR_28" val="16777215"/>
  <p:tag name="ANNOTATION_FILL_COLOR_28" val="683492"/>
  <p:tag name="ANNOTATION_FILL_ALPHA_28" val="100"/>
  <p:tag name="ANNOTATION_BORDER_WIDTH_28" val="2"/>
  <p:tag name="ANNOTATION_TYPE_29" val="0"/>
  <p:tag name="ANNOTATION_START_29" val="68.3"/>
  <p:tag name="ANNOTATION_END_29" val="69.2"/>
  <p:tag name="ANNOTATION_TOP_29" val="247.6"/>
  <p:tag name="ANNOTATION_LEFT_29" val="307.7"/>
  <p:tag name="ANNOTATION_WIDTH_29" val="111.8"/>
  <p:tag name="ANNOTATION_HEIGHT_29" val="111.5"/>
  <p:tag name="ANNOTATION_ANIMATION_29" val="3"/>
  <p:tag name="ANNOTATION_ROTATION_29" val="180"/>
  <p:tag name="ANNOTATION_SUB_TYPE_29" val="2"/>
  <p:tag name="ANNOTATION_LOOP_COUNT_29" val="1"/>
  <p:tag name="ANNOTATION_BOX_RADIUS_29" val="0"/>
  <p:tag name="ANNOTATION_SCALE_29" val="125"/>
  <p:tag name="ANNOTATION_BORDER_ALPHA_29" val="100"/>
  <p:tag name="ANNOTATION_BORDER_COLOR_29" val="16777215"/>
  <p:tag name="ANNOTATION_FILL_COLOR_29" val="683492"/>
  <p:tag name="ANNOTATION_FILL_ALPHA_29" val="100"/>
  <p:tag name="ANNOTATION_BORDER_WIDTH_29" val="2"/>
  <p:tag name="ANNOTATION_TYPE_30" val="0"/>
  <p:tag name="ANNOTATION_START_30" val="69.2"/>
  <p:tag name="ANNOTATION_TOP_30" val="246.1"/>
  <p:tag name="ANNOTATION_LEFT_30" val="307.7"/>
  <p:tag name="ANNOTATION_WIDTH_30" val="111.8"/>
  <p:tag name="ANNOTATION_HEIGHT_30" val="111.5"/>
  <p:tag name="ANNOTATION_ANIMATION_30" val="3"/>
  <p:tag name="ANNOTATION_ROTATION_30" val="180"/>
  <p:tag name="ANNOTATION_SUB_TYPE_30" val="2"/>
  <p:tag name="ANNOTATION_LOOP_COUNT_30" val="1"/>
  <p:tag name="ANNOTATION_BOX_RADIUS_30" val="0"/>
  <p:tag name="ANNOTATION_SCALE_30" val="125"/>
  <p:tag name="ANNOTATION_BORDER_ALPHA_30" val="100"/>
  <p:tag name="ANNOTATION_BORDER_COLOR_30" val="16777215"/>
  <p:tag name="ANNOTATION_FILL_COLOR_30" val="683492"/>
  <p:tag name="ANNOTATION_FILL_ALPHA_30" val="100"/>
  <p:tag name="ANNOTATION_BORDER_WIDTH_30" val="2"/>
  <p:tag name="ARTICULATE_PLAYLIST_ID" val="-1"/>
  <p:tag name="AUDIO_ID" val="352"/>
  <p:tag name="ANNOTATION_TYPE_1" val="0"/>
  <p:tag name="ANNOTATION_ANIMATION_1" val="3"/>
  <p:tag name="ANNOTATION_ROTATION_1" val="9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9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9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9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9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9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9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9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9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9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9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9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9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9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9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9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9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NNOTATION_TYPE_18" val="0"/>
  <p:tag name="ANNOTATION_ANIMATION_18" val="3"/>
  <p:tag name="ANNOTATION_ROTATION_18" val="90"/>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90"/>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90"/>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90"/>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NNOTATION_TYPE_22" val="0"/>
  <p:tag name="ANNOTATION_ANIMATION_22" val="3"/>
  <p:tag name="ANNOTATION_ROTATION_22" val="90"/>
  <p:tag name="ANNOTATION_SUB_TYPE_22" val="2"/>
  <p:tag name="ANNOTATION_LOOP_COUNT_22" val="1"/>
  <p:tag name="ANNOTATION_BOX_RADIUS_22" val="0"/>
  <p:tag name="ANNOTATION_BORDER_ALPHA_22" val="100"/>
  <p:tag name="ANNOTATION_BORDER_COLOR_22" val="16777215"/>
  <p:tag name="ANNOTATION_FILL_COLOR_22" val="683492"/>
  <p:tag name="ANNOTATION_FILL_ALPHA_22" val="100"/>
  <p:tag name="ANNOTATION_BORDER_WIDTH_22" val="2"/>
  <p:tag name="ANNOTATION_TYPE_23" val="0"/>
  <p:tag name="ANNOTATION_ANIMATION_23" val="3"/>
  <p:tag name="ANNOTATION_ROTATION_23" val="90"/>
  <p:tag name="ANNOTATION_SUB_TYPE_23" val="2"/>
  <p:tag name="ANNOTATION_LOOP_COUNT_23" val="1"/>
  <p:tag name="ANNOTATION_BOX_RADIUS_23" val="0"/>
  <p:tag name="ANNOTATION_BORDER_ALPHA_23" val="100"/>
  <p:tag name="ANNOTATION_BORDER_COLOR_23" val="16777215"/>
  <p:tag name="ANNOTATION_FILL_COLOR_23" val="683492"/>
  <p:tag name="ANNOTATION_FILL_ALPHA_23" val="100"/>
  <p:tag name="ANNOTATION_BORDER_WIDTH_23" val="2"/>
  <p:tag name="ANNOTATION_TYPE_24" val="0"/>
  <p:tag name="ANNOTATION_ANIMATION_24" val="3"/>
  <p:tag name="ANNOTATION_ROTATION_24" val="90"/>
  <p:tag name="ANNOTATION_SUB_TYPE_24" val="2"/>
  <p:tag name="ANNOTATION_LOOP_COUNT_24" val="1"/>
  <p:tag name="ANNOTATION_BOX_RADIUS_24" val="0"/>
  <p:tag name="ANNOTATION_BORDER_ALPHA_24" val="100"/>
  <p:tag name="ANNOTATION_BORDER_COLOR_24" val="16777215"/>
  <p:tag name="ANNOTATION_FILL_COLOR_24" val="683492"/>
  <p:tag name="ANNOTATION_FILL_ALPHA_24" val="100"/>
  <p:tag name="ANNOTATION_BORDER_WIDTH_24" val="2"/>
  <p:tag name="ANNOTATION_TYPE_25" val="0"/>
  <p:tag name="ANNOTATION_ANIMATION_25" val="3"/>
  <p:tag name="ANNOTATION_ROTATION_25" val="90"/>
  <p:tag name="ANNOTATION_SUB_TYPE_25" val="2"/>
  <p:tag name="ANNOTATION_LOOP_COUNT_25" val="1"/>
  <p:tag name="ANNOTATION_BOX_RADIUS_25" val="0"/>
  <p:tag name="ANNOTATION_BORDER_ALPHA_25" val="100"/>
  <p:tag name="ANNOTATION_BORDER_COLOR_25" val="16777215"/>
  <p:tag name="ANNOTATION_FILL_COLOR_25" val="683492"/>
  <p:tag name="ANNOTATION_FILL_ALPHA_25" val="100"/>
  <p:tag name="ANNOTATION_BORDER_WIDTH_25" val="2"/>
  <p:tag name="ANNOTATION_TYPE_26" val="0"/>
  <p:tag name="ANNOTATION_ANIMATION_26" val="3"/>
  <p:tag name="ANNOTATION_ROTATION_26" val="90"/>
  <p:tag name="ANNOTATION_SUB_TYPE_26" val="2"/>
  <p:tag name="ANNOTATION_LOOP_COUNT_26" val="1"/>
  <p:tag name="ANNOTATION_BOX_RADIUS_26" val="0"/>
  <p:tag name="ANNOTATION_BORDER_ALPHA_26" val="100"/>
  <p:tag name="ANNOTATION_BORDER_COLOR_26" val="16777215"/>
  <p:tag name="ANNOTATION_FILL_COLOR_26" val="683492"/>
  <p:tag name="ANNOTATION_FILL_ALPHA_26" val="100"/>
  <p:tag name="ANNOTATION_BORDER_WIDTH_26" val="2"/>
  <p:tag name="ANNOTATION_COUNT" val="26"/>
  <p:tag name="ARTICULATE_SLIDE_NAV" val="34"/>
  <p:tag name="ANNOTATION_TOP_1" val="576.1667"/>
  <p:tag name="ANNOTATION_LEFT_1" val="371.3333"/>
  <p:tag name="ANNOTATION_HEIGHT_1" val="185.8333"/>
  <p:tag name="ANNOTATION_WIDTH_1" val="186.3333"/>
  <p:tag name="ANNOTATION_START_1" val="2.5"/>
  <p:tag name="ANNOTATION_END_1" val="3.1"/>
  <p:tag name="ANNOTATION_SLIDE_HEIGHT_1" val="720"/>
  <p:tag name="ANNOTATION_SLIDE_WIDTH_1" val="960"/>
  <p:tag name="ANNOTATION_SCALE_1" val="100"/>
  <p:tag name="ANNOTATION_TOP_2" val="576.1667"/>
  <p:tag name="ANNOTATION_LEFT_2" val="371.3333"/>
  <p:tag name="ANNOTATION_HEIGHT_2" val="185.8333"/>
  <p:tag name="ANNOTATION_WIDTH_2" val="186.3333"/>
  <p:tag name="ANNOTATION_START_2" val="3.1"/>
  <p:tag name="ANNOTATION_END_2" val="5.4"/>
  <p:tag name="ANNOTATION_SLIDE_HEIGHT_2" val="720"/>
  <p:tag name="ANNOTATION_SLIDE_WIDTH_2" val="960"/>
  <p:tag name="ANNOTATION_SCALE_2" val="100"/>
  <p:tag name="ANNOTATION_TOP_3" val="570"/>
  <p:tag name="ANNOTATION_LEFT_3" val="685.5"/>
  <p:tag name="ANNOTATION_HEIGHT_3" val="185.8333"/>
  <p:tag name="ANNOTATION_WIDTH_3" val="186.3333"/>
  <p:tag name="ANNOTATION_START_3" val="5.4"/>
  <p:tag name="ANNOTATION_END_3" val="6"/>
  <p:tag name="ANNOTATION_SLIDE_HEIGHT_3" val="720"/>
  <p:tag name="ANNOTATION_SLIDE_WIDTH_3" val="960"/>
  <p:tag name="ANNOTATION_SCALE_3" val="100"/>
  <p:tag name="ANNOTATION_TOP_4" val="570"/>
  <p:tag name="ANNOTATION_LEFT_4" val="685.5"/>
  <p:tag name="ANNOTATION_HEIGHT_4" val="185.8333"/>
  <p:tag name="ANNOTATION_WIDTH_4" val="186.3333"/>
  <p:tag name="ANNOTATION_START_4" val="6"/>
  <p:tag name="ANNOTATION_END_4" val="6.7"/>
  <p:tag name="ANNOTATION_SLIDE_HEIGHT_4" val="720"/>
  <p:tag name="ANNOTATION_SLIDE_WIDTH_4" val="960"/>
  <p:tag name="ANNOTATION_SCALE_4" val="100"/>
  <p:tag name="ANNOTATION_TOP_5" val="570"/>
  <p:tag name="ANNOTATION_LEFT_5" val="685.5"/>
  <p:tag name="ANNOTATION_HEIGHT_5" val="185.8333"/>
  <p:tag name="ANNOTATION_WIDTH_5" val="186.3333"/>
  <p:tag name="ANNOTATION_START_5" val="6.7"/>
  <p:tag name="ANNOTATION_END_5" val="9.6"/>
  <p:tag name="ANNOTATION_SLIDE_HEIGHT_5" val="720"/>
  <p:tag name="ANNOTATION_SLIDE_WIDTH_5" val="960"/>
  <p:tag name="ANNOTATION_SCALE_5" val="100"/>
  <p:tag name="ANNOTATION_TOP_6" val="264"/>
  <p:tag name="ANNOTATION_LEFT_6" val="517.8334"/>
  <p:tag name="ANNOTATION_HEIGHT_6" val="185.8333"/>
  <p:tag name="ANNOTATION_WIDTH_6" val="186.3333"/>
  <p:tag name="ANNOTATION_START_6" val="9.6"/>
  <p:tag name="ANNOTATION_END_6" val="10.2"/>
  <p:tag name="ANNOTATION_SLIDE_HEIGHT_6" val="720"/>
  <p:tag name="ANNOTATION_SLIDE_WIDTH_6" val="960"/>
  <p:tag name="ANNOTATION_SCALE_6" val="100"/>
  <p:tag name="ANNOTATION_TOP_7" val="264"/>
  <p:tag name="ANNOTATION_LEFT_7" val="517.8334"/>
  <p:tag name="ANNOTATION_HEIGHT_7" val="185.8333"/>
  <p:tag name="ANNOTATION_WIDTH_7" val="186.3333"/>
  <p:tag name="ANNOTATION_START_7" val="10.2"/>
  <p:tag name="ANNOTATION_END_7" val="20.2"/>
  <p:tag name="ANNOTATION_SLIDE_HEIGHT_7" val="720"/>
  <p:tag name="ANNOTATION_SLIDE_WIDTH_7" val="960"/>
  <p:tag name="ANNOTATION_SCALE_7" val="100"/>
  <p:tag name="ANNOTATION_TOP_8" val="418.8333"/>
  <p:tag name="ANNOTATION_LEFT_8" val="582.5"/>
  <p:tag name="ANNOTATION_HEIGHT_8" val="185.8333"/>
  <p:tag name="ANNOTATION_WIDTH_8" val="186.3333"/>
  <p:tag name="ANNOTATION_START_8" val="20.2"/>
  <p:tag name="ANNOTATION_END_8" val="21.2"/>
  <p:tag name="ANNOTATION_SLIDE_HEIGHT_8" val="720"/>
  <p:tag name="ANNOTATION_SLIDE_WIDTH_8" val="960"/>
  <p:tag name="ANNOTATION_SCALE_8" val="100"/>
  <p:tag name="ANNOTATION_TOP_9" val="436.1667"/>
  <p:tag name="ANNOTATION_LEFT_9" val="582.5"/>
  <p:tag name="ANNOTATION_HEIGHT_9" val="185.8333"/>
  <p:tag name="ANNOTATION_WIDTH_9" val="186.3333"/>
  <p:tag name="ANNOTATION_START_9" val="21.2"/>
  <p:tag name="ANNOTATION_END_9" val="21.8"/>
  <p:tag name="ANNOTATION_SLIDE_HEIGHT_9" val="720"/>
  <p:tag name="ANNOTATION_SLIDE_WIDTH_9" val="960"/>
  <p:tag name="ANNOTATION_SCALE_9" val="100"/>
  <p:tag name="ANNOTATION_TOP_10" val="468.5"/>
  <p:tag name="ANNOTATION_LEFT_10" val="585"/>
  <p:tag name="ANNOTATION_HEIGHT_10" val="185.8333"/>
  <p:tag name="ANNOTATION_WIDTH_10" val="186.3333"/>
  <p:tag name="ANNOTATION_START_10" val="21.8"/>
  <p:tag name="ANNOTATION_END_10" val="22.5"/>
  <p:tag name="ANNOTATION_SLIDE_HEIGHT_10" val="720"/>
  <p:tag name="ANNOTATION_SLIDE_WIDTH_10" val="960"/>
  <p:tag name="ANNOTATION_SCALE_10" val="100"/>
  <p:tag name="ANNOTATION_TOP_11" val="489.5"/>
  <p:tag name="ANNOTATION_LEFT_11" val="585"/>
  <p:tag name="ANNOTATION_HEIGHT_11" val="185.8333"/>
  <p:tag name="ANNOTATION_WIDTH_11" val="186.3333"/>
  <p:tag name="ANNOTATION_START_11" val="22.5"/>
  <p:tag name="ANNOTATION_END_11" val="23.2"/>
  <p:tag name="ANNOTATION_SLIDE_HEIGHT_11" val="720"/>
  <p:tag name="ANNOTATION_SLIDE_WIDTH_11" val="960"/>
  <p:tag name="ANNOTATION_SCALE_11" val="100"/>
  <p:tag name="ANNOTATION_TOP_12" val="514.3334"/>
  <p:tag name="ANNOTATION_LEFT_12" val="585"/>
  <p:tag name="ANNOTATION_HEIGHT_12" val="185.8333"/>
  <p:tag name="ANNOTATION_WIDTH_12" val="186.3333"/>
  <p:tag name="ANNOTATION_START_12" val="23.2"/>
  <p:tag name="ANNOTATION_END_12" val="23.9"/>
  <p:tag name="ANNOTATION_SLIDE_HEIGHT_12" val="720"/>
  <p:tag name="ANNOTATION_SLIDE_WIDTH_12" val="960"/>
  <p:tag name="ANNOTATION_SCALE_12" val="100"/>
  <p:tag name="ANNOTATION_TOP_13" val="536.6667"/>
  <p:tag name="ANNOTATION_LEFT_13" val="585"/>
  <p:tag name="ANNOTATION_HEIGHT_13" val="185.8333"/>
  <p:tag name="ANNOTATION_WIDTH_13" val="186.3333"/>
  <p:tag name="ANNOTATION_START_13" val="23.9"/>
  <p:tag name="ANNOTATION_END_13" val="24.5"/>
  <p:tag name="ANNOTATION_SLIDE_HEIGHT_13" val="720"/>
  <p:tag name="ANNOTATION_SLIDE_WIDTH_13" val="960"/>
  <p:tag name="ANNOTATION_SCALE_13" val="100"/>
  <p:tag name="ANNOTATION_TOP_14" val="551.5"/>
  <p:tag name="ANNOTATION_LEFT_14" val="585"/>
  <p:tag name="ANNOTATION_HEIGHT_14" val="185.8333"/>
  <p:tag name="ANNOTATION_WIDTH_14" val="186.3333"/>
  <p:tag name="ANNOTATION_START_14" val="24.5"/>
  <p:tag name="ANNOTATION_END_14" val="27.1"/>
  <p:tag name="ANNOTATION_SLIDE_HEIGHT_14" val="720"/>
  <p:tag name="ANNOTATION_SLIDE_WIDTH_14" val="960"/>
  <p:tag name="ANNOTATION_SCALE_14" val="100"/>
  <p:tag name="ANNOTATION_TOP_15" val="581.1667"/>
  <p:tag name="ANNOTATION_LEFT_15" val="660.6666"/>
  <p:tag name="ANNOTATION_HEIGHT_15" val="185.8333"/>
  <p:tag name="ANNOTATION_WIDTH_15" val="186.3333"/>
  <p:tag name="ANNOTATION_START_15" val="29.7"/>
  <p:tag name="ANNOTATION_END_15" val="36.4"/>
  <p:tag name="ANNOTATION_SLIDE_HEIGHT_15" val="720"/>
  <p:tag name="ANNOTATION_SLIDE_WIDTH_15" val="960"/>
  <p:tag name="ANNOTATION_SCALE_15" val="100"/>
  <p:tag name="ANNOTATION_TOP_16" val="359.3333"/>
  <p:tag name="ANNOTATION_LEFT_16" val="455.8333"/>
  <p:tag name="ANNOTATION_HEIGHT_16" val="185.8333"/>
  <p:tag name="ANNOTATION_WIDTH_16" val="186.3333"/>
  <p:tag name="ANNOTATION_START_16" val="36.4"/>
  <p:tag name="ANNOTATION_END_16" val="37.3"/>
  <p:tag name="ANNOTATION_SLIDE_HEIGHT_16" val="720"/>
  <p:tag name="ANNOTATION_SLIDE_WIDTH_16" val="960"/>
  <p:tag name="ANNOTATION_SCALE_16" val="100"/>
  <p:tag name="ANNOTATION_TOP_17" val="385.3333"/>
  <p:tag name="ANNOTATION_LEFT_17" val="455.8333"/>
  <p:tag name="ANNOTATION_HEIGHT_17" val="185.8333"/>
  <p:tag name="ANNOTATION_WIDTH_17" val="186.3333"/>
  <p:tag name="ANNOTATION_START_17" val="37.3"/>
  <p:tag name="ANNOTATION_END_17" val="37.9"/>
  <p:tag name="ANNOTATION_SLIDE_HEIGHT_17" val="720"/>
  <p:tag name="ANNOTATION_SLIDE_WIDTH_17" val="960"/>
  <p:tag name="ANNOTATION_SCALE_17" val="100"/>
  <p:tag name="ANNOTATION_TOP_18" val="412.6667"/>
  <p:tag name="ANNOTATION_LEFT_18" val="455.8333"/>
  <p:tag name="ANNOTATION_HEIGHT_18" val="185.8333"/>
  <p:tag name="ANNOTATION_WIDTH_18" val="186.3333"/>
  <p:tag name="ANNOTATION_START_18" val="37.9"/>
  <p:tag name="ANNOTATION_END_18" val="38.8"/>
  <p:tag name="ANNOTATION_SLIDE_HEIGHT_18" val="720"/>
  <p:tag name="ANNOTATION_SLIDE_WIDTH_18" val="960"/>
  <p:tag name="ANNOTATION_SCALE_18" val="100"/>
  <p:tag name="ANNOTATION_TOP_19" val="432.5"/>
  <p:tag name="ANNOTATION_LEFT_19" val="455.8333"/>
  <p:tag name="ANNOTATION_HEIGHT_19" val="185.8333"/>
  <p:tag name="ANNOTATION_WIDTH_19" val="186.3333"/>
  <p:tag name="ANNOTATION_START_19" val="38.8"/>
  <p:tag name="ANNOTATION_END_19" val="39.8"/>
  <p:tag name="ANNOTATION_SLIDE_HEIGHT_19" val="720"/>
  <p:tag name="ANNOTATION_SLIDE_WIDTH_19" val="960"/>
  <p:tag name="ANNOTATION_SCALE_19" val="100"/>
  <p:tag name="ANNOTATION_TOP_20" val="466"/>
  <p:tag name="ANNOTATION_LEFT_20" val="454.5"/>
  <p:tag name="ANNOTATION_HEIGHT_20" val="185.8333"/>
  <p:tag name="ANNOTATION_WIDTH_20" val="186.3333"/>
  <p:tag name="ANNOTATION_START_20" val="39.8"/>
  <p:tag name="ANNOTATION_END_20" val="40.4"/>
  <p:tag name="ANNOTATION_SLIDE_HEIGHT_20" val="720"/>
  <p:tag name="ANNOTATION_SLIDE_WIDTH_20" val="960"/>
  <p:tag name="ANNOTATION_SCALE_20" val="100"/>
  <p:tag name="ANNOTATION_TOP_21" val="478.3333"/>
  <p:tag name="ANNOTATION_LEFT_21" val="454.5"/>
  <p:tag name="ANNOTATION_HEIGHT_21" val="185.8333"/>
  <p:tag name="ANNOTATION_WIDTH_21" val="186.3333"/>
  <p:tag name="ANNOTATION_START_21" val="40.4"/>
  <p:tag name="ANNOTATION_END_21" val="41.1"/>
  <p:tag name="ANNOTATION_SLIDE_HEIGHT_21" val="720"/>
  <p:tag name="ANNOTATION_SLIDE_WIDTH_21" val="960"/>
  <p:tag name="ANNOTATION_SCALE_21" val="100"/>
  <p:tag name="ANNOTATION_TOP_22" val="520.5"/>
  <p:tag name="ANNOTATION_LEFT_22" val="454.5"/>
  <p:tag name="ANNOTATION_HEIGHT_22" val="185.8333"/>
  <p:tag name="ANNOTATION_WIDTH_22" val="186.3333"/>
  <p:tag name="ANNOTATION_START_22" val="41.1"/>
  <p:tag name="ANNOTATION_END_22" val="41.6"/>
  <p:tag name="ANNOTATION_SLIDE_HEIGHT_22" val="720"/>
  <p:tag name="ANNOTATION_SLIDE_WIDTH_22" val="960"/>
  <p:tag name="ANNOTATION_SCALE_22" val="100"/>
  <p:tag name="ANNOTATION_TOP_23" val="535.3334"/>
  <p:tag name="ANNOTATION_LEFT_23" val="454.5"/>
  <p:tag name="ANNOTATION_HEIGHT_23" val="185.8333"/>
  <p:tag name="ANNOTATION_WIDTH_23" val="186.3333"/>
  <p:tag name="ANNOTATION_START_23" val="41.6"/>
  <p:tag name="ANNOTATION_END_23" val="42.2"/>
  <p:tag name="ANNOTATION_SLIDE_HEIGHT_23" val="720"/>
  <p:tag name="ANNOTATION_SLIDE_WIDTH_23" val="960"/>
  <p:tag name="ANNOTATION_SCALE_23" val="100"/>
  <p:tag name="ANNOTATION_TOP_24" val="557.6667"/>
  <p:tag name="ANNOTATION_LEFT_24" val="454.5"/>
  <p:tag name="ANNOTATION_HEIGHT_24" val="185.8333"/>
  <p:tag name="ANNOTATION_WIDTH_24" val="186.3333"/>
  <p:tag name="ANNOTATION_START_24" val="42.2"/>
  <p:tag name="ANNOTATION_END_24" val="48.5"/>
  <p:tag name="ANNOTATION_SLIDE_HEIGHT_24" val="720"/>
  <p:tag name="ANNOTATION_SLIDE_WIDTH_24" val="960"/>
  <p:tag name="ANNOTATION_SCALE_24" val="100"/>
  <p:tag name="ANNOTATION_TOP_25" val="276.3333"/>
  <p:tag name="ANNOTATION_LEFT_25" val="517.8334"/>
  <p:tag name="ANNOTATION_HEIGHT_25" val="185.8333"/>
  <p:tag name="ANNOTATION_WIDTH_25" val="186.3333"/>
  <p:tag name="ANNOTATION_START_25" val="54.2"/>
  <p:tag name="ANNOTATION_END_25" val="56.7"/>
  <p:tag name="ANNOTATION_SLIDE_HEIGHT_25" val="720"/>
  <p:tag name="ANNOTATION_SLIDE_WIDTH_25" val="960"/>
  <p:tag name="ANNOTATION_SCALE_25" val="100"/>
  <p:tag name="ANNOTATION_TOP_26" val="406.5"/>
  <p:tag name="ANNOTATION_LEFT_26" val="517.8334"/>
  <p:tag name="ANNOTATION_HEIGHT_26" val="185.8333"/>
  <p:tag name="ANNOTATION_WIDTH_26" val="186.3333"/>
  <p:tag name="ANNOTATION_START_26" val="56.7"/>
  <p:tag name="ANNOTATION_END_26" val="-1"/>
  <p:tag name="ANNOTATION_SLIDE_HEIGHT_26" val="720"/>
  <p:tag name="ANNOTATION_SLIDE_WIDTH_26" val="960"/>
  <p:tag name="ANNOTATION_SCALE_26" val="100"/>
  <p:tag name="ELAPSEDTIME" val="65.60"/>
  <p:tag name="ARTICULATE_NAV_LEVEL" val="1"/>
  <p:tag name="ARTICULATE_SLIDE_PRESENTER_GUID" val="a81b52af-e2d6-4a2a-b623-3d35b2d8fa8b"/>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djrANrlt_files\slide0001_image001.png"/>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Lst>
</file>

<file path=ppt/tags/tag16.xml><?xml version="1.0" encoding="utf-8"?>
<p:tagLst xmlns:a="http://schemas.openxmlformats.org/drawingml/2006/main" xmlns:r="http://schemas.openxmlformats.org/officeDocument/2006/relationships" xmlns:p="http://schemas.openxmlformats.org/presentationml/2006/main">
  <p:tag name="ANNOTATION_TYPE_31" val="0"/>
  <p:tag name="ANNOTATION_START_31" val="65.3"/>
  <p:tag name="ANNOTATION_END_31" val="66.6"/>
  <p:tag name="ANNOTATION_TOP_31" val="243.1"/>
  <p:tag name="ANNOTATION_LEFT_31" val="311.5"/>
  <p:tag name="ANNOTATION_WIDTH_31" val="111.8"/>
  <p:tag name="ANNOTATION_HEIGHT_31" val="111.5"/>
  <p:tag name="ANNOTATION_ANIMATION_31" val="3"/>
  <p:tag name="ANNOTATION_ROTATION_31" val="180"/>
  <p:tag name="ANNOTATION_SUB_TYPE_31" val="2"/>
  <p:tag name="ANNOTATION_LOOP_COUNT_31" val="1"/>
  <p:tag name="ANNOTATION_BOX_RADIUS_31" val="0"/>
  <p:tag name="ANNOTATION_SCALE_31" val="125"/>
  <p:tag name="ANNOTATION_BORDER_ALPHA_31" val="100"/>
  <p:tag name="ANNOTATION_BORDER_COLOR_31" val="16777215"/>
  <p:tag name="ANNOTATION_FILL_COLOR_31" val="683492"/>
  <p:tag name="ANNOTATION_FILL_ALPHA_31" val="100"/>
  <p:tag name="ANNOTATION_BORDER_WIDTH_31" val="2"/>
  <p:tag name="ANNOTATION_TYPE_32" val="0"/>
  <p:tag name="ANNOTATION_START_32" val="66.6"/>
  <p:tag name="ANNOTATION_END_32" val="67.4"/>
  <p:tag name="ANNOTATION_TOP_32" val="243.1"/>
  <p:tag name="ANNOTATION_LEFT_32" val="309.2"/>
  <p:tag name="ANNOTATION_WIDTH_32" val="111.8"/>
  <p:tag name="ANNOTATION_HEIGHT_32" val="111.5"/>
  <p:tag name="ANNOTATION_ANIMATION_32" val="3"/>
  <p:tag name="ANNOTATION_ROTATION_32" val="180"/>
  <p:tag name="ANNOTATION_SUB_TYPE_32" val="2"/>
  <p:tag name="ANNOTATION_LOOP_COUNT_32" val="1"/>
  <p:tag name="ANNOTATION_BOX_RADIUS_32" val="0"/>
  <p:tag name="ANNOTATION_SCALE_32" val="125"/>
  <p:tag name="ANNOTATION_BORDER_ALPHA_32" val="100"/>
  <p:tag name="ANNOTATION_BORDER_COLOR_32" val="16777215"/>
  <p:tag name="ANNOTATION_FILL_COLOR_32" val="683492"/>
  <p:tag name="ANNOTATION_FILL_ALPHA_32" val="100"/>
  <p:tag name="ANNOTATION_BORDER_WIDTH_32" val="2"/>
  <p:tag name="ANNOTATION_TYPE_33" val="0"/>
  <p:tag name="ANNOTATION_START_33" val="67.4"/>
  <p:tag name="ANNOTATION_END_33" val="68.2"/>
  <p:tag name="ANNOTATION_TOP_33" val="243.1"/>
  <p:tag name="ANNOTATION_LEFT_33" val="309.2"/>
  <p:tag name="ANNOTATION_WIDTH_33" val="111.8"/>
  <p:tag name="ANNOTATION_HEIGHT_33" val="111.5"/>
  <p:tag name="ANNOTATION_ANIMATION_33" val="3"/>
  <p:tag name="ANNOTATION_ROTATION_33" val="180"/>
  <p:tag name="ANNOTATION_SUB_TYPE_33" val="2"/>
  <p:tag name="ANNOTATION_LOOP_COUNT_33" val="1"/>
  <p:tag name="ANNOTATION_BOX_RADIUS_33" val="0"/>
  <p:tag name="ANNOTATION_SCALE_33" val="125"/>
  <p:tag name="ANNOTATION_BORDER_ALPHA_33" val="100"/>
  <p:tag name="ANNOTATION_BORDER_COLOR_33" val="16777215"/>
  <p:tag name="ANNOTATION_FILL_COLOR_33" val="683492"/>
  <p:tag name="ANNOTATION_FILL_ALPHA_33" val="100"/>
  <p:tag name="ANNOTATION_BORDER_WIDTH_33" val="2"/>
  <p:tag name="ANNOTATION_TYPE_34" val="0"/>
  <p:tag name="ANNOTATION_START_34" val="68.2"/>
  <p:tag name="ANNOTATION_TOP_34" val="243.1"/>
  <p:tag name="ANNOTATION_LEFT_34" val="309.2"/>
  <p:tag name="ANNOTATION_WIDTH_34" val="111.8"/>
  <p:tag name="ANNOTATION_HEIGHT_34" val="111.5"/>
  <p:tag name="ANNOTATION_ANIMATION_34" val="3"/>
  <p:tag name="ANNOTATION_ROTATION_34" val="180"/>
  <p:tag name="ANNOTATION_SUB_TYPE_34" val="2"/>
  <p:tag name="ANNOTATION_LOOP_COUNT_34" val="1"/>
  <p:tag name="ANNOTATION_BOX_RADIUS_34" val="0"/>
  <p:tag name="ANNOTATION_SCALE_34" val="125"/>
  <p:tag name="ANNOTATION_BORDER_ALPHA_34" val="100"/>
  <p:tag name="ANNOTATION_BORDER_COLOR_34" val="16777215"/>
  <p:tag name="ANNOTATION_FILL_COLOR_34" val="683492"/>
  <p:tag name="ANNOTATION_FILL_ALPHA_34" val="100"/>
  <p:tag name="ANNOTATION_BORDER_WIDTH_34" val="2"/>
  <p:tag name="ARTICULATE_SLIDE_GUID" val="f43a3f9c-104b-43c4-a498-e9258f623426"/>
  <p:tag name="ANNOTATION_TYPE_27" val="0"/>
  <p:tag name="ANNOTATION_START_27" val="66.1"/>
  <p:tag name="ANNOTATION_END_27" val="67.5"/>
  <p:tag name="ANNOTATION_TOP_27" val="257.3"/>
  <p:tag name="ANNOTATION_LEFT_27" val="310.0"/>
  <p:tag name="ANNOTATION_WIDTH_27" val="111.8"/>
  <p:tag name="ANNOTATION_HEIGHT_27" val="111.5"/>
  <p:tag name="ANNOTATION_ANIMATION_27" val="3"/>
  <p:tag name="ANNOTATION_ROTATION_27" val="18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TYPE_28" val="0"/>
  <p:tag name="ANNOTATION_START_28" val="67.5"/>
  <p:tag name="ANNOTATION_END_28" val="68.3"/>
  <p:tag name="ANNOTATION_TOP_28" val="247.6"/>
  <p:tag name="ANNOTATION_LEFT_28" val="310.7"/>
  <p:tag name="ANNOTATION_WIDTH_28" val="111.8"/>
  <p:tag name="ANNOTATION_HEIGHT_28" val="111.5"/>
  <p:tag name="ANNOTATION_ANIMATION_28" val="3"/>
  <p:tag name="ANNOTATION_ROTATION_28" val="180"/>
  <p:tag name="ANNOTATION_SUB_TYPE_28" val="2"/>
  <p:tag name="ANNOTATION_LOOP_COUNT_28" val="1"/>
  <p:tag name="ANNOTATION_BOX_RADIUS_28" val="0"/>
  <p:tag name="ANNOTATION_SCALE_28" val="125"/>
  <p:tag name="ANNOTATION_BORDER_ALPHA_28" val="100"/>
  <p:tag name="ANNOTATION_BORDER_COLOR_28" val="16777215"/>
  <p:tag name="ANNOTATION_FILL_COLOR_28" val="683492"/>
  <p:tag name="ANNOTATION_FILL_ALPHA_28" val="100"/>
  <p:tag name="ANNOTATION_BORDER_WIDTH_28" val="2"/>
  <p:tag name="ANNOTATION_TYPE_29" val="0"/>
  <p:tag name="ANNOTATION_START_29" val="68.3"/>
  <p:tag name="ANNOTATION_END_29" val="69.2"/>
  <p:tag name="ANNOTATION_TOP_29" val="247.6"/>
  <p:tag name="ANNOTATION_LEFT_29" val="307.7"/>
  <p:tag name="ANNOTATION_WIDTH_29" val="111.8"/>
  <p:tag name="ANNOTATION_HEIGHT_29" val="111.5"/>
  <p:tag name="ANNOTATION_ANIMATION_29" val="3"/>
  <p:tag name="ANNOTATION_ROTATION_29" val="180"/>
  <p:tag name="ANNOTATION_SUB_TYPE_29" val="2"/>
  <p:tag name="ANNOTATION_LOOP_COUNT_29" val="1"/>
  <p:tag name="ANNOTATION_BOX_RADIUS_29" val="0"/>
  <p:tag name="ANNOTATION_SCALE_29" val="125"/>
  <p:tag name="ANNOTATION_BORDER_ALPHA_29" val="100"/>
  <p:tag name="ANNOTATION_BORDER_COLOR_29" val="16777215"/>
  <p:tag name="ANNOTATION_FILL_COLOR_29" val="683492"/>
  <p:tag name="ANNOTATION_FILL_ALPHA_29" val="100"/>
  <p:tag name="ANNOTATION_BORDER_WIDTH_29" val="2"/>
  <p:tag name="ANNOTATION_TYPE_30" val="0"/>
  <p:tag name="ANNOTATION_START_30" val="69.2"/>
  <p:tag name="ANNOTATION_TOP_30" val="246.1"/>
  <p:tag name="ANNOTATION_LEFT_30" val="307.7"/>
  <p:tag name="ANNOTATION_WIDTH_30" val="111.8"/>
  <p:tag name="ANNOTATION_HEIGHT_30" val="111.5"/>
  <p:tag name="ANNOTATION_ANIMATION_30" val="3"/>
  <p:tag name="ANNOTATION_ROTATION_30" val="180"/>
  <p:tag name="ANNOTATION_SUB_TYPE_30" val="2"/>
  <p:tag name="ANNOTATION_LOOP_COUNT_30" val="1"/>
  <p:tag name="ANNOTATION_BOX_RADIUS_30" val="0"/>
  <p:tag name="ANNOTATION_SCALE_30" val="125"/>
  <p:tag name="ANNOTATION_BORDER_ALPHA_30" val="100"/>
  <p:tag name="ANNOTATION_BORDER_COLOR_30" val="16777215"/>
  <p:tag name="ANNOTATION_FILL_COLOR_30" val="683492"/>
  <p:tag name="ANNOTATION_FILL_ALPHA_30" val="100"/>
  <p:tag name="ANNOTATION_BORDER_WIDTH_30" val="2"/>
  <p:tag name="ARTICULATE_PLAYLIST_ID" val="-1"/>
  <p:tag name="AUDIO_ID" val="352"/>
  <p:tag name="ANNOTATION_TYPE_1" val="0"/>
  <p:tag name="ANNOTATION_ANIMATION_1" val="3"/>
  <p:tag name="ANNOTATION_ROTATION_1" val="9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9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9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9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9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9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9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9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9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9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9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9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9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9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9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9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9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NNOTATION_TYPE_18" val="0"/>
  <p:tag name="ANNOTATION_ANIMATION_18" val="3"/>
  <p:tag name="ANNOTATION_ROTATION_18" val="90"/>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90"/>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90"/>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90"/>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NNOTATION_TYPE_22" val="0"/>
  <p:tag name="ANNOTATION_ANIMATION_22" val="3"/>
  <p:tag name="ANNOTATION_ROTATION_22" val="90"/>
  <p:tag name="ANNOTATION_SUB_TYPE_22" val="2"/>
  <p:tag name="ANNOTATION_LOOP_COUNT_22" val="1"/>
  <p:tag name="ANNOTATION_BOX_RADIUS_22" val="0"/>
  <p:tag name="ANNOTATION_BORDER_ALPHA_22" val="100"/>
  <p:tag name="ANNOTATION_BORDER_COLOR_22" val="16777215"/>
  <p:tag name="ANNOTATION_FILL_COLOR_22" val="683492"/>
  <p:tag name="ANNOTATION_FILL_ALPHA_22" val="100"/>
  <p:tag name="ANNOTATION_BORDER_WIDTH_22" val="2"/>
  <p:tag name="ANNOTATION_TYPE_23" val="0"/>
  <p:tag name="ANNOTATION_ANIMATION_23" val="3"/>
  <p:tag name="ANNOTATION_ROTATION_23" val="90"/>
  <p:tag name="ANNOTATION_SUB_TYPE_23" val="2"/>
  <p:tag name="ANNOTATION_LOOP_COUNT_23" val="1"/>
  <p:tag name="ANNOTATION_BOX_RADIUS_23" val="0"/>
  <p:tag name="ANNOTATION_BORDER_ALPHA_23" val="100"/>
  <p:tag name="ANNOTATION_BORDER_COLOR_23" val="16777215"/>
  <p:tag name="ANNOTATION_FILL_COLOR_23" val="683492"/>
  <p:tag name="ANNOTATION_FILL_ALPHA_23" val="100"/>
  <p:tag name="ANNOTATION_BORDER_WIDTH_23" val="2"/>
  <p:tag name="ANNOTATION_TYPE_24" val="0"/>
  <p:tag name="ANNOTATION_ANIMATION_24" val="3"/>
  <p:tag name="ANNOTATION_ROTATION_24" val="90"/>
  <p:tag name="ANNOTATION_SUB_TYPE_24" val="2"/>
  <p:tag name="ANNOTATION_LOOP_COUNT_24" val="1"/>
  <p:tag name="ANNOTATION_BOX_RADIUS_24" val="0"/>
  <p:tag name="ANNOTATION_BORDER_ALPHA_24" val="100"/>
  <p:tag name="ANNOTATION_BORDER_COLOR_24" val="16777215"/>
  <p:tag name="ANNOTATION_FILL_COLOR_24" val="683492"/>
  <p:tag name="ANNOTATION_FILL_ALPHA_24" val="100"/>
  <p:tag name="ANNOTATION_BORDER_WIDTH_24" val="2"/>
  <p:tag name="ANNOTATION_TYPE_25" val="0"/>
  <p:tag name="ANNOTATION_ANIMATION_25" val="3"/>
  <p:tag name="ANNOTATION_ROTATION_25" val="90"/>
  <p:tag name="ANNOTATION_SUB_TYPE_25" val="2"/>
  <p:tag name="ANNOTATION_LOOP_COUNT_25" val="1"/>
  <p:tag name="ANNOTATION_BOX_RADIUS_25" val="0"/>
  <p:tag name="ANNOTATION_BORDER_ALPHA_25" val="100"/>
  <p:tag name="ANNOTATION_BORDER_COLOR_25" val="16777215"/>
  <p:tag name="ANNOTATION_FILL_COLOR_25" val="683492"/>
  <p:tag name="ANNOTATION_FILL_ALPHA_25" val="100"/>
  <p:tag name="ANNOTATION_BORDER_WIDTH_25" val="2"/>
  <p:tag name="ANNOTATION_TYPE_26" val="0"/>
  <p:tag name="ANNOTATION_ANIMATION_26" val="3"/>
  <p:tag name="ANNOTATION_ROTATION_26" val="90"/>
  <p:tag name="ANNOTATION_SUB_TYPE_26" val="2"/>
  <p:tag name="ANNOTATION_LOOP_COUNT_26" val="1"/>
  <p:tag name="ANNOTATION_BOX_RADIUS_26" val="0"/>
  <p:tag name="ANNOTATION_BORDER_ALPHA_26" val="100"/>
  <p:tag name="ANNOTATION_BORDER_COLOR_26" val="16777215"/>
  <p:tag name="ANNOTATION_FILL_COLOR_26" val="683492"/>
  <p:tag name="ANNOTATION_FILL_ALPHA_26" val="100"/>
  <p:tag name="ANNOTATION_BORDER_WIDTH_26" val="2"/>
  <p:tag name="ANNOTATION_COUNT" val="26"/>
  <p:tag name="ARTICULATE_SLIDE_NAV" val="34"/>
  <p:tag name="ANNOTATION_TOP_1" val="576.1667"/>
  <p:tag name="ANNOTATION_LEFT_1" val="371.3333"/>
  <p:tag name="ANNOTATION_HEIGHT_1" val="185.8333"/>
  <p:tag name="ANNOTATION_WIDTH_1" val="186.3333"/>
  <p:tag name="ANNOTATION_START_1" val="2.5"/>
  <p:tag name="ANNOTATION_END_1" val="3.1"/>
  <p:tag name="ANNOTATION_SLIDE_HEIGHT_1" val="720"/>
  <p:tag name="ANNOTATION_SLIDE_WIDTH_1" val="960"/>
  <p:tag name="ANNOTATION_SCALE_1" val="100"/>
  <p:tag name="ANNOTATION_TOP_2" val="576.1667"/>
  <p:tag name="ANNOTATION_LEFT_2" val="371.3333"/>
  <p:tag name="ANNOTATION_HEIGHT_2" val="185.8333"/>
  <p:tag name="ANNOTATION_WIDTH_2" val="186.3333"/>
  <p:tag name="ANNOTATION_START_2" val="3.1"/>
  <p:tag name="ANNOTATION_END_2" val="5.4"/>
  <p:tag name="ANNOTATION_SLIDE_HEIGHT_2" val="720"/>
  <p:tag name="ANNOTATION_SLIDE_WIDTH_2" val="960"/>
  <p:tag name="ANNOTATION_SCALE_2" val="100"/>
  <p:tag name="ANNOTATION_TOP_3" val="570"/>
  <p:tag name="ANNOTATION_LEFT_3" val="685.5"/>
  <p:tag name="ANNOTATION_HEIGHT_3" val="185.8333"/>
  <p:tag name="ANNOTATION_WIDTH_3" val="186.3333"/>
  <p:tag name="ANNOTATION_START_3" val="5.4"/>
  <p:tag name="ANNOTATION_END_3" val="6"/>
  <p:tag name="ANNOTATION_SLIDE_HEIGHT_3" val="720"/>
  <p:tag name="ANNOTATION_SLIDE_WIDTH_3" val="960"/>
  <p:tag name="ANNOTATION_SCALE_3" val="100"/>
  <p:tag name="ANNOTATION_TOP_4" val="570"/>
  <p:tag name="ANNOTATION_LEFT_4" val="685.5"/>
  <p:tag name="ANNOTATION_HEIGHT_4" val="185.8333"/>
  <p:tag name="ANNOTATION_WIDTH_4" val="186.3333"/>
  <p:tag name="ANNOTATION_START_4" val="6"/>
  <p:tag name="ANNOTATION_END_4" val="6.7"/>
  <p:tag name="ANNOTATION_SLIDE_HEIGHT_4" val="720"/>
  <p:tag name="ANNOTATION_SLIDE_WIDTH_4" val="960"/>
  <p:tag name="ANNOTATION_SCALE_4" val="100"/>
  <p:tag name="ANNOTATION_TOP_5" val="570"/>
  <p:tag name="ANNOTATION_LEFT_5" val="685.5"/>
  <p:tag name="ANNOTATION_HEIGHT_5" val="185.8333"/>
  <p:tag name="ANNOTATION_WIDTH_5" val="186.3333"/>
  <p:tag name="ANNOTATION_START_5" val="6.7"/>
  <p:tag name="ANNOTATION_END_5" val="9.6"/>
  <p:tag name="ANNOTATION_SLIDE_HEIGHT_5" val="720"/>
  <p:tag name="ANNOTATION_SLIDE_WIDTH_5" val="960"/>
  <p:tag name="ANNOTATION_SCALE_5" val="100"/>
  <p:tag name="ANNOTATION_TOP_6" val="264"/>
  <p:tag name="ANNOTATION_LEFT_6" val="517.8334"/>
  <p:tag name="ANNOTATION_HEIGHT_6" val="185.8333"/>
  <p:tag name="ANNOTATION_WIDTH_6" val="186.3333"/>
  <p:tag name="ANNOTATION_START_6" val="9.6"/>
  <p:tag name="ANNOTATION_END_6" val="10.2"/>
  <p:tag name="ANNOTATION_SLIDE_HEIGHT_6" val="720"/>
  <p:tag name="ANNOTATION_SLIDE_WIDTH_6" val="960"/>
  <p:tag name="ANNOTATION_SCALE_6" val="100"/>
  <p:tag name="ANNOTATION_TOP_7" val="264"/>
  <p:tag name="ANNOTATION_LEFT_7" val="517.8334"/>
  <p:tag name="ANNOTATION_HEIGHT_7" val="185.8333"/>
  <p:tag name="ANNOTATION_WIDTH_7" val="186.3333"/>
  <p:tag name="ANNOTATION_START_7" val="10.2"/>
  <p:tag name="ANNOTATION_END_7" val="20.2"/>
  <p:tag name="ANNOTATION_SLIDE_HEIGHT_7" val="720"/>
  <p:tag name="ANNOTATION_SLIDE_WIDTH_7" val="960"/>
  <p:tag name="ANNOTATION_SCALE_7" val="100"/>
  <p:tag name="ANNOTATION_TOP_8" val="418.8333"/>
  <p:tag name="ANNOTATION_LEFT_8" val="582.5"/>
  <p:tag name="ANNOTATION_HEIGHT_8" val="185.8333"/>
  <p:tag name="ANNOTATION_WIDTH_8" val="186.3333"/>
  <p:tag name="ANNOTATION_START_8" val="20.2"/>
  <p:tag name="ANNOTATION_END_8" val="21.2"/>
  <p:tag name="ANNOTATION_SLIDE_HEIGHT_8" val="720"/>
  <p:tag name="ANNOTATION_SLIDE_WIDTH_8" val="960"/>
  <p:tag name="ANNOTATION_SCALE_8" val="100"/>
  <p:tag name="ANNOTATION_TOP_9" val="436.1667"/>
  <p:tag name="ANNOTATION_LEFT_9" val="582.5"/>
  <p:tag name="ANNOTATION_HEIGHT_9" val="185.8333"/>
  <p:tag name="ANNOTATION_WIDTH_9" val="186.3333"/>
  <p:tag name="ANNOTATION_START_9" val="21.2"/>
  <p:tag name="ANNOTATION_END_9" val="21.8"/>
  <p:tag name="ANNOTATION_SLIDE_HEIGHT_9" val="720"/>
  <p:tag name="ANNOTATION_SLIDE_WIDTH_9" val="960"/>
  <p:tag name="ANNOTATION_SCALE_9" val="100"/>
  <p:tag name="ANNOTATION_TOP_10" val="468.5"/>
  <p:tag name="ANNOTATION_LEFT_10" val="585"/>
  <p:tag name="ANNOTATION_HEIGHT_10" val="185.8333"/>
  <p:tag name="ANNOTATION_WIDTH_10" val="186.3333"/>
  <p:tag name="ANNOTATION_START_10" val="21.8"/>
  <p:tag name="ANNOTATION_END_10" val="22.5"/>
  <p:tag name="ANNOTATION_SLIDE_HEIGHT_10" val="720"/>
  <p:tag name="ANNOTATION_SLIDE_WIDTH_10" val="960"/>
  <p:tag name="ANNOTATION_SCALE_10" val="100"/>
  <p:tag name="ANNOTATION_TOP_11" val="489.5"/>
  <p:tag name="ANNOTATION_LEFT_11" val="585"/>
  <p:tag name="ANNOTATION_HEIGHT_11" val="185.8333"/>
  <p:tag name="ANNOTATION_WIDTH_11" val="186.3333"/>
  <p:tag name="ANNOTATION_START_11" val="22.5"/>
  <p:tag name="ANNOTATION_END_11" val="23.2"/>
  <p:tag name="ANNOTATION_SLIDE_HEIGHT_11" val="720"/>
  <p:tag name="ANNOTATION_SLIDE_WIDTH_11" val="960"/>
  <p:tag name="ANNOTATION_SCALE_11" val="100"/>
  <p:tag name="ANNOTATION_TOP_12" val="514.3334"/>
  <p:tag name="ANNOTATION_LEFT_12" val="585"/>
  <p:tag name="ANNOTATION_HEIGHT_12" val="185.8333"/>
  <p:tag name="ANNOTATION_WIDTH_12" val="186.3333"/>
  <p:tag name="ANNOTATION_START_12" val="23.2"/>
  <p:tag name="ANNOTATION_END_12" val="23.9"/>
  <p:tag name="ANNOTATION_SLIDE_HEIGHT_12" val="720"/>
  <p:tag name="ANNOTATION_SLIDE_WIDTH_12" val="960"/>
  <p:tag name="ANNOTATION_SCALE_12" val="100"/>
  <p:tag name="ANNOTATION_TOP_13" val="536.6667"/>
  <p:tag name="ANNOTATION_LEFT_13" val="585"/>
  <p:tag name="ANNOTATION_HEIGHT_13" val="185.8333"/>
  <p:tag name="ANNOTATION_WIDTH_13" val="186.3333"/>
  <p:tag name="ANNOTATION_START_13" val="23.9"/>
  <p:tag name="ANNOTATION_END_13" val="24.5"/>
  <p:tag name="ANNOTATION_SLIDE_HEIGHT_13" val="720"/>
  <p:tag name="ANNOTATION_SLIDE_WIDTH_13" val="960"/>
  <p:tag name="ANNOTATION_SCALE_13" val="100"/>
  <p:tag name="ANNOTATION_TOP_14" val="551.5"/>
  <p:tag name="ANNOTATION_LEFT_14" val="585"/>
  <p:tag name="ANNOTATION_HEIGHT_14" val="185.8333"/>
  <p:tag name="ANNOTATION_WIDTH_14" val="186.3333"/>
  <p:tag name="ANNOTATION_START_14" val="24.5"/>
  <p:tag name="ANNOTATION_END_14" val="27.1"/>
  <p:tag name="ANNOTATION_SLIDE_HEIGHT_14" val="720"/>
  <p:tag name="ANNOTATION_SLIDE_WIDTH_14" val="960"/>
  <p:tag name="ANNOTATION_SCALE_14" val="100"/>
  <p:tag name="ANNOTATION_TOP_15" val="581.1667"/>
  <p:tag name="ANNOTATION_LEFT_15" val="660.6666"/>
  <p:tag name="ANNOTATION_HEIGHT_15" val="185.8333"/>
  <p:tag name="ANNOTATION_WIDTH_15" val="186.3333"/>
  <p:tag name="ANNOTATION_START_15" val="29.7"/>
  <p:tag name="ANNOTATION_END_15" val="36.4"/>
  <p:tag name="ANNOTATION_SLIDE_HEIGHT_15" val="720"/>
  <p:tag name="ANNOTATION_SLIDE_WIDTH_15" val="960"/>
  <p:tag name="ANNOTATION_SCALE_15" val="100"/>
  <p:tag name="ANNOTATION_TOP_16" val="359.3333"/>
  <p:tag name="ANNOTATION_LEFT_16" val="455.8333"/>
  <p:tag name="ANNOTATION_HEIGHT_16" val="185.8333"/>
  <p:tag name="ANNOTATION_WIDTH_16" val="186.3333"/>
  <p:tag name="ANNOTATION_START_16" val="36.4"/>
  <p:tag name="ANNOTATION_END_16" val="37.3"/>
  <p:tag name="ANNOTATION_SLIDE_HEIGHT_16" val="720"/>
  <p:tag name="ANNOTATION_SLIDE_WIDTH_16" val="960"/>
  <p:tag name="ANNOTATION_SCALE_16" val="100"/>
  <p:tag name="ANNOTATION_TOP_17" val="385.3333"/>
  <p:tag name="ANNOTATION_LEFT_17" val="455.8333"/>
  <p:tag name="ANNOTATION_HEIGHT_17" val="185.8333"/>
  <p:tag name="ANNOTATION_WIDTH_17" val="186.3333"/>
  <p:tag name="ANNOTATION_START_17" val="37.3"/>
  <p:tag name="ANNOTATION_END_17" val="37.9"/>
  <p:tag name="ANNOTATION_SLIDE_HEIGHT_17" val="720"/>
  <p:tag name="ANNOTATION_SLIDE_WIDTH_17" val="960"/>
  <p:tag name="ANNOTATION_SCALE_17" val="100"/>
  <p:tag name="ANNOTATION_TOP_18" val="412.6667"/>
  <p:tag name="ANNOTATION_LEFT_18" val="455.8333"/>
  <p:tag name="ANNOTATION_HEIGHT_18" val="185.8333"/>
  <p:tag name="ANNOTATION_WIDTH_18" val="186.3333"/>
  <p:tag name="ANNOTATION_START_18" val="37.9"/>
  <p:tag name="ANNOTATION_END_18" val="38.8"/>
  <p:tag name="ANNOTATION_SLIDE_HEIGHT_18" val="720"/>
  <p:tag name="ANNOTATION_SLIDE_WIDTH_18" val="960"/>
  <p:tag name="ANNOTATION_SCALE_18" val="100"/>
  <p:tag name="ANNOTATION_TOP_19" val="432.5"/>
  <p:tag name="ANNOTATION_LEFT_19" val="455.8333"/>
  <p:tag name="ANNOTATION_HEIGHT_19" val="185.8333"/>
  <p:tag name="ANNOTATION_WIDTH_19" val="186.3333"/>
  <p:tag name="ANNOTATION_START_19" val="38.8"/>
  <p:tag name="ANNOTATION_END_19" val="39.8"/>
  <p:tag name="ANNOTATION_SLIDE_HEIGHT_19" val="720"/>
  <p:tag name="ANNOTATION_SLIDE_WIDTH_19" val="960"/>
  <p:tag name="ANNOTATION_SCALE_19" val="100"/>
  <p:tag name="ANNOTATION_TOP_20" val="466"/>
  <p:tag name="ANNOTATION_LEFT_20" val="454.5"/>
  <p:tag name="ANNOTATION_HEIGHT_20" val="185.8333"/>
  <p:tag name="ANNOTATION_WIDTH_20" val="186.3333"/>
  <p:tag name="ANNOTATION_START_20" val="39.8"/>
  <p:tag name="ANNOTATION_END_20" val="40.4"/>
  <p:tag name="ANNOTATION_SLIDE_HEIGHT_20" val="720"/>
  <p:tag name="ANNOTATION_SLIDE_WIDTH_20" val="960"/>
  <p:tag name="ANNOTATION_SCALE_20" val="100"/>
  <p:tag name="ANNOTATION_TOP_21" val="478.3333"/>
  <p:tag name="ANNOTATION_LEFT_21" val="454.5"/>
  <p:tag name="ANNOTATION_HEIGHT_21" val="185.8333"/>
  <p:tag name="ANNOTATION_WIDTH_21" val="186.3333"/>
  <p:tag name="ANNOTATION_START_21" val="40.4"/>
  <p:tag name="ANNOTATION_END_21" val="41.1"/>
  <p:tag name="ANNOTATION_SLIDE_HEIGHT_21" val="720"/>
  <p:tag name="ANNOTATION_SLIDE_WIDTH_21" val="960"/>
  <p:tag name="ANNOTATION_SCALE_21" val="100"/>
  <p:tag name="ANNOTATION_TOP_22" val="520.5"/>
  <p:tag name="ANNOTATION_LEFT_22" val="454.5"/>
  <p:tag name="ANNOTATION_HEIGHT_22" val="185.8333"/>
  <p:tag name="ANNOTATION_WIDTH_22" val="186.3333"/>
  <p:tag name="ANNOTATION_START_22" val="41.1"/>
  <p:tag name="ANNOTATION_END_22" val="41.6"/>
  <p:tag name="ANNOTATION_SLIDE_HEIGHT_22" val="720"/>
  <p:tag name="ANNOTATION_SLIDE_WIDTH_22" val="960"/>
  <p:tag name="ANNOTATION_SCALE_22" val="100"/>
  <p:tag name="ANNOTATION_TOP_23" val="535.3334"/>
  <p:tag name="ANNOTATION_LEFT_23" val="454.5"/>
  <p:tag name="ANNOTATION_HEIGHT_23" val="185.8333"/>
  <p:tag name="ANNOTATION_WIDTH_23" val="186.3333"/>
  <p:tag name="ANNOTATION_START_23" val="41.6"/>
  <p:tag name="ANNOTATION_END_23" val="42.2"/>
  <p:tag name="ANNOTATION_SLIDE_HEIGHT_23" val="720"/>
  <p:tag name="ANNOTATION_SLIDE_WIDTH_23" val="960"/>
  <p:tag name="ANNOTATION_SCALE_23" val="100"/>
  <p:tag name="ANNOTATION_TOP_24" val="557.6667"/>
  <p:tag name="ANNOTATION_LEFT_24" val="454.5"/>
  <p:tag name="ANNOTATION_HEIGHT_24" val="185.8333"/>
  <p:tag name="ANNOTATION_WIDTH_24" val="186.3333"/>
  <p:tag name="ANNOTATION_START_24" val="42.2"/>
  <p:tag name="ANNOTATION_END_24" val="48.5"/>
  <p:tag name="ANNOTATION_SLIDE_HEIGHT_24" val="720"/>
  <p:tag name="ANNOTATION_SLIDE_WIDTH_24" val="960"/>
  <p:tag name="ANNOTATION_SCALE_24" val="100"/>
  <p:tag name="ANNOTATION_TOP_25" val="276.3333"/>
  <p:tag name="ANNOTATION_LEFT_25" val="517.8334"/>
  <p:tag name="ANNOTATION_HEIGHT_25" val="185.8333"/>
  <p:tag name="ANNOTATION_WIDTH_25" val="186.3333"/>
  <p:tag name="ANNOTATION_START_25" val="54.2"/>
  <p:tag name="ANNOTATION_END_25" val="56.7"/>
  <p:tag name="ANNOTATION_SLIDE_HEIGHT_25" val="720"/>
  <p:tag name="ANNOTATION_SLIDE_WIDTH_25" val="960"/>
  <p:tag name="ANNOTATION_SCALE_25" val="100"/>
  <p:tag name="ANNOTATION_TOP_26" val="406.5"/>
  <p:tag name="ANNOTATION_LEFT_26" val="517.8334"/>
  <p:tag name="ANNOTATION_HEIGHT_26" val="185.8333"/>
  <p:tag name="ANNOTATION_WIDTH_26" val="186.3333"/>
  <p:tag name="ANNOTATION_START_26" val="56.7"/>
  <p:tag name="ANNOTATION_END_26" val="-1"/>
  <p:tag name="ANNOTATION_SLIDE_HEIGHT_26" val="720"/>
  <p:tag name="ANNOTATION_SLIDE_WIDTH_26" val="960"/>
  <p:tag name="ANNOTATION_SCALE_26" val="100"/>
  <p:tag name="ELAPSEDTIME" val="65.60"/>
  <p:tag name="ARTICULATE_NAV_LEVEL" val="1"/>
  <p:tag name="ARTICULATE_SLIDE_PRESENTER_GUID" val="a81b52af-e2d6-4a2a-b623-3d35b2d8fa8b"/>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TITLE_TAG" val="LAP Products Highlighted"/>
  <p:tag name="AUDIO_ID" val="298"/>
  <p:tag name="ELAPSEDTIME" val="17.8"/>
  <p:tag name="ANNOTATION_TYPE_1" val="0"/>
  <p:tag name="ANNOTATION_START_1" val="6.6"/>
  <p:tag name="ANNOTATION_END_1" val="7.1"/>
  <p:tag name="ANNOTATION_TOP_1" val="317.5"/>
  <p:tag name="ANNOTATION_LEFT_1" val="44.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7.1"/>
  <p:tag name="ANNOTATION_END_2" val="8.4"/>
  <p:tag name="ANNOTATION_TOP_2" val="317.5"/>
  <p:tag name="ANNOTATION_LEFT_2" val="4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4"/>
  <p:tag name="ANNOTATION_END_3" val="11.0"/>
  <p:tag name="ANNOTATION_TOP_3" val="361.4"/>
  <p:tag name="ANNOTATION_LEFT_3" val="100.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0"/>
  <p:tag name="ANNOTATION_END_4" val="14.7"/>
  <p:tag name="ANNOTATION_TOP_4" val="311.5"/>
  <p:tag name="ANNOTATION_LEFT_4" val="254.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4.7"/>
  <p:tag name="ANNOTATION_TOP_5" val="339.8"/>
  <p:tag name="ANNOTATION_LEFT_5" val="411.3"/>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b82b22d9-2608-4e28-9825-ab8d01e8bb61"/>
  <p:tag name="ARTICULATE_SLIDE_PAUSE" val="0"/>
  <p:tag name="ARTICULATE_NAV_LEVEL" val="1"/>
  <p:tag name="ARTICULATE_PLAYLIST_ID" val="-1"/>
  <p:tag name="ARTICULATE_LOCK_SLIDE" val="0"/>
  <p:tag name="ARTICULATE_SLIDE_NAV" val="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257"/>
  <p:tag name="ORIGINAL_AUDIO_FILEPATH" val="C:\Users\bline\Desktop\SPC\HWT_material\2016\Training\Overview\Audio\GOES-R.wav"/>
  <p:tag name="ELAPSEDTIME" val="55.542"/>
  <p:tag name="ARTICULATE_NAV_LEVEL" val="1"/>
  <p:tag name="ARTICULATE_SLIDE_PRESENTER_GUID" val="3d1eee3d-c414-4634-8fd4-7b205f3fa89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8D8D8"/>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oard od Directors">
  <a:themeElements>
    <a:clrScheme name="Harris 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a:bodyPr wrap="square" rtlCol="0">
        <a:spAutoFit/>
      </a:bodyPr>
      <a:lstStyle>
        <a:defPPr algn="ctr" eaLnBrk="1" hangingPunct="1">
          <a:spcBef>
            <a:spcPct val="20000"/>
          </a:spcBef>
          <a:defRPr sz="1800" dirty="0" err="1" smtClean="0">
            <a:latin typeface="+mn-lt"/>
          </a:defRPr>
        </a:defPPr>
      </a:lstStyle>
    </a:txDef>
  </a:objectDefaults>
  <a:extraClrSchemeLst>
    <a:extraClrScheme>
      <a:clrScheme name="Standar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24884</TotalTime>
  <Words>2541</Words>
  <Application>Microsoft Office PowerPoint</Application>
  <PresentationFormat>On-screen Show (4:3)</PresentationFormat>
  <Paragraphs>571</Paragraphs>
  <Slides>59</Slides>
  <Notes>17</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59</vt:i4>
      </vt:variant>
    </vt:vector>
  </HeadingPairs>
  <TitlesOfParts>
    <vt:vector size="82" baseType="lpstr">
      <vt:lpstr>Arial Unicode MS</vt:lpstr>
      <vt:lpstr>MS PGothic</vt:lpstr>
      <vt:lpstr>MS PGothic</vt:lpstr>
      <vt:lpstr>Arial</vt:lpstr>
      <vt:lpstr>Arial Black</vt:lpstr>
      <vt:lpstr>Book Antiqua</vt:lpstr>
      <vt:lpstr>Calibri</vt:lpstr>
      <vt:lpstr>Monotype Sorts</vt:lpstr>
      <vt:lpstr>Symbol</vt:lpstr>
      <vt:lpstr>Times New Roman</vt:lpstr>
      <vt:lpstr>Wingdings</vt:lpstr>
      <vt:lpstr>Office Theme</vt:lpstr>
      <vt:lpstr>5_Default Design</vt:lpstr>
      <vt:lpstr>3_Office Theme</vt:lpstr>
      <vt:lpstr>11_Office Theme</vt:lpstr>
      <vt:lpstr>2_Default Design</vt:lpstr>
      <vt:lpstr>2_NOAA</vt:lpstr>
      <vt:lpstr>Board od Directors</vt:lpstr>
      <vt:lpstr>1_Office Theme</vt:lpstr>
      <vt:lpstr>4_Default Design</vt:lpstr>
      <vt:lpstr>6_Default Design</vt:lpstr>
      <vt:lpstr>3_Default Design</vt:lpstr>
      <vt:lpstr>Custom Design</vt:lpstr>
      <vt:lpstr>PowerPoint Presentation</vt:lpstr>
      <vt:lpstr>Thanks to…</vt:lpstr>
      <vt:lpstr>Outline</vt:lpstr>
      <vt:lpstr>GOES-R</vt:lpstr>
      <vt:lpstr>GOES-R</vt:lpstr>
      <vt:lpstr>A History of GOES “Weather” Satellites </vt:lpstr>
      <vt:lpstr>PowerPoint Presentation</vt:lpstr>
      <vt:lpstr>GOES-R main instruments</vt:lpstr>
      <vt:lpstr>Geostationary Lightning Mapper(GLM)</vt:lpstr>
      <vt:lpstr>Geostationary Lightning Mapper(GLM)</vt:lpstr>
      <vt:lpstr>Benefits of Total Lightning</vt:lpstr>
      <vt:lpstr>Total Lightning for DSS</vt:lpstr>
      <vt:lpstr>Current GOES Spectral Bands (5)</vt:lpstr>
      <vt:lpstr>ABI Spectral Bands (16)</vt:lpstr>
      <vt:lpstr>Future vs. Current Spectral Bands</vt:lpstr>
      <vt:lpstr>ABI: Temporal</vt:lpstr>
      <vt:lpstr>PowerPoint Presentation</vt:lpstr>
      <vt:lpstr>PowerPoint Presentation</vt:lpstr>
      <vt:lpstr>PowerPoint Presentation</vt:lpstr>
      <vt:lpstr>PowerPoint Presentation</vt:lpstr>
      <vt:lpstr>GOES-R as GOES West GOES-13 as GOES East Infrared Resolution color coded</vt:lpstr>
      <vt:lpstr>GOES-R as GOES East GOES-15 as GOES West Infrared Resolution color coded</vt:lpstr>
      <vt:lpstr>PowerPoint Presentation</vt:lpstr>
      <vt:lpstr>GOES-14 Super Rapid Scan Operations for GOES-R (SRSOR)</vt:lpstr>
      <vt:lpstr>Baseline ABI Scan Modes</vt:lpstr>
      <vt:lpstr>Scan Mode 3 Timeline (Flex Mode) Delivers Storm Watch Every 30 Seconds</vt:lpstr>
      <vt:lpstr>ABI Scan Strategy</vt:lpstr>
      <vt:lpstr>Flex Mode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vt:lpstr>
      <vt:lpstr>PowerPoint Presentation</vt:lpstr>
      <vt:lpstr>PowerPoint Presentation</vt:lpstr>
      <vt:lpstr>ABI (and GOES) NEdT (K) </vt:lpstr>
      <vt:lpstr>PowerPoint Presentation</vt:lpstr>
      <vt:lpstr>PowerPoint Presentation</vt:lpstr>
      <vt:lpstr>PowerPoint Presentation</vt:lpstr>
      <vt:lpstr>PowerPoint Presentation</vt:lpstr>
      <vt:lpstr>GOES-R Launch</vt:lpstr>
      <vt:lpstr>Post Launch Plans</vt:lpstr>
      <vt:lpstr>Post Launch Plans</vt:lpstr>
      <vt:lpstr>Advanced Baseline Imager (ABI)</vt:lpstr>
      <vt:lpstr>PowerPoint Presentation</vt:lpstr>
      <vt:lpstr>Summary  </vt:lpstr>
      <vt:lpstr>GOES-R Series web site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32</cp:revision>
  <dcterms:created xsi:type="dcterms:W3CDTF">2016-10-03T13:49:17Z</dcterms:created>
  <dcterms:modified xsi:type="dcterms:W3CDTF">2016-11-01T21:09:29Z</dcterms:modified>
</cp:coreProperties>
</file>